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2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>
            <a:lvl1pPr marL="444500" indent="-444500">
              <a:buSzPct val="75000"/>
              <a:buChar char="•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89000" indent="-444500">
              <a:buSzPct val="75000"/>
              <a:buChar char="•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>
            <a:lvl1pPr marL="444500" indent="-444500">
              <a:buSzPct val="75000"/>
              <a:buChar char="•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89000" indent="-444500">
              <a:buSzPct val="75000"/>
              <a:buChar char="•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894079" y="1608666"/>
            <a:ext cx="11216642" cy="1413935"/>
          </a:xfrm>
          <a:prstGeom prst="rect">
            <a:avLst/>
          </a:prstGeom>
        </p:spPr>
        <p:txBody>
          <a:bodyPr lIns="48767" tIns="48767" rIns="48767" bIns="48767"/>
          <a:lstStyle>
            <a:lvl1pPr algn="l" defTabSz="1300480">
              <a:lnSpc>
                <a:spcPct val="90000"/>
              </a:lnSpc>
              <a:defRPr sz="6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4079" y="3166533"/>
            <a:ext cx="5527041" cy="4641428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310242" indent="-310242" defTabSz="1300480">
              <a:lnSpc>
                <a:spcPct val="90000"/>
              </a:lnSpc>
              <a:spcBef>
                <a:spcPts val="1400"/>
              </a:spcBef>
              <a:buFont typeface="Arial"/>
              <a:buChar char="•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819150" indent="-361950" defTabSz="1300480">
              <a:lnSpc>
                <a:spcPct val="90000"/>
              </a:lnSpc>
              <a:spcBef>
                <a:spcPts val="1400"/>
              </a:spcBef>
              <a:buFont typeface="Arial"/>
              <a:buChar char="•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3114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7362" y="8024622"/>
            <a:ext cx="323359" cy="338837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hteck 3"/>
          <p:cNvSpPr/>
          <p:nvPr/>
        </p:nvSpPr>
        <p:spPr>
          <a:xfrm>
            <a:off x="-1" y="8985955"/>
            <a:ext cx="13004801" cy="767645"/>
          </a:xfrm>
          <a:prstGeom prst="rect">
            <a:avLst/>
          </a:prstGeom>
          <a:solidFill>
            <a:srgbClr val="EDF8F6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70" name="Bild 4" descr="Bild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364" y="9116907"/>
            <a:ext cx="2185530" cy="512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Bild 5" descr="Bild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7209" y="9116907"/>
            <a:ext cx="3397956" cy="512517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541866" y="390596"/>
            <a:ext cx="11812695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3" name="Body Level One…"/>
          <p:cNvSpPr txBox="1">
            <a:spLocks noGrp="1"/>
          </p:cNvSpPr>
          <p:nvPr>
            <p:ph type="body" idx="1"/>
          </p:nvPr>
        </p:nvSpPr>
        <p:spPr>
          <a:xfrm>
            <a:off x="541866" y="2275839"/>
            <a:ext cx="11812695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Font typeface="Arial"/>
              <a:buChar char="•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650240">
              <a:spcBef>
                <a:spcPts val="1000"/>
              </a:spcBef>
              <a:buFont typeface="Arial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54000" marR="0" indent="-254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-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98500" marR="0" indent="-254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00000"/>
        <a:buFontTx/>
        <a:buChar char="-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Matthew Chantry…"/>
          <p:cNvSpPr txBox="1"/>
          <p:nvPr/>
        </p:nvSpPr>
        <p:spPr>
          <a:xfrm>
            <a:off x="1794916" y="5012547"/>
            <a:ext cx="9414968" cy="24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Matthew Chantry</a:t>
            </a:r>
          </a:p>
          <a:p>
            <a:pPr>
              <a:defRPr sz="3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Tim Palmer, Peter Duben</a:t>
            </a:r>
          </a:p>
          <a:p>
            <a:pPr>
              <a:defRPr sz="3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Jan Ackmann, Sam Hatfield, Milan Kloewer, </a:t>
            </a:r>
          </a:p>
          <a:p>
            <a:pPr>
              <a:defRPr sz="3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Andrew McRae, Leo Saffin, Tobias Thornes</a:t>
            </a:r>
          </a:p>
        </p:txBody>
      </p:sp>
      <p:pic>
        <p:nvPicPr>
          <p:cNvPr id="184" name="UoO.jpg" descr="Uo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8023" y="7795924"/>
            <a:ext cx="1948755" cy="1948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onrg.jpg" descr="onr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70" y="8189885"/>
            <a:ext cx="3445761" cy="1554795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Reduced numerical precision guided by physics-dynamics coupling"/>
          <p:cNvSpPr txBox="1">
            <a:spLocks noGrp="1"/>
          </p:cNvSpPr>
          <p:nvPr>
            <p:ph type="title"/>
          </p:nvPr>
        </p:nvSpPr>
        <p:spPr>
          <a:xfrm>
            <a:off x="-3374" y="1351571"/>
            <a:ext cx="13011548" cy="3302001"/>
          </a:xfrm>
          <a:prstGeom prst="rect">
            <a:avLst/>
          </a:prstGeom>
        </p:spPr>
        <p:txBody>
          <a:bodyPr/>
          <a:lstStyle>
            <a:lvl1pPr>
              <a:defRPr sz="6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Reduced numerical precision guided by physics-dynamics coupling</a:t>
            </a:r>
          </a:p>
        </p:txBody>
      </p:sp>
      <p:pic>
        <p:nvPicPr>
          <p:cNvPr id="187" name="erc_vignette.png" descr="erc_vignet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14005" y="7729032"/>
            <a:ext cx="3302001" cy="247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eplace standard precision declaration with our derived types.…"/>
          <p:cNvSpPr txBox="1">
            <a:spLocks noGrp="1"/>
          </p:cNvSpPr>
          <p:nvPr>
            <p:ph type="body" sz="half" idx="1"/>
          </p:nvPr>
        </p:nvSpPr>
        <p:spPr>
          <a:xfrm>
            <a:off x="958850" y="2002417"/>
            <a:ext cx="11099800" cy="3426470"/>
          </a:xfrm>
          <a:prstGeom prst="rect">
            <a:avLst/>
          </a:prstGeom>
        </p:spPr>
        <p:txBody>
          <a:bodyPr/>
          <a:lstStyle/>
          <a:p>
            <a:pPr marL="248920" indent="-248920" defTabSz="572516">
              <a:spcBef>
                <a:spcPts val="4100"/>
              </a:spcBef>
              <a:defRPr sz="31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Replace standard precision declaration with our derived types.</a:t>
            </a:r>
          </a:p>
          <a:p>
            <a:pPr marL="248920" indent="-248920" defTabSz="572516">
              <a:spcBef>
                <a:spcPts val="4100"/>
              </a:spcBef>
              <a:defRPr sz="31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Emulates arbitrary precision without large language/hardware changes (e.g. CUDA/FPGAs).</a:t>
            </a:r>
          </a:p>
          <a:p>
            <a:pPr marL="248920" indent="-248920" defTabSz="572516">
              <a:spcBef>
                <a:spcPts val="4100"/>
              </a:spcBef>
              <a:defRPr sz="31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Increases run-time</a:t>
            </a:r>
            <a:r>
              <a:t>, only useful for investigation.</a:t>
            </a:r>
          </a:p>
        </p:txBody>
      </p:sp>
      <p:sp>
        <p:nvSpPr>
          <p:cNvPr id="239" name="Emulated reduced precision"/>
          <p:cNvSpPr txBox="1">
            <a:spLocks noGrp="1"/>
          </p:cNvSpPr>
          <p:nvPr>
            <p:ph type="title"/>
          </p:nvPr>
        </p:nvSpPr>
        <p:spPr>
          <a:xfrm>
            <a:off x="952500" y="5851"/>
            <a:ext cx="11099800" cy="2159001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Emulated reduced precision</a:t>
            </a:r>
          </a:p>
        </p:txBody>
      </p:sp>
      <p:pic>
        <p:nvPicPr>
          <p:cNvPr id="240" name="pg_0012.pdf" descr="pg_0012.pdf"/>
          <p:cNvPicPr>
            <a:picLocks noChangeAspect="1"/>
          </p:cNvPicPr>
          <p:nvPr/>
        </p:nvPicPr>
        <p:blipFill>
          <a:blip r:embed="rId2">
            <a:extLst/>
          </a:blip>
          <a:srcRect t="51736" b="12093"/>
          <a:stretch>
            <a:fillRect/>
          </a:stretch>
        </p:blipFill>
        <p:spPr>
          <a:xfrm>
            <a:off x="0" y="5457518"/>
            <a:ext cx="13017500" cy="3531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RPE.jpg" descr="RPE.jpg"/>
          <p:cNvPicPr>
            <a:picLocks noChangeAspect="1"/>
          </p:cNvPicPr>
          <p:nvPr/>
        </p:nvPicPr>
        <p:blipFill>
          <a:blip r:embed="rId3">
            <a:extLst/>
          </a:blip>
          <a:srcRect t="53150" r="3112" b="10828"/>
          <a:stretch>
            <a:fillRect/>
          </a:stretch>
        </p:blipFill>
        <p:spPr>
          <a:xfrm>
            <a:off x="367818" y="5510104"/>
            <a:ext cx="12670935" cy="3531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pectral space OpenIF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Spectral space OpenIFS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What we’ve done…"/>
          <p:cNvSpPr txBox="1">
            <a:spLocks noGrp="1"/>
          </p:cNvSpPr>
          <p:nvPr>
            <p:ph type="body" sz="half" idx="4294967295"/>
          </p:nvPr>
        </p:nvSpPr>
        <p:spPr>
          <a:xfrm>
            <a:off x="6584240" y="1137555"/>
            <a:ext cx="6292059" cy="747849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What we’ve done</a:t>
            </a:r>
          </a:p>
          <a:p>
            <a:pPr marL="381000" indent="-381000">
              <a:spcBef>
                <a:spcPts val="500"/>
              </a:spcBef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Reduced precision calculations in spectral-space only.</a:t>
            </a:r>
          </a:p>
          <a:p>
            <a:pPr marL="381000" indent="-381000">
              <a:spcBef>
                <a:spcPts val="1500"/>
              </a:spcBef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Spectral transforms and grid-point calculations in double precision.</a:t>
            </a:r>
          </a:p>
          <a:p>
            <a:pPr marL="0" indent="0">
              <a:spcBef>
                <a:spcPts val="30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Will … </a:t>
            </a:r>
          </a:p>
          <a:p>
            <a:pPr marL="381000" indent="-381000">
              <a:spcBef>
                <a:spcPts val="500"/>
              </a:spcBef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introduce rounding errors to prognostic variables: vorticity, temperature etc.</a:t>
            </a:r>
          </a:p>
          <a:p>
            <a:pPr marL="0" indent="0">
              <a:spcBef>
                <a:spcPts val="30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Won’t …</a:t>
            </a:r>
          </a:p>
          <a:p>
            <a:pPr marL="381000" indent="-381000">
              <a:spcBef>
                <a:spcPts val="500"/>
              </a:spcBef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cover all algorithmic error propagation</a:t>
            </a:r>
          </a:p>
        </p:txBody>
      </p:sp>
      <p:sp>
        <p:nvSpPr>
          <p:cNvPr id="246" name="Spectral dynamical core schematic"/>
          <p:cNvSpPr txBox="1"/>
          <p:nvPr/>
        </p:nvSpPr>
        <p:spPr>
          <a:xfrm>
            <a:off x="596995" y="559126"/>
            <a:ext cx="522092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Spectral dynamical core schematic</a:t>
            </a:r>
          </a:p>
        </p:txBody>
      </p:sp>
      <p:grpSp>
        <p:nvGrpSpPr>
          <p:cNvPr id="260" name="Group"/>
          <p:cNvGrpSpPr/>
          <p:nvPr/>
        </p:nvGrpSpPr>
        <p:grpSpPr>
          <a:xfrm>
            <a:off x="623718" y="1276218"/>
            <a:ext cx="5167475" cy="7416957"/>
            <a:chOff x="0" y="0"/>
            <a:chExt cx="5167473" cy="7416955"/>
          </a:xfrm>
        </p:grpSpPr>
        <p:sp>
          <p:nvSpPr>
            <p:cNvPr id="247" name="Grid-point computations"/>
            <p:cNvSpPr/>
            <p:nvPr/>
          </p:nvSpPr>
          <p:spPr>
            <a:xfrm>
              <a:off x="1572208" y="0"/>
              <a:ext cx="2037766" cy="127000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t>Grid-point computations</a:t>
              </a:r>
            </a:p>
          </p:txBody>
        </p:sp>
        <p:sp>
          <p:nvSpPr>
            <p:cNvPr id="248" name="Spectral computations"/>
            <p:cNvSpPr/>
            <p:nvPr/>
          </p:nvSpPr>
          <p:spPr>
            <a:xfrm>
              <a:off x="1572208" y="5885815"/>
              <a:ext cx="2037766" cy="12700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t>Spectral computations</a:t>
              </a:r>
            </a:p>
          </p:txBody>
        </p:sp>
        <p:sp>
          <p:nvSpPr>
            <p:cNvPr id="249" name="Fourier transform"/>
            <p:cNvSpPr/>
            <p:nvPr/>
          </p:nvSpPr>
          <p:spPr>
            <a:xfrm>
              <a:off x="3129708" y="1961938"/>
              <a:ext cx="2037766" cy="12700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t>Fourier transform</a:t>
              </a:r>
            </a:p>
          </p:txBody>
        </p:sp>
        <p:sp>
          <p:nvSpPr>
            <p:cNvPr id="250" name="Legendre transform"/>
            <p:cNvSpPr/>
            <p:nvPr/>
          </p:nvSpPr>
          <p:spPr>
            <a:xfrm>
              <a:off x="3129708" y="3923876"/>
              <a:ext cx="2037766" cy="12700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t>Legendre transform</a:t>
              </a:r>
            </a:p>
          </p:txBody>
        </p:sp>
        <p:sp>
          <p:nvSpPr>
            <p:cNvPr id="251" name="Inverse…"/>
            <p:cNvSpPr/>
            <p:nvPr/>
          </p:nvSpPr>
          <p:spPr>
            <a:xfrm>
              <a:off x="0" y="1961938"/>
              <a:ext cx="2037765" cy="12700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Inverse </a:t>
              </a:r>
            </a:p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Fourier transform</a:t>
              </a:r>
            </a:p>
          </p:txBody>
        </p:sp>
        <p:sp>
          <p:nvSpPr>
            <p:cNvPr id="252" name="Inverse Legendre transform"/>
            <p:cNvSpPr/>
            <p:nvPr/>
          </p:nvSpPr>
          <p:spPr>
            <a:xfrm>
              <a:off x="0" y="3923876"/>
              <a:ext cx="2037765" cy="12700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t>Inverse Legendre transform</a:t>
              </a:r>
            </a:p>
          </p:txBody>
        </p:sp>
        <p:sp>
          <p:nvSpPr>
            <p:cNvPr id="253" name="Arrow"/>
            <p:cNvSpPr/>
            <p:nvPr/>
          </p:nvSpPr>
          <p:spPr>
            <a:xfrm rot="16200000">
              <a:off x="625986" y="3461236"/>
              <a:ext cx="785793" cy="302945"/>
            </a:xfrm>
            <a:prstGeom prst="rightArrow">
              <a:avLst>
                <a:gd name="adj1" fmla="val 29025"/>
                <a:gd name="adj2" fmla="val 7810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4" name="Arrow"/>
            <p:cNvSpPr/>
            <p:nvPr/>
          </p:nvSpPr>
          <p:spPr>
            <a:xfrm rot="18486685">
              <a:off x="797299" y="1491890"/>
              <a:ext cx="981588" cy="302945"/>
            </a:xfrm>
            <a:prstGeom prst="rightArrow">
              <a:avLst>
                <a:gd name="adj1" fmla="val 29025"/>
                <a:gd name="adj2" fmla="val 7810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5" name="Arrow"/>
            <p:cNvSpPr/>
            <p:nvPr/>
          </p:nvSpPr>
          <p:spPr>
            <a:xfrm rot="5400000">
              <a:off x="3755695" y="3461236"/>
              <a:ext cx="785793" cy="302945"/>
            </a:xfrm>
            <a:prstGeom prst="rightArrow">
              <a:avLst>
                <a:gd name="adj1" fmla="val 29025"/>
                <a:gd name="adj2" fmla="val 7810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6" name="Arrow"/>
            <p:cNvSpPr/>
            <p:nvPr/>
          </p:nvSpPr>
          <p:spPr>
            <a:xfrm rot="7686685">
              <a:off x="3408995" y="5363874"/>
              <a:ext cx="981588" cy="302945"/>
            </a:xfrm>
            <a:prstGeom prst="rightArrow">
              <a:avLst>
                <a:gd name="adj1" fmla="val 29025"/>
                <a:gd name="adj2" fmla="val 7810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7" name="Arrow"/>
            <p:cNvSpPr/>
            <p:nvPr/>
          </p:nvSpPr>
          <p:spPr>
            <a:xfrm rot="3114000">
              <a:off x="3357115" y="1442131"/>
              <a:ext cx="981588" cy="302945"/>
            </a:xfrm>
            <a:prstGeom prst="rightArrow">
              <a:avLst>
                <a:gd name="adj1" fmla="val 29025"/>
                <a:gd name="adj2" fmla="val 7810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8" name="Arrow"/>
            <p:cNvSpPr/>
            <p:nvPr/>
          </p:nvSpPr>
          <p:spPr>
            <a:xfrm rot="13914000">
              <a:off x="838905" y="5416208"/>
              <a:ext cx="981588" cy="302945"/>
            </a:xfrm>
            <a:prstGeom prst="rightArrow">
              <a:avLst>
                <a:gd name="adj1" fmla="val 29025"/>
                <a:gd name="adj2" fmla="val 7810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9" name="Rectangle"/>
            <p:cNvSpPr/>
            <p:nvPr/>
          </p:nvSpPr>
          <p:spPr>
            <a:xfrm>
              <a:off x="1122521" y="5624674"/>
              <a:ext cx="2937139" cy="1792282"/>
            </a:xfrm>
            <a:prstGeom prst="rect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cale-selectivity in OIFS"/>
          <p:cNvSpPr txBox="1">
            <a:spLocks noGrp="1"/>
          </p:cNvSpPr>
          <p:nvPr>
            <p:ph type="title"/>
          </p:nvPr>
        </p:nvSpPr>
        <p:spPr>
          <a:xfrm>
            <a:off x="952500" y="14596"/>
            <a:ext cx="11099800" cy="153162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Why spectral space?</a:t>
            </a:r>
          </a:p>
        </p:txBody>
      </p:sp>
      <p:sp>
        <p:nvSpPr>
          <p:cNvPr id="263" name="Search over total wavenumber, n.…"/>
          <p:cNvSpPr txBox="1">
            <a:spLocks noGrp="1"/>
          </p:cNvSpPr>
          <p:nvPr>
            <p:ph type="body" idx="1"/>
          </p:nvPr>
        </p:nvSpPr>
        <p:spPr>
          <a:xfrm>
            <a:off x="986789" y="4504690"/>
            <a:ext cx="11099801" cy="524891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buChar char="-"/>
              <a:defRPr sz="33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Spectral models represent fields as a sum of modes representing different lengthscales.</a:t>
            </a:r>
          </a:p>
          <a:p>
            <a:pPr>
              <a:lnSpc>
                <a:spcPct val="80000"/>
              </a:lnSpc>
              <a:buChar char="-"/>
              <a:defRPr sz="33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Can we reduce precision when calculating the small scales?</a:t>
            </a:r>
          </a:p>
          <a:p>
            <a:pPr>
              <a:lnSpc>
                <a:spcPct val="80000"/>
              </a:lnSpc>
              <a:buChar char="-"/>
              <a:defRPr sz="33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This is appealing due to the high inherent uncertainty in small scale dynamics (parametrisation, viscosity, data-assimilation,…).</a:t>
            </a:r>
          </a:p>
        </p:txBody>
      </p:sp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2190" y="1531619"/>
            <a:ext cx="3429001" cy="293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andyT255_2710H.mp4" descr="SandyT255_2710H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22169" y="0"/>
            <a:ext cx="9360462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Hurricane Sandy…"/>
          <p:cNvSpPr txBox="1"/>
          <p:nvPr/>
        </p:nvSpPr>
        <p:spPr>
          <a:xfrm>
            <a:off x="6559182" y="5750830"/>
            <a:ext cx="6240273" cy="260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Hurricane Sandy</a:t>
            </a:r>
          </a:p>
          <a:p>
            <a:pPr>
              <a:defRPr sz="3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27/10/12 00:00</a:t>
            </a:r>
          </a:p>
          <a:p>
            <a:pPr>
              <a:defRPr sz="3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850hP wind speed</a:t>
            </a:r>
          </a:p>
          <a:p>
            <a:pPr>
              <a:defRPr sz="3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T255L91 ~ 80km</a:t>
            </a:r>
          </a:p>
        </p:txBody>
      </p:sp>
      <p:pic>
        <p:nvPicPr>
          <p:cNvPr id="268" name="cbarhSandy.png" descr="cbarhSandy.png"/>
          <p:cNvPicPr>
            <a:picLocks noChangeAspect="1"/>
          </p:cNvPicPr>
          <p:nvPr/>
        </p:nvPicPr>
        <p:blipFill>
          <a:blip r:embed="rId5">
            <a:extLst/>
          </a:blip>
          <a:srcRect l="10886" t="74308" r="9547" b="8703"/>
          <a:stretch>
            <a:fillRect/>
          </a:stretch>
        </p:blipFill>
        <p:spPr>
          <a:xfrm>
            <a:off x="6524955" y="8669887"/>
            <a:ext cx="6308687" cy="1010274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Double…"/>
          <p:cNvSpPr txBox="1"/>
          <p:nvPr/>
        </p:nvSpPr>
        <p:spPr>
          <a:xfrm>
            <a:off x="248157" y="1810007"/>
            <a:ext cx="1583284" cy="138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Double</a:t>
            </a:r>
          </a:p>
          <a:p>
            <a:pPr>
              <a:defRPr sz="2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precision</a:t>
            </a:r>
          </a:p>
          <a:p>
            <a:pPr>
              <a:defRPr sz="2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(52)</a:t>
            </a:r>
          </a:p>
        </p:txBody>
      </p:sp>
      <p:sp>
        <p:nvSpPr>
          <p:cNvPr id="270" name="8…"/>
          <p:cNvSpPr txBox="1"/>
          <p:nvPr/>
        </p:nvSpPr>
        <p:spPr>
          <a:xfrm>
            <a:off x="126541" y="6576995"/>
            <a:ext cx="1826515" cy="138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8</a:t>
            </a:r>
          </a:p>
          <a:p>
            <a:pPr>
              <a:defRPr sz="2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significand</a:t>
            </a:r>
          </a:p>
          <a:p>
            <a:pPr>
              <a:defRPr sz="2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bits</a:t>
            </a:r>
          </a:p>
        </p:txBody>
      </p:sp>
      <p:sp>
        <p:nvSpPr>
          <p:cNvPr id="271" name="Single…"/>
          <p:cNvSpPr txBox="1"/>
          <p:nvPr/>
        </p:nvSpPr>
        <p:spPr>
          <a:xfrm>
            <a:off x="11173358" y="1810007"/>
            <a:ext cx="1583285" cy="138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Single</a:t>
            </a:r>
          </a:p>
          <a:p>
            <a:pPr>
              <a:defRPr sz="2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precision</a:t>
            </a:r>
          </a:p>
          <a:p>
            <a:pPr>
              <a:defRPr sz="2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(23)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0000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6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No need for scale-selectivity?"/>
          <p:cNvSpPr txBox="1"/>
          <p:nvPr/>
        </p:nvSpPr>
        <p:spPr>
          <a:xfrm>
            <a:off x="2097722" y="356919"/>
            <a:ext cx="880935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No need for scale-selectivity?</a:t>
            </a:r>
          </a:p>
        </p:txBody>
      </p:sp>
      <p:pic>
        <p:nvPicPr>
          <p:cNvPr id="274" name="8sbit.png" descr="8sbi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94802" y="5401021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Sg.png" descr="S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4802" y="1987342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16sbit.png" descr="16sbi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7020" y="5401021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Db.png" descr="Db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7020" y="1987342"/>
            <a:ext cx="508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Z500hP after 120hours"/>
          <p:cNvSpPr txBox="1"/>
          <p:nvPr/>
        </p:nvSpPr>
        <p:spPr>
          <a:xfrm>
            <a:off x="1329099" y="1371818"/>
            <a:ext cx="323667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Z500hP after 120hours</a:t>
            </a:r>
          </a:p>
        </p:txBody>
      </p:sp>
      <p:sp>
        <p:nvSpPr>
          <p:cNvPr id="279" name="Bias in uniform 8 sbits."/>
          <p:cNvSpPr txBox="1"/>
          <p:nvPr/>
        </p:nvSpPr>
        <p:spPr>
          <a:xfrm>
            <a:off x="7825001" y="9065792"/>
            <a:ext cx="321960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Bias in uniform 8 sbits.</a:t>
            </a:r>
          </a:p>
        </p:txBody>
      </p:sp>
      <p:sp>
        <p:nvSpPr>
          <p:cNvPr id="280" name="Double precision (52 sbits)"/>
          <p:cNvSpPr txBox="1"/>
          <p:nvPr/>
        </p:nvSpPr>
        <p:spPr>
          <a:xfrm>
            <a:off x="1320217" y="1987342"/>
            <a:ext cx="372191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Double precision (52 sbits)</a:t>
            </a:r>
          </a:p>
        </p:txBody>
      </p:sp>
      <p:sp>
        <p:nvSpPr>
          <p:cNvPr id="281" name="Single precision (23 sbits)"/>
          <p:cNvSpPr txBox="1"/>
          <p:nvPr/>
        </p:nvSpPr>
        <p:spPr>
          <a:xfrm>
            <a:off x="6957413" y="1987342"/>
            <a:ext cx="359176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Single precision (23 sbits)</a:t>
            </a:r>
          </a:p>
        </p:txBody>
      </p:sp>
      <p:sp>
        <p:nvSpPr>
          <p:cNvPr id="282" name="16 significand bits"/>
          <p:cNvSpPr txBox="1"/>
          <p:nvPr/>
        </p:nvSpPr>
        <p:spPr>
          <a:xfrm>
            <a:off x="1318744" y="5526567"/>
            <a:ext cx="258714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16 significand bits</a:t>
            </a:r>
          </a:p>
        </p:txBody>
      </p:sp>
      <p:sp>
        <p:nvSpPr>
          <p:cNvPr id="283" name="8 significand bits"/>
          <p:cNvSpPr txBox="1"/>
          <p:nvPr/>
        </p:nvSpPr>
        <p:spPr>
          <a:xfrm>
            <a:off x="7009264" y="5526567"/>
            <a:ext cx="2417675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8 significand bits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No need for scale-selectivity?"/>
          <p:cNvSpPr txBox="1"/>
          <p:nvPr/>
        </p:nvSpPr>
        <p:spPr>
          <a:xfrm>
            <a:off x="2097722" y="356919"/>
            <a:ext cx="8809356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No need for scale-selectivity?</a:t>
            </a:r>
          </a:p>
        </p:txBody>
      </p:sp>
      <p:pic>
        <p:nvPicPr>
          <p:cNvPr id="286" name="Db8sb.png" descr="Db8s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94802" y="5401021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Dbsg.png" descr="Dbs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4802" y="1987342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Db16sb.png" descr="Db16sb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7020" y="5401021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Db.png" descr="Db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7020" y="1987342"/>
            <a:ext cx="508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Z500hP after 120hours"/>
          <p:cNvSpPr txBox="1"/>
          <p:nvPr/>
        </p:nvSpPr>
        <p:spPr>
          <a:xfrm>
            <a:off x="1329099" y="1371818"/>
            <a:ext cx="323667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Z500hP after 120hours</a:t>
            </a:r>
          </a:p>
        </p:txBody>
      </p:sp>
      <p:sp>
        <p:nvSpPr>
          <p:cNvPr id="291" name="Global bias"/>
          <p:cNvSpPr txBox="1"/>
          <p:nvPr/>
        </p:nvSpPr>
        <p:spPr>
          <a:xfrm>
            <a:off x="8610013" y="9065792"/>
            <a:ext cx="1649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Global bias</a:t>
            </a:r>
          </a:p>
        </p:txBody>
      </p:sp>
      <p:sp>
        <p:nvSpPr>
          <p:cNvPr id="292" name="Double precision (52 sbits)"/>
          <p:cNvSpPr txBox="1"/>
          <p:nvPr/>
        </p:nvSpPr>
        <p:spPr>
          <a:xfrm>
            <a:off x="1320217" y="1987342"/>
            <a:ext cx="372191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Double precision (52 sbits)</a:t>
            </a:r>
          </a:p>
        </p:txBody>
      </p:sp>
      <p:sp>
        <p:nvSpPr>
          <p:cNvPr id="293" name="Db - Single precision"/>
          <p:cNvSpPr txBox="1"/>
          <p:nvPr/>
        </p:nvSpPr>
        <p:spPr>
          <a:xfrm>
            <a:off x="6957413" y="1987342"/>
            <a:ext cx="295960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Db - Single precision</a:t>
            </a:r>
          </a:p>
        </p:txBody>
      </p:sp>
      <p:sp>
        <p:nvSpPr>
          <p:cNvPr id="294" name="Db - 16 significand bits"/>
          <p:cNvSpPr txBox="1"/>
          <p:nvPr/>
        </p:nvSpPr>
        <p:spPr>
          <a:xfrm>
            <a:off x="1318744" y="5526567"/>
            <a:ext cx="3270505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Db - 16 significand bits</a:t>
            </a:r>
          </a:p>
        </p:txBody>
      </p:sp>
      <p:sp>
        <p:nvSpPr>
          <p:cNvPr id="295" name="Db - 8 significand bits"/>
          <p:cNvSpPr txBox="1"/>
          <p:nvPr/>
        </p:nvSpPr>
        <p:spPr>
          <a:xfrm>
            <a:off x="7009264" y="5526567"/>
            <a:ext cx="310103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Db - 8 significand bits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8sbit.png" descr="8sbi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94802" y="5401021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8sbitZM.png" descr="8sbitZ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4802" y="5401021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Sg.png" descr="S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94802" y="1987342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16sbit.png" descr="16sbi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7020" y="5401021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Db.png" descr="Db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97020" y="1987342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rcRect l="13038"/>
          <a:stretch>
            <a:fillRect/>
          </a:stretch>
        </p:blipFill>
        <p:spPr>
          <a:xfrm>
            <a:off x="10535764" y="42731"/>
            <a:ext cx="2415642" cy="237658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303" name="First-order scale-selectivity"/>
          <p:cNvSpPr txBox="1"/>
          <p:nvPr/>
        </p:nvSpPr>
        <p:spPr>
          <a:xfrm>
            <a:off x="2450464" y="356919"/>
            <a:ext cx="810387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First-order scale-selectivity</a:t>
            </a:r>
          </a:p>
        </p:txBody>
      </p:sp>
      <p:sp>
        <p:nvSpPr>
          <p:cNvPr id="304" name="Double precision (52 sbits)"/>
          <p:cNvSpPr txBox="1"/>
          <p:nvPr/>
        </p:nvSpPr>
        <p:spPr>
          <a:xfrm>
            <a:off x="1320217" y="1987342"/>
            <a:ext cx="372191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Double precision (52 sbits)</a:t>
            </a:r>
          </a:p>
        </p:txBody>
      </p:sp>
      <p:sp>
        <p:nvSpPr>
          <p:cNvPr id="305" name="Single precision (23 sbits)"/>
          <p:cNvSpPr txBox="1"/>
          <p:nvPr/>
        </p:nvSpPr>
        <p:spPr>
          <a:xfrm>
            <a:off x="6957413" y="1987342"/>
            <a:ext cx="359176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Single precision (23 sbits)</a:t>
            </a:r>
          </a:p>
        </p:txBody>
      </p:sp>
      <p:sp>
        <p:nvSpPr>
          <p:cNvPr id="306" name="16 significand bits"/>
          <p:cNvSpPr txBox="1"/>
          <p:nvPr/>
        </p:nvSpPr>
        <p:spPr>
          <a:xfrm>
            <a:off x="1318744" y="5526567"/>
            <a:ext cx="258714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16 significand bits</a:t>
            </a:r>
          </a:p>
        </p:txBody>
      </p:sp>
      <p:sp>
        <p:nvSpPr>
          <p:cNvPr id="307" name="8 significand bits + …"/>
          <p:cNvSpPr txBox="1"/>
          <p:nvPr/>
        </p:nvSpPr>
        <p:spPr>
          <a:xfrm>
            <a:off x="7009264" y="5526567"/>
            <a:ext cx="307482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8 significand bits + …</a:t>
            </a:r>
          </a:p>
        </p:txBody>
      </p:sp>
      <p:sp>
        <p:nvSpPr>
          <p:cNvPr id="308" name="Line"/>
          <p:cNvSpPr/>
          <p:nvPr/>
        </p:nvSpPr>
        <p:spPr>
          <a:xfrm>
            <a:off x="10553700" y="430875"/>
            <a:ext cx="2379908" cy="1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9" name="… double precision zero mode"/>
          <p:cNvSpPr txBox="1"/>
          <p:nvPr/>
        </p:nvSpPr>
        <p:spPr>
          <a:xfrm>
            <a:off x="7009264" y="9065792"/>
            <a:ext cx="429189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… double precision zero mode</a:t>
            </a:r>
          </a:p>
        </p:txBody>
      </p:sp>
      <p:sp>
        <p:nvSpPr>
          <p:cNvPr id="310" name="Z500hP after 120hours"/>
          <p:cNvSpPr txBox="1"/>
          <p:nvPr/>
        </p:nvSpPr>
        <p:spPr>
          <a:xfrm>
            <a:off x="1329099" y="1371818"/>
            <a:ext cx="323667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Z500hP after 120hours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Db16sb.png" descr="Db16s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7020" y="5401021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8sbit.png" descr="8sb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4802" y="5401021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Db8sbzm.png" descr="Db8sbz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94802" y="5401021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Dbsg.png" descr="Dbs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94802" y="1987342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Db.png" descr="Db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97020" y="1987342"/>
            <a:ext cx="508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rcRect l="13038"/>
          <a:stretch>
            <a:fillRect/>
          </a:stretch>
        </p:blipFill>
        <p:spPr>
          <a:xfrm>
            <a:off x="10535764" y="42731"/>
            <a:ext cx="2415642" cy="237658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318" name="First-order scale-selectivity"/>
          <p:cNvSpPr txBox="1"/>
          <p:nvPr/>
        </p:nvSpPr>
        <p:spPr>
          <a:xfrm>
            <a:off x="2450464" y="356919"/>
            <a:ext cx="810387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First-order scale-selectivity</a:t>
            </a:r>
          </a:p>
        </p:txBody>
      </p:sp>
      <p:sp>
        <p:nvSpPr>
          <p:cNvPr id="319" name="Double precision"/>
          <p:cNvSpPr txBox="1"/>
          <p:nvPr/>
        </p:nvSpPr>
        <p:spPr>
          <a:xfrm>
            <a:off x="1320217" y="1987342"/>
            <a:ext cx="240639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Double precision</a:t>
            </a:r>
          </a:p>
        </p:txBody>
      </p:sp>
      <p:sp>
        <p:nvSpPr>
          <p:cNvPr id="320" name="Db - Single precision"/>
          <p:cNvSpPr txBox="1"/>
          <p:nvPr/>
        </p:nvSpPr>
        <p:spPr>
          <a:xfrm>
            <a:off x="6957413" y="1987342"/>
            <a:ext cx="295960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Db - Single precision</a:t>
            </a:r>
          </a:p>
        </p:txBody>
      </p:sp>
      <p:sp>
        <p:nvSpPr>
          <p:cNvPr id="321" name="Db - 16 significand bits"/>
          <p:cNvSpPr txBox="1"/>
          <p:nvPr/>
        </p:nvSpPr>
        <p:spPr>
          <a:xfrm>
            <a:off x="1318744" y="5526567"/>
            <a:ext cx="3270505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Db - 16 significand bits</a:t>
            </a:r>
          </a:p>
        </p:txBody>
      </p:sp>
      <p:sp>
        <p:nvSpPr>
          <p:cNvPr id="322" name="Db - 8 significand bits + …"/>
          <p:cNvSpPr txBox="1"/>
          <p:nvPr/>
        </p:nvSpPr>
        <p:spPr>
          <a:xfrm>
            <a:off x="7009264" y="5526567"/>
            <a:ext cx="3758185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Db - 8 significand bits + …</a:t>
            </a:r>
          </a:p>
        </p:txBody>
      </p:sp>
      <p:sp>
        <p:nvSpPr>
          <p:cNvPr id="323" name="Line"/>
          <p:cNvSpPr/>
          <p:nvPr/>
        </p:nvSpPr>
        <p:spPr>
          <a:xfrm>
            <a:off x="10553700" y="430875"/>
            <a:ext cx="2379908" cy="1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4" name="… double precision zero mode"/>
          <p:cNvSpPr txBox="1"/>
          <p:nvPr/>
        </p:nvSpPr>
        <p:spPr>
          <a:xfrm>
            <a:off x="7009264" y="9065792"/>
            <a:ext cx="429189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r>
              <a:t>… double precision zero mode</a:t>
            </a:r>
          </a:p>
        </p:txBody>
      </p:sp>
      <p:sp>
        <p:nvSpPr>
          <p:cNvPr id="325" name="Z500hP after 120hours"/>
          <p:cNvSpPr txBox="1"/>
          <p:nvPr/>
        </p:nvSpPr>
        <p:spPr>
          <a:xfrm>
            <a:off x="1329099" y="1371818"/>
            <a:ext cx="323667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Z500hP after 120hours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cale-selectivity in OIFS"/>
          <p:cNvSpPr txBox="1">
            <a:spLocks noGrp="1"/>
          </p:cNvSpPr>
          <p:nvPr>
            <p:ph type="title"/>
          </p:nvPr>
        </p:nvSpPr>
        <p:spPr>
          <a:xfrm>
            <a:off x="952500" y="14596"/>
            <a:ext cx="11099800" cy="1531621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How many bits?</a:t>
            </a:r>
          </a:p>
        </p:txBody>
      </p:sp>
      <p:pic>
        <p:nvPicPr>
          <p:cNvPr id="328" name="DataCompare3-4098.png" descr="DataCompare3-409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004" y="1556632"/>
            <a:ext cx="11010192" cy="7707136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Line"/>
          <p:cNvSpPr/>
          <p:nvPr/>
        </p:nvSpPr>
        <p:spPr>
          <a:xfrm>
            <a:off x="1948799" y="3835400"/>
            <a:ext cx="9107203" cy="3629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0" name="Half…"/>
          <p:cNvSpPr txBox="1"/>
          <p:nvPr/>
        </p:nvSpPr>
        <p:spPr>
          <a:xfrm>
            <a:off x="11164325" y="3422535"/>
            <a:ext cx="1288695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Half</a:t>
            </a:r>
          </a:p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precision</a:t>
            </a:r>
          </a:p>
        </p:txBody>
      </p:sp>
      <p:sp>
        <p:nvSpPr>
          <p:cNvPr id="331" name="~80km horizontal resolution"/>
          <p:cNvSpPr txBox="1"/>
          <p:nvPr/>
        </p:nvSpPr>
        <p:spPr>
          <a:xfrm>
            <a:off x="8499241" y="9207860"/>
            <a:ext cx="4694051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~80km horizontal resolution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g_0003-2981.png" descr="pg_0003-2981.png"/>
          <p:cNvPicPr>
            <a:picLocks/>
          </p:cNvPicPr>
          <p:nvPr/>
        </p:nvPicPr>
        <p:blipFill>
          <a:blip r:embed="rId2">
            <a:extLst/>
          </a:blip>
          <a:srcRect t="15639" b="15639"/>
          <a:stretch>
            <a:fillRect/>
          </a:stretch>
        </p:blipFill>
        <p:spPr>
          <a:xfrm>
            <a:off x="0" y="1881262"/>
            <a:ext cx="13004811" cy="670173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Weather prediction:…"/>
          <p:cNvSpPr txBox="1">
            <a:spLocks noGrp="1"/>
          </p:cNvSpPr>
          <p:nvPr>
            <p:ph type="title" idx="4294967295"/>
          </p:nvPr>
        </p:nvSpPr>
        <p:spPr>
          <a:xfrm>
            <a:off x="952500" y="-19210"/>
            <a:ext cx="11099800" cy="2159001"/>
          </a:xfrm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t>Weather prediction: </a:t>
            </a:r>
          </a:p>
          <a:p>
            <a:pPr>
              <a:defRPr sz="6000"/>
            </a:pPr>
            <a:r>
              <a:t>Unresolved scales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cale-selectivity in OIFS"/>
          <p:cNvSpPr txBox="1">
            <a:spLocks noGrp="1"/>
          </p:cNvSpPr>
          <p:nvPr>
            <p:ph type="title"/>
          </p:nvPr>
        </p:nvSpPr>
        <p:spPr>
          <a:xfrm>
            <a:off x="952500" y="14596"/>
            <a:ext cx="11099800" cy="1531621"/>
          </a:xfrm>
          <a:prstGeom prst="rect">
            <a:avLst/>
          </a:prstGeom>
        </p:spPr>
        <p:txBody>
          <a:bodyPr/>
          <a:lstStyle>
            <a:lvl1pPr defTabSz="432308">
              <a:defRPr sz="592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What error does this introduce?</a:t>
            </a:r>
          </a:p>
        </p:txBody>
      </p:sp>
      <p:pic>
        <p:nvPicPr>
          <p:cNvPr id="334" name="DataCompare5-4101.png" descr="DataCompare5-41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004" y="1556632"/>
            <a:ext cx="11010192" cy="7707136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~80km horizontal resolution"/>
          <p:cNvSpPr txBox="1"/>
          <p:nvPr/>
        </p:nvSpPr>
        <p:spPr>
          <a:xfrm>
            <a:off x="8499241" y="9207860"/>
            <a:ext cx="4694051" cy="53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~80km horizontal resolution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limate investig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Climate investigation</a:t>
            </a:r>
          </a:p>
        </p:txBody>
      </p:sp>
      <p:sp>
        <p:nvSpPr>
          <p:cNvPr id="338" name="11 year integration at T159L91 (~125km horizontal resolution)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-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11 year integration at T159L91 (~125km horizontal resolution).</a:t>
            </a:r>
          </a:p>
          <a:p>
            <a:pPr>
              <a:buChar char="-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10 member ensembles for 2005-2015: </a:t>
            </a:r>
            <a:br/>
            <a:r>
              <a:rPr>
                <a:latin typeface="+mn-lt"/>
                <a:ea typeface="+mn-ea"/>
                <a:cs typeface="+mn-cs"/>
                <a:sym typeface="Helvetica Neue Medium"/>
              </a:rPr>
              <a:t>double</a:t>
            </a:r>
            <a:r>
              <a:t> precision</a:t>
            </a:r>
            <a:br/>
            <a:r>
              <a:rPr>
                <a:latin typeface="+mn-lt"/>
                <a:ea typeface="+mn-ea"/>
                <a:cs typeface="+mn-cs"/>
                <a:sym typeface="Helvetica Neue Medium"/>
              </a:rPr>
              <a:t>single</a:t>
            </a:r>
            <a:r>
              <a:t> precision</a:t>
            </a:r>
            <a:br/>
            <a:r>
              <a:rPr>
                <a:latin typeface="+mn-lt"/>
                <a:ea typeface="+mn-ea"/>
                <a:cs typeface="+mn-cs"/>
                <a:sym typeface="Helvetica Neue Medium"/>
              </a:rPr>
              <a:t>half</a:t>
            </a:r>
            <a:r>
              <a:t> precision (zero mode in double precision)</a:t>
            </a:r>
          </a:p>
          <a:p>
            <a:pPr>
              <a:buChar char="-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Do reduced precision errors accumulate?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-test difference from double precision"/>
          <p:cNvSpPr txBox="1">
            <a:spLocks noGrp="1"/>
          </p:cNvSpPr>
          <p:nvPr>
            <p:ph type="title"/>
          </p:nvPr>
        </p:nvSpPr>
        <p:spPr>
          <a:xfrm>
            <a:off x="952500" y="-316889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 sz="47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T-test difference from double precision </a:t>
            </a:r>
          </a:p>
        </p:txBody>
      </p:sp>
      <p:pic>
        <p:nvPicPr>
          <p:cNvPr id="341" name="T-test_HZ_Precip10yr.png" descr="T-test_HZ_Precip10yr.png"/>
          <p:cNvPicPr>
            <a:picLocks noChangeAspect="1"/>
          </p:cNvPicPr>
          <p:nvPr/>
        </p:nvPicPr>
        <p:blipFill>
          <a:blip r:embed="rId2">
            <a:extLst/>
          </a:blip>
          <a:srcRect t="1709" b="8578"/>
          <a:stretch>
            <a:fillRect/>
          </a:stretch>
        </p:blipFill>
        <p:spPr>
          <a:xfrm>
            <a:off x="6692841" y="2042550"/>
            <a:ext cx="5080001" cy="3020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T-test_HZ_T2m10Yr.png" descr="T-test_HZ_T2m10Yr.png"/>
          <p:cNvPicPr>
            <a:picLocks noChangeAspect="1"/>
          </p:cNvPicPr>
          <p:nvPr/>
        </p:nvPicPr>
        <p:blipFill>
          <a:blip r:embed="rId3">
            <a:extLst/>
          </a:blip>
          <a:srcRect t="1709" b="8067"/>
          <a:stretch>
            <a:fillRect/>
          </a:stretch>
        </p:blipFill>
        <p:spPr>
          <a:xfrm>
            <a:off x="6692841" y="5922946"/>
            <a:ext cx="5080001" cy="3037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T-test_SPS_Precip10yr.png" descr="T-test_SPS_Precip10yr.png"/>
          <p:cNvPicPr>
            <a:picLocks noChangeAspect="1"/>
          </p:cNvPicPr>
          <p:nvPr/>
        </p:nvPicPr>
        <p:blipFill>
          <a:blip r:embed="rId4">
            <a:extLst/>
          </a:blip>
          <a:srcRect t="1709" b="9199"/>
          <a:stretch>
            <a:fillRect/>
          </a:stretch>
        </p:blipFill>
        <p:spPr>
          <a:xfrm>
            <a:off x="851000" y="2042550"/>
            <a:ext cx="5080001" cy="2999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T-test_SPS_T2m10Yr.png" descr="T-test_SPS_T2m10Yr.png"/>
          <p:cNvPicPr>
            <a:picLocks noChangeAspect="1"/>
          </p:cNvPicPr>
          <p:nvPr/>
        </p:nvPicPr>
        <p:blipFill>
          <a:blip r:embed="rId5">
            <a:extLst/>
          </a:blip>
          <a:srcRect t="1709" b="9199"/>
          <a:stretch>
            <a:fillRect/>
          </a:stretch>
        </p:blipFill>
        <p:spPr>
          <a:xfrm>
            <a:off x="851000" y="5922946"/>
            <a:ext cx="5080001" cy="2999187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Single precision"/>
          <p:cNvSpPr txBox="1"/>
          <p:nvPr/>
        </p:nvSpPr>
        <p:spPr>
          <a:xfrm>
            <a:off x="983621" y="1494366"/>
            <a:ext cx="2932671" cy="642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457200">
              <a:defRPr sz="2800" b="0"/>
            </a:lvl1pPr>
          </a:lstStyle>
          <a:p>
            <a:r>
              <a:t>Single precision</a:t>
            </a:r>
          </a:p>
        </p:txBody>
      </p:sp>
      <p:sp>
        <p:nvSpPr>
          <p:cNvPr id="346" name="Half precision (zm)"/>
          <p:cNvSpPr txBox="1"/>
          <p:nvPr/>
        </p:nvSpPr>
        <p:spPr>
          <a:xfrm>
            <a:off x="6815830" y="1494366"/>
            <a:ext cx="3251243" cy="642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457200">
              <a:defRPr sz="2800" b="0"/>
            </a:lvl1pPr>
          </a:lstStyle>
          <a:p>
            <a:r>
              <a:t>Half precision (zm)</a:t>
            </a:r>
          </a:p>
        </p:txBody>
      </p:sp>
      <p:sp>
        <p:nvSpPr>
          <p:cNvPr id="347" name="Mean…"/>
          <p:cNvSpPr txBox="1"/>
          <p:nvPr/>
        </p:nvSpPr>
        <p:spPr>
          <a:xfrm rot="16200000">
            <a:off x="-882596" y="6387634"/>
            <a:ext cx="2789400" cy="93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457200">
              <a:defRPr b="0"/>
            </a:pPr>
            <a:r>
              <a:t>Mean </a:t>
            </a:r>
          </a:p>
          <a:p>
            <a:pPr algn="l" defTabSz="457200">
              <a:defRPr b="0"/>
            </a:pPr>
            <a:r>
              <a:t>2m temperature</a:t>
            </a:r>
          </a:p>
        </p:txBody>
      </p:sp>
      <p:sp>
        <p:nvSpPr>
          <p:cNvPr id="348" name="Accumulated precipitation"/>
          <p:cNvSpPr txBox="1"/>
          <p:nvPr/>
        </p:nvSpPr>
        <p:spPr>
          <a:xfrm rot="16200000">
            <a:off x="-1152700" y="1934878"/>
            <a:ext cx="3711126" cy="132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457200">
              <a:defRPr sz="2600" b="0"/>
            </a:lvl1pPr>
          </a:lstStyle>
          <a:p>
            <a:r>
              <a:t>Accumulated precipitation</a:t>
            </a:r>
          </a:p>
        </p:txBody>
      </p:sp>
      <p:sp>
        <p:nvSpPr>
          <p:cNvPr id="349" name="Proportion of significant grid points 3.2%"/>
          <p:cNvSpPr txBox="1"/>
          <p:nvPr/>
        </p:nvSpPr>
        <p:spPr>
          <a:xfrm>
            <a:off x="851000" y="5371571"/>
            <a:ext cx="5080001" cy="47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457200">
              <a:defRPr sz="2000" b="0"/>
            </a:lvl1pPr>
          </a:lstStyle>
          <a:p>
            <a:r>
              <a:t>Proportion of significant grid points 3.2%</a:t>
            </a:r>
          </a:p>
        </p:txBody>
      </p:sp>
      <p:sp>
        <p:nvSpPr>
          <p:cNvPr id="350" name="Significance level, %"/>
          <p:cNvSpPr txBox="1"/>
          <p:nvPr/>
        </p:nvSpPr>
        <p:spPr>
          <a:xfrm>
            <a:off x="2155163" y="4954619"/>
            <a:ext cx="247167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Significance level, %</a:t>
            </a:r>
          </a:p>
        </p:txBody>
      </p:sp>
      <p:sp>
        <p:nvSpPr>
          <p:cNvPr id="351" name="Proportion of significant grid points 5.5%"/>
          <p:cNvSpPr txBox="1"/>
          <p:nvPr/>
        </p:nvSpPr>
        <p:spPr>
          <a:xfrm>
            <a:off x="6692841" y="5371571"/>
            <a:ext cx="5080001" cy="47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457200">
              <a:defRPr sz="2000" b="0"/>
            </a:lvl1pPr>
          </a:lstStyle>
          <a:p>
            <a:r>
              <a:t>Proportion of significant grid points 5.5%</a:t>
            </a:r>
          </a:p>
        </p:txBody>
      </p:sp>
      <p:sp>
        <p:nvSpPr>
          <p:cNvPr id="352" name="Proportion of significant grid points 4.6%"/>
          <p:cNvSpPr txBox="1"/>
          <p:nvPr/>
        </p:nvSpPr>
        <p:spPr>
          <a:xfrm>
            <a:off x="851000" y="9251967"/>
            <a:ext cx="5080001" cy="47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457200">
              <a:defRPr sz="2000" b="0"/>
            </a:lvl1pPr>
          </a:lstStyle>
          <a:p>
            <a:r>
              <a:t>Proportion of significant grid points 4.6%</a:t>
            </a:r>
          </a:p>
        </p:txBody>
      </p:sp>
      <p:sp>
        <p:nvSpPr>
          <p:cNvPr id="353" name="Proportion of significant grid points 7.7%"/>
          <p:cNvSpPr txBox="1"/>
          <p:nvPr/>
        </p:nvSpPr>
        <p:spPr>
          <a:xfrm>
            <a:off x="6802049" y="9251967"/>
            <a:ext cx="5080001" cy="47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457200">
              <a:defRPr sz="2000" b="0"/>
            </a:lvl1pPr>
          </a:lstStyle>
          <a:p>
            <a:r>
              <a:t>Proportion of significant grid points 7.7%</a:t>
            </a:r>
          </a:p>
        </p:txBody>
      </p:sp>
      <p:sp>
        <p:nvSpPr>
          <p:cNvPr id="354" name="Significance level, %"/>
          <p:cNvSpPr txBox="1"/>
          <p:nvPr/>
        </p:nvSpPr>
        <p:spPr>
          <a:xfrm>
            <a:off x="7997004" y="4954619"/>
            <a:ext cx="247167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Significance level, %</a:t>
            </a:r>
          </a:p>
        </p:txBody>
      </p:sp>
      <p:sp>
        <p:nvSpPr>
          <p:cNvPr id="355" name="Significance level, %"/>
          <p:cNvSpPr txBox="1"/>
          <p:nvPr/>
        </p:nvSpPr>
        <p:spPr>
          <a:xfrm>
            <a:off x="2155163" y="8906673"/>
            <a:ext cx="247167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Significance level, %</a:t>
            </a:r>
          </a:p>
        </p:txBody>
      </p:sp>
      <p:sp>
        <p:nvSpPr>
          <p:cNvPr id="356" name="Significance level, %"/>
          <p:cNvSpPr txBox="1"/>
          <p:nvPr/>
        </p:nvSpPr>
        <p:spPr>
          <a:xfrm>
            <a:off x="7997004" y="8906673"/>
            <a:ext cx="247167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Significance level, %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limate investig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High resolution tests</a:t>
            </a:r>
          </a:p>
        </p:txBody>
      </p:sp>
      <p:sp>
        <p:nvSpPr>
          <p:cNvPr id="359" name="11 year integration at T159L91 (~125km horizontal resolution)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-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T511: ~40km grid spacing (compare with ~20km UKMO/ECMWF ensembles).</a:t>
            </a:r>
          </a:p>
          <a:p>
            <a:pPr>
              <a:buChar char="-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10 start dates between 1999 and 2017.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limate investigation"/>
          <p:cNvSpPr txBox="1">
            <a:spLocks noGrp="1"/>
          </p:cNvSpPr>
          <p:nvPr>
            <p:ph type="title"/>
          </p:nvPr>
        </p:nvSpPr>
        <p:spPr>
          <a:xfrm>
            <a:off x="952500" y="-35421"/>
            <a:ext cx="11099800" cy="2159001"/>
          </a:xfrm>
          <a:prstGeom prst="rect">
            <a:avLst/>
          </a:prstGeom>
        </p:spPr>
        <p:txBody>
          <a:bodyPr/>
          <a:lstStyle>
            <a:lvl1pPr defTabSz="484886">
              <a:defRPr sz="664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L2-norm — Global precision</a:t>
            </a:r>
          </a:p>
        </p:txBody>
      </p:sp>
      <p:pic>
        <p:nvPicPr>
          <p:cNvPr id="362" name="GlobalTemperatureSPS.png" descr="GlobalTemperatureSPS.png"/>
          <p:cNvPicPr>
            <a:picLocks noChangeAspect="1"/>
          </p:cNvPicPr>
          <p:nvPr/>
        </p:nvPicPr>
        <p:blipFill>
          <a:blip r:embed="rId2">
            <a:extLst/>
          </a:blip>
          <a:srcRect l="5073" r="1929"/>
          <a:stretch>
            <a:fillRect/>
          </a:stretch>
        </p:blipFill>
        <p:spPr>
          <a:xfrm>
            <a:off x="1441595" y="1610769"/>
            <a:ext cx="10475807" cy="7885199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Line"/>
          <p:cNvSpPr/>
          <p:nvPr/>
        </p:nvSpPr>
        <p:spPr>
          <a:xfrm>
            <a:off x="2152461" y="7246107"/>
            <a:ext cx="9391110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4" name="Temperature error…"/>
          <p:cNvSpPr txBox="1"/>
          <p:nvPr/>
        </p:nvSpPr>
        <p:spPr>
          <a:xfrm rot="16200000">
            <a:off x="-941134" y="4754150"/>
            <a:ext cx="391353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 b="0">
                <a:latin typeface="Helvetica"/>
                <a:ea typeface="Helvetica"/>
                <a:cs typeface="Helvetica"/>
                <a:sym typeface="Helvetica"/>
              </a:defRPr>
            </a:pPr>
            <a:r>
              <a:t>Temperature error</a:t>
            </a:r>
          </a:p>
          <a:p>
            <a:pPr>
              <a:defRPr sz="2600" b="0">
                <a:latin typeface="Helvetica"/>
                <a:ea typeface="Helvetica"/>
                <a:cs typeface="Helvetica"/>
                <a:sym typeface="Helvetica"/>
              </a:defRPr>
            </a:pPr>
            <a:r>
              <a:t>relative to single precision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T1Temp_SPS.png" descr="T1Temp_SPS.png"/>
          <p:cNvPicPr>
            <a:picLocks noChangeAspect="1"/>
          </p:cNvPicPr>
          <p:nvPr/>
        </p:nvPicPr>
        <p:blipFill>
          <a:blip r:embed="rId2">
            <a:extLst/>
          </a:blip>
          <a:srcRect l="4584" r="2204"/>
          <a:stretch>
            <a:fillRect/>
          </a:stretch>
        </p:blipFill>
        <p:spPr>
          <a:xfrm>
            <a:off x="1461300" y="1697780"/>
            <a:ext cx="10346314" cy="7769952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Climate investigation"/>
          <p:cNvSpPr txBox="1">
            <a:spLocks noGrp="1"/>
          </p:cNvSpPr>
          <p:nvPr>
            <p:ph type="title"/>
          </p:nvPr>
        </p:nvSpPr>
        <p:spPr>
          <a:xfrm>
            <a:off x="952500" y="-35421"/>
            <a:ext cx="11099800" cy="2159001"/>
          </a:xfrm>
          <a:prstGeom prst="rect">
            <a:avLst/>
          </a:prstGeom>
        </p:spPr>
        <p:txBody>
          <a:bodyPr/>
          <a:lstStyle>
            <a:lvl1pPr defTabSz="484886">
              <a:defRPr sz="664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Half-precision from which wavenumber?</a:t>
            </a:r>
          </a:p>
        </p:txBody>
      </p:sp>
      <p:sp>
        <p:nvSpPr>
          <p:cNvPr id="368" name="Line"/>
          <p:cNvSpPr/>
          <p:nvPr/>
        </p:nvSpPr>
        <p:spPr>
          <a:xfrm>
            <a:off x="2152461" y="7246107"/>
            <a:ext cx="9391110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9" name="Temperature error…"/>
          <p:cNvSpPr txBox="1"/>
          <p:nvPr/>
        </p:nvSpPr>
        <p:spPr>
          <a:xfrm rot="16200000">
            <a:off x="-941134" y="4754150"/>
            <a:ext cx="391353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 b="0">
                <a:latin typeface="Helvetica"/>
                <a:ea typeface="Helvetica"/>
                <a:cs typeface="Helvetica"/>
                <a:sym typeface="Helvetica"/>
              </a:defRPr>
            </a:pPr>
            <a:r>
              <a:t>Temperature error</a:t>
            </a:r>
          </a:p>
          <a:p>
            <a:pPr>
              <a:defRPr sz="2600" b="0">
                <a:latin typeface="Helvetica"/>
                <a:ea typeface="Helvetica"/>
                <a:cs typeface="Helvetica"/>
                <a:sym typeface="Helvetica"/>
              </a:defRPr>
            </a:pPr>
            <a:r>
              <a:t>relative to single precision</a:t>
            </a:r>
          </a:p>
        </p:txBody>
      </p:sp>
      <p:sp>
        <p:nvSpPr>
          <p:cNvPr id="370" name="99.97% modes at half precision"/>
          <p:cNvSpPr txBox="1"/>
          <p:nvPr/>
        </p:nvSpPr>
        <p:spPr>
          <a:xfrm>
            <a:off x="5865194" y="5482169"/>
            <a:ext cx="466313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99.97% modes at half precision</a:t>
            </a:r>
          </a:p>
        </p:txBody>
      </p:sp>
      <p:sp>
        <p:nvSpPr>
          <p:cNvPr id="371" name="Line"/>
          <p:cNvSpPr/>
          <p:nvPr/>
        </p:nvSpPr>
        <p:spPr>
          <a:xfrm flipH="1">
            <a:off x="5194790" y="5871264"/>
            <a:ext cx="688769" cy="68876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usible ensemble member?"/>
          <p:cNvSpPr txBox="1">
            <a:spLocks noGrp="1"/>
          </p:cNvSpPr>
          <p:nvPr>
            <p:ph type="title"/>
          </p:nvPr>
        </p:nvSpPr>
        <p:spPr>
          <a:xfrm>
            <a:off x="952500" y="-4831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Plausible ensemble member?</a:t>
            </a:r>
          </a:p>
        </p:txBody>
      </p:sp>
      <p:pic>
        <p:nvPicPr>
          <p:cNvPr id="374" name="EnsembleCompT50.png" descr="EnsembleCompT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391" y="1810940"/>
            <a:ext cx="11227185" cy="7859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Legendre transforms OpenIF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Legendre transforms OpenIFS</a:t>
            </a:r>
          </a:p>
        </p:txBody>
      </p:sp>
      <p:sp>
        <p:nvSpPr>
          <p:cNvPr id="377" name="Sam Hatfield"/>
          <p:cNvSpPr txBox="1"/>
          <p:nvPr/>
        </p:nvSpPr>
        <p:spPr>
          <a:xfrm>
            <a:off x="5511342" y="6523256"/>
            <a:ext cx="198211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Sam Hatfield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Legendre transforms…"/>
          <p:cNvSpPr txBox="1">
            <a:spLocks noGrp="1"/>
          </p:cNvSpPr>
          <p:nvPr>
            <p:ph type="body" sz="half" idx="4294967295"/>
          </p:nvPr>
        </p:nvSpPr>
        <p:spPr>
          <a:xfrm>
            <a:off x="6584240" y="1137555"/>
            <a:ext cx="6292059" cy="747849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500"/>
              </a:spcBef>
              <a:buSzTx/>
              <a:buNone/>
              <a:defRPr sz="2800" b="1"/>
            </a:pPr>
            <a:r>
              <a:t>Legendre transforms</a:t>
            </a:r>
          </a:p>
          <a:p>
            <a:pPr marL="0" indent="0">
              <a:spcBef>
                <a:spcPts val="15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Matrix multiplication - O(N</a:t>
            </a:r>
            <a:r>
              <a:rPr baseline="31999"/>
              <a:t>3</a:t>
            </a:r>
            <a:r>
              <a:t>) operations.</a:t>
            </a:r>
          </a:p>
          <a:p>
            <a:pPr marL="0" indent="0">
              <a:spcBef>
                <a:spcPts val="30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Linear, can rescale variables to fit within dynamic range of half-precision.</a:t>
            </a:r>
          </a:p>
          <a:p>
            <a:pPr marL="0" indent="0">
              <a:spcBef>
                <a:spcPts val="30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How large are the errors introduced?</a:t>
            </a:r>
          </a:p>
        </p:txBody>
      </p:sp>
      <p:sp>
        <p:nvSpPr>
          <p:cNvPr id="380" name="Spectral dynamical core schematic"/>
          <p:cNvSpPr txBox="1"/>
          <p:nvPr/>
        </p:nvSpPr>
        <p:spPr>
          <a:xfrm>
            <a:off x="596995" y="559126"/>
            <a:ext cx="522092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Spectral dynamical core schematic</a:t>
            </a:r>
          </a:p>
        </p:txBody>
      </p:sp>
      <p:sp>
        <p:nvSpPr>
          <p:cNvPr id="381" name="Grid-point computations"/>
          <p:cNvSpPr/>
          <p:nvPr/>
        </p:nvSpPr>
        <p:spPr>
          <a:xfrm>
            <a:off x="2195926" y="1276218"/>
            <a:ext cx="2037766" cy="1270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Grid-point computations</a:t>
            </a:r>
          </a:p>
        </p:txBody>
      </p:sp>
      <p:sp>
        <p:nvSpPr>
          <p:cNvPr id="382" name="Spectral computations"/>
          <p:cNvSpPr/>
          <p:nvPr/>
        </p:nvSpPr>
        <p:spPr>
          <a:xfrm>
            <a:off x="2195926" y="7162034"/>
            <a:ext cx="2037766" cy="1270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Spectral computations</a:t>
            </a:r>
          </a:p>
        </p:txBody>
      </p:sp>
      <p:sp>
        <p:nvSpPr>
          <p:cNvPr id="383" name="Fourier transform"/>
          <p:cNvSpPr/>
          <p:nvPr/>
        </p:nvSpPr>
        <p:spPr>
          <a:xfrm>
            <a:off x="3753427" y="3238157"/>
            <a:ext cx="2037766" cy="1270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Fourier transform</a:t>
            </a:r>
          </a:p>
        </p:txBody>
      </p:sp>
      <p:sp>
        <p:nvSpPr>
          <p:cNvPr id="384" name="Legendre transform"/>
          <p:cNvSpPr/>
          <p:nvPr/>
        </p:nvSpPr>
        <p:spPr>
          <a:xfrm>
            <a:off x="3753427" y="5200095"/>
            <a:ext cx="2037766" cy="1270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Legendre transform</a:t>
            </a:r>
          </a:p>
        </p:txBody>
      </p:sp>
      <p:sp>
        <p:nvSpPr>
          <p:cNvPr id="385" name="Inverse…"/>
          <p:cNvSpPr/>
          <p:nvPr/>
        </p:nvSpPr>
        <p:spPr>
          <a:xfrm>
            <a:off x="623718" y="3238157"/>
            <a:ext cx="2037766" cy="1270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Inverse 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Fourier transform</a:t>
            </a:r>
          </a:p>
        </p:txBody>
      </p:sp>
      <p:sp>
        <p:nvSpPr>
          <p:cNvPr id="386" name="Inverse Legendre transform"/>
          <p:cNvSpPr/>
          <p:nvPr/>
        </p:nvSpPr>
        <p:spPr>
          <a:xfrm>
            <a:off x="623718" y="5200095"/>
            <a:ext cx="2037766" cy="1270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Inverse Legendre transform</a:t>
            </a:r>
          </a:p>
        </p:txBody>
      </p:sp>
      <p:sp>
        <p:nvSpPr>
          <p:cNvPr id="387" name="Arrow"/>
          <p:cNvSpPr/>
          <p:nvPr/>
        </p:nvSpPr>
        <p:spPr>
          <a:xfrm rot="16200000">
            <a:off x="1249705" y="4737455"/>
            <a:ext cx="785793" cy="302945"/>
          </a:xfrm>
          <a:prstGeom prst="rightArrow">
            <a:avLst>
              <a:gd name="adj1" fmla="val 29025"/>
              <a:gd name="adj2" fmla="val 7810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8" name="Arrow"/>
          <p:cNvSpPr/>
          <p:nvPr/>
        </p:nvSpPr>
        <p:spPr>
          <a:xfrm rot="18486685">
            <a:off x="1421018" y="2768109"/>
            <a:ext cx="981587" cy="302945"/>
          </a:xfrm>
          <a:prstGeom prst="rightArrow">
            <a:avLst>
              <a:gd name="adj1" fmla="val 29025"/>
              <a:gd name="adj2" fmla="val 7810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9" name="Arrow"/>
          <p:cNvSpPr/>
          <p:nvPr/>
        </p:nvSpPr>
        <p:spPr>
          <a:xfrm rot="5400000">
            <a:off x="4379413" y="4737455"/>
            <a:ext cx="785793" cy="302945"/>
          </a:xfrm>
          <a:prstGeom prst="rightArrow">
            <a:avLst>
              <a:gd name="adj1" fmla="val 29025"/>
              <a:gd name="adj2" fmla="val 7810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0" name="Arrow"/>
          <p:cNvSpPr/>
          <p:nvPr/>
        </p:nvSpPr>
        <p:spPr>
          <a:xfrm rot="7686685">
            <a:off x="4032713" y="6640093"/>
            <a:ext cx="981588" cy="302945"/>
          </a:xfrm>
          <a:prstGeom prst="rightArrow">
            <a:avLst>
              <a:gd name="adj1" fmla="val 29025"/>
              <a:gd name="adj2" fmla="val 7810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1" name="Arrow"/>
          <p:cNvSpPr/>
          <p:nvPr/>
        </p:nvSpPr>
        <p:spPr>
          <a:xfrm rot="3114000">
            <a:off x="3980834" y="2718350"/>
            <a:ext cx="981587" cy="302945"/>
          </a:xfrm>
          <a:prstGeom prst="rightArrow">
            <a:avLst>
              <a:gd name="adj1" fmla="val 29025"/>
              <a:gd name="adj2" fmla="val 7810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2" name="Arrow"/>
          <p:cNvSpPr/>
          <p:nvPr/>
        </p:nvSpPr>
        <p:spPr>
          <a:xfrm rot="13914000">
            <a:off x="1462624" y="6692427"/>
            <a:ext cx="981587" cy="302945"/>
          </a:xfrm>
          <a:prstGeom prst="rightArrow">
            <a:avLst>
              <a:gd name="adj1" fmla="val 29025"/>
              <a:gd name="adj2" fmla="val 7810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3" name="Rectangle"/>
          <p:cNvSpPr/>
          <p:nvPr/>
        </p:nvSpPr>
        <p:spPr>
          <a:xfrm>
            <a:off x="174032" y="4938955"/>
            <a:ext cx="6066847" cy="1792282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50800" tIns="50800" rIns="50800" bIns="50800" anchor="b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Hurricane Sandy"/>
          <p:cNvSpPr txBox="1">
            <a:spLocks noGrp="1"/>
          </p:cNvSpPr>
          <p:nvPr>
            <p:ph type="title"/>
          </p:nvPr>
        </p:nvSpPr>
        <p:spPr>
          <a:xfrm>
            <a:off x="-1077064" y="254000"/>
            <a:ext cx="11099801" cy="2159000"/>
          </a:xfrm>
          <a:prstGeom prst="rect">
            <a:avLst/>
          </a:prstGeom>
        </p:spPr>
        <p:txBody>
          <a:bodyPr/>
          <a:lstStyle/>
          <a:p>
            <a:r>
              <a:t>Hurricane Sandy</a:t>
            </a:r>
          </a:p>
        </p:txBody>
      </p:sp>
      <p:pic>
        <p:nvPicPr>
          <p:cNvPr id="396" name="LTHalf_T255.mp4" descr="LTHalf_T255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66700" y="3084272"/>
            <a:ext cx="12471400" cy="662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rcRect l="13038"/>
          <a:stretch>
            <a:fillRect/>
          </a:stretch>
        </p:blipFill>
        <p:spPr>
          <a:xfrm>
            <a:off x="10325809" y="337714"/>
            <a:ext cx="2415643" cy="237658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398" name="Line"/>
          <p:cNvSpPr/>
          <p:nvPr/>
        </p:nvSpPr>
        <p:spPr>
          <a:xfrm flipV="1">
            <a:off x="10746368" y="336004"/>
            <a:ext cx="1" cy="2379909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9" name="Double precision for m=0, half-precision for all other values of m."/>
          <p:cNvSpPr txBox="1"/>
          <p:nvPr/>
        </p:nvSpPr>
        <p:spPr>
          <a:xfrm>
            <a:off x="557329" y="2007022"/>
            <a:ext cx="953445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Double precision for m=0, half-precision for all other values of 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3000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9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g_0004-2978.png" descr="pg_0004-2978.png"/>
          <p:cNvPicPr>
            <a:picLocks/>
          </p:cNvPicPr>
          <p:nvPr/>
        </p:nvPicPr>
        <p:blipFill>
          <a:blip r:embed="rId2">
            <a:extLst/>
          </a:blip>
          <a:srcRect t="15965" b="15965"/>
          <a:stretch>
            <a:fillRect/>
          </a:stretch>
        </p:blipFill>
        <p:spPr>
          <a:xfrm>
            <a:off x="0" y="2005100"/>
            <a:ext cx="13004811" cy="663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Weather prediction:…"/>
          <p:cNvSpPr txBox="1">
            <a:spLocks noGrp="1"/>
          </p:cNvSpPr>
          <p:nvPr>
            <p:ph type="title" idx="4294967295"/>
          </p:nvPr>
        </p:nvSpPr>
        <p:spPr>
          <a:xfrm>
            <a:off x="952500" y="-19210"/>
            <a:ext cx="11099800" cy="2159001"/>
          </a:xfrm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t>Weather prediction: </a:t>
            </a:r>
          </a:p>
          <a:p>
            <a:pPr>
              <a:defRPr sz="6000"/>
            </a:pPr>
            <a:r>
              <a:t>Imperfect parameterisations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Deviation from double preci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Deviation from double precision</a:t>
            </a:r>
          </a:p>
        </p:txBody>
      </p:sp>
      <p:pic>
        <p:nvPicPr>
          <p:cNvPr id="402" name="t255.jpg" descr="t2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0096" y="2114549"/>
            <a:ext cx="11124608" cy="7645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hysical parameterisation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6500"/>
            </a:pPr>
            <a:r>
              <a:t>Physical parameterisations </a:t>
            </a:r>
          </a:p>
          <a:p>
            <a:pPr>
              <a:defRPr sz="6500"/>
            </a:pPr>
            <a:r>
              <a:t>SPEEDY and OpenIFS </a:t>
            </a:r>
          </a:p>
        </p:txBody>
      </p:sp>
      <p:sp>
        <p:nvSpPr>
          <p:cNvPr id="405" name="Leo Saffin"/>
          <p:cNvSpPr txBox="1"/>
          <p:nvPr/>
        </p:nvSpPr>
        <p:spPr>
          <a:xfrm>
            <a:off x="5718911" y="6523256"/>
            <a:ext cx="15669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Leo Saffin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85138" y="7954591"/>
            <a:ext cx="10245668" cy="4641429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Half-precision plausible for many schemes.</a:t>
            </a:r>
          </a:p>
        </p:txBody>
      </p:sp>
      <p:pic>
        <p:nvPicPr>
          <p:cNvPr id="408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6156" y="482618"/>
            <a:ext cx="9787071" cy="7246817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Title 1"/>
          <p:cNvSpPr txBox="1">
            <a:spLocks noGrp="1"/>
          </p:cNvSpPr>
          <p:nvPr>
            <p:ph type="title"/>
          </p:nvPr>
        </p:nvSpPr>
        <p:spPr>
          <a:xfrm>
            <a:off x="511910" y="251526"/>
            <a:ext cx="11216642" cy="141393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SPEEDY</a:t>
            </a:r>
          </a:p>
        </p:txBody>
      </p:sp>
      <p:sp>
        <p:nvSpPr>
          <p:cNvPr id="410" name="T30 spectral model…"/>
          <p:cNvSpPr txBox="1"/>
          <p:nvPr/>
        </p:nvSpPr>
        <p:spPr>
          <a:xfrm>
            <a:off x="331807" y="1596408"/>
            <a:ext cx="3539366" cy="2421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300480">
              <a:lnSpc>
                <a:spcPct val="90000"/>
              </a:lnSpc>
              <a:spcBef>
                <a:spcPts val="1400"/>
              </a:spcBef>
              <a:defRPr sz="3100" b="0"/>
            </a:pPr>
            <a:r>
              <a:t>T30 spectral model</a:t>
            </a:r>
          </a:p>
          <a:p>
            <a:pPr algn="l" defTabSz="1300480">
              <a:lnSpc>
                <a:spcPct val="90000"/>
              </a:lnSpc>
              <a:spcBef>
                <a:spcPts val="1400"/>
              </a:spcBef>
              <a:defRPr sz="3100" b="0"/>
            </a:pPr>
            <a:r>
              <a:t>8 vertical levels</a:t>
            </a:r>
          </a:p>
          <a:p>
            <a:pPr algn="l" defTabSz="1300480">
              <a:lnSpc>
                <a:spcPct val="90000"/>
              </a:lnSpc>
              <a:spcBef>
                <a:spcPts val="1400"/>
              </a:spcBef>
              <a:defRPr sz="3100" b="0"/>
            </a:pPr>
            <a:r>
              <a:t>Simplified physics </a:t>
            </a:r>
          </a:p>
          <a:p>
            <a:pPr algn="l" defTabSz="1300480">
              <a:lnSpc>
                <a:spcPct val="90000"/>
              </a:lnSpc>
              <a:spcBef>
                <a:spcPts val="1400"/>
              </a:spcBef>
              <a:defRPr sz="3100" b="0"/>
            </a:pPr>
            <a:r>
              <a:t>1 week “forecast”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7450" y="1048464"/>
            <a:ext cx="8451993" cy="6338996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Title 1"/>
          <p:cNvSpPr txBox="1">
            <a:spLocks noGrp="1"/>
          </p:cNvSpPr>
          <p:nvPr>
            <p:ph type="title"/>
          </p:nvPr>
        </p:nvSpPr>
        <p:spPr>
          <a:xfrm>
            <a:off x="504453" y="259121"/>
            <a:ext cx="11216642" cy="141393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SPEEDY-SPPT</a:t>
            </a:r>
          </a:p>
        </p:txBody>
      </p:sp>
      <p:sp>
        <p:nvSpPr>
          <p:cNvPr id="414" name="Content Placeholder 2"/>
          <p:cNvSpPr txBox="1"/>
          <p:nvPr/>
        </p:nvSpPr>
        <p:spPr>
          <a:xfrm>
            <a:off x="92905" y="7100765"/>
            <a:ext cx="12443388" cy="4641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normAutofit/>
          </a:bodyPr>
          <a:lstStyle/>
          <a:p>
            <a:pPr marL="304800" indent="-304800" algn="l" defTabSz="1300480">
              <a:lnSpc>
                <a:spcPct val="81000"/>
              </a:lnSpc>
              <a:spcBef>
                <a:spcPts val="1400"/>
              </a:spcBef>
              <a:buSzPct val="100000"/>
              <a:buFont typeface="Arial"/>
              <a:buChar char="•"/>
              <a:defRPr sz="3500" b="0"/>
            </a:pPr>
            <a:r>
              <a:t>Allows precision to be reduced further.</a:t>
            </a:r>
          </a:p>
          <a:p>
            <a:pPr marL="304800" indent="-304800" algn="l" defTabSz="1300480">
              <a:lnSpc>
                <a:spcPct val="81000"/>
              </a:lnSpc>
              <a:spcBef>
                <a:spcPts val="1400"/>
              </a:spcBef>
              <a:buSzPct val="100000"/>
              <a:buFont typeface="Arial"/>
              <a:buChar char="•"/>
              <a:defRPr sz="3500" b="0"/>
            </a:pPr>
            <a:r>
              <a:t>SPPT scheme first to fail! Caused by spectral transforms involved in SPPT.</a:t>
            </a:r>
          </a:p>
        </p:txBody>
      </p:sp>
      <p:sp>
        <p:nvSpPr>
          <p:cNvPr id="415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16041" y="1561691"/>
            <a:ext cx="4221739" cy="464142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1000"/>
              </a:lnSpc>
              <a:buSzTx/>
              <a:buFontTx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Introduce Stochastic Perturbation of Parameterisation Tendencies (SPPT) to Speedy</a:t>
            </a:r>
          </a:p>
          <a:p>
            <a:pPr marL="0" indent="0">
              <a:lnSpc>
                <a:spcPct val="81000"/>
              </a:lnSpc>
              <a:buSzTx/>
              <a:buFontTx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Equivalent scheme to IFS.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Picture 18" descr="Pictur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1581" y="947309"/>
            <a:ext cx="10085804" cy="7458954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Content Placeholder 14"/>
          <p:cNvSpPr txBox="1">
            <a:spLocks noGrp="1"/>
          </p:cNvSpPr>
          <p:nvPr>
            <p:ph type="body" idx="1"/>
          </p:nvPr>
        </p:nvSpPr>
        <p:spPr>
          <a:xfrm>
            <a:off x="789189" y="8049350"/>
            <a:ext cx="11426422" cy="4641428"/>
          </a:xfrm>
          <a:prstGeom prst="rect">
            <a:avLst/>
          </a:prstGeom>
        </p:spPr>
        <p:txBody>
          <a:bodyPr/>
          <a:lstStyle/>
          <a:p>
            <a:pPr marL="318052" indent="-318052">
              <a:lnSpc>
                <a:spcPct val="72000"/>
              </a:lnSpc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More scheme dependent precision than SPEEDY.</a:t>
            </a:r>
          </a:p>
          <a:p>
            <a:pPr marL="318052" indent="-318052">
              <a:lnSpc>
                <a:spcPct val="72000"/>
              </a:lnSpc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Initial tests at T159 fail at similar precisions or higher.</a:t>
            </a:r>
          </a:p>
          <a:p>
            <a:pPr marL="318052" indent="-318052">
              <a:lnSpc>
                <a:spcPct val="72000"/>
              </a:lnSpc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Now testing with SPPT, higher resolution and longer runs.</a:t>
            </a:r>
          </a:p>
        </p:txBody>
      </p:sp>
      <p:sp>
        <p:nvSpPr>
          <p:cNvPr id="419" name="T21, 60 levels…"/>
          <p:cNvSpPr txBox="1"/>
          <p:nvPr/>
        </p:nvSpPr>
        <p:spPr>
          <a:xfrm>
            <a:off x="382457" y="1645747"/>
            <a:ext cx="2859769" cy="1573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300480">
              <a:lnSpc>
                <a:spcPct val="72000"/>
              </a:lnSpc>
              <a:spcBef>
                <a:spcPts val="1400"/>
              </a:spcBef>
              <a:defRPr sz="3000" b="0"/>
            </a:pPr>
            <a:r>
              <a:t>T21, 60 levels</a:t>
            </a:r>
          </a:p>
          <a:p>
            <a:pPr algn="l" defTabSz="1300480">
              <a:lnSpc>
                <a:spcPct val="72000"/>
              </a:lnSpc>
              <a:spcBef>
                <a:spcPts val="1400"/>
              </a:spcBef>
              <a:defRPr sz="3000" b="0"/>
            </a:pPr>
            <a:r>
              <a:t>1-day forecast</a:t>
            </a:r>
          </a:p>
        </p:txBody>
      </p:sp>
      <p:sp>
        <p:nvSpPr>
          <p:cNvPr id="420" name="Title 1"/>
          <p:cNvSpPr txBox="1">
            <a:spLocks noGrp="1"/>
          </p:cNvSpPr>
          <p:nvPr>
            <p:ph type="title"/>
          </p:nvPr>
        </p:nvSpPr>
        <p:spPr>
          <a:xfrm>
            <a:off x="503128" y="259916"/>
            <a:ext cx="3674538" cy="141393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OpenIFS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And more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500"/>
            </a:lvl1pPr>
          </a:lstStyle>
          <a:p>
            <a:r>
              <a:t>And more!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reconditioning linear solvers"/>
          <p:cNvSpPr txBox="1">
            <a:spLocks noGrp="1"/>
          </p:cNvSpPr>
          <p:nvPr>
            <p:ph type="title"/>
          </p:nvPr>
        </p:nvSpPr>
        <p:spPr>
          <a:xfrm>
            <a:off x="249558" y="254000"/>
            <a:ext cx="12505684" cy="2159000"/>
          </a:xfrm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t>Preconditioning linear solvers</a:t>
            </a:r>
          </a:p>
        </p:txBody>
      </p:sp>
      <p:pic>
        <p:nvPicPr>
          <p:cNvPr id="425" name="Grafik 5" descr="Grafik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19" y="3275331"/>
            <a:ext cx="6487582" cy="4865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Grafik 3" descr="Grafik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2400" y="3310999"/>
            <a:ext cx="6487581" cy="4865687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10 significant bits"/>
          <p:cNvSpPr txBox="1"/>
          <p:nvPr/>
        </p:nvSpPr>
        <p:spPr>
          <a:xfrm>
            <a:off x="1941606" y="2947754"/>
            <a:ext cx="267065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10 significant bits</a:t>
            </a:r>
          </a:p>
        </p:txBody>
      </p:sp>
      <p:sp>
        <p:nvSpPr>
          <p:cNvPr id="428" name="Double precision"/>
          <p:cNvSpPr txBox="1"/>
          <p:nvPr/>
        </p:nvSpPr>
        <p:spPr>
          <a:xfrm>
            <a:off x="8518967" y="2947754"/>
            <a:ext cx="256885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Double precision</a:t>
            </a:r>
          </a:p>
        </p:txBody>
      </p:sp>
      <p:sp>
        <p:nvSpPr>
          <p:cNvPr id="429" name="Rossby-Haurwitz wave - MPDATA timestepping scheme"/>
          <p:cNvSpPr txBox="1"/>
          <p:nvPr/>
        </p:nvSpPr>
        <p:spPr>
          <a:xfrm>
            <a:off x="360291" y="2022063"/>
            <a:ext cx="11036803" cy="459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indent="0" algn="l" defTabSz="457200">
              <a:defRPr sz="2500" b="0">
                <a:latin typeface="Arial"/>
                <a:ea typeface="Arial"/>
                <a:cs typeface="Arial"/>
                <a:sym typeface="Arial"/>
              </a:defRPr>
            </a:pPr>
            <a:r>
              <a:t>Rossby-Haurwitz wave - MPDATA timestepping scheme</a:t>
            </a:r>
          </a:p>
        </p:txBody>
      </p:sp>
      <p:sp>
        <p:nvSpPr>
          <p:cNvPr id="430" name="Work with Piotr Smolarkiewicz"/>
          <p:cNvSpPr txBox="1"/>
          <p:nvPr/>
        </p:nvSpPr>
        <p:spPr>
          <a:xfrm>
            <a:off x="8550334" y="9238570"/>
            <a:ext cx="11036803" cy="459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indent="0" algn="l" defTabSz="457200">
              <a:defRPr sz="2500" b="0">
                <a:latin typeface="Arial"/>
                <a:ea typeface="Arial"/>
                <a:cs typeface="Arial"/>
                <a:sym typeface="Arial"/>
              </a:defRPr>
            </a:pPr>
            <a:r>
              <a:t>Work with Piotr Smolarkiewicz</a:t>
            </a:r>
          </a:p>
        </p:txBody>
      </p:sp>
      <p:sp>
        <p:nvSpPr>
          <p:cNvPr id="431" name="Retain high precision at the poles"/>
          <p:cNvSpPr txBox="1"/>
          <p:nvPr/>
        </p:nvSpPr>
        <p:spPr>
          <a:xfrm>
            <a:off x="790376" y="8139204"/>
            <a:ext cx="497311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Retain high precision at the poles</a:t>
            </a:r>
          </a:p>
        </p:txBody>
      </p:sp>
      <p:sp>
        <p:nvSpPr>
          <p:cNvPr id="432" name="Jan Ackmann"/>
          <p:cNvSpPr txBox="1"/>
          <p:nvPr/>
        </p:nvSpPr>
        <p:spPr>
          <a:xfrm>
            <a:off x="10807549" y="1752386"/>
            <a:ext cx="209550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Jan Ackmann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optim_m1qn3_new.png" descr="optim_m1qn3_n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419" y="1081542"/>
            <a:ext cx="10575962" cy="7931972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Adjoint-based minimisation in MITGCM"/>
          <p:cNvSpPr txBox="1">
            <a:spLocks noGrp="1"/>
          </p:cNvSpPr>
          <p:nvPr>
            <p:ph type="title"/>
          </p:nvPr>
        </p:nvSpPr>
        <p:spPr>
          <a:xfrm>
            <a:off x="952500" y="-19165"/>
            <a:ext cx="11099800" cy="2159001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Adjoint-based minimisation in MITGCM</a:t>
            </a:r>
          </a:p>
        </p:txBody>
      </p:sp>
      <p:sp>
        <p:nvSpPr>
          <p:cNvPr id="436" name="Shallow water simulation using floats and half-precision posits."/>
          <p:cNvSpPr txBox="1"/>
          <p:nvPr/>
        </p:nvSpPr>
        <p:spPr>
          <a:xfrm>
            <a:off x="1852371" y="9119341"/>
            <a:ext cx="9300058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Shallow water simulation using floats and half-precision posits.</a:t>
            </a:r>
          </a:p>
        </p:txBody>
      </p:sp>
      <p:sp>
        <p:nvSpPr>
          <p:cNvPr id="437" name="Andrew McRae"/>
          <p:cNvSpPr txBox="1"/>
          <p:nvPr/>
        </p:nvSpPr>
        <p:spPr>
          <a:xfrm>
            <a:off x="10551880" y="1374938"/>
            <a:ext cx="233233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Andrew McRae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u_vel.mp4" descr="u_vel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88711" y="2042067"/>
            <a:ext cx="11827378" cy="7096428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hallow water simulation using floats and half-precision posits."/>
          <p:cNvSpPr txBox="1"/>
          <p:nvPr/>
        </p:nvSpPr>
        <p:spPr>
          <a:xfrm>
            <a:off x="1852371" y="9119341"/>
            <a:ext cx="9300058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Shallow water simulation using floats and half-precision posits.</a:t>
            </a:r>
          </a:p>
        </p:txBody>
      </p:sp>
      <p:sp>
        <p:nvSpPr>
          <p:cNvPr id="441" name="Alternate number types:…"/>
          <p:cNvSpPr txBox="1">
            <a:spLocks noGrp="1"/>
          </p:cNvSpPr>
          <p:nvPr>
            <p:ph type="title"/>
          </p:nvPr>
        </p:nvSpPr>
        <p:spPr>
          <a:xfrm>
            <a:off x="952499" y="-36322"/>
            <a:ext cx="11099801" cy="2159001"/>
          </a:xfrm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  <a:r>
              <a:t>Alternate number types:</a:t>
            </a:r>
          </a:p>
          <a:p>
            <a:pPr defTabSz="484886">
              <a:defRPr sz="6640"/>
            </a:pPr>
            <a:r>
              <a:t>better for low precision?</a:t>
            </a:r>
          </a:p>
        </p:txBody>
      </p:sp>
      <p:sp>
        <p:nvSpPr>
          <p:cNvPr id="442" name="Milan Kloever"/>
          <p:cNvSpPr txBox="1"/>
          <p:nvPr/>
        </p:nvSpPr>
        <p:spPr>
          <a:xfrm>
            <a:off x="10908051" y="1923954"/>
            <a:ext cx="2100377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Milan Kloever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0000" fill="hold"/>
                                        <p:tgtEl>
                                          <p:spTgt spid="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39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recision can generally be reduced below single……"/>
          <p:cNvSpPr txBox="1">
            <a:spLocks noGrp="1"/>
          </p:cNvSpPr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Precision can generally be reduced below single…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…but not all fields/computations to half-precision.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Can we do more to be guided by knowledge of uncertainty?</a:t>
            </a:r>
          </a:p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Doing this job completely will take man-hours, but save computer costs (or allow higher resolutions). Overall savings?</a:t>
            </a:r>
          </a:p>
        </p:txBody>
      </p:sp>
      <p:sp>
        <p:nvSpPr>
          <p:cNvPr id="445" name="Take away?"/>
          <p:cNvSpPr txBox="1">
            <a:spLocks noGrp="1"/>
          </p:cNvSpPr>
          <p:nvPr>
            <p:ph type="title"/>
          </p:nvPr>
        </p:nvSpPr>
        <p:spPr>
          <a:xfrm>
            <a:off x="952500" y="5851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Take away?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g_0006-2926.png" descr="pg_0006-2926.png"/>
          <p:cNvPicPr>
            <a:picLocks/>
          </p:cNvPicPr>
          <p:nvPr/>
        </p:nvPicPr>
        <p:blipFill>
          <a:blip r:embed="rId2">
            <a:extLst/>
          </a:blip>
          <a:srcRect l="6955" t="21793" r="6955" b="28226"/>
          <a:stretch>
            <a:fillRect/>
          </a:stretch>
        </p:blipFill>
        <p:spPr>
          <a:xfrm>
            <a:off x="6437583" y="5996991"/>
            <a:ext cx="6616144" cy="288030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Ensembles and stochasticity"/>
          <p:cNvSpPr txBox="1">
            <a:spLocks noGrp="1"/>
          </p:cNvSpPr>
          <p:nvPr>
            <p:ph type="title"/>
          </p:nvPr>
        </p:nvSpPr>
        <p:spPr>
          <a:xfrm>
            <a:off x="952500" y="-19210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 sz="6500"/>
            </a:lvl1pPr>
          </a:lstStyle>
          <a:p>
            <a:r>
              <a:t>Ensembles and stochasticity</a:t>
            </a:r>
          </a:p>
        </p:txBody>
      </p:sp>
      <p:pic>
        <p:nvPicPr>
          <p:cNvPr id="197" name="pasted-image-223.png" descr="pasted-image-223.png"/>
          <p:cNvPicPr>
            <a:picLocks noChangeAspect="1"/>
          </p:cNvPicPr>
          <p:nvPr/>
        </p:nvPicPr>
        <p:blipFill>
          <a:blip r:embed="rId3">
            <a:extLst/>
          </a:blip>
          <a:srcRect l="20" r="20"/>
          <a:stretch>
            <a:fillRect/>
          </a:stretch>
        </p:blipFill>
        <p:spPr>
          <a:xfrm>
            <a:off x="6527872" y="2376674"/>
            <a:ext cx="6435553" cy="341959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ource: ECMWF IFS documentation"/>
          <p:cNvSpPr txBox="1"/>
          <p:nvPr/>
        </p:nvSpPr>
        <p:spPr>
          <a:xfrm>
            <a:off x="9346408" y="5754514"/>
            <a:ext cx="3677032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Source: ECMWF IFS documentation</a:t>
            </a:r>
          </a:p>
        </p:txBody>
      </p:sp>
      <p:sp>
        <p:nvSpPr>
          <p:cNvPr id="199" name="Problem…"/>
          <p:cNvSpPr txBox="1">
            <a:spLocks noGrp="1"/>
          </p:cNvSpPr>
          <p:nvPr>
            <p:ph type="body" idx="4294967295"/>
          </p:nvPr>
        </p:nvSpPr>
        <p:spPr>
          <a:xfrm>
            <a:off x="545504" y="1495010"/>
            <a:ext cx="6155400" cy="825264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None/>
              <a:defRPr sz="2800"/>
            </a:pPr>
            <a:r>
              <a:t>Problem</a:t>
            </a:r>
          </a:p>
          <a:p>
            <a:pPr marL="342900" indent="-342900">
              <a:spcBef>
                <a:spcPts val="500"/>
              </a:spcBef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Weather forecasting attempts to predict a highly chaotic dynamical system.</a:t>
            </a:r>
          </a:p>
          <a:p>
            <a:pPr marL="342900" indent="-342900">
              <a:spcBef>
                <a:spcPts val="500"/>
              </a:spcBef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Initial condition errors will grow exponentially.</a:t>
            </a:r>
          </a:p>
          <a:p>
            <a:pPr marL="0" indent="0">
              <a:spcBef>
                <a:spcPts val="3200"/>
              </a:spcBef>
              <a:buSzTx/>
              <a:buNone/>
              <a:defRPr sz="2800"/>
            </a:pPr>
            <a:r>
              <a:t>Solution</a:t>
            </a:r>
          </a:p>
          <a:p>
            <a:pPr marL="342900" indent="-342900">
              <a:spcBef>
                <a:spcPts val="500"/>
              </a:spcBef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Propagate an ensemble of initial conditions forward to (hopefully) include the truth in the distribution of possible answers. </a:t>
            </a:r>
          </a:p>
          <a:p>
            <a:pPr marL="342900" indent="-342900">
              <a:spcBef>
                <a:spcPts val="500"/>
              </a:spcBef>
              <a:defRPr sz="2800"/>
            </a:pPr>
            <a:r>
              <a:t>Random elements are added to the model to increase spread. e.g. SPPT, SKEBS, SPT.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Why care about precision?"/>
          <p:cNvSpPr txBox="1">
            <a:spLocks noGrp="1"/>
          </p:cNvSpPr>
          <p:nvPr>
            <p:ph type="title"/>
          </p:nvPr>
        </p:nvSpPr>
        <p:spPr>
          <a:xfrm>
            <a:off x="952500" y="-19210"/>
            <a:ext cx="11099800" cy="2159001"/>
          </a:xfrm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r>
              <a:t>Why care about precision?</a:t>
            </a:r>
          </a:p>
        </p:txBody>
      </p:sp>
      <p:sp>
        <p:nvSpPr>
          <p:cNvPr id="202" name="Moore’s “law”:…"/>
          <p:cNvSpPr txBox="1"/>
          <p:nvPr/>
        </p:nvSpPr>
        <p:spPr>
          <a:xfrm>
            <a:off x="290576" y="7673443"/>
            <a:ext cx="5884750" cy="779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Moore’s “law”:</a:t>
            </a:r>
          </a:p>
          <a:p>
            <a:pPr algn="l"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twice as many transistors per chip every 2 years</a:t>
            </a:r>
          </a:p>
        </p:txBody>
      </p:sp>
      <p:pic>
        <p:nvPicPr>
          <p:cNvPr id="203" name="Moore's_Law_Transistor_Count_1971-2016.png" descr="Moore's_Law_Transistor_Count_1971-20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251" y="3134165"/>
            <a:ext cx="6155400" cy="4495494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New computers are bigger but not faster.…"/>
          <p:cNvSpPr txBox="1">
            <a:spLocks noGrp="1"/>
          </p:cNvSpPr>
          <p:nvPr>
            <p:ph type="body" sz="half" idx="4294967295"/>
          </p:nvPr>
        </p:nvSpPr>
        <p:spPr>
          <a:xfrm>
            <a:off x="6843703" y="2597150"/>
            <a:ext cx="6155400" cy="6286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2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New computers are bigger but not faster.</a:t>
            </a:r>
          </a:p>
          <a:p>
            <a:pPr marL="342900" indent="-342900">
              <a:spcBef>
                <a:spcPts val="500"/>
              </a:spcBef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Reaching physical limits of transistor size.</a:t>
            </a:r>
          </a:p>
          <a:p>
            <a:pPr marL="342900" indent="-342900">
              <a:spcBef>
                <a:spcPts val="500"/>
              </a:spcBef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Parallel computing is the main route to higher grid resolution.</a:t>
            </a:r>
          </a:p>
          <a:p>
            <a:pPr marL="0" indent="0">
              <a:spcBef>
                <a:spcPts val="32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Energy consumption</a:t>
            </a:r>
          </a:p>
          <a:p>
            <a:pPr marL="342900" indent="-342900">
              <a:spcBef>
                <a:spcPts val="500"/>
              </a:spcBef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MetOffice supercomputer: 2.7 MW of electricity.</a:t>
            </a:r>
          </a:p>
          <a:p>
            <a:pPr marL="0" indent="0">
              <a:spcBef>
                <a:spcPts val="3200"/>
              </a:spcBef>
              <a:buSzTx/>
              <a:buNone/>
              <a:defRPr sz="2800"/>
            </a:pPr>
            <a:r>
              <a:t>Looking for any possible paths to faster/more efficient code.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Floating point numbers"/>
          <p:cNvSpPr txBox="1">
            <a:spLocks noGrp="1"/>
          </p:cNvSpPr>
          <p:nvPr>
            <p:ph type="title"/>
          </p:nvPr>
        </p:nvSpPr>
        <p:spPr>
          <a:xfrm>
            <a:off x="952500" y="-19210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Floating point numbers</a:t>
            </a:r>
          </a:p>
        </p:txBody>
      </p:sp>
      <p:pic>
        <p:nvPicPr>
          <p:cNvPr id="207" name="pasted-image-1066.png" descr="pasted-image-106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4204" y="3061311"/>
            <a:ext cx="4965701" cy="914495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ignificand"/>
          <p:cNvSpPr txBox="1"/>
          <p:nvPr/>
        </p:nvSpPr>
        <p:spPr>
          <a:xfrm>
            <a:off x="3154393" y="2617430"/>
            <a:ext cx="1185521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Significand</a:t>
            </a:r>
          </a:p>
        </p:txBody>
      </p:sp>
      <p:sp>
        <p:nvSpPr>
          <p:cNvPr id="209" name="Exponent"/>
          <p:cNvSpPr txBox="1"/>
          <p:nvPr/>
        </p:nvSpPr>
        <p:spPr>
          <a:xfrm>
            <a:off x="4869137" y="2617430"/>
            <a:ext cx="1049961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Exponent</a:t>
            </a:r>
          </a:p>
        </p:txBody>
      </p:sp>
      <p:sp>
        <p:nvSpPr>
          <p:cNvPr id="210" name="Precision"/>
          <p:cNvSpPr txBox="1"/>
          <p:nvPr/>
        </p:nvSpPr>
        <p:spPr>
          <a:xfrm>
            <a:off x="3243205" y="4045317"/>
            <a:ext cx="1007898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Precision</a:t>
            </a:r>
          </a:p>
        </p:txBody>
      </p:sp>
      <p:sp>
        <p:nvSpPr>
          <p:cNvPr id="211" name="Magnitude"/>
          <p:cNvSpPr txBox="1"/>
          <p:nvPr/>
        </p:nvSpPr>
        <p:spPr>
          <a:xfrm>
            <a:off x="4855688" y="4045317"/>
            <a:ext cx="1153059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Magnitude</a:t>
            </a:r>
          </a:p>
        </p:txBody>
      </p:sp>
      <p:sp>
        <p:nvSpPr>
          <p:cNvPr id="212" name="Method to encode numbers in binary"/>
          <p:cNvSpPr txBox="1"/>
          <p:nvPr/>
        </p:nvSpPr>
        <p:spPr>
          <a:xfrm>
            <a:off x="456129" y="2214327"/>
            <a:ext cx="530870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Method to encode numbers in binary</a:t>
            </a:r>
          </a:p>
        </p:txBody>
      </p:sp>
      <p:grpSp>
        <p:nvGrpSpPr>
          <p:cNvPr id="219" name="Group"/>
          <p:cNvGrpSpPr/>
          <p:nvPr/>
        </p:nvGrpSpPr>
        <p:grpSpPr>
          <a:xfrm>
            <a:off x="5212678" y="4931466"/>
            <a:ext cx="7674865" cy="3137935"/>
            <a:chOff x="0" y="0"/>
            <a:chExt cx="7674864" cy="3137933"/>
          </a:xfrm>
        </p:grpSpPr>
        <p:grpSp>
          <p:nvGrpSpPr>
            <p:cNvPr id="217" name="Group"/>
            <p:cNvGrpSpPr/>
            <p:nvPr/>
          </p:nvGrpSpPr>
          <p:grpSpPr>
            <a:xfrm>
              <a:off x="115461" y="493044"/>
              <a:ext cx="7443942" cy="2644890"/>
              <a:chOff x="0" y="0"/>
              <a:chExt cx="7443940" cy="2644888"/>
            </a:xfrm>
          </p:grpSpPr>
          <p:pic>
            <p:nvPicPr>
              <p:cNvPr id="213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325478"/>
                <a:ext cx="7443941" cy="23194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4" name="52 significand bits"/>
              <p:cNvSpPr txBox="1"/>
              <p:nvPr/>
            </p:nvSpPr>
            <p:spPr>
              <a:xfrm>
                <a:off x="3847777" y="-1"/>
                <a:ext cx="2085481" cy="393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19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52 significand bits</a:t>
                </a:r>
              </a:p>
            </p:txBody>
          </p:sp>
          <p:sp>
            <p:nvSpPr>
              <p:cNvPr id="215" name="23 significand bits"/>
              <p:cNvSpPr txBox="1"/>
              <p:nvPr/>
            </p:nvSpPr>
            <p:spPr>
              <a:xfrm>
                <a:off x="3491257" y="910258"/>
                <a:ext cx="2085481" cy="393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19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23 significand bits</a:t>
                </a:r>
              </a:p>
            </p:txBody>
          </p:sp>
          <p:sp>
            <p:nvSpPr>
              <p:cNvPr id="216" name="10 significand bits"/>
              <p:cNvSpPr txBox="1"/>
              <p:nvPr/>
            </p:nvSpPr>
            <p:spPr>
              <a:xfrm>
                <a:off x="2999173" y="1643565"/>
                <a:ext cx="2085481" cy="393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1900" b="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10 significand bits</a:t>
                </a:r>
              </a:p>
            </p:txBody>
          </p:sp>
        </p:grpSp>
        <p:sp>
          <p:nvSpPr>
            <p:cNvPr id="218" name="Computers have standards layouts for these numbers"/>
            <p:cNvSpPr txBox="1"/>
            <p:nvPr/>
          </p:nvSpPr>
          <p:spPr>
            <a:xfrm>
              <a:off x="0" y="-1"/>
              <a:ext cx="7674865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t>Computers have standards layouts for these numbers</a:t>
              </a:r>
            </a:p>
          </p:txBody>
        </p:sp>
      </p:grpSp>
      <p:sp>
        <p:nvSpPr>
          <p:cNvPr id="220" name="This talk: focus on the significand (precision)."/>
          <p:cNvSpPr txBox="1"/>
          <p:nvPr/>
        </p:nvSpPr>
        <p:spPr>
          <a:xfrm>
            <a:off x="393516" y="8581181"/>
            <a:ext cx="7513270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This talk: focus on the significand (precision).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7331" y="3328058"/>
            <a:ext cx="3721101" cy="381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Think of"/>
          <p:cNvSpPr txBox="1"/>
          <p:nvPr/>
        </p:nvSpPr>
        <p:spPr>
          <a:xfrm>
            <a:off x="7872242" y="2503395"/>
            <a:ext cx="1328320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Think of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“New” types of computers"/>
          <p:cNvSpPr txBox="1">
            <a:spLocks noGrp="1"/>
          </p:cNvSpPr>
          <p:nvPr>
            <p:ph type="title"/>
          </p:nvPr>
        </p:nvSpPr>
        <p:spPr>
          <a:xfrm>
            <a:off x="952500" y="-33589"/>
            <a:ext cx="11099800" cy="2159001"/>
          </a:xfrm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r>
              <a:t>“New” types of computers</a:t>
            </a:r>
          </a:p>
        </p:txBody>
      </p:sp>
      <p:sp>
        <p:nvSpPr>
          <p:cNvPr id="225" name="GPU - Graphs processing unit…"/>
          <p:cNvSpPr txBox="1">
            <a:spLocks noGrp="1"/>
          </p:cNvSpPr>
          <p:nvPr>
            <p:ph type="body" sz="half" idx="4294967295"/>
          </p:nvPr>
        </p:nvSpPr>
        <p:spPr>
          <a:xfrm>
            <a:off x="200397" y="1136300"/>
            <a:ext cx="6155400" cy="628650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200"/>
              </a:spcBef>
              <a:buSzTx/>
              <a:buNone/>
              <a:defRPr sz="2800">
                <a:latin typeface="+mn-lt"/>
                <a:ea typeface="+mn-ea"/>
                <a:cs typeface="+mn-cs"/>
                <a:sym typeface="Helvetica Neue Medium"/>
              </a:defRPr>
            </a:pPr>
            <a:r>
              <a:t>GPU - Graphs processing unit</a:t>
            </a:r>
          </a:p>
          <a:p>
            <a:pPr marL="342900" indent="-342900">
              <a:spcBef>
                <a:spcPts val="500"/>
              </a:spcBef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Massively parallel.</a:t>
            </a:r>
          </a:p>
          <a:p>
            <a:pPr marL="342900" indent="-342900">
              <a:spcBef>
                <a:spcPts val="3200"/>
              </a:spcBef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Used for machine learning, where high precision is often unnecessary.</a:t>
            </a:r>
          </a:p>
          <a:p>
            <a:pPr marL="342900" indent="-342900">
              <a:spcBef>
                <a:spcPts val="3200"/>
              </a:spcBef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Support half-precision floats.</a:t>
            </a:r>
          </a:p>
        </p:txBody>
      </p:sp>
      <p:sp>
        <p:nvSpPr>
          <p:cNvPr id="226" name="FPGA - Field programmable gate arrays…"/>
          <p:cNvSpPr txBox="1"/>
          <p:nvPr/>
        </p:nvSpPr>
        <p:spPr>
          <a:xfrm>
            <a:off x="6724430" y="2597150"/>
            <a:ext cx="606306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spcBef>
                <a:spcPts val="3200"/>
              </a:spcBef>
              <a:defRPr sz="28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FPGA - Field programmable gate arrays</a:t>
            </a:r>
          </a:p>
          <a:p>
            <a:pPr marL="342900" indent="-342900" algn="l">
              <a:spcBef>
                <a:spcPts val="500"/>
              </a:spcBef>
              <a:buSzPct val="100000"/>
              <a:buChar char="-"/>
              <a:defRPr sz="2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Programming at a logic gate level (very hard).</a:t>
            </a:r>
          </a:p>
          <a:p>
            <a:pPr marL="342900" indent="-342900" algn="l">
              <a:spcBef>
                <a:spcPts val="3200"/>
              </a:spcBef>
              <a:buSzPct val="100000"/>
              <a:buChar char="-"/>
              <a:defRPr sz="2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Configure a chip to solve only your equations (very power efficient).</a:t>
            </a:r>
          </a:p>
          <a:p>
            <a:pPr marL="342900" indent="-342900" algn="l">
              <a:spcBef>
                <a:spcPts val="3200"/>
              </a:spcBef>
              <a:buSzPct val="100000"/>
              <a:buChar char="-"/>
              <a:defRPr sz="2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Can use arbitrary numerical precisions (not just double, single, half).</a:t>
            </a:r>
          </a:p>
          <a:p>
            <a:pPr marL="342900" indent="-342900" algn="l">
              <a:spcBef>
                <a:spcPts val="3200"/>
              </a:spcBef>
              <a:buSzPct val="100000"/>
              <a:buChar char="-"/>
              <a:defRPr sz="2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Now available on cloud computing, e.g. Amazon, Microsoft.</a:t>
            </a:r>
          </a:p>
        </p:txBody>
      </p:sp>
      <p:sp>
        <p:nvSpPr>
          <p:cNvPr id="227" name="Lower precision, parallel computations"/>
          <p:cNvSpPr txBox="1"/>
          <p:nvPr/>
        </p:nvSpPr>
        <p:spPr>
          <a:xfrm>
            <a:off x="1249887" y="1768126"/>
            <a:ext cx="5989879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Lower precision, parallel computations</a:t>
            </a:r>
          </a:p>
        </p:txBody>
      </p:sp>
      <p:sp>
        <p:nvSpPr>
          <p:cNvPr id="228" name="Can we take advantage of these developments?"/>
          <p:cNvSpPr txBox="1"/>
          <p:nvPr/>
        </p:nvSpPr>
        <p:spPr>
          <a:xfrm>
            <a:off x="2611881" y="8989776"/>
            <a:ext cx="7781037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0"/>
            </a:lvl1pPr>
          </a:lstStyle>
          <a:p>
            <a:r>
              <a:t>Can we take advantage of these developments?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ingle precis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572516">
              <a:spcBef>
                <a:spcPts val="4100"/>
              </a:spcBef>
              <a:buSzTx/>
              <a:buNone/>
              <a:defRPr sz="31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Single precision</a:t>
            </a:r>
            <a:r>
              <a:t> </a:t>
            </a:r>
          </a:p>
          <a:p>
            <a:pPr marL="248920" indent="-248920" defTabSz="572516">
              <a:spcBef>
                <a:spcPts val="400"/>
              </a:spcBef>
              <a:defRPr sz="31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Met office - Pressure solve (operational) and large-scale precipitation.</a:t>
            </a:r>
          </a:p>
          <a:p>
            <a:pPr marL="248920" indent="-248920" defTabSz="572516">
              <a:spcBef>
                <a:spcPts val="400"/>
              </a:spcBef>
              <a:defRPr sz="31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ECMWF - “full” forward integration model. Now used for testing and future model development.</a:t>
            </a:r>
          </a:p>
          <a:p>
            <a:pPr marL="248920" indent="-248920" defTabSz="572516">
              <a:spcBef>
                <a:spcPts val="400"/>
              </a:spcBef>
              <a:defRPr sz="31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MeteoSwiss - most of model running operationally (60% savings over double). </a:t>
            </a:r>
          </a:p>
          <a:p>
            <a:pPr marL="0" indent="0" defTabSz="572516">
              <a:spcBef>
                <a:spcPts val="4100"/>
              </a:spcBef>
              <a:buSzTx/>
              <a:buNone/>
              <a:defRPr sz="3136"/>
            </a:pPr>
            <a:r>
              <a:t>Lower than single</a:t>
            </a:r>
          </a:p>
          <a:p>
            <a:pPr marL="248920" indent="-248920" defTabSz="572516">
              <a:spcBef>
                <a:spcPts val="400"/>
              </a:spcBef>
              <a:defRPr sz="31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Reduced GCMs and simplified models at Oxford.</a:t>
            </a:r>
          </a:p>
          <a:p>
            <a:pPr marL="248920" indent="-248920" defTabSz="572516">
              <a:spcBef>
                <a:spcPts val="400"/>
              </a:spcBef>
              <a:defRPr sz="31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Nemo ocean model in mixed precision at Barcelona Supercomputing Center.</a:t>
            </a:r>
          </a:p>
        </p:txBody>
      </p:sp>
      <p:sp>
        <p:nvSpPr>
          <p:cNvPr id="231" name="What’s been done"/>
          <p:cNvSpPr txBox="1">
            <a:spLocks noGrp="1"/>
          </p:cNvSpPr>
          <p:nvPr>
            <p:ph type="title"/>
          </p:nvPr>
        </p:nvSpPr>
        <p:spPr>
          <a:xfrm>
            <a:off x="952500" y="5851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What’s been done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recision driven by the uncertainty in the model.…"/>
          <p:cNvSpPr txBox="1"/>
          <p:nvPr/>
        </p:nvSpPr>
        <p:spPr>
          <a:xfrm>
            <a:off x="726220" y="2257102"/>
            <a:ext cx="11552359" cy="2122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Precision driven by the uncertainty in the model.</a:t>
            </a:r>
          </a:p>
          <a:p>
            <a:pPr algn="l">
              <a:defRPr sz="29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500">
                <a:latin typeface="Helvetica Neue Light"/>
                <a:ea typeface="Helvetica Neue Light"/>
                <a:cs typeface="Helvetica Neue Light"/>
                <a:sym typeface="Helvetica Neue Light"/>
              </a:rPr>
              <a:t>Dynamics accurate to the level masked by uncertainty in parameterisation schemes. </a:t>
            </a:r>
          </a:p>
          <a:p>
            <a:pPr algn="l" defTabSz="457200">
              <a:lnSpc>
                <a:spcPct val="150000"/>
              </a:lnSpc>
              <a:defRPr sz="2500" b="0" i="1"/>
            </a:pPr>
            <a:r>
              <a:t>See upcoming paper by Subramanian et al.</a:t>
            </a:r>
          </a:p>
          <a:p>
            <a:pPr algn="l" defTabSz="457200">
              <a:lnSpc>
                <a:spcPct val="150000"/>
              </a:lnSpc>
              <a:defRPr sz="25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Precision errors in parameterisations comparable to deviation from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truth</a:t>
            </a:r>
            <a:r>
              <a:rPr b="1" i="1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t>scheme. </a:t>
            </a:r>
          </a:p>
        </p:txBody>
      </p:sp>
      <p:sp>
        <p:nvSpPr>
          <p:cNvPr id="234" name="What we’d like to do"/>
          <p:cNvSpPr txBox="1">
            <a:spLocks noGrp="1"/>
          </p:cNvSpPr>
          <p:nvPr>
            <p:ph type="title" idx="4294967295"/>
          </p:nvPr>
        </p:nvSpPr>
        <p:spPr>
          <a:xfrm>
            <a:off x="952500" y="-53416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What we’d like to do</a:t>
            </a:r>
          </a:p>
        </p:txBody>
      </p:sp>
      <p:sp>
        <p:nvSpPr>
          <p:cNvPr id="235" name="What we’ve actually done so far"/>
          <p:cNvSpPr txBox="1"/>
          <p:nvPr/>
        </p:nvSpPr>
        <p:spPr>
          <a:xfrm>
            <a:off x="952500" y="4853587"/>
            <a:ext cx="1109980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5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What we’ve actually done so far</a:t>
            </a:r>
          </a:p>
        </p:txBody>
      </p:sp>
      <p:sp>
        <p:nvSpPr>
          <p:cNvPr id="236" name="Investigation of impact of reduced precision in absence of coupling.…"/>
          <p:cNvSpPr txBox="1"/>
          <p:nvPr/>
        </p:nvSpPr>
        <p:spPr>
          <a:xfrm>
            <a:off x="649859" y="6885989"/>
            <a:ext cx="11705082" cy="138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15937" indent="-515937" algn="l">
              <a:buSzPct val="100000"/>
              <a:buAutoNum type="arabicPeriod"/>
              <a:defRPr sz="28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Investigation of impact of reduced precision in absence of coupling.</a:t>
            </a:r>
          </a:p>
          <a:p>
            <a:pPr marL="515937" indent="-515937" algn="l">
              <a:buSzPct val="100000"/>
              <a:buAutoNum type="arabicPeriod"/>
              <a:defRPr sz="28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Precision in coupled models tuned for “minimal” change in output.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1204</Words>
  <Application>Microsoft Office PowerPoint</Application>
  <PresentationFormat>Custom</PresentationFormat>
  <Paragraphs>223</Paragraphs>
  <Slides>39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Reduced numerical precision guided by physics-dynamics coupling</vt:lpstr>
      <vt:lpstr>Weather prediction:  Unresolved scales</vt:lpstr>
      <vt:lpstr>Weather prediction:  Imperfect parameterisations</vt:lpstr>
      <vt:lpstr>Ensembles and stochasticity</vt:lpstr>
      <vt:lpstr>Why care about precision?</vt:lpstr>
      <vt:lpstr>Floating point numbers</vt:lpstr>
      <vt:lpstr>“New” types of computers</vt:lpstr>
      <vt:lpstr>What’s been done</vt:lpstr>
      <vt:lpstr>What we’d like to do</vt:lpstr>
      <vt:lpstr>Emulated reduced precision</vt:lpstr>
      <vt:lpstr>Spectral space OpenIFS</vt:lpstr>
      <vt:lpstr>PowerPoint Presentation</vt:lpstr>
      <vt:lpstr>Why spectral space?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many bits?</vt:lpstr>
      <vt:lpstr>What error does this introduce?</vt:lpstr>
      <vt:lpstr>Climate investigation</vt:lpstr>
      <vt:lpstr>T-test difference from double precision </vt:lpstr>
      <vt:lpstr>High resolution tests</vt:lpstr>
      <vt:lpstr>L2-norm — Global precision</vt:lpstr>
      <vt:lpstr>Half-precision from which wavenumber?</vt:lpstr>
      <vt:lpstr>Plausible ensemble member?</vt:lpstr>
      <vt:lpstr>Legendre transforms OpenIFS</vt:lpstr>
      <vt:lpstr>PowerPoint Presentation</vt:lpstr>
      <vt:lpstr>Hurricane Sandy</vt:lpstr>
      <vt:lpstr>Deviation from double precision</vt:lpstr>
      <vt:lpstr>Physical parameterisations  SPEEDY and OpenIFS </vt:lpstr>
      <vt:lpstr>SPEEDY</vt:lpstr>
      <vt:lpstr>SPEEDY-SPPT</vt:lpstr>
      <vt:lpstr>OpenIFS</vt:lpstr>
      <vt:lpstr>And more!</vt:lpstr>
      <vt:lpstr>Preconditioning linear solvers</vt:lpstr>
      <vt:lpstr>Adjoint-based minimisation in MITGCM</vt:lpstr>
      <vt:lpstr>Alternate number types: better for low precision?</vt:lpstr>
      <vt:lpstr>Take away?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Reduced numerical precision guided by physics-dynamics coupling</dc:title>
  <dc:creator>Karen Clarke</dc:creator>
  <cp:lastModifiedBy>Regina Mansor</cp:lastModifiedBy>
  <cp:revision>1</cp:revision>
  <dcterms:modified xsi:type="dcterms:W3CDTF">2018-07-11T10:49:11Z</dcterms:modified>
</cp:coreProperties>
</file>