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60" r:id="rId3"/>
  </p:sldMasterIdLst>
  <p:notesMasterIdLst>
    <p:notesMasterId r:id="rId15"/>
  </p:notesMasterIdLst>
  <p:handoutMasterIdLst>
    <p:handoutMasterId r:id="rId16"/>
  </p:handoutMasterIdLst>
  <p:sldIdLst>
    <p:sldId id="273" r:id="rId4"/>
    <p:sldId id="323" r:id="rId5"/>
    <p:sldId id="324" r:id="rId6"/>
    <p:sldId id="332" r:id="rId7"/>
    <p:sldId id="333" r:id="rId8"/>
    <p:sldId id="335" r:id="rId9"/>
    <p:sldId id="336" r:id="rId10"/>
    <p:sldId id="337" r:id="rId11"/>
    <p:sldId id="331" r:id="rId12"/>
    <p:sldId id="269" r:id="rId13"/>
    <p:sldId id="334" r:id="rId14"/>
  </p:sldIdLst>
  <p:sldSz cx="9144000" cy="5143500" type="screen16x9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min Zhou" initials="zZ" lastIdx="1" clrIdx="0">
    <p:extLst>
      <p:ext uri="{19B8F6BF-5375-455C-9EA6-DF929625EA0E}">
        <p15:presenceInfo xmlns:p15="http://schemas.microsoft.com/office/powerpoint/2012/main" userId="da44135f4e2df5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0929"/>
  </p:normalViewPr>
  <p:slideViewPr>
    <p:cSldViewPr showGuides="1">
      <p:cViewPr varScale="1">
        <p:scale>
          <a:sx n="174" d="100"/>
          <a:sy n="174" d="100"/>
        </p:scale>
        <p:origin x="144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9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639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09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00" y="-20538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471850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479962"/>
            <a:ext cx="6400800" cy="54006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00" y="-20538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319722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3376476"/>
            <a:ext cx="6400800" cy="99547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" y="-20538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923678"/>
            <a:ext cx="7772400" cy="240305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" y="-20538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0" y="4245936"/>
            <a:ext cx="9154649" cy="756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63235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937-7804-4435-8F73-564F70BF0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0086-8934-43DE-AB7F-FE2D8ACF7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785"/>
          <a:stretch/>
        </p:blipFill>
        <p:spPr bwMode="auto">
          <a:xfrm>
            <a:off x="0" y="4524763"/>
            <a:ext cx="9144000" cy="8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41719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2FC1F5-3F11-4F4C-98D3-E04A951B3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" y="-20538"/>
            <a:ext cx="9152000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enterobase.warwick.ac.uk/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3507854"/>
            <a:ext cx="6368242" cy="729081"/>
          </a:xfrm>
        </p:spPr>
        <p:txBody>
          <a:bodyPr/>
          <a:lstStyle/>
          <a:p>
            <a:r>
              <a:rPr lang="en-GB" sz="2000" dirty="0"/>
              <a:t>Deciphering ancient microbes with modern population genomic databases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1470" y="4300420"/>
            <a:ext cx="6513587" cy="1206406"/>
          </a:xfrm>
        </p:spPr>
        <p:txBody>
          <a:bodyPr>
            <a:normAutofit/>
          </a:bodyPr>
          <a:lstStyle/>
          <a:p>
            <a:r>
              <a:rPr lang="en-US" sz="1575" dirty="0">
                <a:latin typeface="Gill Sans MT" panose="020B0502020104020203" pitchFamily="34" charset="0"/>
              </a:rPr>
              <a:t>Nabil-Fareed </a:t>
            </a:r>
            <a:r>
              <a:rPr lang="en-US" sz="1575" dirty="0" smtClean="0">
                <a:latin typeface="Gill Sans MT" panose="020B0502020104020203" pitchFamily="34" charset="0"/>
              </a:rPr>
              <a:t>Alikhan &amp; </a:t>
            </a:r>
            <a:r>
              <a:rPr lang="en-US" sz="1575" dirty="0" err="1" smtClean="0">
                <a:latin typeface="Gill Sans MT" panose="020B0502020104020203" pitchFamily="34" charset="0"/>
              </a:rPr>
              <a:t>Zhemin</a:t>
            </a:r>
            <a:r>
              <a:rPr lang="en-US" sz="1575" dirty="0" smtClean="0">
                <a:latin typeface="Gill Sans MT" panose="020B0502020104020203" pitchFamily="34" charset="0"/>
              </a:rPr>
              <a:t> Zhou</a:t>
            </a:r>
            <a:endParaRPr lang="en-US" sz="2025" baseline="30000" dirty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2" y="2860863"/>
            <a:ext cx="1688421" cy="6825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424102" y="257427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Funding:</a:t>
            </a:r>
          </a:p>
        </p:txBody>
      </p:sp>
      <p:pic>
        <p:nvPicPr>
          <p:cNvPr id="39" name="Picture 6" descr="http://enterobase.warwick.ac.uk/static/img/general/med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67" y="3667876"/>
            <a:ext cx="1969011" cy="8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55" y="3544959"/>
            <a:ext cx="737257" cy="737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9326" y="219293"/>
            <a:ext cx="4980543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SPARSE </a:t>
            </a:r>
          </a:p>
          <a:p>
            <a:r>
              <a:rPr lang="en-GB" sz="1400" dirty="0" smtClean="0"/>
              <a:t>https://github.com/zheminzhou/SPARSE</a:t>
            </a:r>
          </a:p>
          <a:p>
            <a:r>
              <a:rPr lang="en-GB" sz="1400" b="1" dirty="0" err="1" smtClean="0"/>
              <a:t>EnteroBase</a:t>
            </a:r>
            <a:endParaRPr lang="en-GB" sz="1400" b="1" dirty="0" smtClean="0"/>
          </a:p>
          <a:p>
            <a:r>
              <a:rPr lang="en-GB" sz="1400" dirty="0" smtClean="0"/>
              <a:t> </a:t>
            </a:r>
            <a:r>
              <a:rPr lang="en-GB" sz="1400" dirty="0">
                <a:hlinkClick r:id="rId5"/>
              </a:rPr>
              <a:t>https://enterobase.warwick.ac.uk/</a:t>
            </a:r>
            <a:endParaRPr lang="en-GB" sz="1400" dirty="0"/>
          </a:p>
          <a:p>
            <a:r>
              <a:rPr lang="en-GB" sz="1400" b="1" dirty="0" err="1"/>
              <a:t>GrapeTree</a:t>
            </a:r>
            <a:endParaRPr lang="en-GB" sz="1400" b="1" dirty="0"/>
          </a:p>
          <a:p>
            <a:r>
              <a:rPr lang="en-GB" sz="1400" dirty="0"/>
              <a:t>https://github.com/achtman-lab/GrapeTree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616" y="1942467"/>
            <a:ext cx="23094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Mark </a:t>
            </a:r>
            <a:r>
              <a:rPr lang="en-GB" sz="16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Achtman</a:t>
            </a:r>
          </a:p>
          <a:p>
            <a:pPr>
              <a:lnSpc>
                <a:spcPct val="150000"/>
              </a:lnSpc>
            </a:pPr>
            <a:r>
              <a:rPr lang="en-GB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Sandra </a:t>
            </a:r>
            <a:r>
              <a:rPr lang="en-GB" sz="16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Bedarida</a:t>
            </a:r>
            <a:endParaRPr lang="en-GB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Zhemin Zhou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William Tyne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Khaled Mohammed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Martin Sergeant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1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121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1357112" cy="180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1186" y="185125"/>
            <a:ext cx="158417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4pm Pathogen </a:t>
            </a:r>
            <a:r>
              <a:rPr lang="en-GB" sz="1400" b="1" dirty="0">
                <a:latin typeface="+mn-lt"/>
              </a:rPr>
              <a:t>genomics </a:t>
            </a:r>
            <a:r>
              <a:rPr lang="en-GB" sz="1400" b="1" dirty="0" smtClean="0">
                <a:latin typeface="+mn-lt"/>
              </a:rPr>
              <a:t>session</a:t>
            </a:r>
          </a:p>
          <a:p>
            <a:r>
              <a:rPr lang="en-GB" sz="1200" b="1" dirty="0" smtClean="0">
                <a:latin typeface="+mn-lt"/>
              </a:rPr>
              <a:t>“</a:t>
            </a:r>
            <a:r>
              <a:rPr lang="en-GB" sz="1200" dirty="0" smtClean="0">
                <a:latin typeface="+mn-lt"/>
              </a:rPr>
              <a:t>Recovery </a:t>
            </a:r>
            <a:r>
              <a:rPr lang="en-GB" sz="1200" dirty="0">
                <a:latin typeface="+mn-lt"/>
              </a:rPr>
              <a:t>of ancient oral pathogens by integrated analysis of serial dental calculus samples and modern </a:t>
            </a:r>
            <a:r>
              <a:rPr lang="en-GB" sz="1200" dirty="0" smtClean="0">
                <a:latin typeface="+mn-lt"/>
              </a:rPr>
              <a:t>genomes”</a:t>
            </a:r>
            <a:endParaRPr lang="en-GB" sz="1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032" y="1934867"/>
            <a:ext cx="1393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Chris Quince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Nina </a:t>
            </a:r>
            <a:r>
              <a:rPr lang="en-GB" sz="16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Luhmann</a:t>
            </a:r>
            <a:endParaRPr lang="en-GB" sz="1600" b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07732"/>
            <a:ext cx="2948947" cy="221171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4127433" y="2655572"/>
            <a:ext cx="288032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802" y="9060"/>
            <a:ext cx="9180512" cy="87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 smtClean="0"/>
              <a:t>SPARSE improves precision by 3 fold &amp; handles mixed samples</a:t>
            </a:r>
            <a:endParaRPr lang="en-GB" sz="28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430" t="12321" r="25259"/>
          <a:stretch/>
        </p:blipFill>
        <p:spPr>
          <a:xfrm>
            <a:off x="5148335" y="2139701"/>
            <a:ext cx="2952328" cy="26483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792102"/>
            <a:ext cx="3563889" cy="3338698"/>
            <a:chOff x="0" y="1345402"/>
            <a:chExt cx="3563889" cy="3338698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1357978"/>
              <a:ext cx="3312369" cy="3075762"/>
              <a:chOff x="251520" y="1357978"/>
              <a:chExt cx="3312369" cy="30757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4266" t="6402" r="49632"/>
              <a:stretch/>
            </p:blipFill>
            <p:spPr>
              <a:xfrm>
                <a:off x="251520" y="1357978"/>
                <a:ext cx="3312369" cy="3075762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827584" y="1505377"/>
                <a:ext cx="1152128" cy="144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 rot="5400000">
                <a:off x="2663776" y="2463750"/>
                <a:ext cx="1152128" cy="21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 bwMode="auto">
              <a:xfrm rot="5400000">
                <a:off x="2849720" y="2937702"/>
                <a:ext cx="288032" cy="27620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0" y="1345402"/>
              <a:ext cx="251520" cy="286995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720904" y="2841115"/>
              <a:ext cx="251520" cy="343444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 bwMode="auto">
          <a:xfrm rot="13500000">
            <a:off x="7563463" y="2304282"/>
            <a:ext cx="288032" cy="2762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663" y="3481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Expected</a:t>
            </a:r>
            <a:endParaRPr lang="en-GB" sz="1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067" y="38083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  <a:latin typeface="+mj-lt"/>
              </a:rPr>
              <a:t>SPARSE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251520" y="1040660"/>
            <a:ext cx="4114526" cy="7953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+mn-lt"/>
              </a:rPr>
              <a:t>CAMI </a:t>
            </a:r>
            <a:r>
              <a:rPr lang="en-US" sz="1600" dirty="0" smtClean="0">
                <a:latin typeface="+mn-lt"/>
              </a:rPr>
              <a:t>challenge: Mixture </a:t>
            </a:r>
            <a:r>
              <a:rPr lang="en-US" sz="1600" dirty="0">
                <a:latin typeface="+mn-lt"/>
              </a:rPr>
              <a:t>of real reads derived from environmental isolates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4932040" y="1040660"/>
            <a:ext cx="4114526" cy="7953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+mn-lt"/>
              </a:rPr>
              <a:t>Strain-level predictions. </a:t>
            </a:r>
            <a:r>
              <a:rPr lang="en-US" sz="1600" dirty="0" smtClean="0">
                <a:latin typeface="+mn-lt"/>
              </a:rPr>
              <a:t>Simulated mixture </a:t>
            </a:r>
            <a:r>
              <a:rPr lang="en-US" sz="1600" dirty="0">
                <a:latin typeface="+mn-lt"/>
              </a:rPr>
              <a:t>of 2-5 </a:t>
            </a:r>
            <a:r>
              <a:rPr lang="en-US" sz="1600" i="1" dirty="0">
                <a:latin typeface="+mn-lt"/>
              </a:rPr>
              <a:t>E</a:t>
            </a:r>
            <a:r>
              <a:rPr lang="en-US" sz="1600" i="1" dirty="0" smtClean="0">
                <a:latin typeface="+mn-lt"/>
              </a:rPr>
              <a:t>. coli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strains in </a:t>
            </a:r>
            <a:r>
              <a:rPr lang="en-US" sz="1600" dirty="0" err="1">
                <a:latin typeface="+mn-lt"/>
              </a:rPr>
              <a:t>metagenomic</a:t>
            </a:r>
            <a:r>
              <a:rPr lang="en-US" sz="1600" dirty="0">
                <a:latin typeface="+mn-lt"/>
              </a:rPr>
              <a:t> samples.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487" y="18110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Samples 1 -16</a:t>
            </a:r>
            <a:endParaRPr lang="en-GB" sz="18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0702" y="2313980"/>
            <a:ext cx="209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Only missed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 1 / 52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4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861B-D571-4D5F-B3B9-2FB545E6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985"/>
            <a:ext cx="3888432" cy="800100"/>
          </a:xfrm>
        </p:spPr>
        <p:txBody>
          <a:bodyPr/>
          <a:lstStyle/>
          <a:p>
            <a:r>
              <a:rPr lang="en-GB" sz="3000" dirty="0"/>
              <a:t>Microbes matter!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211710"/>
            <a:ext cx="2001209" cy="2715284"/>
          </a:xfrm>
          <a:prstGeom prst="rect">
            <a:avLst/>
          </a:prstGeom>
        </p:spPr>
      </p:pic>
      <p:pic>
        <p:nvPicPr>
          <p:cNvPr id="4" name="Picture 2" descr="brueghel_triumph-of-death">
            <a:extLst>
              <a:ext uri="{FF2B5EF4-FFF2-40B4-BE49-F238E27FC236}">
                <a16:creationId xmlns:a16="http://schemas.microsoft.com/office/drawing/2014/main" id="{24152859-9406-49EE-B9FB-07742604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5" y="2802509"/>
            <a:ext cx="2285439" cy="16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ACA86-D404-418D-AC75-7EC92AFE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52886"/>
            <a:ext cx="1152128" cy="545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709DA-C7D4-42F7-8256-EC2F8B938999}"/>
              </a:ext>
            </a:extLst>
          </p:cNvPr>
          <p:cNvSpPr txBox="1">
            <a:spLocks/>
          </p:cNvSpPr>
          <p:nvPr/>
        </p:nvSpPr>
        <p:spPr bwMode="auto">
          <a:xfrm>
            <a:off x="251520" y="713795"/>
            <a:ext cx="3845116" cy="137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In your food</a:t>
            </a:r>
          </a:p>
          <a:p>
            <a:r>
              <a:rPr lang="en-GB" sz="2400" kern="0" dirty="0" smtClean="0"/>
              <a:t>Affects your mood</a:t>
            </a:r>
          </a:p>
          <a:p>
            <a:r>
              <a:rPr lang="en-GB" sz="2400" kern="0" dirty="0" smtClean="0"/>
              <a:t>Can be really bad dudes</a:t>
            </a:r>
            <a:endParaRPr lang="en-GB" sz="24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67" y="1820884"/>
            <a:ext cx="896888" cy="896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23" y="499339"/>
            <a:ext cx="1730896" cy="1226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8367" y="3651870"/>
            <a:ext cx="338104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800" b="1" dirty="0"/>
              <a:t>Most </a:t>
            </a:r>
            <a:r>
              <a:rPr lang="en-GB" sz="1800" b="1" dirty="0" smtClean="0"/>
              <a:t>microbes are </a:t>
            </a:r>
            <a:r>
              <a:rPr lang="en-GB" sz="1800" b="1" dirty="0" err="1" smtClean="0"/>
              <a:t>unculturable</a:t>
            </a:r>
            <a:endParaRPr lang="en-GB" sz="1800" dirty="0"/>
          </a:p>
        </p:txBody>
      </p:sp>
      <p:sp>
        <p:nvSpPr>
          <p:cNvPr id="14" name="Curved Right Arrow 13"/>
          <p:cNvSpPr/>
          <p:nvPr/>
        </p:nvSpPr>
        <p:spPr bwMode="auto">
          <a:xfrm>
            <a:off x="5388367" y="1087921"/>
            <a:ext cx="504056" cy="1085069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3199" y="2736358"/>
            <a:ext cx="2156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How did we react; </a:t>
            </a:r>
          </a:p>
          <a:p>
            <a:r>
              <a:rPr lang="en-GB" sz="1400" dirty="0" smtClean="0">
                <a:latin typeface="+mn-lt"/>
              </a:rPr>
              <a:t>As individuals?</a:t>
            </a:r>
          </a:p>
          <a:p>
            <a:r>
              <a:rPr lang="en-GB" sz="1400" dirty="0" smtClean="0">
                <a:latin typeface="+mn-lt"/>
              </a:rPr>
              <a:t>As a society?</a:t>
            </a:r>
          </a:p>
        </p:txBody>
      </p:sp>
      <p:sp>
        <p:nvSpPr>
          <p:cNvPr id="17" name="Curved Right Arrow 16"/>
          <p:cNvSpPr/>
          <p:nvPr/>
        </p:nvSpPr>
        <p:spPr bwMode="auto">
          <a:xfrm rot="10800000">
            <a:off x="7597828" y="992207"/>
            <a:ext cx="504056" cy="1085069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1001" y="1424999"/>
            <a:ext cx="215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Disease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8703" y="1131590"/>
            <a:ext cx="103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Prevention?</a:t>
            </a:r>
          </a:p>
          <a:p>
            <a:r>
              <a:rPr lang="en-GB" sz="1200" dirty="0" smtClean="0">
                <a:latin typeface="+mn-lt"/>
              </a:rPr>
              <a:t>Education?</a:t>
            </a:r>
          </a:p>
          <a:p>
            <a:r>
              <a:rPr lang="en-GB" sz="1200" dirty="0" smtClean="0">
                <a:latin typeface="+mn-lt"/>
              </a:rPr>
              <a:t>Public health measures?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7975" y="174795"/>
            <a:ext cx="159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Evolved responses (e.g. AMR)</a:t>
            </a:r>
          </a:p>
        </p:txBody>
      </p:sp>
    </p:spTree>
    <p:extLst>
      <p:ext uri="{BB962C8B-B14F-4D97-AF65-F5344CB8AC3E}">
        <p14:creationId xmlns:p14="http://schemas.microsoft.com/office/powerpoint/2010/main" val="12934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58" y="213451"/>
            <a:ext cx="8291943" cy="800100"/>
          </a:xfrm>
        </p:spPr>
        <p:txBody>
          <a:bodyPr/>
          <a:lstStyle/>
          <a:p>
            <a:r>
              <a:rPr lang="en-GB" sz="2800" dirty="0" smtClean="0"/>
              <a:t>Metagenomics as an approach to survey microbial diversity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4" y="2288318"/>
            <a:ext cx="604240" cy="6702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96" y="2300381"/>
            <a:ext cx="884616" cy="658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23" y="4699442"/>
            <a:ext cx="3312368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 smtClean="0">
                <a:latin typeface="+mn-lt"/>
              </a:rPr>
              <a:t>See Sandra’s talk: 4pm Pathogen </a:t>
            </a:r>
            <a:r>
              <a:rPr lang="en-GB" sz="1100" b="1" dirty="0">
                <a:latin typeface="+mn-lt"/>
              </a:rPr>
              <a:t>genomics </a:t>
            </a:r>
            <a:r>
              <a:rPr lang="en-GB" sz="1100" b="1" dirty="0" smtClean="0">
                <a:latin typeface="+mn-lt"/>
              </a:rPr>
              <a:t>session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1256161" y="2419377"/>
            <a:ext cx="50182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901448" y="2385705"/>
            <a:ext cx="50182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2283718"/>
            <a:ext cx="13100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6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G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6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AA</a:t>
            </a:r>
            <a:r>
              <a:rPr lang="en-GB" sz="1600" dirty="0" smtClean="0">
                <a:solidFill>
                  <a:srgbClr val="FFC000"/>
                </a:solidFill>
                <a:latin typeface="+mn-lt"/>
              </a:rPr>
              <a:t>C</a:t>
            </a:r>
            <a:r>
              <a:rPr lang="en-GB" sz="1600" dirty="0" smtClean="0">
                <a:latin typeface="+mn-lt"/>
              </a:rPr>
              <a:t>…. </a:t>
            </a:r>
          </a:p>
          <a:p>
            <a:r>
              <a:rPr lang="en-GB" sz="1600" i="1" dirty="0" smtClean="0">
                <a:latin typeface="+mn-lt"/>
              </a:rPr>
              <a:t>Salmonella</a:t>
            </a:r>
            <a:r>
              <a:rPr lang="en-GB" sz="1600" dirty="0" smtClean="0">
                <a:latin typeface="+mn-lt"/>
              </a:rPr>
              <a:t>?</a:t>
            </a:r>
          </a:p>
          <a:p>
            <a:r>
              <a:rPr lang="en-GB" sz="1600" i="1" dirty="0" smtClean="0">
                <a:latin typeface="+mn-lt"/>
              </a:rPr>
              <a:t>Y. </a:t>
            </a:r>
            <a:r>
              <a:rPr lang="en-GB" sz="1600" i="1" dirty="0" err="1" smtClean="0">
                <a:latin typeface="+mn-lt"/>
              </a:rPr>
              <a:t>Pestis</a:t>
            </a:r>
            <a:r>
              <a:rPr lang="en-GB" sz="1600" i="1" dirty="0" smtClean="0">
                <a:latin typeface="+mn-lt"/>
              </a:rPr>
              <a:t>?</a:t>
            </a:r>
            <a:endParaRPr lang="en-GB" sz="1600" i="1" dirty="0"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934227" y="2359717"/>
            <a:ext cx="50182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34" y="2300381"/>
            <a:ext cx="1207120" cy="12018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9121" y="3526175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j-lt"/>
              </a:rPr>
              <a:t>Tang et al. 2018 </a:t>
            </a:r>
            <a:br>
              <a:rPr lang="en-GB" sz="800" dirty="0" smtClean="0">
                <a:latin typeface="+mj-lt"/>
              </a:rPr>
            </a:br>
            <a:r>
              <a:rPr lang="en-GB" sz="800" dirty="0" smtClean="0">
                <a:latin typeface="+mj-lt"/>
              </a:rPr>
              <a:t>Frontiers in Microbiology 9:279</a:t>
            </a:r>
            <a:endParaRPr lang="en-GB" sz="800" dirty="0"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901021" y="2359717"/>
            <a:ext cx="50182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3469132" y="1208892"/>
            <a:ext cx="1332802" cy="7952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latin typeface="+mj-lt"/>
              </a:rPr>
              <a:t>Taxonomic binning/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classification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1757985" y="1203598"/>
            <a:ext cx="1212121" cy="8005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>
                <a:latin typeface="+mj-lt"/>
              </a:rPr>
              <a:t>Shotgun sequencing</a:t>
            </a:r>
            <a:endParaRPr lang="en-GB" sz="1600" dirty="0">
              <a:latin typeface="+mj-lt"/>
            </a:endParaRPr>
          </a:p>
        </p:txBody>
      </p:sp>
      <p:sp>
        <p:nvSpPr>
          <p:cNvPr id="29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313458" y="1208822"/>
            <a:ext cx="993418" cy="7953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>
                <a:latin typeface="+mj-lt"/>
              </a:rPr>
              <a:t>Sample Prep.</a:t>
            </a:r>
            <a:endParaRPr lang="en-GB" sz="1600" dirty="0">
              <a:latin typeface="+mj-lt"/>
            </a:endParaRPr>
          </a:p>
        </p:txBody>
      </p:sp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5440642" y="1207744"/>
            <a:ext cx="1382494" cy="796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 smtClean="0">
                <a:latin typeface="+mj-lt"/>
              </a:rPr>
              <a:t>Read mapping and genome reconstruction</a:t>
            </a:r>
            <a:endParaRPr lang="en-GB" sz="1400" dirty="0">
              <a:latin typeface="+mj-lt"/>
            </a:endParaRPr>
          </a:p>
        </p:txBody>
      </p:sp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7459512" y="1203598"/>
            <a:ext cx="1296891" cy="8005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 smtClean="0">
                <a:latin typeface="+mj-lt"/>
              </a:rPr>
              <a:t>Comparative analysis</a:t>
            </a:r>
            <a:endParaRPr lang="en-GB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7" y="4096375"/>
            <a:ext cx="1083304" cy="400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SPARSE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1998" y="4096375"/>
            <a:ext cx="3179869" cy="400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EnteroBase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889687" y="4117899"/>
            <a:ext cx="501824" cy="360040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2958299" y="4117899"/>
            <a:ext cx="501824" cy="360040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512" y="4096375"/>
            <a:ext cx="929108" cy="400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Sandra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7984" y="4102372"/>
            <a:ext cx="1057127" cy="400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NextSeq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182390" y="4117899"/>
            <a:ext cx="501824" cy="360040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58" y="3073911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>
                <a:latin typeface="+mj-lt"/>
              </a:rPr>
              <a:t>Weyrich</a:t>
            </a:r>
            <a:r>
              <a:rPr lang="en-GB" sz="800" dirty="0" smtClean="0">
                <a:latin typeface="+mj-lt"/>
              </a:rPr>
              <a:t> et al. 2015 </a:t>
            </a:r>
            <a:br>
              <a:rPr lang="en-GB" sz="800" dirty="0" smtClean="0">
                <a:latin typeface="+mj-lt"/>
              </a:rPr>
            </a:br>
            <a:r>
              <a:rPr lang="en-GB" sz="800" dirty="0" smtClean="0">
                <a:latin typeface="+mj-lt"/>
              </a:rPr>
              <a:t>Journal of Human </a:t>
            </a:r>
            <a:br>
              <a:rPr lang="en-GB" sz="800" dirty="0" smtClean="0">
                <a:latin typeface="+mj-lt"/>
              </a:rPr>
            </a:br>
            <a:r>
              <a:rPr lang="en-GB" sz="800" dirty="0" smtClean="0">
                <a:latin typeface="+mj-lt"/>
              </a:rPr>
              <a:t>evolution 79</a:t>
            </a:r>
            <a:endParaRPr lang="en-GB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1937" y="3679744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j-lt"/>
              </a:rPr>
              <a:t>Zhou et al. 2018</a:t>
            </a:r>
          </a:p>
          <a:p>
            <a:r>
              <a:rPr lang="en-GB" sz="800" dirty="0" smtClean="0">
                <a:latin typeface="+mj-lt"/>
              </a:rPr>
              <a:t>Current Biology 28:15</a:t>
            </a:r>
            <a:endParaRPr lang="en-GB" sz="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135" y="2164834"/>
            <a:ext cx="813313" cy="14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7"/>
            <a:ext cx="8458200" cy="688055"/>
          </a:xfrm>
        </p:spPr>
        <p:txBody>
          <a:bodyPr/>
          <a:lstStyle/>
          <a:p>
            <a:r>
              <a:rPr lang="en-GB" sz="2800" dirty="0" smtClean="0"/>
              <a:t>Low read numbers makes Taxonomic classification difficult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245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00B050"/>
                </a:solidFill>
                <a:latin typeface="+mn-lt"/>
              </a:rPr>
              <a:t>G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AA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C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00B050"/>
                </a:solidFill>
                <a:latin typeface="+mn-lt"/>
              </a:rPr>
              <a:t>G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AA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C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00B050"/>
                </a:solidFill>
                <a:latin typeface="+mn-lt"/>
              </a:rPr>
              <a:t>G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…. X 300 Million</a:t>
            </a:r>
            <a:endParaRPr lang="en-GB" sz="20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2709DA-C7D4-42F7-8256-EC2F8B938999}"/>
              </a:ext>
            </a:extLst>
          </p:cNvPr>
          <p:cNvSpPr txBox="1">
            <a:spLocks/>
          </p:cNvSpPr>
          <p:nvPr/>
        </p:nvSpPr>
        <p:spPr bwMode="auto">
          <a:xfrm>
            <a:off x="149742" y="1404654"/>
            <a:ext cx="2736304" cy="31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Unidentifiable</a:t>
            </a:r>
            <a:br>
              <a:rPr lang="en-GB" sz="1800" kern="0" dirty="0" smtClean="0"/>
            </a:br>
            <a:r>
              <a:rPr lang="en-GB" sz="1800" kern="0" dirty="0" smtClean="0"/>
              <a:t>(</a:t>
            </a:r>
            <a:r>
              <a:rPr lang="en-GB" sz="1800" kern="0" dirty="0"/>
              <a:t>50-99%)</a:t>
            </a:r>
          </a:p>
          <a:p>
            <a:r>
              <a:rPr lang="en-GB" sz="1800" kern="0" dirty="0" smtClean="0"/>
              <a:t>Identifiable:</a:t>
            </a:r>
          </a:p>
          <a:p>
            <a:pPr lvl="1"/>
            <a:r>
              <a:rPr lang="en-GB" sz="1600" kern="0" dirty="0" smtClean="0"/>
              <a:t>Host (5-20%)</a:t>
            </a:r>
          </a:p>
          <a:p>
            <a:pPr lvl="1"/>
            <a:r>
              <a:rPr lang="en-GB" sz="1600" b="1" kern="0" dirty="0" smtClean="0"/>
              <a:t>Pathogenic bacteria (0.001-0.1%)</a:t>
            </a:r>
          </a:p>
          <a:p>
            <a:pPr lvl="1"/>
            <a:r>
              <a:rPr lang="en-GB" sz="1600" kern="0" dirty="0" smtClean="0"/>
              <a:t>Other bacteria (5-30%)</a:t>
            </a:r>
          </a:p>
          <a:p>
            <a:pPr lvl="1"/>
            <a:r>
              <a:rPr lang="en-GB" sz="1600" kern="0" dirty="0" smtClean="0"/>
              <a:t>Post-mortem contaminant (~50%)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429012"/>
            <a:ext cx="1539970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 lot of luck involved!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43808" y="2859782"/>
            <a:ext cx="1656184" cy="0"/>
          </a:xfrm>
          <a:prstGeom prst="straightConnector1">
            <a:avLst/>
          </a:prstGeom>
          <a:ln>
            <a:headEnd type="none" w="med" len="med"/>
            <a:tailEnd type="triangle"/>
          </a:ln>
          <a:effectLst/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86636"/>
              </p:ext>
            </p:extLst>
          </p:nvPr>
        </p:nvGraphicFramePr>
        <p:xfrm>
          <a:off x="4671810" y="1365200"/>
          <a:ext cx="4253934" cy="32639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6967">
                  <a:extLst>
                    <a:ext uri="{9D8B030D-6E8A-4147-A177-3AD203B41FA5}">
                      <a16:colId xmlns:a16="http://schemas.microsoft.com/office/drawing/2014/main" val="70790526"/>
                    </a:ext>
                  </a:extLst>
                </a:gridCol>
                <a:gridCol w="2126967">
                  <a:extLst>
                    <a:ext uri="{9D8B030D-6E8A-4147-A177-3AD203B41FA5}">
                      <a16:colId xmlns:a16="http://schemas.microsoft.com/office/drawing/2014/main" val="900733054"/>
                    </a:ext>
                  </a:extLst>
                </a:gridCol>
              </a:tblGrid>
              <a:tr h="294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Taxonomic profilers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Taxonomic </a:t>
                      </a:r>
                      <a:r>
                        <a:rPr lang="en-US" sz="1400" dirty="0" err="1" smtClean="0"/>
                        <a:t>binners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14873"/>
                  </a:ext>
                </a:extLst>
              </a:tr>
              <a:tr h="707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Smaller database of </a:t>
                      </a:r>
                      <a:r>
                        <a:rPr lang="en-US" sz="1400" dirty="0" smtClean="0"/>
                        <a:t>established markers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(e.g. 16S </a:t>
                      </a:r>
                      <a:r>
                        <a:rPr lang="en-US" sz="1400" dirty="0" err="1" smtClean="0"/>
                        <a:t>rRNA</a:t>
                      </a:r>
                      <a:r>
                        <a:rPr lang="en-US" sz="1400" dirty="0" smtClean="0"/>
                        <a:t>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 database of whole genome 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16631"/>
                  </a:ext>
                </a:extLst>
              </a:tr>
              <a:tr h="707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Most reads are unassigned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Assigns every read to a species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2929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Higher precision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Very sensitive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57361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e.g.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smtClean="0"/>
                        <a:t>MIDAS, </a:t>
                      </a:r>
                      <a:r>
                        <a:rPr lang="en-US" sz="1400" kern="1200" dirty="0" err="1" smtClean="0"/>
                        <a:t>MetaPhlan</a:t>
                      </a:r>
                      <a:r>
                        <a:rPr lang="en-US" sz="1400" kern="1200" dirty="0" smtClean="0"/>
                        <a:t>, QIIME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e.g. SPARSE, MALT, Kraken, SIGMA</a:t>
                      </a:r>
                      <a:endParaRPr 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95839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Low sensitivities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Low accuracy/precision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0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206718"/>
            <a:ext cx="9180512" cy="6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 smtClean="0"/>
              <a:t>SPARSE improves precision by 3 fold &amp; handles </a:t>
            </a:r>
            <a:r>
              <a:rPr lang="en-GB" sz="2800" kern="0" dirty="0" err="1" smtClean="0"/>
              <a:t>aDNA</a:t>
            </a:r>
            <a:endParaRPr lang="en-GB" sz="2800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1792102"/>
            <a:ext cx="3440078" cy="3222710"/>
            <a:chOff x="0" y="1345402"/>
            <a:chExt cx="3563889" cy="3338698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1357978"/>
              <a:ext cx="3312369" cy="3075762"/>
              <a:chOff x="251520" y="1357978"/>
              <a:chExt cx="3312369" cy="30757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4266" t="6402" r="49632"/>
              <a:stretch/>
            </p:blipFill>
            <p:spPr>
              <a:xfrm>
                <a:off x="251520" y="1357978"/>
                <a:ext cx="3312369" cy="3075762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827584" y="1505377"/>
                <a:ext cx="1152128" cy="144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 rot="5400000">
                <a:off x="2663776" y="2463750"/>
                <a:ext cx="1152128" cy="21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 bwMode="auto">
              <a:xfrm rot="5400000">
                <a:off x="2849720" y="2937702"/>
                <a:ext cx="288032" cy="27620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0" y="1345402"/>
              <a:ext cx="251520" cy="286995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720904" y="2841115"/>
              <a:ext cx="251520" cy="343444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224639" y="1016232"/>
            <a:ext cx="3215440" cy="775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+mn-lt"/>
              </a:rPr>
              <a:t>CAMI </a:t>
            </a:r>
            <a:r>
              <a:rPr lang="en-US" sz="1400" dirty="0" smtClean="0">
                <a:latin typeface="+mn-lt"/>
              </a:rPr>
              <a:t>challenge: Mixture </a:t>
            </a:r>
            <a:r>
              <a:rPr lang="en-US" sz="1400" dirty="0">
                <a:latin typeface="+mn-lt"/>
              </a:rPr>
              <a:t>of real reads derived from environmental </a:t>
            </a:r>
            <a:r>
              <a:rPr lang="en-US" sz="1400" dirty="0" smtClean="0">
                <a:latin typeface="+mn-lt"/>
              </a:rPr>
              <a:t>isolates</a:t>
            </a:r>
            <a:br>
              <a:rPr lang="en-US" sz="14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>(</a:t>
            </a:r>
            <a:r>
              <a:rPr lang="en-US" sz="1100" dirty="0" err="1" smtClean="0">
                <a:latin typeface="+mn-lt"/>
              </a:rPr>
              <a:t>Szcyrba</a:t>
            </a:r>
            <a:r>
              <a:rPr lang="en-US" sz="1100" dirty="0" smtClean="0">
                <a:latin typeface="+mn-lt"/>
              </a:rPr>
              <a:t> et al. 2015 Nature Methods 14)</a:t>
            </a:r>
            <a:endParaRPr lang="en-US" sz="1400" dirty="0">
              <a:latin typeface="+mn-lt"/>
            </a:endParaRP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3995936" y="1016232"/>
            <a:ext cx="4414421" cy="819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>
                <a:latin typeface="+mn-lt"/>
              </a:rPr>
              <a:t>Revisiting familiar </a:t>
            </a:r>
            <a:r>
              <a:rPr lang="en-US" sz="1100" dirty="0" err="1" smtClean="0">
                <a:latin typeface="+mn-lt"/>
              </a:rPr>
              <a:t>aDNA</a:t>
            </a:r>
            <a:r>
              <a:rPr lang="en-US" sz="1100" dirty="0" smtClean="0">
                <a:latin typeface="+mn-lt"/>
              </a:rPr>
              <a:t> datasets from</a:t>
            </a:r>
            <a:br>
              <a:rPr lang="en-US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>Kay </a:t>
            </a:r>
            <a:r>
              <a:rPr lang="en-US" sz="1100" i="1" dirty="0" smtClean="0">
                <a:latin typeface="+mn-lt"/>
              </a:rPr>
              <a:t>et</a:t>
            </a:r>
            <a:r>
              <a:rPr lang="en-US" sz="1100" dirty="0" smtClean="0">
                <a:latin typeface="+mn-lt"/>
              </a:rPr>
              <a:t> al. 2015 Nat </a:t>
            </a:r>
            <a:r>
              <a:rPr lang="en-US" sz="1100" dirty="0" err="1" smtClean="0">
                <a:latin typeface="+mn-lt"/>
              </a:rPr>
              <a:t>Comms</a:t>
            </a:r>
            <a:r>
              <a:rPr lang="en-US" sz="1100" dirty="0" smtClean="0">
                <a:latin typeface="+mn-lt"/>
              </a:rPr>
              <a:t> 6:6717, </a:t>
            </a:r>
            <a:br>
              <a:rPr lang="en-US" sz="1100" dirty="0" smtClean="0">
                <a:latin typeface="+mn-lt"/>
              </a:rPr>
            </a:br>
            <a:r>
              <a:rPr lang="en-US" sz="1100" dirty="0" err="1" smtClean="0">
                <a:latin typeface="+mn-lt"/>
              </a:rPr>
              <a:t>Maixner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i="1" dirty="0" smtClean="0">
                <a:latin typeface="+mn-lt"/>
              </a:rPr>
              <a:t>et</a:t>
            </a:r>
            <a:r>
              <a:rPr lang="en-US" sz="1100" dirty="0" smtClean="0">
                <a:latin typeface="+mn-lt"/>
              </a:rPr>
              <a:t> al.  2016 Science 351:6269, </a:t>
            </a:r>
            <a:br>
              <a:rPr lang="en-US" sz="1100" dirty="0" smtClean="0">
                <a:latin typeface="+mn-lt"/>
              </a:rPr>
            </a:br>
            <a:r>
              <a:rPr lang="en-US" sz="1100" dirty="0" smtClean="0">
                <a:latin typeface="+mn-lt"/>
              </a:rPr>
              <a:t>&amp; Rasmussen </a:t>
            </a:r>
            <a:r>
              <a:rPr lang="en-US" sz="1100" i="1" dirty="0" smtClean="0">
                <a:latin typeface="+mn-lt"/>
              </a:rPr>
              <a:t>et</a:t>
            </a:r>
            <a:r>
              <a:rPr lang="en-US" sz="1100" dirty="0" smtClean="0">
                <a:latin typeface="+mn-lt"/>
              </a:rPr>
              <a:t> al 2015 Cell 163:3.</a:t>
            </a:r>
            <a:endParaRPr lang="en-US" sz="110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47925"/>
              </p:ext>
            </p:extLst>
          </p:nvPr>
        </p:nvGraphicFramePr>
        <p:xfrm>
          <a:off x="4067944" y="1995686"/>
          <a:ext cx="4392488" cy="2125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732622360"/>
                    </a:ext>
                  </a:extLst>
                </a:gridCol>
                <a:gridCol w="958037">
                  <a:extLst>
                    <a:ext uri="{9D8B030D-6E8A-4147-A177-3AD203B41FA5}">
                      <a16:colId xmlns:a16="http://schemas.microsoft.com/office/drawing/2014/main" val="1190489254"/>
                    </a:ext>
                  </a:extLst>
                </a:gridCol>
                <a:gridCol w="673110">
                  <a:extLst>
                    <a:ext uri="{9D8B030D-6E8A-4147-A177-3AD203B41FA5}">
                      <a16:colId xmlns:a16="http://schemas.microsoft.com/office/drawing/2014/main" val="1192045677"/>
                    </a:ext>
                  </a:extLst>
                </a:gridCol>
                <a:gridCol w="601101">
                  <a:extLst>
                    <a:ext uri="{9D8B030D-6E8A-4147-A177-3AD203B41FA5}">
                      <a16:colId xmlns:a16="http://schemas.microsoft.com/office/drawing/2014/main" val="3019701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4934257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0112916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Host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Expected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dirty="0" smtClean="0"/>
                        <a:t>Pathogen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SPARSE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SIGMA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Kraken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MetaPhlan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1183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GB" sz="1050" baseline="0" dirty="0" smtClean="0"/>
                        <a:t>206BP </a:t>
                      </a:r>
                      <a:r>
                        <a:rPr lang="en-GB" sz="1050" dirty="0" smtClean="0"/>
                        <a:t>Hungarian</a:t>
                      </a:r>
                      <a:r>
                        <a:rPr lang="en-GB" sz="1050" baseline="0" dirty="0" smtClean="0"/>
                        <a:t> mummy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0.02%</a:t>
                      </a:r>
                      <a:r>
                        <a:rPr lang="en-GB" sz="1000" baseline="0" dirty="0" smtClean="0"/>
                        <a:t> </a:t>
                      </a:r>
                      <a:br>
                        <a:rPr lang="en-GB" sz="1000" baseline="0" dirty="0" smtClean="0"/>
                      </a:br>
                      <a:r>
                        <a:rPr lang="en-GB" sz="1000" i="1" baseline="0" dirty="0" err="1" smtClean="0"/>
                        <a:t>M.tuberculosis</a:t>
                      </a:r>
                      <a:endParaRPr lang="en-GB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0513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5300BP ‘Iceman’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0.01%</a:t>
                      </a:r>
                      <a:r>
                        <a:rPr lang="en-GB" sz="1050" baseline="0" dirty="0" smtClean="0"/>
                        <a:t> </a:t>
                      </a:r>
                      <a:br>
                        <a:rPr lang="en-GB" sz="1050" baseline="0" dirty="0" smtClean="0"/>
                      </a:br>
                      <a:r>
                        <a:rPr lang="en-GB" sz="1050" i="1" dirty="0" smtClean="0"/>
                        <a:t>H. Pylori </a:t>
                      </a:r>
                      <a:endParaRPr lang="en-GB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8125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Bronze</a:t>
                      </a:r>
                      <a:r>
                        <a:rPr lang="en-GB" sz="1050" baseline="0" dirty="0" smtClean="0"/>
                        <a:t> age human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0.01% </a:t>
                      </a:r>
                      <a:br>
                        <a:rPr lang="en-GB" sz="1050" dirty="0" smtClean="0"/>
                      </a:br>
                      <a:r>
                        <a:rPr lang="en-GB" sz="1050" i="1" dirty="0" smtClean="0"/>
                        <a:t>Y. </a:t>
                      </a:r>
                      <a:r>
                        <a:rPr lang="en-GB" sz="1050" i="1" dirty="0" err="1" smtClean="0"/>
                        <a:t>pestis</a:t>
                      </a:r>
                      <a:endParaRPr lang="en-GB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22585"/>
                  </a:ext>
                </a:extLst>
              </a:tr>
            </a:tbl>
          </a:graphicData>
        </a:graphic>
      </p:graphicFrame>
      <p:sp>
        <p:nvSpPr>
          <p:cNvPr id="3" name="5-Point Star 2"/>
          <p:cNvSpPr/>
          <p:nvPr/>
        </p:nvSpPr>
        <p:spPr bwMode="auto">
          <a:xfrm>
            <a:off x="5950973" y="2499742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5959504" y="3122074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5951941" y="3723878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7172436" y="3147814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6640071" y="3723878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5" y="4481239"/>
            <a:ext cx="150017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+mj-lt"/>
              </a:rPr>
              <a:t>V. </a:t>
            </a:r>
            <a:r>
              <a:rPr lang="en-GB" sz="1200" i="1" dirty="0" err="1" smtClean="0">
                <a:latin typeface="+mj-lt"/>
              </a:rPr>
              <a:t>parahaemolyticus</a:t>
            </a:r>
            <a:endParaRPr lang="en-GB" sz="1200" i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0322" y="2507203"/>
            <a:ext cx="107985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i="1" dirty="0" smtClean="0"/>
              <a:t>C. </a:t>
            </a:r>
            <a:r>
              <a:rPr lang="en-GB" sz="1100" i="1" dirty="0" err="1"/>
              <a:t>d</a:t>
            </a:r>
            <a:r>
              <a:rPr lang="en-GB" sz="1100" i="1" dirty="0" err="1" smtClean="0"/>
              <a:t>iptheriae</a:t>
            </a:r>
            <a:r>
              <a:rPr lang="en-GB" sz="1100" i="1" dirty="0" smtClean="0"/>
              <a:t> &amp;</a:t>
            </a:r>
          </a:p>
          <a:p>
            <a:r>
              <a:rPr lang="en-GB" sz="1100" i="1" dirty="0" smtClean="0"/>
              <a:t>M. </a:t>
            </a:r>
            <a:r>
              <a:rPr lang="en-GB" sz="1100" i="1" dirty="0" err="1" smtClean="0"/>
              <a:t>leprae</a:t>
            </a:r>
            <a:endParaRPr lang="en-GB" sz="11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64288" y="4360226"/>
            <a:ext cx="137320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i="1" dirty="0" smtClean="0"/>
              <a:t>S. </a:t>
            </a:r>
            <a:r>
              <a:rPr lang="en-GB" sz="1100" i="1" dirty="0" err="1" smtClean="0"/>
              <a:t>enterica</a:t>
            </a:r>
            <a:r>
              <a:rPr lang="en-GB" sz="1100" i="1" dirty="0" smtClean="0"/>
              <a:t>, </a:t>
            </a:r>
            <a:br>
              <a:rPr lang="en-GB" sz="1100" i="1" dirty="0" smtClean="0"/>
            </a:br>
            <a:r>
              <a:rPr lang="en-GB" sz="1100" i="1" dirty="0" smtClean="0"/>
              <a:t>V. </a:t>
            </a:r>
            <a:r>
              <a:rPr lang="en-GB" sz="1100" i="1" dirty="0" err="1" smtClean="0"/>
              <a:t>cholerae</a:t>
            </a:r>
            <a:endParaRPr lang="en-GB" sz="1100" i="1" dirty="0"/>
          </a:p>
        </p:txBody>
      </p:sp>
      <p:sp>
        <p:nvSpPr>
          <p:cNvPr id="32" name="5-Point Star 31"/>
          <p:cNvSpPr/>
          <p:nvPr/>
        </p:nvSpPr>
        <p:spPr bwMode="auto">
          <a:xfrm>
            <a:off x="6616023" y="2495455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7816836" y="3147814"/>
            <a:ext cx="336056" cy="333241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315426" y="3914906"/>
            <a:ext cx="492673" cy="56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30" idx="1"/>
          </p:cNvCxnSpPr>
          <p:nvPr/>
        </p:nvCxnSpPr>
        <p:spPr bwMode="auto">
          <a:xfrm flipH="1">
            <a:off x="7355272" y="2722647"/>
            <a:ext cx="665050" cy="3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7340464" y="3332961"/>
            <a:ext cx="431168" cy="1027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46"/>
          <p:cNvSpPr/>
          <p:nvPr/>
        </p:nvSpPr>
        <p:spPr bwMode="auto">
          <a:xfrm>
            <a:off x="1547664" y="2016017"/>
            <a:ext cx="432048" cy="26770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763" y="4748540"/>
            <a:ext cx="51379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latin typeface="+mj-lt"/>
              </a:rPr>
              <a:t>Zhou et al. 2017 </a:t>
            </a:r>
            <a:r>
              <a:rPr lang="en-GB" sz="1050" dirty="0" err="1" smtClean="0">
                <a:latin typeface="+mj-lt"/>
              </a:rPr>
              <a:t>bioRxiv</a:t>
            </a:r>
            <a:r>
              <a:rPr lang="en-GB" sz="1050" dirty="0" smtClean="0">
                <a:latin typeface="+mj-lt"/>
              </a:rPr>
              <a:t> 215707 </a:t>
            </a:r>
          </a:p>
          <a:p>
            <a:r>
              <a:rPr lang="en-GB" sz="1050" dirty="0" smtClean="0">
                <a:latin typeface="+mj-lt"/>
              </a:rPr>
              <a:t>Zhou et al. 2018 RECOMB 2018: Research in Computational Molecular Biology pp 225-240.</a:t>
            </a:r>
            <a:endParaRPr lang="en-GB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5" y="101229"/>
            <a:ext cx="8278688" cy="800100"/>
          </a:xfrm>
        </p:spPr>
        <p:txBody>
          <a:bodyPr/>
          <a:lstStyle/>
          <a:p>
            <a:r>
              <a:rPr lang="en-GB" sz="4000" dirty="0" smtClean="0"/>
              <a:t>SPARSE assess the quality of matches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0964"/>
              </p:ext>
            </p:extLst>
          </p:nvPr>
        </p:nvGraphicFramePr>
        <p:xfrm>
          <a:off x="4427984" y="1205914"/>
          <a:ext cx="4608512" cy="2565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48340146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505297393"/>
                    </a:ext>
                  </a:extLst>
                </a:gridCol>
              </a:tblGrid>
              <a:tr h="38515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Match to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Genome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Match</a:t>
                      </a:r>
                      <a:r>
                        <a:rPr lang="en-GB" sz="1600" baseline="0" dirty="0" smtClean="0"/>
                        <a:t> to </a:t>
                      </a:r>
                      <a:r>
                        <a:rPr lang="en-GB" sz="1600" dirty="0" smtClean="0"/>
                        <a:t>Genome 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20534"/>
                  </a:ext>
                </a:extLst>
              </a:tr>
              <a:tr h="5447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Regions found in other species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Species specific</a:t>
                      </a:r>
                      <a:r>
                        <a:rPr lang="en-GB" sz="1600" baseline="0" dirty="0" smtClean="0"/>
                        <a:t> regions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79824"/>
                  </a:ext>
                </a:extLst>
              </a:tr>
              <a:tr h="778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Only in a few genomes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of the same species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Found</a:t>
                      </a:r>
                      <a:r>
                        <a:rPr lang="en-GB" sz="1600" baseline="0" dirty="0" smtClean="0"/>
                        <a:t> across the species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09519"/>
                  </a:ext>
                </a:extLst>
              </a:tr>
              <a:tr h="6225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Possibly</a:t>
                      </a:r>
                      <a:r>
                        <a:rPr lang="en-GB" sz="1600" baseline="0" dirty="0" smtClean="0"/>
                        <a:t> plasmid regions?</a:t>
                      </a:r>
                      <a:endParaRPr lang="en-GB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Or conserved elements (ribosomal genes)?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Housekeeping</a:t>
                      </a:r>
                      <a:r>
                        <a:rPr lang="en-GB" sz="1600" baseline="0" dirty="0" smtClean="0"/>
                        <a:t> genes ?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885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" r="47469" b="58096"/>
          <a:stretch/>
        </p:blipFill>
        <p:spPr>
          <a:xfrm>
            <a:off x="179512" y="1203598"/>
            <a:ext cx="2803242" cy="263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436" y="3807326"/>
            <a:ext cx="19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800 hits!</a:t>
            </a:r>
            <a:endParaRPr lang="en-GB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275856" y="2067694"/>
            <a:ext cx="792088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375899"/>
            <a:ext cx="3672408" cy="400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Which match is more reliable?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85811"/>
            <a:ext cx="583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j-lt"/>
              </a:rPr>
              <a:t>Zhou et al. 2017 </a:t>
            </a:r>
            <a:r>
              <a:rPr lang="en-GB" sz="1200" dirty="0" err="1" smtClean="0">
                <a:latin typeface="+mj-lt"/>
              </a:rPr>
              <a:t>bioRxiv</a:t>
            </a:r>
            <a:r>
              <a:rPr lang="en-GB" sz="1200" dirty="0" smtClean="0">
                <a:latin typeface="+mj-lt"/>
              </a:rPr>
              <a:t> 215707 </a:t>
            </a:r>
          </a:p>
          <a:p>
            <a:r>
              <a:rPr lang="en-GB" sz="1200" dirty="0" smtClean="0">
                <a:latin typeface="+mj-lt"/>
              </a:rPr>
              <a:t>Zhou et al. 2018 RECOMB 2018: Research in Computational Molecular Biology pp 225-240.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4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1" y="77670"/>
            <a:ext cx="8640960" cy="800100"/>
          </a:xfrm>
        </p:spPr>
        <p:txBody>
          <a:bodyPr/>
          <a:lstStyle/>
          <a:p>
            <a:r>
              <a:rPr lang="en-GB" sz="3200" dirty="0"/>
              <a:t>SPARSE </a:t>
            </a:r>
            <a:r>
              <a:rPr lang="en-GB" sz="3200" dirty="0" smtClean="0"/>
              <a:t>uses a normalised reference database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85" y="871492"/>
            <a:ext cx="7772400" cy="1133816"/>
          </a:xfrm>
        </p:spPr>
        <p:txBody>
          <a:bodyPr/>
          <a:lstStyle/>
          <a:p>
            <a:r>
              <a:rPr lang="en-GB" sz="2000" dirty="0" smtClean="0"/>
              <a:t>If all you have is a hammer everything looks like a nail</a:t>
            </a:r>
            <a:endParaRPr lang="en-GB" sz="2000" dirty="0"/>
          </a:p>
          <a:p>
            <a:r>
              <a:rPr lang="en-GB" sz="2000" dirty="0" smtClean="0"/>
              <a:t>If the majority of your reference genomes are </a:t>
            </a:r>
            <a:r>
              <a:rPr lang="en-GB" sz="2000" i="1" dirty="0" smtClean="0"/>
              <a:t>Salmonella</a:t>
            </a:r>
            <a:r>
              <a:rPr lang="en-GB" sz="2000" dirty="0" smtClean="0"/>
              <a:t>, everything will look like </a:t>
            </a:r>
            <a:r>
              <a:rPr lang="en-GB" sz="2000" i="1" dirty="0" smtClean="0"/>
              <a:t>Salmonella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3" y="923980"/>
            <a:ext cx="925300" cy="9634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763610" y="2330082"/>
            <a:ext cx="867980" cy="902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107504" y="3507854"/>
            <a:ext cx="3499498" cy="950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 smtClean="0">
                <a:latin typeface="+mn-lt"/>
              </a:rPr>
              <a:t>101,680 genomes (all of life; &lt;300MB) clustered </a:t>
            </a:r>
            <a:r>
              <a:rPr lang="en-GB" sz="1600" dirty="0">
                <a:latin typeface="+mn-lt"/>
              </a:rPr>
              <a:t>into groups 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(&lt;</a:t>
            </a:r>
            <a:r>
              <a:rPr lang="en-GB" sz="1600" dirty="0">
                <a:latin typeface="+mn-lt"/>
              </a:rPr>
              <a:t>1% genetic divergence)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84353C23-F6FF-4B2E-A57B-8591D5D1FD81}"/>
              </a:ext>
            </a:extLst>
          </p:cNvPr>
          <p:cNvSpPr/>
          <p:nvPr/>
        </p:nvSpPr>
        <p:spPr bwMode="auto">
          <a:xfrm>
            <a:off x="5148064" y="3461710"/>
            <a:ext cx="2952328" cy="982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+mn-lt"/>
              </a:rPr>
              <a:t>First pass assignment uses 1 representative / cluster (28,732 total)</a:t>
            </a:r>
            <a:endParaRPr lang="en-GB" sz="1800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7162" y="2685922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06646" y="2714955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97979" y="3068773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84774" y="2682625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02652" y="2881461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5458" y="3008569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96848" y="2420751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6332" y="2449784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27665" y="2803602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887070" y="2615769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65198" y="2583439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77287" y="2921581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822388" y="2318289"/>
            <a:ext cx="867980" cy="902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945848" y="2603976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323976" y="2571646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141854" y="2770482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467526" y="2651739"/>
            <a:ext cx="1075318" cy="1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186286" y="3007737"/>
            <a:ext cx="2356558" cy="11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ight Arrow 38"/>
          <p:cNvSpPr/>
          <p:nvPr/>
        </p:nvSpPr>
        <p:spPr bwMode="auto">
          <a:xfrm>
            <a:off x="2091431" y="2559042"/>
            <a:ext cx="447059" cy="4064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596959" y="2548987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612189" y="2961309"/>
            <a:ext cx="216024" cy="16239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0201" y="2080170"/>
            <a:ext cx="2297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4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rgbClr val="00B050"/>
                </a:solidFill>
                <a:latin typeface="+mn-lt"/>
              </a:rPr>
              <a:t>G</a:t>
            </a:r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4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AA</a:t>
            </a:r>
            <a:r>
              <a:rPr lang="en-GB" sz="1400" dirty="0" smtClean="0">
                <a:solidFill>
                  <a:srgbClr val="FFC000"/>
                </a:solidFill>
                <a:latin typeface="+mn-lt"/>
              </a:rPr>
              <a:t>C</a:t>
            </a:r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400" dirty="0" smtClean="0">
                <a:solidFill>
                  <a:srgbClr val="00B0F0"/>
                </a:solidFill>
                <a:latin typeface="+mn-lt"/>
              </a:rPr>
              <a:t>T</a:t>
            </a:r>
            <a:r>
              <a:rPr lang="en-GB" sz="1400" dirty="0" smtClean="0">
                <a:latin typeface="+mn-lt"/>
              </a:rPr>
              <a:t>…. X 300 Million</a:t>
            </a:r>
            <a:endParaRPr lang="en-GB" sz="1400" dirty="0">
              <a:latin typeface="+mn-lt"/>
            </a:endParaRPr>
          </a:p>
        </p:txBody>
      </p:sp>
      <p:cxnSp>
        <p:nvCxnSpPr>
          <p:cNvPr id="48" name="Elbow Connector 47"/>
          <p:cNvCxnSpPr>
            <a:endCxn id="43" idx="2"/>
          </p:cNvCxnSpPr>
          <p:nvPr/>
        </p:nvCxnSpPr>
        <p:spPr bwMode="auto">
          <a:xfrm flipV="1">
            <a:off x="5911239" y="2387947"/>
            <a:ext cx="957552" cy="24553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Elbow Connector 49"/>
          <p:cNvCxnSpPr>
            <a:endCxn id="43" idx="2"/>
          </p:cNvCxnSpPr>
          <p:nvPr/>
        </p:nvCxnSpPr>
        <p:spPr bwMode="auto">
          <a:xfrm flipV="1">
            <a:off x="5882328" y="2387947"/>
            <a:ext cx="986463" cy="65590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23528" y="4585811"/>
            <a:ext cx="583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j-lt"/>
              </a:rPr>
              <a:t>Zhou et al. 2017 </a:t>
            </a:r>
            <a:r>
              <a:rPr lang="en-GB" sz="1200" dirty="0" err="1" smtClean="0">
                <a:latin typeface="+mj-lt"/>
              </a:rPr>
              <a:t>bioRxiv</a:t>
            </a:r>
            <a:r>
              <a:rPr lang="en-GB" sz="1200" dirty="0" smtClean="0">
                <a:latin typeface="+mj-lt"/>
              </a:rPr>
              <a:t> 215707 </a:t>
            </a:r>
          </a:p>
          <a:p>
            <a:r>
              <a:rPr lang="en-GB" sz="1200" dirty="0" smtClean="0">
                <a:latin typeface="+mj-lt"/>
              </a:rPr>
              <a:t>Zhou et al. 2018 RECOMB 2018: Research in Computational Molecular Biology pp 225-240.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77128"/>
            <a:ext cx="8712968" cy="3536849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 bwMode="auto">
          <a:xfrm>
            <a:off x="179512" y="79462"/>
            <a:ext cx="871296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Integration back into EnteroBase</a:t>
            </a:r>
            <a:endParaRPr lang="en-GB" sz="3200" i="1" kern="0" dirty="0"/>
          </a:p>
        </p:txBody>
      </p:sp>
    </p:spTree>
    <p:extLst>
      <p:ext uri="{BB962C8B-B14F-4D97-AF65-F5344CB8AC3E}">
        <p14:creationId xmlns:p14="http://schemas.microsoft.com/office/powerpoint/2010/main" val="17147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0546"/>
            <a:ext cx="5859896" cy="3270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9462"/>
            <a:ext cx="8712968" cy="800100"/>
          </a:xfrm>
        </p:spPr>
        <p:txBody>
          <a:bodyPr/>
          <a:lstStyle/>
          <a:p>
            <a:r>
              <a:rPr lang="en-US" sz="3200" dirty="0" smtClean="0"/>
              <a:t>Integration back into </a:t>
            </a:r>
            <a:r>
              <a:rPr lang="en-US" sz="3200" dirty="0" err="1" smtClean="0"/>
              <a:t>EnteroBase</a:t>
            </a:r>
            <a:r>
              <a:rPr lang="en-US" sz="3200" dirty="0" smtClean="0"/>
              <a:t>: </a:t>
            </a:r>
            <a:r>
              <a:rPr lang="en-US" sz="3200" i="1" dirty="0" smtClean="0"/>
              <a:t>Yersinia </a:t>
            </a:r>
            <a:r>
              <a:rPr lang="en-US" sz="3200" i="1" dirty="0" err="1"/>
              <a:t>pestis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6308" y="1059582"/>
            <a:ext cx="2987824" cy="3384376"/>
          </a:xfrm>
        </p:spPr>
        <p:txBody>
          <a:bodyPr/>
          <a:lstStyle/>
          <a:p>
            <a:r>
              <a:rPr lang="en-US" sz="1600" dirty="0"/>
              <a:t>741 </a:t>
            </a:r>
            <a:r>
              <a:rPr lang="en-US" sz="1600" i="1" dirty="0"/>
              <a:t>Yersinia </a:t>
            </a:r>
            <a:r>
              <a:rPr lang="en-US" sz="1600" i="1" dirty="0" err="1"/>
              <a:t>pestis</a:t>
            </a:r>
            <a:r>
              <a:rPr lang="en-US" sz="1600" i="1" dirty="0"/>
              <a:t> </a:t>
            </a:r>
            <a:r>
              <a:rPr lang="en-US" sz="1600" dirty="0" smtClean="0"/>
              <a:t>genomes</a:t>
            </a:r>
          </a:p>
          <a:p>
            <a:r>
              <a:rPr lang="en-US" sz="1600" dirty="0" smtClean="0"/>
              <a:t>Maximum </a:t>
            </a:r>
            <a:r>
              <a:rPr lang="en-US" sz="1600" dirty="0"/>
              <a:t>likelihood phylogeny using </a:t>
            </a:r>
            <a:r>
              <a:rPr lang="en-US" sz="1600" dirty="0" smtClean="0"/>
              <a:t>conserved SNVs</a:t>
            </a:r>
            <a:endParaRPr lang="en-US" sz="1600" dirty="0"/>
          </a:p>
          <a:p>
            <a:r>
              <a:rPr lang="en-US" sz="1600" dirty="0" smtClean="0"/>
              <a:t>21 </a:t>
            </a:r>
            <a:r>
              <a:rPr lang="en-US" sz="1600" dirty="0"/>
              <a:t>ancient genotypes in three groups</a:t>
            </a:r>
            <a:r>
              <a:rPr lang="en-US" sz="800" dirty="0"/>
              <a:t> </a:t>
            </a:r>
            <a:endParaRPr lang="en-US" sz="800" dirty="0" smtClean="0"/>
          </a:p>
          <a:p>
            <a:pPr lvl="1"/>
            <a:r>
              <a:rPr lang="en-US" sz="1400" dirty="0" smtClean="0"/>
              <a:t>  </a:t>
            </a:r>
            <a:r>
              <a:rPr lang="en-US" sz="1400" dirty="0"/>
              <a:t>1</a:t>
            </a:r>
            <a:r>
              <a:rPr lang="en-US" sz="1400" dirty="0" smtClean="0"/>
              <a:t>.PRE</a:t>
            </a:r>
            <a:r>
              <a:rPr lang="en-US" sz="800" dirty="0" smtClean="0"/>
              <a:t> </a:t>
            </a:r>
            <a:r>
              <a:rPr lang="en-US" sz="800" dirty="0"/>
              <a:t>(</a:t>
            </a:r>
            <a:r>
              <a:rPr lang="en-US" sz="800" dirty="0" err="1"/>
              <a:t>Bos</a:t>
            </a:r>
            <a:r>
              <a:rPr lang="en-US" sz="800" dirty="0"/>
              <a:t> 2011, 2016; </a:t>
            </a:r>
            <a:r>
              <a:rPr lang="en-US" sz="800" dirty="0" err="1"/>
              <a:t>Spyrou</a:t>
            </a:r>
            <a:r>
              <a:rPr lang="en-US" sz="800" dirty="0"/>
              <a:t> 2016)</a:t>
            </a:r>
          </a:p>
          <a:p>
            <a:pPr lvl="1"/>
            <a:r>
              <a:rPr lang="en-US" sz="1400" dirty="0"/>
              <a:t>  0.ANT4 </a:t>
            </a:r>
            <a:r>
              <a:rPr lang="en-US" sz="800" dirty="0"/>
              <a:t>(</a:t>
            </a:r>
            <a:r>
              <a:rPr lang="en-GB" sz="800" dirty="0"/>
              <a:t>Feldman 2016)</a:t>
            </a:r>
            <a:endParaRPr lang="en-US" sz="800" dirty="0"/>
          </a:p>
          <a:p>
            <a:pPr lvl="1"/>
            <a:r>
              <a:rPr lang="en-US" sz="1400" dirty="0"/>
              <a:t>  </a:t>
            </a:r>
            <a:r>
              <a:rPr lang="en-US" sz="1400" dirty="0" smtClean="0"/>
              <a:t>0.PRE</a:t>
            </a:r>
            <a:r>
              <a:rPr lang="en-US" sz="800" dirty="0" smtClean="0"/>
              <a:t> </a:t>
            </a:r>
            <a:r>
              <a:rPr lang="en-US" sz="800" dirty="0"/>
              <a:t>(</a:t>
            </a:r>
            <a:r>
              <a:rPr lang="en-GB" sz="800" dirty="0"/>
              <a:t>Rasmussen 2015; </a:t>
            </a:r>
            <a:r>
              <a:rPr lang="en-GB" sz="800" dirty="0" err="1"/>
              <a:t>Valtueña</a:t>
            </a:r>
            <a:r>
              <a:rPr lang="en-GB" sz="800" dirty="0"/>
              <a:t> 2017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164288" y="1131590"/>
            <a:ext cx="1800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 High genetic diversity </a:t>
            </a:r>
            <a:br>
              <a:rPr lang="en-US" sz="1400" dirty="0"/>
            </a:br>
            <a:r>
              <a:rPr lang="en-US" sz="1400" dirty="0"/>
              <a:t>in Bronze Age strains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215076" y="4680520"/>
            <a:ext cx="3960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Interactive version: http</a:t>
            </a:r>
            <a:r>
              <a:rPr lang="en-GB" sz="1600" dirty="0">
                <a:solidFill>
                  <a:schemeClr val="bg1"/>
                </a:solidFill>
              </a:rPr>
              <a:t>://bit.ly/PestisTree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5295" y="3704776"/>
            <a:ext cx="13681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>
                <a:latin typeface="+mj-lt"/>
              </a:rPr>
              <a:t>ORI: </a:t>
            </a:r>
            <a:r>
              <a:rPr lang="en-GB" sz="1200" dirty="0" err="1" smtClean="0">
                <a:latin typeface="+mj-lt"/>
              </a:rPr>
              <a:t>Orientalis</a:t>
            </a:r>
            <a:endParaRPr lang="en-GB" sz="1200" dirty="0" smtClean="0">
              <a:latin typeface="+mj-lt"/>
            </a:endParaRPr>
          </a:p>
          <a:p>
            <a:r>
              <a:rPr lang="en-GB" sz="1200" dirty="0" smtClean="0">
                <a:latin typeface="+mj-lt"/>
              </a:rPr>
              <a:t>MED: </a:t>
            </a:r>
            <a:r>
              <a:rPr lang="en-GB" sz="1200" dirty="0" err="1" smtClean="0">
                <a:latin typeface="+mj-lt"/>
              </a:rPr>
              <a:t>Medievalis</a:t>
            </a:r>
            <a:endParaRPr lang="en-GB" sz="1200" dirty="0" smtClean="0">
              <a:latin typeface="+mj-lt"/>
            </a:endParaRPr>
          </a:p>
          <a:p>
            <a:r>
              <a:rPr lang="en-GB" sz="1200" dirty="0" smtClean="0">
                <a:latin typeface="+mj-lt"/>
              </a:rPr>
              <a:t>ANT: </a:t>
            </a:r>
            <a:r>
              <a:rPr lang="en-GB" sz="1200" dirty="0">
                <a:latin typeface="+mj-lt"/>
              </a:rPr>
              <a:t>Antiqua </a:t>
            </a:r>
            <a:endParaRPr lang="en-GB" sz="1200" dirty="0" smtClean="0">
              <a:latin typeface="+mj-lt"/>
            </a:endParaRPr>
          </a:p>
          <a:p>
            <a:r>
              <a:rPr lang="en-GB" sz="1200" dirty="0" smtClean="0">
                <a:latin typeface="+mj-lt"/>
              </a:rPr>
              <a:t>PE: </a:t>
            </a:r>
            <a:r>
              <a:rPr lang="en-GB" sz="1200" dirty="0" err="1">
                <a:latin typeface="+mj-lt"/>
              </a:rPr>
              <a:t>Pestoides</a:t>
            </a:r>
            <a:r>
              <a:rPr lang="en-GB" sz="1200" dirty="0">
                <a:latin typeface="+mj-lt"/>
              </a:rPr>
              <a:t> 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796136" y="3291830"/>
            <a:ext cx="216024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53776" y="3163783"/>
            <a:ext cx="1210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n-lt"/>
              </a:rPr>
              <a:t>RT5 (</a:t>
            </a:r>
            <a:r>
              <a:rPr lang="en-GB" sz="1000" dirty="0" err="1" smtClean="0">
                <a:latin typeface="+mn-lt"/>
              </a:rPr>
              <a:t>Spyrou</a:t>
            </a:r>
            <a:r>
              <a:rPr lang="en-GB" sz="1000" dirty="0" smtClean="0">
                <a:latin typeface="+mn-lt"/>
              </a:rPr>
              <a:t> 2018)?</a:t>
            </a:r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3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warwick_16-9_aubergin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template_warwick_16-9_aubergine_16-9 (1)</Template>
  <TotalTime>1685</TotalTime>
  <Words>545</Words>
  <Application>Microsoft Office PowerPoint</Application>
  <PresentationFormat>On-screen Show (16:9)</PresentationFormat>
  <Paragraphs>136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Tahoma</vt:lpstr>
      <vt:lpstr>Times New Roman</vt:lpstr>
      <vt:lpstr>template_warwick_16-9_aubergine</vt:lpstr>
      <vt:lpstr>1_Custom Design</vt:lpstr>
      <vt:lpstr>Custom Design</vt:lpstr>
      <vt:lpstr>Deciphering ancient microbes with modern population genomic databases</vt:lpstr>
      <vt:lpstr>Microbes matter!</vt:lpstr>
      <vt:lpstr>Metagenomics as an approach to survey microbial diversity</vt:lpstr>
      <vt:lpstr>Low read numbers makes Taxonomic classification difficult</vt:lpstr>
      <vt:lpstr>PowerPoint Presentation</vt:lpstr>
      <vt:lpstr>SPARSE assess the quality of matches</vt:lpstr>
      <vt:lpstr>SPARSE uses a normalised reference database</vt:lpstr>
      <vt:lpstr>PowerPoint Presentation</vt:lpstr>
      <vt:lpstr>Integration back into EnteroBase: Yersinia pestis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 Alikhan</dc:creator>
  <cp:lastModifiedBy>Nabil Alikhan</cp:lastModifiedBy>
  <cp:revision>167</cp:revision>
  <cp:lastPrinted>2001-12-07T16:14:49Z</cp:lastPrinted>
  <dcterms:created xsi:type="dcterms:W3CDTF">2018-03-27T12:40:15Z</dcterms:created>
  <dcterms:modified xsi:type="dcterms:W3CDTF">2018-09-20T07:45:31Z</dcterms:modified>
</cp:coreProperties>
</file>