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8"/>
  </p:notesMasterIdLst>
  <p:sldIdLst>
    <p:sldId id="256" r:id="rId2"/>
    <p:sldId id="416" r:id="rId3"/>
    <p:sldId id="273" r:id="rId4"/>
    <p:sldId id="425" r:id="rId5"/>
    <p:sldId id="403" r:id="rId6"/>
    <p:sldId id="417" r:id="rId7"/>
    <p:sldId id="351" r:id="rId8"/>
    <p:sldId id="409" r:id="rId9"/>
    <p:sldId id="426" r:id="rId10"/>
    <p:sldId id="399" r:id="rId11"/>
    <p:sldId id="398" r:id="rId12"/>
    <p:sldId id="427" r:id="rId13"/>
    <p:sldId id="346" r:id="rId14"/>
    <p:sldId id="418" r:id="rId15"/>
    <p:sldId id="402" r:id="rId16"/>
    <p:sldId id="423" r:id="rId17"/>
    <p:sldId id="401" r:id="rId18"/>
    <p:sldId id="370" r:id="rId19"/>
    <p:sldId id="424" r:id="rId20"/>
    <p:sldId id="382" r:id="rId21"/>
    <p:sldId id="353" r:id="rId22"/>
    <p:sldId id="300" r:id="rId23"/>
    <p:sldId id="293" r:id="rId24"/>
    <p:sldId id="319" r:id="rId25"/>
    <p:sldId id="359" r:id="rId26"/>
    <p:sldId id="390" r:id="rId27"/>
    <p:sldId id="310" r:id="rId28"/>
    <p:sldId id="389" r:id="rId29"/>
    <p:sldId id="412" r:id="rId30"/>
    <p:sldId id="328" r:id="rId31"/>
    <p:sldId id="327" r:id="rId32"/>
    <p:sldId id="384" r:id="rId33"/>
    <p:sldId id="419" r:id="rId34"/>
    <p:sldId id="263" r:id="rId35"/>
    <p:sldId id="332" r:id="rId36"/>
    <p:sldId id="3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1045" autoAdjust="0"/>
  </p:normalViewPr>
  <p:slideViewPr>
    <p:cSldViewPr snapToGrid="0">
      <p:cViewPr varScale="1">
        <p:scale>
          <a:sx n="86" d="100"/>
          <a:sy n="86" d="100"/>
        </p:scale>
        <p:origin x="2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BA4D2-3455-4AD9-A142-098DFCAEFCCA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319196-C785-4532-93D1-C47E822DAEB0}">
      <dgm:prSet phldrT="[Text]"/>
      <dgm:spPr/>
      <dgm:t>
        <a:bodyPr/>
        <a:lstStyle/>
        <a:p>
          <a:r>
            <a:rPr lang="en-GB" dirty="0">
              <a:latin typeface="Open Sans"/>
            </a:rPr>
            <a:t>Your career</a:t>
          </a:r>
        </a:p>
      </dgm:t>
    </dgm:pt>
    <dgm:pt modelId="{BDEDF9D6-C586-4CD7-B106-0B68EE099C50}" type="parTrans" cxnId="{1E765571-B26C-4400-A6E4-81E6B38C72D3}">
      <dgm:prSet/>
      <dgm:spPr/>
      <dgm:t>
        <a:bodyPr/>
        <a:lstStyle/>
        <a:p>
          <a:endParaRPr lang="en-GB">
            <a:latin typeface="Open Sans"/>
          </a:endParaRPr>
        </a:p>
      </dgm:t>
    </dgm:pt>
    <dgm:pt modelId="{07E9C813-8744-4A0C-9F78-A08BF2A944C3}" type="sibTrans" cxnId="{1E765571-B26C-4400-A6E4-81E6B38C72D3}">
      <dgm:prSet/>
      <dgm:spPr/>
      <dgm:t>
        <a:bodyPr/>
        <a:lstStyle/>
        <a:p>
          <a:endParaRPr lang="en-GB">
            <a:latin typeface="Open Sans"/>
          </a:endParaRPr>
        </a:p>
      </dgm:t>
    </dgm:pt>
    <dgm:pt modelId="{480CC3ED-EC87-449F-891A-4144D7493032}">
      <dgm:prSet phldrT="[Text]"/>
      <dgm:spPr/>
      <dgm:t>
        <a:bodyPr/>
        <a:lstStyle/>
        <a:p>
          <a:r>
            <a:rPr lang="en-GB" dirty="0">
              <a:latin typeface="Open Sans"/>
            </a:rPr>
            <a:t>Open Science</a:t>
          </a:r>
        </a:p>
      </dgm:t>
    </dgm:pt>
    <dgm:pt modelId="{13A4ACB5-26D0-4983-B1EF-0D4DCDA951F4}" type="parTrans" cxnId="{3919E0F5-817C-4BAF-B362-E4CEA9B162D3}">
      <dgm:prSet/>
      <dgm:spPr/>
      <dgm:t>
        <a:bodyPr/>
        <a:lstStyle/>
        <a:p>
          <a:endParaRPr lang="en-GB">
            <a:latin typeface="Open Sans"/>
          </a:endParaRPr>
        </a:p>
      </dgm:t>
    </dgm:pt>
    <dgm:pt modelId="{FCB77570-2B6C-4930-88D9-AE43D085A83A}" type="sibTrans" cxnId="{3919E0F5-817C-4BAF-B362-E4CEA9B162D3}">
      <dgm:prSet/>
      <dgm:spPr/>
      <dgm:t>
        <a:bodyPr/>
        <a:lstStyle/>
        <a:p>
          <a:endParaRPr lang="en-GB">
            <a:latin typeface="Open Sans"/>
          </a:endParaRPr>
        </a:p>
      </dgm:t>
    </dgm:pt>
    <dgm:pt modelId="{B254C4FE-C810-4372-9CD3-8DE6348DA1A7}" type="pres">
      <dgm:prSet presAssocID="{A4DBA4D2-3455-4AD9-A142-098DFCAEFCCA}" presName="compositeShape" presStyleCnt="0">
        <dgm:presLayoutVars>
          <dgm:chMax val="2"/>
          <dgm:dir/>
          <dgm:resizeHandles val="exact"/>
        </dgm:presLayoutVars>
      </dgm:prSet>
      <dgm:spPr/>
    </dgm:pt>
    <dgm:pt modelId="{7DD08BA2-831B-4133-90EC-4BD774DA9BBE}" type="pres">
      <dgm:prSet presAssocID="{8C319196-C785-4532-93D1-C47E822DAEB0}" presName="upArrow" presStyleLbl="node1" presStyleIdx="0" presStyleCnt="2" custLinFactNeighborX="30224" custLinFactNeighborY="-617"/>
      <dgm:spPr>
        <a:solidFill>
          <a:schemeClr val="accent4"/>
        </a:solidFill>
      </dgm:spPr>
    </dgm:pt>
    <dgm:pt modelId="{615A27F7-638F-41DE-B8A1-41887ECB8718}" type="pres">
      <dgm:prSet presAssocID="{8C319196-C785-4532-93D1-C47E822DAEB0}" presName="upArrowText" presStyleLbl="revTx" presStyleIdx="0" presStyleCnt="2" custLinFactNeighborX="18291" custLinFactNeighborY="-2402">
        <dgm:presLayoutVars>
          <dgm:chMax val="0"/>
          <dgm:bulletEnabled val="1"/>
        </dgm:presLayoutVars>
      </dgm:prSet>
      <dgm:spPr/>
    </dgm:pt>
    <dgm:pt modelId="{E15F2074-F41A-4430-9E04-BDDD5DFF4241}" type="pres">
      <dgm:prSet presAssocID="{480CC3ED-EC87-449F-891A-4144D7493032}" presName="downArrow" presStyleLbl="node1" presStyleIdx="1" presStyleCnt="2"/>
      <dgm:spPr/>
    </dgm:pt>
    <dgm:pt modelId="{C8C0FE46-523F-401A-8CF7-C222A77A3C90}" type="pres">
      <dgm:prSet presAssocID="{480CC3ED-EC87-449F-891A-4144D7493032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1E765571-B26C-4400-A6E4-81E6B38C72D3}" srcId="{A4DBA4D2-3455-4AD9-A142-098DFCAEFCCA}" destId="{8C319196-C785-4532-93D1-C47E822DAEB0}" srcOrd="0" destOrd="0" parTransId="{BDEDF9D6-C586-4CD7-B106-0B68EE099C50}" sibTransId="{07E9C813-8744-4A0C-9F78-A08BF2A944C3}"/>
    <dgm:cxn modelId="{6D7DB696-767E-4E3E-B954-646AF29D0A32}" type="presOf" srcId="{A4DBA4D2-3455-4AD9-A142-098DFCAEFCCA}" destId="{B254C4FE-C810-4372-9CD3-8DE6348DA1A7}" srcOrd="0" destOrd="0" presId="urn:microsoft.com/office/officeart/2005/8/layout/arrow4"/>
    <dgm:cxn modelId="{1B7923AF-C056-4C02-8ED8-DA2E110D7542}" type="presOf" srcId="{8C319196-C785-4532-93D1-C47E822DAEB0}" destId="{615A27F7-638F-41DE-B8A1-41887ECB8718}" srcOrd="0" destOrd="0" presId="urn:microsoft.com/office/officeart/2005/8/layout/arrow4"/>
    <dgm:cxn modelId="{65405FD8-0783-4B79-B35F-346450D52879}" type="presOf" srcId="{480CC3ED-EC87-449F-891A-4144D7493032}" destId="{C8C0FE46-523F-401A-8CF7-C222A77A3C90}" srcOrd="0" destOrd="0" presId="urn:microsoft.com/office/officeart/2005/8/layout/arrow4"/>
    <dgm:cxn modelId="{3919E0F5-817C-4BAF-B362-E4CEA9B162D3}" srcId="{A4DBA4D2-3455-4AD9-A142-098DFCAEFCCA}" destId="{480CC3ED-EC87-449F-891A-4144D7493032}" srcOrd="1" destOrd="0" parTransId="{13A4ACB5-26D0-4983-B1EF-0D4DCDA951F4}" sibTransId="{FCB77570-2B6C-4930-88D9-AE43D085A83A}"/>
    <dgm:cxn modelId="{94B22876-A04E-4B15-9824-0ABF6AC7605D}" type="presParOf" srcId="{B254C4FE-C810-4372-9CD3-8DE6348DA1A7}" destId="{7DD08BA2-831B-4133-90EC-4BD774DA9BBE}" srcOrd="0" destOrd="0" presId="urn:microsoft.com/office/officeart/2005/8/layout/arrow4"/>
    <dgm:cxn modelId="{3907E3CA-5F35-4566-A218-A09AB67DC755}" type="presParOf" srcId="{B254C4FE-C810-4372-9CD3-8DE6348DA1A7}" destId="{615A27F7-638F-41DE-B8A1-41887ECB8718}" srcOrd="1" destOrd="0" presId="urn:microsoft.com/office/officeart/2005/8/layout/arrow4"/>
    <dgm:cxn modelId="{157DDA43-DB68-4772-A102-A82CF47ADB2C}" type="presParOf" srcId="{B254C4FE-C810-4372-9CD3-8DE6348DA1A7}" destId="{E15F2074-F41A-4430-9E04-BDDD5DFF4241}" srcOrd="2" destOrd="0" presId="urn:microsoft.com/office/officeart/2005/8/layout/arrow4"/>
    <dgm:cxn modelId="{6AA5A3E8-2B2C-44C1-B4BB-2C5DB98D86E0}" type="presParOf" srcId="{B254C4FE-C810-4372-9CD3-8DE6348DA1A7}" destId="{C8C0FE46-523F-401A-8CF7-C222A77A3C9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DBA4D2-3455-4AD9-A142-098DFCAEFCCA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319196-C785-4532-93D1-C47E822DAEB0}">
      <dgm:prSet phldrT="[Text]"/>
      <dgm:spPr/>
      <dgm:t>
        <a:bodyPr/>
        <a:lstStyle/>
        <a:p>
          <a:r>
            <a:rPr lang="en-GB" dirty="0">
              <a:latin typeface="Open Sans"/>
            </a:rPr>
            <a:t>Your career</a:t>
          </a:r>
        </a:p>
      </dgm:t>
    </dgm:pt>
    <dgm:pt modelId="{BDEDF9D6-C586-4CD7-B106-0B68EE099C50}" type="parTrans" cxnId="{1E765571-B26C-4400-A6E4-81E6B38C72D3}">
      <dgm:prSet/>
      <dgm:spPr/>
      <dgm:t>
        <a:bodyPr/>
        <a:lstStyle/>
        <a:p>
          <a:endParaRPr lang="en-GB"/>
        </a:p>
      </dgm:t>
    </dgm:pt>
    <dgm:pt modelId="{07E9C813-8744-4A0C-9F78-A08BF2A944C3}" type="sibTrans" cxnId="{1E765571-B26C-4400-A6E4-81E6B38C72D3}">
      <dgm:prSet/>
      <dgm:spPr/>
      <dgm:t>
        <a:bodyPr/>
        <a:lstStyle/>
        <a:p>
          <a:endParaRPr lang="en-GB"/>
        </a:p>
      </dgm:t>
    </dgm:pt>
    <dgm:pt modelId="{480CC3ED-EC87-449F-891A-4144D7493032}">
      <dgm:prSet phldrT="[Text]"/>
      <dgm:spPr/>
      <dgm:t>
        <a:bodyPr/>
        <a:lstStyle/>
        <a:p>
          <a:r>
            <a:rPr lang="en-GB" dirty="0">
              <a:latin typeface="Open Sans"/>
            </a:rPr>
            <a:t>Open Science</a:t>
          </a:r>
        </a:p>
      </dgm:t>
    </dgm:pt>
    <dgm:pt modelId="{13A4ACB5-26D0-4983-B1EF-0D4DCDA951F4}" type="parTrans" cxnId="{3919E0F5-817C-4BAF-B362-E4CEA9B162D3}">
      <dgm:prSet/>
      <dgm:spPr/>
      <dgm:t>
        <a:bodyPr/>
        <a:lstStyle/>
        <a:p>
          <a:endParaRPr lang="en-GB"/>
        </a:p>
      </dgm:t>
    </dgm:pt>
    <dgm:pt modelId="{FCB77570-2B6C-4930-88D9-AE43D085A83A}" type="sibTrans" cxnId="{3919E0F5-817C-4BAF-B362-E4CEA9B162D3}">
      <dgm:prSet/>
      <dgm:spPr/>
      <dgm:t>
        <a:bodyPr/>
        <a:lstStyle/>
        <a:p>
          <a:endParaRPr lang="en-GB"/>
        </a:p>
      </dgm:t>
    </dgm:pt>
    <dgm:pt modelId="{B254C4FE-C810-4372-9CD3-8DE6348DA1A7}" type="pres">
      <dgm:prSet presAssocID="{A4DBA4D2-3455-4AD9-A142-098DFCAEFCCA}" presName="compositeShape" presStyleCnt="0">
        <dgm:presLayoutVars>
          <dgm:chMax val="2"/>
          <dgm:dir/>
          <dgm:resizeHandles val="exact"/>
        </dgm:presLayoutVars>
      </dgm:prSet>
      <dgm:spPr/>
    </dgm:pt>
    <dgm:pt modelId="{7DD08BA2-831B-4133-90EC-4BD774DA9BBE}" type="pres">
      <dgm:prSet presAssocID="{8C319196-C785-4532-93D1-C47E822DAEB0}" presName="upArrow" presStyleLbl="node1" presStyleIdx="0" presStyleCnt="2" custLinFactNeighborX="30224" custLinFactNeighborY="-617"/>
      <dgm:spPr>
        <a:solidFill>
          <a:schemeClr val="accent4"/>
        </a:solidFill>
      </dgm:spPr>
    </dgm:pt>
    <dgm:pt modelId="{615A27F7-638F-41DE-B8A1-41887ECB8718}" type="pres">
      <dgm:prSet presAssocID="{8C319196-C785-4532-93D1-C47E822DAEB0}" presName="upArrowText" presStyleLbl="revTx" presStyleIdx="0" presStyleCnt="2" custLinFactNeighborX="18291" custLinFactNeighborY="-2402">
        <dgm:presLayoutVars>
          <dgm:chMax val="0"/>
          <dgm:bulletEnabled val="1"/>
        </dgm:presLayoutVars>
      </dgm:prSet>
      <dgm:spPr/>
    </dgm:pt>
    <dgm:pt modelId="{E15F2074-F41A-4430-9E04-BDDD5DFF4241}" type="pres">
      <dgm:prSet presAssocID="{480CC3ED-EC87-449F-891A-4144D7493032}" presName="downArrow" presStyleLbl="node1" presStyleIdx="1" presStyleCnt="2"/>
      <dgm:spPr/>
    </dgm:pt>
    <dgm:pt modelId="{C8C0FE46-523F-401A-8CF7-C222A77A3C90}" type="pres">
      <dgm:prSet presAssocID="{480CC3ED-EC87-449F-891A-4144D7493032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1E765571-B26C-4400-A6E4-81E6B38C72D3}" srcId="{A4DBA4D2-3455-4AD9-A142-098DFCAEFCCA}" destId="{8C319196-C785-4532-93D1-C47E822DAEB0}" srcOrd="0" destOrd="0" parTransId="{BDEDF9D6-C586-4CD7-B106-0B68EE099C50}" sibTransId="{07E9C813-8744-4A0C-9F78-A08BF2A944C3}"/>
    <dgm:cxn modelId="{6D7DB696-767E-4E3E-B954-646AF29D0A32}" type="presOf" srcId="{A4DBA4D2-3455-4AD9-A142-098DFCAEFCCA}" destId="{B254C4FE-C810-4372-9CD3-8DE6348DA1A7}" srcOrd="0" destOrd="0" presId="urn:microsoft.com/office/officeart/2005/8/layout/arrow4"/>
    <dgm:cxn modelId="{1B7923AF-C056-4C02-8ED8-DA2E110D7542}" type="presOf" srcId="{8C319196-C785-4532-93D1-C47E822DAEB0}" destId="{615A27F7-638F-41DE-B8A1-41887ECB8718}" srcOrd="0" destOrd="0" presId="urn:microsoft.com/office/officeart/2005/8/layout/arrow4"/>
    <dgm:cxn modelId="{65405FD8-0783-4B79-B35F-346450D52879}" type="presOf" srcId="{480CC3ED-EC87-449F-891A-4144D7493032}" destId="{C8C0FE46-523F-401A-8CF7-C222A77A3C90}" srcOrd="0" destOrd="0" presId="urn:microsoft.com/office/officeart/2005/8/layout/arrow4"/>
    <dgm:cxn modelId="{3919E0F5-817C-4BAF-B362-E4CEA9B162D3}" srcId="{A4DBA4D2-3455-4AD9-A142-098DFCAEFCCA}" destId="{480CC3ED-EC87-449F-891A-4144D7493032}" srcOrd="1" destOrd="0" parTransId="{13A4ACB5-26D0-4983-B1EF-0D4DCDA951F4}" sibTransId="{FCB77570-2B6C-4930-88D9-AE43D085A83A}"/>
    <dgm:cxn modelId="{94B22876-A04E-4B15-9824-0ABF6AC7605D}" type="presParOf" srcId="{B254C4FE-C810-4372-9CD3-8DE6348DA1A7}" destId="{7DD08BA2-831B-4133-90EC-4BD774DA9BBE}" srcOrd="0" destOrd="0" presId="urn:microsoft.com/office/officeart/2005/8/layout/arrow4"/>
    <dgm:cxn modelId="{3907E3CA-5F35-4566-A218-A09AB67DC755}" type="presParOf" srcId="{B254C4FE-C810-4372-9CD3-8DE6348DA1A7}" destId="{615A27F7-638F-41DE-B8A1-41887ECB8718}" srcOrd="1" destOrd="0" presId="urn:microsoft.com/office/officeart/2005/8/layout/arrow4"/>
    <dgm:cxn modelId="{157DDA43-DB68-4772-A102-A82CF47ADB2C}" type="presParOf" srcId="{B254C4FE-C810-4372-9CD3-8DE6348DA1A7}" destId="{E15F2074-F41A-4430-9E04-BDDD5DFF4241}" srcOrd="2" destOrd="0" presId="urn:microsoft.com/office/officeart/2005/8/layout/arrow4"/>
    <dgm:cxn modelId="{6AA5A3E8-2B2C-44C1-B4BB-2C5DB98D86E0}" type="presParOf" srcId="{B254C4FE-C810-4372-9CD3-8DE6348DA1A7}" destId="{C8C0FE46-523F-401A-8CF7-C222A77A3C9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DBA4D2-3455-4AD9-A142-098DFCAEFCCA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319196-C785-4532-93D1-C47E822DAEB0}">
      <dgm:prSet phldrT="[Text]"/>
      <dgm:spPr/>
      <dgm:t>
        <a:bodyPr/>
        <a:lstStyle/>
        <a:p>
          <a:pPr algn="ctr"/>
          <a:r>
            <a:rPr lang="en-GB" dirty="0">
              <a:latin typeface="Open Sans"/>
            </a:rPr>
            <a:t>Your career</a:t>
          </a:r>
        </a:p>
      </dgm:t>
    </dgm:pt>
    <dgm:pt modelId="{BDEDF9D6-C586-4CD7-B106-0B68EE099C50}" type="parTrans" cxnId="{1E765571-B26C-4400-A6E4-81E6B38C72D3}">
      <dgm:prSet/>
      <dgm:spPr/>
      <dgm:t>
        <a:bodyPr/>
        <a:lstStyle/>
        <a:p>
          <a:endParaRPr lang="en-GB"/>
        </a:p>
      </dgm:t>
    </dgm:pt>
    <dgm:pt modelId="{07E9C813-8744-4A0C-9F78-A08BF2A944C3}" type="sibTrans" cxnId="{1E765571-B26C-4400-A6E4-81E6B38C72D3}">
      <dgm:prSet/>
      <dgm:spPr/>
      <dgm:t>
        <a:bodyPr/>
        <a:lstStyle/>
        <a:p>
          <a:endParaRPr lang="en-GB"/>
        </a:p>
      </dgm:t>
    </dgm:pt>
    <dgm:pt modelId="{480CC3ED-EC87-449F-891A-4144D7493032}">
      <dgm:prSet phldrT="[Text]"/>
      <dgm:spPr/>
      <dgm:t>
        <a:bodyPr/>
        <a:lstStyle/>
        <a:p>
          <a:pPr algn="ctr"/>
          <a:r>
            <a:rPr lang="en-GB" dirty="0">
              <a:latin typeface="Open Sans"/>
            </a:rPr>
            <a:t>Open Science</a:t>
          </a:r>
        </a:p>
      </dgm:t>
    </dgm:pt>
    <dgm:pt modelId="{FCB77570-2B6C-4930-88D9-AE43D085A83A}" type="sibTrans" cxnId="{3919E0F5-817C-4BAF-B362-E4CEA9B162D3}">
      <dgm:prSet/>
      <dgm:spPr/>
      <dgm:t>
        <a:bodyPr/>
        <a:lstStyle/>
        <a:p>
          <a:endParaRPr lang="en-GB"/>
        </a:p>
      </dgm:t>
    </dgm:pt>
    <dgm:pt modelId="{13A4ACB5-26D0-4983-B1EF-0D4DCDA951F4}" type="parTrans" cxnId="{3919E0F5-817C-4BAF-B362-E4CEA9B162D3}">
      <dgm:prSet/>
      <dgm:spPr/>
      <dgm:t>
        <a:bodyPr/>
        <a:lstStyle/>
        <a:p>
          <a:endParaRPr lang="en-GB"/>
        </a:p>
      </dgm:t>
    </dgm:pt>
    <dgm:pt modelId="{B254C4FE-C810-4372-9CD3-8DE6348DA1A7}" type="pres">
      <dgm:prSet presAssocID="{A4DBA4D2-3455-4AD9-A142-098DFCAEFCCA}" presName="compositeShape" presStyleCnt="0">
        <dgm:presLayoutVars>
          <dgm:chMax val="2"/>
          <dgm:dir/>
          <dgm:resizeHandles val="exact"/>
        </dgm:presLayoutVars>
      </dgm:prSet>
      <dgm:spPr/>
    </dgm:pt>
    <dgm:pt modelId="{7DD08BA2-831B-4133-90EC-4BD774DA9BBE}" type="pres">
      <dgm:prSet presAssocID="{8C319196-C785-4532-93D1-C47E822DAEB0}" presName="upArrow" presStyleLbl="node1" presStyleIdx="0" presStyleCnt="2" custLinFactX="35655" custLinFactNeighborX="100000" custLinFactNeighborY="71048"/>
      <dgm:spPr>
        <a:solidFill>
          <a:schemeClr val="accent4"/>
        </a:solidFill>
      </dgm:spPr>
    </dgm:pt>
    <dgm:pt modelId="{615A27F7-638F-41DE-B8A1-41887ECB8718}" type="pres">
      <dgm:prSet presAssocID="{8C319196-C785-4532-93D1-C47E822DAEB0}" presName="upArrowText" presStyleLbl="revTx" presStyleIdx="0" presStyleCnt="2" custScaleX="56325" custLinFactNeighborX="-1455" custLinFactNeighborY="1754">
        <dgm:presLayoutVars>
          <dgm:chMax val="0"/>
          <dgm:bulletEnabled val="1"/>
        </dgm:presLayoutVars>
      </dgm:prSet>
      <dgm:spPr/>
    </dgm:pt>
    <dgm:pt modelId="{E15F2074-F41A-4430-9E04-BDDD5DFF4241}" type="pres">
      <dgm:prSet presAssocID="{480CC3ED-EC87-449F-891A-4144D7493032}" presName="downArrow" presStyleLbl="node1" presStyleIdx="1" presStyleCnt="2" custAng="10800000" custLinFactNeighborX="-6854" custLinFactNeighborY="-37285"/>
      <dgm:spPr/>
    </dgm:pt>
    <dgm:pt modelId="{C8C0FE46-523F-401A-8CF7-C222A77A3C90}" type="pres">
      <dgm:prSet presAssocID="{480CC3ED-EC87-449F-891A-4144D7493032}" presName="downArrowText" presStyleLbl="revTx" presStyleIdx="1" presStyleCnt="2" custScaleX="62851" custLinFactY="-6321" custLinFactNeighborX="-85003" custLinFactNeighborY="-100000">
        <dgm:presLayoutVars>
          <dgm:chMax val="0"/>
          <dgm:bulletEnabled val="1"/>
        </dgm:presLayoutVars>
      </dgm:prSet>
      <dgm:spPr/>
    </dgm:pt>
  </dgm:ptLst>
  <dgm:cxnLst>
    <dgm:cxn modelId="{1E765571-B26C-4400-A6E4-81E6B38C72D3}" srcId="{A4DBA4D2-3455-4AD9-A142-098DFCAEFCCA}" destId="{8C319196-C785-4532-93D1-C47E822DAEB0}" srcOrd="0" destOrd="0" parTransId="{BDEDF9D6-C586-4CD7-B106-0B68EE099C50}" sibTransId="{07E9C813-8744-4A0C-9F78-A08BF2A944C3}"/>
    <dgm:cxn modelId="{6D7DB696-767E-4E3E-B954-646AF29D0A32}" type="presOf" srcId="{A4DBA4D2-3455-4AD9-A142-098DFCAEFCCA}" destId="{B254C4FE-C810-4372-9CD3-8DE6348DA1A7}" srcOrd="0" destOrd="0" presId="urn:microsoft.com/office/officeart/2005/8/layout/arrow4"/>
    <dgm:cxn modelId="{1B7923AF-C056-4C02-8ED8-DA2E110D7542}" type="presOf" srcId="{8C319196-C785-4532-93D1-C47E822DAEB0}" destId="{615A27F7-638F-41DE-B8A1-41887ECB8718}" srcOrd="0" destOrd="0" presId="urn:microsoft.com/office/officeart/2005/8/layout/arrow4"/>
    <dgm:cxn modelId="{65405FD8-0783-4B79-B35F-346450D52879}" type="presOf" srcId="{480CC3ED-EC87-449F-891A-4144D7493032}" destId="{C8C0FE46-523F-401A-8CF7-C222A77A3C90}" srcOrd="0" destOrd="0" presId="urn:microsoft.com/office/officeart/2005/8/layout/arrow4"/>
    <dgm:cxn modelId="{3919E0F5-817C-4BAF-B362-E4CEA9B162D3}" srcId="{A4DBA4D2-3455-4AD9-A142-098DFCAEFCCA}" destId="{480CC3ED-EC87-449F-891A-4144D7493032}" srcOrd="1" destOrd="0" parTransId="{13A4ACB5-26D0-4983-B1EF-0D4DCDA951F4}" sibTransId="{FCB77570-2B6C-4930-88D9-AE43D085A83A}"/>
    <dgm:cxn modelId="{94B22876-A04E-4B15-9824-0ABF6AC7605D}" type="presParOf" srcId="{B254C4FE-C810-4372-9CD3-8DE6348DA1A7}" destId="{7DD08BA2-831B-4133-90EC-4BD774DA9BBE}" srcOrd="0" destOrd="0" presId="urn:microsoft.com/office/officeart/2005/8/layout/arrow4"/>
    <dgm:cxn modelId="{3907E3CA-5F35-4566-A218-A09AB67DC755}" type="presParOf" srcId="{B254C4FE-C810-4372-9CD3-8DE6348DA1A7}" destId="{615A27F7-638F-41DE-B8A1-41887ECB8718}" srcOrd="1" destOrd="0" presId="urn:microsoft.com/office/officeart/2005/8/layout/arrow4"/>
    <dgm:cxn modelId="{157DDA43-DB68-4772-A102-A82CF47ADB2C}" type="presParOf" srcId="{B254C4FE-C810-4372-9CD3-8DE6348DA1A7}" destId="{E15F2074-F41A-4430-9E04-BDDD5DFF4241}" srcOrd="2" destOrd="0" presId="urn:microsoft.com/office/officeart/2005/8/layout/arrow4"/>
    <dgm:cxn modelId="{6AA5A3E8-2B2C-44C1-B4BB-2C5DB98D86E0}" type="presParOf" srcId="{B254C4FE-C810-4372-9CD3-8DE6348DA1A7}" destId="{C8C0FE46-523F-401A-8CF7-C222A77A3C9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08BA2-831B-4133-90EC-4BD774DA9BBE}">
      <dsp:nvSpPr>
        <dsp:cNvPr id="0" name=""/>
        <dsp:cNvSpPr/>
      </dsp:nvSpPr>
      <dsp:spPr>
        <a:xfrm>
          <a:off x="814938" y="0"/>
          <a:ext cx="2681541" cy="2600282"/>
        </a:xfrm>
        <a:prstGeom prst="upArrow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A27F7-638F-41DE-B8A1-41887ECB8718}">
      <dsp:nvSpPr>
        <dsp:cNvPr id="0" name=""/>
        <dsp:cNvSpPr/>
      </dsp:nvSpPr>
      <dsp:spPr>
        <a:xfrm>
          <a:off x="3575388" y="0"/>
          <a:ext cx="4550494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Open Sans"/>
            </a:rPr>
            <a:t>Your career</a:t>
          </a:r>
        </a:p>
      </dsp:txBody>
      <dsp:txXfrm>
        <a:off x="3575388" y="0"/>
        <a:ext cx="4550494" cy="2600282"/>
      </dsp:txXfrm>
    </dsp:sp>
    <dsp:sp modelId="{E15F2074-F41A-4430-9E04-BDDD5DFF4241}">
      <dsp:nvSpPr>
        <dsp:cNvPr id="0" name=""/>
        <dsp:cNvSpPr/>
      </dsp:nvSpPr>
      <dsp:spPr>
        <a:xfrm>
          <a:off x="808931" y="2816973"/>
          <a:ext cx="2681541" cy="2600282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0FE46-523F-401A-8CF7-C222A77A3C90}">
      <dsp:nvSpPr>
        <dsp:cNvPr id="0" name=""/>
        <dsp:cNvSpPr/>
      </dsp:nvSpPr>
      <dsp:spPr>
        <a:xfrm>
          <a:off x="3570919" y="2816973"/>
          <a:ext cx="4550494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Open Sans"/>
            </a:rPr>
            <a:t>Open Science</a:t>
          </a:r>
        </a:p>
      </dsp:txBody>
      <dsp:txXfrm>
        <a:off x="3570919" y="2816973"/>
        <a:ext cx="4550494" cy="2600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08BA2-831B-4133-90EC-4BD774DA9BBE}">
      <dsp:nvSpPr>
        <dsp:cNvPr id="0" name=""/>
        <dsp:cNvSpPr/>
      </dsp:nvSpPr>
      <dsp:spPr>
        <a:xfrm>
          <a:off x="814938" y="0"/>
          <a:ext cx="2681541" cy="2600282"/>
        </a:xfrm>
        <a:prstGeom prst="upArrow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A27F7-638F-41DE-B8A1-41887ECB8718}">
      <dsp:nvSpPr>
        <dsp:cNvPr id="0" name=""/>
        <dsp:cNvSpPr/>
      </dsp:nvSpPr>
      <dsp:spPr>
        <a:xfrm>
          <a:off x="3575388" y="0"/>
          <a:ext cx="4550494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Open Sans"/>
            </a:rPr>
            <a:t>Your career</a:t>
          </a:r>
        </a:p>
      </dsp:txBody>
      <dsp:txXfrm>
        <a:off x="3575388" y="0"/>
        <a:ext cx="4550494" cy="2600282"/>
      </dsp:txXfrm>
    </dsp:sp>
    <dsp:sp modelId="{E15F2074-F41A-4430-9E04-BDDD5DFF4241}">
      <dsp:nvSpPr>
        <dsp:cNvPr id="0" name=""/>
        <dsp:cNvSpPr/>
      </dsp:nvSpPr>
      <dsp:spPr>
        <a:xfrm>
          <a:off x="808931" y="2816973"/>
          <a:ext cx="2681541" cy="2600282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0FE46-523F-401A-8CF7-C222A77A3C90}">
      <dsp:nvSpPr>
        <dsp:cNvPr id="0" name=""/>
        <dsp:cNvSpPr/>
      </dsp:nvSpPr>
      <dsp:spPr>
        <a:xfrm>
          <a:off x="3570919" y="2816973"/>
          <a:ext cx="4550494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latin typeface="Open Sans"/>
            </a:rPr>
            <a:t>Open Science</a:t>
          </a:r>
        </a:p>
      </dsp:txBody>
      <dsp:txXfrm>
        <a:off x="3570919" y="2816973"/>
        <a:ext cx="4550494" cy="2600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08BA2-831B-4133-90EC-4BD774DA9BBE}">
      <dsp:nvSpPr>
        <dsp:cNvPr id="0" name=""/>
        <dsp:cNvSpPr/>
      </dsp:nvSpPr>
      <dsp:spPr>
        <a:xfrm>
          <a:off x="4064730" y="1847448"/>
          <a:ext cx="2681541" cy="2600282"/>
        </a:xfrm>
        <a:prstGeom prst="upArrow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A27F7-638F-41DE-B8A1-41887ECB8718}">
      <dsp:nvSpPr>
        <dsp:cNvPr id="0" name=""/>
        <dsp:cNvSpPr/>
      </dsp:nvSpPr>
      <dsp:spPr>
        <a:xfrm>
          <a:off x="4116577" y="45608"/>
          <a:ext cx="2563066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latin typeface="Open Sans"/>
            </a:rPr>
            <a:t>Your career</a:t>
          </a:r>
        </a:p>
      </dsp:txBody>
      <dsp:txXfrm>
        <a:off x="4116577" y="45608"/>
        <a:ext cx="2563066" cy="2600282"/>
      </dsp:txXfrm>
    </dsp:sp>
    <dsp:sp modelId="{E15F2074-F41A-4430-9E04-BDDD5DFF4241}">
      <dsp:nvSpPr>
        <dsp:cNvPr id="0" name=""/>
        <dsp:cNvSpPr/>
      </dsp:nvSpPr>
      <dsp:spPr>
        <a:xfrm rot="10800000">
          <a:off x="1047754" y="1847457"/>
          <a:ext cx="2681541" cy="2600282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0FE46-523F-401A-8CF7-C222A77A3C90}">
      <dsp:nvSpPr>
        <dsp:cNvPr id="0" name=""/>
        <dsp:cNvSpPr/>
      </dsp:nvSpPr>
      <dsp:spPr>
        <a:xfrm>
          <a:off x="970709" y="52326"/>
          <a:ext cx="2860031" cy="26002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 dirty="0">
              <a:latin typeface="Open Sans"/>
            </a:rPr>
            <a:t>Open Science</a:t>
          </a:r>
        </a:p>
      </dsp:txBody>
      <dsp:txXfrm>
        <a:off x="970709" y="52326"/>
        <a:ext cx="2860031" cy="2600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4C80E-E6B5-4DC1-AD68-ABFE7AF8C390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69D44-1984-4176-94E4-95E4FEB5FB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5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9FD12-BC35-438F-860F-53BBA87192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FE5BE3-C095-45E6-9EAF-6709047A5297}" type="slidenum">
              <a:t>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CBCDB-A0F7-4586-BBF9-CB379B761D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94A14-2320-4E26-959D-0CDADDE633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9B71C-1F08-4DA5-A9ED-7F6A621558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F0F1E45-F188-4DDD-BDB1-57ABA18AE2FD}" type="slidenum">
              <a:t>6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F2837-04FE-4897-BDE9-CEAACEA674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455AA-A383-4B39-A267-24C0C09FEA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9B5AD-DFEF-4671-8098-C1301B6D29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35CC7C-7138-4AD0-AD9D-3BC5A01111A7}" type="slidenum">
              <a:t>14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50FF-9570-4D1D-A9E1-EB32C0D72E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AE3BC-7854-4BA9-9F1D-AE995B751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7414-4F3D-4728-A74C-4A5E0CEC29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D4A0013-0BD3-4717-ACCE-4273C76D06FF}" type="slidenum">
              <a:t>33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B7014-549F-4A61-9AA7-BA04EA7974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311E1-1965-4C51-A2FC-FA3D526D36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9584C-6763-4F95-AC04-AE546D343E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204348-A266-43A7-B25E-DF8C990C0DFE}" type="slidenum">
              <a:t>34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EDC99-E1EB-4BC7-B5AD-E5488BCB33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9B647-3F2C-4CC7-8142-ECA933774F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69D44-1984-4176-94E4-95E4FEB5FB3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6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7FBC-B5E3-4204-BD07-144993CDC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A7776-5B11-4AA1-AE11-1D3EBF0A7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BC2B6-970E-4671-932C-CD3C3E81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47FCA-465E-4D70-B843-EE3EA866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902CD-8886-47D2-A99C-FBFE9268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1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E5C1-D08F-4FC8-AD69-2D783398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DB8CE-017E-4B6A-97EE-7BE112D7D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2E5E6-B08B-44C1-874C-CF7EF0B3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142C9-CD29-4492-AB56-144D968C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8A445-70CF-4ED3-AFDB-37F81AFDD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4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43CF9-CBB5-44B2-85D8-937EDACE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C9563-4EE0-4D8B-B989-ED6331B2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B1BC8-716E-46C5-8B0C-AF631EBB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1A93D-CD67-4ECF-B557-E5E1BD95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48D7F-000C-465E-BE9B-859AEC63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39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3414B-BF42-4317-8810-14C0EF8B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6289-0946-4D71-854B-285CF5E79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4E309-ED0F-429B-9CD0-7E59FE74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A5F94-6797-42D4-8FD8-63F8D801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EA27B-84D8-437C-BBE6-04086BB8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44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48AC-2DEE-4819-890F-27CBFC48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7D041-0D1A-4954-8D6C-152B736A2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FEC00-87DA-4AC5-9BFB-C6E35611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4A798-448C-4B14-BF22-A04ECF80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B57F3-629C-4A26-8A65-B29CC967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9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A98D-CD57-4526-85A3-976C089D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87F3-F646-407C-95B7-9A70E3CD3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61F98-41BB-45B4-93EF-DDD74FD29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073C0-5AB6-47E2-A836-9FFCBE1C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506E4-EADF-4D85-B86A-065F4EB9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F839F-4C60-417E-9962-DECFCB00A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5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4F078-EAF1-44A4-9BE9-E84951E75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7F10B-ABA0-40DC-8F7E-157BAB75A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5AAB9-B8E9-42E9-A143-0392B9A32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43C579-0F57-436E-9EA1-7D319E33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05CD9-EE91-4671-99ED-1EC5272A6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263C81-0523-4B63-905E-C303813A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33ABD-D127-406C-BBC8-8AECA5B1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3272C-F6A8-418A-8128-3BFA8712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3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7903-8068-4907-B1A8-581DE177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BB94D-5FB3-4C71-9206-E5309D1D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FE9AE-FBF1-46F1-AFE8-650FC5C1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0E86F-3B8B-43AC-86B6-C8D8F44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48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B2CB7-09F3-4F36-9CBC-8FFE8FA6B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F788BC-0D1A-4353-AB4A-861DAB47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A7B05-179F-4E7D-9451-2EDBC97E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8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5DA9-4909-4EBC-A604-71580A31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E2A9D-C628-460F-8104-85D78D7D3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1CE47-CB65-4FDC-ACB3-2751C1A95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7020E-E51A-46FD-8A77-0D059ECC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A0799-FB0B-4B81-93AD-615FC36D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D7F39-DEF0-41B4-82B9-86851AA3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61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4BCB-8ED3-425C-8577-E01F5626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CC482C-63FA-4605-B8C2-D9C1C3FA1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8ADE5-AAE2-47A0-9D92-1E1F9BDD5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61A76-63E5-495C-9C85-160FF935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F53DD-DD81-4894-8539-61C03C06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2DC0C-7C90-4C6A-93F4-7ADC77EF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77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FC187-FBE0-4506-A83D-EFA64A69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E200D-C7C2-4F9F-82B2-77BA6194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93EB0-E1D6-4C4C-8521-374840289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587C4-43D8-454A-8CCE-8D6BB7407146}" type="datetimeFigureOut">
              <a:rPr lang="en-GB" smtClean="0"/>
              <a:t>17/09/2018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9FCD-0185-41A9-B3B0-907067D65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AF956-41C4-4202-9900-5675B0784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85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ariah2018.sciencesconf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rcid.org/0000-0001-7794-0218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pubmet.unizd.hr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ce11.org/group/fairgroup/fairprinciple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hyperlink" Target="https://www.slideshare.net/OpenAIRE_eu/peer-review-in-the-age-of-open-science" TargetMode="External"/><Relationship Id="rId4" Type="http://schemas.openxmlformats.org/officeDocument/2006/relationships/hyperlink" Target="https://cos.io/our-services/top-guideline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hyperlink" Target="http://twitter.com/protohedgeho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ossilsandshit.com/response-to-president-paul-hofheinz-of-the-lisbon-council-regarding-elsevier-and-the-open-science-monitor/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1405079#.W5dYdej7RPY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twitter.com/protohedgeho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oi.org/10.5281/zenodo.128557" TargetMode="External"/><Relationship Id="rId4" Type="http://schemas.openxmlformats.org/officeDocument/2006/relationships/hyperlink" Target="http://twitter.com/protohedgeho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twitter.com/protohedgehog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health-policy-systems.biomedcentral.com/articles/10.1186/s12961-017-0235-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hyopenresearch.org/" TargetMode="External"/><Relationship Id="rId3" Type="http://schemas.openxmlformats.org/officeDocument/2006/relationships/hyperlink" Target="http://f1000research.com/articles/5-632/v3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erj.com/articles/175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://twitter.com/protohedgeho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://roarmap.eprints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kib.ki.se/en/publish-analyse/open-acces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lifesciences.org/articles/16800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://twitter.com/protohedgeho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mediacentre/events/meetings/2015/un-sustainable-development-summit/en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://twitter.com/protohedgehog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://twitter.com/protohedgehog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lephantinthelab.org/do-we-need-an-open-science-coalition/" TargetMode="External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ywallthemovie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digital-single-market/en/news/open-innovation-open-science-open-world-vision-europe" TargetMode="External"/><Relationship Id="rId2" Type="http://schemas.openxmlformats.org/officeDocument/2006/relationships/hyperlink" Target="https://en.wikipedia.org/wiki/Open_scie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protohedgeho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14829631730544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nomebiology.biomedcentral.com/articles/10.1186/s13059-015-0669-2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twitter.com/protohedgeho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articles/4375/" TargetMode="External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1EDE9C-7C3E-4643-9131-D3CEB827456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95845" y="339970"/>
            <a:ext cx="8715474" cy="49133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11588"/>
            <a:ext cx="2770766" cy="1655762"/>
          </a:xfrm>
        </p:spPr>
        <p:txBody>
          <a:bodyPr>
            <a:normAutofit/>
          </a:bodyPr>
          <a:lstStyle/>
          <a:p>
            <a:r>
              <a:rPr lang="en-GB" dirty="0" err="1"/>
              <a:t>Dr.</a:t>
            </a:r>
            <a:r>
              <a:rPr lang="en-GB" dirty="0"/>
              <a:t> Jon Tennant</a:t>
            </a:r>
          </a:p>
          <a:p>
            <a:r>
              <a:rPr lang="en-GB" dirty="0"/>
              <a:t>@</a:t>
            </a:r>
            <a:r>
              <a:rPr lang="en-GB" dirty="0" err="1"/>
              <a:t>protohedgehog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A11221-4659-4604-9229-F998A8911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895105"/>
              </p:ext>
            </p:extLst>
          </p:nvPr>
        </p:nvGraphicFramePr>
        <p:xfrm>
          <a:off x="6228412" y="5729485"/>
          <a:ext cx="3314100" cy="822960"/>
        </p:xfrm>
        <a:graphic>
          <a:graphicData uri="http://schemas.openxmlformats.org/drawingml/2006/table">
            <a:tbl>
              <a:tblPr/>
              <a:tblGrid>
                <a:gridCol w="3314100">
                  <a:extLst>
                    <a:ext uri="{9D8B030D-6E8A-4147-A177-3AD203B41FA5}">
                      <a16:colId xmlns:a16="http://schemas.microsoft.com/office/drawing/2014/main" val="772153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br>
                        <a:rPr lang="en-GB" b="1" u="none" strike="noStrike" dirty="0">
                          <a:solidFill>
                            <a:srgbClr val="FEFEFE"/>
                          </a:solidFill>
                          <a:effectLst/>
                          <a:hlinkClick r:id="rId3"/>
                        </a:rPr>
                      </a:br>
                      <a:r>
                        <a:rPr lang="en-GB" b="1" u="none" strike="noStrike" dirty="0">
                          <a:solidFill>
                            <a:srgbClr val="FEFEFE"/>
                          </a:solidFill>
                          <a:effectLst/>
                          <a:hlinkClick r:id="rId4"/>
                        </a:rPr>
                        <a:t>PUBMET Annual conference</a:t>
                      </a:r>
                      <a:endParaRPr lang="en-GB" b="1" u="none" strike="noStrike" dirty="0">
                        <a:solidFill>
                          <a:srgbClr val="FEFEFE"/>
                        </a:solidFill>
                        <a:effectLst/>
                      </a:endParaRPr>
                    </a:p>
                    <a:p>
                      <a:pPr algn="l"/>
                      <a:r>
                        <a:rPr lang="en-GB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20-21 September, Zadar, Croatia</a:t>
                      </a:r>
                      <a:endParaRPr lang="en-GB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1162"/>
                  </a:ext>
                </a:extLst>
              </a:tr>
            </a:tbl>
          </a:graphicData>
        </a:graphic>
      </p:graphicFrame>
      <p:pic>
        <p:nvPicPr>
          <p:cNvPr id="5" name="Picture 2" descr="Logo PUBMET2018">
            <a:extLst>
              <a:ext uri="{FF2B5EF4-FFF2-40B4-BE49-F238E27FC236}">
                <a16:creationId xmlns:a16="http://schemas.microsoft.com/office/drawing/2014/main" id="{5AAD037F-B1AA-4261-82A7-E9CDEDA0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12" y="5138901"/>
            <a:ext cx="2519717" cy="147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F500A3-8E3C-4959-8AB1-381271BD3AB4}"/>
              </a:ext>
            </a:extLst>
          </p:cNvPr>
          <p:cNvSpPr/>
          <p:nvPr/>
        </p:nvSpPr>
        <p:spPr>
          <a:xfrm>
            <a:off x="243238" y="6333364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6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329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aw.github.com/Protohedgehog/Open-Scholarship-Strategy/master/image_0.png">
            <a:extLst>
              <a:ext uri="{FF2B5EF4-FFF2-40B4-BE49-F238E27FC236}">
                <a16:creationId xmlns:a16="http://schemas.microsoft.com/office/drawing/2014/main" id="{B1D9EBBF-EB43-4B51-878C-8E6A7E7E4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raw.github.com/Protohedgehog/Open-Scholarship-Strategy/master/image_3.png">
            <a:extLst>
              <a:ext uri="{FF2B5EF4-FFF2-40B4-BE49-F238E27FC236}">
                <a16:creationId xmlns:a16="http://schemas.microsoft.com/office/drawing/2014/main" id="{5D4DAD84-AA1A-49C7-9BEF-C0EECC2D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433"/>
            <a:ext cx="12192000" cy="69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D12FD8-5D75-4D43-B3A6-6B6B58C08A36}"/>
              </a:ext>
            </a:extLst>
          </p:cNvPr>
          <p:cNvSpPr/>
          <p:nvPr/>
        </p:nvSpPr>
        <p:spPr>
          <a:xfrm>
            <a:off x="8802461" y="5284707"/>
            <a:ext cx="3038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FAIR principles</a:t>
            </a:r>
            <a:endParaRPr lang="en-GB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4"/>
              </a:rPr>
              <a:t>TOP guidelines</a:t>
            </a:r>
            <a:endParaRPr lang="en-GB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00CB9-9BCB-4423-9420-E4CB738F7A44}"/>
              </a:ext>
            </a:extLst>
          </p:cNvPr>
          <p:cNvSpPr/>
          <p:nvPr/>
        </p:nvSpPr>
        <p:spPr>
          <a:xfrm>
            <a:off x="123824" y="6508095"/>
            <a:ext cx="7000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92E"/>
                </a:solidFill>
                <a:latin typeface="-apple-system"/>
              </a:rPr>
              <a:t>Principles of Open Scholarship, by Tony Ross-</a:t>
            </a:r>
            <a:r>
              <a:rPr lang="en-GB" dirty="0" err="1">
                <a:solidFill>
                  <a:srgbClr val="24292E"/>
                </a:solidFill>
                <a:latin typeface="-apple-system"/>
              </a:rPr>
              <a:t>Hellauer</a:t>
            </a:r>
            <a:r>
              <a:rPr lang="en-GB" dirty="0">
                <a:solidFill>
                  <a:srgbClr val="24292E"/>
                </a:solidFill>
                <a:latin typeface="-apple-system"/>
              </a:rPr>
              <a:t> (</a:t>
            </a:r>
            <a:r>
              <a:rPr lang="en-GB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-apple-system"/>
                <a:hlinkClick r:id="rId5"/>
              </a:rPr>
              <a:t>Source</a:t>
            </a:r>
            <a:r>
              <a:rPr lang="en-GB" dirty="0">
                <a:solidFill>
                  <a:srgbClr val="24292E"/>
                </a:solidFill>
                <a:latin typeface="-apple-system"/>
              </a:rPr>
              <a:t>, CC BY).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6F4AC-A6FC-4EFD-93A8-E1CEBF8461B0}"/>
              </a:ext>
            </a:extLst>
          </p:cNvPr>
          <p:cNvSpPr/>
          <p:nvPr/>
        </p:nvSpPr>
        <p:spPr>
          <a:xfrm>
            <a:off x="8802461" y="2396855"/>
            <a:ext cx="22479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Freedom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Fairness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Justice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Truth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CFCE8-A4B6-4A1F-B69F-56B0E8BB9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3" y="4212737"/>
            <a:ext cx="2865584" cy="2149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E47F36-8161-4B87-9F56-5DE9F739B7C2}"/>
              </a:ext>
            </a:extLst>
          </p:cNvPr>
          <p:cNvSpPr/>
          <p:nvPr/>
        </p:nvSpPr>
        <p:spPr>
          <a:xfrm>
            <a:off x="6897950" y="3053918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D2C01-9435-487E-A623-8919CADCA551}"/>
              </a:ext>
            </a:extLst>
          </p:cNvPr>
          <p:cNvSpPr/>
          <p:nvPr/>
        </p:nvSpPr>
        <p:spPr>
          <a:xfrm>
            <a:off x="6899428" y="841376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0A5C77-484B-4E43-B8DE-C96A1710D0B9}"/>
              </a:ext>
            </a:extLst>
          </p:cNvPr>
          <p:cNvSpPr/>
          <p:nvPr/>
        </p:nvSpPr>
        <p:spPr>
          <a:xfrm>
            <a:off x="5166805" y="3053917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1F5E1-A9F8-48B5-9DB1-E6F7DCADE7C5}"/>
              </a:ext>
            </a:extLst>
          </p:cNvPr>
          <p:cNvSpPr/>
          <p:nvPr/>
        </p:nvSpPr>
        <p:spPr>
          <a:xfrm>
            <a:off x="3501634" y="1947647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5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A08D0E-279D-4D62-8E23-6E5B47A81603}"/>
              </a:ext>
            </a:extLst>
          </p:cNvPr>
          <p:cNvSpPr/>
          <p:nvPr/>
        </p:nvSpPr>
        <p:spPr>
          <a:xfrm>
            <a:off x="1253317" y="1407960"/>
            <a:ext cx="96853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atin typeface="Open Sans"/>
              </a:rPr>
              <a:t>For you, is Open Science</a:t>
            </a:r>
            <a:r>
              <a:rPr lang="en-GB" sz="4400" dirty="0">
                <a:latin typeface="Open Sans"/>
              </a:rPr>
              <a:t>: </a:t>
            </a:r>
            <a:br>
              <a:rPr lang="en-GB" sz="4400" dirty="0">
                <a:latin typeface="Open Sans"/>
              </a:rPr>
            </a:br>
            <a:endParaRPr lang="en-GB" sz="4400" dirty="0">
              <a:latin typeface="Open Sans"/>
            </a:endParaRPr>
          </a:p>
          <a:p>
            <a:pPr algn="ctr"/>
            <a:r>
              <a:rPr lang="en-GB" sz="4400" dirty="0">
                <a:latin typeface="Open Sans"/>
              </a:rPr>
              <a:t>A process? An ideal? A vision? A principle? A club? A political agenda? A fad? A distraction? Exclusive?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F1B8F2-55BF-4B15-8F46-49367B3DB79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3EB89-C426-4474-87B8-68AC5FA24089}"/>
              </a:ext>
            </a:extLst>
          </p:cNvPr>
          <p:cNvSpPr txBox="1"/>
          <p:nvPr/>
        </p:nvSpPr>
        <p:spPr>
          <a:xfrm>
            <a:off x="3550596" y="5379395"/>
            <a:ext cx="566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People have called it all of these at one point or another…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C601CF-369D-4AAF-BF29-61F0CCCBA767}"/>
              </a:ext>
            </a:extLst>
          </p:cNvPr>
          <p:cNvSpPr txBox="1">
            <a:spLocks/>
          </p:cNvSpPr>
          <p:nvPr/>
        </p:nvSpPr>
        <p:spPr>
          <a:xfrm>
            <a:off x="3954089" y="4464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Ask the audience</a:t>
            </a:r>
          </a:p>
        </p:txBody>
      </p:sp>
    </p:spTree>
    <p:extLst>
      <p:ext uri="{BB962C8B-B14F-4D97-AF65-F5344CB8AC3E}">
        <p14:creationId xmlns:p14="http://schemas.microsoft.com/office/powerpoint/2010/main" val="41301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750" y="107673"/>
            <a:ext cx="10515600" cy="1325563"/>
          </a:xfrm>
        </p:spPr>
        <p:txBody>
          <a:bodyPr/>
          <a:lstStyle/>
          <a:p>
            <a:r>
              <a:rPr lang="en-GB" b="1" dirty="0"/>
              <a:t>Is Open Science a ‘movement’?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1352"/>
            <a:ext cx="10914464" cy="48473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latin typeface="Open Sans"/>
              </a:rPr>
              <a:t>“..</a:t>
            </a:r>
            <a:r>
              <a:rPr lang="en-GB" i="1" dirty="0">
                <a:latin typeface="Open Sans"/>
              </a:rPr>
              <a:t>a group of people working together to advance their shared political, social, or artistic ideas</a:t>
            </a:r>
            <a:r>
              <a:rPr lang="en-GB" dirty="0">
                <a:latin typeface="Open Sans"/>
              </a:rPr>
              <a:t>.”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Movements have a </a:t>
            </a:r>
            <a:r>
              <a:rPr lang="en-GB" b="1" dirty="0">
                <a:latin typeface="Open Sans"/>
              </a:rPr>
              <a:t>direction.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Movements have </a:t>
            </a:r>
            <a:r>
              <a:rPr lang="en-GB" b="1" dirty="0">
                <a:latin typeface="Open Sans"/>
              </a:rPr>
              <a:t>shared goals.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Open Sans"/>
              </a:rPr>
              <a:t>Movements are defined by </a:t>
            </a:r>
            <a:r>
              <a:rPr lang="en-GB" b="1" dirty="0">
                <a:latin typeface="Open Sans"/>
              </a:rPr>
              <a:t>commonality.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Open Sans"/>
              </a:rPr>
              <a:t>Who</a:t>
            </a:r>
            <a:r>
              <a:rPr lang="en-GB" dirty="0">
                <a:latin typeface="Open Sans"/>
              </a:rPr>
              <a:t> is defining these for Open Science?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Open Sans"/>
              </a:rPr>
              <a:t>Who</a:t>
            </a:r>
            <a:r>
              <a:rPr lang="en-GB" dirty="0">
                <a:latin typeface="Open Sans"/>
              </a:rPr>
              <a:t> is leading this movement?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Open Sans"/>
              </a:rPr>
              <a:t>What</a:t>
            </a:r>
            <a:r>
              <a:rPr lang="en-GB" dirty="0">
                <a:latin typeface="Open Sans"/>
              </a:rPr>
              <a:t> happens if you’re ‘outside’ this movement?</a:t>
            </a:r>
          </a:p>
          <a:p>
            <a:pPr>
              <a:lnSpc>
                <a:spcPct val="100000"/>
              </a:lnSpc>
            </a:pPr>
            <a:r>
              <a:rPr lang="en-GB" b="1" dirty="0">
                <a:latin typeface="Open Sans"/>
              </a:rPr>
              <a:t>What</a:t>
            </a:r>
            <a:r>
              <a:rPr lang="en-GB" dirty="0">
                <a:latin typeface="Open Sans"/>
              </a:rPr>
              <a:t> happens when a ‘movement’ can’t answer these questions..?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A01F72-F831-4278-9840-8368219F3B95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296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97354-0137-4345-90C8-9CBADDC8D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42" y="2364751"/>
            <a:ext cx="4443737" cy="2801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27168-6FEA-45B1-B69D-7B7122DE75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37189" y="21261"/>
            <a:ext cx="10971213" cy="1512887"/>
          </a:xfrm>
        </p:spPr>
        <p:txBody>
          <a:bodyPr/>
          <a:lstStyle/>
          <a:p>
            <a:pPr lvl="0"/>
            <a:r>
              <a:rPr lang="en-GB" dirty="0"/>
              <a:t>Who is leading the change?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81F3B-FD15-4670-BF09-4535E3D480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00902" y="1534148"/>
            <a:ext cx="4151313" cy="1324415"/>
          </a:xfrm>
        </p:spPr>
        <p:txBody>
          <a:bodyPr>
            <a:normAutofit/>
          </a:bodyPr>
          <a:lstStyle/>
          <a:p>
            <a:pPr marL="0" lvl="0" indent="0" algn="ctr">
              <a:buSzPct val="45000"/>
              <a:buNone/>
            </a:pPr>
            <a:r>
              <a:rPr lang="en-GB" sz="2903" dirty="0"/>
              <a:t>Elsevier?</a:t>
            </a:r>
          </a:p>
          <a:p>
            <a:pPr marL="0" lvl="0" indent="0" algn="ctr">
              <a:buSzPct val="45000"/>
              <a:buNone/>
            </a:pPr>
            <a:r>
              <a:rPr lang="en-GB" sz="2903" dirty="0"/>
              <a:t>Springer Nature?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DBE02-2735-4FBA-B81A-12578A6B2174}"/>
              </a:ext>
            </a:extLst>
          </p:cNvPr>
          <p:cNvSpPr txBox="1"/>
          <p:nvPr/>
        </p:nvSpPr>
        <p:spPr>
          <a:xfrm>
            <a:off x="5617544" y="1608273"/>
            <a:ext cx="6103417" cy="4283552"/>
          </a:xfrm>
          <a:prstGeom prst="rect">
            <a:avLst/>
          </a:prstGeom>
          <a:noFill/>
          <a:ln>
            <a:noFill/>
          </a:ln>
        </p:spPr>
        <p:txBody>
          <a:bodyPr wrap="square" lIns="108847" tIns="54423" rIns="108847" bIns="54423" anchorCtr="0" compatLnSpc="0">
            <a:spAutoFit/>
          </a:bodyPr>
          <a:lstStyle/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Organisations stuck in a pre-digital mindset with a key product developed in the 17</a:t>
            </a:r>
            <a:r>
              <a:rPr lang="en-GB" sz="2177" baseline="30000" dirty="0">
                <a:latin typeface="Liberation Sans" pitchFamily="18"/>
                <a:ea typeface="Microsoft YaHei" pitchFamily="2"/>
                <a:cs typeface="Lucida Sans" pitchFamily="2"/>
              </a:rPr>
              <a:t>th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 Century.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Basically the reason why the Open Science ‘movement’ began.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Business models based on exclusion, exploitation of privilege, homogeneity, discrimination, extortion etc...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Who pay lip service to Open Science, while simultaneously subverting it to meet their own intentions.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97AE9E-2499-4343-9AB1-909697DC06C7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074" name="Picture 2" descr="Image result for what the fuck is that shit gif">
            <a:extLst>
              <a:ext uri="{FF2B5EF4-FFF2-40B4-BE49-F238E27FC236}">
                <a16:creationId xmlns:a16="http://schemas.microsoft.com/office/drawing/2014/main" id="{E6D64CF1-E873-4FDC-9C14-49BEED7C7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8" y="4755118"/>
            <a:ext cx="30956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3773"/>
            <a:ext cx="10515600" cy="1325563"/>
          </a:xfrm>
        </p:spPr>
        <p:txBody>
          <a:bodyPr/>
          <a:lstStyle/>
          <a:p>
            <a:r>
              <a:rPr lang="en-GB" dirty="0"/>
              <a:t>Recent events have been a bit odd…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BD41C9-1ED5-402C-A91C-75FC9A8BEBD0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E10B5-6233-43AC-9810-36F6018D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7" t="30071" r="33138" b="43262"/>
          <a:stretch/>
        </p:blipFill>
        <p:spPr>
          <a:xfrm>
            <a:off x="838200" y="1496562"/>
            <a:ext cx="6842892" cy="2373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3CB38-B608-43E9-BCBF-6509C36E5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5" t="45106" r="36374" b="40993"/>
          <a:stretch/>
        </p:blipFill>
        <p:spPr>
          <a:xfrm>
            <a:off x="691855" y="4607544"/>
            <a:ext cx="9745954" cy="1507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6A1B22-1168-4D26-ABB6-413345A2C385}"/>
              </a:ext>
            </a:extLst>
          </p:cNvPr>
          <p:cNvSpPr/>
          <p:nvPr/>
        </p:nvSpPr>
        <p:spPr>
          <a:xfrm>
            <a:off x="25102" y="6542529"/>
            <a:ext cx="86214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5"/>
              </a:rPr>
              <a:t>http://fossilsandshit.com/response-to-president-paul-hofheinz-of-the-lisbon-council-regarding-elsevier-and-the-open-science-monitor/</a:t>
            </a:r>
            <a:r>
              <a:rPr lang="en-GB" sz="11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F6760-156D-46F2-A404-77E2E3A20C3D}"/>
              </a:ext>
            </a:extLst>
          </p:cNvPr>
          <p:cNvSpPr txBox="1"/>
          <p:nvPr/>
        </p:nvSpPr>
        <p:spPr>
          <a:xfrm>
            <a:off x="8356061" y="2343383"/>
            <a:ext cx="3326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Now with 1096 supporting signatures!!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6A8C4-FAC9-4AD4-8BF8-84C525987FAF}"/>
              </a:ext>
            </a:extLst>
          </p:cNvPr>
          <p:cNvSpPr txBox="1"/>
          <p:nvPr/>
        </p:nvSpPr>
        <p:spPr>
          <a:xfrm>
            <a:off x="838200" y="4112643"/>
            <a:ext cx="544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Elsevier and the Lisbon Council get miffed and respond..</a:t>
            </a:r>
          </a:p>
        </p:txBody>
      </p:sp>
    </p:spTree>
    <p:extLst>
      <p:ext uri="{BB962C8B-B14F-4D97-AF65-F5344CB8AC3E}">
        <p14:creationId xmlns:p14="http://schemas.microsoft.com/office/powerpoint/2010/main" val="6233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FCEFCC-2B4A-473B-828B-EFF0DDBCB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4" t="27106" r="28461" b="18242"/>
          <a:stretch/>
        </p:blipFill>
        <p:spPr>
          <a:xfrm>
            <a:off x="2607965" y="922184"/>
            <a:ext cx="6976069" cy="50136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E908C8-3DA2-4582-8ACF-6ADF9B3C26EA}"/>
              </a:ext>
            </a:extLst>
          </p:cNvPr>
          <p:cNvSpPr/>
          <p:nvPr/>
        </p:nvSpPr>
        <p:spPr>
          <a:xfrm>
            <a:off x="209945" y="6377885"/>
            <a:ext cx="5092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https://zenodo.org/record/1405079#.W5dYdej7RPY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13153-58F1-4EFF-8178-62FFC4F1F37D}"/>
              </a:ext>
            </a:extLst>
          </p:cNvPr>
          <p:cNvSpPr txBox="1"/>
          <p:nvPr/>
        </p:nvSpPr>
        <p:spPr>
          <a:xfrm>
            <a:off x="462224" y="2039815"/>
            <a:ext cx="186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Dated 28</a:t>
            </a:r>
            <a:r>
              <a:rPr lang="en-GB" baseline="30000" dirty="0"/>
              <a:t>th</a:t>
            </a:r>
            <a:r>
              <a:rPr lang="en-GB" dirty="0"/>
              <a:t> August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393DE1-1014-42C4-8F03-B4F5942370CD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B5A2001-A700-484A-BCEB-53CCACFC4B5C}"/>
              </a:ext>
            </a:extLst>
          </p:cNvPr>
          <p:cNvSpPr/>
          <p:nvPr/>
        </p:nvSpPr>
        <p:spPr>
          <a:xfrm rot="6612458">
            <a:off x="3275860" y="749615"/>
            <a:ext cx="461639" cy="291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D0366-F547-4E2D-9E2B-0C6F71A5E17D}"/>
              </a:ext>
            </a:extLst>
          </p:cNvPr>
          <p:cNvSpPr txBox="1"/>
          <p:nvPr/>
        </p:nvSpPr>
        <p:spPr>
          <a:xfrm>
            <a:off x="3289997" y="29544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Cough</a:t>
            </a:r>
          </a:p>
        </p:txBody>
      </p:sp>
    </p:spTree>
    <p:extLst>
      <p:ext uri="{BB962C8B-B14F-4D97-AF65-F5344CB8AC3E}">
        <p14:creationId xmlns:p14="http://schemas.microsoft.com/office/powerpoint/2010/main" val="181875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BAAB-5914-41F6-B78E-5651FC45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973" y="-557073"/>
            <a:ext cx="5934508" cy="1639886"/>
          </a:xfrm>
        </p:spPr>
        <p:txBody>
          <a:bodyPr/>
          <a:lstStyle/>
          <a:p>
            <a:r>
              <a:rPr lang="de-DE" dirty="0"/>
              <a:t>Germany versus Elsevier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74D57-F50B-47CE-99BD-702C2D42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477" y="1787999"/>
            <a:ext cx="5309141" cy="3282002"/>
          </a:xfrm>
        </p:spPr>
        <p:txBody>
          <a:bodyPr>
            <a:noAutofit/>
          </a:bodyPr>
          <a:lstStyle/>
          <a:p>
            <a:pPr algn="ctr"/>
            <a:endParaRPr lang="en-GB" sz="2100" dirty="0">
              <a:latin typeface="Open Sans"/>
            </a:endParaRPr>
          </a:p>
          <a:p>
            <a:pPr algn="ctr"/>
            <a:r>
              <a:rPr lang="en-GB" sz="2100" dirty="0">
                <a:latin typeface="Open Sans"/>
              </a:rPr>
              <a:t>“One big publisher stated: if your country stops subscribing to our journals, science in your country will be set back significantly. I responded […] it is interesting to hear such a threat from a producer of envelopes who does not have any idea of the contents.”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848CB-D43A-44DB-9113-68FD2C0C0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8331"/>
            <a:ext cx="5937633" cy="3728720"/>
          </a:xfrm>
          <a:prstGeom prst="rect">
            <a:avLst/>
          </a:prstGeom>
        </p:spPr>
      </p:pic>
      <p:pic>
        <p:nvPicPr>
          <p:cNvPr id="6" name="Picture 2" descr="Image result for project deal elsevier">
            <a:extLst>
              <a:ext uri="{FF2B5EF4-FFF2-40B4-BE49-F238E27FC236}">
                <a16:creationId xmlns:a16="http://schemas.microsoft.com/office/drawing/2014/main" id="{6774CB14-2DC4-42CB-8C12-5F6517AE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73" y="4522411"/>
            <a:ext cx="3711575" cy="14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D68897-1714-4D44-8616-B6B3E56CA7C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4FF16-7295-4216-9D06-36F8405A4382}"/>
              </a:ext>
            </a:extLst>
          </p:cNvPr>
          <p:cNvSpPr/>
          <p:nvPr/>
        </p:nvSpPr>
        <p:spPr>
          <a:xfrm>
            <a:off x="6096000" y="44423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14171A"/>
                </a:solidFill>
                <a:latin typeface="Segoe UI" panose="020B0502040204020203" pitchFamily="34" charset="0"/>
              </a:rPr>
              <a:t>Martin </a:t>
            </a:r>
            <a:r>
              <a:rPr lang="en-GB" dirty="0" err="1">
                <a:solidFill>
                  <a:srgbClr val="14171A"/>
                </a:solidFill>
                <a:latin typeface="Segoe UI" panose="020B0502040204020203" pitchFamily="34" charset="0"/>
              </a:rPr>
              <a:t>Grötschel</a:t>
            </a:r>
            <a:r>
              <a:rPr lang="en-GB" dirty="0">
                <a:solidFill>
                  <a:srgbClr val="14171A"/>
                </a:solidFill>
                <a:latin typeface="Segoe UI" panose="020B0502040204020203" pitchFamily="34" charset="0"/>
              </a:rPr>
              <a:t>, President of the Berlin-Brandenburg Academy of Sciences and Humanities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11F6B-93D0-4E54-BD3D-B523A14B4F49}"/>
              </a:ext>
            </a:extLst>
          </p:cNvPr>
          <p:cNvSpPr txBox="1"/>
          <p:nvPr/>
        </p:nvSpPr>
        <p:spPr>
          <a:xfrm>
            <a:off x="8188257" y="5224070"/>
            <a:ext cx="1911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#HERO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999CDC-DE77-4546-B41F-27629A62677E}"/>
              </a:ext>
            </a:extLst>
          </p:cNvPr>
          <p:cNvSpPr txBox="1"/>
          <p:nvPr/>
        </p:nvSpPr>
        <p:spPr>
          <a:xfrm>
            <a:off x="2857027" y="5700924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#villain</a:t>
            </a:r>
          </a:p>
        </p:txBody>
      </p:sp>
    </p:spTree>
    <p:extLst>
      <p:ext uri="{BB962C8B-B14F-4D97-AF65-F5344CB8AC3E}">
        <p14:creationId xmlns:p14="http://schemas.microsoft.com/office/powerpoint/2010/main" val="4496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F12B-7931-4086-B3E5-16B325E3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Have you ever met an average academic?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BB36-B636-4F45-9B14-EB88753D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81" y="2097088"/>
            <a:ext cx="6936872" cy="4391580"/>
          </a:xfrm>
        </p:spPr>
        <p:txBody>
          <a:bodyPr>
            <a:normAutofit fontScale="92500" lnSpcReduction="10000"/>
          </a:bodyPr>
          <a:lstStyle/>
          <a:p>
            <a:r>
              <a:rPr lang="en-GB" sz="3200" b="1" dirty="0">
                <a:latin typeface="Open Sans"/>
              </a:rPr>
              <a:t>50% of academics are stupider than the average academic</a:t>
            </a:r>
            <a:r>
              <a:rPr lang="en-GB" sz="3200" dirty="0">
                <a:latin typeface="Open Sans"/>
              </a:rPr>
              <a:t>.</a:t>
            </a:r>
          </a:p>
          <a:p>
            <a:r>
              <a:rPr lang="en-GB" sz="3200" dirty="0">
                <a:latin typeface="Open Sans"/>
              </a:rPr>
              <a:t>A system defined by </a:t>
            </a:r>
            <a:r>
              <a:rPr lang="en-GB" sz="3200" b="1" dirty="0">
                <a:latin typeface="Open Sans"/>
              </a:rPr>
              <a:t>cultural inertia</a:t>
            </a:r>
            <a:r>
              <a:rPr lang="en-GB" sz="3200" dirty="0">
                <a:latin typeface="Open Sans"/>
              </a:rPr>
              <a:t>.</a:t>
            </a:r>
          </a:p>
          <a:p>
            <a:r>
              <a:rPr lang="en-GB" sz="3200" b="1" dirty="0">
                <a:latin typeface="Open Sans"/>
              </a:rPr>
              <a:t>Publish or perish </a:t>
            </a:r>
            <a:r>
              <a:rPr lang="en-GB" sz="3200" dirty="0">
                <a:latin typeface="Open Sans"/>
              </a:rPr>
              <a:t>mentality is still strong.</a:t>
            </a:r>
          </a:p>
          <a:p>
            <a:r>
              <a:rPr lang="en-GB" sz="3200" dirty="0">
                <a:latin typeface="Open Sans"/>
              </a:rPr>
              <a:t>Generally terrified of new technologies.</a:t>
            </a:r>
          </a:p>
          <a:p>
            <a:r>
              <a:rPr lang="en-GB" sz="3200" dirty="0">
                <a:latin typeface="Open Sans"/>
              </a:rPr>
              <a:t>What happened to doing </a:t>
            </a:r>
            <a:r>
              <a:rPr lang="en-GB" sz="3200" b="1" dirty="0">
                <a:latin typeface="Open Sans"/>
              </a:rPr>
              <a:t>good</a:t>
            </a:r>
            <a:r>
              <a:rPr lang="en-GB" sz="3200" dirty="0">
                <a:latin typeface="Open Sans"/>
              </a:rPr>
              <a:t> science? What are the incentives for that?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5E67B-0C1C-4C4A-BF2D-1CEF07CAA1F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2" descr="Image result for penguin gif">
            <a:extLst>
              <a:ext uri="{FF2B5EF4-FFF2-40B4-BE49-F238E27FC236}">
                <a16:creationId xmlns:a16="http://schemas.microsoft.com/office/drawing/2014/main" id="{7AD0E3DE-3B77-42BA-8C60-717DE7E8C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894" y="2097088"/>
            <a:ext cx="4453323" cy="287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E2BEDC-89D5-451F-8E28-C0E55F93967F}"/>
              </a:ext>
            </a:extLst>
          </p:cNvPr>
          <p:cNvSpPr txBox="1"/>
          <p:nvPr/>
        </p:nvSpPr>
        <p:spPr>
          <a:xfrm>
            <a:off x="8394218" y="5005379"/>
            <a:ext cx="208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are all penguins.</a:t>
            </a:r>
          </a:p>
        </p:txBody>
      </p:sp>
    </p:spTree>
    <p:extLst>
      <p:ext uri="{BB962C8B-B14F-4D97-AF65-F5344CB8AC3E}">
        <p14:creationId xmlns:p14="http://schemas.microsoft.com/office/powerpoint/2010/main" val="3690132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9EBB86-6475-46CC-89BA-4B6E5A287F37}"/>
              </a:ext>
            </a:extLst>
          </p:cNvPr>
          <p:cNvSpPr/>
          <p:nvPr/>
        </p:nvSpPr>
        <p:spPr>
          <a:xfrm>
            <a:off x="674707" y="600150"/>
            <a:ext cx="8796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 Sans"/>
              </a:rPr>
              <a:t>But academics are also generally terrible at making predictions...</a:t>
            </a:r>
          </a:p>
        </p:txBody>
      </p:sp>
      <p:pic>
        <p:nvPicPr>
          <p:cNvPr id="1026" name="Picture 2" descr="Image result for moss wrong gif">
            <a:extLst>
              <a:ext uri="{FF2B5EF4-FFF2-40B4-BE49-F238E27FC236}">
                <a16:creationId xmlns:a16="http://schemas.microsoft.com/office/drawing/2014/main" id="{5BA38452-1D82-495E-A002-BEEC2D2CE1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6" y="225853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AADC5-4806-4B4C-8794-576E6CF8C121}"/>
              </a:ext>
            </a:extLst>
          </p:cNvPr>
          <p:cNvSpPr txBox="1"/>
          <p:nvPr/>
        </p:nvSpPr>
        <p:spPr>
          <a:xfrm>
            <a:off x="551894" y="1333964"/>
            <a:ext cx="6275033" cy="442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/>
              <a:t>“Open Access will never catch on.”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“Preprints will never be a thing.”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“Sharing our data won’t ever be mandatory.”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“Open peer review is fake news.”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“It doesn’t matter if research isn’t reproducible.”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“Open Science is just a fad.”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9F1291-D3E3-4939-A92B-8E38E1D77C52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CD8E61-DA37-4550-8E88-9370D17D867D}"/>
              </a:ext>
            </a:extLst>
          </p:cNvPr>
          <p:cNvSpPr/>
          <p:nvPr/>
        </p:nvSpPr>
        <p:spPr>
          <a:xfrm>
            <a:off x="6984536" y="5048694"/>
            <a:ext cx="4655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/>
              </a:rPr>
              <a:t>I wonder if they ever get tired being wrong all the time…</a:t>
            </a:r>
          </a:p>
        </p:txBody>
      </p:sp>
    </p:spTree>
    <p:extLst>
      <p:ext uri="{BB962C8B-B14F-4D97-AF65-F5344CB8AC3E}">
        <p14:creationId xmlns:p14="http://schemas.microsoft.com/office/powerpoint/2010/main" val="49331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dn-images-1.medium.com/max/800/1*R3qE2nYXRduaWgUEXEQbQw.jpeg">
            <a:extLst>
              <a:ext uri="{FF2B5EF4-FFF2-40B4-BE49-F238E27FC236}">
                <a16:creationId xmlns:a16="http://schemas.microsoft.com/office/drawing/2014/main" id="{F12D41C1-DC8C-4FE7-9ED7-556489C4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21" y="1655520"/>
            <a:ext cx="2539212" cy="390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844B-34CD-47A0-A9A1-3CE2E4C5D2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258" y="2009648"/>
            <a:ext cx="10971212" cy="3976688"/>
          </a:xfrm>
        </p:spPr>
        <p:txBody>
          <a:bodyPr>
            <a:normAutofit lnSpcReduction="10000"/>
          </a:bodyPr>
          <a:lstStyle/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Slow and wasteful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Ruled by commercial interests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Copyright is broken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Serials crisis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Access crisis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Reproducibility crisis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Illusion of academic freedom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Questionable research practices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Closed science means people suffer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EF8A1-2B18-4999-BC61-D8CDAFFF7543}"/>
              </a:ext>
            </a:extLst>
          </p:cNvPr>
          <p:cNvSpPr txBox="1"/>
          <p:nvPr/>
        </p:nvSpPr>
        <p:spPr>
          <a:xfrm>
            <a:off x="250169" y="2555231"/>
            <a:ext cx="3959384" cy="210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354" b="1" dirty="0"/>
              <a:t>Science is not working as it should be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A9F4F-2753-4735-B22E-4FEFABFC2F63}"/>
              </a:ext>
            </a:extLst>
          </p:cNvPr>
          <p:cNvSpPr txBox="1">
            <a:spLocks/>
          </p:cNvSpPr>
          <p:nvPr/>
        </p:nvSpPr>
        <p:spPr>
          <a:xfrm>
            <a:off x="3864864" y="3299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Why Open Science?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4E2F7-7BC9-4F09-865E-7019887D5620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69D25-1E96-426E-949D-F37EF86FDC61}"/>
              </a:ext>
            </a:extLst>
          </p:cNvPr>
          <p:cNvSpPr txBox="1"/>
          <p:nvPr/>
        </p:nvSpPr>
        <p:spPr>
          <a:xfrm>
            <a:off x="0" y="6172204"/>
            <a:ext cx="3959384" cy="10022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/>
          <a:lstStyle/>
          <a:p>
            <a:pPr hangingPunct="0"/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Previous slide: Melanie </a:t>
            </a:r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Imming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, &amp; Jon Tennant. (2018, </a:t>
            </a:r>
          </a:p>
          <a:p>
            <a:pPr hangingPunct="0"/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June 8). Sticker open science: just science done right. </a:t>
            </a:r>
          </a:p>
          <a:p>
            <a:pPr hangingPunct="0"/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Zenodo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. 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  <a:hlinkClick r:id="rId5"/>
              </a:rPr>
              <a:t>http://doi.org/10.5281/zenodo.128557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Principles in open science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609" y="1417036"/>
            <a:ext cx="1393174" cy="731520"/>
          </a:xfrm>
        </p:spPr>
        <p:txBody>
          <a:bodyPr/>
          <a:lstStyle/>
          <a:p>
            <a:r>
              <a:rPr lang="en-GB" dirty="0">
                <a:latin typeface="Open Sans"/>
              </a:rPr>
              <a:t>Drivers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905" y="2366149"/>
            <a:ext cx="6004085" cy="39568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Reduce publication bias.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replicability.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reliability of scientific record.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Make publicly funded research publicly accessible.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Make research more efficient.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public trust.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Foster collaboration.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Sustainable research.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4181" y="1385987"/>
            <a:ext cx="1504057" cy="731520"/>
          </a:xfrm>
        </p:spPr>
        <p:txBody>
          <a:bodyPr/>
          <a:lstStyle/>
          <a:p>
            <a:r>
              <a:rPr lang="en-GB" dirty="0">
                <a:latin typeface="Open Sans"/>
              </a:rPr>
              <a:t>Barriers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74181" y="2507549"/>
            <a:ext cx="4859019" cy="3664651"/>
          </a:xfrm>
        </p:spPr>
        <p:txBody>
          <a:bodyPr>
            <a:noAutofit/>
          </a:bodyPr>
          <a:lstStyle/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scooping or ideas being stolen.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not being credited for ideas.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errors and public humiliation.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risk to reputation.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reduced scientific quality.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information overload.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career compromise.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backlash from senior figures.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being different.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7042827" y="2524176"/>
            <a:ext cx="618602" cy="354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E27092-E9F9-45F1-9ADF-4758F5DF428A}"/>
              </a:ext>
            </a:extLst>
          </p:cNvPr>
          <p:cNvSpPr/>
          <p:nvPr/>
        </p:nvSpPr>
        <p:spPr>
          <a:xfrm>
            <a:off x="9937979" y="630852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811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57678129"/>
              </p:ext>
            </p:extLst>
          </p:nvPr>
        </p:nvGraphicFramePr>
        <p:xfrm>
          <a:off x="2033060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767409" y="3429000"/>
            <a:ext cx="69389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E0014-7FA6-4884-9132-F3AA84D84BE9}"/>
              </a:ext>
            </a:extLst>
          </p:cNvPr>
          <p:cNvSpPr txBox="1"/>
          <p:nvPr/>
        </p:nvSpPr>
        <p:spPr>
          <a:xfrm>
            <a:off x="7907115" y="3258184"/>
            <a:ext cx="399821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SOCIAL AND TECHNICAL BARRIERS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66ACD3-7B62-4AC9-959D-994F68E2894C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437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4DBE-AC56-4EAB-9C8B-82AF84C0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284192"/>
            <a:ext cx="10515600" cy="2852737"/>
          </a:xfrm>
        </p:spPr>
        <p:txBody>
          <a:bodyPr/>
          <a:lstStyle/>
          <a:p>
            <a:r>
              <a:rPr lang="en-GB" dirty="0"/>
              <a:t>AN OPEN SCIENCE EDUCATION CRISIS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23CAA-E2B7-48C1-AAB2-1A24E8ADC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35947"/>
            <a:ext cx="10515600" cy="1500187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Can we break the cycle through training?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3ED15-880C-4D5A-B06F-E8B063F3E71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2" descr="Image result for science saves lives banner">
            <a:extLst>
              <a:ext uri="{FF2B5EF4-FFF2-40B4-BE49-F238E27FC236}">
                <a16:creationId xmlns:a16="http://schemas.microsoft.com/office/drawing/2014/main" id="{0D4EBA82-C83D-4AA3-BA5C-D87648608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38" y="389454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9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Attitudes versus practice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884762"/>
            <a:ext cx="5311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Open Sans"/>
              </a:rPr>
              <a:t>“</a:t>
            </a:r>
            <a:r>
              <a:rPr lang="en-GB" b="1" dirty="0">
                <a:latin typeface="Open Sans"/>
              </a:rPr>
              <a:t>60.8% of researchers do not self-archive their work even when it is free and in keeping with journal policy</a:t>
            </a:r>
            <a:r>
              <a:rPr lang="en-GB" dirty="0">
                <a:latin typeface="Open Sans"/>
              </a:rPr>
              <a:t>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854" y="6565612"/>
            <a:ext cx="75755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2"/>
              </a:rPr>
              <a:t>https://health-policy-systems.biomedcentral.com/articles/10.1186/s12961-017-0235-3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838200" y="3363332"/>
            <a:ext cx="53113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Open Sans"/>
              </a:rPr>
              <a:t>“In a field where OA seems of practical and </a:t>
            </a:r>
            <a:r>
              <a:rPr lang="en-GB" b="1" dirty="0">
                <a:latin typeface="Open Sans"/>
              </a:rPr>
              <a:t>ethical importance for the sharing of knowledge promoting health equity</a:t>
            </a:r>
            <a:r>
              <a:rPr lang="en-GB" dirty="0">
                <a:latin typeface="Open Sans"/>
              </a:rPr>
              <a:t>, it is surprising that researchers do not make their papers available when they are legally able to do so </a:t>
            </a:r>
            <a:r>
              <a:rPr lang="en-GB" b="1" dirty="0">
                <a:latin typeface="Open Sans"/>
              </a:rPr>
              <a:t>without any cost</a:t>
            </a:r>
            <a:r>
              <a:rPr lang="en-GB" dirty="0">
                <a:latin typeface="Open Sans"/>
              </a:rPr>
              <a:t>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1B4A91-F842-4298-944B-3997A7A1B3BA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5" name="Picture 2" descr="Image result for facepalm gif">
            <a:extLst>
              <a:ext uri="{FF2B5EF4-FFF2-40B4-BE49-F238E27FC236}">
                <a16:creationId xmlns:a16="http://schemas.microsoft.com/office/drawing/2014/main" id="{E40800DF-0613-48FF-88FA-239BBCD2BD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51" y="146005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6" t="3596" r="1581" b="5351"/>
          <a:stretch/>
        </p:blipFill>
        <p:spPr>
          <a:xfrm>
            <a:off x="3990244" y="278731"/>
            <a:ext cx="8158216" cy="5818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0244" y="5233488"/>
            <a:ext cx="4032448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B6BF8F4-0AA1-4DFA-B2A8-90C0D2EBF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3" y="2005913"/>
            <a:ext cx="3230275" cy="19314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60BFE5-F13F-4FA0-9C24-D463AAECE93A}"/>
              </a:ext>
            </a:extLst>
          </p:cNvPr>
          <p:cNvSpPr txBox="1">
            <a:spLocks/>
          </p:cNvSpPr>
          <p:nvPr/>
        </p:nvSpPr>
        <p:spPr>
          <a:xfrm>
            <a:off x="123439" y="909709"/>
            <a:ext cx="3949429" cy="12930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“Open Access </a:t>
            </a:r>
            <a:br>
              <a:rPr lang="en-GB" sz="3600" dirty="0"/>
            </a:br>
            <a:r>
              <a:rPr lang="en-GB" sz="3600" dirty="0"/>
              <a:t>is too expensive.”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31BE19-3574-4145-BCFF-2EA79695D75E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26377-2B7E-48F2-A2B0-1C479DB97504}"/>
              </a:ext>
            </a:extLst>
          </p:cNvPr>
          <p:cNvSpPr/>
          <p:nvPr/>
        </p:nvSpPr>
        <p:spPr>
          <a:xfrm>
            <a:off x="213809" y="4343258"/>
            <a:ext cx="34641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Common view about high costs is due to a combination of monopolisation and political broadsiding and sabotage by commercial publishers.</a:t>
            </a:r>
          </a:p>
        </p:txBody>
      </p:sp>
    </p:spTree>
    <p:extLst>
      <p:ext uri="{BB962C8B-B14F-4D97-AF65-F5344CB8AC3E}">
        <p14:creationId xmlns:p14="http://schemas.microsoft.com/office/powerpoint/2010/main" val="23384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A2AB-3FBD-467A-A7A8-9BEA3D1E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998962" cy="2852737"/>
          </a:xfrm>
        </p:spPr>
        <p:txBody>
          <a:bodyPr/>
          <a:lstStyle/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time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conversation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3DC59-9740-4595-BD17-9F8EEFF8F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925434"/>
            <a:ext cx="10515600" cy="1500187"/>
          </a:xfrm>
        </p:spPr>
        <p:txBody>
          <a:bodyPr/>
          <a:lstStyle/>
          <a:p>
            <a:r>
              <a:rPr lang="de-DE" b="1" dirty="0">
                <a:solidFill>
                  <a:schemeClr val="tx1"/>
                </a:solidFill>
              </a:rPr>
              <a:t>Open Science </a:t>
            </a:r>
            <a:r>
              <a:rPr lang="de-DE" b="1" dirty="0" err="1">
                <a:solidFill>
                  <a:schemeClr val="tx1"/>
                </a:solidFill>
              </a:rPr>
              <a:t>is</a:t>
            </a:r>
            <a:r>
              <a:rPr lang="de-DE" b="1" dirty="0">
                <a:solidFill>
                  <a:schemeClr val="tx1"/>
                </a:solidFill>
              </a:rPr>
              <a:t> AWESOME!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724DEC-D94D-49B2-9395-52681DBAD54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2" descr="Image result for change the conversation">
            <a:extLst>
              <a:ext uri="{FF2B5EF4-FFF2-40B4-BE49-F238E27FC236}">
                <a16:creationId xmlns:a16="http://schemas.microsoft.com/office/drawing/2014/main" id="{2434CA83-CE03-482C-848B-9BC669604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80" y="1709738"/>
            <a:ext cx="47625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54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419" y="1697"/>
            <a:ext cx="10853691" cy="1325563"/>
          </a:xfrm>
        </p:spPr>
        <p:txBody>
          <a:bodyPr/>
          <a:lstStyle/>
          <a:p>
            <a:r>
              <a:rPr lang="en-GB" dirty="0"/>
              <a:t>Openness is good for your work and career</a:t>
            </a:r>
          </a:p>
        </p:txBody>
      </p:sp>
      <p:pic>
        <p:nvPicPr>
          <p:cNvPr id="6" name="Picture 4" descr="https://f1000researchdata.s3.amazonaws.com/manuscripts/9609/8da28628-bb5a-4b1f-b8ad-00db54039385_figur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7" y="1056626"/>
            <a:ext cx="5596632" cy="237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8450" y="6265530"/>
            <a:ext cx="959553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 dirty="0">
                <a:latin typeface="Open Sans"/>
                <a:ea typeface="Lato" panose="020F0502020204030203" pitchFamily="34" charset="0"/>
                <a:cs typeface="Lato" panose="020F0502020204030203" pitchFamily="34" charset="0"/>
              </a:rPr>
              <a:t>Data from The Open Access Citation Advantage Service, SPARC Europe, accessed March 2016.</a:t>
            </a:r>
          </a:p>
          <a:p>
            <a:pPr defTabSz="914400"/>
            <a:r>
              <a:rPr lang="en-GB" sz="1300" dirty="0">
                <a:latin typeface="Open Sans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http://f1000research.com/articles/5-632/v3</a:t>
            </a:r>
            <a:endParaRPr lang="en-GB" sz="1300" dirty="0">
              <a:latin typeface="Open Sans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6E890-7CEF-4FF2-A797-5ACB5FE20F0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9E1DF-C29F-4DA9-97BC-F8177DE8B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90" y="1250686"/>
            <a:ext cx="3763566" cy="32858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44981F-B0F0-4891-8A3C-3C80257B1129}"/>
              </a:ext>
            </a:extLst>
          </p:cNvPr>
          <p:cNvSpPr/>
          <p:nvPr/>
        </p:nvSpPr>
        <p:spPr>
          <a:xfrm>
            <a:off x="139981" y="5973142"/>
            <a:ext cx="24160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6"/>
              </a:rPr>
              <a:t>https://peerj.com/articles/175</a:t>
            </a:r>
            <a:r>
              <a:rPr lang="en-GB" sz="1300" dirty="0">
                <a:latin typeface="Open Sans"/>
              </a:rPr>
              <a:t> 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9C4E0A7-550F-4E55-9059-CE61C0C2E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27" y="3128774"/>
            <a:ext cx="5063670" cy="281542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01D127-63A5-4689-BE68-EFF82FEF3CE8}"/>
              </a:ext>
            </a:extLst>
          </p:cNvPr>
          <p:cNvSpPr/>
          <p:nvPr/>
        </p:nvSpPr>
        <p:spPr>
          <a:xfrm>
            <a:off x="138450" y="5663624"/>
            <a:ext cx="22275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8"/>
              </a:rPr>
              <a:t>http://whyopenresearch.org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F7AD18-7A92-4A72-9EDD-17B688418A47}"/>
              </a:ext>
            </a:extLst>
          </p:cNvPr>
          <p:cNvSpPr/>
          <p:nvPr/>
        </p:nvSpPr>
        <p:spPr>
          <a:xfrm>
            <a:off x="7992863" y="50509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Rapid communication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Greater exposure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More citations, faster </a:t>
            </a:r>
          </a:p>
        </p:txBody>
      </p:sp>
    </p:spTree>
    <p:extLst>
      <p:ext uri="{BB962C8B-B14F-4D97-AF65-F5344CB8AC3E}">
        <p14:creationId xmlns:p14="http://schemas.microsoft.com/office/powerpoint/2010/main" val="1638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 is OPEN</a:t>
            </a:r>
          </a:p>
        </p:txBody>
      </p:sp>
      <p:pic>
        <p:nvPicPr>
          <p:cNvPr id="4" name="Picture 2" descr="https://www.nature.com/polopoly_fs/7.42283.1487007434!/image/preprints-news-graphic-16.02.17-online.jpg_gen/derivatives/landscape_630/preprints-news-graphic-16.02.17-onlin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58893" r="3852" b="5453"/>
          <a:stretch/>
        </p:blipFill>
        <p:spPr bwMode="auto">
          <a:xfrm>
            <a:off x="812785" y="1850552"/>
            <a:ext cx="5917972" cy="30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77" y="1850552"/>
            <a:ext cx="4528711" cy="3019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43361" y="4791360"/>
            <a:ext cx="215110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4"/>
              </a:rPr>
              <a:t>http://roarmap.eprints.org</a:t>
            </a:r>
            <a:r>
              <a:rPr lang="en-GB" sz="1300" dirty="0">
                <a:latin typeface="Open Sans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051" y="5465523"/>
            <a:ext cx="99698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We should be in a position where we are able to influence our academic system, not be stifled by the current actors in it.</a:t>
            </a:r>
            <a:endParaRPr lang="en-GB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B691B-C32D-4424-8120-AADE3345446B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5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068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55080" y="6465886"/>
            <a:ext cx="3736920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2"/>
              </a:rPr>
              <a:t>https://kib.ki.se/en/publish-analyse/open-access</a:t>
            </a:r>
            <a:endParaRPr lang="en-GB" sz="1300" dirty="0">
              <a:latin typeface="Open Sans"/>
            </a:endParaRPr>
          </a:p>
          <a:p>
            <a:endParaRPr lang="en-GB" dirty="0">
              <a:latin typeface="Open Sans"/>
            </a:endParaRPr>
          </a:p>
        </p:txBody>
      </p:sp>
      <p:pic>
        <p:nvPicPr>
          <p:cNvPr id="4" name="Picture 2" descr="https://kib.ki.se/sites/default/files/bildarkiv/funktioner-support/open_access_grafik20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r="15651"/>
          <a:stretch/>
        </p:blipFill>
        <p:spPr bwMode="auto">
          <a:xfrm>
            <a:off x="5243210" y="59642"/>
            <a:ext cx="6491084" cy="629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4008" y="517829"/>
            <a:ext cx="4678743" cy="1325562"/>
          </a:xfrm>
          <a:prstGeom prst="rect">
            <a:avLst/>
          </a:prstGeom>
        </p:spPr>
        <p:txBody>
          <a:bodyPr/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Open Sans"/>
              </a:rPr>
              <a:t>Open is better for EVERYONE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AD00D-A629-4DF0-83DF-400D6E9DBC00}"/>
              </a:ext>
            </a:extLst>
          </p:cNvPr>
          <p:cNvSpPr/>
          <p:nvPr/>
        </p:nvSpPr>
        <p:spPr>
          <a:xfrm>
            <a:off x="4567156" y="6429026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9D4C9-9BEC-48B6-A029-12F48FD98E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94" t="31984"/>
          <a:stretch/>
        </p:blipFill>
        <p:spPr>
          <a:xfrm>
            <a:off x="414231" y="2191317"/>
            <a:ext cx="4828979" cy="2628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C0F854-56EF-4548-9247-FF65C1E6F199}"/>
              </a:ext>
            </a:extLst>
          </p:cNvPr>
          <p:cNvSpPr/>
          <p:nvPr/>
        </p:nvSpPr>
        <p:spPr>
          <a:xfrm>
            <a:off x="97276" y="6429026"/>
            <a:ext cx="302300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6"/>
              </a:rPr>
              <a:t>https://elifesciences.org/articles/16800</a:t>
            </a:r>
            <a:endParaRPr lang="en-GB" sz="13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573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8C4E-AA21-443B-93CC-D4234D5F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more open helps </a:t>
            </a:r>
            <a:r>
              <a:rPr lang="en-GB" b="1" dirty="0"/>
              <a:t>YOU</a:t>
            </a:r>
            <a:r>
              <a:rPr lang="en-GB" dirty="0"/>
              <a:t> so much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D27CD-9520-4F49-A793-0AB1CF70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07" y="2132755"/>
            <a:ext cx="7380018" cy="40053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 Increases dissemination of </a:t>
            </a:r>
            <a:r>
              <a:rPr lang="en-GB" b="1" dirty="0">
                <a:latin typeface="Open Sans"/>
              </a:rPr>
              <a:t>your</a:t>
            </a:r>
            <a:r>
              <a:rPr lang="en-GB" dirty="0">
                <a:latin typeface="Open Sans"/>
              </a:rPr>
              <a:t> research.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 Increases </a:t>
            </a:r>
            <a:r>
              <a:rPr lang="en-GB" b="1" dirty="0">
                <a:latin typeface="Open Sans"/>
              </a:rPr>
              <a:t>your</a:t>
            </a:r>
            <a:r>
              <a:rPr lang="en-GB" dirty="0">
                <a:latin typeface="Open Sans"/>
              </a:rPr>
              <a:t> academic profile.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b="1" dirty="0">
                <a:latin typeface="Open Sans"/>
              </a:rPr>
              <a:t> Emphasises your core values</a:t>
            </a:r>
            <a:r>
              <a:rPr lang="en-GB" dirty="0">
                <a:latin typeface="Open Sans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Increases </a:t>
            </a:r>
            <a:r>
              <a:rPr lang="en-GB" b="1" dirty="0">
                <a:latin typeface="Open Sans"/>
              </a:rPr>
              <a:t>your</a:t>
            </a:r>
            <a:r>
              <a:rPr lang="en-GB" dirty="0">
                <a:latin typeface="Open Sans"/>
              </a:rPr>
              <a:t> collaborations.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 Makes </a:t>
            </a:r>
            <a:r>
              <a:rPr lang="en-GB" b="1" dirty="0">
                <a:latin typeface="Open Sans"/>
              </a:rPr>
              <a:t>you</a:t>
            </a:r>
            <a:r>
              <a:rPr lang="en-GB" dirty="0">
                <a:latin typeface="Open Sans"/>
              </a:rPr>
              <a:t> a more effective researcher.</a:t>
            </a:r>
          </a:p>
          <a:p>
            <a:endParaRPr lang="en-GB" dirty="0">
              <a:latin typeface="Open Sans"/>
            </a:endParaRPr>
          </a:p>
        </p:txBody>
      </p:sp>
      <p:pic>
        <p:nvPicPr>
          <p:cNvPr id="3074" name="Picture 2" descr="Image result for science gif">
            <a:extLst>
              <a:ext uri="{FF2B5EF4-FFF2-40B4-BE49-F238E27FC236}">
                <a16:creationId xmlns:a16="http://schemas.microsoft.com/office/drawing/2014/main" id="{C1506CEA-B7C6-4686-B7E4-417ADDF2B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44" y="2336370"/>
            <a:ext cx="3883160" cy="218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1B645D-4986-446D-92EC-15ABA9379053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97327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8" y="97972"/>
            <a:ext cx="9078686" cy="55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56658" y="5726790"/>
            <a:ext cx="10058400" cy="668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GB" sz="2400" b="1" dirty="0">
                <a:solidFill>
                  <a:schemeClr val="tx1"/>
                </a:solidFill>
                <a:latin typeface="Liberation Sans" pitchFamily="18"/>
                <a:ea typeface="Microsoft YaHei" pitchFamily="2"/>
                <a:cs typeface="Lucida Sans" pitchFamily="2"/>
              </a:rPr>
              <a:t>Do you believe that science can help us solve these problems?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067" y="6462303"/>
            <a:ext cx="73439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3"/>
              </a:rPr>
              <a:t>http://www.who.int/mediacentre/events/meetings/2015/un-sustainable-development-summit/en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60B134-63F0-4A8E-AAFF-733F09E0C07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57584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94213194"/>
              </p:ext>
            </p:extLst>
          </p:nvPr>
        </p:nvGraphicFramePr>
        <p:xfrm>
          <a:off x="2033060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767409" y="3429000"/>
            <a:ext cx="69389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907115" y="3258184"/>
            <a:ext cx="399821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SOCIAL AND TECHNICAL BARRIERS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AD649-965B-4661-BBFF-AB39412D57D9}"/>
              </a:ext>
            </a:extLst>
          </p:cNvPr>
          <p:cNvSpPr/>
          <p:nvPr/>
        </p:nvSpPr>
        <p:spPr>
          <a:xfrm>
            <a:off x="944309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148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96961954"/>
              </p:ext>
            </p:extLst>
          </p:nvPr>
        </p:nvGraphicFramePr>
        <p:xfrm>
          <a:off x="2033060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>
            <a:cxnSpLocks/>
          </p:cNvCxnSpPr>
          <p:nvPr/>
        </p:nvCxnSpPr>
        <p:spPr>
          <a:xfrm>
            <a:off x="3144416" y="5585289"/>
            <a:ext cx="516492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27527" y="5414473"/>
            <a:ext cx="18673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SOCIAL BARRIERS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C17CB-902D-44E2-A780-94D0F27CA11A}"/>
              </a:ext>
            </a:extLst>
          </p:cNvPr>
          <p:cNvSpPr txBox="1"/>
          <p:nvPr/>
        </p:nvSpPr>
        <p:spPr>
          <a:xfrm>
            <a:off x="5215808" y="5952962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Open Sans"/>
              </a:rPr>
              <a:t>EDUCATION</a:t>
            </a:r>
            <a:endParaRPr lang="en-GB" b="1" dirty="0">
              <a:latin typeface="Open San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A1BBA6D-2A61-4F2E-A62A-1D15D97670EF}"/>
              </a:ext>
            </a:extLst>
          </p:cNvPr>
          <p:cNvSpPr/>
          <p:nvPr/>
        </p:nvSpPr>
        <p:spPr>
          <a:xfrm rot="16200000">
            <a:off x="5432760" y="5092389"/>
            <a:ext cx="957445" cy="7295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88045-9654-4775-9404-F36CEAD19296}"/>
              </a:ext>
            </a:extLst>
          </p:cNvPr>
          <p:cNvSpPr txBox="1"/>
          <p:nvPr/>
        </p:nvSpPr>
        <p:spPr>
          <a:xfrm>
            <a:off x="939886" y="5404225"/>
            <a:ext cx="218634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TECHNICAL BARRIERS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0EDB60-649F-4012-88EB-88646F05B4D9}"/>
              </a:ext>
            </a:extLst>
          </p:cNvPr>
          <p:cNvSpPr/>
          <p:nvPr/>
        </p:nvSpPr>
        <p:spPr>
          <a:xfrm>
            <a:off x="9423641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</a:t>
            </a:r>
            <a:r>
              <a:rPr lang="de-DE" dirty="0" err="1">
                <a:latin typeface="Open Sans"/>
                <a:hlinkClick r:id="rId7"/>
              </a:rPr>
              <a:t>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175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 we need to change cultures?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85" y="1773209"/>
            <a:ext cx="6324511" cy="4678513"/>
          </a:xfrm>
        </p:spPr>
        <p:txBody>
          <a:bodyPr>
            <a:normAutofit/>
          </a:bodyPr>
          <a:lstStyle/>
          <a:p>
            <a:pPr marL="685783" indent="-685783">
              <a:buFont typeface="+mj-lt"/>
              <a:buAutoNum type="arabicPeriod"/>
            </a:pPr>
            <a:r>
              <a:rPr lang="en-GB" sz="2200" b="1" dirty="0">
                <a:latin typeface="Open Sans"/>
              </a:rPr>
              <a:t>Education</a:t>
            </a:r>
            <a:r>
              <a:rPr lang="en-GB" sz="2200" dirty="0">
                <a:latin typeface="Open Sans"/>
              </a:rPr>
              <a:t>, </a:t>
            </a:r>
            <a:r>
              <a:rPr lang="en-GB" sz="2200" b="1" dirty="0">
                <a:latin typeface="Open Sans"/>
              </a:rPr>
              <a:t>training</a:t>
            </a:r>
            <a:r>
              <a:rPr lang="en-GB" sz="2200" dirty="0">
                <a:latin typeface="Open Sans"/>
              </a:rPr>
              <a:t>, </a:t>
            </a:r>
            <a:r>
              <a:rPr lang="en-GB" sz="2200" b="1" dirty="0">
                <a:latin typeface="Open Sans"/>
              </a:rPr>
              <a:t>support</a:t>
            </a:r>
            <a:r>
              <a:rPr lang="en-GB" sz="2200" dirty="0">
                <a:latin typeface="Open Sans"/>
              </a:rPr>
              <a:t>.</a:t>
            </a:r>
          </a:p>
          <a:p>
            <a:pPr marL="685783" indent="-685783">
              <a:buFont typeface="+mj-lt"/>
              <a:buAutoNum type="arabicPeriod"/>
            </a:pPr>
            <a:r>
              <a:rPr lang="en-GB" sz="2200" dirty="0">
                <a:latin typeface="Open Sans"/>
              </a:rPr>
              <a:t>Empowerment and leadership for the next generation.</a:t>
            </a:r>
          </a:p>
          <a:p>
            <a:pPr marL="685783" indent="-685783">
              <a:buFont typeface="+mj-lt"/>
              <a:buAutoNum type="arabicPeriod"/>
            </a:pPr>
            <a:r>
              <a:rPr lang="en-GB" sz="2200" dirty="0">
                <a:latin typeface="Open Sans"/>
              </a:rPr>
              <a:t>Shifting power dynamics to reduce bias and abuse.</a:t>
            </a:r>
          </a:p>
          <a:p>
            <a:pPr marL="685783" indent="-685783">
              <a:buFont typeface="+mj-lt"/>
              <a:buAutoNum type="arabicPeriod"/>
            </a:pPr>
            <a:r>
              <a:rPr lang="en-GB" sz="2200" dirty="0">
                <a:latin typeface="Open Sans"/>
              </a:rPr>
              <a:t>Building a global community based on sharing and collaboration.</a:t>
            </a:r>
          </a:p>
          <a:p>
            <a:pPr marL="685783" indent="-685783">
              <a:buFont typeface="+mj-lt"/>
              <a:buAutoNum type="arabicPeriod"/>
            </a:pPr>
            <a:r>
              <a:rPr lang="en-GB" sz="2200" dirty="0">
                <a:latin typeface="Open Sans"/>
              </a:rPr>
              <a:t>Massive-scale engagement to re-align Open Science with current incentive structures.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98" y="2097088"/>
            <a:ext cx="4223969" cy="37686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070F84-3A8F-4825-BF6C-E58A5D3B1BDF}"/>
              </a:ext>
            </a:extLst>
          </p:cNvPr>
          <p:cNvSpPr/>
          <p:nvPr/>
        </p:nvSpPr>
        <p:spPr>
          <a:xfrm>
            <a:off x="9433368" y="645172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911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AB09-C503-487E-B24E-9F599F6858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7744" y="240128"/>
            <a:ext cx="9906000" cy="1477963"/>
          </a:xfrm>
        </p:spPr>
        <p:txBody>
          <a:bodyPr/>
          <a:lstStyle/>
          <a:p>
            <a:pPr lvl="0"/>
            <a:r>
              <a:rPr lang="en-GB" dirty="0"/>
              <a:t>Our vision of 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2FE40-2935-419B-9478-DC1050FB0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7744" y="1813411"/>
            <a:ext cx="10971213" cy="457993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5079" b="1" dirty="0"/>
              <a:t>To help make ‘Open’ the default setting for all global research.</a:t>
            </a:r>
          </a:p>
          <a:p>
            <a:pPr lvl="0" algn="ctr"/>
            <a:r>
              <a:rPr lang="en-GB" sz="242" b="1" dirty="0"/>
              <a:t> </a:t>
            </a:r>
          </a:p>
          <a:p>
            <a:pPr marL="0" lvl="0" indent="0" algn="ctr">
              <a:buNone/>
            </a:pPr>
            <a:r>
              <a:rPr lang="en-GB" sz="2661" dirty="0"/>
              <a:t>We want to help create a welcoming and supporting community, with good tools, teachers, and role-models, and built upon a solid values-based foundation of freedom and equitable access to research.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2ADA3-E49C-461E-85A8-D624EDCF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25" y="5276615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5CF05-DB2A-408D-AFC9-6CF0643FF24C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6268-E4AE-4A63-B3DF-E1C326816F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3191" y="520103"/>
            <a:ext cx="10971213" cy="1144587"/>
          </a:xfrm>
        </p:spPr>
        <p:txBody>
          <a:bodyPr/>
          <a:lstStyle/>
          <a:p>
            <a:pPr lvl="0"/>
            <a:r>
              <a:rPr lang="en-GB" dirty="0"/>
              <a:t>How do we get to where we want?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618D9-BD00-4BCE-B888-EA2E8D221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879600"/>
            <a:ext cx="10971213" cy="3976688"/>
          </a:xfrm>
        </p:spPr>
        <p:txBody>
          <a:bodyPr>
            <a:normAutofit/>
          </a:bodyPr>
          <a:lstStyle/>
          <a:p>
            <a:pPr marL="0" lvl="0" indent="0" algn="ctr">
              <a:buSzPct val="45000"/>
              <a:buNone/>
            </a:pPr>
            <a:r>
              <a:rPr lang="en-GB" dirty="0"/>
              <a:t>Imagine a future defined by the </a:t>
            </a:r>
            <a:r>
              <a:rPr lang="en-GB" b="1" dirty="0"/>
              <a:t>values</a:t>
            </a:r>
            <a:r>
              <a:rPr lang="en-GB" dirty="0"/>
              <a:t> of Open Science:</a:t>
            </a:r>
            <a:br>
              <a:rPr lang="en-GB" dirty="0"/>
            </a:br>
            <a:endParaRPr lang="en-GB" dirty="0"/>
          </a:p>
          <a:p>
            <a:pPr marL="3041157" lvl="4" indent="-552938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Freely available public good</a:t>
            </a:r>
          </a:p>
          <a:p>
            <a:pPr marL="3041157" lvl="4" indent="-552938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Rigorous and reproducible</a:t>
            </a:r>
          </a:p>
          <a:p>
            <a:pPr marL="3041157" lvl="4" indent="-552938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Open to ALL</a:t>
            </a:r>
          </a:p>
          <a:p>
            <a:pPr marL="3041157" lvl="4" indent="-552938">
              <a:buSzPct val="45000"/>
              <a:buFont typeface="Wingdings" panose="05000000000000000000" pitchFamily="2" charset="2"/>
              <a:buChar char="Ø"/>
            </a:pPr>
            <a:r>
              <a:rPr lang="en-GB" sz="3386" b="1" dirty="0"/>
              <a:t>Isn’t that just GOOD science?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0A043-ABA1-4286-BF3C-E4A1155AC8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6557" y="5372838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BC5806-8617-488C-BC80-F981DA032735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Skeptical</a:t>
            </a:r>
            <a:r>
              <a:rPr lang="en-GB" dirty="0"/>
              <a:t>? </a:t>
            </a:r>
            <a:r>
              <a:rPr lang="en-GB" b="1" dirty="0"/>
              <a:t>You should be</a:t>
            </a:r>
            <a:r>
              <a:rPr lang="en-GB" dirty="0"/>
              <a:t>. Challenges: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958" y="1663430"/>
            <a:ext cx="10693230" cy="35311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Open Sans"/>
              </a:rPr>
              <a:t>Working models exist and show ‘Open Science’ is a more effective process.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Open Sans"/>
              </a:rPr>
              <a:t>Simultaneous uptake of new behaviours across the whole scholarly ecosystem.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Open Sans"/>
              </a:rPr>
              <a:t>Standardised communication between a range of key participants.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Open Sans"/>
              </a:rPr>
              <a:t>Interoperability between specific and diverse communities.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Open Sans"/>
              </a:rPr>
              <a:t>Increasing the role and recognition of ‘Open Science’ across the board.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Open Sans"/>
              </a:rPr>
              <a:t>Getting research funders (and researchers..) interested.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8BE76-666E-408A-A057-F2D4E341901F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1F4F13-F49F-4E03-9433-8934D88D0116}"/>
              </a:ext>
            </a:extLst>
          </p:cNvPr>
          <p:cNvSpPr/>
          <p:nvPr/>
        </p:nvSpPr>
        <p:spPr>
          <a:xfrm>
            <a:off x="3048000" y="448995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SzPct val="45000"/>
            </a:pPr>
            <a:r>
              <a:rPr lang="en-GB" dirty="0"/>
              <a:t>But it’s not as new as you think.</a:t>
            </a:r>
          </a:p>
          <a:p>
            <a:pPr lvl="0" algn="ctr">
              <a:buSzPct val="45000"/>
            </a:pPr>
            <a:endParaRPr lang="en-GB" dirty="0"/>
          </a:p>
          <a:p>
            <a:pPr lvl="0" algn="ctr">
              <a:buSzPct val="45000"/>
            </a:pPr>
            <a:r>
              <a:rPr lang="en-GB" sz="2400" b="1" dirty="0"/>
              <a:t>Science was founded on openness. </a:t>
            </a:r>
          </a:p>
          <a:p>
            <a:pPr lvl="0" algn="ctr">
              <a:buSzPct val="45000"/>
            </a:pPr>
            <a:r>
              <a:rPr lang="en-GB" sz="2400" b="1" dirty="0"/>
              <a:t>We closed it down.</a:t>
            </a:r>
          </a:p>
          <a:p>
            <a:pPr lvl="0" algn="ctr">
              <a:buSzPct val="45000"/>
            </a:pPr>
            <a:r>
              <a:rPr lang="en-GB" sz="2400" b="1" dirty="0"/>
              <a:t>It’s time to open it up again.</a:t>
            </a:r>
          </a:p>
        </p:txBody>
      </p:sp>
    </p:spTree>
    <p:extLst>
      <p:ext uri="{BB962C8B-B14F-4D97-AF65-F5344CB8AC3E}">
        <p14:creationId xmlns:p14="http://schemas.microsoft.com/office/powerpoint/2010/main" val="33816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7664-A2D2-473D-8AEA-D05B1310C63C}"/>
              </a:ext>
            </a:extLst>
          </p:cNvPr>
          <p:cNvSpPr/>
          <p:nvPr/>
        </p:nvSpPr>
        <p:spPr>
          <a:xfrm>
            <a:off x="1828800" y="1484252"/>
            <a:ext cx="833660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300" b="1" dirty="0">
                <a:latin typeface="Open Sans"/>
              </a:rPr>
              <a:t>Pooling knowledge and resources to create a decentralised scholarly infrastructure, with communities as the focus.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C8D528-6DB3-47F5-AB26-A0453B04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107623"/>
            <a:ext cx="9905998" cy="1478570"/>
          </a:xfrm>
        </p:spPr>
        <p:txBody>
          <a:bodyPr/>
          <a:lstStyle/>
          <a:p>
            <a:r>
              <a:rPr lang="en-GB" dirty="0"/>
              <a:t>The ultimate goal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73EC63-AD69-42AF-AFA4-2362325D5EF3}"/>
              </a:ext>
            </a:extLst>
          </p:cNvPr>
          <p:cNvSpPr txBox="1">
            <a:spLocks/>
          </p:cNvSpPr>
          <p:nvPr/>
        </p:nvSpPr>
        <p:spPr>
          <a:xfrm>
            <a:off x="2354093" y="2601140"/>
            <a:ext cx="11264630" cy="2822143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Inclusivity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Equality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Accountability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Freedom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Fairness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342900" indent="-342900">
              <a:lnSpc>
                <a:spcPct val="150000"/>
              </a:lnSpc>
            </a:pPr>
            <a:endParaRPr lang="en-GB" sz="2100" dirty="0">
              <a:latin typeface="Open Sans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Justice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Truth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Rigour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Transparency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Reproducibility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0" indent="0">
              <a:buNone/>
            </a:pPr>
            <a:endParaRPr lang="en-GB" sz="2100" dirty="0">
              <a:latin typeface="Open San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20361DA-C757-48ED-8C35-3BFDAD7274C1}"/>
              </a:ext>
            </a:extLst>
          </p:cNvPr>
          <p:cNvSpPr/>
          <p:nvPr/>
        </p:nvSpPr>
        <p:spPr>
          <a:xfrm>
            <a:off x="5307186" y="2601140"/>
            <a:ext cx="1577628" cy="2358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9A05E-F391-4574-83B7-1F1998A038E2}"/>
              </a:ext>
            </a:extLst>
          </p:cNvPr>
          <p:cNvSpPr/>
          <p:nvPr/>
        </p:nvSpPr>
        <p:spPr>
          <a:xfrm>
            <a:off x="9462551" y="643823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2DFAD-BF02-4547-9A8F-08B12AB069F7}"/>
              </a:ext>
            </a:extLst>
          </p:cNvPr>
          <p:cNvSpPr txBox="1"/>
          <p:nvPr/>
        </p:nvSpPr>
        <p:spPr>
          <a:xfrm>
            <a:off x="761403" y="5394765"/>
            <a:ext cx="10962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SCIENCE AS A PUBLIC GOOD FOR THE BETTERMENT OF SOCIETY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5D478-941E-42DE-B376-93D8880BB441}"/>
              </a:ext>
            </a:extLst>
          </p:cNvPr>
          <p:cNvSpPr/>
          <p:nvPr/>
        </p:nvSpPr>
        <p:spPr>
          <a:xfrm>
            <a:off x="97783" y="6367012"/>
            <a:ext cx="780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http://elephantinthelab.org/do-we-need-an-open-science-coalition/</a:t>
            </a:r>
            <a:r>
              <a:rPr lang="en-GB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26DE6-7A65-460E-9CC8-6950C8E7880D}"/>
              </a:ext>
            </a:extLst>
          </p:cNvPr>
          <p:cNvSpPr txBox="1"/>
          <p:nvPr/>
        </p:nvSpPr>
        <p:spPr>
          <a:xfrm>
            <a:off x="5294246" y="5979540"/>
            <a:ext cx="18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#</a:t>
            </a:r>
            <a:r>
              <a:rPr lang="en-GB" dirty="0" err="1"/>
              <a:t>PeopleNotProfits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55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6732" y="314467"/>
            <a:ext cx="10515600" cy="1325563"/>
          </a:xfrm>
        </p:spPr>
        <p:txBody>
          <a:bodyPr/>
          <a:lstStyle/>
          <a:p>
            <a:r>
              <a:rPr lang="en-GB" b="1" dirty="0"/>
              <a:t>YES!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70" y="1409833"/>
            <a:ext cx="11148460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latin typeface="Open Sans"/>
              </a:rPr>
              <a:t>But then you also </a:t>
            </a:r>
            <a:r>
              <a:rPr lang="en-GB" sz="2400" i="1" dirty="0">
                <a:latin typeface="Open Sans"/>
              </a:rPr>
              <a:t>must</a:t>
            </a:r>
            <a:r>
              <a:rPr lang="en-GB" sz="2400" dirty="0">
                <a:latin typeface="Open Sans"/>
              </a:rPr>
              <a:t> acknowledge that by preventing access to research, we are acting against meeting these goals.</a:t>
            </a:r>
            <a:br>
              <a:rPr lang="en-GB" sz="2400" dirty="0">
                <a:latin typeface="Open Sans"/>
              </a:rPr>
            </a:br>
            <a:endParaRPr lang="en-GB" sz="2400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dirty="0">
                <a:latin typeface="Open Sans"/>
              </a:rPr>
              <a:t>And this is what the present scholarly publishing industry is doing. In exchange for our money. </a:t>
            </a:r>
          </a:p>
          <a:p>
            <a:pPr algn="ctr"/>
            <a:endParaRPr lang="en-GB" sz="2400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b="1" dirty="0">
                <a:latin typeface="Open Sans"/>
              </a:rPr>
              <a:t>It’s not a bug. </a:t>
            </a:r>
            <a:r>
              <a:rPr lang="de-DE" sz="2400" b="1" dirty="0">
                <a:latin typeface="Open Sans"/>
              </a:rPr>
              <a:t>It‘s a feature.</a:t>
            </a:r>
            <a:endParaRPr lang="en-GB" sz="2400" b="1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394119-1985-4F79-9192-760DACF5F055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6AA4A-15FA-4BC1-8E52-86AAF9315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820" y="4273152"/>
            <a:ext cx="6304548" cy="19777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CEDA14-E46D-4DC1-9BCE-CBD279DCAA71}"/>
              </a:ext>
            </a:extLst>
          </p:cNvPr>
          <p:cNvSpPr/>
          <p:nvPr/>
        </p:nvSpPr>
        <p:spPr>
          <a:xfrm>
            <a:off x="218073" y="6355490"/>
            <a:ext cx="3113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https://paywallthemovie.com/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956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4394A6-E6C0-4E2E-A1C5-A66BF948E06B}"/>
              </a:ext>
            </a:extLst>
          </p:cNvPr>
          <p:cNvSpPr/>
          <p:nvPr/>
        </p:nvSpPr>
        <p:spPr>
          <a:xfrm>
            <a:off x="2096094" y="1665344"/>
            <a:ext cx="79998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b="1" dirty="0" err="1">
                <a:latin typeface="Open Sans"/>
              </a:rPr>
              <a:t>For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researchers</a:t>
            </a:r>
            <a:r>
              <a:rPr lang="de-DE" sz="3200" b="1" dirty="0">
                <a:latin typeface="Open Sans"/>
              </a:rPr>
              <a:t>, </a:t>
            </a:r>
            <a:r>
              <a:rPr lang="de-DE" sz="3200" b="1" dirty="0" err="1">
                <a:latin typeface="Open Sans"/>
              </a:rPr>
              <a:t>it‘s</a:t>
            </a:r>
            <a:r>
              <a:rPr lang="de-DE" sz="3200" b="1" dirty="0">
                <a:latin typeface="Open Sans"/>
              </a:rPr>
              <a:t> like </a:t>
            </a:r>
            <a:r>
              <a:rPr lang="de-DE" sz="3200" b="1" dirty="0" err="1">
                <a:latin typeface="Open Sans"/>
              </a:rPr>
              <a:t>going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to</a:t>
            </a:r>
            <a:r>
              <a:rPr lang="de-DE" sz="3200" b="1" dirty="0">
                <a:latin typeface="Open Sans"/>
              </a:rPr>
              <a:t> a </a:t>
            </a:r>
            <a:r>
              <a:rPr lang="de-DE" sz="3200" b="1" dirty="0" err="1">
                <a:latin typeface="Open Sans"/>
              </a:rPr>
              <a:t>restaurant</a:t>
            </a:r>
            <a:r>
              <a:rPr lang="de-DE" sz="3200" b="1" dirty="0">
                <a:latin typeface="Open Sans"/>
              </a:rPr>
              <a:t>, </a:t>
            </a:r>
            <a:r>
              <a:rPr lang="de-DE" sz="3200" b="1" dirty="0" err="1">
                <a:latin typeface="Open Sans"/>
              </a:rPr>
              <a:t>bringing</a:t>
            </a:r>
            <a:r>
              <a:rPr lang="de-DE" sz="3200" b="1" dirty="0">
                <a:latin typeface="Open Sans"/>
              </a:rPr>
              <a:t> all </a:t>
            </a:r>
            <a:r>
              <a:rPr lang="de-DE" sz="3200" b="1" dirty="0" err="1">
                <a:latin typeface="Open Sans"/>
              </a:rPr>
              <a:t>of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your</a:t>
            </a:r>
            <a:r>
              <a:rPr lang="de-DE" sz="3200" b="1" dirty="0">
                <a:latin typeface="Open Sans"/>
              </a:rPr>
              <a:t> own </a:t>
            </a:r>
            <a:r>
              <a:rPr lang="de-DE" sz="3200" b="1" dirty="0" err="1">
                <a:latin typeface="Open Sans"/>
              </a:rPr>
              <a:t>ingredients</a:t>
            </a:r>
            <a:r>
              <a:rPr lang="de-DE" sz="3200" b="1" dirty="0">
                <a:latin typeface="Open Sans"/>
              </a:rPr>
              <a:t>, </a:t>
            </a:r>
            <a:r>
              <a:rPr lang="de-DE" sz="3200" b="1" dirty="0" err="1">
                <a:latin typeface="Open Sans"/>
              </a:rPr>
              <a:t>cooking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the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meal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yourself</a:t>
            </a:r>
            <a:r>
              <a:rPr lang="de-DE" sz="3200" b="1" dirty="0">
                <a:latin typeface="Open Sans"/>
              </a:rPr>
              <a:t>, and </a:t>
            </a:r>
            <a:r>
              <a:rPr lang="de-DE" sz="3200" b="1" dirty="0" err="1">
                <a:latin typeface="Open Sans"/>
              </a:rPr>
              <a:t>then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being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charged</a:t>
            </a:r>
            <a:r>
              <a:rPr lang="de-DE" sz="3200" b="1" dirty="0">
                <a:latin typeface="Open Sans"/>
              </a:rPr>
              <a:t> $40 </a:t>
            </a:r>
            <a:r>
              <a:rPr lang="de-DE" sz="3200" b="1" dirty="0" err="1">
                <a:latin typeface="Open Sans"/>
              </a:rPr>
              <a:t>for</a:t>
            </a:r>
            <a:r>
              <a:rPr lang="de-DE" sz="3200" b="1" dirty="0">
                <a:latin typeface="Open Sans"/>
              </a:rPr>
              <a:t> a </a:t>
            </a:r>
            <a:r>
              <a:rPr lang="de-DE" sz="3200" b="1" dirty="0" err="1">
                <a:latin typeface="Open Sans"/>
              </a:rPr>
              <a:t>waiter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to</a:t>
            </a:r>
            <a:r>
              <a:rPr lang="de-DE" sz="3200" b="1" dirty="0">
                <a:latin typeface="Open Sans"/>
              </a:rPr>
              <a:t> bring </a:t>
            </a:r>
            <a:r>
              <a:rPr lang="de-DE" sz="3200" b="1" dirty="0" err="1">
                <a:latin typeface="Open Sans"/>
              </a:rPr>
              <a:t>it</a:t>
            </a:r>
            <a:r>
              <a:rPr lang="de-DE" sz="3200" b="1" dirty="0">
                <a:latin typeface="Open Sans"/>
              </a:rPr>
              <a:t> out on a </a:t>
            </a:r>
            <a:r>
              <a:rPr lang="de-DE" sz="3200" b="1" dirty="0" err="1">
                <a:latin typeface="Open Sans"/>
              </a:rPr>
              <a:t>plate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for</a:t>
            </a:r>
            <a:r>
              <a:rPr lang="de-DE" sz="3200" b="1" dirty="0">
                <a:latin typeface="Open Sans"/>
              </a:rPr>
              <a:t> </a:t>
            </a:r>
            <a:r>
              <a:rPr lang="de-DE" sz="3200" b="1" dirty="0" err="1">
                <a:latin typeface="Open Sans"/>
              </a:rPr>
              <a:t>you</a:t>
            </a:r>
            <a:r>
              <a:rPr lang="de-DE" sz="3200" b="1" dirty="0">
                <a:latin typeface="Open Sans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8DFA6-68F1-465B-ABF4-F5B0FDA9AA3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80E8B-CA1F-418A-86E2-2345AEC5EF6E}"/>
              </a:ext>
            </a:extLst>
          </p:cNvPr>
          <p:cNvSpPr/>
          <p:nvPr/>
        </p:nvSpPr>
        <p:spPr>
          <a:xfrm>
            <a:off x="3266752" y="5228138"/>
            <a:ext cx="550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/>
            <a:r>
              <a:rPr lang="en-GB" dirty="0">
                <a:latin typeface="Open Sans"/>
              </a:rPr>
              <a:t>You are the provider, the product, and the consumer.</a:t>
            </a:r>
          </a:p>
        </p:txBody>
      </p:sp>
    </p:spTree>
    <p:extLst>
      <p:ext uri="{BB962C8B-B14F-4D97-AF65-F5344CB8AC3E}">
        <p14:creationId xmlns:p14="http://schemas.microsoft.com/office/powerpoint/2010/main" val="323732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7F8D-B80D-44E0-B5A6-568649260C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15745" y="131547"/>
            <a:ext cx="9906000" cy="1477963"/>
          </a:xfrm>
        </p:spPr>
        <p:txBody>
          <a:bodyPr/>
          <a:lstStyle/>
          <a:p>
            <a:pPr lvl="0"/>
            <a:r>
              <a:rPr lang="en-GB" dirty="0"/>
              <a:t>Why Open Science </a:t>
            </a:r>
            <a:r>
              <a:rPr lang="en-GB" i="1" dirty="0"/>
              <a:t>now</a:t>
            </a:r>
            <a:r>
              <a:rPr lang="en-GB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F0164-6484-4FDA-A04D-7C856B93C4A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08561" y="1608161"/>
            <a:ext cx="7433452" cy="4277449"/>
          </a:xfrm>
        </p:spPr>
        <p:txBody>
          <a:bodyPr anchor="ctr">
            <a:normAutofit lnSpcReduction="10000"/>
          </a:bodyPr>
          <a:lstStyle/>
          <a:p>
            <a:pPr marL="0" lvl="0" indent="0" algn="ctr">
              <a:buNone/>
            </a:pPr>
            <a:r>
              <a:rPr lang="en-GB" sz="4000" dirty="0"/>
              <a:t>Things are getting worse</a:t>
            </a:r>
          </a:p>
          <a:p>
            <a:pPr lvl="1" algn="ctr"/>
            <a:r>
              <a:rPr lang="en-GB" dirty="0"/>
              <a:t>Low public trust in science</a:t>
            </a:r>
          </a:p>
          <a:p>
            <a:pPr lvl="1" algn="ctr"/>
            <a:r>
              <a:rPr lang="en-GB" dirty="0"/>
              <a:t>Reproducibility/accessibility crises</a:t>
            </a:r>
          </a:p>
          <a:p>
            <a:pPr lvl="1" algn="ctr"/>
            <a:r>
              <a:rPr lang="en-GB" dirty="0"/>
              <a:t>Co-option of Open Science</a:t>
            </a:r>
          </a:p>
          <a:p>
            <a:pPr lvl="1" algn="ctr"/>
            <a:r>
              <a:rPr lang="en-GB" dirty="0"/>
              <a:t>Commercial interests strengthening</a:t>
            </a:r>
            <a:br>
              <a:rPr lang="en-GB" sz="3600" dirty="0"/>
            </a:br>
            <a:endParaRPr lang="en-GB" sz="3600" dirty="0"/>
          </a:p>
          <a:p>
            <a:pPr marL="0" lvl="0" indent="0" algn="ctr">
              <a:buNone/>
            </a:pPr>
            <a:r>
              <a:rPr lang="en-GB" sz="4000" dirty="0"/>
              <a:t>We have to act </a:t>
            </a:r>
            <a:r>
              <a:rPr lang="en-GB" sz="4000" b="1" dirty="0"/>
              <a:t>now</a:t>
            </a:r>
            <a:r>
              <a:rPr lang="en-GB" sz="4000" dirty="0"/>
              <a:t>, as a global community and take control of [Open] Science.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89EAA-5C36-4D3B-87FC-D038DBEEDB7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7" name="Picture 2" descr="Image result for we destroyed the planet">
            <a:extLst>
              <a:ext uri="{FF2B5EF4-FFF2-40B4-BE49-F238E27FC236}">
                <a16:creationId xmlns:a16="http://schemas.microsoft.com/office/drawing/2014/main" id="{F107A61D-2711-4531-91AE-F49A18A9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91" y="1519068"/>
            <a:ext cx="3782044" cy="38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704" y="350861"/>
            <a:ext cx="10515600" cy="1325563"/>
          </a:xfrm>
        </p:spPr>
        <p:txBody>
          <a:bodyPr/>
          <a:lstStyle/>
          <a:p>
            <a:r>
              <a:rPr lang="en-GB" dirty="0"/>
              <a:t>What is “Open Science”, exactly?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25610"/>
            <a:ext cx="10405319" cy="43138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000" b="1" dirty="0">
                <a:latin typeface="Open Sans"/>
              </a:rPr>
              <a:t>Open Science </a:t>
            </a:r>
            <a:r>
              <a:rPr lang="en-GB" sz="2000" dirty="0">
                <a:latin typeface="Open Sans"/>
              </a:rPr>
              <a:t>is about using science to help address the major challenges to society, and undoing the damage that commercial interests have caused to research in the last half century. (Moi)</a:t>
            </a:r>
          </a:p>
          <a:p>
            <a:pPr marL="0" indent="0" algn="ctr">
              <a:buNone/>
            </a:pPr>
            <a:r>
              <a:rPr lang="en-GB" sz="2000" dirty="0">
                <a:latin typeface="Open Sans"/>
              </a:rPr>
              <a:t>or...</a:t>
            </a:r>
            <a:br>
              <a:rPr lang="en-GB" sz="2000" dirty="0">
                <a:latin typeface="Open Sans"/>
              </a:rPr>
            </a:br>
            <a:endParaRPr lang="en-GB" sz="2000" dirty="0">
              <a:latin typeface="Open Sans"/>
            </a:endParaRPr>
          </a:p>
          <a:p>
            <a:pPr marL="0" indent="0" algn="ctr">
              <a:buNone/>
            </a:pPr>
            <a:r>
              <a:rPr lang="en-GB" sz="2000" b="1" dirty="0">
                <a:latin typeface="Open Sans"/>
              </a:rPr>
              <a:t>Open Science</a:t>
            </a:r>
            <a:r>
              <a:rPr lang="en-GB" sz="2000" dirty="0">
                <a:latin typeface="Open Sans"/>
              </a:rPr>
              <a:t> is the movement to make scientific research, data and dissemination accessible to all levels of an inquiring society, amateur or professional. (</a:t>
            </a:r>
            <a:r>
              <a:rPr lang="en-GB" sz="2000" dirty="0">
                <a:latin typeface="Open Sans"/>
                <a:hlinkClick r:id="rId2"/>
              </a:rPr>
              <a:t>Wikipedia</a:t>
            </a:r>
            <a:r>
              <a:rPr lang="en-GB" sz="2000" dirty="0">
                <a:latin typeface="Open Sans"/>
              </a:rPr>
              <a:t>)</a:t>
            </a:r>
            <a:endParaRPr lang="de-DE" sz="2000" dirty="0">
              <a:latin typeface="Open Sans"/>
            </a:endParaRPr>
          </a:p>
          <a:p>
            <a:pPr marL="0" indent="0" algn="ctr">
              <a:buNone/>
            </a:pPr>
            <a:r>
              <a:rPr lang="de-DE" sz="2000" dirty="0" err="1">
                <a:latin typeface="Open Sans"/>
              </a:rPr>
              <a:t>or</a:t>
            </a:r>
            <a:r>
              <a:rPr lang="en-GB" sz="2000" dirty="0">
                <a:latin typeface="Open Sans"/>
              </a:rPr>
              <a:t>…</a:t>
            </a:r>
            <a:br>
              <a:rPr lang="en-GB" sz="2000" dirty="0">
                <a:latin typeface="Open Sans"/>
              </a:rPr>
            </a:br>
            <a:endParaRPr lang="en-GB" sz="2000" dirty="0">
              <a:latin typeface="Open Sans"/>
            </a:endParaRPr>
          </a:p>
          <a:p>
            <a:pPr marL="0" indent="0" algn="ctr">
              <a:buNone/>
            </a:pPr>
            <a:r>
              <a:rPr lang="en-GB" sz="2000" b="1" dirty="0">
                <a:latin typeface="Open Sans"/>
              </a:rPr>
              <a:t>Open Science</a:t>
            </a:r>
            <a:r>
              <a:rPr lang="en-GB" sz="2000" dirty="0">
                <a:latin typeface="Open Sans"/>
              </a:rPr>
              <a:t> represents a new approach to the scientific process based on cooperative work and new ways of diffusing knowledge by using digital technologies and new collaborative tools. (</a:t>
            </a:r>
            <a:r>
              <a:rPr lang="en-GB" sz="2000" dirty="0">
                <a:latin typeface="Open Sans"/>
                <a:hlinkClick r:id="rId3"/>
              </a:rPr>
              <a:t>European Commission</a:t>
            </a:r>
            <a:r>
              <a:rPr lang="en-GB" sz="2000" dirty="0">
                <a:latin typeface="Open Sans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EB4453-4CB1-44D3-AA57-DA8D3861A88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21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D9845-EBC4-4073-B5A1-4F722B531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65" y="1202472"/>
            <a:ext cx="5123757" cy="2218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6454B3-7B85-4F93-8173-DC58A302245B}"/>
              </a:ext>
            </a:extLst>
          </p:cNvPr>
          <p:cNvSpPr txBox="1"/>
          <p:nvPr/>
        </p:nvSpPr>
        <p:spPr>
          <a:xfrm>
            <a:off x="737913" y="3858199"/>
            <a:ext cx="462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“Open Science is transparent and accessible knowledge that is shared and developed through collaborative networks.”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2C679-1560-4674-88A9-6AA66EC43122}"/>
              </a:ext>
            </a:extLst>
          </p:cNvPr>
          <p:cNvSpPr/>
          <p:nvPr/>
        </p:nvSpPr>
        <p:spPr>
          <a:xfrm>
            <a:off x="309987" y="6488668"/>
            <a:ext cx="8181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3"/>
              </a:rPr>
              <a:t>https://www.sciencedirect.com/science/article/abs/pii/S0148296317305441</a:t>
            </a:r>
            <a:r>
              <a:rPr lang="en-GB" sz="1300" dirty="0">
                <a:latin typeface="Open San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E474D-FF79-4B0C-AF81-04920F1A1993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472AA-5F4C-4740-B993-7FB162847DC0}"/>
              </a:ext>
            </a:extLst>
          </p:cNvPr>
          <p:cNvSpPr txBox="1"/>
          <p:nvPr/>
        </p:nvSpPr>
        <p:spPr>
          <a:xfrm>
            <a:off x="966745" y="5079853"/>
            <a:ext cx="4625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THIS IS </a:t>
            </a:r>
            <a:r>
              <a:rPr lang="en-GB" sz="4800" b="1" u="sng" dirty="0"/>
              <a:t>VERY BAD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9A2AD-C0F6-42D3-95E8-A6758DF1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487" y="1375960"/>
            <a:ext cx="6054348" cy="20154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6F4D61-A302-4451-BFBB-6F4885F3E427}"/>
              </a:ext>
            </a:extLst>
          </p:cNvPr>
          <p:cNvSpPr/>
          <p:nvPr/>
        </p:nvSpPr>
        <p:spPr>
          <a:xfrm>
            <a:off x="5862437" y="3805890"/>
            <a:ext cx="5579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“Open science describes the practice of carrying out scientific research in a completely transparent manner, and making the results of that research available to everyone. Isn’t that just ‘science’?”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844058-D1AC-4C64-8F29-819358FA567D}"/>
              </a:ext>
            </a:extLst>
          </p:cNvPr>
          <p:cNvSpPr/>
          <p:nvPr/>
        </p:nvSpPr>
        <p:spPr>
          <a:xfrm>
            <a:off x="1979215" y="364105"/>
            <a:ext cx="8233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I feel like often we talk about “open science” as a different entity to “science”.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A1C191-5DD8-479C-9FC9-79FBE8B693FC}"/>
              </a:ext>
            </a:extLst>
          </p:cNvPr>
          <p:cNvSpPr/>
          <p:nvPr/>
        </p:nvSpPr>
        <p:spPr>
          <a:xfrm>
            <a:off x="309987" y="6190137"/>
            <a:ext cx="62135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6"/>
              </a:rPr>
              <a:t>https://genomebiology.biomedcentral.com/articles/10.1186/s13059-015-0669-2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71CE-33F6-4492-B2C5-F6D2B0952CD4}"/>
              </a:ext>
            </a:extLst>
          </p:cNvPr>
          <p:cNvSpPr txBox="1"/>
          <p:nvPr/>
        </p:nvSpPr>
        <p:spPr>
          <a:xfrm>
            <a:off x="6091269" y="5005179"/>
            <a:ext cx="5139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THIS IS </a:t>
            </a:r>
            <a:r>
              <a:rPr lang="en-GB" sz="4800" b="1" u="sng" dirty="0"/>
              <a:t>VERY GOOD</a:t>
            </a:r>
          </a:p>
        </p:txBody>
      </p:sp>
    </p:spTree>
    <p:extLst>
      <p:ext uri="{BB962C8B-B14F-4D97-AF65-F5344CB8AC3E}">
        <p14:creationId xmlns:p14="http://schemas.microsoft.com/office/powerpoint/2010/main" val="11991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6EDFDE-2243-4DD3-A875-7708527D4E91}"/>
              </a:ext>
            </a:extLst>
          </p:cNvPr>
          <p:cNvSpPr txBox="1"/>
          <p:nvPr/>
        </p:nvSpPr>
        <p:spPr>
          <a:xfrm>
            <a:off x="1450442" y="1626244"/>
            <a:ext cx="9291112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Because OS has become a poorly-defined </a:t>
            </a:r>
            <a:r>
              <a:rPr lang="en-GB" sz="2400" b="1" dirty="0"/>
              <a:t>process- based</a:t>
            </a:r>
            <a:r>
              <a:rPr lang="en-GB" sz="2400" dirty="0"/>
              <a:t> concept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Divorced from any human, </a:t>
            </a:r>
            <a:r>
              <a:rPr lang="en-GB" sz="2400" b="1" dirty="0"/>
              <a:t>value-based</a:t>
            </a:r>
            <a:r>
              <a:rPr lang="en-GB" sz="2400" dirty="0"/>
              <a:t> element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Treated as distinct from ‘good’ science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/>
              <a:t>This makes it very easy AGAIN for commercial interests to co-opt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B20E83-DBB8-4E70-9504-13181EB5364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7115DD-0614-467B-BFA2-6F5D687A5839}"/>
              </a:ext>
            </a:extLst>
          </p:cNvPr>
          <p:cNvSpPr/>
          <p:nvPr/>
        </p:nvSpPr>
        <p:spPr>
          <a:xfrm>
            <a:off x="717609" y="4398158"/>
            <a:ext cx="107567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>
                <a:latin typeface="Open Sans"/>
              </a:rPr>
              <a:t>After 20 </a:t>
            </a:r>
            <a:r>
              <a:rPr lang="de-DE" sz="2800" dirty="0" err="1">
                <a:latin typeface="Open Sans"/>
              </a:rPr>
              <a:t>years</a:t>
            </a:r>
            <a:r>
              <a:rPr lang="de-DE" sz="2800" dirty="0">
                <a:latin typeface="Open Sans"/>
              </a:rPr>
              <a:t> </a:t>
            </a:r>
            <a:r>
              <a:rPr lang="de-DE" sz="2800" dirty="0" err="1">
                <a:latin typeface="Open Sans"/>
              </a:rPr>
              <a:t>of</a:t>
            </a:r>
            <a:r>
              <a:rPr lang="de-DE" sz="2800" dirty="0">
                <a:latin typeface="Open Sans"/>
              </a:rPr>
              <a:t> </a:t>
            </a:r>
            <a:r>
              <a:rPr lang="de-DE" sz="2800" dirty="0" err="1">
                <a:latin typeface="Open Sans"/>
              </a:rPr>
              <a:t>relentless</a:t>
            </a:r>
            <a:r>
              <a:rPr lang="de-DE" sz="2800" dirty="0">
                <a:latin typeface="Open Sans"/>
              </a:rPr>
              <a:t> </a:t>
            </a:r>
            <a:r>
              <a:rPr lang="de-DE" sz="2800" dirty="0" err="1">
                <a:latin typeface="Open Sans"/>
              </a:rPr>
              <a:t>campaigning</a:t>
            </a:r>
            <a:r>
              <a:rPr lang="de-DE" sz="2800" dirty="0">
                <a:latin typeface="Open Sans"/>
              </a:rPr>
              <a:t>, </a:t>
            </a:r>
            <a:r>
              <a:rPr lang="de-DE" sz="2800" dirty="0" err="1">
                <a:latin typeface="Open Sans"/>
              </a:rPr>
              <a:t>only</a:t>
            </a:r>
            <a:r>
              <a:rPr lang="de-DE" sz="2800" dirty="0">
                <a:latin typeface="Open Sans"/>
              </a:rPr>
              <a:t> </a:t>
            </a:r>
            <a:r>
              <a:rPr lang="de-DE" sz="2800" dirty="0" err="1">
                <a:latin typeface="Open Sans"/>
              </a:rPr>
              <a:t>about</a:t>
            </a:r>
            <a:r>
              <a:rPr lang="de-DE" sz="2800" dirty="0">
                <a:latin typeface="Open Sans"/>
              </a:rPr>
              <a:t> </a:t>
            </a:r>
            <a:r>
              <a:rPr lang="de-DE" sz="2800" b="1" dirty="0">
                <a:latin typeface="Open Sans"/>
              </a:rPr>
              <a:t>25% </a:t>
            </a:r>
            <a:r>
              <a:rPr lang="de-DE" sz="2800" b="1" dirty="0" err="1">
                <a:latin typeface="Open Sans"/>
              </a:rPr>
              <a:t>of</a:t>
            </a:r>
            <a:r>
              <a:rPr lang="de-DE" sz="2800" b="1" dirty="0">
                <a:latin typeface="Open Sans"/>
              </a:rPr>
              <a:t> </a:t>
            </a:r>
            <a:r>
              <a:rPr lang="de-DE" sz="2800" b="1" dirty="0" err="1">
                <a:latin typeface="Open Sans"/>
              </a:rPr>
              <a:t>published</a:t>
            </a:r>
            <a:r>
              <a:rPr lang="de-DE" sz="2800" b="1" dirty="0">
                <a:latin typeface="Open Sans"/>
              </a:rPr>
              <a:t> </a:t>
            </a:r>
            <a:r>
              <a:rPr lang="de-DE" sz="2800" b="1" dirty="0" err="1">
                <a:latin typeface="Open Sans"/>
              </a:rPr>
              <a:t>research</a:t>
            </a:r>
            <a:r>
              <a:rPr lang="de-DE" sz="2800" b="1" dirty="0">
                <a:latin typeface="Open Sans"/>
              </a:rPr>
              <a:t> </a:t>
            </a:r>
            <a:r>
              <a:rPr lang="de-DE" sz="2800" b="1" dirty="0" err="1">
                <a:latin typeface="Open Sans"/>
              </a:rPr>
              <a:t>articles</a:t>
            </a:r>
            <a:r>
              <a:rPr lang="de-DE" sz="2800" b="1" dirty="0">
                <a:latin typeface="Open Sans"/>
              </a:rPr>
              <a:t> </a:t>
            </a:r>
            <a:r>
              <a:rPr lang="de-DE" sz="2800" b="1" dirty="0" err="1">
                <a:latin typeface="Open Sans"/>
              </a:rPr>
              <a:t>are</a:t>
            </a:r>
            <a:r>
              <a:rPr lang="de-DE" sz="2800" b="1" dirty="0">
                <a:latin typeface="Open Sans"/>
              </a:rPr>
              <a:t> </a:t>
            </a:r>
            <a:r>
              <a:rPr lang="de-DE" sz="2800" b="1" dirty="0" err="1">
                <a:latin typeface="Open Sans"/>
              </a:rPr>
              <a:t>publicly</a:t>
            </a:r>
            <a:r>
              <a:rPr lang="de-DE" sz="2800" b="1" dirty="0">
                <a:latin typeface="Open Sans"/>
              </a:rPr>
              <a:t> </a:t>
            </a:r>
            <a:r>
              <a:rPr lang="de-DE" sz="2800" b="1" dirty="0" err="1">
                <a:latin typeface="Open Sans"/>
              </a:rPr>
              <a:t>accessible</a:t>
            </a:r>
            <a:r>
              <a:rPr lang="de-DE" sz="2800" dirty="0">
                <a:latin typeface="Open Sans"/>
              </a:rPr>
              <a:t> (</a:t>
            </a:r>
            <a:r>
              <a:rPr lang="de-DE" sz="2800" dirty="0" err="1">
                <a:latin typeface="Open Sans"/>
              </a:rPr>
              <a:t>Piwowar</a:t>
            </a:r>
            <a:r>
              <a:rPr lang="de-DE" sz="2800" dirty="0">
                <a:latin typeface="Open Sans"/>
              </a:rPr>
              <a:t> et al., 2018).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DEBA92-B31D-47C2-9773-172DBC75C5C5}"/>
              </a:ext>
            </a:extLst>
          </p:cNvPr>
          <p:cNvSpPr/>
          <p:nvPr/>
        </p:nvSpPr>
        <p:spPr>
          <a:xfrm>
            <a:off x="335769" y="6304002"/>
            <a:ext cx="3264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https://peerj.com/articles/4375/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75B355-6B4C-4CC0-A28F-F607F9CEEE74}"/>
              </a:ext>
            </a:extLst>
          </p:cNvPr>
          <p:cNvSpPr/>
          <p:nvPr/>
        </p:nvSpPr>
        <p:spPr>
          <a:xfrm>
            <a:off x="1979215" y="364105"/>
            <a:ext cx="8233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What’s the fuss?</a:t>
            </a:r>
          </a:p>
        </p:txBody>
      </p:sp>
    </p:spTree>
    <p:extLst>
      <p:ext uri="{BB962C8B-B14F-4D97-AF65-F5344CB8AC3E}">
        <p14:creationId xmlns:p14="http://schemas.microsoft.com/office/powerpoint/2010/main" val="3326398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8040</TotalTime>
  <Words>1675</Words>
  <Application>Microsoft Office PowerPoint</Application>
  <PresentationFormat>Widescreen</PresentationFormat>
  <Paragraphs>260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Microsoft YaHei</vt:lpstr>
      <vt:lpstr>-apple-system</vt:lpstr>
      <vt:lpstr>Arial</vt:lpstr>
      <vt:lpstr>Calibri</vt:lpstr>
      <vt:lpstr>Calibri Light</vt:lpstr>
      <vt:lpstr>Lato</vt:lpstr>
      <vt:lpstr>Liberation Sans</vt:lpstr>
      <vt:lpstr>Lucida Sans</vt:lpstr>
      <vt:lpstr>noto sans</vt:lpstr>
      <vt:lpstr>Open Sans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YES!</vt:lpstr>
      <vt:lpstr>PowerPoint Presentation</vt:lpstr>
      <vt:lpstr>Why Open Science now?</vt:lpstr>
      <vt:lpstr>What is “Open Science”, exactly?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Open Science a ‘movement’?</vt:lpstr>
      <vt:lpstr>Who is leading the change?</vt:lpstr>
      <vt:lpstr>Recent events have been a bit odd…</vt:lpstr>
      <vt:lpstr>PowerPoint Presentation</vt:lpstr>
      <vt:lpstr>Germany versus Elsevier</vt:lpstr>
      <vt:lpstr>Have you ever met an average academic?</vt:lpstr>
      <vt:lpstr>PowerPoint Presentation</vt:lpstr>
      <vt:lpstr>Principles in open science</vt:lpstr>
      <vt:lpstr>PowerPoint Presentation</vt:lpstr>
      <vt:lpstr>AN OPEN SCIENCE EDUCATION CRISIS</vt:lpstr>
      <vt:lpstr>Attitudes versus practice</vt:lpstr>
      <vt:lpstr>PowerPoint Presentation</vt:lpstr>
      <vt:lpstr>It is time to change the conversation</vt:lpstr>
      <vt:lpstr>Openness is good for your work and career</vt:lpstr>
      <vt:lpstr>The future is OPEN</vt:lpstr>
      <vt:lpstr>PowerPoint Presentation</vt:lpstr>
      <vt:lpstr>Being more open helps YOU so much</vt:lpstr>
      <vt:lpstr>PowerPoint Presentation</vt:lpstr>
      <vt:lpstr>PowerPoint Presentation</vt:lpstr>
      <vt:lpstr>What do we need to change cultures?</vt:lpstr>
      <vt:lpstr>Our vision of the future</vt:lpstr>
      <vt:lpstr>How do we get to where we want?</vt:lpstr>
      <vt:lpstr>Skeptical? You should be. Challenges:</vt:lpstr>
      <vt:lpstr>The ultimate goal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Tennant, Jon</dc:creator>
  <cp:lastModifiedBy>jon tennant</cp:lastModifiedBy>
  <cp:revision>396</cp:revision>
  <dcterms:created xsi:type="dcterms:W3CDTF">2018-02-17T12:39:38Z</dcterms:created>
  <dcterms:modified xsi:type="dcterms:W3CDTF">2018-09-17T08:22:20Z</dcterms:modified>
</cp:coreProperties>
</file>