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4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3" r:id="rId3"/>
    <p:sldId id="289" r:id="rId4"/>
    <p:sldId id="290" r:id="rId5"/>
    <p:sldId id="291" r:id="rId6"/>
    <p:sldId id="264" r:id="rId7"/>
    <p:sldId id="275" r:id="rId8"/>
    <p:sldId id="280" r:id="rId9"/>
    <p:sldId id="277" r:id="rId10"/>
    <p:sldId id="266" r:id="rId11"/>
    <p:sldId id="281" r:id="rId12"/>
    <p:sldId id="278" r:id="rId13"/>
    <p:sldId id="265" r:id="rId14"/>
    <p:sldId id="279" r:id="rId15"/>
    <p:sldId id="283" r:id="rId16"/>
    <p:sldId id="269" r:id="rId17"/>
    <p:sldId id="270" r:id="rId18"/>
    <p:sldId id="271" r:id="rId19"/>
    <p:sldId id="284" r:id="rId20"/>
    <p:sldId id="286" r:id="rId21"/>
    <p:sldId id="276" r:id="rId22"/>
    <p:sldId id="292" r:id="rId2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9274"/>
    <a:srgbClr val="00A6AA"/>
    <a:srgbClr val="F7F0E2"/>
    <a:srgbClr val="F7ECDA"/>
    <a:srgbClr val="F1E5CB"/>
    <a:srgbClr val="F5F1E8"/>
    <a:srgbClr val="EFEF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B6F1F5-A565-4545-BDD5-1784BA071DF0}" v="2" dt="2018-09-13T15:54:41.4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98"/>
  </p:normalViewPr>
  <p:slideViewPr>
    <p:cSldViewPr>
      <p:cViewPr varScale="1">
        <p:scale>
          <a:sx n="112" d="100"/>
          <a:sy n="112" d="100"/>
        </p:scale>
        <p:origin x="1640"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py slide 1">
    <p:spTree>
      <p:nvGrpSpPr>
        <p:cNvPr id="1" name=""/>
        <p:cNvGrpSpPr/>
        <p:nvPr/>
      </p:nvGrpSpPr>
      <p:grpSpPr>
        <a:xfrm>
          <a:off x="0" y="0"/>
          <a:ext cx="0" cy="0"/>
          <a:chOff x="0" y="0"/>
          <a:chExt cx="0" cy="0"/>
        </a:xfrm>
      </p:grpSpPr>
      <p:pic>
        <p:nvPicPr>
          <p:cNvPr id="7" name="Picture 6" descr="UN-S&amp;T_logo.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81800" y="349250"/>
            <a:ext cx="19812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4"/>
          <p:cNvSpPr>
            <a:spLocks noGrp="1"/>
          </p:cNvSpPr>
          <p:nvPr>
            <p:ph type="title"/>
          </p:nvPr>
        </p:nvSpPr>
        <p:spPr>
          <a:xfrm>
            <a:off x="243356" y="1268760"/>
            <a:ext cx="6120680" cy="432048"/>
          </a:xfrm>
        </p:spPr>
        <p:txBody>
          <a:bodyPr>
            <a:normAutofit/>
          </a:bodyPr>
          <a:lstStyle>
            <a:lvl1pPr algn="l">
              <a:defRPr sz="3200" baseline="0">
                <a:latin typeface="Arial" pitchFamily="34" charset="0"/>
                <a:cs typeface="Arial" pitchFamily="34" charset="0"/>
              </a:defRPr>
            </a:lvl1pPr>
          </a:lstStyle>
          <a:p>
            <a:r>
              <a:rPr lang="en-GB"/>
              <a:t>Click to edit Master title style</a:t>
            </a:r>
            <a:endParaRPr lang="en-GB" dirty="0"/>
          </a:p>
        </p:txBody>
      </p:sp>
      <p:sp>
        <p:nvSpPr>
          <p:cNvPr id="23" name="Text Placeholder 22"/>
          <p:cNvSpPr>
            <a:spLocks noGrp="1"/>
          </p:cNvSpPr>
          <p:nvPr>
            <p:ph type="body" sz="quarter" idx="10"/>
          </p:nvPr>
        </p:nvSpPr>
        <p:spPr>
          <a:xfrm>
            <a:off x="250825" y="2708300"/>
            <a:ext cx="8642350" cy="3745036"/>
          </a:xfrm>
        </p:spPr>
        <p:txBody>
          <a:bodyPr>
            <a:normAutofit/>
          </a:bodyPr>
          <a:lstStyle>
            <a:lvl1pPr marL="285750" marR="0" indent="-285750" algn="l" defTabSz="914400" rtl="0" eaLnBrk="0" fontAlgn="base" latinLnBrk="0" hangingPunct="0">
              <a:lnSpc>
                <a:spcPct val="100000"/>
              </a:lnSpc>
              <a:spcBef>
                <a:spcPct val="0"/>
              </a:spcBef>
              <a:spcAft>
                <a:spcPct val="0"/>
              </a:spcAft>
              <a:buClr>
                <a:srgbClr val="229274"/>
              </a:buClr>
              <a:buSzTx/>
              <a:buFont typeface="Arial" charset="0"/>
              <a:buChar char="•"/>
              <a:tabLst/>
              <a:defRPr sz="1400">
                <a:latin typeface="Arial" pitchFamily="34" charset="0"/>
                <a:cs typeface="Arial" pitchFamily="34" charset="0"/>
              </a:defRPr>
            </a:lvl1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dirty="0"/>
          </a:p>
        </p:txBody>
      </p:sp>
      <p:sp>
        <p:nvSpPr>
          <p:cNvPr id="28" name="Text Placeholder 27"/>
          <p:cNvSpPr>
            <a:spLocks noGrp="1"/>
          </p:cNvSpPr>
          <p:nvPr>
            <p:ph type="body" sz="quarter" idx="11"/>
          </p:nvPr>
        </p:nvSpPr>
        <p:spPr>
          <a:xfrm>
            <a:off x="195840" y="2204864"/>
            <a:ext cx="4176538" cy="504775"/>
          </a:xfrm>
        </p:spPr>
        <p:txBody>
          <a:bodyPr>
            <a:normAutofit/>
          </a:bodyPr>
          <a:lstStyle>
            <a:lvl1pPr>
              <a:buNone/>
              <a:defRPr sz="1800" b="1">
                <a:solidFill>
                  <a:srgbClr val="229274"/>
                </a:solidFill>
                <a:latin typeface="Arial" pitchFamily="34" charset="0"/>
                <a:cs typeface="Arial" pitchFamily="34" charset="0"/>
              </a:defRPr>
            </a:lvl1pPr>
          </a:lstStyle>
          <a:p>
            <a:pPr lvl="0"/>
            <a:r>
              <a:rPr lang="en-GB"/>
              <a:t>Click to edit Master text styles</a:t>
            </a:r>
          </a:p>
        </p:txBody>
      </p:sp>
      <p:sp>
        <p:nvSpPr>
          <p:cNvPr id="38" name="Text Placeholder 37"/>
          <p:cNvSpPr>
            <a:spLocks noGrp="1"/>
          </p:cNvSpPr>
          <p:nvPr>
            <p:ph type="body" sz="quarter" idx="16"/>
          </p:nvPr>
        </p:nvSpPr>
        <p:spPr>
          <a:xfrm>
            <a:off x="176039" y="260350"/>
            <a:ext cx="4319761" cy="216322"/>
          </a:xfrm>
        </p:spPr>
        <p:txBody>
          <a:bodyPr>
            <a:normAutofit/>
          </a:bodyPr>
          <a:lstStyle>
            <a:lvl1pPr>
              <a:buNone/>
              <a:defRPr sz="1000" b="1">
                <a:latin typeface="Arial" pitchFamily="34" charset="0"/>
                <a:cs typeface="Arial" pitchFamily="34" charset="0"/>
              </a:defRPr>
            </a:lvl1pPr>
          </a:lstStyle>
          <a:p>
            <a:pPr lvl="0"/>
            <a:r>
              <a:rPr lang="en-GB"/>
              <a:t>Click to edit Master text styles</a:t>
            </a:r>
          </a:p>
        </p:txBody>
      </p:sp>
      <p:sp>
        <p:nvSpPr>
          <p:cNvPr id="40" name="Text Placeholder 39"/>
          <p:cNvSpPr>
            <a:spLocks noGrp="1"/>
          </p:cNvSpPr>
          <p:nvPr>
            <p:ph type="body" sz="quarter" idx="17"/>
          </p:nvPr>
        </p:nvSpPr>
        <p:spPr>
          <a:xfrm>
            <a:off x="176039" y="476672"/>
            <a:ext cx="3959225" cy="288032"/>
          </a:xfrm>
        </p:spPr>
        <p:txBody>
          <a:bodyPr>
            <a:normAutofit/>
          </a:bodyPr>
          <a:lstStyle>
            <a:lvl1pPr>
              <a:buNone/>
              <a:defRPr sz="1000">
                <a:latin typeface="Arial" pitchFamily="34" charset="0"/>
                <a:cs typeface="Arial" pitchFamily="34" charset="0"/>
              </a:defRPr>
            </a:lvl1pPr>
          </a:lstStyle>
          <a:p>
            <a:pPr lvl="0"/>
            <a:r>
              <a:rPr lang="en-GB"/>
              <a:t>Click to edit Master text styles</a:t>
            </a:r>
          </a:p>
        </p:txBody>
      </p:sp>
    </p:spTree>
    <p:extLst>
      <p:ext uri="{BB962C8B-B14F-4D97-AF65-F5344CB8AC3E}">
        <p14:creationId xmlns:p14="http://schemas.microsoft.com/office/powerpoint/2010/main" val="1144040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2E1F141-262B-43AB-9704-753CBB6E24CD}" type="datetime1">
              <a:rPr lang="en-GB" altLang="en-US"/>
              <a:pPr>
                <a:defRPr/>
              </a:pPr>
              <a:t>15/09/2018</a:t>
            </a:fld>
            <a:endParaRPr lang="en-GB" altLang="en-US" dirty="0"/>
          </a:p>
        </p:txBody>
      </p:sp>
      <p:sp>
        <p:nvSpPr>
          <p:cNvPr id="6" name="Footer Placeholder 4"/>
          <p:cNvSpPr>
            <a:spLocks noGrp="1"/>
          </p:cNvSpPr>
          <p:nvPr>
            <p:ph type="ftr" sz="quarter" idx="11"/>
          </p:nvPr>
        </p:nvSpPr>
        <p:spPr/>
        <p:txBody>
          <a:bodyPr/>
          <a:lstStyle>
            <a:lvl1pPr>
              <a:defRPr/>
            </a:lvl1pPr>
          </a:lstStyle>
          <a:p>
            <a:pPr>
              <a:defRPr/>
            </a:pPr>
            <a:endParaRPr lang="en-GB" altLang="en-US" dirty="0"/>
          </a:p>
        </p:txBody>
      </p:sp>
      <p:sp>
        <p:nvSpPr>
          <p:cNvPr id="7" name="Slide Number Placeholder 5"/>
          <p:cNvSpPr>
            <a:spLocks noGrp="1"/>
          </p:cNvSpPr>
          <p:nvPr>
            <p:ph type="sldNum" sz="quarter" idx="12"/>
          </p:nvPr>
        </p:nvSpPr>
        <p:spPr/>
        <p:txBody>
          <a:bodyPr/>
          <a:lstStyle>
            <a:lvl1pPr>
              <a:defRPr/>
            </a:lvl1pPr>
          </a:lstStyle>
          <a:p>
            <a:pPr>
              <a:defRPr/>
            </a:pPr>
            <a:fld id="{F5923355-17BE-4535-BE52-08C2C2517DFB}" type="slidenum">
              <a:rPr lang="en-GB" altLang="en-US"/>
              <a:pPr>
                <a:defRPr/>
              </a:pPr>
              <a:t>‹#›</a:t>
            </a:fld>
            <a:endParaRPr lang="en-GB" altLang="en-US" dirty="0"/>
          </a:p>
        </p:txBody>
      </p:sp>
    </p:spTree>
    <p:extLst>
      <p:ext uri="{BB962C8B-B14F-4D97-AF65-F5344CB8AC3E}">
        <p14:creationId xmlns:p14="http://schemas.microsoft.com/office/powerpoint/2010/main" val="3962847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0380267-63DC-4463-9B6B-B7080039772E}" type="datetime1">
              <a:rPr lang="en-GB" altLang="en-US"/>
              <a:pPr>
                <a:defRPr/>
              </a:pPr>
              <a:t>15/09/2018</a:t>
            </a:fld>
            <a:endParaRPr lang="en-GB" altLang="en-US" dirty="0"/>
          </a:p>
        </p:txBody>
      </p:sp>
      <p:sp>
        <p:nvSpPr>
          <p:cNvPr id="6" name="Footer Placeholder 4"/>
          <p:cNvSpPr>
            <a:spLocks noGrp="1"/>
          </p:cNvSpPr>
          <p:nvPr>
            <p:ph type="ftr" sz="quarter" idx="11"/>
          </p:nvPr>
        </p:nvSpPr>
        <p:spPr/>
        <p:txBody>
          <a:bodyPr/>
          <a:lstStyle>
            <a:lvl1pPr>
              <a:defRPr/>
            </a:lvl1pPr>
          </a:lstStyle>
          <a:p>
            <a:pPr>
              <a:defRPr/>
            </a:pPr>
            <a:endParaRPr lang="en-GB" altLang="en-US" dirty="0"/>
          </a:p>
        </p:txBody>
      </p:sp>
      <p:sp>
        <p:nvSpPr>
          <p:cNvPr id="7" name="Slide Number Placeholder 5"/>
          <p:cNvSpPr>
            <a:spLocks noGrp="1"/>
          </p:cNvSpPr>
          <p:nvPr>
            <p:ph type="sldNum" sz="quarter" idx="12"/>
          </p:nvPr>
        </p:nvSpPr>
        <p:spPr/>
        <p:txBody>
          <a:bodyPr/>
          <a:lstStyle>
            <a:lvl1pPr>
              <a:defRPr/>
            </a:lvl1pPr>
          </a:lstStyle>
          <a:p>
            <a:pPr>
              <a:defRPr/>
            </a:pPr>
            <a:fld id="{4906DCE9-7386-4110-8E09-2AC949309F0C}" type="slidenum">
              <a:rPr lang="en-GB" altLang="en-US"/>
              <a:pPr>
                <a:defRPr/>
              </a:pPr>
              <a:t>‹#›</a:t>
            </a:fld>
            <a:endParaRPr lang="en-GB" altLang="en-US" dirty="0"/>
          </a:p>
        </p:txBody>
      </p:sp>
    </p:spTree>
    <p:extLst>
      <p:ext uri="{BB962C8B-B14F-4D97-AF65-F5344CB8AC3E}">
        <p14:creationId xmlns:p14="http://schemas.microsoft.com/office/powerpoint/2010/main" val="2158738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B2BE0FBE-8C65-41DE-ABDA-72203FB51492}" type="datetime1">
              <a:rPr lang="en-GB" altLang="en-US"/>
              <a:pPr>
                <a:defRPr/>
              </a:pPr>
              <a:t>15/09/2018</a:t>
            </a:fld>
            <a:endParaRPr lang="en-GB" altLang="en-US" dirty="0"/>
          </a:p>
        </p:txBody>
      </p:sp>
      <p:sp>
        <p:nvSpPr>
          <p:cNvPr id="5" name="Footer Placeholder 4"/>
          <p:cNvSpPr>
            <a:spLocks noGrp="1"/>
          </p:cNvSpPr>
          <p:nvPr>
            <p:ph type="ftr" sz="quarter" idx="11"/>
          </p:nvPr>
        </p:nvSpPr>
        <p:spPr/>
        <p:txBody>
          <a:bodyPr/>
          <a:lstStyle>
            <a:lvl1pPr>
              <a:defRPr/>
            </a:lvl1pPr>
          </a:lstStyle>
          <a:p>
            <a:pPr>
              <a:defRPr/>
            </a:pPr>
            <a:endParaRPr lang="en-GB" altLang="en-US" dirty="0"/>
          </a:p>
        </p:txBody>
      </p:sp>
      <p:sp>
        <p:nvSpPr>
          <p:cNvPr id="6" name="Slide Number Placeholder 5"/>
          <p:cNvSpPr>
            <a:spLocks noGrp="1"/>
          </p:cNvSpPr>
          <p:nvPr>
            <p:ph type="sldNum" sz="quarter" idx="12"/>
          </p:nvPr>
        </p:nvSpPr>
        <p:spPr/>
        <p:txBody>
          <a:bodyPr/>
          <a:lstStyle>
            <a:lvl1pPr>
              <a:defRPr/>
            </a:lvl1pPr>
          </a:lstStyle>
          <a:p>
            <a:pPr>
              <a:defRPr/>
            </a:pPr>
            <a:fld id="{AC5F5EA4-36B2-4F6A-B34F-471E8E80C890}" type="slidenum">
              <a:rPr lang="en-GB" altLang="en-US"/>
              <a:pPr>
                <a:defRPr/>
              </a:pPr>
              <a:t>‹#›</a:t>
            </a:fld>
            <a:endParaRPr lang="en-GB" altLang="en-US" dirty="0"/>
          </a:p>
        </p:txBody>
      </p:sp>
    </p:spTree>
    <p:extLst>
      <p:ext uri="{BB962C8B-B14F-4D97-AF65-F5344CB8AC3E}">
        <p14:creationId xmlns:p14="http://schemas.microsoft.com/office/powerpoint/2010/main" val="1327410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9BFA5F1B-09A5-4091-BE82-A3B876047567}" type="datetime1">
              <a:rPr lang="en-GB" altLang="en-US"/>
              <a:pPr>
                <a:defRPr/>
              </a:pPr>
              <a:t>15/09/2018</a:t>
            </a:fld>
            <a:endParaRPr lang="en-GB" altLang="en-US" dirty="0"/>
          </a:p>
        </p:txBody>
      </p:sp>
      <p:sp>
        <p:nvSpPr>
          <p:cNvPr id="5" name="Footer Placeholder 4"/>
          <p:cNvSpPr>
            <a:spLocks noGrp="1"/>
          </p:cNvSpPr>
          <p:nvPr>
            <p:ph type="ftr" sz="quarter" idx="11"/>
          </p:nvPr>
        </p:nvSpPr>
        <p:spPr/>
        <p:txBody>
          <a:bodyPr/>
          <a:lstStyle>
            <a:lvl1pPr>
              <a:defRPr/>
            </a:lvl1pPr>
          </a:lstStyle>
          <a:p>
            <a:pPr>
              <a:defRPr/>
            </a:pPr>
            <a:endParaRPr lang="en-GB" altLang="en-US" dirty="0"/>
          </a:p>
        </p:txBody>
      </p:sp>
      <p:sp>
        <p:nvSpPr>
          <p:cNvPr id="6" name="Slide Number Placeholder 5"/>
          <p:cNvSpPr>
            <a:spLocks noGrp="1"/>
          </p:cNvSpPr>
          <p:nvPr>
            <p:ph type="sldNum" sz="quarter" idx="12"/>
          </p:nvPr>
        </p:nvSpPr>
        <p:spPr/>
        <p:txBody>
          <a:bodyPr/>
          <a:lstStyle>
            <a:lvl1pPr>
              <a:defRPr/>
            </a:lvl1pPr>
          </a:lstStyle>
          <a:p>
            <a:pPr>
              <a:defRPr/>
            </a:pPr>
            <a:fld id="{864A08D8-2854-4C38-8502-6CA93DB90EA6}" type="slidenum">
              <a:rPr lang="en-GB" altLang="en-US"/>
              <a:pPr>
                <a:defRPr/>
              </a:pPr>
              <a:t>‹#›</a:t>
            </a:fld>
            <a:endParaRPr lang="en-GB" altLang="en-US" dirty="0"/>
          </a:p>
        </p:txBody>
      </p:sp>
    </p:spTree>
    <p:extLst>
      <p:ext uri="{BB962C8B-B14F-4D97-AF65-F5344CB8AC3E}">
        <p14:creationId xmlns:p14="http://schemas.microsoft.com/office/powerpoint/2010/main" val="4100882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 name="Picture 6" descr="UN-S&amp;T_logo.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81800" y="349250"/>
            <a:ext cx="19812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4"/>
          <p:cNvSpPr>
            <a:spLocks noGrp="1"/>
          </p:cNvSpPr>
          <p:nvPr>
            <p:ph type="title"/>
          </p:nvPr>
        </p:nvSpPr>
        <p:spPr>
          <a:xfrm>
            <a:off x="243356" y="1268760"/>
            <a:ext cx="6120680" cy="432048"/>
          </a:xfrm>
        </p:spPr>
        <p:txBody>
          <a:bodyPr>
            <a:normAutofit/>
          </a:bodyPr>
          <a:lstStyle>
            <a:lvl1pPr algn="l">
              <a:defRPr sz="3200" baseline="0">
                <a:latin typeface="Arial" pitchFamily="34" charset="0"/>
                <a:cs typeface="Arial" pitchFamily="34" charset="0"/>
              </a:defRPr>
            </a:lvl1pPr>
          </a:lstStyle>
          <a:p>
            <a:r>
              <a:rPr lang="en-GB"/>
              <a:t>Click to edit Master title style</a:t>
            </a:r>
            <a:endParaRPr lang="en-GB" dirty="0"/>
          </a:p>
        </p:txBody>
      </p:sp>
      <p:sp>
        <p:nvSpPr>
          <p:cNvPr id="8" name="Text Placeholder 22"/>
          <p:cNvSpPr>
            <a:spLocks noGrp="1"/>
          </p:cNvSpPr>
          <p:nvPr>
            <p:ph type="body" sz="quarter" idx="10"/>
          </p:nvPr>
        </p:nvSpPr>
        <p:spPr>
          <a:xfrm>
            <a:off x="4724399" y="2708300"/>
            <a:ext cx="4168775" cy="3745036"/>
          </a:xfrm>
        </p:spPr>
        <p:txBody>
          <a:bodyPr>
            <a:normAutofit/>
          </a:bodyPr>
          <a:lstStyle>
            <a:lvl1pPr marL="285750" marR="0" indent="-285750" algn="l" defTabSz="914400" rtl="0" eaLnBrk="0" fontAlgn="base" latinLnBrk="0" hangingPunct="0">
              <a:lnSpc>
                <a:spcPct val="100000"/>
              </a:lnSpc>
              <a:spcBef>
                <a:spcPct val="0"/>
              </a:spcBef>
              <a:spcAft>
                <a:spcPct val="0"/>
              </a:spcAft>
              <a:buClr>
                <a:srgbClr val="229274"/>
              </a:buClr>
              <a:buSzTx/>
              <a:buFont typeface="Arial" charset="0"/>
              <a:buChar char="•"/>
              <a:tabLst/>
              <a:defRPr sz="1400">
                <a:latin typeface="Arial" pitchFamily="34" charset="0"/>
                <a:cs typeface="Arial" pitchFamily="34" charset="0"/>
              </a:defRPr>
            </a:lvl1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dirty="0"/>
          </a:p>
        </p:txBody>
      </p:sp>
      <p:sp>
        <p:nvSpPr>
          <p:cNvPr id="9" name="Text Placeholder 27"/>
          <p:cNvSpPr>
            <a:spLocks noGrp="1"/>
          </p:cNvSpPr>
          <p:nvPr>
            <p:ph type="body" sz="quarter" idx="11"/>
          </p:nvPr>
        </p:nvSpPr>
        <p:spPr>
          <a:xfrm>
            <a:off x="195840" y="2204865"/>
            <a:ext cx="4176538" cy="385936"/>
          </a:xfrm>
        </p:spPr>
        <p:txBody>
          <a:bodyPr>
            <a:normAutofit/>
          </a:bodyPr>
          <a:lstStyle>
            <a:lvl1pPr>
              <a:buNone/>
              <a:defRPr sz="1800" b="1">
                <a:solidFill>
                  <a:srgbClr val="229274"/>
                </a:solidFill>
                <a:latin typeface="Arial" pitchFamily="34" charset="0"/>
                <a:cs typeface="Arial" pitchFamily="34" charset="0"/>
              </a:defRPr>
            </a:lvl1pPr>
          </a:lstStyle>
          <a:p>
            <a:pPr lvl="0"/>
            <a:r>
              <a:rPr lang="en-GB"/>
              <a:t>Click to edit Master text styles</a:t>
            </a:r>
          </a:p>
        </p:txBody>
      </p:sp>
      <p:sp>
        <p:nvSpPr>
          <p:cNvPr id="14" name="Text Placeholder 13"/>
          <p:cNvSpPr>
            <a:spLocks noGrp="1"/>
          </p:cNvSpPr>
          <p:nvPr>
            <p:ph type="body" sz="quarter" idx="19"/>
          </p:nvPr>
        </p:nvSpPr>
        <p:spPr>
          <a:xfrm>
            <a:off x="212168" y="2708300"/>
            <a:ext cx="3927784" cy="3006700"/>
          </a:xfrm>
        </p:spPr>
        <p:txBody>
          <a:bodyPr>
            <a:noAutofit/>
          </a:bodyPr>
          <a:lstStyle>
            <a:lvl1pPr marL="0" marR="0" indent="0" algn="l" defTabSz="914400" rtl="0" eaLnBrk="0" fontAlgn="base" latinLnBrk="0" hangingPunct="0">
              <a:lnSpc>
                <a:spcPct val="100000"/>
              </a:lnSpc>
              <a:spcBef>
                <a:spcPct val="0"/>
              </a:spcBef>
              <a:spcAft>
                <a:spcPct val="0"/>
              </a:spcAft>
              <a:buClr>
                <a:srgbClr val="4DC19D"/>
              </a:buClr>
              <a:buSzTx/>
              <a:buFontTx/>
              <a:buNone/>
              <a:tabLst/>
              <a:defRPr sz="1400">
                <a:latin typeface="Arial" pitchFamily="34" charset="0"/>
                <a:cs typeface="Arial" pitchFamily="34" charset="0"/>
              </a:defRPr>
            </a:lvl1pPr>
          </a:lstStyle>
          <a:p>
            <a:pPr lvl="0"/>
            <a:r>
              <a:rPr lang="en-GB" noProof="0"/>
              <a:t>Click to edit Master text styles</a:t>
            </a:r>
          </a:p>
          <a:p>
            <a:pPr lvl="1"/>
            <a:r>
              <a:rPr lang="en-GB" noProof="0"/>
              <a:t>Second level</a:t>
            </a:r>
          </a:p>
          <a:p>
            <a:pPr lvl="2"/>
            <a:r>
              <a:rPr lang="en-GB" noProof="0"/>
              <a:t>Third level</a:t>
            </a:r>
          </a:p>
        </p:txBody>
      </p:sp>
      <p:sp>
        <p:nvSpPr>
          <p:cNvPr id="15" name="Text Placeholder 37"/>
          <p:cNvSpPr>
            <a:spLocks noGrp="1"/>
          </p:cNvSpPr>
          <p:nvPr>
            <p:ph type="body" sz="quarter" idx="16"/>
          </p:nvPr>
        </p:nvSpPr>
        <p:spPr>
          <a:xfrm>
            <a:off x="176039" y="260350"/>
            <a:ext cx="4319761" cy="216322"/>
          </a:xfrm>
        </p:spPr>
        <p:txBody>
          <a:bodyPr>
            <a:normAutofit/>
          </a:bodyPr>
          <a:lstStyle>
            <a:lvl1pPr>
              <a:buNone/>
              <a:defRPr sz="1000" b="1">
                <a:latin typeface="Arial" pitchFamily="34" charset="0"/>
                <a:cs typeface="Arial" pitchFamily="34" charset="0"/>
              </a:defRPr>
            </a:lvl1pPr>
          </a:lstStyle>
          <a:p>
            <a:pPr lvl="0"/>
            <a:r>
              <a:rPr lang="en-GB"/>
              <a:t>Click to edit Master text styles</a:t>
            </a:r>
          </a:p>
        </p:txBody>
      </p:sp>
      <p:sp>
        <p:nvSpPr>
          <p:cNvPr id="16" name="Text Placeholder 39"/>
          <p:cNvSpPr>
            <a:spLocks noGrp="1"/>
          </p:cNvSpPr>
          <p:nvPr>
            <p:ph type="body" sz="quarter" idx="17"/>
          </p:nvPr>
        </p:nvSpPr>
        <p:spPr>
          <a:xfrm>
            <a:off x="176039" y="476672"/>
            <a:ext cx="3959225" cy="288032"/>
          </a:xfrm>
        </p:spPr>
        <p:txBody>
          <a:bodyPr>
            <a:normAutofit/>
          </a:bodyPr>
          <a:lstStyle>
            <a:lvl1pPr>
              <a:buNone/>
              <a:defRPr sz="1000">
                <a:latin typeface="Arial" pitchFamily="34" charset="0"/>
                <a:cs typeface="Arial" pitchFamily="34" charset="0"/>
              </a:defRPr>
            </a:lvl1pPr>
          </a:lstStyle>
          <a:p>
            <a:pPr lvl="0"/>
            <a:r>
              <a:rPr lang="en-GB"/>
              <a:t>Click to edit Master text styles</a:t>
            </a:r>
          </a:p>
        </p:txBody>
      </p:sp>
    </p:spTree>
    <p:extLst>
      <p:ext uri="{BB962C8B-B14F-4D97-AF65-F5344CB8AC3E}">
        <p14:creationId xmlns:p14="http://schemas.microsoft.com/office/powerpoint/2010/main" val="1071114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py slide 2">
    <p:spTree>
      <p:nvGrpSpPr>
        <p:cNvPr id="1" name=""/>
        <p:cNvGrpSpPr/>
        <p:nvPr/>
      </p:nvGrpSpPr>
      <p:grpSpPr>
        <a:xfrm>
          <a:off x="0" y="0"/>
          <a:ext cx="0" cy="0"/>
          <a:chOff x="0" y="0"/>
          <a:chExt cx="0" cy="0"/>
        </a:xfrm>
      </p:grpSpPr>
      <p:pic>
        <p:nvPicPr>
          <p:cNvPr id="7" name="Picture 6" descr="IMG_6488_PP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6763" y="914400"/>
            <a:ext cx="4587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UN-S&amp;T_logo.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81800" y="349250"/>
            <a:ext cx="19812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4"/>
          <p:cNvSpPr>
            <a:spLocks noGrp="1"/>
          </p:cNvSpPr>
          <p:nvPr>
            <p:ph type="title"/>
          </p:nvPr>
        </p:nvSpPr>
        <p:spPr>
          <a:xfrm>
            <a:off x="243356" y="1268760"/>
            <a:ext cx="6120680" cy="432048"/>
          </a:xfrm>
        </p:spPr>
        <p:txBody>
          <a:bodyPr>
            <a:normAutofit/>
          </a:bodyPr>
          <a:lstStyle>
            <a:lvl1pPr algn="l">
              <a:defRPr sz="3200" baseline="0">
                <a:latin typeface="Arial" pitchFamily="34" charset="0"/>
                <a:cs typeface="Arial" pitchFamily="34" charset="0"/>
              </a:defRPr>
            </a:lvl1pPr>
          </a:lstStyle>
          <a:p>
            <a:r>
              <a:rPr lang="en-GB"/>
              <a:t>Click to edit Master title style</a:t>
            </a:r>
            <a:endParaRPr lang="en-GB" dirty="0"/>
          </a:p>
        </p:txBody>
      </p:sp>
      <p:sp>
        <p:nvSpPr>
          <p:cNvPr id="9" name="Text Placeholder 27"/>
          <p:cNvSpPr>
            <a:spLocks noGrp="1"/>
          </p:cNvSpPr>
          <p:nvPr>
            <p:ph type="body" sz="quarter" idx="11"/>
          </p:nvPr>
        </p:nvSpPr>
        <p:spPr>
          <a:xfrm>
            <a:off x="195840" y="2204864"/>
            <a:ext cx="4176538" cy="504775"/>
          </a:xfrm>
        </p:spPr>
        <p:txBody>
          <a:bodyPr>
            <a:normAutofit/>
          </a:bodyPr>
          <a:lstStyle>
            <a:lvl1pPr>
              <a:buNone/>
              <a:defRPr sz="1800" b="1" baseline="0">
                <a:solidFill>
                  <a:srgbClr val="229274"/>
                </a:solidFill>
                <a:latin typeface="Arial" pitchFamily="34" charset="0"/>
                <a:cs typeface="Arial" pitchFamily="34" charset="0"/>
              </a:defRPr>
            </a:lvl1pPr>
          </a:lstStyle>
          <a:p>
            <a:pPr lvl="0"/>
            <a:r>
              <a:rPr lang="en-GB"/>
              <a:t>Click to edit Master text styles</a:t>
            </a:r>
          </a:p>
        </p:txBody>
      </p:sp>
      <p:sp>
        <p:nvSpPr>
          <p:cNvPr id="14" name="Text Placeholder 13"/>
          <p:cNvSpPr>
            <a:spLocks noGrp="1"/>
          </p:cNvSpPr>
          <p:nvPr>
            <p:ph type="body" sz="quarter" idx="18"/>
          </p:nvPr>
        </p:nvSpPr>
        <p:spPr>
          <a:xfrm>
            <a:off x="212168" y="2797628"/>
            <a:ext cx="4464174" cy="2231876"/>
          </a:xfrm>
        </p:spPr>
        <p:txBody>
          <a:bodyPr>
            <a:noAutofit/>
          </a:bodyPr>
          <a:lstStyle>
            <a:lvl1pPr marL="0" marR="0" indent="0" algn="l" defTabSz="914400" rtl="0" eaLnBrk="0" fontAlgn="base" latinLnBrk="0" hangingPunct="0">
              <a:lnSpc>
                <a:spcPct val="100000"/>
              </a:lnSpc>
              <a:spcBef>
                <a:spcPct val="0"/>
              </a:spcBef>
              <a:spcAft>
                <a:spcPct val="0"/>
              </a:spcAft>
              <a:buClr>
                <a:srgbClr val="4DC19D"/>
              </a:buClr>
              <a:buSzTx/>
              <a:buFontTx/>
              <a:buNone/>
              <a:tabLst/>
              <a:defRPr sz="1400">
                <a:latin typeface="Arial" pitchFamily="34" charset="0"/>
                <a:cs typeface="Arial" pitchFamily="34" charset="0"/>
              </a:defRPr>
            </a:lvl1pPr>
          </a:lstStyle>
          <a:p>
            <a:pPr lvl="0"/>
            <a:r>
              <a:rPr lang="en-GB" noProof="0"/>
              <a:t>Click to edit Master text styles</a:t>
            </a:r>
          </a:p>
        </p:txBody>
      </p:sp>
      <p:sp>
        <p:nvSpPr>
          <p:cNvPr id="13" name="Text Placeholder 37"/>
          <p:cNvSpPr>
            <a:spLocks noGrp="1"/>
          </p:cNvSpPr>
          <p:nvPr>
            <p:ph type="body" sz="quarter" idx="16"/>
          </p:nvPr>
        </p:nvSpPr>
        <p:spPr>
          <a:xfrm>
            <a:off x="176039" y="260350"/>
            <a:ext cx="4319761" cy="216322"/>
          </a:xfrm>
        </p:spPr>
        <p:txBody>
          <a:bodyPr>
            <a:normAutofit/>
          </a:bodyPr>
          <a:lstStyle>
            <a:lvl1pPr>
              <a:buNone/>
              <a:defRPr sz="1000" b="1">
                <a:latin typeface="Arial" pitchFamily="34" charset="0"/>
                <a:cs typeface="Arial" pitchFamily="34" charset="0"/>
              </a:defRPr>
            </a:lvl1pPr>
          </a:lstStyle>
          <a:p>
            <a:pPr lvl="0"/>
            <a:r>
              <a:rPr lang="en-GB"/>
              <a:t>Click to edit Master text styles</a:t>
            </a:r>
          </a:p>
        </p:txBody>
      </p:sp>
      <p:sp>
        <p:nvSpPr>
          <p:cNvPr id="17" name="Text Placeholder 39"/>
          <p:cNvSpPr>
            <a:spLocks noGrp="1"/>
          </p:cNvSpPr>
          <p:nvPr>
            <p:ph type="body" sz="quarter" idx="17"/>
          </p:nvPr>
        </p:nvSpPr>
        <p:spPr>
          <a:xfrm>
            <a:off x="176039" y="476672"/>
            <a:ext cx="3959225" cy="288032"/>
          </a:xfrm>
        </p:spPr>
        <p:txBody>
          <a:bodyPr>
            <a:normAutofit/>
          </a:bodyPr>
          <a:lstStyle>
            <a:lvl1pPr>
              <a:buNone/>
              <a:defRPr sz="1000">
                <a:latin typeface="Arial" pitchFamily="34" charset="0"/>
                <a:cs typeface="Arial" pitchFamily="34" charset="0"/>
              </a:defRPr>
            </a:lvl1pPr>
          </a:lstStyle>
          <a:p>
            <a:pPr lvl="0"/>
            <a:r>
              <a:rPr lang="en-GB"/>
              <a:t>Click to edit Master text styles</a:t>
            </a:r>
          </a:p>
        </p:txBody>
      </p:sp>
    </p:spTree>
    <p:extLst>
      <p:ext uri="{BB962C8B-B14F-4D97-AF65-F5344CB8AC3E}">
        <p14:creationId xmlns:p14="http://schemas.microsoft.com/office/powerpoint/2010/main" val="2513227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py slide 3">
    <p:spTree>
      <p:nvGrpSpPr>
        <p:cNvPr id="1" name=""/>
        <p:cNvGrpSpPr/>
        <p:nvPr/>
      </p:nvGrpSpPr>
      <p:grpSpPr>
        <a:xfrm>
          <a:off x="0" y="0"/>
          <a:ext cx="0" cy="0"/>
          <a:chOff x="0" y="0"/>
          <a:chExt cx="0" cy="0"/>
        </a:xfrm>
      </p:grpSpPr>
      <p:pic>
        <p:nvPicPr>
          <p:cNvPr id="8" name="Picture 6" descr="Newton-063-11_07b.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29200" y="27432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UN-S&amp;T_logo.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81800" y="349250"/>
            <a:ext cx="19812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4"/>
          <p:cNvSpPr>
            <a:spLocks noGrp="1"/>
          </p:cNvSpPr>
          <p:nvPr>
            <p:ph type="title"/>
          </p:nvPr>
        </p:nvSpPr>
        <p:spPr>
          <a:xfrm>
            <a:off x="243356" y="1268760"/>
            <a:ext cx="6120680" cy="432048"/>
          </a:xfrm>
        </p:spPr>
        <p:txBody>
          <a:bodyPr>
            <a:normAutofit/>
          </a:bodyPr>
          <a:lstStyle>
            <a:lvl1pPr algn="l">
              <a:defRPr sz="3200" baseline="0">
                <a:latin typeface="Arial" pitchFamily="34" charset="0"/>
                <a:cs typeface="Arial" pitchFamily="34" charset="0"/>
              </a:defRPr>
            </a:lvl1pPr>
          </a:lstStyle>
          <a:p>
            <a:r>
              <a:rPr lang="en-GB"/>
              <a:t>Click to edit Master title style</a:t>
            </a:r>
            <a:endParaRPr lang="en-GB" dirty="0"/>
          </a:p>
        </p:txBody>
      </p:sp>
      <p:sp>
        <p:nvSpPr>
          <p:cNvPr id="9" name="Text Placeholder 27"/>
          <p:cNvSpPr>
            <a:spLocks noGrp="1"/>
          </p:cNvSpPr>
          <p:nvPr>
            <p:ph type="body" sz="quarter" idx="11"/>
          </p:nvPr>
        </p:nvSpPr>
        <p:spPr>
          <a:xfrm>
            <a:off x="195840" y="2204864"/>
            <a:ext cx="4176538" cy="504775"/>
          </a:xfrm>
        </p:spPr>
        <p:txBody>
          <a:bodyPr>
            <a:normAutofit/>
          </a:bodyPr>
          <a:lstStyle>
            <a:lvl1pPr>
              <a:buNone/>
              <a:defRPr sz="1800" b="1" baseline="0">
                <a:solidFill>
                  <a:srgbClr val="229274"/>
                </a:solidFill>
                <a:latin typeface="Arial" pitchFamily="34" charset="0"/>
                <a:cs typeface="Arial" pitchFamily="34" charset="0"/>
              </a:defRPr>
            </a:lvl1pPr>
          </a:lstStyle>
          <a:p>
            <a:pPr lvl="0"/>
            <a:r>
              <a:rPr lang="en-GB"/>
              <a:t>Click to edit Master text styles</a:t>
            </a:r>
          </a:p>
        </p:txBody>
      </p:sp>
      <p:sp>
        <p:nvSpPr>
          <p:cNvPr id="13" name="Text Placeholder 13"/>
          <p:cNvSpPr>
            <a:spLocks noGrp="1"/>
          </p:cNvSpPr>
          <p:nvPr>
            <p:ph type="body" sz="quarter" idx="18"/>
          </p:nvPr>
        </p:nvSpPr>
        <p:spPr>
          <a:xfrm>
            <a:off x="212168" y="2797628"/>
            <a:ext cx="3927784" cy="2231876"/>
          </a:xfrm>
        </p:spPr>
        <p:txBody>
          <a:bodyPr>
            <a:noAutofit/>
          </a:bodyPr>
          <a:lstStyle>
            <a:lvl1pPr marL="0" marR="0" indent="0" algn="l" defTabSz="914400" rtl="0" eaLnBrk="0" fontAlgn="base" latinLnBrk="0" hangingPunct="0">
              <a:lnSpc>
                <a:spcPct val="100000"/>
              </a:lnSpc>
              <a:spcBef>
                <a:spcPct val="0"/>
              </a:spcBef>
              <a:spcAft>
                <a:spcPct val="0"/>
              </a:spcAft>
              <a:buClr>
                <a:srgbClr val="4DC19D"/>
              </a:buClr>
              <a:buSzTx/>
              <a:buFontTx/>
              <a:buNone/>
              <a:tabLst/>
              <a:defRPr sz="1400">
                <a:latin typeface="Arial" pitchFamily="34" charset="0"/>
                <a:cs typeface="Arial" pitchFamily="34" charset="0"/>
              </a:defRPr>
            </a:lvl1pPr>
          </a:lstStyle>
          <a:p>
            <a:pPr lvl="0"/>
            <a:r>
              <a:rPr lang="en-GB" noProof="0"/>
              <a:t>Click to edit Master text styles</a:t>
            </a:r>
          </a:p>
        </p:txBody>
      </p:sp>
      <p:sp>
        <p:nvSpPr>
          <p:cNvPr id="15" name="Text Placeholder 37"/>
          <p:cNvSpPr>
            <a:spLocks noGrp="1"/>
          </p:cNvSpPr>
          <p:nvPr>
            <p:ph type="body" sz="quarter" idx="16"/>
          </p:nvPr>
        </p:nvSpPr>
        <p:spPr>
          <a:xfrm>
            <a:off x="176039" y="260350"/>
            <a:ext cx="4319761" cy="216322"/>
          </a:xfrm>
        </p:spPr>
        <p:txBody>
          <a:bodyPr>
            <a:normAutofit/>
          </a:bodyPr>
          <a:lstStyle>
            <a:lvl1pPr>
              <a:buNone/>
              <a:defRPr sz="1000" b="1">
                <a:latin typeface="Arial" pitchFamily="34" charset="0"/>
                <a:cs typeface="Arial" pitchFamily="34" charset="0"/>
              </a:defRPr>
            </a:lvl1pPr>
          </a:lstStyle>
          <a:p>
            <a:pPr lvl="0"/>
            <a:r>
              <a:rPr lang="en-GB"/>
              <a:t>Click to edit Master text styles</a:t>
            </a:r>
          </a:p>
        </p:txBody>
      </p:sp>
      <p:sp>
        <p:nvSpPr>
          <p:cNvPr id="16" name="Text Placeholder 39"/>
          <p:cNvSpPr>
            <a:spLocks noGrp="1"/>
          </p:cNvSpPr>
          <p:nvPr>
            <p:ph type="body" sz="quarter" idx="17"/>
          </p:nvPr>
        </p:nvSpPr>
        <p:spPr>
          <a:xfrm>
            <a:off x="176039" y="476672"/>
            <a:ext cx="3959225" cy="288032"/>
          </a:xfrm>
        </p:spPr>
        <p:txBody>
          <a:bodyPr>
            <a:normAutofit/>
          </a:bodyPr>
          <a:lstStyle>
            <a:lvl1pPr>
              <a:buNone/>
              <a:defRPr sz="1000">
                <a:latin typeface="Arial" pitchFamily="34" charset="0"/>
                <a:cs typeface="Arial" pitchFamily="34" charset="0"/>
              </a:defRPr>
            </a:lvl1pPr>
          </a:lstStyle>
          <a:p>
            <a:pPr lvl="0"/>
            <a:r>
              <a:rPr lang="en-GB"/>
              <a:t>Click to edit Master text styles</a:t>
            </a:r>
          </a:p>
        </p:txBody>
      </p:sp>
    </p:spTree>
    <p:extLst>
      <p:ext uri="{BB962C8B-B14F-4D97-AF65-F5344CB8AC3E}">
        <p14:creationId xmlns:p14="http://schemas.microsoft.com/office/powerpoint/2010/main" val="2766319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978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4DDDB73E-3CE2-460B-96CF-4D7AA7368751}" type="datetime1">
              <a:rPr lang="en-GB" altLang="en-US"/>
              <a:pPr>
                <a:defRPr/>
              </a:pPr>
              <a:t>15/09/2018</a:t>
            </a:fld>
            <a:endParaRPr lang="en-GB" altLang="en-US" dirty="0"/>
          </a:p>
        </p:txBody>
      </p:sp>
      <p:sp>
        <p:nvSpPr>
          <p:cNvPr id="6" name="Footer Placeholder 4"/>
          <p:cNvSpPr>
            <a:spLocks noGrp="1"/>
          </p:cNvSpPr>
          <p:nvPr>
            <p:ph type="ftr" sz="quarter" idx="11"/>
          </p:nvPr>
        </p:nvSpPr>
        <p:spPr/>
        <p:txBody>
          <a:bodyPr/>
          <a:lstStyle>
            <a:lvl1pPr>
              <a:defRPr/>
            </a:lvl1pPr>
          </a:lstStyle>
          <a:p>
            <a:pPr>
              <a:defRPr/>
            </a:pPr>
            <a:endParaRPr lang="en-GB" altLang="en-US" dirty="0"/>
          </a:p>
        </p:txBody>
      </p:sp>
      <p:sp>
        <p:nvSpPr>
          <p:cNvPr id="7" name="Slide Number Placeholder 5"/>
          <p:cNvSpPr>
            <a:spLocks noGrp="1"/>
          </p:cNvSpPr>
          <p:nvPr>
            <p:ph type="sldNum" sz="quarter" idx="12"/>
          </p:nvPr>
        </p:nvSpPr>
        <p:spPr/>
        <p:txBody>
          <a:bodyPr/>
          <a:lstStyle>
            <a:lvl1pPr>
              <a:defRPr/>
            </a:lvl1pPr>
          </a:lstStyle>
          <a:p>
            <a:pPr>
              <a:defRPr/>
            </a:pPr>
            <a:fld id="{7DBDD6D1-A2CA-4DCC-8037-1DC7CEDFABDD}" type="slidenum">
              <a:rPr lang="en-GB" altLang="en-US"/>
              <a:pPr>
                <a:defRPr/>
              </a:pPr>
              <a:t>‹#›</a:t>
            </a:fld>
            <a:endParaRPr lang="en-GB" altLang="en-US" dirty="0"/>
          </a:p>
        </p:txBody>
      </p:sp>
    </p:spTree>
    <p:extLst>
      <p:ext uri="{BB962C8B-B14F-4D97-AF65-F5344CB8AC3E}">
        <p14:creationId xmlns:p14="http://schemas.microsoft.com/office/powerpoint/2010/main" val="2428789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BD538BD0-C3EA-4B7B-BB63-4F0E36F0405C}" type="datetime1">
              <a:rPr lang="en-GB" altLang="en-US"/>
              <a:pPr>
                <a:defRPr/>
              </a:pPr>
              <a:t>15/09/2018</a:t>
            </a:fld>
            <a:endParaRPr lang="en-GB" altLang="en-US" dirty="0"/>
          </a:p>
        </p:txBody>
      </p:sp>
      <p:sp>
        <p:nvSpPr>
          <p:cNvPr id="8" name="Footer Placeholder 4"/>
          <p:cNvSpPr>
            <a:spLocks noGrp="1"/>
          </p:cNvSpPr>
          <p:nvPr>
            <p:ph type="ftr" sz="quarter" idx="11"/>
          </p:nvPr>
        </p:nvSpPr>
        <p:spPr/>
        <p:txBody>
          <a:bodyPr/>
          <a:lstStyle>
            <a:lvl1pPr>
              <a:defRPr/>
            </a:lvl1pPr>
          </a:lstStyle>
          <a:p>
            <a:pPr>
              <a:defRPr/>
            </a:pPr>
            <a:endParaRPr lang="en-GB" altLang="en-US" dirty="0"/>
          </a:p>
        </p:txBody>
      </p:sp>
      <p:sp>
        <p:nvSpPr>
          <p:cNvPr id="9" name="Slide Number Placeholder 5"/>
          <p:cNvSpPr>
            <a:spLocks noGrp="1"/>
          </p:cNvSpPr>
          <p:nvPr>
            <p:ph type="sldNum" sz="quarter" idx="12"/>
          </p:nvPr>
        </p:nvSpPr>
        <p:spPr/>
        <p:txBody>
          <a:bodyPr/>
          <a:lstStyle>
            <a:lvl1pPr>
              <a:defRPr/>
            </a:lvl1pPr>
          </a:lstStyle>
          <a:p>
            <a:pPr>
              <a:defRPr/>
            </a:pPr>
            <a:fld id="{582876A0-A6A4-4148-B85B-6AF3FCAD016E}" type="slidenum">
              <a:rPr lang="en-GB" altLang="en-US"/>
              <a:pPr>
                <a:defRPr/>
              </a:pPr>
              <a:t>‹#›</a:t>
            </a:fld>
            <a:endParaRPr lang="en-GB" altLang="en-US" dirty="0"/>
          </a:p>
        </p:txBody>
      </p:sp>
    </p:spTree>
    <p:extLst>
      <p:ext uri="{BB962C8B-B14F-4D97-AF65-F5344CB8AC3E}">
        <p14:creationId xmlns:p14="http://schemas.microsoft.com/office/powerpoint/2010/main" val="3415017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BDD29F15-D537-4038-907E-42E5DDAFFF36}" type="datetime1">
              <a:rPr lang="en-GB" altLang="en-US"/>
              <a:pPr>
                <a:defRPr/>
              </a:pPr>
              <a:t>15/09/2018</a:t>
            </a:fld>
            <a:endParaRPr lang="en-GB" altLang="en-US" dirty="0"/>
          </a:p>
        </p:txBody>
      </p:sp>
      <p:sp>
        <p:nvSpPr>
          <p:cNvPr id="4" name="Footer Placeholder 4"/>
          <p:cNvSpPr>
            <a:spLocks noGrp="1"/>
          </p:cNvSpPr>
          <p:nvPr>
            <p:ph type="ftr" sz="quarter" idx="11"/>
          </p:nvPr>
        </p:nvSpPr>
        <p:spPr/>
        <p:txBody>
          <a:bodyPr/>
          <a:lstStyle>
            <a:lvl1pPr>
              <a:defRPr/>
            </a:lvl1pPr>
          </a:lstStyle>
          <a:p>
            <a:pPr>
              <a:defRPr/>
            </a:pPr>
            <a:endParaRPr lang="en-GB" altLang="en-US" dirty="0"/>
          </a:p>
        </p:txBody>
      </p:sp>
      <p:sp>
        <p:nvSpPr>
          <p:cNvPr id="5" name="Slide Number Placeholder 5"/>
          <p:cNvSpPr>
            <a:spLocks noGrp="1"/>
          </p:cNvSpPr>
          <p:nvPr>
            <p:ph type="sldNum" sz="quarter" idx="12"/>
          </p:nvPr>
        </p:nvSpPr>
        <p:spPr/>
        <p:txBody>
          <a:bodyPr/>
          <a:lstStyle>
            <a:lvl1pPr>
              <a:defRPr/>
            </a:lvl1pPr>
          </a:lstStyle>
          <a:p>
            <a:pPr>
              <a:defRPr/>
            </a:pPr>
            <a:fld id="{82C2473C-B5AE-4BBC-B004-C5915F19979F}" type="slidenum">
              <a:rPr lang="en-GB" altLang="en-US"/>
              <a:pPr>
                <a:defRPr/>
              </a:pPr>
              <a:t>‹#›</a:t>
            </a:fld>
            <a:endParaRPr lang="en-GB" altLang="en-US" dirty="0"/>
          </a:p>
        </p:txBody>
      </p:sp>
    </p:spTree>
    <p:extLst>
      <p:ext uri="{BB962C8B-B14F-4D97-AF65-F5344CB8AC3E}">
        <p14:creationId xmlns:p14="http://schemas.microsoft.com/office/powerpoint/2010/main" val="597058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CB172A6-E6DA-4BAC-BFC8-77B767724241}" type="datetime1">
              <a:rPr lang="en-GB" altLang="en-US"/>
              <a:pPr>
                <a:defRPr/>
              </a:pPr>
              <a:t>15/09/2018</a:t>
            </a:fld>
            <a:endParaRPr lang="en-GB" altLang="en-US" dirty="0"/>
          </a:p>
        </p:txBody>
      </p:sp>
      <p:sp>
        <p:nvSpPr>
          <p:cNvPr id="3" name="Footer Placeholder 4"/>
          <p:cNvSpPr>
            <a:spLocks noGrp="1"/>
          </p:cNvSpPr>
          <p:nvPr>
            <p:ph type="ftr" sz="quarter" idx="11"/>
          </p:nvPr>
        </p:nvSpPr>
        <p:spPr/>
        <p:txBody>
          <a:bodyPr/>
          <a:lstStyle>
            <a:lvl1pPr>
              <a:defRPr/>
            </a:lvl1pPr>
          </a:lstStyle>
          <a:p>
            <a:pPr>
              <a:defRPr/>
            </a:pPr>
            <a:endParaRPr lang="en-GB" altLang="en-US" dirty="0"/>
          </a:p>
        </p:txBody>
      </p:sp>
      <p:sp>
        <p:nvSpPr>
          <p:cNvPr id="4" name="Slide Number Placeholder 5"/>
          <p:cNvSpPr>
            <a:spLocks noGrp="1"/>
          </p:cNvSpPr>
          <p:nvPr>
            <p:ph type="sldNum" sz="quarter" idx="12"/>
          </p:nvPr>
        </p:nvSpPr>
        <p:spPr/>
        <p:txBody>
          <a:bodyPr/>
          <a:lstStyle>
            <a:lvl1pPr>
              <a:defRPr/>
            </a:lvl1pPr>
          </a:lstStyle>
          <a:p>
            <a:pPr>
              <a:defRPr/>
            </a:pPr>
            <a:fld id="{A26D0F1B-6D57-4A61-AE46-D036BB055C31}" type="slidenum">
              <a:rPr lang="en-GB" altLang="en-US"/>
              <a:pPr>
                <a:defRPr/>
              </a:pPr>
              <a:t>‹#›</a:t>
            </a:fld>
            <a:endParaRPr lang="en-GB" altLang="en-US" dirty="0"/>
          </a:p>
        </p:txBody>
      </p:sp>
    </p:spTree>
    <p:extLst>
      <p:ext uri="{BB962C8B-B14F-4D97-AF65-F5344CB8AC3E}">
        <p14:creationId xmlns:p14="http://schemas.microsoft.com/office/powerpoint/2010/main" val="4243711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F0E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05" charset="0"/>
                <a:ea typeface="ＭＳ Ｐゴシック" pitchFamily="-105" charset="-128"/>
              </a:defRPr>
            </a:lvl1pPr>
          </a:lstStyle>
          <a:p>
            <a:pPr>
              <a:defRPr/>
            </a:pPr>
            <a:fld id="{6F3DFD00-60F5-43B2-AD6D-00249A8A6885}" type="datetime1">
              <a:rPr lang="en-GB" altLang="en-US"/>
              <a:pPr>
                <a:defRPr/>
              </a:pPr>
              <a:t>15/09/2018</a:t>
            </a:fld>
            <a:endParaRPr lang="en-GB" alt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05" charset="0"/>
                <a:ea typeface="ＭＳ Ｐゴシック" pitchFamily="-105" charset="-128"/>
              </a:defRPr>
            </a:lvl1pPr>
          </a:lstStyle>
          <a:p>
            <a:pPr>
              <a:defRPr/>
            </a:pPr>
            <a:endParaRPr lang="en-GB" alt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05" charset="0"/>
                <a:ea typeface="ＭＳ Ｐゴシック" pitchFamily="-105" charset="-128"/>
              </a:defRPr>
            </a:lvl1pPr>
          </a:lstStyle>
          <a:p>
            <a:pPr>
              <a:defRPr/>
            </a:pPr>
            <a:fld id="{E2C6561C-4952-4C07-868F-E9BDF9462E31}" type="slidenum">
              <a:rPr lang="en-GB" altLang="en-US"/>
              <a:pPr>
                <a:defRPr/>
              </a:pPr>
              <a:t>‹#›</a:t>
            </a:fld>
            <a:endParaRPr lang="en-GB" altLang="en-US" dirty="0"/>
          </a:p>
        </p:txBody>
      </p:sp>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105" charset="-128"/>
          <a:cs typeface="+mj-cs"/>
        </a:defRPr>
      </a:lvl1pPr>
      <a:lvl2pPr algn="ctr" rtl="0" eaLnBrk="0" fontAlgn="base" hangingPunct="0">
        <a:spcBef>
          <a:spcPct val="0"/>
        </a:spcBef>
        <a:spcAft>
          <a:spcPct val="0"/>
        </a:spcAft>
        <a:defRPr sz="4400">
          <a:solidFill>
            <a:schemeClr val="tx1"/>
          </a:solidFill>
          <a:latin typeface="Calibri" pitchFamily="-105" charset="0"/>
          <a:ea typeface="ＭＳ Ｐゴシック" pitchFamily="-105" charset="-128"/>
        </a:defRPr>
      </a:lvl2pPr>
      <a:lvl3pPr algn="ctr" rtl="0" eaLnBrk="0" fontAlgn="base" hangingPunct="0">
        <a:spcBef>
          <a:spcPct val="0"/>
        </a:spcBef>
        <a:spcAft>
          <a:spcPct val="0"/>
        </a:spcAft>
        <a:defRPr sz="4400">
          <a:solidFill>
            <a:schemeClr val="tx1"/>
          </a:solidFill>
          <a:latin typeface="Calibri" pitchFamily="-105" charset="0"/>
          <a:ea typeface="ＭＳ Ｐゴシック" pitchFamily="-105" charset="-128"/>
        </a:defRPr>
      </a:lvl3pPr>
      <a:lvl4pPr algn="ctr" rtl="0" eaLnBrk="0" fontAlgn="base" hangingPunct="0">
        <a:spcBef>
          <a:spcPct val="0"/>
        </a:spcBef>
        <a:spcAft>
          <a:spcPct val="0"/>
        </a:spcAft>
        <a:defRPr sz="4400">
          <a:solidFill>
            <a:schemeClr val="tx1"/>
          </a:solidFill>
          <a:latin typeface="Calibri" pitchFamily="-105" charset="0"/>
          <a:ea typeface="ＭＳ Ｐゴシック" pitchFamily="-105" charset="-128"/>
        </a:defRPr>
      </a:lvl4pPr>
      <a:lvl5pPr algn="ctr" rtl="0" eaLnBrk="0" fontAlgn="base" hangingPunct="0">
        <a:spcBef>
          <a:spcPct val="0"/>
        </a:spcBef>
        <a:spcAft>
          <a:spcPct val="0"/>
        </a:spcAft>
        <a:defRPr sz="4400">
          <a:solidFill>
            <a:schemeClr val="tx1"/>
          </a:solidFill>
          <a:latin typeface="Calibri" pitchFamily="-105" charset="0"/>
          <a:ea typeface="ＭＳ Ｐゴシック" pitchFamily="-105" charset="-128"/>
        </a:defRPr>
      </a:lvl5pPr>
      <a:lvl6pPr marL="457200" algn="ctr" rtl="0" fontAlgn="base">
        <a:spcBef>
          <a:spcPct val="0"/>
        </a:spcBef>
        <a:spcAft>
          <a:spcPct val="0"/>
        </a:spcAft>
        <a:defRPr sz="4400">
          <a:solidFill>
            <a:schemeClr val="tx1"/>
          </a:solidFill>
          <a:latin typeface="Calibri" pitchFamily="-105" charset="0"/>
          <a:ea typeface="ＭＳ Ｐゴシック" pitchFamily="-105" charset="-128"/>
        </a:defRPr>
      </a:lvl6pPr>
      <a:lvl7pPr marL="914400" algn="ctr" rtl="0" fontAlgn="base">
        <a:spcBef>
          <a:spcPct val="0"/>
        </a:spcBef>
        <a:spcAft>
          <a:spcPct val="0"/>
        </a:spcAft>
        <a:defRPr sz="4400">
          <a:solidFill>
            <a:schemeClr val="tx1"/>
          </a:solidFill>
          <a:latin typeface="Calibri" pitchFamily="-105" charset="0"/>
          <a:ea typeface="ＭＳ Ｐゴシック" pitchFamily="-105" charset="-128"/>
        </a:defRPr>
      </a:lvl7pPr>
      <a:lvl8pPr marL="1371600" algn="ctr" rtl="0" fontAlgn="base">
        <a:spcBef>
          <a:spcPct val="0"/>
        </a:spcBef>
        <a:spcAft>
          <a:spcPct val="0"/>
        </a:spcAft>
        <a:defRPr sz="4400">
          <a:solidFill>
            <a:schemeClr val="tx1"/>
          </a:solidFill>
          <a:latin typeface="Calibri" pitchFamily="-105" charset="0"/>
          <a:ea typeface="ＭＳ Ｐゴシック" pitchFamily="-105" charset="-128"/>
        </a:defRPr>
      </a:lvl8pPr>
      <a:lvl9pPr marL="1828800" algn="ctr" rtl="0" fontAlgn="base">
        <a:spcBef>
          <a:spcPct val="0"/>
        </a:spcBef>
        <a:spcAft>
          <a:spcPct val="0"/>
        </a:spcAft>
        <a:defRPr sz="4400">
          <a:solidFill>
            <a:schemeClr val="tx1"/>
          </a:solidFill>
          <a:latin typeface="Calibri" pitchFamily="-105" charset="0"/>
          <a:ea typeface="ＭＳ Ｐゴシック" pitchFamily="-105"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5" charset="-128"/>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5"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5"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5"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5"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4v"/><Relationship Id="rId1" Type="http://schemas.microsoft.com/office/2007/relationships/media" Target="../media/media2.m4v"/><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6.xml"/><Relationship Id="rId1" Type="http://schemas.openxmlformats.org/officeDocument/2006/relationships/video" Target="https://www.youtube.com/embed/Dwq5xBLNoVw"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hyperlink" Target="http://nectar.northampton.ac.uk/7571/" TargetMode="External"/><Relationship Id="rId2" Type="http://schemas.openxmlformats.org/officeDocument/2006/relationships/hyperlink" Target="http://discovery.ucl.ac.uk/10021114/1/141029_SH_SV_Studyv8small.pdf" TargetMode="External"/><Relationship Id="rId1" Type="http://schemas.openxmlformats.org/officeDocument/2006/relationships/slideLayout" Target="../slideLayouts/slideLayout6.xml"/><Relationship Id="rId4" Type="http://schemas.openxmlformats.org/officeDocument/2006/relationships/hyperlink" Target="http://nectar.northampton.ac.uk/7056/"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8.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6" descr="IMG_1307_Web_Buff.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503238"/>
            <a:ext cx="4892675" cy="635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5"/>
          <p:cNvSpPr txBox="1">
            <a:spLocks noChangeArrowheads="1"/>
          </p:cNvSpPr>
          <p:nvPr/>
        </p:nvSpPr>
        <p:spPr bwMode="auto">
          <a:xfrm>
            <a:off x="211138" y="503238"/>
            <a:ext cx="484187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37931725" indent="-37474525"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GB" dirty="0"/>
              <a:t>Volunteering, It is good for the students, communities and the University : Reflections on STEM volunteering</a:t>
            </a:r>
            <a:endParaRPr lang="en-US" altLang="en-US" sz="2800" i="1" dirty="0">
              <a:latin typeface="Arial" charset="0"/>
              <a:cs typeface="Arial" charset="0"/>
            </a:endParaRPr>
          </a:p>
        </p:txBody>
      </p:sp>
      <p:sp>
        <p:nvSpPr>
          <p:cNvPr id="8" name="TextBox 6"/>
          <p:cNvSpPr txBox="1">
            <a:spLocks noChangeArrowheads="1"/>
          </p:cNvSpPr>
          <p:nvPr/>
        </p:nvSpPr>
        <p:spPr bwMode="auto">
          <a:xfrm>
            <a:off x="395536" y="3057783"/>
            <a:ext cx="38036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37931725" indent="-37474525"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2400" dirty="0" err="1">
                <a:latin typeface="Arial" charset="0"/>
                <a:cs typeface="Arial" charset="0"/>
              </a:rPr>
              <a:t>Dr</a:t>
            </a:r>
            <a:r>
              <a:rPr lang="en-US" altLang="en-US" sz="2400" dirty="0">
                <a:latin typeface="Arial" charset="0"/>
                <a:cs typeface="Arial" charset="0"/>
              </a:rPr>
              <a:t> Scott Turner.</a:t>
            </a:r>
          </a:p>
          <a:p>
            <a:pPr eaLnBrk="1" hangingPunct="1">
              <a:spcBef>
                <a:spcPct val="0"/>
              </a:spcBef>
              <a:buFontTx/>
              <a:buNone/>
            </a:pPr>
            <a:endParaRPr lang="en-US" altLang="en-US" sz="2400" dirty="0">
              <a:latin typeface="Arial" charset="0"/>
              <a:cs typeface="Arial" charset="0"/>
            </a:endParaRPr>
          </a:p>
          <a:p>
            <a:pPr eaLnBrk="1" hangingPunct="1">
              <a:spcBef>
                <a:spcPct val="0"/>
              </a:spcBef>
              <a:buFontTx/>
              <a:buNone/>
            </a:pPr>
            <a:r>
              <a:rPr lang="en-US" altLang="en-US" sz="2400" dirty="0">
                <a:latin typeface="Arial" charset="0"/>
                <a:cs typeface="Arial" charset="0"/>
              </a:rPr>
              <a:t>The University of Northampton</a:t>
            </a:r>
          </a:p>
        </p:txBody>
      </p:sp>
      <p:pic>
        <p:nvPicPr>
          <p:cNvPr id="7174" name="Picture 9" descr="Arrow_UR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34050" y="5822950"/>
            <a:ext cx="31877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descr="C:\Users\JMSincl\AppData\Local\Microsoft\Windows\Temporary Internet Files\Content.Outlook\J0HT19XB\TLIC_Strapline_Purp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6515100"/>
            <a:ext cx="63881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20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4"/>
          <p:cNvSpPr>
            <a:spLocks noGrp="1"/>
          </p:cNvSpPr>
          <p:nvPr>
            <p:ph type="title"/>
          </p:nvPr>
        </p:nvSpPr>
        <p:spPr/>
        <p:txBody>
          <a:bodyPr/>
          <a:lstStyle/>
          <a:p>
            <a:r>
              <a:rPr lang="en-GB" altLang="en-US" dirty="0">
                <a:ea typeface="ＭＳ Ｐゴシック" pitchFamily="34" charset="-128"/>
              </a:rPr>
              <a:t>Cross-University Steering Group </a:t>
            </a:r>
          </a:p>
        </p:txBody>
      </p:sp>
      <p:pic>
        <p:nvPicPr>
          <p:cNvPr id="2" name="Content Placeholder 1"/>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411760" y="1628799"/>
            <a:ext cx="6739468" cy="4587319"/>
          </a:xfrm>
        </p:spPr>
      </p:pic>
    </p:spTree>
  </p:cSld>
  <p:clrMapOvr>
    <a:masterClrMapping/>
  </p:clrMapOvr>
  <p:transition spd="slow" advClick="0" advTm="20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4"/>
          <p:cNvSpPr>
            <a:spLocks noGrp="1"/>
          </p:cNvSpPr>
          <p:nvPr>
            <p:ph type="title"/>
          </p:nvPr>
        </p:nvSpPr>
        <p:spPr/>
        <p:txBody>
          <a:bodyPr/>
          <a:lstStyle/>
          <a:p>
            <a:r>
              <a:rPr lang="en-GB" altLang="en-US">
                <a:ea typeface="ＭＳ Ｐゴシック" pitchFamily="34" charset="-128"/>
              </a:rPr>
              <a:t>Cross-University Steering Group - Aims</a:t>
            </a:r>
          </a:p>
        </p:txBody>
      </p:sp>
      <p:sp>
        <p:nvSpPr>
          <p:cNvPr id="15363" name="Content Placeholder 5"/>
          <p:cNvSpPr>
            <a:spLocks noGrp="1"/>
          </p:cNvSpPr>
          <p:nvPr>
            <p:ph sz="half" idx="1"/>
          </p:nvPr>
        </p:nvSpPr>
        <p:spPr/>
        <p:txBody>
          <a:bodyPr/>
          <a:lstStyle/>
          <a:p>
            <a:r>
              <a:rPr lang="en-GB" altLang="en-US" sz="1800" dirty="0">
                <a:ea typeface="ＭＳ Ｐゴシック" pitchFamily="34" charset="-128"/>
              </a:rPr>
              <a:t>Planning, co-ordination and promotion of STEM activities</a:t>
            </a:r>
          </a:p>
          <a:p>
            <a:r>
              <a:rPr lang="en-GB" altLang="en-US" sz="1800" dirty="0">
                <a:ea typeface="ＭＳ Ｐゴシック" pitchFamily="34" charset="-128"/>
              </a:rPr>
              <a:t>Networking opportunities for students, staff, schools and community groups interested in STEM</a:t>
            </a:r>
          </a:p>
          <a:p>
            <a:endParaRPr lang="en-GB" altLang="en-US" sz="1800" dirty="0">
              <a:ea typeface="ＭＳ Ｐゴシック" pitchFamily="34" charset="-128"/>
            </a:endParaRPr>
          </a:p>
        </p:txBody>
      </p:sp>
      <p:sp>
        <p:nvSpPr>
          <p:cNvPr id="7" name="Content Placeholder 6"/>
          <p:cNvSpPr>
            <a:spLocks noGrp="1"/>
          </p:cNvSpPr>
          <p:nvPr>
            <p:ph sz="half" idx="2"/>
          </p:nvPr>
        </p:nvSpPr>
        <p:spPr/>
        <p:txBody>
          <a:bodyPr/>
          <a:lstStyle/>
          <a:p>
            <a:pPr>
              <a:defRPr/>
            </a:pPr>
            <a:r>
              <a:rPr lang="en-GB" sz="1800" dirty="0"/>
              <a:t>Promote interest and aspiration in STEM in local schools</a:t>
            </a:r>
          </a:p>
          <a:p>
            <a:pPr>
              <a:defRPr/>
            </a:pPr>
            <a:r>
              <a:rPr lang="en-GB" sz="1800" dirty="0"/>
              <a:t>Increase University student identification with their STEM subject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3463448"/>
            <a:ext cx="4355976" cy="2864491"/>
          </a:xfrm>
          <a:prstGeom prst="rect">
            <a:avLst/>
          </a:prstGeom>
        </p:spPr>
      </p:pic>
    </p:spTree>
    <p:extLst>
      <p:ext uri="{BB962C8B-B14F-4D97-AF65-F5344CB8AC3E}">
        <p14:creationId xmlns:p14="http://schemas.microsoft.com/office/powerpoint/2010/main" val="1044820069"/>
      </p:ext>
    </p:extLst>
  </p:cSld>
  <p:clrMapOvr>
    <a:masterClrMapping/>
  </p:clrMapOvr>
  <p:transition spd="slow" advClick="0" advTm="20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GB" altLang="en-US">
                <a:ea typeface="ＭＳ Ｐゴシック" pitchFamily="34" charset="-128"/>
              </a:rPr>
              <a:t>Coordinated training – networking and employability</a:t>
            </a:r>
          </a:p>
        </p:txBody>
      </p:sp>
      <p:sp>
        <p:nvSpPr>
          <p:cNvPr id="17411" name="Content Placeholder 2"/>
          <p:cNvSpPr>
            <a:spLocks noGrp="1"/>
          </p:cNvSpPr>
          <p:nvPr>
            <p:ph sz="half" idx="1"/>
          </p:nvPr>
        </p:nvSpPr>
        <p:spPr/>
        <p:txBody>
          <a:bodyPr/>
          <a:lstStyle/>
          <a:p>
            <a:r>
              <a:rPr lang="en-GB" altLang="en-US" sz="2000" dirty="0">
                <a:ea typeface="ＭＳ Ｐゴシック" pitchFamily="34" charset="-128"/>
              </a:rPr>
              <a:t>Recognition by the University</a:t>
            </a:r>
          </a:p>
          <a:p>
            <a:endParaRPr lang="en-GB" altLang="en-US" sz="2000" dirty="0">
              <a:ea typeface="ＭＳ Ｐゴシック" pitchFamily="34" charset="-128"/>
            </a:endParaRPr>
          </a:p>
          <a:p>
            <a:r>
              <a:rPr lang="en-GB" altLang="en-US" sz="2000" dirty="0">
                <a:ea typeface="ＭＳ Ｐゴシック" pitchFamily="34" charset="-128"/>
              </a:rPr>
              <a:t>Opportunities for peer mentoring and staff/student mentoring to develop student-led STEM workshops</a:t>
            </a:r>
          </a:p>
          <a:p>
            <a:endParaRPr lang="en-GB" altLang="en-US" sz="2000" dirty="0">
              <a:ea typeface="ＭＳ Ｐゴシック" pitchFamily="34" charset="-128"/>
            </a:endParaRPr>
          </a:p>
          <a:p>
            <a:r>
              <a:rPr lang="en-GB" altLang="en-US" sz="2000" dirty="0">
                <a:ea typeface="ＭＳ Ｐゴシック" pitchFamily="34" charset="-128"/>
              </a:rPr>
              <a:t>The University STEM network of staff and students</a:t>
            </a:r>
          </a:p>
          <a:p>
            <a:endParaRPr lang="en-GB" altLang="en-US" sz="2000" dirty="0">
              <a:ea typeface="ＭＳ Ｐゴシック" pitchFamily="34" charset="-128"/>
            </a:endParaRPr>
          </a:p>
          <a:p>
            <a:r>
              <a:rPr lang="en-GB" altLang="en-US" sz="2000" dirty="0">
                <a:ea typeface="ＭＳ Ｐゴシック" pitchFamily="34" charset="-128"/>
              </a:rPr>
              <a:t>Becoming a National STEM Ambassador enhancing employability</a:t>
            </a:r>
          </a:p>
          <a:p>
            <a:endParaRPr lang="en-GB" altLang="en-US" dirty="0">
              <a:ea typeface="ＭＳ Ｐゴシック" pitchFamily="34" charset="-128"/>
            </a:endParaRPr>
          </a:p>
        </p:txBody>
      </p:sp>
      <p:pic>
        <p:nvPicPr>
          <p:cNvPr id="1741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2359025"/>
            <a:ext cx="4038600" cy="30083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advTm="20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GB" altLang="en-US" dirty="0">
                <a:ea typeface="ＭＳ Ｐゴシック" pitchFamily="34" charset="-128"/>
              </a:rPr>
              <a:t>Feedback on training</a:t>
            </a:r>
          </a:p>
        </p:txBody>
      </p:sp>
      <p:pic>
        <p:nvPicPr>
          <p:cNvPr id="18436" name="Picture 6" descr="D:\trish pics\STEM.PM - 20120307 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18819" y="2060848"/>
            <a:ext cx="4486164" cy="2990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ular Callout 1"/>
          <p:cNvSpPr/>
          <p:nvPr/>
        </p:nvSpPr>
        <p:spPr>
          <a:xfrm>
            <a:off x="1547664" y="5028203"/>
            <a:ext cx="2232248" cy="1188712"/>
          </a:xfrm>
          <a:prstGeom prst="wedgeRectCallout">
            <a:avLst/>
          </a:prstGeom>
          <a:solidFill>
            <a:srgbClr val="2292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It has helped me to be more confident</a:t>
            </a:r>
            <a:endParaRPr lang="en-GB" dirty="0"/>
          </a:p>
        </p:txBody>
      </p:sp>
      <p:sp>
        <p:nvSpPr>
          <p:cNvPr id="3" name="Rectangular Callout 2"/>
          <p:cNvSpPr/>
          <p:nvPr/>
        </p:nvSpPr>
        <p:spPr>
          <a:xfrm>
            <a:off x="467544" y="1556792"/>
            <a:ext cx="2160240" cy="1152128"/>
          </a:xfrm>
          <a:prstGeom prst="wedgeRect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now have a better understanding of employability and how it will help me</a:t>
            </a:r>
            <a:endParaRPr lang="en-GB" dirty="0"/>
          </a:p>
        </p:txBody>
      </p:sp>
      <p:sp>
        <p:nvSpPr>
          <p:cNvPr id="4" name="Rectangular Callout 3"/>
          <p:cNvSpPr/>
          <p:nvPr/>
        </p:nvSpPr>
        <p:spPr>
          <a:xfrm>
            <a:off x="971600" y="3429000"/>
            <a:ext cx="2808312" cy="972688"/>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Very useful to see how National STEM fits into the University </a:t>
            </a:r>
            <a:endParaRPr lang="en-GB" dirty="0"/>
          </a:p>
        </p:txBody>
      </p:sp>
      <p:sp>
        <p:nvSpPr>
          <p:cNvPr id="5" name="TextBox 4"/>
          <p:cNvSpPr txBox="1"/>
          <p:nvPr/>
        </p:nvSpPr>
        <p:spPr>
          <a:xfrm>
            <a:off x="4355976" y="5661248"/>
            <a:ext cx="914400" cy="914400"/>
          </a:xfrm>
          <a:prstGeom prst="rect">
            <a:avLst/>
          </a:prstGeom>
        </p:spPr>
        <p:txBody>
          <a:bodyPr vert="horz" wrap="none" lIns="91440" tIns="45720" rIns="91440" bIns="45720" rtlCol="0">
            <a:norm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000" b="1" i="0" u="none" strike="noStrike" kern="1200" cap="none" spc="0" normalizeH="0" baseline="0" noProof="0" dirty="0">
                <a:ln>
                  <a:noFill/>
                </a:ln>
                <a:solidFill>
                  <a:srgbClr val="000000"/>
                </a:solidFill>
                <a:effectLst/>
                <a:uLnTx/>
                <a:uFillTx/>
                <a:latin typeface="Arial" charset="0"/>
                <a:cs typeface="Arial" charset="0"/>
              </a:rPr>
              <a:t>University STEM Champions, 2014.</a:t>
            </a:r>
          </a:p>
        </p:txBody>
      </p:sp>
    </p:spTree>
  </p:cSld>
  <p:clrMapOvr>
    <a:masterClrMapping/>
  </p:clrMapOvr>
  <p:transition spd="slow" advClick="0" advTm="20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Computing Historic Case Studies</a:t>
            </a:r>
          </a:p>
        </p:txBody>
      </p:sp>
      <p:sp>
        <p:nvSpPr>
          <p:cNvPr id="3" name="Content Placeholder 2"/>
          <p:cNvSpPr>
            <a:spLocks noGrp="1"/>
          </p:cNvSpPr>
          <p:nvPr>
            <p:ph sz="half" idx="1"/>
          </p:nvPr>
        </p:nvSpPr>
        <p:spPr/>
        <p:txBody>
          <a:bodyPr/>
          <a:lstStyle/>
          <a:p>
            <a:r>
              <a:rPr lang="en-GB" b="1" dirty="0"/>
              <a:t>1.‘Supporting’</a:t>
            </a:r>
          </a:p>
          <a:p>
            <a:r>
              <a:rPr lang="en-GB" sz="2400" dirty="0"/>
              <a:t>A third year student on a BSc Computing course.</a:t>
            </a:r>
          </a:p>
          <a:p>
            <a:r>
              <a:rPr lang="en-GB" sz="2400" dirty="0"/>
              <a:t>Delivering robot-based activities, in schools,</a:t>
            </a:r>
          </a:p>
          <a:p>
            <a:r>
              <a:rPr lang="en-GB" sz="2400" dirty="0"/>
              <a:t>developed the confidence to run part of an activity on his own</a:t>
            </a:r>
          </a:p>
        </p:txBody>
      </p:sp>
      <p:sp>
        <p:nvSpPr>
          <p:cNvPr id="4" name="Content Placeholder 3"/>
          <p:cNvSpPr>
            <a:spLocks noGrp="1"/>
          </p:cNvSpPr>
          <p:nvPr>
            <p:ph sz="half" idx="2"/>
          </p:nvPr>
        </p:nvSpPr>
        <p:spPr/>
        <p:txBody>
          <a:bodyPr/>
          <a:lstStyle/>
          <a:p>
            <a:r>
              <a:rPr lang="en-GB" b="1" dirty="0"/>
              <a:t>2. ‘Supervisor’</a:t>
            </a:r>
          </a:p>
          <a:p>
            <a:r>
              <a:rPr lang="en-GB" sz="2400" dirty="0"/>
              <a:t>A second year BSc Computing both supervised and unsupervised, delivering STEM activities. </a:t>
            </a:r>
          </a:p>
          <a:p>
            <a:r>
              <a:rPr lang="en-GB" sz="2400" dirty="0"/>
              <a:t>On STEM Steering group, bringing a student perspective.</a:t>
            </a:r>
          </a:p>
        </p:txBody>
      </p:sp>
    </p:spTree>
    <p:extLst>
      <p:ext uri="{BB962C8B-B14F-4D97-AF65-F5344CB8AC3E}">
        <p14:creationId xmlns:p14="http://schemas.microsoft.com/office/powerpoint/2010/main" val="1043978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Quote</a:t>
            </a:r>
          </a:p>
        </p:txBody>
      </p:sp>
      <p:sp>
        <p:nvSpPr>
          <p:cNvPr id="3" name="Rectangle 2"/>
          <p:cNvSpPr/>
          <p:nvPr/>
        </p:nvSpPr>
        <p:spPr>
          <a:xfrm>
            <a:off x="755576" y="1443841"/>
            <a:ext cx="7056784" cy="4524315"/>
          </a:xfrm>
          <a:prstGeom prst="rect">
            <a:avLst/>
          </a:prstGeom>
        </p:spPr>
        <p:txBody>
          <a:bodyPr wrap="square">
            <a:spAutoFit/>
          </a:bodyPr>
          <a:lstStyle/>
          <a:p>
            <a:r>
              <a:rPr lang="en-GB" dirty="0"/>
              <a:t> “</a:t>
            </a:r>
            <a:r>
              <a:rPr lang="en-GB" sz="2400" dirty="0"/>
              <a:t>Being a STEM Champion and National STEM Ambassador means that I can take advantage of events both here at the University and regionally. I can pick and choose what I get involved in, so recently when I was asked if I could run a Blogging workshop for Year 10 students from Thomas Becket School, I jumped at the opportunity. I planned the session and then with help from fellow STEM Champions, we enabled the students to write up their experiences of their aspiration day.  It was not without challenges but it was very interactive and great fun.”</a:t>
            </a:r>
          </a:p>
        </p:txBody>
      </p:sp>
    </p:spTree>
    <p:extLst>
      <p:ext uri="{BB962C8B-B14F-4D97-AF65-F5344CB8AC3E}">
        <p14:creationId xmlns:p14="http://schemas.microsoft.com/office/powerpoint/2010/main" val="3738359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GB" altLang="en-US" dirty="0">
                <a:ea typeface="ＭＳ Ｐゴシック" pitchFamily="34" charset="-128"/>
              </a:rPr>
              <a:t>Meet Aleksandra - </a:t>
            </a:r>
            <a:r>
              <a:rPr lang="en-GB" altLang="en-US" b="1" dirty="0">
                <a:ea typeface="ＭＳ Ｐゴシック" pitchFamily="34" charset="-128"/>
              </a:rPr>
              <a:t>Leader</a:t>
            </a:r>
          </a:p>
        </p:txBody>
      </p:sp>
      <p:sp>
        <p:nvSpPr>
          <p:cNvPr id="21507" name="Content Placeholder 2"/>
          <p:cNvSpPr>
            <a:spLocks noGrp="1"/>
          </p:cNvSpPr>
          <p:nvPr>
            <p:ph sz="half" idx="1"/>
          </p:nvPr>
        </p:nvSpPr>
        <p:spPr/>
        <p:txBody>
          <a:bodyPr/>
          <a:lstStyle/>
          <a:p>
            <a:endParaRPr lang="en-GB" altLang="en-US">
              <a:ea typeface="ＭＳ Ｐゴシック" pitchFamily="34" charset="-128"/>
            </a:endParaRPr>
          </a:p>
        </p:txBody>
      </p:sp>
      <p:sp>
        <p:nvSpPr>
          <p:cNvPr id="17412" name="Content Placeholder 3"/>
          <p:cNvSpPr>
            <a:spLocks noGrp="1"/>
          </p:cNvSpPr>
          <p:nvPr>
            <p:ph sz="half" idx="2"/>
          </p:nvPr>
        </p:nvSpPr>
        <p:spPr>
          <a:xfrm>
            <a:off x="4716016" y="1069974"/>
            <a:ext cx="4038600" cy="4525963"/>
          </a:xfrm>
        </p:spPr>
        <p:txBody>
          <a:bodyPr/>
          <a:lstStyle/>
          <a:p>
            <a:pPr marL="0" indent="0">
              <a:buFont typeface="Arial" charset="0"/>
              <a:buNone/>
              <a:defRPr/>
            </a:pPr>
            <a:r>
              <a:rPr lang="en-GB" altLang="en-US" b="1" dirty="0">
                <a:ea typeface="ＭＳ Ｐゴシック" pitchFamily="34" charset="-128"/>
              </a:rPr>
              <a:t>BSc Computing, 2011. Now Research (part-time) student</a:t>
            </a:r>
          </a:p>
          <a:p>
            <a:pPr>
              <a:defRPr/>
            </a:pPr>
            <a:r>
              <a:rPr lang="en-GB" altLang="en-US" dirty="0">
                <a:ea typeface="ＭＳ Ｐゴシック" pitchFamily="34" charset="-128"/>
              </a:rPr>
              <a:t>Women into Engineering, 2010, workshop leader.</a:t>
            </a:r>
          </a:p>
          <a:p>
            <a:pPr>
              <a:defRPr/>
            </a:pPr>
            <a:r>
              <a:rPr lang="en-GB" altLang="en-US" dirty="0">
                <a:ea typeface="ＭＳ Ｐゴシック" pitchFamily="34" charset="-128"/>
              </a:rPr>
              <a:t>“Redefining Women into IT” project, 2011, workshop leader.</a:t>
            </a:r>
          </a:p>
          <a:p>
            <a:pPr>
              <a:defRPr/>
            </a:pPr>
            <a:r>
              <a:rPr lang="en-GB" altLang="en-US" dirty="0">
                <a:ea typeface="ＭＳ Ｐゴシック" pitchFamily="34" charset="-128"/>
              </a:rPr>
              <a:t>International Women’s Day, 2013, careers workshop.</a:t>
            </a:r>
          </a:p>
        </p:txBody>
      </p:sp>
      <p:pic>
        <p:nvPicPr>
          <p:cNvPr id="21509" name="Picture 2" descr="C:\Users\JMSincl\AppData\Local\Microsoft\Windows\Temporary Internet Files\Content.Outlook\J0HT19XB\Aleksandra Dzubeck.JPG"/>
          <p:cNvPicPr>
            <a:picLocks noChangeAspect="1" noChangeArrowheads="1"/>
          </p:cNvPicPr>
          <p:nvPr/>
        </p:nvPicPr>
        <p:blipFill>
          <a:blip r:embed="rId2">
            <a:extLst>
              <a:ext uri="{28A0092B-C50C-407E-A947-70E740481C1C}">
                <a14:useLocalDpi xmlns:a14="http://schemas.microsoft.com/office/drawing/2010/main" val="0"/>
              </a:ext>
            </a:extLst>
          </a:blip>
          <a:srcRect l="21832" r="-21832"/>
          <a:stretch>
            <a:fillRect/>
          </a:stretch>
        </p:blipFill>
        <p:spPr bwMode="auto">
          <a:xfrm>
            <a:off x="395288" y="1628775"/>
            <a:ext cx="5111750" cy="340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20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4"/>
          <p:cNvSpPr>
            <a:spLocks noGrp="1"/>
          </p:cNvSpPr>
          <p:nvPr>
            <p:ph type="title"/>
          </p:nvPr>
        </p:nvSpPr>
        <p:spPr/>
        <p:txBody>
          <a:bodyPr/>
          <a:lstStyle/>
          <a:p>
            <a:r>
              <a:rPr lang="en-GB" altLang="en-US">
                <a:ea typeface="ＭＳ Ｐゴシック" pitchFamily="34" charset="-128"/>
              </a:rPr>
              <a:t>Aleksandra inspired</a:t>
            </a:r>
          </a:p>
        </p:txBody>
      </p:sp>
      <p:pic>
        <p:nvPicPr>
          <p:cNvPr id="2" name="Movie A-1.m4v">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457200" y="1469327"/>
            <a:ext cx="8147248" cy="4582828"/>
          </a:xfrm>
        </p:spPr>
      </p:pic>
    </p:spTree>
  </p:cSld>
  <p:clrMapOvr>
    <a:masterClrMapping/>
  </p:clrMapOvr>
  <p:transition spd="slow" advClick="0"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GB" altLang="en-US">
                <a:ea typeface="ＭＳ Ｐゴシック" pitchFamily="34" charset="-128"/>
              </a:rPr>
              <a:t>Aleksandra transformed</a:t>
            </a:r>
          </a:p>
        </p:txBody>
      </p:sp>
      <p:pic>
        <p:nvPicPr>
          <p:cNvPr id="2" name="Movie B-1.m4v">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683568" y="1772816"/>
            <a:ext cx="7859216" cy="4420810"/>
          </a:xfrm>
        </p:spPr>
      </p:pic>
    </p:spTree>
  </p:cSld>
  <p:clrMapOvr>
    <a:masterClrMapping/>
  </p:clrMapOvr>
  <p:transition spd="slow" advClick="0"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Personal Reflection</a:t>
            </a:r>
          </a:p>
        </p:txBody>
      </p:sp>
      <p:sp>
        <p:nvSpPr>
          <p:cNvPr id="3" name="Content Placeholder 2"/>
          <p:cNvSpPr>
            <a:spLocks noGrp="1"/>
          </p:cNvSpPr>
          <p:nvPr>
            <p:ph sz="half" idx="1"/>
          </p:nvPr>
        </p:nvSpPr>
        <p:spPr/>
        <p:txBody>
          <a:bodyPr/>
          <a:lstStyle/>
          <a:p>
            <a:r>
              <a:rPr lang="en-GB" dirty="0"/>
              <a:t>Confidence building</a:t>
            </a:r>
          </a:p>
          <a:p>
            <a:pPr lvl="1"/>
            <a:r>
              <a:rPr lang="en-GB" dirty="0"/>
              <a:t>Being treated like the ‘expert’</a:t>
            </a:r>
          </a:p>
          <a:p>
            <a:pPr lvl="1"/>
            <a:r>
              <a:rPr lang="en-GB" dirty="0"/>
              <a:t>Taking the lead on something.</a:t>
            </a:r>
          </a:p>
          <a:p>
            <a:r>
              <a:rPr lang="en-GB" dirty="0"/>
              <a:t>Would these students have done well anyway?</a:t>
            </a:r>
          </a:p>
        </p:txBody>
      </p:sp>
      <p:sp>
        <p:nvSpPr>
          <p:cNvPr id="4" name="Content Placeholder 3"/>
          <p:cNvSpPr>
            <a:spLocks noGrp="1"/>
          </p:cNvSpPr>
          <p:nvPr>
            <p:ph sz="half" idx="2"/>
          </p:nvPr>
        </p:nvSpPr>
        <p:spPr/>
        <p:txBody>
          <a:bodyPr/>
          <a:lstStyle/>
          <a:p>
            <a:r>
              <a:rPr lang="en-GB" dirty="0"/>
              <a:t>Not just about CV enhancement</a:t>
            </a:r>
          </a:p>
          <a:p>
            <a:r>
              <a:rPr lang="en-GB" dirty="0"/>
              <a:t>Enjoyment</a:t>
            </a:r>
          </a:p>
          <a:p>
            <a:r>
              <a:rPr lang="en-GB" dirty="0"/>
              <a:t>Not every stage is everyone.</a:t>
            </a:r>
          </a:p>
          <a:p>
            <a:r>
              <a:rPr lang="en-GB" dirty="0"/>
              <a:t>Some are using to get </a:t>
            </a:r>
            <a:r>
              <a:rPr lang="en-GB"/>
              <a:t>into teaching.</a:t>
            </a:r>
            <a:endParaRPr lang="en-GB" dirty="0"/>
          </a:p>
          <a:p>
            <a:pPr marL="0" indent="0">
              <a:buNone/>
            </a:pPr>
            <a:endParaRPr lang="en-GB" dirty="0"/>
          </a:p>
        </p:txBody>
      </p:sp>
    </p:spTree>
    <p:extLst>
      <p:ext uri="{BB962C8B-B14F-4D97-AF65-F5344CB8AC3E}">
        <p14:creationId xmlns:p14="http://schemas.microsoft.com/office/powerpoint/2010/main" val="438360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748D-F488-4849-94A6-18B0A9677EA2}"/>
              </a:ext>
            </a:extLst>
          </p:cNvPr>
          <p:cNvSpPr>
            <a:spLocks noGrp="1"/>
          </p:cNvSpPr>
          <p:nvPr>
            <p:ph type="title"/>
          </p:nvPr>
        </p:nvSpPr>
        <p:spPr/>
        <p:txBody>
          <a:bodyPr/>
          <a:lstStyle/>
          <a:p>
            <a:r>
              <a:rPr lang="en-US" dirty="0"/>
              <a:t>Who am I?</a:t>
            </a:r>
          </a:p>
        </p:txBody>
      </p:sp>
      <p:sp>
        <p:nvSpPr>
          <p:cNvPr id="3" name="Content Placeholder 2">
            <a:extLst>
              <a:ext uri="{FF2B5EF4-FFF2-40B4-BE49-F238E27FC236}">
                <a16:creationId xmlns:a16="http://schemas.microsoft.com/office/drawing/2014/main" id="{873B83FF-9D7B-694A-9287-0A33F76CD71D}"/>
              </a:ext>
            </a:extLst>
          </p:cNvPr>
          <p:cNvSpPr>
            <a:spLocks noGrp="1"/>
          </p:cNvSpPr>
          <p:nvPr>
            <p:ph sz="half" idx="1"/>
          </p:nvPr>
        </p:nvSpPr>
        <p:spPr>
          <a:xfrm>
            <a:off x="457200" y="1600200"/>
            <a:ext cx="8229600" cy="4525963"/>
          </a:xfrm>
        </p:spPr>
        <p:txBody>
          <a:bodyPr/>
          <a:lstStyle/>
          <a:p>
            <a:r>
              <a:rPr lang="en-US" dirty="0"/>
              <a:t>Associate Professor in Computing and Immersive Technology</a:t>
            </a:r>
          </a:p>
          <a:p>
            <a:r>
              <a:rPr lang="en-US" dirty="0"/>
              <a:t>Volunteering</a:t>
            </a:r>
          </a:p>
          <a:p>
            <a:pPr lvl="1"/>
            <a:r>
              <a:rPr lang="en-US" dirty="0"/>
              <a:t>Chair of the University of Northampton STEAM Steering group.</a:t>
            </a:r>
          </a:p>
          <a:p>
            <a:pPr lvl="1"/>
            <a:r>
              <a:rPr lang="en-US" dirty="0"/>
              <a:t>National STEM Ambassador</a:t>
            </a:r>
          </a:p>
          <a:p>
            <a:pPr lvl="1"/>
            <a:r>
              <a:rPr lang="en-US" dirty="0"/>
              <a:t>Code Club volunteer</a:t>
            </a:r>
          </a:p>
          <a:p>
            <a:pPr lvl="1"/>
            <a:r>
              <a:rPr lang="en-US" dirty="0"/>
              <a:t>Member of organizing team for a </a:t>
            </a:r>
            <a:r>
              <a:rPr lang="en-US"/>
              <a:t>programming competition</a:t>
            </a:r>
          </a:p>
          <a:p>
            <a:pPr marL="457200" lvl="1" indent="0">
              <a:buNone/>
            </a:pPr>
            <a:endParaRPr lang="en-US" dirty="0"/>
          </a:p>
        </p:txBody>
      </p:sp>
    </p:spTree>
    <p:extLst>
      <p:ext uri="{BB962C8B-B14F-4D97-AF65-F5344CB8AC3E}">
        <p14:creationId xmlns:p14="http://schemas.microsoft.com/office/powerpoint/2010/main" val="2697823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E6C27-04C5-469C-9C9E-F68D9DFE2A08}"/>
              </a:ext>
            </a:extLst>
          </p:cNvPr>
          <p:cNvSpPr>
            <a:spLocks noGrp="1"/>
          </p:cNvSpPr>
          <p:nvPr>
            <p:ph type="title"/>
          </p:nvPr>
        </p:nvSpPr>
        <p:spPr/>
        <p:txBody>
          <a:bodyPr/>
          <a:lstStyle/>
          <a:p>
            <a:endParaRPr lang="en-GB"/>
          </a:p>
        </p:txBody>
      </p:sp>
      <p:pic>
        <p:nvPicPr>
          <p:cNvPr id="5" name="Online Media 4">
            <a:hlinkClick r:id="" action="ppaction://media"/>
            <a:extLst>
              <a:ext uri="{FF2B5EF4-FFF2-40B4-BE49-F238E27FC236}">
                <a16:creationId xmlns:a16="http://schemas.microsoft.com/office/drawing/2014/main" id="{B1BA7C7F-E2C8-45AB-A177-A710C7C792DE}"/>
              </a:ext>
            </a:extLst>
          </p:cNvPr>
          <p:cNvPicPr>
            <a:picLocks noGrp="1" noRot="1" noChangeAspect="1"/>
          </p:cNvPicPr>
          <p:nvPr>
            <p:ph sz="half" idx="2"/>
            <a:videoFile r:link="rId1"/>
          </p:nvPr>
        </p:nvPicPr>
        <p:blipFill>
          <a:blip r:embed="rId3"/>
          <a:stretch>
            <a:fillRect/>
          </a:stretch>
        </p:blipFill>
        <p:spPr>
          <a:xfrm>
            <a:off x="1115616" y="1292721"/>
            <a:ext cx="6480720" cy="4860541"/>
          </a:xfrm>
          <a:prstGeom prst="rect">
            <a:avLst/>
          </a:prstGeom>
        </p:spPr>
      </p:pic>
    </p:spTree>
    <p:extLst>
      <p:ext uri="{BB962C8B-B14F-4D97-AF65-F5344CB8AC3E}">
        <p14:creationId xmlns:p14="http://schemas.microsoft.com/office/powerpoint/2010/main" val="818108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6"/>
          <p:cNvSpPr>
            <a:spLocks noGrp="1"/>
          </p:cNvSpPr>
          <p:nvPr>
            <p:ph type="title"/>
          </p:nvPr>
        </p:nvSpPr>
        <p:spPr>
          <a:xfrm>
            <a:off x="395288" y="476250"/>
            <a:ext cx="8229600" cy="1143000"/>
          </a:xfrm>
        </p:spPr>
        <p:txBody>
          <a:bodyPr/>
          <a:lstStyle/>
          <a:p>
            <a:r>
              <a:rPr lang="en-GB" altLang="en-US" dirty="0">
                <a:ea typeface="ＭＳ Ｐゴシック" pitchFamily="34" charset="-128"/>
              </a:rPr>
              <a:t>Participant feedback.</a:t>
            </a:r>
          </a:p>
        </p:txBody>
      </p:sp>
      <p:sp>
        <p:nvSpPr>
          <p:cNvPr id="4" name="Oval Callout 3"/>
          <p:cNvSpPr/>
          <p:nvPr/>
        </p:nvSpPr>
        <p:spPr>
          <a:xfrm>
            <a:off x="539750" y="1844675"/>
            <a:ext cx="2879725" cy="2089150"/>
          </a:xfrm>
          <a:prstGeom prst="wedgeEllipseCallout">
            <a:avLst/>
          </a:prstGeom>
          <a:solidFill>
            <a:srgbClr val="22927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bg1"/>
                </a:solidFill>
              </a:rPr>
              <a:t>I liked it because we got to make things and we got to see how science works. </a:t>
            </a:r>
          </a:p>
          <a:p>
            <a:pPr algn="ctr">
              <a:defRPr/>
            </a:pPr>
            <a:endParaRPr lang="en-GB" dirty="0"/>
          </a:p>
        </p:txBody>
      </p:sp>
      <p:sp>
        <p:nvSpPr>
          <p:cNvPr id="5" name="Oval Callout 4"/>
          <p:cNvSpPr/>
          <p:nvPr/>
        </p:nvSpPr>
        <p:spPr>
          <a:xfrm>
            <a:off x="1692275" y="4672013"/>
            <a:ext cx="3024188" cy="1476375"/>
          </a:xfrm>
          <a:prstGeom prst="wedgeEllipseCallout">
            <a:avLst>
              <a:gd name="adj1" fmla="val -21273"/>
              <a:gd name="adj2" fmla="val 64743"/>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Where do I start? An amazing action packed day!</a:t>
            </a:r>
          </a:p>
        </p:txBody>
      </p:sp>
      <p:pic>
        <p:nvPicPr>
          <p:cNvPr id="1229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2401888"/>
            <a:ext cx="3529013" cy="266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281612" y="2889250"/>
            <a:ext cx="2541587" cy="1476375"/>
          </a:xfrm>
          <a:prstGeom prst="rect">
            <a:avLst/>
          </a:prstGeom>
        </p:spPr>
        <p:txBody>
          <a:bodyPr>
            <a:spAutoFit/>
          </a:bodyPr>
          <a:lstStyle/>
          <a:p>
            <a:pPr algn="ctr">
              <a:defRPr/>
            </a:pPr>
            <a:r>
              <a:rPr lang="en-GB" dirty="0">
                <a:solidFill>
                  <a:schemeClr val="bg1"/>
                </a:solidFill>
                <a:latin typeface="+mj-lt"/>
              </a:rPr>
              <a:t>I learnt a lot of interesting facts. I learnt that Physics can be really interesting and there are lots of jobs available. </a:t>
            </a:r>
          </a:p>
        </p:txBody>
      </p:sp>
      <p:sp>
        <p:nvSpPr>
          <p:cNvPr id="12295" name="TextBox 7"/>
          <p:cNvSpPr txBox="1">
            <a:spLocks noChangeArrowheads="1"/>
          </p:cNvSpPr>
          <p:nvPr/>
        </p:nvSpPr>
        <p:spPr bwMode="auto">
          <a:xfrm>
            <a:off x="5580063" y="58054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altLang="en-US" sz="1000" b="1" dirty="0">
                <a:solidFill>
                  <a:srgbClr val="000000"/>
                </a:solidFill>
                <a:cs typeface="Arial" charset="0"/>
              </a:rPr>
              <a:t>School students, 2011-2013</a:t>
            </a:r>
          </a:p>
        </p:txBody>
      </p:sp>
    </p:spTree>
  </p:cSld>
  <p:clrMapOvr>
    <a:masterClrMapping/>
  </p:clrMapOvr>
  <p:transition spd="slow" advClick="0" advTm="20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EBB7-FD50-4252-8CD2-36706E52A350}"/>
              </a:ext>
            </a:extLst>
          </p:cNvPr>
          <p:cNvSpPr>
            <a:spLocks noGrp="1"/>
          </p:cNvSpPr>
          <p:nvPr>
            <p:ph type="title"/>
          </p:nvPr>
        </p:nvSpPr>
        <p:spPr/>
        <p:txBody>
          <a:bodyPr/>
          <a:lstStyle/>
          <a:p>
            <a:r>
              <a:rPr lang="en-GB" dirty="0"/>
              <a:t>References and Bibliography</a:t>
            </a:r>
          </a:p>
        </p:txBody>
      </p:sp>
      <p:sp>
        <p:nvSpPr>
          <p:cNvPr id="3" name="Content Placeholder 2">
            <a:extLst>
              <a:ext uri="{FF2B5EF4-FFF2-40B4-BE49-F238E27FC236}">
                <a16:creationId xmlns:a16="http://schemas.microsoft.com/office/drawing/2014/main" id="{F1A73D14-EF2C-480E-A3CA-141B1B9A09B2}"/>
              </a:ext>
            </a:extLst>
          </p:cNvPr>
          <p:cNvSpPr>
            <a:spLocks noGrp="1"/>
          </p:cNvSpPr>
          <p:nvPr>
            <p:ph sz="half" idx="1"/>
          </p:nvPr>
        </p:nvSpPr>
        <p:spPr>
          <a:xfrm>
            <a:off x="457200" y="1600200"/>
            <a:ext cx="8579296" cy="4525963"/>
          </a:xfrm>
        </p:spPr>
        <p:txBody>
          <a:bodyPr/>
          <a:lstStyle/>
          <a:p>
            <a:r>
              <a:rPr lang="en-GB" sz="1800" dirty="0" err="1"/>
              <a:t>Brewis</a:t>
            </a:r>
            <a:r>
              <a:rPr lang="en-GB" sz="1800" dirty="0"/>
              <a:t>, G., Russell, J &amp; </a:t>
            </a:r>
            <a:r>
              <a:rPr lang="en-GB" sz="1800" dirty="0" err="1"/>
              <a:t>Holdsworth</a:t>
            </a:r>
            <a:r>
              <a:rPr lang="en-GB" sz="1800" dirty="0"/>
              <a:t>, C. (2010). Bursting the Bubble</a:t>
            </a:r>
          </a:p>
          <a:p>
            <a:r>
              <a:rPr lang="en-GB" sz="1800" dirty="0"/>
              <a:t>Conn Z, Fernandez S, O’Boyle A, </a:t>
            </a:r>
            <a:r>
              <a:rPr lang="en-GB" sz="1800" dirty="0" err="1"/>
              <a:t>Brewis</a:t>
            </a:r>
            <a:r>
              <a:rPr lang="en-GB" sz="1800" dirty="0"/>
              <a:t> G (2014) Students, Volunteering and Social Action on the UK: History and Policies </a:t>
            </a:r>
            <a:r>
              <a:rPr lang="en-GB" sz="1800" dirty="0">
                <a:hlinkClick r:id="rId2"/>
              </a:rPr>
              <a:t>http://discovery.ucl.ac.uk/10021114/1/141029_SH_SV_Studyv8small.pdf</a:t>
            </a:r>
            <a:r>
              <a:rPr lang="en-GB" sz="1800" dirty="0"/>
              <a:t> </a:t>
            </a:r>
          </a:p>
          <a:p>
            <a:r>
              <a:rPr lang="en-GB" sz="1800" dirty="0"/>
              <a:t>Turner, Scott J (2015) </a:t>
            </a:r>
            <a:r>
              <a:rPr lang="en-GB" sz="1800" dirty="0">
                <a:hlinkClick r:id="rId3"/>
              </a:rPr>
              <a:t>Enhancing computing student employability skills through partnership working in STEM outreach.</a:t>
            </a:r>
            <a:r>
              <a:rPr lang="en-GB" sz="1800" dirty="0"/>
              <a:t> Paper presented to: </a:t>
            </a:r>
            <a:r>
              <a:rPr lang="en-GB" sz="1800" i="1" dirty="0"/>
              <a:t>11th China - Europe International Symposium on Software Engineering Education (CEISEE 2015), </a:t>
            </a:r>
            <a:r>
              <a:rPr lang="en-GB" sz="1800" i="1" dirty="0" err="1"/>
              <a:t>Westsächsische</a:t>
            </a:r>
            <a:r>
              <a:rPr lang="en-GB" sz="1800" i="1" dirty="0"/>
              <a:t> Hochschule Zwickau (WHZ), Germany, 29-30 April 2015</a:t>
            </a:r>
          </a:p>
          <a:p>
            <a:r>
              <a:rPr lang="en-GB" sz="1800" dirty="0"/>
              <a:t>Sinclair, John M, Allen, Stuart C H, Davis, Linda, Goodchild, Tricia, Messenger, Julie and Turner, Scott J (2014) </a:t>
            </a:r>
            <a:r>
              <a:rPr lang="en-GB" sz="1800" dirty="0">
                <a:hlinkClick r:id="rId4"/>
              </a:rPr>
              <a:t>Enhancing student employability skills through partnership working in STEM outreach: the University of Northampton approach.</a:t>
            </a:r>
            <a:r>
              <a:rPr lang="en-GB" sz="1800" dirty="0"/>
              <a:t> Paper presented to: </a:t>
            </a:r>
            <a:r>
              <a:rPr lang="en-GB" sz="1800" i="1" dirty="0"/>
              <a:t>Higher Education Academy (HEA) Science, Technology, Engineering and Mathematics (STEM) 3rd Annual Teaching and Learning Conference 2014: Enhancing the STEM Student Journey, University of Edinburgh, 30 April-01 May 2014</a:t>
            </a:r>
            <a:r>
              <a:rPr lang="en-GB" sz="1800" dirty="0"/>
              <a:t>.</a:t>
            </a:r>
          </a:p>
          <a:p>
            <a:endParaRPr lang="en-GB" sz="1600" dirty="0"/>
          </a:p>
          <a:p>
            <a:endParaRPr lang="en-GB" sz="1800" dirty="0"/>
          </a:p>
          <a:p>
            <a:endParaRPr lang="en-GB" sz="1800" dirty="0"/>
          </a:p>
        </p:txBody>
      </p:sp>
    </p:spTree>
    <p:extLst>
      <p:ext uri="{BB962C8B-B14F-4D97-AF65-F5344CB8AC3E}">
        <p14:creationId xmlns:p14="http://schemas.microsoft.com/office/powerpoint/2010/main" val="2049297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58911-3F12-4059-8A10-70BC871FB880}"/>
              </a:ext>
            </a:extLst>
          </p:cNvPr>
          <p:cNvSpPr>
            <a:spLocks noGrp="1"/>
          </p:cNvSpPr>
          <p:nvPr>
            <p:ph type="title"/>
          </p:nvPr>
        </p:nvSpPr>
        <p:spPr/>
        <p:txBody>
          <a:bodyPr/>
          <a:lstStyle/>
          <a:p>
            <a:r>
              <a:rPr lang="en-GB" dirty="0"/>
              <a:t>Impact On Students (Conn et al, 2014)</a:t>
            </a:r>
          </a:p>
        </p:txBody>
      </p:sp>
      <p:sp>
        <p:nvSpPr>
          <p:cNvPr id="3" name="Content Placeholder 2">
            <a:extLst>
              <a:ext uri="{FF2B5EF4-FFF2-40B4-BE49-F238E27FC236}">
                <a16:creationId xmlns:a16="http://schemas.microsoft.com/office/drawing/2014/main" id="{87FDED5F-FDA9-49AA-A865-027F22317629}"/>
              </a:ext>
            </a:extLst>
          </p:cNvPr>
          <p:cNvSpPr>
            <a:spLocks noGrp="1"/>
          </p:cNvSpPr>
          <p:nvPr>
            <p:ph sz="half" idx="1"/>
          </p:nvPr>
        </p:nvSpPr>
        <p:spPr>
          <a:xfrm>
            <a:off x="457200" y="1600200"/>
            <a:ext cx="8363272" cy="4525963"/>
          </a:xfrm>
        </p:spPr>
        <p:txBody>
          <a:bodyPr/>
          <a:lstStyle/>
          <a:p>
            <a:pPr marL="0" indent="0">
              <a:buNone/>
            </a:pPr>
            <a:r>
              <a:rPr lang="en-GB" dirty="0"/>
              <a:t>• 85% of students said that engaging in volunteering increased their communication skills; </a:t>
            </a:r>
          </a:p>
          <a:p>
            <a:pPr marL="0" indent="0">
              <a:buNone/>
            </a:pPr>
            <a:r>
              <a:rPr lang="en-GB" dirty="0"/>
              <a:t>• 79% said that it had increased their confidence in their own abilities and 77% said that it increased their understanding of other people;</a:t>
            </a:r>
          </a:p>
          <a:p>
            <a:pPr marL="0" indent="0">
              <a:buNone/>
            </a:pPr>
            <a:r>
              <a:rPr lang="en-GB" dirty="0"/>
              <a:t> • 78% of recent graduates under 30 years old talked about volunteering in interview; </a:t>
            </a:r>
          </a:p>
          <a:p>
            <a:pPr marL="0" indent="0">
              <a:buNone/>
            </a:pPr>
            <a:r>
              <a:rPr lang="en-GB" dirty="0"/>
              <a:t>• 51% of recent graduates under 30 who are in paid work say that volunteering helped them to secure employment. </a:t>
            </a:r>
          </a:p>
          <a:p>
            <a:pPr marL="0" indent="0">
              <a:buNone/>
            </a:pPr>
            <a:endParaRPr lang="en-GB" dirty="0"/>
          </a:p>
        </p:txBody>
      </p:sp>
    </p:spTree>
    <p:extLst>
      <p:ext uri="{BB962C8B-B14F-4D97-AF65-F5344CB8AC3E}">
        <p14:creationId xmlns:p14="http://schemas.microsoft.com/office/powerpoint/2010/main" val="2287381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DE557-070C-4A6D-8CA8-4047747DA71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A02C3E5-5D28-45BD-BD27-5EB460D29270}"/>
              </a:ext>
            </a:extLst>
          </p:cNvPr>
          <p:cNvSpPr>
            <a:spLocks noGrp="1"/>
          </p:cNvSpPr>
          <p:nvPr>
            <p:ph sz="half" idx="1"/>
          </p:nvPr>
        </p:nvSpPr>
        <p:spPr>
          <a:xfrm>
            <a:off x="457200" y="1600200"/>
            <a:ext cx="8686800" cy="4525963"/>
          </a:xfrm>
        </p:spPr>
        <p:txBody>
          <a:bodyPr/>
          <a:lstStyle/>
          <a:p>
            <a:r>
              <a:rPr lang="en-GB" dirty="0"/>
              <a:t>NCCPE have found that “students identified the opportunity to burst out of the student ‘bubble’ as one of the most valued aspects of volunteering”</a:t>
            </a:r>
          </a:p>
        </p:txBody>
      </p:sp>
    </p:spTree>
    <p:extLst>
      <p:ext uri="{BB962C8B-B14F-4D97-AF65-F5344CB8AC3E}">
        <p14:creationId xmlns:p14="http://schemas.microsoft.com/office/powerpoint/2010/main" val="3153137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F7AAD-C78E-47B2-BFC7-590B22660D80}"/>
              </a:ext>
            </a:extLst>
          </p:cNvPr>
          <p:cNvSpPr>
            <a:spLocks noGrp="1"/>
          </p:cNvSpPr>
          <p:nvPr>
            <p:ph type="title"/>
          </p:nvPr>
        </p:nvSpPr>
        <p:spPr/>
        <p:txBody>
          <a:bodyPr/>
          <a:lstStyle/>
          <a:p>
            <a:r>
              <a:rPr lang="en-GB" dirty="0"/>
              <a:t>Impact on Society (Conn et al, 2014)</a:t>
            </a:r>
          </a:p>
        </p:txBody>
      </p:sp>
      <p:sp>
        <p:nvSpPr>
          <p:cNvPr id="3" name="Content Placeholder 2">
            <a:extLst>
              <a:ext uri="{FF2B5EF4-FFF2-40B4-BE49-F238E27FC236}">
                <a16:creationId xmlns:a16="http://schemas.microsoft.com/office/drawing/2014/main" id="{9668F809-85D1-4965-83AF-1E8544AB77BC}"/>
              </a:ext>
            </a:extLst>
          </p:cNvPr>
          <p:cNvSpPr>
            <a:spLocks noGrp="1"/>
          </p:cNvSpPr>
          <p:nvPr>
            <p:ph sz="half" idx="1"/>
          </p:nvPr>
        </p:nvSpPr>
        <p:spPr>
          <a:xfrm>
            <a:off x="457200" y="1600200"/>
            <a:ext cx="8795320" cy="4525963"/>
          </a:xfrm>
        </p:spPr>
        <p:txBody>
          <a:bodyPr/>
          <a:lstStyle/>
          <a:p>
            <a:r>
              <a:rPr lang="en-GB" dirty="0"/>
              <a:t>Based on 2014 figures -30% of students 30 hours per year</a:t>
            </a:r>
          </a:p>
          <a:p>
            <a:r>
              <a:rPr lang="en-GB" dirty="0"/>
              <a:t>Estimated monetary value of £160m per year</a:t>
            </a:r>
          </a:p>
        </p:txBody>
      </p:sp>
    </p:spTree>
    <p:extLst>
      <p:ext uri="{BB962C8B-B14F-4D97-AF65-F5344CB8AC3E}">
        <p14:creationId xmlns:p14="http://schemas.microsoft.com/office/powerpoint/2010/main" val="4058554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GB" altLang="en-US">
                <a:ea typeface="ＭＳ Ｐゴシック" pitchFamily="34" charset="-128"/>
              </a:rPr>
              <a:t>The value of student volunteering</a:t>
            </a:r>
          </a:p>
        </p:txBody>
      </p:sp>
      <p:sp>
        <p:nvSpPr>
          <p:cNvPr id="13315" name="Content Placeholder 2"/>
          <p:cNvSpPr>
            <a:spLocks noGrp="1"/>
          </p:cNvSpPr>
          <p:nvPr>
            <p:ph sz="half" idx="1"/>
          </p:nvPr>
        </p:nvSpPr>
        <p:spPr/>
        <p:txBody>
          <a:bodyPr/>
          <a:lstStyle/>
          <a:p>
            <a:r>
              <a:rPr lang="en-GB" altLang="en-US">
                <a:ea typeface="ＭＳ Ｐゴシック" pitchFamily="34" charset="-128"/>
              </a:rPr>
              <a:t>Students bring talent, time and enthusiasm</a:t>
            </a:r>
          </a:p>
          <a:p>
            <a:r>
              <a:rPr lang="en-GB" altLang="en-US">
                <a:ea typeface="ＭＳ Ｐゴシック" pitchFamily="34" charset="-128"/>
              </a:rPr>
              <a:t>a new demographic - broadening diversity</a:t>
            </a:r>
          </a:p>
          <a:p>
            <a:r>
              <a:rPr lang="en-GB" altLang="en-US">
                <a:ea typeface="ＭＳ Ｐゴシック" pitchFamily="34" charset="-128"/>
              </a:rPr>
              <a:t>Student volunteers challenge misconceptions and are positive ambassadors for their University</a:t>
            </a:r>
          </a:p>
        </p:txBody>
      </p:sp>
      <p:sp>
        <p:nvSpPr>
          <p:cNvPr id="4" name="Content Placeholder 3"/>
          <p:cNvSpPr>
            <a:spLocks noGrp="1"/>
          </p:cNvSpPr>
          <p:nvPr>
            <p:ph sz="half" idx="2"/>
          </p:nvPr>
        </p:nvSpPr>
        <p:spPr/>
        <p:txBody>
          <a:bodyPr/>
          <a:lstStyle/>
          <a:p>
            <a:pPr>
              <a:defRPr/>
            </a:pPr>
            <a:r>
              <a:rPr lang="en-GB" dirty="0"/>
              <a:t>Student volunteers gain confidence,</a:t>
            </a:r>
          </a:p>
          <a:p>
            <a:pPr>
              <a:defRPr/>
            </a:pPr>
            <a:r>
              <a:rPr lang="en-GB" dirty="0"/>
              <a:t>skills,</a:t>
            </a:r>
          </a:p>
          <a:p>
            <a:pPr>
              <a:defRPr/>
            </a:pPr>
            <a:r>
              <a:rPr lang="en-GB" dirty="0"/>
              <a:t>and high levels of satisfaction</a:t>
            </a:r>
          </a:p>
          <a:p>
            <a:pPr>
              <a:defRPr/>
            </a:pPr>
            <a:r>
              <a:rPr lang="en-GB" dirty="0"/>
              <a:t>Students can try new things to clarify career options</a:t>
            </a:r>
          </a:p>
          <a:p>
            <a:pPr>
              <a:defRPr/>
            </a:pPr>
            <a:endParaRPr lang="en-GB" dirty="0"/>
          </a:p>
          <a:p>
            <a:pPr marL="0" indent="0">
              <a:buFont typeface="Arial" charset="0"/>
              <a:buNone/>
              <a:defRPr/>
            </a:pPr>
            <a:r>
              <a:rPr lang="en-GB" sz="1800" dirty="0" err="1"/>
              <a:t>Brewis</a:t>
            </a:r>
            <a:r>
              <a:rPr lang="en-GB" sz="1800" dirty="0"/>
              <a:t>, Russell and </a:t>
            </a:r>
            <a:r>
              <a:rPr lang="en-GB" sz="1800" dirty="0" err="1"/>
              <a:t>Holdsworth</a:t>
            </a:r>
            <a:r>
              <a:rPr lang="en-GB" sz="1800" dirty="0"/>
              <a:t>, 2010.</a:t>
            </a:r>
          </a:p>
        </p:txBody>
      </p:sp>
    </p:spTree>
  </p:cSld>
  <p:clrMapOvr>
    <a:masterClrMapping/>
  </p:clrMapOvr>
  <p:transition spd="slow" advClick="0" advTm="20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2"/>
          <p:cNvSpPr>
            <a:spLocks noGrp="1"/>
          </p:cNvSpPr>
          <p:nvPr>
            <p:ph type="title"/>
          </p:nvPr>
        </p:nvSpPr>
        <p:spPr>
          <a:xfrm>
            <a:off x="611560" y="188640"/>
            <a:ext cx="8229600" cy="1143000"/>
          </a:xfrm>
        </p:spPr>
        <p:txBody>
          <a:bodyPr/>
          <a:lstStyle/>
          <a:p>
            <a:r>
              <a:rPr lang="en-GB" altLang="en-US" dirty="0">
                <a:ea typeface="ＭＳ Ｐゴシック" pitchFamily="34" charset="-128"/>
              </a:rPr>
              <a:t>A over a decade of STEM experience.</a:t>
            </a:r>
          </a:p>
        </p:txBody>
      </p:sp>
      <p:pic>
        <p:nvPicPr>
          <p:cNvPr id="4099" name="Picture 3" descr="C:\Users\JMSincl\AppData\Local\Microsoft\Windows\Temporary Internet Files\Content.Outlook\TU3LOIZX\lab-in-a-lorr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2074172"/>
            <a:ext cx="4086216" cy="270965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JMSincl\AppData\Local\Microsoft\Windows\Temporary Internet Files\Content.Outlook\TU3LOIZX\DSC_0060 small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1795797"/>
            <a:ext cx="3140701" cy="208823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JMSincl\AppData\Local\Microsoft\Windows\Temporary Internet Files\Content.Outlook\TU3LOIZX\stimpons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3884029"/>
            <a:ext cx="3995937" cy="26568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20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sz="half" idx="1"/>
          </p:nvPr>
        </p:nvSpPr>
        <p:spPr/>
        <p:txBody>
          <a:bodyPr/>
          <a:lstStyle/>
          <a:p>
            <a:r>
              <a:rPr lang="en-GB" dirty="0" err="1"/>
              <a:t>Junkbots</a:t>
            </a:r>
            <a:r>
              <a:rPr lang="en-GB" dirty="0"/>
              <a:t> training</a:t>
            </a:r>
          </a:p>
          <a:p>
            <a:endParaRPr lang="en-GB" dirty="0"/>
          </a:p>
          <a:p>
            <a:r>
              <a:rPr lang="en-GB" dirty="0"/>
              <a:t>One of those in the picture has lead a </a:t>
            </a:r>
            <a:r>
              <a:rPr lang="en-GB" dirty="0" err="1"/>
              <a:t>junkbots</a:t>
            </a:r>
            <a:r>
              <a:rPr lang="en-GB" dirty="0"/>
              <a:t> session.</a:t>
            </a:r>
          </a:p>
          <a:p>
            <a:r>
              <a:rPr lang="en-GB" dirty="0"/>
              <a:t>One has support one.</a:t>
            </a:r>
          </a:p>
        </p:txBody>
      </p:sp>
      <p:graphicFrame>
        <p:nvGraphicFramePr>
          <p:cNvPr id="7" name="Content Placeholder 6"/>
          <p:cNvGraphicFramePr>
            <a:graphicFrameLocks noGrp="1"/>
          </p:cNvGraphicFramePr>
          <p:nvPr>
            <p:ph sz="half" idx="2"/>
          </p:nvPr>
        </p:nvGraphicFramePr>
        <p:xfrm>
          <a:off x="4648200" y="3674604"/>
          <a:ext cx="4038600" cy="377155"/>
        </p:xfrm>
        <a:graphic>
          <a:graphicData uri="http://schemas.openxmlformats.org/drawingml/2006/table">
            <a:tbl>
              <a:tblPr/>
              <a:tblGrid>
                <a:gridCol w="4038600">
                  <a:extLst>
                    <a:ext uri="{9D8B030D-6E8A-4147-A177-3AD203B41FA5}">
                      <a16:colId xmlns:a16="http://schemas.microsoft.com/office/drawing/2014/main" val="20000"/>
                    </a:ext>
                  </a:extLst>
                </a:gridCol>
              </a:tblGrid>
              <a:tr h="190712">
                <a:tc>
                  <a:txBody>
                    <a:bodyPr/>
                    <a:lstStyle/>
                    <a:p>
                      <a:pPr algn="ctr"/>
                      <a:endParaRPr lang="en-GB" sz="900">
                        <a:effectLst/>
                      </a:endParaRPr>
                    </a:p>
                  </a:txBody>
                  <a:tcPr marL="28046" marR="28046" marT="28046" marB="28046" anchor="ctr">
                    <a:lnL>
                      <a:noFill/>
                    </a:lnL>
                    <a:lnR>
                      <a:noFill/>
                    </a:lnR>
                    <a:lnT>
                      <a:noFill/>
                    </a:lnT>
                    <a:lnB>
                      <a:noFill/>
                    </a:lnB>
                  </a:tcPr>
                </a:tc>
                <a:extLst>
                  <a:ext uri="{0D108BD9-81ED-4DB2-BD59-A6C34878D82A}">
                    <a16:rowId xmlns:a16="http://schemas.microsoft.com/office/drawing/2014/main" val="10000"/>
                  </a:ext>
                </a:extLst>
              </a:tr>
              <a:tr h="181363">
                <a:tc>
                  <a:txBody>
                    <a:bodyPr/>
                    <a:lstStyle/>
                    <a:p>
                      <a:pPr algn="ctr"/>
                      <a:r>
                        <a:rPr lang="en-GB" sz="900" dirty="0">
                          <a:effectLst/>
                          <a:latin typeface="Verdana, sans-serif"/>
                        </a:rPr>
                        <a:t>(c) Linda Davis-Sinclair</a:t>
                      </a:r>
                      <a:endParaRPr lang="en-GB" sz="900" dirty="0">
                        <a:effectLst/>
                      </a:endParaRPr>
                    </a:p>
                  </a:txBody>
                  <a:tcPr marL="28046" marR="28046" marT="18697" marB="28046" anchor="ctr">
                    <a:lnL>
                      <a:noFill/>
                    </a:lnL>
                    <a:lnR>
                      <a:noFill/>
                    </a:lnR>
                    <a:lnT>
                      <a:noFill/>
                    </a:lnT>
                    <a:lnB>
                      <a:noFill/>
                    </a:lnB>
                  </a:tcPr>
                </a:tc>
                <a:extLst>
                  <a:ext uri="{0D108BD9-81ED-4DB2-BD59-A6C34878D82A}">
                    <a16:rowId xmlns:a16="http://schemas.microsoft.com/office/drawing/2014/main" val="10001"/>
                  </a:ext>
                </a:extLst>
              </a:tr>
            </a:tbl>
          </a:graphicData>
        </a:graphic>
      </p:graphicFrame>
      <p:pic>
        <p:nvPicPr>
          <p:cNvPr id="1028" name="Picture 4" descr="https://images-blogger-opensocial.googleusercontent.com/gadgets/proxy?url=http%3A%2F%2F1.bp.blogspot.com%2F-R2lzju7giUI%2FVO5C461gQcI%2FAAAAAAAABlA%2F6EKYjNF1qpw%2Fs1600%2FB-ikXLcIgAAI4UZ.jpg&amp;container=blogger&amp;gadget=a&amp;rewriteMime=image%2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572" y="1700808"/>
            <a:ext cx="3810000" cy="28289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p:cNvSpPr>
            <a:spLocks noChangeArrowheads="1"/>
          </p:cNvSpPr>
          <p:nvPr/>
        </p:nvSpPr>
        <p:spPr bwMode="auto">
          <a:xfrm>
            <a:off x="4648200" y="3675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itchFamily="34" charset="0"/>
                <a:cs typeface="Arial" pitchFamily="34" charset="0"/>
              </a:rPr>
            </a:b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9" name="Rectangle 8"/>
          <p:cNvSpPr/>
          <p:nvPr/>
        </p:nvSpPr>
        <p:spPr>
          <a:xfrm>
            <a:off x="5275017" y="4653136"/>
            <a:ext cx="2557110" cy="369332"/>
          </a:xfrm>
          <a:prstGeom prst="rect">
            <a:avLst/>
          </a:prstGeom>
        </p:spPr>
        <p:txBody>
          <a:bodyPr wrap="none">
            <a:spAutoFit/>
          </a:bodyPr>
          <a:lstStyle/>
          <a:p>
            <a:r>
              <a:rPr lang="en-GB" dirty="0"/>
              <a:t>(c) Linda Davis-Sinclair</a:t>
            </a:r>
          </a:p>
        </p:txBody>
      </p:sp>
    </p:spTree>
    <p:extLst>
      <p:ext uri="{BB962C8B-B14F-4D97-AF65-F5344CB8AC3E}">
        <p14:creationId xmlns:p14="http://schemas.microsoft.com/office/powerpoint/2010/main" val="2551164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4"/>
          <p:cNvSpPr>
            <a:spLocks noGrp="1"/>
          </p:cNvSpPr>
          <p:nvPr>
            <p:ph type="title"/>
          </p:nvPr>
        </p:nvSpPr>
        <p:spPr>
          <a:xfrm>
            <a:off x="493713" y="128588"/>
            <a:ext cx="8229600" cy="1143000"/>
          </a:xfrm>
        </p:spPr>
        <p:txBody>
          <a:bodyPr/>
          <a:lstStyle/>
          <a:p>
            <a:r>
              <a:rPr lang="en-GB" altLang="en-US" dirty="0">
                <a:ea typeface="ＭＳ Ｐゴシック" pitchFamily="34" charset="-128"/>
              </a:rPr>
              <a:t>And what students think…</a:t>
            </a:r>
          </a:p>
        </p:txBody>
      </p:sp>
      <p:sp>
        <p:nvSpPr>
          <p:cNvPr id="8" name="Rounded Rectangular Callout 7"/>
          <p:cNvSpPr/>
          <p:nvPr/>
        </p:nvSpPr>
        <p:spPr>
          <a:xfrm>
            <a:off x="468313" y="1268413"/>
            <a:ext cx="3743325" cy="2773362"/>
          </a:xfrm>
          <a:prstGeom prst="wedgeRoundRectCallou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I have gained an appreciation of being able to apply and impart my knowledge to younger students. Personally, I feel that I have developed in terms of my confidence, creativity and science-based skills. Working with STEM has further reinforced my passion for science.  </a:t>
            </a:r>
          </a:p>
        </p:txBody>
      </p:sp>
      <p:sp>
        <p:nvSpPr>
          <p:cNvPr id="9" name="Rounded Rectangular Callout 8"/>
          <p:cNvSpPr/>
          <p:nvPr/>
        </p:nvSpPr>
        <p:spPr>
          <a:xfrm>
            <a:off x="5364163" y="1916113"/>
            <a:ext cx="2808287" cy="280828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Working with the children was amazing. Showing them that science was fun as well as interesting and getting them to interact with the experiments we did gave me an immense sense of achievement.  </a:t>
            </a:r>
            <a:endParaRPr lang="en-GB" dirty="0"/>
          </a:p>
        </p:txBody>
      </p:sp>
      <p:sp>
        <p:nvSpPr>
          <p:cNvPr id="10" name="Rounded Rectangular Callout 9"/>
          <p:cNvSpPr/>
          <p:nvPr/>
        </p:nvSpPr>
        <p:spPr>
          <a:xfrm>
            <a:off x="827088" y="4860925"/>
            <a:ext cx="4176712" cy="1468438"/>
          </a:xfrm>
          <a:prstGeom prst="wedgeRoundRectCallout">
            <a:avLst/>
          </a:prstGeom>
          <a:solidFill>
            <a:srgbClr val="00A6A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Being a STEM Champion has helped me improve my communication </a:t>
            </a:r>
          </a:p>
          <a:p>
            <a:pPr algn="ctr">
              <a:defRPr/>
            </a:pPr>
            <a:r>
              <a:rPr lang="en-GB" dirty="0"/>
              <a:t>skills considerably. I believe I have </a:t>
            </a:r>
          </a:p>
          <a:p>
            <a:pPr algn="ctr">
              <a:defRPr/>
            </a:pPr>
            <a:r>
              <a:rPr lang="en-GB" dirty="0"/>
              <a:t>enhanced my skill set.  </a:t>
            </a:r>
          </a:p>
        </p:txBody>
      </p:sp>
      <p:sp>
        <p:nvSpPr>
          <p:cNvPr id="14342" name="TextBox 11"/>
          <p:cNvSpPr txBox="1">
            <a:spLocks noChangeArrowheads="1"/>
          </p:cNvSpPr>
          <p:nvPr/>
        </p:nvSpPr>
        <p:spPr bwMode="auto">
          <a:xfrm>
            <a:off x="5219700" y="5661025"/>
            <a:ext cx="35290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GB" altLang="en-US" sz="1600" b="1" dirty="0">
                <a:solidFill>
                  <a:srgbClr val="000000"/>
                </a:solidFill>
                <a:latin typeface="Arial" charset="0"/>
                <a:cs typeface="Arial" charset="0"/>
              </a:rPr>
              <a:t>Student STEM Champions</a:t>
            </a:r>
          </a:p>
        </p:txBody>
      </p:sp>
    </p:spTree>
  </p:cSld>
  <p:clrMapOvr>
    <a:masterClrMapping/>
  </p:clrMapOvr>
  <p:transition spd="slow" advClick="0" advTm="20000"/>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orm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1000" b="1" i="0" u="none" strike="noStrike" kern="1200" cap="none" spc="0" normalizeH="0" baseline="0" noProof="0" dirty="0" smtClean="0">
            <a:ln>
              <a:noFill/>
            </a:ln>
            <a:solidFill>
              <a:srgbClr val="000000"/>
            </a:solidFill>
            <a:effectLst/>
            <a:uLnTx/>
            <a:uFillTx/>
            <a:latin typeface="Arial" charset="0"/>
            <a:cs typeface="Arial" charset="0"/>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2713</TotalTime>
  <Words>933</Words>
  <Application>Microsoft Macintosh PowerPoint</Application>
  <PresentationFormat>On-screen Show (4:3)</PresentationFormat>
  <Paragraphs>101</Paragraphs>
  <Slides>22</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ＭＳ Ｐゴシック</vt:lpstr>
      <vt:lpstr>Arial</vt:lpstr>
      <vt:lpstr>Calibri</vt:lpstr>
      <vt:lpstr>Verdana, sans-serif</vt:lpstr>
      <vt:lpstr>Office Theme</vt:lpstr>
      <vt:lpstr>PowerPoint Presentation</vt:lpstr>
      <vt:lpstr>Who am I?</vt:lpstr>
      <vt:lpstr>Impact On Students (Conn et al, 2014)</vt:lpstr>
      <vt:lpstr>PowerPoint Presentation</vt:lpstr>
      <vt:lpstr>Impact on Society (Conn et al, 2014)</vt:lpstr>
      <vt:lpstr>The value of student volunteering</vt:lpstr>
      <vt:lpstr>A over a decade of STEM experience.</vt:lpstr>
      <vt:lpstr>PowerPoint Presentation</vt:lpstr>
      <vt:lpstr>And what students think…</vt:lpstr>
      <vt:lpstr>Cross-University Steering Group </vt:lpstr>
      <vt:lpstr>Cross-University Steering Group - Aims</vt:lpstr>
      <vt:lpstr>Coordinated training – networking and employability</vt:lpstr>
      <vt:lpstr>Feedback on training</vt:lpstr>
      <vt:lpstr>Computing Historic Case Studies</vt:lpstr>
      <vt:lpstr>Quote</vt:lpstr>
      <vt:lpstr>Meet Aleksandra - Leader</vt:lpstr>
      <vt:lpstr>Aleksandra inspired</vt:lpstr>
      <vt:lpstr>Aleksandra transformed</vt:lpstr>
      <vt:lpstr>Personal Reflection</vt:lpstr>
      <vt:lpstr>PowerPoint Presentation</vt:lpstr>
      <vt:lpstr>Participant feedback.</vt:lpstr>
      <vt:lpstr>References and Bibliography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Pettigrew</dc:creator>
  <cp:lastModifiedBy>Scott Turner</cp:lastModifiedBy>
  <cp:revision>95</cp:revision>
  <dcterms:created xsi:type="dcterms:W3CDTF">2013-07-18T13:29:30Z</dcterms:created>
  <dcterms:modified xsi:type="dcterms:W3CDTF">2018-09-15T07:16:52Z</dcterms:modified>
</cp:coreProperties>
</file>