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76" r:id="rId2"/>
    <p:sldId id="280" r:id="rId3"/>
    <p:sldId id="270" r:id="rId4"/>
    <p:sldId id="302" r:id="rId5"/>
    <p:sldId id="288" r:id="rId6"/>
    <p:sldId id="329" r:id="rId7"/>
    <p:sldId id="286" r:id="rId8"/>
    <p:sldId id="289" r:id="rId9"/>
    <p:sldId id="291" r:id="rId10"/>
    <p:sldId id="292" r:id="rId11"/>
    <p:sldId id="290" r:id="rId12"/>
    <p:sldId id="296" r:id="rId13"/>
    <p:sldId id="301" r:id="rId14"/>
    <p:sldId id="293" r:id="rId15"/>
    <p:sldId id="297" r:id="rId16"/>
    <p:sldId id="284" r:id="rId17"/>
    <p:sldId id="300" r:id="rId18"/>
    <p:sldId id="299" r:id="rId19"/>
    <p:sldId id="303" r:id="rId20"/>
    <p:sldId id="305" r:id="rId21"/>
    <p:sldId id="306" r:id="rId22"/>
    <p:sldId id="307" r:id="rId23"/>
    <p:sldId id="309" r:id="rId24"/>
    <p:sldId id="308" r:id="rId25"/>
    <p:sldId id="310" r:id="rId26"/>
    <p:sldId id="311" r:id="rId27"/>
    <p:sldId id="312" r:id="rId28"/>
    <p:sldId id="313" r:id="rId29"/>
    <p:sldId id="315" r:id="rId30"/>
    <p:sldId id="316" r:id="rId31"/>
    <p:sldId id="273" r:id="rId32"/>
    <p:sldId id="319" r:id="rId33"/>
    <p:sldId id="330" r:id="rId34"/>
    <p:sldId id="267" r:id="rId35"/>
    <p:sldId id="327" r:id="rId36"/>
    <p:sldId id="320" r:id="rId37"/>
    <p:sldId id="328" r:id="rId38"/>
    <p:sldId id="321" r:id="rId39"/>
    <p:sldId id="322" r:id="rId40"/>
    <p:sldId id="323" r:id="rId41"/>
    <p:sldId id="258" r:id="rId42"/>
    <p:sldId id="331" r:id="rId43"/>
    <p:sldId id="332" r:id="rId44"/>
    <p:sldId id="333" r:id="rId45"/>
    <p:sldId id="334" r:id="rId46"/>
    <p:sldId id="335" r:id="rId47"/>
    <p:sldId id="337" r:id="rId48"/>
    <p:sldId id="336" r:id="rId49"/>
    <p:sldId id="343" r:id="rId50"/>
    <p:sldId id="339" r:id="rId51"/>
    <p:sldId id="342" r:id="rId52"/>
    <p:sldId id="344" r:id="rId53"/>
    <p:sldId id="338" r:id="rId54"/>
    <p:sldId id="341" r:id="rId55"/>
    <p:sldId id="340" r:id="rId56"/>
    <p:sldId id="345" r:id="rId57"/>
    <p:sldId id="347" r:id="rId58"/>
    <p:sldId id="346" r:id="rId59"/>
    <p:sldId id="317" r:id="rId60"/>
    <p:sldId id="324" r:id="rId61"/>
    <p:sldId id="349" r:id="rId62"/>
    <p:sldId id="348"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p15:clr>
            <a:srgbClr val="A4A3A4"/>
          </p15:clr>
        </p15:guide>
        <p15:guide id="2" pos="28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len Belluomini" initials="EMB [6]" lastIdx="1" clrIdx="6">
    <p:extLst/>
  </p:cmAuthor>
  <p:cmAuthor id="1" name="Hitchcock, Laurel" initials="HL" lastIdx="2" clrIdx="0">
    <p:extLst/>
  </p:cmAuthor>
  <p:cmAuthor id="8" name="Curington, Allison" initials="CA" lastIdx="1" clrIdx="7">
    <p:extLst>
      <p:ext uri="{19B8F6BF-5375-455C-9EA6-DF929625EA0E}">
        <p15:presenceInfo xmlns:p15="http://schemas.microsoft.com/office/powerpoint/2012/main" userId="S-1-5-21-1495797225-114444826-620655208-7472114" providerId="AD"/>
      </p:ext>
    </p:extLst>
  </p:cmAuthor>
  <p:cmAuthor id="2" name="Ellen Belluomini" initials="EMB" lastIdx="1" clrIdx="1">
    <p:extLst/>
  </p:cmAuthor>
  <p:cmAuthor id="3" name="Ellen Belluomini" initials="EMB [2]" lastIdx="1" clrIdx="2">
    <p:extLst/>
  </p:cmAuthor>
  <p:cmAuthor id="4" name="Ellen Belluomini" initials="EMB [3]" lastIdx="1" clrIdx="3">
    <p:extLst/>
  </p:cmAuthor>
  <p:cmAuthor id="5" name="Ellen Belluomini" initials="EMB [4]" lastIdx="1" clrIdx="4">
    <p:extLst/>
  </p:cmAuthor>
  <p:cmAuthor id="6" name="Ellen Belluomini" initials="EMB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68282" autoAdjust="0"/>
  </p:normalViewPr>
  <p:slideViewPr>
    <p:cSldViewPr snapToGrid="0" snapToObjects="1">
      <p:cViewPr varScale="1">
        <p:scale>
          <a:sx n="50" d="100"/>
          <a:sy n="50" d="100"/>
        </p:scale>
        <p:origin x="1428" y="36"/>
      </p:cViewPr>
      <p:guideLst>
        <p:guide orient="horz" pos="2156"/>
        <p:guide pos="287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AC26D-3BB5-654F-82E1-9F746E686295}" type="datetimeFigureOut">
              <a:rPr lang="en-US" smtClean="0"/>
              <a:pPr/>
              <a:t>7/27/2017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CEE90-D820-A148-8AFD-571619F2D160}" type="slidenum">
              <a:rPr lang="en-US" smtClean="0"/>
              <a:pPr/>
              <a:t>‹#›</a:t>
            </a:fld>
            <a:endParaRPr lang="en-US" dirty="0"/>
          </a:p>
        </p:txBody>
      </p:sp>
    </p:spTree>
    <p:extLst>
      <p:ext uri="{BB962C8B-B14F-4D97-AF65-F5344CB8AC3E}">
        <p14:creationId xmlns:p14="http://schemas.microsoft.com/office/powerpoint/2010/main" val="3076929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amcurington@sw.ua.edu" TargetMode="External"/><Relationship Id="rId4" Type="http://schemas.openxmlformats.org/officeDocument/2006/relationships/hyperlink" Target="mailto:lihitch@uab.edu"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ournals.iupui.edu/index.php/advancesinsocialwork/article/view/17977/1991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urnals.iupui.edu/index.php/advancesinsocialwork/article/view/17977/1991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tuckonsocialwork.wordpress.com/social-media-policy/"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laureliversonhitchcock.org/2016/02/12/my-guidelines-for-using-digital-social-tech-in-the-classroom-and-beyond/"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ournals.iupui.edu/index.php/advancesinsocialwork/article/view/17977/1991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ournals.iupui.edu/index.php/advancesinsocialwork/article/view/17977/199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The Social Media Toolkit for Social Work Field Educators </a:t>
            </a:r>
            <a:r>
              <a:rPr lang="en-US" sz="1200" kern="1200" dirty="0">
                <a:solidFill>
                  <a:schemeClr val="tx1"/>
                </a:solidFill>
                <a:effectLst/>
                <a:latin typeface="+mn-lt"/>
                <a:ea typeface="+mn-ea"/>
                <a:cs typeface="+mn-cs"/>
              </a:rPr>
              <a:t>is licensed under a </a:t>
            </a:r>
            <a:r>
              <a:rPr lang="en-US" sz="1200" u="sng" kern="1200" dirty="0">
                <a:solidFill>
                  <a:schemeClr val="tx1"/>
                </a:solidFill>
                <a:effectLst/>
                <a:latin typeface="+mn-lt"/>
                <a:ea typeface="+mn-ea"/>
                <a:cs typeface="+mn-cs"/>
                <a:hlinkClick r:id="rId3"/>
              </a:rPr>
              <a:t>Creative Commons Attribution-NonCommercial-ShareAlike 4.0 International License</a:t>
            </a:r>
            <a:r>
              <a:rPr lang="en-US" sz="1200" kern="1200" dirty="0">
                <a:solidFill>
                  <a:schemeClr val="tx1"/>
                </a:solidFill>
                <a:effectLst/>
                <a:latin typeface="+mn-lt"/>
                <a:ea typeface="+mn-ea"/>
                <a:cs typeface="+mn-cs"/>
              </a:rPr>
              <a:t>.  Contact Laurel Iverson Hitchcock (</a:t>
            </a:r>
            <a:r>
              <a:rPr lang="en-US" sz="1200" u="sng" kern="1200" dirty="0">
                <a:solidFill>
                  <a:schemeClr val="tx1"/>
                </a:solidFill>
                <a:effectLst/>
                <a:latin typeface="+mn-lt"/>
                <a:ea typeface="+mn-ea"/>
                <a:cs typeface="+mn-cs"/>
                <a:hlinkClick r:id="rId4"/>
              </a:rPr>
              <a:t>lihitch@uab.edu</a:t>
            </a:r>
            <a:r>
              <a:rPr lang="en-US" sz="1200" kern="1200" dirty="0">
                <a:solidFill>
                  <a:schemeClr val="tx1"/>
                </a:solidFill>
                <a:effectLst/>
                <a:latin typeface="+mn-lt"/>
                <a:ea typeface="+mn-ea"/>
                <a:cs typeface="+mn-cs"/>
              </a:rPr>
              <a:t>) or Allison Curington (</a:t>
            </a:r>
            <a:r>
              <a:rPr lang="en-US" sz="1200" u="sng" kern="1200" dirty="0">
                <a:solidFill>
                  <a:schemeClr val="tx1"/>
                </a:solidFill>
                <a:effectLst/>
                <a:latin typeface="+mn-lt"/>
                <a:ea typeface="+mn-ea"/>
                <a:cs typeface="+mn-cs"/>
                <a:hlinkClick r:id="rId5"/>
              </a:rPr>
              <a:t>amcurington@sw.ua.edu</a:t>
            </a:r>
            <a:r>
              <a:rPr lang="en-US" sz="1200" kern="1200" dirty="0">
                <a:solidFill>
                  <a:schemeClr val="tx1"/>
                </a:solidFill>
                <a:effectLst/>
                <a:latin typeface="+mn-lt"/>
                <a:ea typeface="+mn-ea"/>
                <a:cs typeface="+mn-cs"/>
              </a:rPr>
              <a:t>) for questions.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1</a:t>
            </a:fld>
            <a:endParaRPr lang="en-US" dirty="0"/>
          </a:p>
        </p:txBody>
      </p:sp>
    </p:spTree>
    <p:extLst>
      <p:ext uri="{BB962C8B-B14F-4D97-AF65-F5344CB8AC3E}">
        <p14:creationId xmlns:p14="http://schemas.microsoft.com/office/powerpoint/2010/main" val="144227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accent6">
                    <a:lumMod val="50000"/>
                  </a:schemeClr>
                </a:solidFill>
                <a:latin typeface="+mn-lt"/>
              </a:rPr>
              <a:t>One of the best places to start when considering the incorporation of social and digital technologies into the classroom or field education is to reflect on one’s personal and professional values about the use of technology in social work practice.  Brady, McLeod, and Young (2015) have developed a series of questions that can be used by instructors and students when developing social media policies for the classroom or field seminars. Educators and students can use their answers to these questions to facilitate discussions about the value and knowledge associated with social media in social work education. </a:t>
            </a:r>
          </a:p>
          <a:p>
            <a:endParaRPr lang="en-US" sz="1100" b="1" dirty="0">
              <a:latin typeface="+mn-lt"/>
            </a:endParaRPr>
          </a:p>
          <a:p>
            <a:r>
              <a:rPr lang="en-US" sz="1100" b="1" dirty="0">
                <a:solidFill>
                  <a:schemeClr val="accent6">
                    <a:lumMod val="50000"/>
                  </a:schemeClr>
                </a:solidFill>
                <a:latin typeface="+mn-lt"/>
              </a:rPr>
              <a:t>Read the following article by </a:t>
            </a:r>
          </a:p>
          <a:p>
            <a:r>
              <a:rPr lang="en-US" sz="1100" dirty="0">
                <a:solidFill>
                  <a:schemeClr val="accent6">
                    <a:lumMod val="50000"/>
                  </a:schemeClr>
                </a:solidFill>
                <a:latin typeface="+mn-lt"/>
              </a:rPr>
              <a:t>Brady, S. R., McLeod, D. A., &amp; Young, J. A. (2015). Developing Ethical Guidelines for Creating Social Media Technology Policy in Social Work Classrooms. Advances in Social Work, 16(1), 43–54. Available at: </a:t>
            </a:r>
            <a:r>
              <a:rPr lang="en-US" sz="1100" dirty="0">
                <a:solidFill>
                  <a:schemeClr val="accent6">
                    <a:lumMod val="50000"/>
                  </a:schemeClr>
                </a:solidFill>
                <a:latin typeface="+mn-lt"/>
                <a:hlinkClick r:id="rId3"/>
              </a:rPr>
              <a:t>https://journals.iupui.edu/index.php/advancesinsocialwork/article/view/17977/19919</a:t>
            </a:r>
            <a:r>
              <a:rPr lang="en-US" sz="1100" dirty="0">
                <a:solidFill>
                  <a:schemeClr val="accent6">
                    <a:lumMod val="50000"/>
                  </a:schemeClr>
                </a:solidFill>
                <a:latin typeface="+mn-lt"/>
              </a:rPr>
              <a:t> </a:t>
            </a:r>
          </a:p>
          <a:p>
            <a:endParaRPr lang="en-US" sz="1100" dirty="0">
              <a:latin typeface="+mn-lt"/>
            </a:endParaRPr>
          </a:p>
        </p:txBody>
      </p:sp>
      <p:sp>
        <p:nvSpPr>
          <p:cNvPr id="4" name="Slide Number Placeholder 3"/>
          <p:cNvSpPr>
            <a:spLocks noGrp="1"/>
          </p:cNvSpPr>
          <p:nvPr>
            <p:ph type="sldNum" sz="quarter" idx="10"/>
          </p:nvPr>
        </p:nvSpPr>
        <p:spPr/>
        <p:txBody>
          <a:bodyPr/>
          <a:lstStyle/>
          <a:p>
            <a:fld id="{FA9CEE90-D820-A148-8AFD-571619F2D160}" type="slidenum">
              <a:rPr lang="en-US" smtClean="0"/>
              <a:pPr/>
              <a:t>10</a:t>
            </a:fld>
            <a:endParaRPr lang="en-US" dirty="0"/>
          </a:p>
        </p:txBody>
      </p:sp>
    </p:spTree>
    <p:extLst>
      <p:ext uri="{BB962C8B-B14F-4D97-AF65-F5344CB8AC3E}">
        <p14:creationId xmlns:p14="http://schemas.microsoft.com/office/powerpoint/2010/main" val="255759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accent6">
                    <a:lumMod val="50000"/>
                  </a:schemeClr>
                </a:solidFill>
              </a:rPr>
              <a:t>One of the best places to start when considering the incorporation of social and digital technologies into the classroom or field education is to reflect on one’s personal and professional values about the use of technology in social work practice.  Brady, McLeod, and Young (2015) have developed a series of questions that can be used by instructors and students when developing social media policies for the classroom or field seminars. Educators and students can use their answers to these questions to facilitate discussions about the value and knowledge associated with social media in social work education. </a:t>
            </a:r>
          </a:p>
          <a:p>
            <a:endParaRPr lang="en-US" sz="1100" b="1" dirty="0"/>
          </a:p>
          <a:p>
            <a:r>
              <a:rPr lang="en-US" sz="1100" b="1" dirty="0">
                <a:solidFill>
                  <a:schemeClr val="accent6">
                    <a:lumMod val="50000"/>
                  </a:schemeClr>
                </a:solidFill>
              </a:rPr>
              <a:t>Read the following article by </a:t>
            </a:r>
          </a:p>
          <a:p>
            <a:r>
              <a:rPr lang="en-US" sz="1100" dirty="0">
                <a:solidFill>
                  <a:schemeClr val="accent6">
                    <a:lumMod val="50000"/>
                  </a:schemeClr>
                </a:solidFill>
              </a:rPr>
              <a:t>Brady, S. R., McLeod, D. A., &amp; Young, J. A. (2015). Developing Ethical Guidelines for Creating Social Media Technology Policy in Social Work Classrooms. Advances in Social Work, 16(1), 43–54. Available at: </a:t>
            </a:r>
            <a:r>
              <a:rPr lang="en-US" sz="1100" dirty="0">
                <a:solidFill>
                  <a:schemeClr val="accent6">
                    <a:lumMod val="50000"/>
                  </a:schemeClr>
                </a:solidFill>
                <a:hlinkClick r:id="rId3"/>
              </a:rPr>
              <a:t>https://journals.iupui.edu/index.php/advancesinsocialwork/article/view/17977/19919</a:t>
            </a:r>
            <a:r>
              <a:rPr lang="en-US" sz="1100" dirty="0">
                <a:solidFill>
                  <a:schemeClr val="accent6">
                    <a:lumMod val="50000"/>
                  </a:schemeClr>
                </a:solidFill>
              </a:rPr>
              <a: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11</a:t>
            </a:fld>
            <a:endParaRPr lang="en-US" dirty="0"/>
          </a:p>
        </p:txBody>
      </p:sp>
    </p:spTree>
    <p:extLst>
      <p:ext uri="{BB962C8B-B14F-4D97-AF65-F5344CB8AC3E}">
        <p14:creationId xmlns:p14="http://schemas.microsoft.com/office/powerpoint/2010/main" val="4117741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After reflecting one’s values related to social media, the next step is self-assess one’s social media accounts for the quantity and quality of content as well as basic metrics such as followers, re-posts of comments, and privacy settings.  The goal of self-assessment is to understand how, when and what one is doing with social media. There are several ways to do self-assess and we have included three examples: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Single social media account audit</a:t>
            </a:r>
            <a:r>
              <a:rPr lang="en-US" sz="1200" kern="1200" dirty="0">
                <a:solidFill>
                  <a:schemeClr val="tx1"/>
                </a:solidFill>
                <a:effectLst/>
                <a:latin typeface="+mn-lt"/>
                <a:ea typeface="+mn-ea"/>
                <a:cs typeface="+mn-cs"/>
              </a:rPr>
              <a:t>: This type of audit focuses on just one social media account and requires an in-depth review of one’s post and images associated with the account (Teaching Sam &amp; Scout, 2014).  Criteria for assessment include the quality of language used in posts, level of professionalism in posts, and types of photos connected with the account.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Multiple social media accounts audit</a:t>
            </a:r>
            <a:r>
              <a:rPr lang="en-US" sz="1200" kern="1200" dirty="0">
                <a:solidFill>
                  <a:schemeClr val="tx1"/>
                </a:solidFill>
                <a:effectLst/>
                <a:latin typeface="+mn-lt"/>
                <a:ea typeface="+mn-ea"/>
                <a:cs typeface="+mn-cs"/>
              </a:rPr>
              <a:t>: This audit considers multiple accounts and asks one to assess for trends in their social media use and then compare with other users.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Self-assessment checklist for a practitioner</a:t>
            </a:r>
            <a:r>
              <a:rPr lang="en-US" sz="1200" kern="1200" dirty="0">
                <a:solidFill>
                  <a:schemeClr val="tx1"/>
                </a:solidFill>
                <a:effectLst/>
                <a:latin typeface="+mn-lt"/>
                <a:ea typeface="+mn-ea"/>
                <a:cs typeface="+mn-cs"/>
              </a:rPr>
              <a:t>:  Adapted from Visser, Huiskes, and Korevaar (2012) this checklist provides a series of questions related to ethical and professional practice.  Criteria include accessibility of personal information, and quality of network connections and posts.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these assessments are designed to be completed by the user of a social media account, they can be adapted to be used by another student to complete a peer assessment or by a field supervisor with a student or employee.  Quick peer assessments in the classroom (such Google a classmate and review the first page of search results and repeat for images) can provide information and awareness for classroom discussions.  A worksheet for each self-assessment is available in the Handout Appendix.  </a:t>
            </a:r>
          </a:p>
        </p:txBody>
      </p:sp>
      <p:sp>
        <p:nvSpPr>
          <p:cNvPr id="4" name="Slide Number Placeholder 3"/>
          <p:cNvSpPr>
            <a:spLocks noGrp="1"/>
          </p:cNvSpPr>
          <p:nvPr>
            <p:ph type="sldNum" sz="quarter" idx="10"/>
          </p:nvPr>
        </p:nvSpPr>
        <p:spPr/>
        <p:txBody>
          <a:bodyPr/>
          <a:lstStyle/>
          <a:p>
            <a:fld id="{FA9CEE90-D820-A148-8AFD-571619F2D160}" type="slidenum">
              <a:rPr lang="en-US" smtClean="0"/>
              <a:pPr/>
              <a:t>12</a:t>
            </a:fld>
            <a:endParaRPr lang="en-US" dirty="0"/>
          </a:p>
        </p:txBody>
      </p:sp>
    </p:spTree>
    <p:extLst>
      <p:ext uri="{BB962C8B-B14F-4D97-AF65-F5344CB8AC3E}">
        <p14:creationId xmlns:p14="http://schemas.microsoft.com/office/powerpoint/2010/main" val="69793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Single social media account audit</a:t>
            </a:r>
            <a:r>
              <a:rPr lang="en-US" sz="1200" kern="1200" dirty="0">
                <a:solidFill>
                  <a:schemeClr val="tx1"/>
                </a:solidFill>
                <a:effectLst/>
                <a:latin typeface="+mn-lt"/>
                <a:ea typeface="+mn-ea"/>
                <a:cs typeface="+mn-cs"/>
              </a:rPr>
              <a:t>: This type of audit focuses on just one social media account and requires an in-depth review of one’s post and images associated with the account (Teaching Sam &amp; Scout, 2014).  Criteria for assessment include the quality of language used in posts, level of professionalism in posts, and types of photos connected with the account.  Use with Single Social Media Account Inventory Worksheet.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9CEE90-D820-A148-8AFD-571619F2D160}" type="slidenum">
              <a:rPr lang="en-US" smtClean="0"/>
              <a:pPr/>
              <a:t>13</a:t>
            </a:fld>
            <a:endParaRPr lang="en-US" dirty="0"/>
          </a:p>
        </p:txBody>
      </p:sp>
    </p:spTree>
    <p:extLst>
      <p:ext uri="{BB962C8B-B14F-4D97-AF65-F5344CB8AC3E}">
        <p14:creationId xmlns:p14="http://schemas.microsoft.com/office/powerpoint/2010/main" val="298134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Multiple social media accounts audit</a:t>
            </a:r>
            <a:r>
              <a:rPr lang="en-US" sz="1200" kern="1200" dirty="0">
                <a:solidFill>
                  <a:schemeClr val="tx1"/>
                </a:solidFill>
                <a:effectLst/>
                <a:latin typeface="+mn-lt"/>
                <a:ea typeface="+mn-ea"/>
                <a:cs typeface="+mn-cs"/>
              </a:rPr>
              <a:t>: This audit considers multiple accounts and asks one to assess for trends in their social media use and then compare with other users.   Use with Multiple Social Media Account Inventory Worksheet.</a:t>
            </a:r>
            <a:r>
              <a:rPr lang="en-US" sz="1200" kern="1200" baseline="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Multiple Social Media Account Inventory Directions– Step</a:t>
            </a:r>
            <a:r>
              <a:rPr lang="en-US" sz="1200" kern="1200" baseline="0" dirty="0">
                <a:solidFill>
                  <a:schemeClr val="tx1"/>
                </a:solidFill>
                <a:effectLst/>
                <a:latin typeface="+mn-lt"/>
                <a:ea typeface="+mn-ea"/>
                <a:cs typeface="+mn-cs"/>
              </a:rPr>
              <a:t> 1</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9CEE90-D820-A148-8AFD-571619F2D160}" type="slidenum">
              <a:rPr lang="en-US" smtClean="0"/>
              <a:pPr/>
              <a:t>14</a:t>
            </a:fld>
            <a:endParaRPr lang="en-US" dirty="0"/>
          </a:p>
        </p:txBody>
      </p:sp>
    </p:spTree>
    <p:extLst>
      <p:ext uri="{BB962C8B-B14F-4D97-AF65-F5344CB8AC3E}">
        <p14:creationId xmlns:p14="http://schemas.microsoft.com/office/powerpoint/2010/main" val="75323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Multiple social media accounts audit</a:t>
            </a:r>
            <a:r>
              <a:rPr lang="en-US" sz="1200" kern="1200" dirty="0">
                <a:solidFill>
                  <a:schemeClr val="tx1"/>
                </a:solidFill>
                <a:effectLst/>
                <a:latin typeface="+mn-lt"/>
                <a:ea typeface="+mn-ea"/>
                <a:cs typeface="+mn-cs"/>
              </a:rPr>
              <a:t>: This audit considers multiple accounts and asks one to assess for trends in their social media use and then compare with other users.   Use with Multiple Social Media Account Inventory Worksheet </a:t>
            </a:r>
          </a:p>
          <a:p>
            <a:r>
              <a:rPr lang="en-US" sz="1200" kern="1200" dirty="0">
                <a:solidFill>
                  <a:schemeClr val="tx1"/>
                </a:solidFill>
                <a:effectLst/>
                <a:latin typeface="+mn-lt"/>
                <a:ea typeface="+mn-ea"/>
                <a:cs typeface="+mn-cs"/>
              </a:rPr>
              <a:t>Multiple Social Media Account Inventory Directions– Steps</a:t>
            </a:r>
            <a:r>
              <a:rPr lang="en-US" sz="1200" kern="1200" baseline="0" dirty="0">
                <a:solidFill>
                  <a:schemeClr val="tx1"/>
                </a:solidFill>
                <a:effectLst/>
                <a:latin typeface="+mn-lt"/>
                <a:ea typeface="+mn-ea"/>
                <a:cs typeface="+mn-cs"/>
              </a:rPr>
              <a:t> 2 &amp; 3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A9CEE90-D820-A148-8AFD-571619F2D160}" type="slidenum">
              <a:rPr lang="en-US" smtClean="0"/>
              <a:pPr/>
              <a:t>15</a:t>
            </a:fld>
            <a:endParaRPr lang="en-US" dirty="0"/>
          </a:p>
        </p:txBody>
      </p:sp>
    </p:spTree>
    <p:extLst>
      <p:ext uri="{BB962C8B-B14F-4D97-AF65-F5344CB8AC3E}">
        <p14:creationId xmlns:p14="http://schemas.microsoft.com/office/powerpoint/2010/main" val="328004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Self-assessment checklist for a practitioner</a:t>
            </a:r>
            <a:r>
              <a:rPr lang="en-US" sz="1200" kern="1200" dirty="0">
                <a:solidFill>
                  <a:schemeClr val="tx1"/>
                </a:solidFill>
                <a:effectLst/>
                <a:latin typeface="+mn-lt"/>
                <a:ea typeface="+mn-ea"/>
                <a:cs typeface="+mn-cs"/>
              </a:rPr>
              <a:t>:  Adapted from Visser, Huiskes, and Korevaar (2012) this checklist provides a series of questions related to ethical and professional practice.  Criteria include accessibility of personal information, and quality of network connections and posts.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with Social Media Self-evaluation Checklist for Social Work Practitioners</a:t>
            </a:r>
          </a:p>
          <a:p>
            <a:r>
              <a:rPr lang="en-US" sz="1200" kern="1200" dirty="0">
                <a:solidFill>
                  <a:schemeClr val="tx1"/>
                </a:solidFill>
                <a:effectLst/>
                <a:latin typeface="+mn-lt"/>
                <a:ea typeface="+mn-ea"/>
                <a:cs typeface="+mn-cs"/>
              </a:rPr>
              <a:t>Practitioner Self-Audit – Step 1</a:t>
            </a:r>
          </a:p>
        </p:txBody>
      </p:sp>
      <p:sp>
        <p:nvSpPr>
          <p:cNvPr id="4" name="Slide Number Placeholder 3"/>
          <p:cNvSpPr>
            <a:spLocks noGrp="1"/>
          </p:cNvSpPr>
          <p:nvPr>
            <p:ph type="sldNum" sz="quarter" idx="10"/>
          </p:nvPr>
        </p:nvSpPr>
        <p:spPr/>
        <p:txBody>
          <a:bodyPr/>
          <a:lstStyle/>
          <a:p>
            <a:fld id="{FA9CEE90-D820-A148-8AFD-571619F2D160}" type="slidenum">
              <a:rPr lang="en-US" smtClean="0"/>
              <a:pPr/>
              <a:t>16</a:t>
            </a:fld>
            <a:endParaRPr lang="en-US" dirty="0"/>
          </a:p>
        </p:txBody>
      </p:sp>
    </p:spTree>
    <p:extLst>
      <p:ext uri="{BB962C8B-B14F-4D97-AF65-F5344CB8AC3E}">
        <p14:creationId xmlns:p14="http://schemas.microsoft.com/office/powerpoint/2010/main" val="369132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Self-assessment checklist for a practitioner</a:t>
            </a:r>
            <a:r>
              <a:rPr lang="en-US" sz="1200" kern="1200" dirty="0">
                <a:solidFill>
                  <a:schemeClr val="tx1"/>
                </a:solidFill>
                <a:effectLst/>
                <a:latin typeface="+mn-lt"/>
                <a:ea typeface="+mn-ea"/>
                <a:cs typeface="+mn-cs"/>
              </a:rPr>
              <a:t>:  Adapted from Visser, Huiskes, and Korevaar (2012) this checklist provides a series of questions related to ethical and professional practice.  Criteria include accessibility of personal information, and quality of network connections and posts.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with Social Media Self-evaluation Checklist for Social Work Practitioners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Practitioner Self-Audit – Step 2</a:t>
            </a:r>
          </a:p>
        </p:txBody>
      </p:sp>
      <p:sp>
        <p:nvSpPr>
          <p:cNvPr id="4" name="Slide Number Placeholder 3"/>
          <p:cNvSpPr>
            <a:spLocks noGrp="1"/>
          </p:cNvSpPr>
          <p:nvPr>
            <p:ph type="sldNum" sz="quarter" idx="10"/>
          </p:nvPr>
        </p:nvSpPr>
        <p:spPr/>
        <p:txBody>
          <a:bodyPr/>
          <a:lstStyle/>
          <a:p>
            <a:fld id="{FA9CEE90-D820-A148-8AFD-571619F2D160}" type="slidenum">
              <a:rPr lang="en-US" smtClean="0"/>
              <a:pPr/>
              <a:t>17</a:t>
            </a:fld>
            <a:endParaRPr lang="en-US" dirty="0"/>
          </a:p>
        </p:txBody>
      </p:sp>
    </p:spTree>
    <p:extLst>
      <p:ext uri="{BB962C8B-B14F-4D97-AF65-F5344CB8AC3E}">
        <p14:creationId xmlns:p14="http://schemas.microsoft.com/office/powerpoint/2010/main" val="1355060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Self-assessment checklist for a practitioner</a:t>
            </a:r>
            <a:r>
              <a:rPr lang="en-US" sz="1200" kern="1200" dirty="0">
                <a:solidFill>
                  <a:schemeClr val="tx1"/>
                </a:solidFill>
                <a:effectLst/>
                <a:latin typeface="+mn-lt"/>
                <a:ea typeface="+mn-ea"/>
                <a:cs typeface="+mn-cs"/>
              </a:rPr>
              <a:t>:  Adapted from Visser, Huiskes, and Korevaar (2012) this checklist provides a series of questions related to ethical and professional practice.  Criteria include accessibility of personal information, and quality of network connections and posts.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with Social Media Self-evaluation Checklist for Social Work Practitioners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Practitioner Self-Audit – Step 3</a:t>
            </a:r>
          </a:p>
        </p:txBody>
      </p:sp>
      <p:sp>
        <p:nvSpPr>
          <p:cNvPr id="4" name="Slide Number Placeholder 3"/>
          <p:cNvSpPr>
            <a:spLocks noGrp="1"/>
          </p:cNvSpPr>
          <p:nvPr>
            <p:ph type="sldNum" sz="quarter" idx="10"/>
          </p:nvPr>
        </p:nvSpPr>
        <p:spPr/>
        <p:txBody>
          <a:bodyPr/>
          <a:lstStyle/>
          <a:p>
            <a:fld id="{FA9CEE90-D820-A148-8AFD-571619F2D160}" type="slidenum">
              <a:rPr lang="en-US" smtClean="0"/>
              <a:pPr/>
              <a:t>18</a:t>
            </a:fld>
            <a:endParaRPr lang="en-US" dirty="0"/>
          </a:p>
        </p:txBody>
      </p:sp>
    </p:spTree>
    <p:extLst>
      <p:ext uri="{BB962C8B-B14F-4D97-AF65-F5344CB8AC3E}">
        <p14:creationId xmlns:p14="http://schemas.microsoft.com/office/powerpoint/2010/main" val="313702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9CEE90-D820-A148-8AFD-571619F2D160}" type="slidenum">
              <a:rPr lang="en-US" smtClean="0"/>
              <a:pPr/>
              <a:t>19</a:t>
            </a:fld>
            <a:endParaRPr lang="en-US" dirty="0"/>
          </a:p>
        </p:txBody>
      </p:sp>
    </p:spTree>
    <p:extLst>
      <p:ext uri="{BB962C8B-B14F-4D97-AF65-F5344CB8AC3E}">
        <p14:creationId xmlns:p14="http://schemas.microsoft.com/office/powerpoint/2010/main" val="12936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a:t>
            </a:fld>
            <a:endParaRPr lang="en-US" dirty="0"/>
          </a:p>
        </p:txBody>
      </p:sp>
    </p:spTree>
    <p:extLst>
      <p:ext uri="{BB962C8B-B14F-4D97-AF65-F5344CB8AC3E}">
        <p14:creationId xmlns:p14="http://schemas.microsoft.com/office/powerpoint/2010/main" val="1557606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online identity is a social identity used to access and interact with others via social media platforms.  It includes personally identifiable information such as name, photo, place of employment, and professional status.  To create a professional online identity, a student or social worker must determine what personally identifiable information about themselves should be shared with other users of the platform.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Dennen (2014) offers the following steps to help develop and manage your online identity.</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20</a:t>
            </a:fld>
            <a:endParaRPr lang="en-US" dirty="0"/>
          </a:p>
        </p:txBody>
      </p:sp>
    </p:spTree>
    <p:extLst>
      <p:ext uri="{BB962C8B-B14F-4D97-AF65-F5344CB8AC3E}">
        <p14:creationId xmlns:p14="http://schemas.microsoft.com/office/powerpoint/2010/main" val="915285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1. Assess your current online status by conducting an Internet search for your name and then an image search with your name and answer the following questions: </a:t>
            </a:r>
          </a:p>
          <a:p>
            <a:r>
              <a:rPr lang="en-US" sz="1200" kern="1200" dirty="0">
                <a:solidFill>
                  <a:schemeClr val="tx1"/>
                </a:solidFill>
                <a:effectLst/>
                <a:latin typeface="+mn-lt"/>
                <a:ea typeface="+mn-ea"/>
                <a:cs typeface="+mn-cs"/>
              </a:rPr>
              <a:t>A. How many results on the first page are really about you? </a:t>
            </a:r>
          </a:p>
          <a:p>
            <a:r>
              <a:rPr lang="en-US" sz="1200" kern="1200" dirty="0">
                <a:solidFill>
                  <a:schemeClr val="tx1"/>
                </a:solidFill>
                <a:effectLst/>
                <a:latin typeface="+mn-lt"/>
                <a:ea typeface="+mn-ea"/>
                <a:cs typeface="+mn-cs"/>
              </a:rPr>
              <a:t>B. List the sites that come up for you.</a:t>
            </a:r>
          </a:p>
          <a:p>
            <a:r>
              <a:rPr lang="en-US" sz="1200" kern="1200" dirty="0">
                <a:solidFill>
                  <a:schemeClr val="tx1"/>
                </a:solidFill>
                <a:effectLst/>
                <a:latin typeface="+mn-lt"/>
                <a:ea typeface="+mn-ea"/>
                <a:cs typeface="+mn-cs"/>
              </a:rPr>
              <a:t>C. How many of the images are really about you? </a:t>
            </a:r>
          </a:p>
          <a:p>
            <a:r>
              <a:rPr lang="en-US" sz="1200" kern="1200" dirty="0">
                <a:solidFill>
                  <a:schemeClr val="tx1"/>
                </a:solidFill>
                <a:effectLst/>
                <a:latin typeface="+mn-lt"/>
                <a:ea typeface="+mn-ea"/>
                <a:cs typeface="+mn-cs"/>
              </a:rPr>
              <a:t>D. Describe the images that come up for you. </a:t>
            </a:r>
          </a:p>
          <a:p>
            <a:r>
              <a:rPr lang="en-US" sz="1200" kern="1200" dirty="0">
                <a:solidFill>
                  <a:schemeClr val="tx1"/>
                </a:solidFill>
                <a:effectLst/>
                <a:latin typeface="+mn-lt"/>
                <a:ea typeface="+mn-ea"/>
                <a:cs typeface="+mn-cs"/>
              </a:rPr>
              <a:t>E. What do you like and what do you not like?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The Social Media Inventory Worksheets can also be used here.</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21</a:t>
            </a:fld>
            <a:endParaRPr lang="en-US" dirty="0"/>
          </a:p>
        </p:txBody>
      </p:sp>
    </p:spTree>
    <p:extLst>
      <p:ext uri="{BB962C8B-B14F-4D97-AF65-F5344CB8AC3E}">
        <p14:creationId xmlns:p14="http://schemas.microsoft.com/office/powerpoint/2010/main" val="1945624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next step is to decide when to use your real name and image and when you need to use a pseudonym. Use the following steps: </a:t>
            </a:r>
          </a:p>
          <a:p>
            <a:r>
              <a:rPr lang="en-US" sz="1200" kern="1200" dirty="0">
                <a:solidFill>
                  <a:schemeClr val="tx1"/>
                </a:solidFill>
                <a:effectLst/>
                <a:latin typeface="+mn-lt"/>
                <a:ea typeface="+mn-ea"/>
                <a:cs typeface="+mn-cs"/>
              </a:rPr>
              <a:t>A. Identify all the different roles you might have online (i.e. professional, parent, or sports fan) and determine if the roles are public or private.</a:t>
            </a:r>
          </a:p>
          <a:p>
            <a:r>
              <a:rPr lang="en-US" sz="1200" kern="1200" dirty="0">
                <a:solidFill>
                  <a:schemeClr val="tx1"/>
                </a:solidFill>
                <a:effectLst/>
                <a:latin typeface="+mn-lt"/>
                <a:ea typeface="+mn-ea"/>
                <a:cs typeface="+mn-cs"/>
              </a:rPr>
              <a:t>B. Which roles will you allow to intersect?</a:t>
            </a:r>
          </a:p>
          <a:p>
            <a:r>
              <a:rPr lang="en-US" sz="1200" kern="1200" dirty="0">
                <a:solidFill>
                  <a:schemeClr val="tx1"/>
                </a:solidFill>
                <a:effectLst/>
                <a:latin typeface="+mn-lt"/>
                <a:ea typeface="+mn-ea"/>
                <a:cs typeface="+mn-cs"/>
              </a:rPr>
              <a:t>C. Which roles do you not want to connect?</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22</a:t>
            </a:fld>
            <a:endParaRPr lang="en-US" dirty="0"/>
          </a:p>
        </p:txBody>
      </p:sp>
    </p:spTree>
    <p:extLst>
      <p:ext uri="{BB962C8B-B14F-4D97-AF65-F5344CB8AC3E}">
        <p14:creationId xmlns:p14="http://schemas.microsoft.com/office/powerpoint/2010/main" val="2699989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3200" b="1" dirty="0">
              <a:solidFill>
                <a:schemeClr val="accent3">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23</a:t>
            </a:fld>
            <a:endParaRPr lang="en-US" dirty="0"/>
          </a:p>
        </p:txBody>
      </p:sp>
    </p:spTree>
    <p:extLst>
      <p:ext uri="{BB962C8B-B14F-4D97-AF65-F5344CB8AC3E}">
        <p14:creationId xmlns:p14="http://schemas.microsoft.com/office/powerpoint/2010/main" val="2133874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3200" b="1" dirty="0">
              <a:solidFill>
                <a:schemeClr val="accent3">
                  <a:lumMod val="50000"/>
                </a:schemeClr>
              </a:solidFill>
            </a:endParaRPr>
          </a:p>
          <a:p>
            <a:r>
              <a:rPr lang="en-US" sz="1200" kern="1200" dirty="0">
                <a:solidFill>
                  <a:schemeClr val="tx1"/>
                </a:solidFill>
                <a:effectLst/>
                <a:latin typeface="+mn-lt"/>
                <a:ea typeface="+mn-ea"/>
                <a:cs typeface="+mn-cs"/>
              </a:rPr>
              <a:t>Find social media platforms to fit your different roles.  For example, Facebook tends to be use by more people for private needs and LinkedIn for professional needs.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 professional online identity, students and social workers should use their real name and photo.  The most commonly recommended social media platforms for a professional online presence include accounts with LinkedIn, Twitter, and an electronic portfolio such a blog or website.</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24</a:t>
            </a:fld>
            <a:endParaRPr lang="en-US" dirty="0"/>
          </a:p>
        </p:txBody>
      </p:sp>
    </p:spTree>
    <p:extLst>
      <p:ext uri="{BB962C8B-B14F-4D97-AF65-F5344CB8AC3E}">
        <p14:creationId xmlns:p14="http://schemas.microsoft.com/office/powerpoint/2010/main" val="2294758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How to Post on Social Media: </a:t>
            </a:r>
            <a:r>
              <a:rPr lang="en-US" sz="1200" kern="1200" dirty="0">
                <a:solidFill>
                  <a:schemeClr val="tx1"/>
                </a:solidFill>
                <a:effectLst/>
                <a:latin typeface="+mn-lt"/>
                <a:ea typeface="+mn-ea"/>
                <a:cs typeface="+mn-cs"/>
              </a:rPr>
              <a:t>Kimball and Kim (2013) suggest that social workers consider the following five questions as a guide for posting information on social media;</a:t>
            </a:r>
            <a:r>
              <a:rPr lang="en-US" sz="1200" kern="1200" baseline="0" dirty="0">
                <a:solidFill>
                  <a:schemeClr val="tx1"/>
                </a:solidFill>
                <a:effectLst/>
                <a:latin typeface="+mn-lt"/>
                <a:ea typeface="+mn-ea"/>
                <a:cs typeface="+mn-cs"/>
              </a:rPr>
              <a:t> Questions 1-3.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25</a:t>
            </a:fld>
            <a:endParaRPr lang="en-US" dirty="0"/>
          </a:p>
        </p:txBody>
      </p:sp>
    </p:spTree>
    <p:extLst>
      <p:ext uri="{BB962C8B-B14F-4D97-AF65-F5344CB8AC3E}">
        <p14:creationId xmlns:p14="http://schemas.microsoft.com/office/powerpoint/2010/main" val="2118877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3200" b="1" dirty="0">
              <a:solidFill>
                <a:schemeClr val="accent3">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How to Post on Social Media: </a:t>
            </a:r>
            <a:r>
              <a:rPr lang="en-US" sz="1200" kern="1200" dirty="0">
                <a:solidFill>
                  <a:schemeClr val="tx1"/>
                </a:solidFill>
                <a:effectLst/>
                <a:latin typeface="+mn-lt"/>
                <a:ea typeface="+mn-ea"/>
                <a:cs typeface="+mn-cs"/>
              </a:rPr>
              <a:t>Kimball and Kim (2013) suggest that social workers consider the following five questions as a guide for posting information on social media;</a:t>
            </a:r>
            <a:r>
              <a:rPr lang="en-US" sz="1200" kern="1200" baseline="0" dirty="0">
                <a:solidFill>
                  <a:schemeClr val="tx1"/>
                </a:solidFill>
                <a:effectLst/>
                <a:latin typeface="+mn-lt"/>
                <a:ea typeface="+mn-ea"/>
                <a:cs typeface="+mn-cs"/>
              </a:rPr>
              <a:t> Questions 4 &amp; 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26</a:t>
            </a:fld>
            <a:endParaRPr lang="en-US" dirty="0"/>
          </a:p>
        </p:txBody>
      </p:sp>
    </p:spTree>
    <p:extLst>
      <p:ext uri="{BB962C8B-B14F-4D97-AF65-F5344CB8AC3E}">
        <p14:creationId xmlns:p14="http://schemas.microsoft.com/office/powerpoint/2010/main" val="2620803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3200" b="1" dirty="0">
              <a:solidFill>
                <a:schemeClr val="accent3">
                  <a:lumMod val="50000"/>
                </a:schemeClr>
              </a:solidFill>
            </a:endParaRPr>
          </a:p>
          <a:p>
            <a:r>
              <a:rPr lang="en-US" sz="1200" kern="1200" dirty="0">
                <a:solidFill>
                  <a:schemeClr val="tx1"/>
                </a:solidFill>
                <a:effectLst/>
                <a:latin typeface="+mn-lt"/>
                <a:ea typeface="+mn-ea"/>
                <a:cs typeface="+mn-cs"/>
              </a:rPr>
              <a:t>Robb (2011) also suggests using the following guidelines when posting on social media: </a:t>
            </a:r>
          </a:p>
          <a:p>
            <a:pPr lvl="0"/>
            <a:r>
              <a:rPr lang="en-US" sz="1200" kern="1200" dirty="0">
                <a:solidFill>
                  <a:schemeClr val="tx1"/>
                </a:solidFill>
                <a:effectLst/>
                <a:latin typeface="+mn-lt"/>
                <a:ea typeface="+mn-ea"/>
                <a:cs typeface="+mn-cs"/>
              </a:rPr>
              <a:t>Blog about your passion, but be prepared to handle comments and feedback from others.  </a:t>
            </a:r>
          </a:p>
          <a:p>
            <a:pPr lvl="0"/>
            <a:r>
              <a:rPr lang="en-US" sz="1200" kern="1200" dirty="0">
                <a:solidFill>
                  <a:schemeClr val="tx1"/>
                </a:solidFill>
                <a:effectLst/>
                <a:latin typeface="+mn-lt"/>
                <a:ea typeface="+mn-ea"/>
                <a:cs typeface="+mn-cs"/>
              </a:rPr>
              <a:t>Be consistent and authentic with your comments.  Clients and supervisors may be upset if you post content that doesn’t reflect your professional role as a social worker.  </a:t>
            </a:r>
          </a:p>
          <a:p>
            <a:pPr lvl="0"/>
            <a:r>
              <a:rPr lang="en-US" sz="1200" kern="1200" dirty="0">
                <a:solidFill>
                  <a:schemeClr val="tx1"/>
                </a:solidFill>
                <a:effectLst/>
                <a:latin typeface="+mn-lt"/>
                <a:ea typeface="+mn-ea"/>
                <a:cs typeface="+mn-cs"/>
              </a:rPr>
              <a:t>Think about which groups or causes that you want to like or endorse on social media.  </a:t>
            </a:r>
          </a:p>
          <a:p>
            <a:pPr lvl="0"/>
            <a:r>
              <a:rPr lang="en-US" sz="1200" kern="1200" dirty="0">
                <a:solidFill>
                  <a:schemeClr val="tx1"/>
                </a:solidFill>
                <a:effectLst/>
                <a:latin typeface="+mn-lt"/>
                <a:ea typeface="+mn-ea"/>
                <a:cs typeface="+mn-cs"/>
              </a:rPr>
              <a:t>Be culturally sensitive, respectful and polite when posting.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27</a:t>
            </a:fld>
            <a:endParaRPr lang="en-US" dirty="0"/>
          </a:p>
        </p:txBody>
      </p:sp>
    </p:spTree>
    <p:extLst>
      <p:ext uri="{BB962C8B-B14F-4D97-AF65-F5344CB8AC3E}">
        <p14:creationId xmlns:p14="http://schemas.microsoft.com/office/powerpoint/2010/main" val="3374738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students should identify professional social workers who are using social media ethically and professionally as role models.  Platforms to search include LinkedIn, Twitter, FaceBook, and blogs.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28</a:t>
            </a:fld>
            <a:endParaRPr lang="en-US" dirty="0"/>
          </a:p>
        </p:txBody>
      </p:sp>
    </p:spTree>
    <p:extLst>
      <p:ext uri="{BB962C8B-B14F-4D97-AF65-F5344CB8AC3E}">
        <p14:creationId xmlns:p14="http://schemas.microsoft.com/office/powerpoint/2010/main" val="3173358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Develop your own Professional Social Media Guidelines: </a:t>
            </a:r>
            <a:r>
              <a:rPr lang="en-US" sz="1200" kern="1200" dirty="0">
                <a:solidFill>
                  <a:schemeClr val="tx1"/>
                </a:solidFill>
                <a:effectLst/>
                <a:latin typeface="+mn-lt"/>
                <a:ea typeface="+mn-ea"/>
                <a:cs typeface="+mn-cs"/>
              </a:rPr>
              <a:t>The purpose of a social media policy is to inform clients, constituents, colleagues and others about when, how and why you use social media in a professional capacity.  This is not a policy for your agency, but one that you employ as a practitioner, professional, and/or educator. This is a recommended practice by the National Association of Social Workers (New Standards) and fits with the NASW Code of Ethics standards of informed consent with clients.  While there are no set standards for what should be included in a social media policy or how it should be communicated with clients, colleagues of constituents, we encourage students, educators, and practitioners to include the benefits of social media as well as potential challenges. </a:t>
            </a:r>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29</a:t>
            </a:fld>
            <a:endParaRPr lang="en-US" dirty="0"/>
          </a:p>
        </p:txBody>
      </p:sp>
    </p:spTree>
    <p:extLst>
      <p:ext uri="{BB962C8B-B14F-4D97-AF65-F5344CB8AC3E}">
        <p14:creationId xmlns:p14="http://schemas.microsoft.com/office/powerpoint/2010/main" val="369414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a:t>
            </a:fld>
            <a:endParaRPr lang="en-US" dirty="0"/>
          </a:p>
        </p:txBody>
      </p:sp>
    </p:spTree>
    <p:extLst>
      <p:ext uri="{BB962C8B-B14F-4D97-AF65-F5344CB8AC3E}">
        <p14:creationId xmlns:p14="http://schemas.microsoft.com/office/powerpoint/2010/main" val="3503267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Conduct an internet search for examples of social media policies for social work other professions such as nursing, medicine, occupational therapy, etc., and select two or three that you like and one that you do not like.  Compare and contrast the policies and identify points that you would like to include in your own policy. </a:t>
            </a:r>
          </a:p>
          <a:p>
            <a:r>
              <a:rPr lang="en-US" sz="1200" kern="1200" dirty="0">
                <a:solidFill>
                  <a:schemeClr val="tx1"/>
                </a:solidFill>
                <a:effectLst/>
                <a:latin typeface="+mn-lt"/>
                <a:ea typeface="+mn-ea"/>
                <a:cs typeface="+mn-cs"/>
              </a:rPr>
              <a:t>One example is Sean Erreger’s (2015) social media policy available on his blog </a:t>
            </a:r>
            <a:r>
              <a:rPr lang="en-US" sz="1200" i="1" kern="1200" dirty="0">
                <a:solidFill>
                  <a:schemeClr val="tx1"/>
                </a:solidFill>
                <a:effectLst/>
                <a:latin typeface="+mn-lt"/>
                <a:ea typeface="+mn-ea"/>
                <a:cs typeface="+mn-cs"/>
              </a:rPr>
              <a:t>Stuck on Social Work</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https://stuckonsocialwork.wordpress.com/social-media-policy/</a:t>
            </a:r>
            <a:r>
              <a:rPr lang="en-US" sz="1200" kern="1200" dirty="0">
                <a:solidFill>
                  <a:schemeClr val="tx1"/>
                </a:solidFill>
                <a:effectLst/>
                <a:latin typeface="+mn-lt"/>
                <a:ea typeface="+mn-ea"/>
                <a:cs typeface="+mn-cs"/>
              </a:rPr>
              <a:t>.  Alternatively, you could ask students to review and assess one or two policies that you have already selected.   </a:t>
            </a:r>
          </a:p>
          <a:p>
            <a:pPr lvl="0"/>
            <a:r>
              <a:rPr lang="en-US" sz="1200" kern="1200" dirty="0">
                <a:solidFill>
                  <a:schemeClr val="tx1"/>
                </a:solidFill>
                <a:effectLst/>
                <a:latin typeface="+mn-lt"/>
                <a:ea typeface="+mn-ea"/>
                <a:cs typeface="+mn-cs"/>
              </a:rPr>
              <a:t>Ask students to complete the </a:t>
            </a:r>
            <a:r>
              <a:rPr lang="en-US" sz="1200" i="1" kern="1200" dirty="0">
                <a:solidFill>
                  <a:schemeClr val="tx1"/>
                </a:solidFill>
                <a:effectLst/>
                <a:latin typeface="+mn-lt"/>
                <a:ea typeface="+mn-ea"/>
                <a:cs typeface="+mn-cs"/>
              </a:rPr>
              <a:t>Develop your Professional Social Media Policy Worksheet </a:t>
            </a:r>
            <a:r>
              <a:rPr lang="en-US" sz="1200" kern="1200" dirty="0">
                <a:solidFill>
                  <a:schemeClr val="tx1"/>
                </a:solidFill>
                <a:effectLst/>
                <a:latin typeface="+mn-lt"/>
                <a:ea typeface="+mn-ea"/>
                <a:cs typeface="+mn-cs"/>
              </a:rPr>
              <a:t>which takes them through the following questions: </a:t>
            </a:r>
          </a:p>
          <a:p>
            <a:pPr lvl="0"/>
            <a:r>
              <a:rPr lang="en-US" sz="1200" kern="1200" dirty="0">
                <a:solidFill>
                  <a:schemeClr val="tx1"/>
                </a:solidFill>
                <a:effectLst/>
                <a:latin typeface="+mn-lt"/>
                <a:ea typeface="+mn-ea"/>
                <a:cs typeface="+mn-cs"/>
              </a:rPr>
              <a:t>What sources or standards do you need to consider?</a:t>
            </a:r>
          </a:p>
          <a:p>
            <a:pPr lvl="0"/>
            <a:r>
              <a:rPr lang="en-US" sz="1200" kern="1200" dirty="0">
                <a:solidFill>
                  <a:schemeClr val="tx1"/>
                </a:solidFill>
                <a:effectLst/>
                <a:latin typeface="+mn-lt"/>
                <a:ea typeface="+mn-ea"/>
                <a:cs typeface="+mn-cs"/>
              </a:rPr>
              <a:t>Whom are you informing with your policy? </a:t>
            </a:r>
          </a:p>
          <a:p>
            <a:pPr lvl="0"/>
            <a:r>
              <a:rPr lang="en-US" sz="1200" kern="1200" dirty="0">
                <a:solidFill>
                  <a:schemeClr val="tx1"/>
                </a:solidFill>
                <a:effectLst/>
                <a:latin typeface="+mn-lt"/>
                <a:ea typeface="+mn-ea"/>
                <a:cs typeface="+mn-cs"/>
              </a:rPr>
              <a:t>What ethical concerns does your policy need to address?</a:t>
            </a:r>
          </a:p>
          <a:p>
            <a:pPr lvl="0"/>
            <a:r>
              <a:rPr lang="en-US" sz="1200" kern="1200" dirty="0">
                <a:solidFill>
                  <a:schemeClr val="tx1"/>
                </a:solidFill>
                <a:effectLst/>
                <a:latin typeface="+mn-lt"/>
                <a:ea typeface="+mn-ea"/>
                <a:cs typeface="+mn-cs"/>
              </a:rPr>
              <a:t>How do you want to engage in common online activities?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Field Educators should model this practice by writing their own social media policies.  See our examples in the following blog post, </a:t>
            </a:r>
            <a:r>
              <a:rPr lang="en-US" sz="1200" i="1" kern="1200" dirty="0">
                <a:solidFill>
                  <a:schemeClr val="tx1"/>
                </a:solidFill>
                <a:effectLst/>
                <a:latin typeface="+mn-lt"/>
                <a:ea typeface="+mn-ea"/>
                <a:cs typeface="+mn-cs"/>
              </a:rPr>
              <a:t>My Guidelines for using Digital &amp; Social Tech in the Classroom and Beyond</a:t>
            </a:r>
            <a:r>
              <a:rPr lang="en-US" sz="1200" kern="1200" dirty="0">
                <a:solidFill>
                  <a:schemeClr val="tx1"/>
                </a:solidFill>
                <a:effectLst/>
                <a:latin typeface="+mn-lt"/>
                <a:ea typeface="+mn-ea"/>
                <a:cs typeface="+mn-cs"/>
              </a:rPr>
              <a:t>, which is available at: </a:t>
            </a:r>
            <a:r>
              <a:rPr lang="en-US" sz="1200" u="sng" kern="1200" dirty="0">
                <a:solidFill>
                  <a:schemeClr val="tx1"/>
                </a:solidFill>
                <a:effectLst/>
                <a:latin typeface="+mn-lt"/>
                <a:ea typeface="+mn-ea"/>
                <a:cs typeface="+mn-cs"/>
                <a:hlinkClick r:id="rId4"/>
              </a:rPr>
              <a:t>http://www.laureliversonhitchcock.org/2016/02/12/my-guidelines-for-using-digital-social-tech-in-the-classroom-and-beyond/</a:t>
            </a:r>
            <a:r>
              <a:rPr lang="en-US" sz="1200" kern="1200" dirty="0">
                <a:solidFill>
                  <a:schemeClr val="tx1"/>
                </a:solidFill>
                <a:effectLst/>
                <a:latin typeface="+mn-lt"/>
                <a:ea typeface="+mn-ea"/>
                <a:cs typeface="+mn-cs"/>
              </a:rPr>
              <a:t> (Hitchcock, 2016).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30</a:t>
            </a:fld>
            <a:endParaRPr lang="en-US" dirty="0"/>
          </a:p>
        </p:txBody>
      </p:sp>
    </p:spTree>
    <p:extLst>
      <p:ext uri="{BB962C8B-B14F-4D97-AF65-F5344CB8AC3E}">
        <p14:creationId xmlns:p14="http://schemas.microsoft.com/office/powerpoint/2010/main" val="1358201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31</a:t>
            </a:fld>
            <a:endParaRPr lang="en-US" dirty="0"/>
          </a:p>
        </p:txBody>
      </p:sp>
    </p:spTree>
    <p:extLst>
      <p:ext uri="{BB962C8B-B14F-4D97-AF65-F5344CB8AC3E}">
        <p14:creationId xmlns:p14="http://schemas.microsoft.com/office/powerpoint/2010/main" val="1184301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32</a:t>
            </a:fld>
            <a:endParaRPr lang="en-US" dirty="0"/>
          </a:p>
        </p:txBody>
      </p:sp>
    </p:spTree>
    <p:extLst>
      <p:ext uri="{BB962C8B-B14F-4D97-AF65-F5344CB8AC3E}">
        <p14:creationId xmlns:p14="http://schemas.microsoft.com/office/powerpoint/2010/main" val="1435537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33</a:t>
            </a:fld>
            <a:endParaRPr lang="en-US" dirty="0"/>
          </a:p>
        </p:txBody>
      </p:sp>
    </p:spTree>
    <p:extLst>
      <p:ext uri="{BB962C8B-B14F-4D97-AF65-F5344CB8AC3E}">
        <p14:creationId xmlns:p14="http://schemas.microsoft.com/office/powerpoint/2010/main" val="1644007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Questions for students: </a:t>
            </a:r>
            <a:r>
              <a:rPr lang="en-US" dirty="0"/>
              <a:t> </a:t>
            </a:r>
          </a:p>
          <a:p>
            <a:r>
              <a:rPr lang="en-US" dirty="0"/>
              <a:t>How does this impact your professional digital presence? </a:t>
            </a:r>
            <a:endParaRPr dirty="0"/>
          </a:p>
          <a:p>
            <a:r>
              <a:rPr lang="en-US" dirty="0"/>
              <a:t>How could this posting impact the agency and/or the clients it serves? </a:t>
            </a:r>
            <a:endParaRPr dirty="0"/>
          </a:p>
          <a:p>
            <a:r>
              <a:rPr lang="en-US" dirty="0"/>
              <a:t>What standards, values, and/or principles from the NASW Code of Ethics relate to this scenario? </a:t>
            </a:r>
            <a:endParaRPr dirty="0"/>
          </a:p>
          <a:p>
            <a:r>
              <a:rPr lang="en-US" dirty="0"/>
              <a:t>Using the Social Media Account Inventory, assess this scenario.  Are you satisfied with the results of the assessment? Explain. </a:t>
            </a:r>
            <a:endParaRPr dirty="0"/>
          </a:p>
          <a:p>
            <a:r>
              <a:rPr lang="en-US" dirty="0"/>
              <a:t>What next steps would you take as a student? </a:t>
            </a:r>
            <a:endParaRPr dirty="0"/>
          </a:p>
          <a:p>
            <a:r>
              <a:rPr lang="en-US" b="1" dirty="0"/>
              <a:t>Questions for field supervisors/agency employees: </a:t>
            </a:r>
            <a:r>
              <a:rPr lang="en-US" dirty="0"/>
              <a:t> </a:t>
            </a:r>
            <a:endParaRPr dirty="0"/>
          </a:p>
          <a:p>
            <a:r>
              <a:rPr lang="en-US" dirty="0"/>
              <a:t>What standards, values, and/or principles from the NASW Code of Ethics relate to this scenario? </a:t>
            </a:r>
            <a:endParaRPr dirty="0"/>
          </a:p>
          <a:p>
            <a:r>
              <a:rPr lang="en-US" dirty="0"/>
              <a:t>Any next steps you would take as a field educator or agency representative? </a:t>
            </a:r>
            <a:endParaRPr dirty="0"/>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34</a:t>
            </a:fld>
            <a:endParaRPr lang="en-US" dirty="0"/>
          </a:p>
        </p:txBody>
      </p:sp>
    </p:spTree>
    <p:extLst>
      <p:ext uri="{BB962C8B-B14F-4D97-AF65-F5344CB8AC3E}">
        <p14:creationId xmlns:p14="http://schemas.microsoft.com/office/powerpoint/2010/main" val="4239718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Questions for students: </a:t>
            </a:r>
            <a:r>
              <a:rPr lang="en-US" dirty="0"/>
              <a:t> </a:t>
            </a:r>
          </a:p>
          <a:p>
            <a:r>
              <a:rPr lang="en-US" dirty="0"/>
              <a:t>How does this impact your professional digital presence? </a:t>
            </a:r>
          </a:p>
          <a:p>
            <a:r>
              <a:rPr lang="en-US" dirty="0"/>
              <a:t>How could this posting impact the agency and/or the clients it serves? </a:t>
            </a:r>
          </a:p>
          <a:p>
            <a:r>
              <a:rPr lang="en-US" dirty="0"/>
              <a:t>What standards, values, and/or principles from the NASW Code of Ethics relate to this scenario? </a:t>
            </a:r>
          </a:p>
          <a:p>
            <a:r>
              <a:rPr lang="en-US" dirty="0"/>
              <a:t>Using the Social Media Account Inventory, assess this scenario.  Are you satisfied with the results of the assessment? Explain. </a:t>
            </a:r>
          </a:p>
          <a:p>
            <a:r>
              <a:rPr lang="en-US" dirty="0"/>
              <a:t>What next steps would you take as a student? </a:t>
            </a:r>
          </a:p>
          <a:p>
            <a:r>
              <a:rPr lang="en-US" b="1" dirty="0"/>
              <a:t>Questions for field supervisors/agency employees: </a:t>
            </a:r>
            <a:r>
              <a:rPr lang="en-US" dirty="0"/>
              <a:t> </a:t>
            </a:r>
          </a:p>
          <a:p>
            <a:r>
              <a:rPr lang="en-US" dirty="0"/>
              <a:t>What standards, values, and/or principles from the NASW Code of Ethics relate to this scenario? </a:t>
            </a:r>
          </a:p>
          <a:p>
            <a:r>
              <a:rPr lang="en-US" dirty="0"/>
              <a:t>Any next steps you would take as a field educator or agency representative? </a:t>
            </a:r>
          </a:p>
          <a:p>
            <a:endParaRPr lang="en-US" dirty="0"/>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35</a:t>
            </a:fld>
            <a:endParaRPr lang="en-US" dirty="0"/>
          </a:p>
        </p:txBody>
      </p:sp>
    </p:spTree>
    <p:extLst>
      <p:ext uri="{BB962C8B-B14F-4D97-AF65-F5344CB8AC3E}">
        <p14:creationId xmlns:p14="http://schemas.microsoft.com/office/powerpoint/2010/main" val="3132068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Questions for students: </a:t>
            </a:r>
            <a:r>
              <a:rPr lang="en-US" dirty="0"/>
              <a:t> </a:t>
            </a:r>
          </a:p>
          <a:p>
            <a:r>
              <a:rPr lang="en-US" dirty="0"/>
              <a:t>What standards, values, and/or principles from the NASW Code of Ethics relate to this scenario? </a:t>
            </a:r>
            <a:endParaRPr dirty="0"/>
          </a:p>
          <a:p>
            <a:r>
              <a:rPr lang="en-US" dirty="0"/>
              <a:t>Are there field policies, agency policies, or laws </a:t>
            </a:r>
            <a:r>
              <a:rPr lang="en-US" dirty="0" smtClean="0"/>
              <a:t>(FERPA) that </a:t>
            </a:r>
            <a:r>
              <a:rPr lang="en-US" dirty="0"/>
              <a:t>impact this scenario? </a:t>
            </a:r>
            <a:endParaRPr dirty="0"/>
          </a:p>
          <a:p>
            <a:r>
              <a:rPr lang="en-US" dirty="0"/>
              <a:t>What next steps would you take as a student? </a:t>
            </a:r>
            <a:endParaRPr dirty="0"/>
          </a:p>
          <a:p>
            <a:r>
              <a:rPr lang="en-US" b="1" dirty="0"/>
              <a:t>Questions for field supervisors/agency employees: </a:t>
            </a:r>
            <a:r>
              <a:rPr lang="en-US" dirty="0"/>
              <a:t> </a:t>
            </a:r>
            <a:endParaRPr dirty="0"/>
          </a:p>
          <a:p>
            <a:r>
              <a:rPr lang="en-US" dirty="0"/>
              <a:t>What standards, values, and/or principles from the NASW Code of Ethics relate to this scenario? </a:t>
            </a:r>
            <a:endParaRPr dirty="0"/>
          </a:p>
          <a:p>
            <a:r>
              <a:rPr lang="en-US" dirty="0"/>
              <a:t>Are there field policies, agency policies, or laws that impact this scenario? </a:t>
            </a:r>
            <a:endParaRPr dirty="0"/>
          </a:p>
          <a:p>
            <a:r>
              <a:rPr lang="en-US" dirty="0"/>
              <a:t>Any next steps you would take as a field educator or agency representative? </a:t>
            </a:r>
            <a:endParaRPr dirty="0"/>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36</a:t>
            </a:fld>
            <a:endParaRPr lang="en-US" dirty="0"/>
          </a:p>
        </p:txBody>
      </p:sp>
    </p:spTree>
    <p:extLst>
      <p:ext uri="{BB962C8B-B14F-4D97-AF65-F5344CB8AC3E}">
        <p14:creationId xmlns:p14="http://schemas.microsoft.com/office/powerpoint/2010/main" val="4232390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Questions for students: </a:t>
            </a:r>
            <a:r>
              <a:rPr lang="en-US" dirty="0"/>
              <a:t> </a:t>
            </a:r>
          </a:p>
          <a:p>
            <a:r>
              <a:rPr lang="en-US" dirty="0"/>
              <a:t>Using the Social Media Account Inventory, assess this scenario. Are you satisfied with the results of the assessment? Explain. </a:t>
            </a:r>
            <a:endParaRPr dirty="0"/>
          </a:p>
          <a:p>
            <a:r>
              <a:rPr lang="en-US" dirty="0"/>
              <a:t>What standards, values, and/or principles from the NASW Code of Ethics relate to this scenario? </a:t>
            </a:r>
            <a:endParaRPr dirty="0"/>
          </a:p>
          <a:p>
            <a:r>
              <a:rPr lang="en-US" dirty="0"/>
              <a:t>Are there field policies, agency policies, or laws that impact this scenario? </a:t>
            </a:r>
            <a:endParaRPr dirty="0"/>
          </a:p>
          <a:p>
            <a:r>
              <a:rPr lang="en-US" dirty="0"/>
              <a:t>What next steps would you take as a student? </a:t>
            </a:r>
            <a:endParaRPr dirty="0"/>
          </a:p>
          <a:p>
            <a:r>
              <a:rPr lang="en-US" b="1" dirty="0"/>
              <a:t>Questions for field supervisors/agency employees: </a:t>
            </a:r>
            <a:r>
              <a:rPr lang="en-US" dirty="0"/>
              <a:t> </a:t>
            </a:r>
            <a:endParaRPr dirty="0"/>
          </a:p>
          <a:p>
            <a:r>
              <a:rPr lang="en-US" dirty="0"/>
              <a:t>What standards, values, or principles from the NASW Code of Ethics relate to this scenario? </a:t>
            </a:r>
            <a:endParaRPr dirty="0"/>
          </a:p>
          <a:p>
            <a:r>
              <a:rPr lang="en-US" dirty="0" smtClean="0"/>
              <a:t>Any </a:t>
            </a:r>
            <a:r>
              <a:rPr lang="en-US" dirty="0"/>
              <a:t>next steps you would take as a field educator or agency representative? </a:t>
            </a:r>
            <a:endParaRPr dirty="0"/>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37</a:t>
            </a:fld>
            <a:endParaRPr lang="en-US" dirty="0"/>
          </a:p>
        </p:txBody>
      </p:sp>
    </p:spTree>
    <p:extLst>
      <p:ext uri="{BB962C8B-B14F-4D97-AF65-F5344CB8AC3E}">
        <p14:creationId xmlns:p14="http://schemas.microsoft.com/office/powerpoint/2010/main" val="1374749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Questions for students: </a:t>
            </a:r>
            <a:r>
              <a:rPr lang="en-US" dirty="0"/>
              <a:t> </a:t>
            </a:r>
          </a:p>
          <a:p>
            <a:r>
              <a:rPr lang="en-US" dirty="0"/>
              <a:t>What standards, values, and/or principles from the NASW Code of Ethics relate to this scenario? </a:t>
            </a:r>
            <a:endParaRPr dirty="0"/>
          </a:p>
          <a:p>
            <a:r>
              <a:rPr lang="en-US" dirty="0"/>
              <a:t>Are there field policies, agency policies, or laws that impact this scenario? </a:t>
            </a:r>
            <a:endParaRPr dirty="0"/>
          </a:p>
          <a:p>
            <a:r>
              <a:rPr lang="en-US" dirty="0"/>
              <a:t>What next steps would you take as a student? </a:t>
            </a:r>
            <a:endParaRPr dirty="0"/>
          </a:p>
          <a:p>
            <a:r>
              <a:rPr lang="en-US" b="1" dirty="0"/>
              <a:t>Questions for field supervisors/agency employees: </a:t>
            </a:r>
            <a:r>
              <a:rPr lang="en-US" dirty="0"/>
              <a:t> </a:t>
            </a:r>
            <a:endParaRPr dirty="0"/>
          </a:p>
          <a:p>
            <a:r>
              <a:rPr lang="en-US" dirty="0"/>
              <a:t>What standards, values, and/or principles from the NASW Code of Ethics relate to this scenario? </a:t>
            </a:r>
            <a:endParaRPr dirty="0"/>
          </a:p>
          <a:p>
            <a:r>
              <a:rPr lang="en-US" dirty="0"/>
              <a:t>Are there field policies, agency policies, or laws that impact this scenario? </a:t>
            </a:r>
            <a:endParaRPr dirty="0"/>
          </a:p>
          <a:p>
            <a:r>
              <a:rPr lang="en-US" dirty="0"/>
              <a:t>Any next steps you would take as a field educator or agency representative? </a:t>
            </a:r>
            <a:endParaRPr dirty="0"/>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38</a:t>
            </a:fld>
            <a:endParaRPr lang="en-US" dirty="0"/>
          </a:p>
        </p:txBody>
      </p:sp>
    </p:spTree>
    <p:extLst>
      <p:ext uri="{BB962C8B-B14F-4D97-AF65-F5344CB8AC3E}">
        <p14:creationId xmlns:p14="http://schemas.microsoft.com/office/powerpoint/2010/main" val="1088584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Questions for students: </a:t>
            </a:r>
            <a:r>
              <a:rPr lang="en-US" dirty="0"/>
              <a:t> </a:t>
            </a:r>
          </a:p>
          <a:p>
            <a:r>
              <a:rPr lang="en-US" dirty="0"/>
              <a:t>What standards, values, and/or principles from the NASW Code of Ethics relate to this scenario? </a:t>
            </a:r>
            <a:endParaRPr dirty="0"/>
          </a:p>
          <a:p>
            <a:r>
              <a:rPr lang="en-US" dirty="0"/>
              <a:t>Are there field policies, agency policies, or laws that impact this scenario? </a:t>
            </a:r>
            <a:endParaRPr dirty="0"/>
          </a:p>
          <a:p>
            <a:r>
              <a:rPr lang="en-US" dirty="0"/>
              <a:t>What next steps would you take as a student? </a:t>
            </a:r>
            <a:endParaRPr dirty="0"/>
          </a:p>
          <a:p>
            <a:r>
              <a:rPr lang="en-US" b="1" dirty="0"/>
              <a:t>Questions for field supervisors/agency employees: </a:t>
            </a:r>
            <a:r>
              <a:rPr lang="en-US" dirty="0"/>
              <a:t> </a:t>
            </a:r>
            <a:endParaRPr dirty="0"/>
          </a:p>
          <a:p>
            <a:r>
              <a:rPr lang="en-US" dirty="0"/>
              <a:t>What standards, values, or principles from the NASW Code of Ethics relate to this scenario? </a:t>
            </a:r>
            <a:endParaRPr dirty="0"/>
          </a:p>
          <a:p>
            <a:r>
              <a:rPr lang="en-US" dirty="0"/>
              <a:t>Are there field policies, agency policies, or laws that impact this scenario? </a:t>
            </a:r>
            <a:endParaRPr dirty="0"/>
          </a:p>
          <a:p>
            <a:r>
              <a:rPr lang="en-US" dirty="0"/>
              <a:t>Any next steps you would take as a field educator or agency representative? </a:t>
            </a:r>
            <a:endParaRPr dirty="0"/>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39</a:t>
            </a:fld>
            <a:endParaRPr lang="en-US" dirty="0"/>
          </a:p>
        </p:txBody>
      </p:sp>
    </p:spTree>
    <p:extLst>
      <p:ext uri="{BB962C8B-B14F-4D97-AF65-F5344CB8AC3E}">
        <p14:creationId xmlns:p14="http://schemas.microsoft.com/office/powerpoint/2010/main" val="274787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a:t>
            </a:fld>
            <a:endParaRPr lang="en-US" dirty="0"/>
          </a:p>
        </p:txBody>
      </p:sp>
    </p:spTree>
    <p:extLst>
      <p:ext uri="{BB962C8B-B14F-4D97-AF65-F5344CB8AC3E}">
        <p14:creationId xmlns:p14="http://schemas.microsoft.com/office/powerpoint/2010/main" val="236403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Questions for students: </a:t>
            </a:r>
            <a:r>
              <a:rPr lang="en-US" dirty="0"/>
              <a:t> </a:t>
            </a:r>
          </a:p>
          <a:p>
            <a:r>
              <a:rPr lang="en-US" dirty="0"/>
              <a:t>Using the Social Media Account Inventory, assess this scenario. Are you satisfied with the results of the assessment? Explain. </a:t>
            </a:r>
            <a:endParaRPr dirty="0"/>
          </a:p>
          <a:p>
            <a:r>
              <a:rPr lang="en-US" dirty="0"/>
              <a:t>What standards, values, or principles from the NASW Code of Ethics relate to this scenario? </a:t>
            </a:r>
            <a:endParaRPr dirty="0"/>
          </a:p>
          <a:p>
            <a:r>
              <a:rPr lang="en-US" dirty="0"/>
              <a:t>Are there field policies, agency policies, or laws that impact this scenario? </a:t>
            </a:r>
            <a:endParaRPr dirty="0"/>
          </a:p>
          <a:p>
            <a:r>
              <a:rPr lang="en-US" dirty="0"/>
              <a:t>What next steps would you take as a student? </a:t>
            </a:r>
            <a:endParaRPr dirty="0"/>
          </a:p>
          <a:p>
            <a:r>
              <a:rPr lang="en-US" b="1" dirty="0"/>
              <a:t>Questions for field supervisors/agency employees: </a:t>
            </a:r>
            <a:r>
              <a:rPr lang="en-US" dirty="0"/>
              <a:t> </a:t>
            </a:r>
            <a:endParaRPr dirty="0"/>
          </a:p>
          <a:p>
            <a:r>
              <a:rPr lang="en-US" dirty="0"/>
              <a:t>What standards, values, or principles from the NASW Code of Ethics relate to this scenario? </a:t>
            </a:r>
            <a:endParaRPr dirty="0"/>
          </a:p>
          <a:p>
            <a:r>
              <a:rPr lang="en-US" dirty="0"/>
              <a:t>Are there field policies, agency policies, or laws that impact this scenario? </a:t>
            </a:r>
            <a:endParaRPr dirty="0"/>
          </a:p>
          <a:p>
            <a:r>
              <a:rPr lang="en-US" dirty="0"/>
              <a:t>Any next steps you would take as a field educator or agency representative? </a:t>
            </a:r>
            <a:endParaRPr dirty="0"/>
          </a:p>
          <a:p>
            <a:r>
              <a:rPr lang="en-US" dirty="0"/>
              <a:t> </a:t>
            </a:r>
            <a:endParaRPr dirty="0"/>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40</a:t>
            </a:fld>
            <a:endParaRPr lang="en-US" dirty="0"/>
          </a:p>
        </p:txBody>
      </p:sp>
    </p:spTree>
    <p:extLst>
      <p:ext uri="{BB962C8B-B14F-4D97-AF65-F5344CB8AC3E}">
        <p14:creationId xmlns:p14="http://schemas.microsoft.com/office/powerpoint/2010/main" val="2361793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41</a:t>
            </a:fld>
            <a:endParaRPr lang="en-US" dirty="0"/>
          </a:p>
        </p:txBody>
      </p:sp>
    </p:spTree>
    <p:extLst>
      <p:ext uri="{BB962C8B-B14F-4D97-AF65-F5344CB8AC3E}">
        <p14:creationId xmlns:p14="http://schemas.microsoft.com/office/powerpoint/2010/main" val="258520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42</a:t>
            </a:fld>
            <a:endParaRPr lang="en-US" dirty="0"/>
          </a:p>
        </p:txBody>
      </p:sp>
    </p:spTree>
    <p:extLst>
      <p:ext uri="{BB962C8B-B14F-4D97-AF65-F5344CB8AC3E}">
        <p14:creationId xmlns:p14="http://schemas.microsoft.com/office/powerpoint/2010/main" val="3219662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43</a:t>
            </a:fld>
            <a:endParaRPr lang="en-US" dirty="0"/>
          </a:p>
        </p:txBody>
      </p:sp>
    </p:spTree>
    <p:extLst>
      <p:ext uri="{BB962C8B-B14F-4D97-AF65-F5344CB8AC3E}">
        <p14:creationId xmlns:p14="http://schemas.microsoft.com/office/powerpoint/2010/main" val="2437496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44</a:t>
            </a:fld>
            <a:endParaRPr lang="en-US" dirty="0"/>
          </a:p>
        </p:txBody>
      </p:sp>
    </p:spTree>
    <p:extLst>
      <p:ext uri="{BB962C8B-B14F-4D97-AF65-F5344CB8AC3E}">
        <p14:creationId xmlns:p14="http://schemas.microsoft.com/office/powerpoint/2010/main" val="4039458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45</a:t>
            </a:fld>
            <a:endParaRPr lang="en-US" dirty="0"/>
          </a:p>
        </p:txBody>
      </p:sp>
    </p:spTree>
    <p:extLst>
      <p:ext uri="{BB962C8B-B14F-4D97-AF65-F5344CB8AC3E}">
        <p14:creationId xmlns:p14="http://schemas.microsoft.com/office/powerpoint/2010/main" val="1436172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46</a:t>
            </a:fld>
            <a:endParaRPr lang="en-US" dirty="0"/>
          </a:p>
        </p:txBody>
      </p:sp>
    </p:spTree>
    <p:extLst>
      <p:ext uri="{BB962C8B-B14F-4D97-AF65-F5344CB8AC3E}">
        <p14:creationId xmlns:p14="http://schemas.microsoft.com/office/powerpoint/2010/main" val="1243896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47</a:t>
            </a:fld>
            <a:endParaRPr lang="en-US" dirty="0"/>
          </a:p>
        </p:txBody>
      </p:sp>
    </p:spTree>
    <p:extLst>
      <p:ext uri="{BB962C8B-B14F-4D97-AF65-F5344CB8AC3E}">
        <p14:creationId xmlns:p14="http://schemas.microsoft.com/office/powerpoint/2010/main" val="3062200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48</a:t>
            </a:fld>
            <a:endParaRPr lang="en-US" dirty="0"/>
          </a:p>
        </p:txBody>
      </p:sp>
    </p:spTree>
    <p:extLst>
      <p:ext uri="{BB962C8B-B14F-4D97-AF65-F5344CB8AC3E}">
        <p14:creationId xmlns:p14="http://schemas.microsoft.com/office/powerpoint/2010/main" val="2194391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49</a:t>
            </a:fld>
            <a:endParaRPr lang="en-US" dirty="0"/>
          </a:p>
        </p:txBody>
      </p:sp>
    </p:spTree>
    <p:extLst>
      <p:ext uri="{BB962C8B-B14F-4D97-AF65-F5344CB8AC3E}">
        <p14:creationId xmlns:p14="http://schemas.microsoft.com/office/powerpoint/2010/main" val="196564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baseline="0" dirty="0"/>
              <a:t>So what are social media?  They are </a:t>
            </a:r>
            <a:r>
              <a:rPr lang="en-US" sz="1200" b="0" i="0" kern="1200" dirty="0">
                <a:solidFill>
                  <a:schemeClr val="tx1"/>
                </a:solidFill>
                <a:effectLst/>
                <a:latin typeface="+mn-lt"/>
                <a:ea typeface="+mn-ea"/>
                <a:cs typeface="+mn-cs"/>
              </a:rPr>
              <a:t>forms of electronic communication,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as services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social networking like Facebook and microblogging like Twitter, through which users create online communities to share information, ideas, personal messages, and other content. The</a:t>
            </a:r>
            <a:r>
              <a:rPr lang="en-US" sz="1200" b="0" i="0" kern="1200" baseline="0" dirty="0">
                <a:solidFill>
                  <a:schemeClr val="tx1"/>
                </a:solidFill>
                <a:effectLst/>
                <a:latin typeface="+mn-lt"/>
                <a:ea typeface="+mn-ea"/>
                <a:cs typeface="+mn-cs"/>
              </a:rPr>
              <a:t> key part of this definition is that social media promote communication between people, groups, organizations and institutions.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0" dirty="0"/>
              <a:t>Digital media is digitized content that can be transmitted over the internet or computer networks. This can include text, audio, video, and graphics. Social media</a:t>
            </a:r>
            <a:r>
              <a:rPr lang="en-US" b="0" baseline="0" dirty="0"/>
              <a:t> can be used to share digital content.  For example, you might take a picture of a double rainbow after a rainstorm on your phone and share it with friends via Facebook. The smart photo is the digital media and the social media is FaceBook. </a:t>
            </a:r>
            <a:endParaRPr lang="en-US" b="0" dirty="0"/>
          </a:p>
          <a:p>
            <a:endParaRPr lang="en-US" b="0" dirty="0"/>
          </a:p>
          <a:p>
            <a:r>
              <a:rPr lang="en-US" b="0" dirty="0"/>
              <a:t>Mobile</a:t>
            </a:r>
            <a:r>
              <a:rPr lang="en-US" b="0" baseline="0" dirty="0"/>
              <a:t> devices are portable electronic devices that have computing capabilities such as a smart phone, tablet or laptop.  Mobile devices are integral to understanding social and digital media as many people use mobile devices to access and use social media and also to create digital content.  Without the smart photo, we would not have been able to create the photo and share it via FaceBook. </a:t>
            </a:r>
            <a:endParaRPr lang="en-US" b="0" dirty="0"/>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a:t>
            </a:fld>
            <a:endParaRPr lang="en-US" dirty="0"/>
          </a:p>
        </p:txBody>
      </p:sp>
    </p:spTree>
    <p:extLst>
      <p:ext uri="{BB962C8B-B14F-4D97-AF65-F5344CB8AC3E}">
        <p14:creationId xmlns:p14="http://schemas.microsoft.com/office/powerpoint/2010/main" val="4087354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50</a:t>
            </a:fld>
            <a:endParaRPr lang="en-US" dirty="0"/>
          </a:p>
        </p:txBody>
      </p:sp>
    </p:spTree>
    <p:extLst>
      <p:ext uri="{BB962C8B-B14F-4D97-AF65-F5344CB8AC3E}">
        <p14:creationId xmlns:p14="http://schemas.microsoft.com/office/powerpoint/2010/main" val="1577847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51</a:t>
            </a:fld>
            <a:endParaRPr lang="en-US" dirty="0"/>
          </a:p>
        </p:txBody>
      </p:sp>
    </p:spTree>
    <p:extLst>
      <p:ext uri="{BB962C8B-B14F-4D97-AF65-F5344CB8AC3E}">
        <p14:creationId xmlns:p14="http://schemas.microsoft.com/office/powerpoint/2010/main" val="2123500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52</a:t>
            </a:fld>
            <a:endParaRPr lang="en-US" dirty="0"/>
          </a:p>
        </p:txBody>
      </p:sp>
    </p:spTree>
    <p:extLst>
      <p:ext uri="{BB962C8B-B14F-4D97-AF65-F5344CB8AC3E}">
        <p14:creationId xmlns:p14="http://schemas.microsoft.com/office/powerpoint/2010/main" val="2505694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53</a:t>
            </a:fld>
            <a:endParaRPr lang="en-US" dirty="0"/>
          </a:p>
        </p:txBody>
      </p:sp>
    </p:spTree>
    <p:extLst>
      <p:ext uri="{BB962C8B-B14F-4D97-AF65-F5344CB8AC3E}">
        <p14:creationId xmlns:p14="http://schemas.microsoft.com/office/powerpoint/2010/main" val="2346198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54</a:t>
            </a:fld>
            <a:endParaRPr lang="en-US" dirty="0"/>
          </a:p>
        </p:txBody>
      </p:sp>
    </p:spTree>
    <p:extLst>
      <p:ext uri="{BB962C8B-B14F-4D97-AF65-F5344CB8AC3E}">
        <p14:creationId xmlns:p14="http://schemas.microsoft.com/office/powerpoint/2010/main" val="3688187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55</a:t>
            </a:fld>
            <a:endParaRPr lang="en-US" dirty="0"/>
          </a:p>
        </p:txBody>
      </p:sp>
    </p:spTree>
    <p:extLst>
      <p:ext uri="{BB962C8B-B14F-4D97-AF65-F5344CB8AC3E}">
        <p14:creationId xmlns:p14="http://schemas.microsoft.com/office/powerpoint/2010/main" val="39191885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56</a:t>
            </a:fld>
            <a:endParaRPr lang="en-US" dirty="0"/>
          </a:p>
        </p:txBody>
      </p:sp>
    </p:spTree>
    <p:extLst>
      <p:ext uri="{BB962C8B-B14F-4D97-AF65-F5344CB8AC3E}">
        <p14:creationId xmlns:p14="http://schemas.microsoft.com/office/powerpoint/2010/main" val="20056352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57</a:t>
            </a:fld>
            <a:endParaRPr lang="en-US" dirty="0"/>
          </a:p>
        </p:txBody>
      </p:sp>
    </p:spTree>
    <p:extLst>
      <p:ext uri="{BB962C8B-B14F-4D97-AF65-F5344CB8AC3E}">
        <p14:creationId xmlns:p14="http://schemas.microsoft.com/office/powerpoint/2010/main" val="11087288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Learning Activities to promote Professional &amp; Ethical use of Social Media among Social Work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table includes examples of low-stakes &amp; high stakes learning activities that can be incorporated into regular curriculum to support use of social media in field education.  Low-skates activities are those tasks that can be done by students without having an active social media presence or one their own, while high-stakes activities require a student to complete a task online with social media or working directly with a client system to complete the assignment.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58</a:t>
            </a:fld>
            <a:endParaRPr lang="en-US" dirty="0"/>
          </a:p>
        </p:txBody>
      </p:sp>
    </p:spTree>
    <p:extLst>
      <p:ext uri="{BB962C8B-B14F-4D97-AF65-F5344CB8AC3E}">
        <p14:creationId xmlns:p14="http://schemas.microsoft.com/office/powerpoint/2010/main" val="35351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In</a:t>
            </a:r>
            <a:r>
              <a:rPr lang="en-US" baseline="0" dirty="0"/>
              <a:t> this slide, we will cover some of the different types of social media platforms that are available and widely used.  Generally, social media are used to share and create digital content. Because the number and brands of social media change rapidly, I will cover some general ways that social media are used today with a few brand examples. Understanding the function of social media will help you to keep up with the ever changing landscape of social and digital media.  </a:t>
            </a:r>
          </a:p>
          <a:p>
            <a:endParaRPr lang="en-US" baseline="0" dirty="0"/>
          </a:p>
          <a:p>
            <a:r>
              <a:rPr lang="en-US" baseline="0" dirty="0"/>
              <a:t>The first and probably most popular type of social media platform are for social networking, which are designed to help people connect with each other, share information and view information about each other.  Users share information about themselves, follow each other and respond to each others’ comments. Examples are Facebook or Linked In, a professional networking site. </a:t>
            </a:r>
          </a:p>
          <a:p>
            <a:endParaRPr lang="en-US" baseline="0" dirty="0"/>
          </a:p>
          <a:p>
            <a:r>
              <a:rPr lang="en-US" baseline="0" dirty="0"/>
              <a:t>A second type of social media includes software that allow for creating, publishing and collaborating on content. For example, Google Documents include web-based word processing software that allow more than one person to access at the same time.  This means that multiple people can write and edit one document together.  This content could then be published on a website using blogging software such as WordPress or Blogger.  </a:t>
            </a:r>
          </a:p>
          <a:p>
            <a:endParaRPr lang="en-US" dirty="0"/>
          </a:p>
          <a:p>
            <a:r>
              <a:rPr lang="en-US" dirty="0"/>
              <a:t>Microblogging </a:t>
            </a:r>
            <a:r>
              <a:rPr lang="en-US" baseline="0" dirty="0"/>
              <a:t>is creating short posts with text and/or images to be shared with others. There is usually a word or image limit to the posts.  Twitter is the most popular of these platforms.  </a:t>
            </a:r>
          </a:p>
          <a:p>
            <a:endParaRPr lang="en-US" baseline="0" dirty="0"/>
          </a:p>
          <a:p>
            <a:r>
              <a:rPr lang="en-US" baseline="0" dirty="0"/>
              <a:t>Another type of social media are bookmarking and aggregating apps.  These services allow a user to collect, organize and then share content around specific topics.  This is also known as digital curating. Pinterest is a great example as it allows users to create virtual bullet boards with images and text on content such as recipes, fashion ideas and more.  Professional groups such as the Centers for Disease Control and Prevention also have boards that share information about current public health issues. </a:t>
            </a:r>
          </a:p>
          <a:p>
            <a:endParaRPr lang="en-US" baseline="0" dirty="0"/>
          </a:p>
          <a:p>
            <a:r>
              <a:rPr lang="en-US" baseline="0" dirty="0"/>
              <a:t>Finally, there are numerous media sharing platforms that allow users to upload content that is created by the user to share publicly or privately with others.  Examples include Flickr and Instagram for photos and YouTube for videos.</a:t>
            </a:r>
          </a:p>
          <a:p>
            <a:endParaRPr lang="en-US" baseline="0" dirty="0"/>
          </a:p>
          <a:p>
            <a:r>
              <a:rPr lang="en-US" baseline="0" dirty="0"/>
              <a:t>Because the nature of social media is to promote public sharing, users can follow other users (known as friends, followers, etc.)  with most of these sites, and like or comment on content or posts.  Thus, writing and posting comments can be considered another important function of social media. </a:t>
            </a: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6</a:t>
            </a:fld>
            <a:endParaRPr lang="en-US" dirty="0"/>
          </a:p>
        </p:txBody>
      </p:sp>
    </p:spTree>
    <p:extLst>
      <p:ext uri="{BB962C8B-B14F-4D97-AF65-F5344CB8AC3E}">
        <p14:creationId xmlns:p14="http://schemas.microsoft.com/office/powerpoint/2010/main" val="291300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7" indent="-342867">
              <a:buFont typeface="Arial" panose="020B0604020202020204" pitchFamily="34" charset="0"/>
              <a:buChar char="•"/>
            </a:pPr>
            <a:r>
              <a:rPr lang="en-US" dirty="0">
                <a:solidFill>
                  <a:schemeClr val="accent3">
                    <a:lumMod val="50000"/>
                  </a:schemeClr>
                </a:solidFill>
              </a:rPr>
              <a:t>Women were more likely to use than men</a:t>
            </a:r>
          </a:p>
          <a:p>
            <a:pPr marL="342867" indent="-342867">
              <a:buFont typeface="Arial" panose="020B0604020202020204" pitchFamily="34" charset="0"/>
              <a:buChar char="•"/>
            </a:pPr>
            <a:r>
              <a:rPr lang="en-US" dirty="0">
                <a:solidFill>
                  <a:schemeClr val="accent3">
                    <a:lumMod val="50000"/>
                  </a:schemeClr>
                </a:solidFill>
              </a:rPr>
              <a:t>Social media associated  higher education levels and household income </a:t>
            </a:r>
          </a:p>
          <a:p>
            <a:pPr marL="342867" indent="-342867">
              <a:buFont typeface="Arial" panose="020B0604020202020204" pitchFamily="34" charset="0"/>
              <a:buChar char="•"/>
            </a:pPr>
            <a:r>
              <a:rPr lang="en-US" dirty="0">
                <a:solidFill>
                  <a:schemeClr val="accent3">
                    <a:lumMod val="50000"/>
                  </a:schemeClr>
                </a:solidFill>
              </a:rPr>
              <a:t>No differences based on race and ethnicity</a:t>
            </a:r>
          </a:p>
          <a:p>
            <a:pPr marL="342867" indent="-342867">
              <a:buFont typeface="Arial" panose="020B0604020202020204" pitchFamily="34" charset="0"/>
              <a:buChar char="•"/>
            </a:pPr>
            <a:r>
              <a:rPr lang="en-US" dirty="0">
                <a:solidFill>
                  <a:schemeClr val="accent3">
                    <a:lumMod val="50000"/>
                  </a:schemeClr>
                </a:solidFill>
              </a:rPr>
              <a:t>Residents of urban &amp; suburban communities more likely to use</a:t>
            </a:r>
          </a:p>
          <a:p>
            <a:pPr marL="342867" indent="-342867">
              <a:buFont typeface="Arial" panose="020B0604020202020204" pitchFamily="34" charset="0"/>
              <a:buChar char="•"/>
            </a:pPr>
            <a:r>
              <a:rPr lang="en-US" dirty="0">
                <a:solidFill>
                  <a:schemeClr val="accent3">
                    <a:lumMod val="50000"/>
                  </a:schemeClr>
                </a:solidFill>
              </a:rPr>
              <a:t>Most adults and teens own a mobile phone</a:t>
            </a:r>
          </a:p>
          <a:p>
            <a:pPr marL="0" indent="0">
              <a:buFont typeface="Arial" panose="020B0604020202020204" pitchFamily="34" charset="0"/>
              <a:buNone/>
            </a:pPr>
            <a:r>
              <a:rPr lang="en-US" dirty="0">
                <a:solidFill>
                  <a:schemeClr val="accent3">
                    <a:lumMod val="50000"/>
                  </a:schemeClr>
                </a:solidFill>
              </a:rPr>
              <a:t>Data</a:t>
            </a:r>
            <a:r>
              <a:rPr lang="en-US" baseline="0" dirty="0">
                <a:solidFill>
                  <a:schemeClr val="accent3">
                    <a:lumMod val="50000"/>
                  </a:schemeClr>
                </a:solidFill>
              </a:rPr>
              <a:t> from Pew Research Center: http://www.pewinternet.org/ </a:t>
            </a:r>
            <a:endParaRPr lang="en-US" dirty="0">
              <a:solidFill>
                <a:schemeClr val="accent3">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7</a:t>
            </a:fld>
            <a:endParaRPr lang="en-US" dirty="0"/>
          </a:p>
        </p:txBody>
      </p:sp>
    </p:spTree>
    <p:extLst>
      <p:ext uri="{BB962C8B-B14F-4D97-AF65-F5344CB8AC3E}">
        <p14:creationId xmlns:p14="http://schemas.microsoft.com/office/powerpoint/2010/main" val="95702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accent6">
                    <a:lumMod val="50000"/>
                  </a:schemeClr>
                </a:solidFill>
                <a:latin typeface="+mn-lt"/>
              </a:rPr>
              <a:t>One of the best places to start when considering the incorporation of social and digital technologies into the classroom or field education is to reflect on one’s personal and professional values about the use of technology in social work practice.  Brady, McLeod, and Young (2015) have developed a series of questions that can be used by instructors and students when developing social media policies for the classroom or field seminars. Educators and students can use their answers to these questions to facilitate discussions about the value and knowledge associated with social media in social work education. </a:t>
            </a:r>
          </a:p>
          <a:p>
            <a:endParaRPr lang="en-US" sz="1100" b="1" dirty="0">
              <a:latin typeface="+mn-lt"/>
            </a:endParaRPr>
          </a:p>
          <a:p>
            <a:r>
              <a:rPr lang="en-US" sz="1100" b="1" dirty="0">
                <a:solidFill>
                  <a:schemeClr val="accent6">
                    <a:lumMod val="50000"/>
                  </a:schemeClr>
                </a:solidFill>
                <a:latin typeface="+mn-lt"/>
              </a:rPr>
              <a:t>Read the following article by </a:t>
            </a:r>
          </a:p>
          <a:p>
            <a:r>
              <a:rPr lang="en-US" sz="1100" dirty="0">
                <a:solidFill>
                  <a:schemeClr val="accent6">
                    <a:lumMod val="50000"/>
                  </a:schemeClr>
                </a:solidFill>
                <a:latin typeface="+mn-lt"/>
              </a:rPr>
              <a:t>Brady, S. R., McLeod, D. A., &amp; Young, J. A. (2015). Developing Ethical Guidelines for Creating Social Media Technology Policy in Social Work Classrooms. Advances in Social Work, 16(1), 43–54. Available at: </a:t>
            </a:r>
            <a:r>
              <a:rPr lang="en-US" sz="1100" dirty="0">
                <a:solidFill>
                  <a:schemeClr val="accent6">
                    <a:lumMod val="50000"/>
                  </a:schemeClr>
                </a:solidFill>
                <a:latin typeface="+mn-lt"/>
                <a:hlinkClick r:id="rId3"/>
              </a:rPr>
              <a:t>https://journals.iupui.edu/index.php/advancesinsocialwork/article/view/17977/19919</a:t>
            </a:r>
            <a:r>
              <a:rPr lang="en-US" sz="1100" dirty="0">
                <a:solidFill>
                  <a:schemeClr val="accent6">
                    <a:lumMod val="50000"/>
                  </a:schemeClr>
                </a:solidFill>
                <a:latin typeface="+mn-lt"/>
              </a:rPr>
              <a:t> </a:t>
            </a:r>
          </a:p>
          <a:p>
            <a:endParaRPr lang="en-US" sz="1100" dirty="0">
              <a:latin typeface="+mn-lt"/>
            </a:endParaRPr>
          </a:p>
        </p:txBody>
      </p:sp>
      <p:sp>
        <p:nvSpPr>
          <p:cNvPr id="4" name="Slide Number Placeholder 3"/>
          <p:cNvSpPr>
            <a:spLocks noGrp="1"/>
          </p:cNvSpPr>
          <p:nvPr>
            <p:ph type="sldNum" sz="quarter" idx="10"/>
          </p:nvPr>
        </p:nvSpPr>
        <p:spPr/>
        <p:txBody>
          <a:bodyPr/>
          <a:lstStyle/>
          <a:p>
            <a:fld id="{FA9CEE90-D820-A148-8AFD-571619F2D160}" type="slidenum">
              <a:rPr lang="en-US" smtClean="0"/>
              <a:pPr/>
              <a:t>8</a:t>
            </a:fld>
            <a:endParaRPr lang="en-US" dirty="0"/>
          </a:p>
        </p:txBody>
      </p:sp>
    </p:spTree>
    <p:extLst>
      <p:ext uri="{BB962C8B-B14F-4D97-AF65-F5344CB8AC3E}">
        <p14:creationId xmlns:p14="http://schemas.microsoft.com/office/powerpoint/2010/main" val="94674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accent6">
                    <a:lumMod val="50000"/>
                  </a:schemeClr>
                </a:solidFill>
                <a:latin typeface="+mn-lt"/>
              </a:rPr>
              <a:t>One of the best places to start when considering the incorporation of social and digital technologies into the classroom or field education is to reflect on one’s personal and professional values about the use of technology in social work practice.  Brady, McLeod, and Young (2015) have developed a series of questions that can be used by instructors and students when developing social media policies for the classroom or field seminars. Educators and students can use their answers to these questions to facilitate discussions about the value and knowledge associated with social media in social work education. </a:t>
            </a:r>
          </a:p>
          <a:p>
            <a:endParaRPr lang="en-US" sz="1100" b="1" dirty="0">
              <a:latin typeface="+mn-lt"/>
            </a:endParaRPr>
          </a:p>
          <a:p>
            <a:r>
              <a:rPr lang="en-US" sz="1100" b="1" dirty="0">
                <a:solidFill>
                  <a:schemeClr val="accent6">
                    <a:lumMod val="50000"/>
                  </a:schemeClr>
                </a:solidFill>
                <a:latin typeface="+mn-lt"/>
              </a:rPr>
              <a:t>Read the following article by </a:t>
            </a:r>
          </a:p>
          <a:p>
            <a:r>
              <a:rPr lang="en-US" sz="1100" dirty="0">
                <a:solidFill>
                  <a:schemeClr val="accent6">
                    <a:lumMod val="50000"/>
                  </a:schemeClr>
                </a:solidFill>
                <a:latin typeface="+mn-lt"/>
              </a:rPr>
              <a:t>Brady, S. R., McLeod, D. A., &amp; Young, J. A. (2015). Developing Ethical Guidelines for Creating Social Media Technology Policy in Social Work Classrooms. Advances in Social Work, 16(1), 43–54. Available at: </a:t>
            </a:r>
            <a:r>
              <a:rPr lang="en-US" sz="1100" dirty="0">
                <a:solidFill>
                  <a:schemeClr val="accent6">
                    <a:lumMod val="50000"/>
                  </a:schemeClr>
                </a:solidFill>
                <a:latin typeface="+mn-lt"/>
                <a:hlinkClick r:id="rId3"/>
              </a:rPr>
              <a:t>https://journals.iupui.edu/index.php/advancesinsocialwork/article/view/17977/19919</a:t>
            </a:r>
            <a:r>
              <a:rPr lang="en-US" sz="1100" dirty="0">
                <a:solidFill>
                  <a:schemeClr val="accent6">
                    <a:lumMod val="50000"/>
                  </a:schemeClr>
                </a:solidFill>
                <a:latin typeface="+mn-lt"/>
              </a:rPr>
              <a:t> </a:t>
            </a:r>
          </a:p>
          <a:p>
            <a:endParaRPr lang="en-US" sz="1100" dirty="0">
              <a:latin typeface="+mn-lt"/>
            </a:endParaRPr>
          </a:p>
        </p:txBody>
      </p:sp>
      <p:sp>
        <p:nvSpPr>
          <p:cNvPr id="4" name="Slide Number Placeholder 3"/>
          <p:cNvSpPr>
            <a:spLocks noGrp="1"/>
          </p:cNvSpPr>
          <p:nvPr>
            <p:ph type="sldNum" sz="quarter" idx="10"/>
          </p:nvPr>
        </p:nvSpPr>
        <p:spPr/>
        <p:txBody>
          <a:bodyPr/>
          <a:lstStyle/>
          <a:p>
            <a:fld id="{FA9CEE90-D820-A148-8AFD-571619F2D160}" type="slidenum">
              <a:rPr lang="en-US" smtClean="0"/>
              <a:pPr/>
              <a:t>9</a:t>
            </a:fld>
            <a:endParaRPr lang="en-US" dirty="0"/>
          </a:p>
        </p:txBody>
      </p:sp>
    </p:spTree>
    <p:extLst>
      <p:ext uri="{BB962C8B-B14F-4D97-AF65-F5344CB8AC3E}">
        <p14:creationId xmlns:p14="http://schemas.microsoft.com/office/powerpoint/2010/main" val="36495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32371-0F86-E544-8CA5-9E2CB3369DB1}" type="datetimeFigureOut">
              <a:rPr lang="en-US" smtClean="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2626B-5AE6-9348-AFA4-638797C840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lumMod val="95000"/>
              </a:schemeClr>
            </a:gs>
            <a:gs pos="100000">
              <a:schemeClr val="tx1">
                <a:lumMod val="50000"/>
                <a:lumOff val="50000"/>
              </a:schemeClr>
            </a:gs>
            <a:gs pos="81000">
              <a:schemeClr val="bg1">
                <a:lumMod val="75000"/>
              </a:schemeClr>
            </a:gs>
          </a:gsLst>
          <a:lin ang="81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32371-0F86-E544-8CA5-9E2CB3369DB1}" type="datetimeFigureOut">
              <a:rPr lang="en-US" smtClean="0"/>
              <a:pPr/>
              <a:t>7/27/2017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2626B-5AE6-9348-AFA4-638797C840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laureliversonhitchcock.org/" TargetMode="External"/><Relationship Id="rId3" Type="http://schemas.openxmlformats.org/officeDocument/2006/relationships/image" Target="../media/image1.png"/><Relationship Id="rId7" Type="http://schemas.openxmlformats.org/officeDocument/2006/relationships/hyperlink" Target="https://twitter.com/laurelhitchcock?lang=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mailto:lihitch@uab.edu" TargetMode="External"/><Relationship Id="rId5" Type="http://schemas.openxmlformats.org/officeDocument/2006/relationships/hyperlink" Target="https://twitter.com/amcuring?lang=en" TargetMode="External"/><Relationship Id="rId10" Type="http://schemas.openxmlformats.org/officeDocument/2006/relationships/image" Target="../media/image3.jpeg"/><Relationship Id="rId4" Type="http://schemas.openxmlformats.org/officeDocument/2006/relationships/hyperlink" Target="mailto:amcuington@sw.ua.ed" TargetMode="External"/><Relationship Id="rId9"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oi.org/10.1080/10437797.2016.1202164" TargetMode="External"/><Relationship Id="rId3" Type="http://schemas.openxmlformats.org/officeDocument/2006/relationships/hyperlink" Target="http://www.albion.com/netiquette/" TargetMode="External"/><Relationship Id="rId7" Type="http://schemas.openxmlformats.org/officeDocument/2006/relationships/hyperlink" Target="http://www.drjuliehanks.com/2012/08/05/social-media-ethics-part-2-developing-your-social-media-polic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socialwork.buffalo.edu/resources/social-media-guide.html" TargetMode="External"/><Relationship Id="rId5" Type="http://schemas.openxmlformats.org/officeDocument/2006/relationships/hyperlink" Target="https://www.aswb.org/wp-content/uploads/2015/03/ASWB-Model-Regulatory-Standards-for-Technology-and-Social-Work-Practice.pdf" TargetMode="External"/><Relationship Id="rId4" Type="http://schemas.openxmlformats.org/officeDocument/2006/relationships/hyperlink" Target="http://www.drkkolmes.com/docs/socmed.pdf" TargetMode="Externa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cswe.org/File.aspx?id=81660" TargetMode="External"/><Relationship Id="rId3" Type="http://schemas.openxmlformats.org/officeDocument/2006/relationships/hyperlink" Target="https://www.aswb.org/wp-content/uploads/2015/03/ASWB-Model-Regulatory-Standards-for-Technology-and-Social-Work-Practice.pdf" TargetMode="External"/><Relationship Id="rId7" Type="http://schemas.openxmlformats.org/officeDocument/2006/relationships/hyperlink" Target="http://socialmediagovernance.com/policies/" TargetMode="External"/><Relationship Id="rId2" Type="http://schemas.openxmlformats.org/officeDocument/2006/relationships/hyperlink" Target="http://www.albion.com/netiquette/" TargetMode="External"/><Relationship Id="rId1" Type="http://schemas.openxmlformats.org/officeDocument/2006/relationships/slideLayout" Target="../slideLayouts/slideLayout1.xml"/><Relationship Id="rId6" Type="http://schemas.openxmlformats.org/officeDocument/2006/relationships/hyperlink" Target="http://aaswsw.org/wp-content/uploads/2015/12/WP11-with-cover.pdf" TargetMode="External"/><Relationship Id="rId5" Type="http://schemas.openxmlformats.org/officeDocument/2006/relationships/hyperlink" Target="https://socialworksdigitaldivide.blogspot.com/2013/02/technology-ecomaps.html" TargetMode="External"/><Relationship Id="rId4" Type="http://schemas.openxmlformats.org/officeDocument/2006/relationships/hyperlink" Target="https://socialworksdigitaldivide.blogspot.com/2014/03/social-media-what-is-policy-where-you.html"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doi.org/10.5555/basw.18.suppl-1.3751j3g390xx3g56" TargetMode="External"/><Relationship Id="rId3" Type="http://schemas.openxmlformats.org/officeDocument/2006/relationships/hyperlink" Target="http://meme.coe.fsu.edu/smooc/" TargetMode="External"/><Relationship Id="rId7" Type="http://schemas.openxmlformats.org/officeDocument/2006/relationships/hyperlink" Target="http://www.laureliversonhitchcock.org/2016/02/12/my-guidelines-for-using-digital-social-tech-in-the-classroom-and-beyond/"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ttp://www.drjuliehanks.com/2012/08/05/social-media-ethics-part-2-developing-your-social-media-p" TargetMode="External"/><Relationship Id="rId5" Type="http://schemas.openxmlformats.org/officeDocument/2006/relationships/hyperlink" Target="https://doi.org/10.1093/sw/swu045" TargetMode="External"/><Relationship Id="rId10" Type="http://schemas.openxmlformats.org/officeDocument/2006/relationships/hyperlink" Target="https://doi.org/10.1080/10437797.2016.1202164" TargetMode="External"/><Relationship Id="rId4" Type="http://schemas.openxmlformats.org/officeDocument/2006/relationships/hyperlink" Target="https://stuckonsocialwork.wordpress.com/social-media-policy/" TargetMode="External"/><Relationship Id="rId9" Type="http://schemas.openxmlformats.org/officeDocument/2006/relationships/hyperlink" Target="http://www.laureliversonhitchcock.org/2016/06/13/revised-technology-based-learning-task-list-for-social-work-education/"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samandscout.com/social-media-inventory-for-high-school-students/" TargetMode="External"/><Relationship Id="rId3" Type="http://schemas.openxmlformats.org/officeDocument/2006/relationships/hyperlink" Target="http://doi.org/10.1093/sw/swt005" TargetMode="External"/><Relationship Id="rId7" Type="http://schemas.openxmlformats.org/officeDocument/2006/relationships/hyperlink" Target="http://socialmedia.policytool.net/"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socialworkers.org/includes/newIncludes/homepage/PRA-BRO-33617.TechStandards_FINAL_POSTING.pdf" TargetMode="External"/><Relationship Id="rId5" Type="http://schemas.openxmlformats.org/officeDocument/2006/relationships/hyperlink" Target="https://www.socialworkers.org/pubs/code/code.asp" TargetMode="External"/><Relationship Id="rId4" Type="http://schemas.openxmlformats.org/officeDocument/2006/relationships/hyperlink" Target="http://www.drkkolmes.com/docs/socmed.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2.ed.gov/policy/gen/guid/fpco/ferpa/index.html"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socialwork.buffalo.edu/resources/social-media-guide.html" TargetMode="External"/><Relationship Id="rId4" Type="http://schemas.openxmlformats.org/officeDocument/2006/relationships/hyperlink" Target="https://www.hhs.gov/web/section-508/making-files-accessible/checklist/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rot="1165100">
            <a:off x="5599613" y="570792"/>
            <a:ext cx="2697256" cy="3730368"/>
            <a:chOff x="5442836" y="573957"/>
            <a:chExt cx="523709" cy="724302"/>
          </a:xfrm>
        </p:grpSpPr>
        <p:sp>
          <p:nvSpPr>
            <p:cNvPr id="39" name="Freeform 39"/>
            <p:cNvSpPr>
              <a:spLocks/>
            </p:cNvSpPr>
            <p:nvPr/>
          </p:nvSpPr>
          <p:spPr bwMode="auto">
            <a:xfrm>
              <a:off x="5442836" y="573957"/>
              <a:ext cx="523709" cy="724302"/>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40"/>
            <p:cNvSpPr>
              <a:spLocks/>
            </p:cNvSpPr>
            <p:nvPr/>
          </p:nvSpPr>
          <p:spPr bwMode="auto">
            <a:xfrm>
              <a:off x="5442836" y="573957"/>
              <a:ext cx="523709" cy="724302"/>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Line 41"/>
            <p:cNvSpPr>
              <a:spLocks noChangeShapeType="1"/>
            </p:cNvSpPr>
            <p:nvPr/>
          </p:nvSpPr>
          <p:spPr bwMode="auto">
            <a:xfrm>
              <a:off x="5782216" y="666122"/>
              <a:ext cx="107344" cy="1085"/>
            </a:xfrm>
            <a:prstGeom prst="line">
              <a:avLst/>
            </a:prstGeom>
            <a:noFill/>
            <a:ln w="25400" cap="rnd">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Line 42"/>
            <p:cNvSpPr>
              <a:spLocks noChangeShapeType="1"/>
            </p:cNvSpPr>
            <p:nvPr/>
          </p:nvSpPr>
          <p:spPr bwMode="auto">
            <a:xfrm>
              <a:off x="5519820" y="743105"/>
              <a:ext cx="369741" cy="1085"/>
            </a:xfrm>
            <a:prstGeom prst="line">
              <a:avLst/>
            </a:prstGeom>
            <a:noFill/>
            <a:ln w="25400" cap="rnd">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Line 43"/>
            <p:cNvSpPr>
              <a:spLocks noChangeShapeType="1"/>
            </p:cNvSpPr>
            <p:nvPr/>
          </p:nvSpPr>
          <p:spPr bwMode="auto">
            <a:xfrm>
              <a:off x="5519820" y="820090"/>
              <a:ext cx="369741" cy="1085"/>
            </a:xfrm>
            <a:prstGeom prst="line">
              <a:avLst/>
            </a:prstGeom>
            <a:noFill/>
            <a:ln w="25400" cap="rnd">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Line 44"/>
            <p:cNvSpPr>
              <a:spLocks noChangeShapeType="1"/>
            </p:cNvSpPr>
            <p:nvPr/>
          </p:nvSpPr>
          <p:spPr bwMode="auto">
            <a:xfrm>
              <a:off x="5519820" y="1051042"/>
              <a:ext cx="369741" cy="1085"/>
            </a:xfrm>
            <a:prstGeom prst="line">
              <a:avLst/>
            </a:prstGeom>
            <a:noFill/>
            <a:ln w="25400" cap="rnd">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Line 45"/>
            <p:cNvSpPr>
              <a:spLocks noChangeShapeType="1"/>
            </p:cNvSpPr>
            <p:nvPr/>
          </p:nvSpPr>
          <p:spPr bwMode="auto">
            <a:xfrm>
              <a:off x="5519820" y="974058"/>
              <a:ext cx="369741" cy="1085"/>
            </a:xfrm>
            <a:prstGeom prst="line">
              <a:avLst/>
            </a:prstGeom>
            <a:noFill/>
            <a:ln w="25400" cap="rnd">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Line 46"/>
            <p:cNvSpPr>
              <a:spLocks noChangeShapeType="1"/>
            </p:cNvSpPr>
            <p:nvPr/>
          </p:nvSpPr>
          <p:spPr bwMode="auto">
            <a:xfrm>
              <a:off x="5519820" y="1128027"/>
              <a:ext cx="369741" cy="1085"/>
            </a:xfrm>
            <a:prstGeom prst="line">
              <a:avLst/>
            </a:prstGeom>
            <a:noFill/>
            <a:ln w="25400" cap="rnd">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Line 47"/>
            <p:cNvSpPr>
              <a:spLocks noChangeShapeType="1"/>
            </p:cNvSpPr>
            <p:nvPr/>
          </p:nvSpPr>
          <p:spPr bwMode="auto">
            <a:xfrm>
              <a:off x="5519820" y="897074"/>
              <a:ext cx="369741" cy="1085"/>
            </a:xfrm>
            <a:prstGeom prst="line">
              <a:avLst/>
            </a:prstGeom>
            <a:noFill/>
            <a:ln w="25400" cap="rnd">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8"/>
            <p:cNvSpPr>
              <a:spLocks/>
            </p:cNvSpPr>
            <p:nvPr/>
          </p:nvSpPr>
          <p:spPr bwMode="auto">
            <a:xfrm>
              <a:off x="5512230" y="1182241"/>
              <a:ext cx="138788" cy="39034"/>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25400" cap="rnd">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1" name="Rectangle 140"/>
          <p:cNvSpPr>
            <a:spLocks/>
          </p:cNvSpPr>
          <p:nvPr/>
        </p:nvSpPr>
        <p:spPr>
          <a:xfrm>
            <a:off x="0" y="5096554"/>
            <a:ext cx="9144000" cy="1772954"/>
          </a:xfrm>
          <a:prstGeom prst="rect">
            <a:avLst/>
          </a:prstGeom>
          <a:gradFill flip="none" rotWithShape="1">
            <a:gsLst>
              <a:gs pos="0">
                <a:schemeClr val="accent5">
                  <a:lumMod val="50000"/>
                </a:schemeClr>
              </a:gs>
              <a:gs pos="100000">
                <a:schemeClr val="accent5">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096554"/>
            <a:ext cx="9144000" cy="0"/>
          </a:xfrm>
          <a:prstGeom prst="line">
            <a:avLst/>
          </a:prstGeom>
          <a:ln w="57150" cmpd="sng">
            <a:solidFill>
              <a:schemeClr val="bg1"/>
            </a:solidFill>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36461" y="553008"/>
            <a:ext cx="4049813" cy="4049813"/>
            <a:chOff x="603576" y="553008"/>
            <a:chExt cx="4049813" cy="4049813"/>
          </a:xfrm>
        </p:grpSpPr>
        <p:sp>
          <p:nvSpPr>
            <p:cNvPr id="98" name="Oval 97"/>
            <p:cNvSpPr/>
            <p:nvPr/>
          </p:nvSpPr>
          <p:spPr>
            <a:xfrm>
              <a:off x="603576" y="553008"/>
              <a:ext cx="4049813" cy="4049813"/>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008558" y="957990"/>
              <a:ext cx="3239852" cy="3239852"/>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a:spLocks noChangeAspect="1"/>
            </p:cNvSpPr>
            <p:nvPr/>
          </p:nvSpPr>
          <p:spPr>
            <a:xfrm>
              <a:off x="1008558" y="957990"/>
              <a:ext cx="3239852" cy="3239852"/>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1565715" y="1654521"/>
              <a:ext cx="2105912" cy="1324794"/>
              <a:chOff x="1342195" y="1420841"/>
              <a:chExt cx="2105912" cy="1324794"/>
            </a:xfrm>
          </p:grpSpPr>
          <p:sp>
            <p:nvSpPr>
              <p:cNvPr id="102" name="Line 8"/>
              <p:cNvSpPr>
                <a:spLocks noChangeShapeType="1"/>
              </p:cNvSpPr>
              <p:nvPr/>
            </p:nvSpPr>
            <p:spPr bwMode="auto">
              <a:xfrm rot="19435302">
                <a:off x="1342195" y="2742134"/>
                <a:ext cx="1042987" cy="3501"/>
              </a:xfrm>
              <a:prstGeom prst="line">
                <a:avLst/>
              </a:prstGeom>
              <a:noFill/>
              <a:ln w="76200" cap="rnd" cmpd="sng">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Oval 9"/>
              <p:cNvSpPr>
                <a:spLocks noChangeArrowheads="1"/>
              </p:cNvSpPr>
              <p:nvPr/>
            </p:nvSpPr>
            <p:spPr bwMode="auto">
              <a:xfrm rot="19435302">
                <a:off x="2205621" y="1420841"/>
                <a:ext cx="1242486" cy="1242483"/>
              </a:xfrm>
              <a:prstGeom prst="ellipse">
                <a:avLst/>
              </a:prstGeom>
              <a:noFill/>
              <a:ln w="76200" cap="rnd" cmpd="sng">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Oval 10"/>
              <p:cNvSpPr>
                <a:spLocks noChangeArrowheads="1"/>
              </p:cNvSpPr>
              <p:nvPr/>
            </p:nvSpPr>
            <p:spPr bwMode="auto">
              <a:xfrm rot="19435302">
                <a:off x="2362304" y="1590325"/>
                <a:ext cx="941489" cy="920488"/>
              </a:xfrm>
              <a:prstGeom prst="ellipse">
                <a:avLst/>
              </a:prstGeom>
              <a:noFill/>
              <a:ln w="28575" cap="rnd" cmpd="sng">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64" name="TextBox 63"/>
          <p:cNvSpPr txBox="1"/>
          <p:nvPr/>
        </p:nvSpPr>
        <p:spPr>
          <a:xfrm>
            <a:off x="287841" y="5216855"/>
            <a:ext cx="8856159" cy="1631216"/>
          </a:xfrm>
          <a:prstGeom prst="rect">
            <a:avLst/>
          </a:prstGeom>
          <a:noFill/>
        </p:spPr>
        <p:txBody>
          <a:bodyPr wrap="square" rtlCol="0">
            <a:spAutoFit/>
          </a:bodyPr>
          <a:lstStyle/>
          <a:p>
            <a:r>
              <a:rPr lang="en-US" sz="3200" u="sng" dirty="0">
                <a:solidFill>
                  <a:schemeClr val="bg1"/>
                </a:solidFill>
              </a:rPr>
              <a:t>Social Media Toolkit for Social Work Field Educators</a:t>
            </a:r>
          </a:p>
          <a:p>
            <a:pPr algn="ctr"/>
            <a:r>
              <a:rPr lang="en-US" sz="3200" dirty="0">
                <a:solidFill>
                  <a:schemeClr val="bg1"/>
                </a:solidFill>
              </a:rPr>
              <a:t>by Allison M. Curington &amp; Laurel Iverson Hitchcock</a:t>
            </a:r>
          </a:p>
          <a:p>
            <a:endParaRPr lang="en-US" sz="3600" b="1" dirty="0">
              <a:solidFill>
                <a:schemeClr val="tx1">
                  <a:lumMod val="75000"/>
                  <a:lumOff val="25000"/>
                </a:schemeClr>
              </a:solidFill>
            </a:endParaRPr>
          </a:p>
        </p:txBody>
      </p:sp>
      <p:grpSp>
        <p:nvGrpSpPr>
          <p:cNvPr id="14" name="Group 13"/>
          <p:cNvGrpSpPr/>
          <p:nvPr/>
        </p:nvGrpSpPr>
        <p:grpSpPr>
          <a:xfrm>
            <a:off x="3540949" y="2684859"/>
            <a:ext cx="1795208" cy="1795208"/>
            <a:chOff x="316745" y="2736597"/>
            <a:chExt cx="1419425" cy="1419425"/>
          </a:xfrm>
        </p:grpSpPr>
        <p:sp>
          <p:nvSpPr>
            <p:cNvPr id="120" name="Oval 119"/>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49"/>
          <p:cNvGrpSpPr/>
          <p:nvPr/>
        </p:nvGrpSpPr>
        <p:grpSpPr>
          <a:xfrm>
            <a:off x="4019571" y="436728"/>
            <a:ext cx="2435791" cy="2396656"/>
            <a:chOff x="6403893" y="4332424"/>
            <a:chExt cx="1419425" cy="1419425"/>
          </a:xfrm>
        </p:grpSpPr>
        <p:sp>
          <p:nvSpPr>
            <p:cNvPr id="51" name="Oval 50"/>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6893549" y="4652048"/>
              <a:ext cx="440112" cy="788384"/>
              <a:chOff x="6890131" y="4652048"/>
              <a:chExt cx="440112" cy="788384"/>
            </a:xfrm>
          </p:grpSpPr>
          <p:sp>
            <p:nvSpPr>
              <p:cNvPr id="55"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56"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65" name="Group 64"/>
          <p:cNvGrpSpPr/>
          <p:nvPr/>
        </p:nvGrpSpPr>
        <p:grpSpPr>
          <a:xfrm>
            <a:off x="5211568" y="2435976"/>
            <a:ext cx="2047484" cy="1982320"/>
            <a:chOff x="2294566" y="4636032"/>
            <a:chExt cx="1889256" cy="1889256"/>
          </a:xfrm>
        </p:grpSpPr>
        <p:sp>
          <p:nvSpPr>
            <p:cNvPr id="69" name="Oval 68"/>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Oval 80"/>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Oval 81"/>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5893942" y="2918351"/>
            <a:ext cx="766763" cy="1060450"/>
            <a:chOff x="1168400" y="4873625"/>
            <a:chExt cx="766763" cy="1060450"/>
          </a:xfrm>
        </p:grpSpPr>
        <p:sp>
          <p:nvSpPr>
            <p:cNvPr id="84"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5"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6"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7"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8"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9"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0"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1"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2"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3"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024" y="6415877"/>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673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7409" y="508068"/>
            <a:ext cx="1889256" cy="1889256"/>
            <a:chOff x="316745" y="2736597"/>
            <a:chExt cx="1419425" cy="1419425"/>
          </a:xfrm>
        </p:grpSpPr>
        <p:sp>
          <p:nvSpPr>
            <p:cNvPr id="23" name="Oval 22"/>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TextBox 28"/>
          <p:cNvSpPr txBox="1"/>
          <p:nvPr/>
        </p:nvSpPr>
        <p:spPr>
          <a:xfrm>
            <a:off x="2688608" y="355800"/>
            <a:ext cx="6284673" cy="5570756"/>
          </a:xfrm>
          <a:prstGeom prst="rect">
            <a:avLst/>
          </a:prstGeom>
          <a:noFill/>
        </p:spPr>
        <p:txBody>
          <a:bodyPr wrap="square" rtlCol="0">
            <a:spAutoFit/>
          </a:bodyPr>
          <a:lstStyle/>
          <a:p>
            <a:r>
              <a:rPr lang="en-US" sz="2000" b="1" dirty="0">
                <a:solidFill>
                  <a:schemeClr val="accent6">
                    <a:lumMod val="50000"/>
                  </a:schemeClr>
                </a:solidFill>
              </a:rPr>
              <a:t>1. Does your institution, school, or department have formal policies related to social media/technology use in the classroom?</a:t>
            </a:r>
          </a:p>
          <a:p>
            <a:pPr marL="457200" indent="-457200">
              <a:buAutoNum type="arabicPeriod"/>
            </a:pPr>
            <a:endParaRPr lang="en-US" sz="2000" b="1" dirty="0">
              <a:solidFill>
                <a:schemeClr val="accent6">
                  <a:lumMod val="50000"/>
                </a:schemeClr>
              </a:solidFill>
            </a:endParaRPr>
          </a:p>
          <a:p>
            <a:r>
              <a:rPr lang="en-US" sz="2000" b="1" dirty="0">
                <a:solidFill>
                  <a:schemeClr val="accent6">
                    <a:lumMod val="50000"/>
                  </a:schemeClr>
                </a:solidFill>
              </a:rPr>
              <a:t>2. What is the institutional culture like in regards to social media use in the classroom? How do your colleagues and administrators seem to feel about social media use in the classroom?</a:t>
            </a:r>
          </a:p>
          <a:p>
            <a:endParaRPr lang="en-US" sz="2000" b="1" dirty="0">
              <a:solidFill>
                <a:schemeClr val="accent6">
                  <a:lumMod val="50000"/>
                </a:schemeClr>
              </a:solidFill>
            </a:endParaRPr>
          </a:p>
          <a:p>
            <a:r>
              <a:rPr lang="en-US" sz="2000" b="1" dirty="0">
                <a:solidFill>
                  <a:schemeClr val="accent6">
                    <a:lumMod val="50000"/>
                  </a:schemeClr>
                </a:solidFill>
              </a:rPr>
              <a:t>3. How much of the curriculum for each class and overall is predetermined or mandated by the school (How much freedom do you as an instructor have to revise, change, and create assignments)?</a:t>
            </a:r>
          </a:p>
          <a:p>
            <a:endParaRPr lang="en-US" sz="2000" b="1" dirty="0">
              <a:solidFill>
                <a:schemeClr val="accent6">
                  <a:lumMod val="50000"/>
                </a:schemeClr>
              </a:solidFill>
            </a:endParaRPr>
          </a:p>
          <a:p>
            <a:r>
              <a:rPr lang="en-US" sz="2000" b="1" dirty="0">
                <a:solidFill>
                  <a:schemeClr val="accent6">
                    <a:lumMod val="50000"/>
                  </a:schemeClr>
                </a:solidFill>
              </a:rPr>
              <a:t>4. How much does your institution use social media technology?</a:t>
            </a:r>
          </a:p>
          <a:p>
            <a:endParaRPr lang="en-US" dirty="0">
              <a:solidFill>
                <a:schemeClr val="accent6">
                  <a:lumMod val="50000"/>
                </a:schemeClr>
              </a:solidFill>
            </a:endParaRPr>
          </a:p>
          <a:p>
            <a:endParaRPr lang="en-US" dirty="0">
              <a:solidFill>
                <a:schemeClr val="accent6">
                  <a:lumMod val="50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accent6">
                  <a:lumMod val="50000"/>
                </a:schemeClr>
              </a:gs>
              <a:gs pos="75000">
                <a:schemeClr val="accent6">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rgbClr val="984807">
              <a:alpha val="64000"/>
            </a:srgb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46305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Engaging with Social Media (Institutional) </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What is your comfort level with social media? </a:t>
            </a:r>
          </a:p>
        </p:txBody>
      </p:sp>
      <p:sp>
        <p:nvSpPr>
          <p:cNvPr id="12" name="TextBox 11"/>
          <p:cNvSpPr txBox="1"/>
          <p:nvPr/>
        </p:nvSpPr>
        <p:spPr>
          <a:xfrm>
            <a:off x="5830944" y="5244584"/>
            <a:ext cx="3220112" cy="369332"/>
          </a:xfrm>
          <a:prstGeom prst="rect">
            <a:avLst/>
          </a:prstGeom>
          <a:noFill/>
        </p:spPr>
        <p:txBody>
          <a:bodyPr wrap="none" rtlCol="0">
            <a:spAutoFit/>
          </a:bodyPr>
          <a:lstStyle/>
          <a:p>
            <a:r>
              <a:rPr lang="en-US" dirty="0">
                <a:solidFill>
                  <a:schemeClr val="accent6">
                    <a:lumMod val="50000"/>
                  </a:schemeClr>
                </a:solidFill>
              </a:rPr>
              <a:t>Brady, McLeod, &amp; Young (2015). </a:t>
            </a:r>
            <a:endParaRPr lang="en-US" dirty="0"/>
          </a:p>
        </p:txBody>
      </p:sp>
      <p:pic>
        <p:nvPicPr>
          <p:cNvPr id="3" name="Picture 2"/>
          <p:cNvPicPr>
            <a:picLocks noChangeAspect="1"/>
          </p:cNvPicPr>
          <p:nvPr/>
        </p:nvPicPr>
        <p:blipFill>
          <a:blip r:embed="rId3"/>
          <a:stretch>
            <a:fillRect/>
          </a:stretch>
        </p:blipFill>
        <p:spPr>
          <a:xfrm>
            <a:off x="8131960" y="6419747"/>
            <a:ext cx="841321" cy="298730"/>
          </a:xfrm>
          <a:prstGeom prst="rect">
            <a:avLst/>
          </a:prstGeom>
        </p:spPr>
      </p:pic>
    </p:spTree>
    <p:extLst>
      <p:ext uri="{BB962C8B-B14F-4D97-AF65-F5344CB8AC3E}">
        <p14:creationId xmlns:p14="http://schemas.microsoft.com/office/powerpoint/2010/main" val="1711393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7409" y="508068"/>
            <a:ext cx="1889256" cy="1889256"/>
            <a:chOff x="316745" y="2736597"/>
            <a:chExt cx="1419425" cy="1419425"/>
          </a:xfrm>
        </p:grpSpPr>
        <p:sp>
          <p:nvSpPr>
            <p:cNvPr id="23" name="Oval 22"/>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TextBox 28"/>
          <p:cNvSpPr txBox="1"/>
          <p:nvPr/>
        </p:nvSpPr>
        <p:spPr>
          <a:xfrm>
            <a:off x="2688608" y="355800"/>
            <a:ext cx="6284673" cy="5016758"/>
          </a:xfrm>
          <a:prstGeom prst="rect">
            <a:avLst/>
          </a:prstGeom>
          <a:noFill/>
        </p:spPr>
        <p:txBody>
          <a:bodyPr wrap="square" rtlCol="0">
            <a:spAutoFit/>
          </a:bodyPr>
          <a:lstStyle/>
          <a:p>
            <a:r>
              <a:rPr lang="en-US" sz="2000" b="1" dirty="0">
                <a:solidFill>
                  <a:schemeClr val="accent6">
                    <a:lumMod val="50000"/>
                  </a:schemeClr>
                </a:solidFill>
              </a:rPr>
              <a:t>1. How might some uses of social media technology in social work courses potentially violate social work ethics/policy?</a:t>
            </a:r>
          </a:p>
          <a:p>
            <a:pPr marL="457200" indent="-457200">
              <a:buAutoNum type="arabicPeriod"/>
            </a:pPr>
            <a:endParaRPr lang="en-US" sz="2000" b="1" dirty="0">
              <a:solidFill>
                <a:schemeClr val="accent6">
                  <a:lumMod val="50000"/>
                </a:schemeClr>
              </a:solidFill>
            </a:endParaRPr>
          </a:p>
          <a:p>
            <a:r>
              <a:rPr lang="en-US" sz="2000" b="1" dirty="0">
                <a:solidFill>
                  <a:schemeClr val="accent6">
                    <a:lumMod val="50000"/>
                  </a:schemeClr>
                </a:solidFill>
              </a:rPr>
              <a:t>2. How do you see social media technologies in social work classes helping to prepare professional social workers?</a:t>
            </a:r>
          </a:p>
          <a:p>
            <a:endParaRPr lang="en-US" sz="2000" b="1" dirty="0">
              <a:solidFill>
                <a:schemeClr val="accent6">
                  <a:lumMod val="50000"/>
                </a:schemeClr>
              </a:solidFill>
            </a:endParaRPr>
          </a:p>
          <a:p>
            <a:r>
              <a:rPr lang="en-US" sz="2000" b="1" dirty="0">
                <a:solidFill>
                  <a:schemeClr val="accent6">
                    <a:lumMod val="50000"/>
                  </a:schemeClr>
                </a:solidFill>
              </a:rPr>
              <a:t>3. What professional social work values could be in conflict with one another in a social media classroom policy?</a:t>
            </a:r>
          </a:p>
          <a:p>
            <a:endParaRPr lang="en-US" sz="2000" b="1" dirty="0">
              <a:solidFill>
                <a:schemeClr val="accent6">
                  <a:lumMod val="50000"/>
                </a:schemeClr>
              </a:solidFill>
            </a:endParaRPr>
          </a:p>
          <a:p>
            <a:r>
              <a:rPr lang="en-US" sz="2000" b="1" dirty="0">
                <a:solidFill>
                  <a:schemeClr val="accent6">
                    <a:lumMod val="50000"/>
                  </a:schemeClr>
                </a:solidFill>
              </a:rPr>
              <a:t>4. How might you negotiate or resolve these potential conflicts between professional values in order to create a useful and ethical policy for using social media in the classroom?</a:t>
            </a:r>
          </a:p>
        </p:txBody>
      </p:sp>
      <p:sp>
        <p:nvSpPr>
          <p:cNvPr id="37" name="Rectangle 36"/>
          <p:cNvSpPr>
            <a:spLocks/>
          </p:cNvSpPr>
          <p:nvPr/>
        </p:nvSpPr>
        <p:spPr>
          <a:xfrm>
            <a:off x="0" y="5680182"/>
            <a:ext cx="9144000" cy="1189325"/>
          </a:xfrm>
          <a:prstGeom prst="rect">
            <a:avLst/>
          </a:prstGeom>
          <a:gradFill flip="none" rotWithShape="1">
            <a:gsLst>
              <a:gs pos="18000">
                <a:schemeClr val="accent6">
                  <a:lumMod val="50000"/>
                </a:schemeClr>
              </a:gs>
              <a:gs pos="75000">
                <a:schemeClr val="accent6">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rgbClr val="984807">
              <a:alpha val="64000"/>
            </a:srgb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539804"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Engaging with Social Media (Practitioners) </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What is your comfort level with social media? </a:t>
            </a:r>
          </a:p>
        </p:txBody>
      </p:sp>
      <p:sp>
        <p:nvSpPr>
          <p:cNvPr id="3" name="TextBox 2"/>
          <p:cNvSpPr txBox="1"/>
          <p:nvPr/>
        </p:nvSpPr>
        <p:spPr>
          <a:xfrm>
            <a:off x="5657119" y="5244584"/>
            <a:ext cx="3220112" cy="369332"/>
          </a:xfrm>
          <a:prstGeom prst="rect">
            <a:avLst/>
          </a:prstGeom>
          <a:noFill/>
        </p:spPr>
        <p:txBody>
          <a:bodyPr wrap="none" rtlCol="0">
            <a:spAutoFit/>
          </a:bodyPr>
          <a:lstStyle/>
          <a:p>
            <a:r>
              <a:rPr lang="en-US" dirty="0">
                <a:solidFill>
                  <a:schemeClr val="accent6">
                    <a:lumMod val="50000"/>
                  </a:schemeClr>
                </a:solidFill>
              </a:rPr>
              <a:t>Brady, McLeod, &amp; Young (2015). </a:t>
            </a:r>
            <a:endParaRPr lang="en-US" dirty="0"/>
          </a:p>
        </p:txBody>
      </p:sp>
      <p:pic>
        <p:nvPicPr>
          <p:cNvPr id="4" name="Picture 3"/>
          <p:cNvPicPr>
            <a:picLocks noChangeAspect="1"/>
          </p:cNvPicPr>
          <p:nvPr/>
        </p:nvPicPr>
        <p:blipFill>
          <a:blip r:embed="rId3"/>
          <a:stretch>
            <a:fillRect/>
          </a:stretch>
        </p:blipFill>
        <p:spPr>
          <a:xfrm>
            <a:off x="8150807" y="6371949"/>
            <a:ext cx="841321" cy="298730"/>
          </a:xfrm>
          <a:prstGeom prst="rect">
            <a:avLst/>
          </a:prstGeom>
        </p:spPr>
      </p:pic>
    </p:spTree>
    <p:extLst>
      <p:ext uri="{BB962C8B-B14F-4D97-AF65-F5344CB8AC3E}">
        <p14:creationId xmlns:p14="http://schemas.microsoft.com/office/powerpoint/2010/main" val="2979585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973676"/>
            <a:ext cx="5428825" cy="4093428"/>
          </a:xfrm>
          <a:prstGeom prst="rect">
            <a:avLst/>
          </a:prstGeom>
          <a:noFill/>
        </p:spPr>
        <p:txBody>
          <a:bodyPr wrap="square" rtlCol="0">
            <a:spAutoFit/>
          </a:bodyPr>
          <a:lstStyle/>
          <a:p>
            <a:r>
              <a:rPr lang="en-US" sz="2200" b="1" dirty="0">
                <a:solidFill>
                  <a:schemeClr val="accent3">
                    <a:lumMod val="50000"/>
                  </a:schemeClr>
                </a:solidFill>
              </a:rPr>
              <a:t>One best practice is to self-assess one’s social media accounts for the quantity and quality of content as well as basic metrics such as who is following you and who is re-posting your comments.  </a:t>
            </a:r>
          </a:p>
          <a:p>
            <a:endParaRPr lang="en-US" sz="2200" b="1" dirty="0">
              <a:solidFill>
                <a:schemeClr val="accent3">
                  <a:lumMod val="50000"/>
                </a:schemeClr>
              </a:solidFill>
            </a:endParaRPr>
          </a:p>
          <a:p>
            <a:r>
              <a:rPr lang="en-US" sz="2200" b="1" dirty="0">
                <a:solidFill>
                  <a:schemeClr val="accent3">
                    <a:lumMod val="50000"/>
                  </a:schemeClr>
                </a:solidFill>
              </a:rPr>
              <a:t>There are several ways to do self-assess and we have included four examples : </a:t>
            </a:r>
          </a:p>
          <a:p>
            <a:pPr marL="342900" indent="-342900">
              <a:buFont typeface="Arial" panose="020B0604020202020204" pitchFamily="34" charset="0"/>
              <a:buChar char="•"/>
            </a:pPr>
            <a:r>
              <a:rPr lang="en-US" sz="2200" dirty="0">
                <a:solidFill>
                  <a:schemeClr val="accent3">
                    <a:lumMod val="50000"/>
                  </a:schemeClr>
                </a:solidFill>
              </a:rPr>
              <a:t>Single Social Media Account Self- Audit</a:t>
            </a:r>
          </a:p>
          <a:p>
            <a:pPr marL="342900" indent="-342900">
              <a:buFont typeface="Arial" panose="020B0604020202020204" pitchFamily="34" charset="0"/>
              <a:buChar char="•"/>
            </a:pPr>
            <a:r>
              <a:rPr lang="en-US" sz="2200" dirty="0">
                <a:solidFill>
                  <a:schemeClr val="accent3">
                    <a:lumMod val="50000"/>
                  </a:schemeClr>
                </a:solidFill>
              </a:rPr>
              <a:t>Multiple Social Media Account Self-Audit</a:t>
            </a:r>
          </a:p>
          <a:p>
            <a:pPr marL="342900" indent="-342900">
              <a:buFont typeface="Arial" panose="020B0604020202020204" pitchFamily="34" charset="0"/>
              <a:buChar char="•"/>
            </a:pPr>
            <a:r>
              <a:rPr lang="en-US" sz="2200" dirty="0">
                <a:solidFill>
                  <a:schemeClr val="accent3">
                    <a:lumMod val="50000"/>
                  </a:schemeClr>
                </a:solidFill>
              </a:rPr>
              <a:t>Practitioner Self-Audit</a:t>
            </a:r>
          </a:p>
          <a:p>
            <a:endParaRPr lang="en-US" dirty="0">
              <a:solidFill>
                <a:schemeClr val="accent3">
                  <a:lumMod val="50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94202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How to monitor one’s Social Media Accounts:</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effectLst>
                  <a:outerShdw blurRad="38100" dist="63500" dir="8100000" algn="tl" rotWithShape="0">
                    <a:schemeClr val="tx2">
                      <a:lumMod val="50000"/>
                      <a:alpha val="43000"/>
                    </a:schemeClr>
                  </a:outerShdw>
                </a:effectLst>
              </a:rPr>
              <a:t>Conducting Self-Audits</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7998936" y="6331698"/>
            <a:ext cx="841321" cy="298730"/>
          </a:xfrm>
          <a:prstGeom prst="rect">
            <a:avLst/>
          </a:prstGeom>
        </p:spPr>
      </p:pic>
    </p:spTree>
    <p:extLst>
      <p:ext uri="{BB962C8B-B14F-4D97-AF65-F5344CB8AC3E}">
        <p14:creationId xmlns:p14="http://schemas.microsoft.com/office/powerpoint/2010/main" val="647965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402176"/>
            <a:ext cx="5428825" cy="4832092"/>
          </a:xfrm>
          <a:prstGeom prst="rect">
            <a:avLst/>
          </a:prstGeom>
          <a:noFill/>
        </p:spPr>
        <p:txBody>
          <a:bodyPr wrap="square" rtlCol="0">
            <a:spAutoFit/>
          </a:bodyPr>
          <a:lstStyle/>
          <a:p>
            <a:r>
              <a:rPr lang="en-US" sz="2200" b="1" dirty="0">
                <a:solidFill>
                  <a:schemeClr val="accent3">
                    <a:lumMod val="50000"/>
                  </a:schemeClr>
                </a:solidFill>
              </a:rPr>
              <a:t>Identify one social media account that you assess and then use the following directions and checklist to complete your inventory:  </a:t>
            </a:r>
          </a:p>
          <a:p>
            <a:endParaRPr lang="en-US" sz="2200" b="1" dirty="0">
              <a:solidFill>
                <a:schemeClr val="accent3">
                  <a:lumMod val="50000"/>
                </a:schemeClr>
              </a:solidFill>
            </a:endParaRPr>
          </a:p>
          <a:p>
            <a:pPr marL="342900" indent="-342900">
              <a:buFont typeface="Arial" panose="020B0604020202020204" pitchFamily="34" charset="0"/>
              <a:buChar char="•"/>
            </a:pPr>
            <a:r>
              <a:rPr lang="en-US" dirty="0">
                <a:solidFill>
                  <a:schemeClr val="accent3">
                    <a:lumMod val="50000"/>
                  </a:schemeClr>
                </a:solidFill>
              </a:rPr>
              <a:t>Analyze at least 100 of your own posts on the social networking site of your choice.</a:t>
            </a:r>
          </a:p>
          <a:p>
            <a:pPr marL="342900" indent="-342900">
              <a:buFont typeface="Arial" panose="020B0604020202020204" pitchFamily="34" charset="0"/>
              <a:buChar char="•"/>
            </a:pPr>
            <a:endParaRPr lang="en-US" dirty="0">
              <a:solidFill>
                <a:schemeClr val="accent3">
                  <a:lumMod val="50000"/>
                </a:schemeClr>
              </a:solidFill>
            </a:endParaRPr>
          </a:p>
          <a:p>
            <a:pPr marL="342900" indent="-342900">
              <a:buFont typeface="Arial" panose="020B0604020202020204" pitchFamily="34" charset="0"/>
              <a:buChar char="•"/>
            </a:pPr>
            <a:r>
              <a:rPr lang="en-US" dirty="0">
                <a:solidFill>
                  <a:schemeClr val="accent3">
                    <a:lumMod val="50000"/>
                  </a:schemeClr>
                </a:solidFill>
              </a:rPr>
              <a:t>Honestly assess each post for the criteria in the check list, adding a tally mark for each occurrence.  </a:t>
            </a:r>
          </a:p>
          <a:p>
            <a:pPr marL="342900" indent="-342900">
              <a:buFont typeface="Arial" panose="020B0604020202020204" pitchFamily="34" charset="0"/>
              <a:buChar char="•"/>
            </a:pPr>
            <a:endParaRPr lang="en-US" dirty="0">
              <a:solidFill>
                <a:schemeClr val="accent3">
                  <a:lumMod val="50000"/>
                </a:schemeClr>
              </a:solidFill>
            </a:endParaRPr>
          </a:p>
          <a:p>
            <a:pPr marL="342900" indent="-342900">
              <a:buFont typeface="Arial" panose="020B0604020202020204" pitchFamily="34" charset="0"/>
              <a:buChar char="•"/>
            </a:pPr>
            <a:r>
              <a:rPr lang="en-US" dirty="0">
                <a:solidFill>
                  <a:schemeClr val="accent3">
                    <a:lumMod val="50000"/>
                  </a:schemeClr>
                </a:solidFill>
              </a:rPr>
              <a:t>After completing the assessment, decide if you are okay with your results.  If not, write three action steps about how you will change the content you post on this account.  </a:t>
            </a:r>
          </a:p>
          <a:p>
            <a:pPr marL="342900" indent="-342900">
              <a:buFont typeface="Arial" panose="020B0604020202020204" pitchFamily="34" charset="0"/>
              <a:buChar char="•"/>
            </a:pPr>
            <a:endParaRPr lang="en-US" dirty="0">
              <a:solidFill>
                <a:schemeClr val="accent3">
                  <a:lumMod val="50000"/>
                </a:schemeClr>
              </a:solidFill>
            </a:endParaRPr>
          </a:p>
          <a:p>
            <a:pPr marL="342900" indent="-342900">
              <a:buFont typeface="Arial" panose="020B0604020202020204" pitchFamily="34" charset="0"/>
              <a:buChar char="•"/>
            </a:pPr>
            <a:r>
              <a:rPr lang="en-US" dirty="0">
                <a:solidFill>
                  <a:schemeClr val="accent3">
                    <a:lumMod val="50000"/>
                  </a:schemeClr>
                </a:solidFill>
              </a:rPr>
              <a:t>Assess at least once a year. </a:t>
            </a: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94202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How to monitor one’s Social Media Accounts:</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effectLst>
                  <a:outerShdw blurRad="38100" dist="63500" dir="8100000" algn="tl" rotWithShape="0">
                    <a:schemeClr val="tx2">
                      <a:lumMod val="50000"/>
                      <a:alpha val="43000"/>
                    </a:schemeClr>
                  </a:outerShdw>
                </a:effectLst>
              </a:rPr>
              <a:t>Single Social Media Account  Self-Audit</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8150807" y="6331698"/>
            <a:ext cx="841321" cy="298730"/>
          </a:xfrm>
          <a:prstGeom prst="rect">
            <a:avLst/>
          </a:prstGeom>
        </p:spPr>
      </p:pic>
    </p:spTree>
    <p:extLst>
      <p:ext uri="{BB962C8B-B14F-4D97-AF65-F5344CB8AC3E}">
        <p14:creationId xmlns:p14="http://schemas.microsoft.com/office/powerpoint/2010/main" val="1935909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973676"/>
            <a:ext cx="5428825" cy="4462760"/>
          </a:xfrm>
          <a:prstGeom prst="rect">
            <a:avLst/>
          </a:prstGeom>
          <a:noFill/>
        </p:spPr>
        <p:txBody>
          <a:bodyPr wrap="square" rtlCol="0">
            <a:spAutoFit/>
          </a:bodyPr>
          <a:lstStyle/>
          <a:p>
            <a:pPr marL="457200" indent="-457200">
              <a:buAutoNum type="arabicPeriod"/>
            </a:pPr>
            <a:r>
              <a:rPr lang="en-US" sz="2200" b="1" dirty="0">
                <a:solidFill>
                  <a:schemeClr val="accent3">
                    <a:lumMod val="50000"/>
                  </a:schemeClr>
                </a:solidFill>
              </a:rPr>
              <a:t>Examine your social media profiles</a:t>
            </a:r>
          </a:p>
          <a:p>
            <a:pPr marL="457200" indent="-457200">
              <a:buAutoNum type="arabicPeriod"/>
            </a:pPr>
            <a:endParaRPr lang="en-US" sz="2200" b="1" dirty="0">
              <a:solidFill>
                <a:schemeClr val="accent3">
                  <a:lumMod val="50000"/>
                </a:schemeClr>
              </a:solidFill>
            </a:endParaRPr>
          </a:p>
          <a:p>
            <a:pPr marL="285750" indent="-285750">
              <a:buFont typeface="Arial" panose="020B0604020202020204" pitchFamily="34" charset="0"/>
              <a:buChar char="•"/>
            </a:pPr>
            <a:r>
              <a:rPr lang="en-US" sz="2000" dirty="0">
                <a:solidFill>
                  <a:schemeClr val="accent3">
                    <a:lumMod val="50000"/>
                  </a:schemeClr>
                </a:solidFill>
              </a:rPr>
              <a:t>Locate and document all your social media profiles, official and unofficial. Create a spreadsheet with all of this information </a:t>
            </a:r>
          </a:p>
          <a:p>
            <a:pPr marL="285750" indent="-285750">
              <a:buFont typeface="Arial" panose="020B0604020202020204" pitchFamily="34" charset="0"/>
              <a:buChar char="•"/>
            </a:pPr>
            <a:endParaRPr lang="en-US" sz="2000" dirty="0">
              <a:solidFill>
                <a:schemeClr val="accent3">
                  <a:lumMod val="50000"/>
                </a:schemeClr>
              </a:solidFill>
            </a:endParaRPr>
          </a:p>
          <a:p>
            <a:pPr marL="285750" indent="-285750">
              <a:buFont typeface="Arial" panose="020B0604020202020204" pitchFamily="34" charset="0"/>
              <a:buChar char="•"/>
            </a:pPr>
            <a:r>
              <a:rPr lang="en-US" sz="2000" dirty="0">
                <a:solidFill>
                  <a:schemeClr val="accent3">
                    <a:lumMod val="50000"/>
                  </a:schemeClr>
                </a:solidFill>
              </a:rPr>
              <a:t>Check for completion of all details on these profiles and for consistency in imagery and message</a:t>
            </a:r>
          </a:p>
          <a:p>
            <a:pPr marL="285750" indent="-285750">
              <a:buFont typeface="Arial" panose="020B0604020202020204" pitchFamily="34" charset="0"/>
              <a:buChar char="•"/>
            </a:pPr>
            <a:endParaRPr lang="en-US" sz="2000" dirty="0">
              <a:solidFill>
                <a:schemeClr val="accent3">
                  <a:lumMod val="50000"/>
                </a:schemeClr>
              </a:solidFill>
            </a:endParaRPr>
          </a:p>
          <a:p>
            <a:pPr marL="285750" indent="-285750">
              <a:buFont typeface="Arial" panose="020B0604020202020204" pitchFamily="34" charset="0"/>
              <a:buChar char="•"/>
            </a:pPr>
            <a:r>
              <a:rPr lang="en-US" sz="2000" dirty="0">
                <a:solidFill>
                  <a:schemeClr val="accent3">
                    <a:lumMod val="50000"/>
                  </a:schemeClr>
                </a:solidFill>
              </a:rPr>
              <a:t>Review your metrics such how often you are posting and how many people or organizations you are interacting with</a:t>
            </a:r>
          </a:p>
          <a:p>
            <a:endParaRPr lang="en-US" sz="2000" b="1" dirty="0">
              <a:solidFill>
                <a:schemeClr val="accent3">
                  <a:lumMod val="50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94202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How to monitor one’s Social Media Accounts:</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effectLst>
                  <a:outerShdw blurRad="38100" dist="63500" dir="8100000" algn="tl" rotWithShape="0">
                    <a:schemeClr val="tx2">
                      <a:lumMod val="50000"/>
                      <a:alpha val="43000"/>
                    </a:schemeClr>
                  </a:outerShdw>
                </a:effectLst>
              </a:rPr>
              <a:t>Multiple Social Media Account Self Audit </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8156905" y="6419747"/>
            <a:ext cx="835224" cy="298730"/>
          </a:xfrm>
          <a:prstGeom prst="rect">
            <a:avLst/>
          </a:prstGeom>
        </p:spPr>
      </p:pic>
    </p:spTree>
    <p:extLst>
      <p:ext uri="{BB962C8B-B14F-4D97-AF65-F5344CB8AC3E}">
        <p14:creationId xmlns:p14="http://schemas.microsoft.com/office/powerpoint/2010/main" val="530460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355647"/>
            <a:ext cx="5428825" cy="5324535"/>
          </a:xfrm>
          <a:prstGeom prst="rect">
            <a:avLst/>
          </a:prstGeom>
          <a:noFill/>
        </p:spPr>
        <p:txBody>
          <a:bodyPr wrap="square" rtlCol="0">
            <a:spAutoFit/>
          </a:bodyPr>
          <a:lstStyle/>
          <a:p>
            <a:r>
              <a:rPr lang="en-US" sz="2000" b="1" dirty="0">
                <a:solidFill>
                  <a:schemeClr val="accent3">
                    <a:lumMod val="50000"/>
                  </a:schemeClr>
                </a:solidFill>
              </a:rPr>
              <a:t>2. Examine those who do it well</a:t>
            </a:r>
          </a:p>
          <a:p>
            <a:endParaRPr lang="en-US" sz="2000" b="1"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Find 4 to 8 niche influencers related to your area of expertise and examine how they manage their identity on social media.</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Observe imagery and written content on each of their profiles.</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Measure key metrics like followers and number of posts.</a:t>
            </a:r>
          </a:p>
          <a:p>
            <a:endParaRPr lang="en-US" sz="2000" b="1" dirty="0">
              <a:solidFill>
                <a:schemeClr val="accent3">
                  <a:lumMod val="50000"/>
                </a:schemeClr>
              </a:solidFill>
            </a:endParaRPr>
          </a:p>
          <a:p>
            <a:r>
              <a:rPr lang="en-US" sz="2000" b="1" dirty="0">
                <a:solidFill>
                  <a:schemeClr val="accent3">
                    <a:lumMod val="50000"/>
                  </a:schemeClr>
                </a:solidFill>
              </a:rPr>
              <a:t>3. Make an action plan for improvements and goals for your profiles. </a:t>
            </a:r>
          </a:p>
          <a:p>
            <a:endParaRPr lang="en-US" sz="2000" b="1" dirty="0">
              <a:solidFill>
                <a:schemeClr val="accent3">
                  <a:lumMod val="50000"/>
                </a:schemeClr>
              </a:solidFill>
            </a:endParaRPr>
          </a:p>
          <a:p>
            <a:pPr marL="342900" indent="-342900">
              <a:buFont typeface="Arial" panose="020B0604020202020204" pitchFamily="34" charset="0"/>
              <a:buChar char="•"/>
            </a:pPr>
            <a:r>
              <a:rPr lang="en-US" sz="2000" b="1" dirty="0">
                <a:solidFill>
                  <a:schemeClr val="accent3">
                    <a:lumMod val="50000"/>
                  </a:schemeClr>
                </a:solidFill>
              </a:rPr>
              <a:t> </a:t>
            </a:r>
            <a:r>
              <a:rPr lang="en-US" sz="2000" dirty="0">
                <a:solidFill>
                  <a:schemeClr val="accent3">
                    <a:lumMod val="50000"/>
                  </a:schemeClr>
                </a:solidFill>
              </a:rPr>
              <a:t>Review at least once a year.</a:t>
            </a:r>
          </a:p>
          <a:p>
            <a:endParaRPr lang="en-US" sz="2000" b="1" dirty="0">
              <a:solidFill>
                <a:schemeClr val="accent3">
                  <a:lumMod val="50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94202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How to monitor one’s Social Media Accounts:</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effectLst>
                  <a:outerShdw blurRad="38100" dist="63500" dir="8100000" algn="tl" rotWithShape="0">
                    <a:schemeClr val="tx2">
                      <a:lumMod val="50000"/>
                      <a:alpha val="43000"/>
                    </a:schemeClr>
                  </a:outerShdw>
                </a:effectLst>
              </a:rPr>
              <a:t>Multiple Social Media Account Self Audit </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8156905" y="6473443"/>
            <a:ext cx="835224" cy="298730"/>
          </a:xfrm>
          <a:prstGeom prst="rect">
            <a:avLst/>
          </a:prstGeom>
        </p:spPr>
      </p:pic>
    </p:spTree>
    <p:extLst>
      <p:ext uri="{BB962C8B-B14F-4D97-AF65-F5344CB8AC3E}">
        <p14:creationId xmlns:p14="http://schemas.microsoft.com/office/powerpoint/2010/main" val="85357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426665" y="419100"/>
            <a:ext cx="5681015" cy="4370427"/>
          </a:xfrm>
          <a:prstGeom prst="rect">
            <a:avLst/>
          </a:prstGeom>
          <a:noFill/>
        </p:spPr>
        <p:txBody>
          <a:bodyPr wrap="square" rtlCol="0">
            <a:spAutoFit/>
          </a:bodyPr>
          <a:lstStyle/>
          <a:p>
            <a:r>
              <a:rPr lang="en-US" sz="2200" b="1" dirty="0">
                <a:solidFill>
                  <a:schemeClr val="accent3">
                    <a:lumMod val="50000"/>
                  </a:schemeClr>
                </a:solidFill>
              </a:rPr>
              <a:t>Step 1  Assess your personal information and accessibility: </a:t>
            </a:r>
          </a:p>
          <a:p>
            <a:pPr marL="285750" indent="-285750">
              <a:buFont typeface="Arial" panose="020B0604020202020204" pitchFamily="34" charset="0"/>
              <a:buChar char="•"/>
            </a:pPr>
            <a:r>
              <a:rPr lang="en-US" dirty="0">
                <a:solidFill>
                  <a:schemeClr val="accent3">
                    <a:lumMod val="50000"/>
                  </a:schemeClr>
                </a:solidFill>
              </a:rPr>
              <a:t>Purpose: Is your online profile for professional or personal purposes?</a:t>
            </a:r>
          </a:p>
          <a:p>
            <a:pPr marL="285750" indent="-285750">
              <a:buFont typeface="Arial" panose="020B0604020202020204" pitchFamily="34" charset="0"/>
              <a:buChar char="•"/>
            </a:pPr>
            <a:r>
              <a:rPr lang="en-US" dirty="0">
                <a:solidFill>
                  <a:schemeClr val="accent3">
                    <a:lumMod val="50000"/>
                  </a:schemeClr>
                </a:solidFill>
              </a:rPr>
              <a:t>Profile: Does the personal information (e.g. photographs, videos, hobbies) shown on your profile fit with your image as a professional social worker?</a:t>
            </a:r>
          </a:p>
          <a:p>
            <a:pPr marL="285750" indent="-285750">
              <a:buFont typeface="Arial" panose="020B0604020202020204" pitchFamily="34" charset="0"/>
              <a:buChar char="•"/>
            </a:pPr>
            <a:r>
              <a:rPr lang="en-US" dirty="0">
                <a:solidFill>
                  <a:schemeClr val="accent3">
                    <a:lumMod val="50000"/>
                  </a:schemeClr>
                </a:solidFill>
              </a:rPr>
              <a:t>Accessibility: Are you aware of who has access to your personal information, based on your privacy settings?</a:t>
            </a:r>
          </a:p>
          <a:p>
            <a:pPr marL="285750" indent="-285750">
              <a:buFont typeface="Arial" panose="020B0604020202020204" pitchFamily="34" charset="0"/>
              <a:buChar char="•"/>
            </a:pPr>
            <a:r>
              <a:rPr lang="en-US" dirty="0">
                <a:solidFill>
                  <a:schemeClr val="accent3">
                    <a:lumMod val="50000"/>
                  </a:schemeClr>
                </a:solidFill>
              </a:rPr>
              <a:t>Memberships: Are you a member of any group that might be considered offensive or otherwise derogatory?</a:t>
            </a:r>
          </a:p>
          <a:p>
            <a:pPr marL="285750" indent="-285750">
              <a:buFont typeface="Arial" panose="020B0604020202020204" pitchFamily="34" charset="0"/>
              <a:buChar char="•"/>
            </a:pPr>
            <a:r>
              <a:rPr lang="en-US" dirty="0">
                <a:solidFill>
                  <a:schemeClr val="accent3">
                    <a:lumMod val="50000"/>
                  </a:schemeClr>
                </a:solidFill>
              </a:rPr>
              <a:t>Online reputation: Are you satisfied with the results shown on major Internet search engines about yourself?</a:t>
            </a: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94202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How to monitor one’s Social Media Accounts:</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effectLst>
                  <a:outerShdw blurRad="38100" dist="63500" dir="8100000" algn="tl" rotWithShape="0">
                    <a:schemeClr val="tx2">
                      <a:lumMod val="50000"/>
                      <a:alpha val="43000"/>
                    </a:schemeClr>
                  </a:outerShdw>
                </a:effectLst>
              </a:rPr>
              <a:t>Practitioner  Self-Audit</a:t>
            </a:r>
            <a:endParaRPr lang="en-US" dirty="0">
              <a:solidFill>
                <a:schemeClr val="bg1"/>
              </a:solidFill>
            </a:endParaRPr>
          </a:p>
        </p:txBody>
      </p:sp>
      <p:sp>
        <p:nvSpPr>
          <p:cNvPr id="22" name="TextBox 21"/>
          <p:cNvSpPr txBox="1"/>
          <p:nvPr/>
        </p:nvSpPr>
        <p:spPr>
          <a:xfrm>
            <a:off x="5444699" y="5310850"/>
            <a:ext cx="3553460" cy="369332"/>
          </a:xfrm>
          <a:prstGeom prst="rect">
            <a:avLst/>
          </a:prstGeom>
          <a:noFill/>
        </p:spPr>
        <p:txBody>
          <a:bodyPr wrap="square" rtlCol="0">
            <a:spAutoFit/>
          </a:bodyPr>
          <a:lstStyle/>
          <a:p>
            <a:r>
              <a:rPr lang="en-US" dirty="0">
                <a:solidFill>
                  <a:schemeClr val="accent3">
                    <a:lumMod val="50000"/>
                  </a:schemeClr>
                </a:solidFill>
              </a:rPr>
              <a:t>(Visser, Huiskes, &amp; Korevaar, 2012)</a:t>
            </a:r>
          </a:p>
        </p:txBody>
      </p:sp>
      <p:grpSp>
        <p:nvGrpSpPr>
          <p:cNvPr id="23" name="Group 22"/>
          <p:cNvGrpSpPr/>
          <p:nvPr/>
        </p:nvGrpSpPr>
        <p:grpSpPr>
          <a:xfrm>
            <a:off x="423902" y="2893989"/>
            <a:ext cx="1889256" cy="1889256"/>
            <a:chOff x="316745" y="2736597"/>
            <a:chExt cx="1419425" cy="1419425"/>
          </a:xfrm>
        </p:grpSpPr>
        <p:sp>
          <p:nvSpPr>
            <p:cNvPr id="24" name="Oval 23"/>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 name="Picture 1"/>
          <p:cNvPicPr>
            <a:picLocks noChangeAspect="1"/>
          </p:cNvPicPr>
          <p:nvPr/>
        </p:nvPicPr>
        <p:blipFill>
          <a:blip r:embed="rId3"/>
          <a:stretch>
            <a:fillRect/>
          </a:stretch>
        </p:blipFill>
        <p:spPr>
          <a:xfrm>
            <a:off x="8162935" y="6444102"/>
            <a:ext cx="835224" cy="298730"/>
          </a:xfrm>
          <a:prstGeom prst="rect">
            <a:avLst/>
          </a:prstGeom>
        </p:spPr>
      </p:pic>
    </p:spTree>
    <p:extLst>
      <p:ext uri="{BB962C8B-B14F-4D97-AF65-F5344CB8AC3E}">
        <p14:creationId xmlns:p14="http://schemas.microsoft.com/office/powerpoint/2010/main" val="3673299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426665" y="419100"/>
            <a:ext cx="5681015" cy="4124206"/>
          </a:xfrm>
          <a:prstGeom prst="rect">
            <a:avLst/>
          </a:prstGeom>
          <a:noFill/>
        </p:spPr>
        <p:txBody>
          <a:bodyPr wrap="square" rtlCol="0">
            <a:spAutoFit/>
          </a:bodyPr>
          <a:lstStyle/>
          <a:p>
            <a:r>
              <a:rPr lang="en-US" sz="2200" b="1" dirty="0">
                <a:solidFill>
                  <a:schemeClr val="accent3">
                    <a:lumMod val="50000"/>
                  </a:schemeClr>
                </a:solidFill>
              </a:rPr>
              <a:t>2. Assess your connections to your networks:</a:t>
            </a:r>
          </a:p>
          <a:p>
            <a:pPr marL="342900" indent="-342900">
              <a:buFont typeface="Arial" panose="020B0604020202020204" pitchFamily="34" charset="0"/>
              <a:buChar char="•"/>
            </a:pPr>
            <a:r>
              <a:rPr lang="en-US" sz="2000" dirty="0">
                <a:solidFill>
                  <a:schemeClr val="accent3">
                    <a:lumMod val="50000"/>
                  </a:schemeClr>
                </a:solidFill>
              </a:rPr>
              <a:t>Clients: Do you have an online connection with a current or former patient that is not based on psychosocial or clinical care?</a:t>
            </a:r>
          </a:p>
          <a:p>
            <a:pPr marL="342900" indent="-342900">
              <a:buFont typeface="Arial" panose="020B0604020202020204" pitchFamily="34" charset="0"/>
              <a:buChar char="•"/>
            </a:pPr>
            <a:r>
              <a:rPr lang="en-US" sz="2000" dirty="0">
                <a:solidFill>
                  <a:schemeClr val="accent3">
                    <a:lumMod val="50000"/>
                  </a:schemeClr>
                </a:solidFill>
              </a:rPr>
              <a:t>Colleagues: Do you have an online connection with a colleague, where you have a dominant position, which might interfere with assessment? (e.g. educator-student, employer-employee, supervisor-employee)</a:t>
            </a:r>
          </a:p>
          <a:p>
            <a:pPr marL="342900" indent="-342900">
              <a:buFont typeface="Arial" panose="020B0604020202020204" pitchFamily="34" charset="0"/>
              <a:buChar char="•"/>
            </a:pPr>
            <a:r>
              <a:rPr lang="en-US" sz="2000" dirty="0">
                <a:solidFill>
                  <a:schemeClr val="accent3">
                    <a:lumMod val="50000"/>
                  </a:schemeClr>
                </a:solidFill>
              </a:rPr>
              <a:t>Conflicts of Interest: Do you have an online connection with a commercial or for-profit company which might raise questions about your integrity and independence?</a:t>
            </a: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94202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How to monitor one’s Social Media Accounts:</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effectLst>
                  <a:outerShdw blurRad="38100" dist="63500" dir="8100000" algn="tl" rotWithShape="0">
                    <a:schemeClr val="tx2">
                      <a:lumMod val="50000"/>
                      <a:alpha val="43000"/>
                    </a:schemeClr>
                  </a:outerShdw>
                </a:effectLst>
              </a:rPr>
              <a:t>Practitioner  Self-Audit</a:t>
            </a:r>
            <a:endParaRPr lang="en-US" dirty="0">
              <a:solidFill>
                <a:schemeClr val="bg1"/>
              </a:solidFill>
            </a:endParaRPr>
          </a:p>
        </p:txBody>
      </p:sp>
      <p:sp>
        <p:nvSpPr>
          <p:cNvPr id="22" name="TextBox 21"/>
          <p:cNvSpPr txBox="1"/>
          <p:nvPr/>
        </p:nvSpPr>
        <p:spPr>
          <a:xfrm>
            <a:off x="5444699" y="5310850"/>
            <a:ext cx="3553460" cy="369332"/>
          </a:xfrm>
          <a:prstGeom prst="rect">
            <a:avLst/>
          </a:prstGeom>
          <a:noFill/>
        </p:spPr>
        <p:txBody>
          <a:bodyPr wrap="square" rtlCol="0">
            <a:spAutoFit/>
          </a:bodyPr>
          <a:lstStyle/>
          <a:p>
            <a:r>
              <a:rPr lang="en-US" dirty="0">
                <a:solidFill>
                  <a:schemeClr val="accent3">
                    <a:lumMod val="50000"/>
                  </a:schemeClr>
                </a:solidFill>
              </a:rPr>
              <a:t>(Visser, Huiskes, &amp; Korevaar, 2012)</a:t>
            </a:r>
          </a:p>
        </p:txBody>
      </p:sp>
      <p:grpSp>
        <p:nvGrpSpPr>
          <p:cNvPr id="23" name="Group 22"/>
          <p:cNvGrpSpPr/>
          <p:nvPr/>
        </p:nvGrpSpPr>
        <p:grpSpPr>
          <a:xfrm>
            <a:off x="503278" y="2908368"/>
            <a:ext cx="1889256" cy="1889256"/>
            <a:chOff x="316745" y="2736597"/>
            <a:chExt cx="1419425" cy="1419425"/>
          </a:xfrm>
        </p:grpSpPr>
        <p:sp>
          <p:nvSpPr>
            <p:cNvPr id="24" name="Oval 23"/>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 name="Picture 1"/>
          <p:cNvPicPr>
            <a:picLocks noChangeAspect="1"/>
          </p:cNvPicPr>
          <p:nvPr/>
        </p:nvPicPr>
        <p:blipFill>
          <a:blip r:embed="rId3"/>
          <a:stretch>
            <a:fillRect/>
          </a:stretch>
        </p:blipFill>
        <p:spPr>
          <a:xfrm>
            <a:off x="8107680" y="6408439"/>
            <a:ext cx="835224" cy="298730"/>
          </a:xfrm>
          <a:prstGeom prst="rect">
            <a:avLst/>
          </a:prstGeom>
        </p:spPr>
      </p:pic>
    </p:spTree>
    <p:extLst>
      <p:ext uri="{BB962C8B-B14F-4D97-AF65-F5344CB8AC3E}">
        <p14:creationId xmlns:p14="http://schemas.microsoft.com/office/powerpoint/2010/main" val="4224893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426665" y="419100"/>
            <a:ext cx="5681015" cy="4955203"/>
          </a:xfrm>
          <a:prstGeom prst="rect">
            <a:avLst/>
          </a:prstGeom>
          <a:noFill/>
        </p:spPr>
        <p:txBody>
          <a:bodyPr wrap="square" rtlCol="0">
            <a:spAutoFit/>
          </a:bodyPr>
          <a:lstStyle/>
          <a:p>
            <a:r>
              <a:rPr lang="en-US" sz="2200" b="1" dirty="0">
                <a:solidFill>
                  <a:schemeClr val="accent3">
                    <a:lumMod val="50000"/>
                  </a:schemeClr>
                </a:solidFill>
              </a:rPr>
              <a:t>3. Assess the content of your posts: </a:t>
            </a:r>
          </a:p>
          <a:p>
            <a:endParaRPr lang="en-US" sz="2200" b="1" dirty="0">
              <a:solidFill>
                <a:schemeClr val="accent3">
                  <a:lumMod val="50000"/>
                </a:schemeClr>
              </a:solidFill>
            </a:endParaRPr>
          </a:p>
          <a:p>
            <a:r>
              <a:rPr lang="en-US" dirty="0">
                <a:solidFill>
                  <a:schemeClr val="accent3">
                    <a:lumMod val="50000"/>
                  </a:schemeClr>
                </a:solidFill>
              </a:rPr>
              <a:t>• Clients' privacy: When discussing a case, is the client unidentifiable, even without the sum of information from other posts or websites?</a:t>
            </a:r>
          </a:p>
          <a:p>
            <a:r>
              <a:rPr lang="en-US" dirty="0">
                <a:solidFill>
                  <a:schemeClr val="accent3">
                    <a:lumMod val="50000"/>
                  </a:schemeClr>
                </a:solidFill>
              </a:rPr>
              <a:t>• Libeling: Do your postings contain defamatory comments about colleagues that might damage their status?</a:t>
            </a:r>
          </a:p>
          <a:p>
            <a:r>
              <a:rPr lang="en-US" dirty="0">
                <a:solidFill>
                  <a:schemeClr val="accent3">
                    <a:lumMod val="50000"/>
                  </a:schemeClr>
                </a:solidFill>
              </a:rPr>
              <a:t>• Clients' trust: Are there any postings on your profile that might harm clients' trust in you, your colleagues or your practice setting in general?</a:t>
            </a:r>
          </a:p>
          <a:p>
            <a:r>
              <a:rPr lang="en-US" dirty="0">
                <a:solidFill>
                  <a:schemeClr val="accent3">
                    <a:lumMod val="50000"/>
                  </a:schemeClr>
                </a:solidFill>
              </a:rPr>
              <a:t>• Evidence base: Is the information and advice in your postings based on up-to-date evidence?</a:t>
            </a:r>
          </a:p>
          <a:p>
            <a:r>
              <a:rPr lang="en-US" dirty="0">
                <a:solidFill>
                  <a:schemeClr val="accent3">
                    <a:lumMod val="50000"/>
                  </a:schemeClr>
                </a:solidFill>
              </a:rPr>
              <a:t>• Copyright: Do you infringe the copyrights of other people or institutions?</a:t>
            </a:r>
          </a:p>
          <a:p>
            <a:r>
              <a:rPr lang="en-US" dirty="0">
                <a:solidFill>
                  <a:schemeClr val="accent3">
                    <a:lumMod val="50000"/>
                  </a:schemeClr>
                </a:solidFill>
              </a:rPr>
              <a:t>• Disclaimer: Do you accompany your postings with a disclaimer about the information?</a:t>
            </a:r>
          </a:p>
          <a:p>
            <a:endParaRPr lang="en-US" sz="2000" dirty="0">
              <a:solidFill>
                <a:schemeClr val="accent3">
                  <a:lumMod val="50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311309" y="5711861"/>
            <a:ext cx="694202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How to monitor one’s Social Media Accounts:</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effectLst>
                  <a:outerShdw blurRad="38100" dist="63500" dir="8100000" algn="tl" rotWithShape="0">
                    <a:schemeClr val="tx2">
                      <a:lumMod val="50000"/>
                      <a:alpha val="43000"/>
                    </a:schemeClr>
                  </a:outerShdw>
                </a:effectLst>
              </a:rPr>
              <a:t>Practitioner  Self-Audit</a:t>
            </a:r>
            <a:endParaRPr lang="en-US" dirty="0">
              <a:solidFill>
                <a:schemeClr val="bg1"/>
              </a:solidFill>
            </a:endParaRPr>
          </a:p>
        </p:txBody>
      </p:sp>
      <p:sp>
        <p:nvSpPr>
          <p:cNvPr id="22" name="TextBox 21"/>
          <p:cNvSpPr txBox="1"/>
          <p:nvPr/>
        </p:nvSpPr>
        <p:spPr>
          <a:xfrm>
            <a:off x="5444699" y="5310850"/>
            <a:ext cx="3553460" cy="369332"/>
          </a:xfrm>
          <a:prstGeom prst="rect">
            <a:avLst/>
          </a:prstGeom>
          <a:noFill/>
        </p:spPr>
        <p:txBody>
          <a:bodyPr wrap="square" rtlCol="0">
            <a:spAutoFit/>
          </a:bodyPr>
          <a:lstStyle/>
          <a:p>
            <a:r>
              <a:rPr lang="en-US" dirty="0">
                <a:solidFill>
                  <a:schemeClr val="accent3">
                    <a:lumMod val="50000"/>
                  </a:schemeClr>
                </a:solidFill>
              </a:rPr>
              <a:t>(Visser, Huiskes, &amp; Korevaar, 2012)</a:t>
            </a:r>
          </a:p>
        </p:txBody>
      </p:sp>
      <p:grpSp>
        <p:nvGrpSpPr>
          <p:cNvPr id="23" name="Group 22"/>
          <p:cNvGrpSpPr/>
          <p:nvPr/>
        </p:nvGrpSpPr>
        <p:grpSpPr>
          <a:xfrm>
            <a:off x="503278" y="2908368"/>
            <a:ext cx="1889256" cy="1889256"/>
            <a:chOff x="316745" y="2736597"/>
            <a:chExt cx="1419425" cy="1419425"/>
          </a:xfrm>
        </p:grpSpPr>
        <p:sp>
          <p:nvSpPr>
            <p:cNvPr id="24" name="Oval 23"/>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 name="Picture 1"/>
          <p:cNvPicPr>
            <a:picLocks noChangeAspect="1"/>
          </p:cNvPicPr>
          <p:nvPr/>
        </p:nvPicPr>
        <p:blipFill>
          <a:blip r:embed="rId3"/>
          <a:stretch>
            <a:fillRect/>
          </a:stretch>
        </p:blipFill>
        <p:spPr>
          <a:xfrm>
            <a:off x="8162935" y="6324078"/>
            <a:ext cx="835224" cy="298730"/>
          </a:xfrm>
          <a:prstGeom prst="rect">
            <a:avLst/>
          </a:prstGeom>
        </p:spPr>
      </p:pic>
    </p:spTree>
    <p:extLst>
      <p:ext uri="{BB962C8B-B14F-4D97-AF65-F5344CB8AC3E}">
        <p14:creationId xmlns:p14="http://schemas.microsoft.com/office/powerpoint/2010/main" val="4177034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5626945" y="4135976"/>
            <a:ext cx="5428825" cy="646331"/>
          </a:xfrm>
          <a:prstGeom prst="rect">
            <a:avLst/>
          </a:prstGeom>
          <a:noFill/>
        </p:spPr>
        <p:txBody>
          <a:bodyPr wrap="square" rtlCol="0">
            <a:spAutoFit/>
          </a:bodyPr>
          <a:lstStyle/>
          <a:p>
            <a:pPr lvl="1"/>
            <a:endParaRPr lang="en-US" dirty="0"/>
          </a:p>
          <a:p>
            <a:pPr lvl="1"/>
            <a:endParaRPr lang="en-US" dirty="0"/>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0924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Professional Practice with Social Media </a:t>
            </a:r>
          </a:p>
        </p:txBody>
      </p:sp>
      <p:sp>
        <p:nvSpPr>
          <p:cNvPr id="23" name="TextBox 22"/>
          <p:cNvSpPr txBox="1"/>
          <p:nvPr/>
        </p:nvSpPr>
        <p:spPr>
          <a:xfrm>
            <a:off x="2979115" y="352806"/>
            <a:ext cx="5681015" cy="4185761"/>
          </a:xfrm>
          <a:prstGeom prst="rect">
            <a:avLst/>
          </a:prstGeom>
          <a:noFill/>
        </p:spPr>
        <p:txBody>
          <a:bodyPr wrap="square" rtlCol="0">
            <a:spAutoFit/>
          </a:bodyPr>
          <a:lstStyle/>
          <a:p>
            <a:r>
              <a:rPr lang="en-US" sz="2800" b="1" dirty="0">
                <a:solidFill>
                  <a:schemeClr val="accent3">
                    <a:lumMod val="50000"/>
                  </a:schemeClr>
                </a:solidFill>
              </a:rPr>
              <a:t>Three Best Practices for Professional Use of Social Media</a:t>
            </a:r>
          </a:p>
          <a:p>
            <a:endParaRPr lang="en-US" sz="2200" b="1" dirty="0">
              <a:solidFill>
                <a:schemeClr val="accent3">
                  <a:lumMod val="50000"/>
                </a:schemeClr>
              </a:solidFill>
            </a:endParaRPr>
          </a:p>
          <a:p>
            <a:pPr marL="457200" indent="-457200">
              <a:buAutoNum type="arabicPeriod"/>
            </a:pPr>
            <a:r>
              <a:rPr lang="en-US" sz="2400" dirty="0">
                <a:solidFill>
                  <a:schemeClr val="accent3">
                    <a:lumMod val="50000"/>
                  </a:schemeClr>
                </a:solidFill>
              </a:rPr>
              <a:t>Develop and Manage  an Online Identity</a:t>
            </a:r>
          </a:p>
          <a:p>
            <a:pPr marL="457200" indent="-457200">
              <a:buAutoNum type="arabicPeriod"/>
            </a:pPr>
            <a:endParaRPr lang="en-US" sz="2400" dirty="0">
              <a:solidFill>
                <a:schemeClr val="accent3">
                  <a:lumMod val="50000"/>
                </a:schemeClr>
              </a:solidFill>
            </a:endParaRPr>
          </a:p>
          <a:p>
            <a:pPr marL="457200" indent="-457200">
              <a:buAutoNum type="arabicPeriod"/>
            </a:pPr>
            <a:r>
              <a:rPr lang="en-US" sz="2400" dirty="0">
                <a:solidFill>
                  <a:schemeClr val="accent3">
                    <a:lumMod val="50000"/>
                  </a:schemeClr>
                </a:solidFill>
              </a:rPr>
              <a:t>Communicate  &amp; Share Professionally  on Social Media</a:t>
            </a:r>
          </a:p>
          <a:p>
            <a:pPr marL="457200" indent="-457200">
              <a:buAutoNum type="arabicPeriod"/>
            </a:pPr>
            <a:endParaRPr lang="en-US" sz="2400" dirty="0">
              <a:solidFill>
                <a:schemeClr val="accent3">
                  <a:lumMod val="50000"/>
                </a:schemeClr>
              </a:solidFill>
            </a:endParaRPr>
          </a:p>
          <a:p>
            <a:pPr marL="457200" indent="-457200">
              <a:buAutoNum type="arabicPeriod"/>
            </a:pPr>
            <a:r>
              <a:rPr lang="en-US" sz="2400" dirty="0">
                <a:solidFill>
                  <a:schemeClr val="accent3">
                    <a:lumMod val="50000"/>
                  </a:schemeClr>
                </a:solidFill>
              </a:rPr>
              <a:t>Develop your own Professional Social Media Guide</a:t>
            </a:r>
          </a:p>
          <a:p>
            <a:endParaRPr lang="en-US" sz="2000" dirty="0">
              <a:solidFill>
                <a:schemeClr val="accent3">
                  <a:lumMod val="50000"/>
                </a:schemeClr>
              </a:solidFill>
            </a:endParaRPr>
          </a:p>
        </p:txBody>
      </p:sp>
      <p:pic>
        <p:nvPicPr>
          <p:cNvPr id="2" name="Picture 1"/>
          <p:cNvPicPr>
            <a:picLocks noChangeAspect="1"/>
          </p:cNvPicPr>
          <p:nvPr/>
        </p:nvPicPr>
        <p:blipFill>
          <a:blip r:embed="rId3"/>
          <a:stretch>
            <a:fillRect/>
          </a:stretch>
        </p:blipFill>
        <p:spPr>
          <a:xfrm>
            <a:off x="7989409" y="6313303"/>
            <a:ext cx="835224" cy="298730"/>
          </a:xfrm>
          <a:prstGeom prst="rect">
            <a:avLst/>
          </a:prstGeom>
        </p:spPr>
      </p:pic>
    </p:spTree>
    <p:extLst>
      <p:ext uri="{BB962C8B-B14F-4D97-AF65-F5344CB8AC3E}">
        <p14:creationId xmlns:p14="http://schemas.microsoft.com/office/powerpoint/2010/main" val="272036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a:spLocks/>
          </p:cNvSpPr>
          <p:nvPr/>
        </p:nvSpPr>
        <p:spPr>
          <a:xfrm>
            <a:off x="0" y="5680182"/>
            <a:ext cx="9144000" cy="1189325"/>
          </a:xfrm>
          <a:prstGeom prst="rect">
            <a:avLst/>
          </a:prstGeom>
          <a:gradFill flip="none" rotWithShape="1">
            <a:gsLst>
              <a:gs pos="18000">
                <a:schemeClr val="tx1">
                  <a:lumMod val="85000"/>
                  <a:lumOff val="15000"/>
                </a:schemeClr>
              </a:gs>
              <a:gs pos="75000">
                <a:schemeClr val="tx1">
                  <a:lumMod val="65000"/>
                  <a:lumOff val="3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a:spLocks/>
          </p:cNvSpPr>
          <p:nvPr/>
        </p:nvSpPr>
        <p:spPr>
          <a:xfrm>
            <a:off x="0" y="6253476"/>
            <a:ext cx="9144000" cy="358557"/>
          </a:xfrm>
          <a:prstGeom prst="rect">
            <a:avLst/>
          </a:prstGeom>
          <a:solidFill>
            <a:schemeClr val="tx1">
              <a:lumMod val="85000"/>
              <a:lumOff val="15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279400" y="5717537"/>
            <a:ext cx="313464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About the Authors </a:t>
            </a:r>
            <a:endParaRPr lang="en-US" sz="2800" b="1" dirty="0">
              <a:solidFill>
                <a:schemeClr val="bg1"/>
              </a:solidFill>
              <a:effectLst>
                <a:outerShdw blurRad="38100" dist="63500" dir="8100000" algn="tl" rotWithShape="0">
                  <a:schemeClr val="tx2">
                    <a:lumMod val="50000"/>
                    <a:alpha val="43000"/>
                  </a:schemeClr>
                </a:outerShdw>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024" y="6356691"/>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extLst>
              <p:ext uri="{D42A27DB-BD31-4B8C-83A1-F6EECF244321}">
                <p14:modId xmlns:p14="http://schemas.microsoft.com/office/powerpoint/2010/main" val="3905791595"/>
              </p:ext>
            </p:extLst>
          </p:nvPr>
        </p:nvSpPr>
        <p:spPr>
          <a:xfrm>
            <a:off x="533400" y="560629"/>
            <a:ext cx="4038600" cy="5116975"/>
          </a:xfrm>
        </p:spPr>
        <p:txBody>
          <a:bodyPr vert="horz" lIns="91440" tIns="45720" rIns="91440" bIns="45720" rtlCol="0" anchor="t">
            <a:normAutofit fontScale="92500" lnSpcReduction="20000"/>
          </a:bodyPr>
          <a:lstStyle/>
          <a:p>
            <a:pPr marL="0" indent="0" algn="ctr">
              <a:buNone/>
            </a:pPr>
            <a:r>
              <a:rPr lang="en-US" sz="3300" b="1" dirty="0"/>
              <a:t>Allison M. Curington</a:t>
            </a:r>
            <a:endParaRPr lang="en-US" sz="3300" dirty="0"/>
          </a:p>
          <a:p>
            <a:pPr marL="0" indent="0" algn="ctr">
              <a:buNone/>
            </a:pPr>
            <a:endParaRPr lang="en-US" b="1" dirty="0"/>
          </a:p>
          <a:p>
            <a:pPr marL="0" indent="0" algn="ctr">
              <a:buNone/>
            </a:pPr>
            <a:endParaRPr sz="1600" dirty="0"/>
          </a:p>
          <a:p>
            <a:pPr marL="0" indent="0" algn="ctr">
              <a:buNone/>
            </a:pPr>
            <a:endParaRPr sz="1600" dirty="0"/>
          </a:p>
          <a:p>
            <a:pPr marL="0" indent="0" algn="ctr">
              <a:buNone/>
            </a:pPr>
            <a:endParaRPr sz="1600" dirty="0"/>
          </a:p>
          <a:p>
            <a:pPr marL="0" indent="0">
              <a:buNone/>
            </a:pPr>
            <a:endParaRPr sz="1600" dirty="0"/>
          </a:p>
          <a:p>
            <a:pPr marL="0" indent="0">
              <a:buNone/>
            </a:pPr>
            <a:endParaRPr sz="1600" dirty="0"/>
          </a:p>
          <a:p>
            <a:pPr marL="0" indent="0">
              <a:buNone/>
            </a:pPr>
            <a:endParaRPr sz="1600" dirty="0"/>
          </a:p>
          <a:p>
            <a:pPr marL="0" indent="0">
              <a:buNone/>
            </a:pPr>
            <a:r>
              <a:rPr lang="en-US" sz="1600" dirty="0"/>
              <a:t>A</a:t>
            </a:r>
            <a:r>
              <a:rPr sz="1600" dirty="0"/>
              <a:t>llison M. Curington, MSW, LCSW, is the Director of Field Education  at The University of Alabama School of Social Work. She </a:t>
            </a:r>
            <a:r>
              <a:rPr lang="en-US" sz="1600" dirty="0"/>
              <a:t>currently serves on the Council of Field Education Committee (COFE) for the Council on Social Work Education (CSWE) which  provides support for field directors and educators and produces and disseminates relevant knowledge. In 2016, she received the Social Work Field Director of the Year Award from the Alabama-Mississippi Social Work Education Conference.</a:t>
            </a:r>
            <a:endParaRPr dirty="0"/>
          </a:p>
          <a:p>
            <a:pPr marL="0" indent="0">
              <a:buNone/>
            </a:pPr>
            <a:r>
              <a:rPr lang="en-US" sz="1600" dirty="0"/>
              <a:t>E-mail: </a:t>
            </a:r>
            <a:r>
              <a:rPr lang="en-US" sz="1600" dirty="0" smtClean="0">
                <a:hlinkClick r:id="rId4"/>
              </a:rPr>
              <a:t>amcuington@sw.ua.edu</a:t>
            </a:r>
            <a:endParaRPr lang="en-US" sz="1600" dirty="0">
              <a:hlinkClick r:id="rId4"/>
            </a:endParaRPr>
          </a:p>
          <a:p>
            <a:pPr marL="0" indent="0">
              <a:buNone/>
            </a:pPr>
            <a:r>
              <a:rPr lang="en-US" sz="1600" dirty="0"/>
              <a:t>Twitter: </a:t>
            </a:r>
            <a:r>
              <a:rPr lang="en-US" sz="1600" dirty="0">
                <a:hlinkClick r:id="rId5"/>
              </a:rPr>
              <a:t>@amcuring </a:t>
            </a:r>
            <a:endParaRPr lang="en-US" sz="1600" dirty="0"/>
          </a:p>
          <a:p>
            <a:pPr marL="0" indent="0">
              <a:buNone/>
            </a:pPr>
            <a:endParaRPr lang="en-US" sz="1600" dirty="0"/>
          </a:p>
          <a:p>
            <a:pPr marL="0" indent="0">
              <a:buNone/>
            </a:pPr>
            <a:endParaRPr lang="en-US" sz="1600" dirty="0"/>
          </a:p>
        </p:txBody>
      </p:sp>
      <p:sp>
        <p:nvSpPr>
          <p:cNvPr id="4" name="Content Placeholder 3"/>
          <p:cNvSpPr>
            <a:spLocks noGrp="1"/>
          </p:cNvSpPr>
          <p:nvPr>
            <p:ph sz="half" idx="2"/>
          </p:nvPr>
        </p:nvSpPr>
        <p:spPr>
          <a:xfrm>
            <a:off x="4648200" y="529134"/>
            <a:ext cx="4038600" cy="5087391"/>
          </a:xfrm>
        </p:spPr>
        <p:txBody>
          <a:bodyPr>
            <a:normAutofit fontScale="92500" lnSpcReduction="10000"/>
          </a:bodyPr>
          <a:lstStyle/>
          <a:p>
            <a:pPr marL="0" indent="0" algn="ctr">
              <a:buNone/>
            </a:pPr>
            <a:r>
              <a:rPr lang="en-US" b="1" dirty="0"/>
              <a:t>Laurel Iverson Hitchcock</a:t>
            </a:r>
            <a:endParaRPr lang="en-US" dirty="0"/>
          </a:p>
          <a:p>
            <a:pPr marL="0" indent="0" algn="ctr">
              <a:buNone/>
            </a:pPr>
            <a:endParaRPr lang="en-US" dirty="0"/>
          </a:p>
          <a:p>
            <a:pPr marL="0" indent="0" algn="ctr">
              <a:buNone/>
            </a:pPr>
            <a:endParaRPr lang="en-US"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600" dirty="0"/>
          </a:p>
          <a:p>
            <a:pPr marL="0" indent="0">
              <a:buNone/>
            </a:pPr>
            <a:r>
              <a:rPr lang="en-US" sz="1600" dirty="0"/>
              <a:t>Laurel Iverson Hitchcock, PhD, MPH, MSW, LICSW,  is an Associate Professor in the Department of Social Work at the University of Alabama at Birmingham.  She is interested in social work education, technology and social media, social welfare history and public health social work. In 2012, she received the SAGE/CSWE Award for Innovative Teaching for her work incorporating social media into social work pedagogy. </a:t>
            </a:r>
          </a:p>
          <a:p>
            <a:pPr marL="0" indent="0">
              <a:buNone/>
            </a:pPr>
            <a:r>
              <a:rPr lang="en-US" sz="1600" dirty="0"/>
              <a:t>Email: </a:t>
            </a:r>
            <a:r>
              <a:rPr lang="en-US" sz="1600" dirty="0">
                <a:hlinkClick r:id="rId6"/>
              </a:rPr>
              <a:t>lihitch@uab.edu</a:t>
            </a:r>
            <a:endParaRPr lang="en-US" sz="1600" dirty="0"/>
          </a:p>
          <a:p>
            <a:pPr marL="0" indent="0">
              <a:buNone/>
            </a:pPr>
            <a:r>
              <a:rPr lang="en-US" sz="1600" dirty="0"/>
              <a:t>Twitter: </a:t>
            </a:r>
            <a:r>
              <a:rPr lang="en-US" sz="1600" dirty="0">
                <a:hlinkClick r:id="rId7"/>
              </a:rPr>
              <a:t>@laurelhitchcock</a:t>
            </a:r>
            <a:endParaRPr lang="en-US" sz="1600" dirty="0"/>
          </a:p>
          <a:p>
            <a:pPr marL="0" indent="0">
              <a:buNone/>
            </a:pPr>
            <a:r>
              <a:rPr lang="en-US" sz="1600" dirty="0"/>
              <a:t>Blog: </a:t>
            </a:r>
            <a:r>
              <a:rPr lang="en-US" sz="1600" i="1" dirty="0">
                <a:hlinkClick r:id="rId8"/>
              </a:rPr>
              <a:t>Teaching and Learning in Social Work</a:t>
            </a:r>
            <a:endParaRPr lang="en-US" sz="1600" i="1" dirty="0"/>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8394" y="1032734"/>
            <a:ext cx="1370020" cy="1334334"/>
          </a:xfrm>
          <a:prstGeom prst="rect">
            <a:avLst/>
          </a:prstGeom>
        </p:spPr>
      </p:pic>
      <p:pic>
        <p:nvPicPr>
          <p:cNvPr id="2" name="Picture 5" descr="120740a_JH_22_Allison_Curington-200x300.jpg"/>
          <p:cNvPicPr>
            <a:picLocks noChangeAspect="1"/>
          </p:cNvPicPr>
          <p:nvPr/>
        </p:nvPicPr>
        <p:blipFill>
          <a:blip r:embed="rId10"/>
          <a:stretch>
            <a:fillRect/>
          </a:stretch>
        </p:blipFill>
        <p:spPr>
          <a:xfrm>
            <a:off x="2166425" y="1082675"/>
            <a:ext cx="980539" cy="1438501"/>
          </a:xfrm>
          <a:prstGeom prst="rect">
            <a:avLst/>
          </a:prstGeom>
        </p:spPr>
      </p:pic>
    </p:spTree>
    <p:extLst>
      <p:ext uri="{BB962C8B-B14F-4D97-AF65-F5344CB8AC3E}">
        <p14:creationId xmlns:p14="http://schemas.microsoft.com/office/powerpoint/2010/main" val="778349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918497" cy="954107"/>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Developing  and Managing an Online Identity</a:t>
            </a:r>
          </a:p>
          <a:p>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endParaRPr lang="en-US" dirty="0">
              <a:solidFill>
                <a:schemeClr val="bg1"/>
              </a:solidFill>
            </a:endParaRPr>
          </a:p>
        </p:txBody>
      </p:sp>
      <p:sp>
        <p:nvSpPr>
          <p:cNvPr id="22" name="TextBox 21"/>
          <p:cNvSpPr txBox="1"/>
          <p:nvPr/>
        </p:nvSpPr>
        <p:spPr>
          <a:xfrm>
            <a:off x="2731464" y="381000"/>
            <a:ext cx="6108793" cy="5139869"/>
          </a:xfrm>
          <a:prstGeom prst="rect">
            <a:avLst/>
          </a:prstGeom>
          <a:noFill/>
        </p:spPr>
        <p:txBody>
          <a:bodyPr wrap="square" rtlCol="0">
            <a:spAutoFit/>
          </a:bodyPr>
          <a:lstStyle/>
          <a:p>
            <a:r>
              <a:rPr lang="en-US" sz="2800" dirty="0">
                <a:solidFill>
                  <a:schemeClr val="accent3">
                    <a:lumMod val="50000"/>
                  </a:schemeClr>
                </a:solidFill>
              </a:rPr>
              <a:t>There are four steps to help develop and manage an online identity: </a:t>
            </a:r>
          </a:p>
          <a:p>
            <a:pPr marL="457200" indent="-457200">
              <a:buFont typeface="Arial" panose="020B0604020202020204" pitchFamily="34" charset="0"/>
              <a:buChar char="•"/>
            </a:pPr>
            <a:endParaRPr lang="en-US" sz="2800" dirty="0">
              <a:solidFill>
                <a:schemeClr val="accent3">
                  <a:lumMod val="50000"/>
                </a:schemeClr>
              </a:solidFill>
            </a:endParaRPr>
          </a:p>
          <a:p>
            <a:pPr marL="514350" indent="-514350">
              <a:buFont typeface="+mj-lt"/>
              <a:buAutoNum type="arabicPeriod"/>
            </a:pPr>
            <a:r>
              <a:rPr lang="en-US" sz="2800" dirty="0">
                <a:solidFill>
                  <a:schemeClr val="accent3">
                    <a:lumMod val="50000"/>
                  </a:schemeClr>
                </a:solidFill>
              </a:rPr>
              <a:t>Assess your current online status.  </a:t>
            </a:r>
          </a:p>
          <a:p>
            <a:pPr marL="514350" indent="-514350">
              <a:buFont typeface="+mj-lt"/>
              <a:buAutoNum type="arabicPeriod"/>
            </a:pPr>
            <a:r>
              <a:rPr lang="en-US" sz="2800" dirty="0">
                <a:solidFill>
                  <a:schemeClr val="accent3">
                    <a:lumMod val="50000"/>
                  </a:schemeClr>
                </a:solidFill>
              </a:rPr>
              <a:t>Decide when to use your real name and image.</a:t>
            </a:r>
          </a:p>
          <a:p>
            <a:pPr marL="514350" indent="-514350">
              <a:buFont typeface="+mj-lt"/>
              <a:buAutoNum type="arabicPeriod"/>
            </a:pPr>
            <a:r>
              <a:rPr lang="en-US" sz="2800" dirty="0">
                <a:solidFill>
                  <a:schemeClr val="accent3">
                    <a:lumMod val="50000"/>
                  </a:schemeClr>
                </a:solidFill>
              </a:rPr>
              <a:t>Set-up your online accounts for appropriate use. </a:t>
            </a:r>
          </a:p>
          <a:p>
            <a:pPr marL="514350" indent="-514350">
              <a:buFont typeface="+mj-lt"/>
              <a:buAutoNum type="arabicPeriod"/>
            </a:pPr>
            <a:r>
              <a:rPr lang="en-US" sz="2800" dirty="0">
                <a:solidFill>
                  <a:schemeClr val="accent3">
                    <a:lumMod val="50000"/>
                  </a:schemeClr>
                </a:solidFill>
              </a:rPr>
              <a:t>Find social media platforms to fit your different roles. </a:t>
            </a:r>
          </a:p>
          <a:p>
            <a:pPr marL="514350" indent="-514350">
              <a:buFont typeface="+mj-lt"/>
              <a:buAutoNum type="arabicPeriod"/>
            </a:pPr>
            <a:endParaRPr lang="en-US" sz="2800" dirty="0">
              <a:solidFill>
                <a:schemeClr val="accent3">
                  <a:lumMod val="50000"/>
                </a:schemeClr>
              </a:solidFill>
            </a:endParaRPr>
          </a:p>
          <a:p>
            <a:endParaRPr lang="en-US" sz="2000" dirty="0">
              <a:solidFill>
                <a:schemeClr val="accent3">
                  <a:lumMod val="50000"/>
                </a:schemeClr>
              </a:solidFill>
            </a:endParaRPr>
          </a:p>
        </p:txBody>
      </p:sp>
      <p:sp>
        <p:nvSpPr>
          <p:cNvPr id="2" name="TextBox 1"/>
          <p:cNvSpPr txBox="1"/>
          <p:nvPr/>
        </p:nvSpPr>
        <p:spPr>
          <a:xfrm>
            <a:off x="1516169" y="3657600"/>
            <a:ext cx="184731" cy="369332"/>
          </a:xfrm>
          <a:prstGeom prst="rect">
            <a:avLst/>
          </a:prstGeom>
          <a:noFill/>
        </p:spPr>
        <p:txBody>
          <a:bodyPr wrap="none" rtlCol="0">
            <a:spAutoFit/>
          </a:bodyPr>
          <a:lstStyle/>
          <a:p>
            <a:endParaRPr lang="en-US" dirty="0"/>
          </a:p>
        </p:txBody>
      </p:sp>
      <p:sp>
        <p:nvSpPr>
          <p:cNvPr id="3" name="Rectangle 2"/>
          <p:cNvSpPr/>
          <p:nvPr/>
        </p:nvSpPr>
        <p:spPr>
          <a:xfrm>
            <a:off x="7197897" y="5151537"/>
            <a:ext cx="1638590" cy="369332"/>
          </a:xfrm>
          <a:prstGeom prst="rect">
            <a:avLst/>
          </a:prstGeom>
        </p:spPr>
        <p:txBody>
          <a:bodyPr wrap="none">
            <a:spAutoFit/>
          </a:bodyPr>
          <a:lstStyle/>
          <a:p>
            <a:r>
              <a:rPr lang="en-US" dirty="0">
                <a:solidFill>
                  <a:schemeClr val="accent3">
                    <a:lumMod val="50000"/>
                  </a:schemeClr>
                </a:solidFill>
              </a:rPr>
              <a:t>Dennen (2014) </a:t>
            </a:r>
            <a:endParaRPr lang="en-US" dirty="0"/>
          </a:p>
        </p:txBody>
      </p:sp>
      <p:pic>
        <p:nvPicPr>
          <p:cNvPr id="5" name="Picture 4"/>
          <p:cNvPicPr>
            <a:picLocks noChangeAspect="1"/>
          </p:cNvPicPr>
          <p:nvPr/>
        </p:nvPicPr>
        <p:blipFill>
          <a:blip r:embed="rId3"/>
          <a:stretch>
            <a:fillRect/>
          </a:stretch>
        </p:blipFill>
        <p:spPr>
          <a:xfrm>
            <a:off x="8156905" y="6292675"/>
            <a:ext cx="835224" cy="298730"/>
          </a:xfrm>
          <a:prstGeom prst="rect">
            <a:avLst/>
          </a:prstGeom>
        </p:spPr>
      </p:pic>
    </p:spTree>
    <p:extLst>
      <p:ext uri="{BB962C8B-B14F-4D97-AF65-F5344CB8AC3E}">
        <p14:creationId xmlns:p14="http://schemas.microsoft.com/office/powerpoint/2010/main" val="4099445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7181390"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Developing  and Managing an Online Identity:</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Step 1 - Assess  your current online status </a:t>
            </a:r>
          </a:p>
        </p:txBody>
      </p:sp>
      <p:sp>
        <p:nvSpPr>
          <p:cNvPr id="23" name="TextBox 22"/>
          <p:cNvSpPr txBox="1"/>
          <p:nvPr/>
        </p:nvSpPr>
        <p:spPr>
          <a:xfrm>
            <a:off x="2579066" y="346836"/>
            <a:ext cx="6413592" cy="5632311"/>
          </a:xfrm>
          <a:prstGeom prst="rect">
            <a:avLst/>
          </a:prstGeom>
          <a:noFill/>
        </p:spPr>
        <p:txBody>
          <a:bodyPr wrap="square" rtlCol="0">
            <a:spAutoFit/>
          </a:bodyPr>
          <a:lstStyle/>
          <a:p>
            <a:r>
              <a:rPr lang="en-US" sz="2800" b="1" dirty="0">
                <a:solidFill>
                  <a:schemeClr val="accent3">
                    <a:lumMod val="50000"/>
                  </a:schemeClr>
                </a:solidFill>
              </a:rPr>
              <a:t>Assess your current online status by conducting an Internet search for your name and then an image search with your name and answer the following questions: </a:t>
            </a:r>
          </a:p>
          <a:p>
            <a:endParaRPr lang="en-US" sz="2800" dirty="0">
              <a:solidFill>
                <a:schemeClr val="accent3">
                  <a:lumMod val="50000"/>
                </a:schemeClr>
              </a:solidFill>
            </a:endParaRPr>
          </a:p>
          <a:p>
            <a:pPr marL="457200" indent="-457200">
              <a:buFont typeface="+mj-lt"/>
              <a:buAutoNum type="arabicPeriod"/>
            </a:pPr>
            <a:r>
              <a:rPr lang="en-US" sz="2400" dirty="0">
                <a:solidFill>
                  <a:schemeClr val="accent3">
                    <a:lumMod val="50000"/>
                  </a:schemeClr>
                </a:solidFill>
              </a:rPr>
              <a:t>How many results on the first page are really about you? </a:t>
            </a:r>
          </a:p>
          <a:p>
            <a:pPr marL="457200" indent="-457200">
              <a:buFont typeface="+mj-lt"/>
              <a:buAutoNum type="arabicPeriod"/>
            </a:pPr>
            <a:r>
              <a:rPr lang="en-US" sz="2400" dirty="0">
                <a:solidFill>
                  <a:schemeClr val="accent3">
                    <a:lumMod val="50000"/>
                  </a:schemeClr>
                </a:solidFill>
              </a:rPr>
              <a:t>List the sites that come up for you.</a:t>
            </a:r>
          </a:p>
          <a:p>
            <a:pPr marL="457200" indent="-457200">
              <a:buFont typeface="+mj-lt"/>
              <a:buAutoNum type="arabicPeriod"/>
            </a:pPr>
            <a:r>
              <a:rPr lang="en-US" sz="2400" dirty="0">
                <a:solidFill>
                  <a:schemeClr val="accent3">
                    <a:lumMod val="50000"/>
                  </a:schemeClr>
                </a:solidFill>
              </a:rPr>
              <a:t>How many of the images are really about you?</a:t>
            </a:r>
          </a:p>
          <a:p>
            <a:pPr marL="457200" indent="-457200">
              <a:buFont typeface="+mj-lt"/>
              <a:buAutoNum type="arabicPeriod"/>
            </a:pPr>
            <a:r>
              <a:rPr lang="en-US" sz="2400" dirty="0">
                <a:solidFill>
                  <a:schemeClr val="accent3">
                    <a:lumMod val="50000"/>
                  </a:schemeClr>
                </a:solidFill>
              </a:rPr>
              <a:t>Describe the images that come up for you. </a:t>
            </a:r>
          </a:p>
          <a:p>
            <a:pPr marL="457200" indent="-457200">
              <a:buFont typeface="+mj-lt"/>
              <a:buAutoNum type="arabicPeriod"/>
            </a:pPr>
            <a:r>
              <a:rPr lang="en-US" sz="2400" dirty="0">
                <a:solidFill>
                  <a:schemeClr val="accent3">
                    <a:lumMod val="50000"/>
                  </a:schemeClr>
                </a:solidFill>
              </a:rPr>
              <a:t>What do you like and what do you not like? </a:t>
            </a:r>
          </a:p>
          <a:p>
            <a:pPr marL="514350" indent="-514350">
              <a:buFont typeface="+mj-lt"/>
              <a:buAutoNum type="arabicPeriod"/>
            </a:pPr>
            <a:endParaRPr lang="en-US" sz="2800" dirty="0">
              <a:solidFill>
                <a:schemeClr val="accent3">
                  <a:lumMod val="50000"/>
                </a:schemeClr>
              </a:solidFill>
            </a:endParaRPr>
          </a:p>
          <a:p>
            <a:endParaRPr lang="en-US" sz="2000" dirty="0">
              <a:solidFill>
                <a:schemeClr val="accent3">
                  <a:lumMod val="50000"/>
                </a:schemeClr>
              </a:solidFill>
            </a:endParaRPr>
          </a:p>
        </p:txBody>
      </p:sp>
      <p:sp>
        <p:nvSpPr>
          <p:cNvPr id="24" name="Rectangle 23"/>
          <p:cNvSpPr/>
          <p:nvPr/>
        </p:nvSpPr>
        <p:spPr>
          <a:xfrm>
            <a:off x="7416340" y="5197674"/>
            <a:ext cx="1638590" cy="369332"/>
          </a:xfrm>
          <a:prstGeom prst="rect">
            <a:avLst/>
          </a:prstGeom>
        </p:spPr>
        <p:txBody>
          <a:bodyPr wrap="none">
            <a:spAutoFit/>
          </a:bodyPr>
          <a:lstStyle/>
          <a:p>
            <a:r>
              <a:rPr lang="en-US" dirty="0">
                <a:solidFill>
                  <a:schemeClr val="accent3">
                    <a:lumMod val="50000"/>
                  </a:schemeClr>
                </a:solidFill>
              </a:rPr>
              <a:t>Dennen (2014) </a:t>
            </a:r>
            <a:endParaRPr lang="en-US" dirty="0"/>
          </a:p>
        </p:txBody>
      </p:sp>
      <p:pic>
        <p:nvPicPr>
          <p:cNvPr id="2" name="Picture 1"/>
          <p:cNvPicPr>
            <a:picLocks noChangeAspect="1"/>
          </p:cNvPicPr>
          <p:nvPr/>
        </p:nvPicPr>
        <p:blipFill>
          <a:blip r:embed="rId3"/>
          <a:stretch>
            <a:fillRect/>
          </a:stretch>
        </p:blipFill>
        <p:spPr>
          <a:xfrm>
            <a:off x="8156905" y="6309493"/>
            <a:ext cx="835224" cy="298730"/>
          </a:xfrm>
          <a:prstGeom prst="rect">
            <a:avLst/>
          </a:prstGeom>
        </p:spPr>
      </p:pic>
    </p:spTree>
    <p:extLst>
      <p:ext uri="{BB962C8B-B14F-4D97-AF65-F5344CB8AC3E}">
        <p14:creationId xmlns:p14="http://schemas.microsoft.com/office/powerpoint/2010/main" val="3016460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7181390"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Developing  and Managing an Online Identity:</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Step 2 - Decide when to use your real name and image</a:t>
            </a:r>
          </a:p>
        </p:txBody>
      </p:sp>
      <p:sp>
        <p:nvSpPr>
          <p:cNvPr id="23" name="TextBox 22"/>
          <p:cNvSpPr txBox="1"/>
          <p:nvPr/>
        </p:nvSpPr>
        <p:spPr>
          <a:xfrm>
            <a:off x="2579066" y="346836"/>
            <a:ext cx="6413592" cy="6001643"/>
          </a:xfrm>
          <a:prstGeom prst="rect">
            <a:avLst/>
          </a:prstGeom>
          <a:noFill/>
        </p:spPr>
        <p:txBody>
          <a:bodyPr wrap="square" rtlCol="0">
            <a:spAutoFit/>
          </a:bodyPr>
          <a:lstStyle/>
          <a:p>
            <a:r>
              <a:rPr lang="en-US" sz="2800" b="1" dirty="0">
                <a:solidFill>
                  <a:schemeClr val="accent3">
                    <a:lumMod val="50000"/>
                  </a:schemeClr>
                </a:solidFill>
              </a:rPr>
              <a:t>The next step is to decide when to use your real name and image and when you need to use a pseudonym. Use the following steps: </a:t>
            </a:r>
          </a:p>
          <a:p>
            <a:endParaRPr lang="en-US" sz="2800" b="1" dirty="0">
              <a:solidFill>
                <a:schemeClr val="accent3">
                  <a:lumMod val="50000"/>
                </a:schemeClr>
              </a:solidFill>
            </a:endParaRPr>
          </a:p>
          <a:p>
            <a:pPr marL="514350" indent="-514350">
              <a:buFont typeface="+mj-lt"/>
              <a:buAutoNum type="arabicPeriod"/>
            </a:pPr>
            <a:r>
              <a:rPr lang="en-US" sz="2800" dirty="0">
                <a:solidFill>
                  <a:schemeClr val="accent3">
                    <a:lumMod val="50000"/>
                  </a:schemeClr>
                </a:solidFill>
              </a:rPr>
              <a:t>Identify all the different roles you might have online (i.e. professional, parent, or sports fan) and determine if the roles are public or private.</a:t>
            </a:r>
          </a:p>
          <a:p>
            <a:pPr marL="514350" indent="-514350">
              <a:buFont typeface="+mj-lt"/>
              <a:buAutoNum type="arabicPeriod"/>
            </a:pPr>
            <a:r>
              <a:rPr lang="en-US" sz="2800" dirty="0">
                <a:solidFill>
                  <a:schemeClr val="accent3">
                    <a:lumMod val="50000"/>
                  </a:schemeClr>
                </a:solidFill>
              </a:rPr>
              <a:t>Which roles will you allow to intersect?</a:t>
            </a:r>
          </a:p>
          <a:p>
            <a:pPr marL="514350" indent="-514350">
              <a:buFont typeface="+mj-lt"/>
              <a:buAutoNum type="arabicPeriod"/>
            </a:pPr>
            <a:r>
              <a:rPr lang="en-US" sz="2800" dirty="0">
                <a:solidFill>
                  <a:schemeClr val="accent3">
                    <a:lumMod val="50000"/>
                  </a:schemeClr>
                </a:solidFill>
              </a:rPr>
              <a:t>Which roles do you not want to connect?</a:t>
            </a:r>
          </a:p>
          <a:p>
            <a:pPr marL="514350" indent="-514350">
              <a:buFont typeface="+mj-lt"/>
              <a:buAutoNum type="arabicPeriod"/>
            </a:pPr>
            <a:endParaRPr lang="en-US" sz="2800" dirty="0">
              <a:solidFill>
                <a:schemeClr val="accent3">
                  <a:lumMod val="50000"/>
                </a:schemeClr>
              </a:solidFill>
            </a:endParaRPr>
          </a:p>
          <a:p>
            <a:endParaRPr lang="en-US" sz="2000" dirty="0">
              <a:solidFill>
                <a:schemeClr val="accent3">
                  <a:lumMod val="50000"/>
                </a:schemeClr>
              </a:solidFill>
            </a:endParaRPr>
          </a:p>
        </p:txBody>
      </p:sp>
      <p:sp>
        <p:nvSpPr>
          <p:cNvPr id="21" name="Rectangle 20"/>
          <p:cNvSpPr/>
          <p:nvPr/>
        </p:nvSpPr>
        <p:spPr>
          <a:xfrm>
            <a:off x="7416340" y="5310850"/>
            <a:ext cx="1638590" cy="369332"/>
          </a:xfrm>
          <a:prstGeom prst="rect">
            <a:avLst/>
          </a:prstGeom>
        </p:spPr>
        <p:txBody>
          <a:bodyPr wrap="none">
            <a:spAutoFit/>
          </a:bodyPr>
          <a:lstStyle/>
          <a:p>
            <a:r>
              <a:rPr lang="en-US" dirty="0">
                <a:solidFill>
                  <a:schemeClr val="accent3">
                    <a:lumMod val="50000"/>
                  </a:schemeClr>
                </a:solidFill>
              </a:rPr>
              <a:t>Dennen (2014) </a:t>
            </a:r>
            <a:endParaRPr lang="en-US" dirty="0"/>
          </a:p>
        </p:txBody>
      </p:sp>
      <p:pic>
        <p:nvPicPr>
          <p:cNvPr id="2" name="Picture 1"/>
          <p:cNvPicPr>
            <a:picLocks noChangeAspect="1"/>
          </p:cNvPicPr>
          <p:nvPr/>
        </p:nvPicPr>
        <p:blipFill>
          <a:blip r:embed="rId3"/>
          <a:stretch>
            <a:fillRect/>
          </a:stretch>
        </p:blipFill>
        <p:spPr>
          <a:xfrm>
            <a:off x="8036169" y="6324078"/>
            <a:ext cx="835224" cy="298730"/>
          </a:xfrm>
          <a:prstGeom prst="rect">
            <a:avLst/>
          </a:prstGeom>
        </p:spPr>
      </p:pic>
    </p:spTree>
    <p:extLst>
      <p:ext uri="{BB962C8B-B14F-4D97-AF65-F5344CB8AC3E}">
        <p14:creationId xmlns:p14="http://schemas.microsoft.com/office/powerpoint/2010/main" val="4261875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7181390"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Developing  and Managing an Online Identity:</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Step 3 - Set-up your online accounts for appropriate use</a:t>
            </a:r>
          </a:p>
        </p:txBody>
      </p:sp>
      <p:sp>
        <p:nvSpPr>
          <p:cNvPr id="23" name="TextBox 22"/>
          <p:cNvSpPr txBox="1"/>
          <p:nvPr/>
        </p:nvSpPr>
        <p:spPr>
          <a:xfrm>
            <a:off x="2579066" y="346836"/>
            <a:ext cx="6413592" cy="5139869"/>
          </a:xfrm>
          <a:prstGeom prst="rect">
            <a:avLst/>
          </a:prstGeom>
          <a:noFill/>
        </p:spPr>
        <p:txBody>
          <a:bodyPr wrap="square" rtlCol="0">
            <a:spAutoFit/>
          </a:bodyPr>
          <a:lstStyle/>
          <a:p>
            <a:r>
              <a:rPr lang="en-US" sz="2800" b="1" dirty="0">
                <a:solidFill>
                  <a:schemeClr val="accent3">
                    <a:lumMod val="50000"/>
                  </a:schemeClr>
                </a:solidFill>
              </a:rPr>
              <a:t>Use the following guidelines to set-up your online accounts:</a:t>
            </a:r>
          </a:p>
          <a:p>
            <a:pPr marL="457200" indent="-457200">
              <a:buFont typeface="Arial" panose="020B0604020202020204" pitchFamily="34" charset="0"/>
              <a:buChar char="•"/>
            </a:pPr>
            <a:endParaRPr lang="en-US" sz="2800" b="1" dirty="0">
              <a:solidFill>
                <a:schemeClr val="accent3">
                  <a:lumMod val="50000"/>
                </a:schemeClr>
              </a:solidFill>
            </a:endParaRPr>
          </a:p>
          <a:p>
            <a:pPr marL="342900" indent="-342900">
              <a:buFont typeface="Arial" panose="020B0604020202020204" pitchFamily="34" charset="0"/>
              <a:buChar char="•"/>
            </a:pPr>
            <a:r>
              <a:rPr lang="en-US" sz="2800" dirty="0">
                <a:solidFill>
                  <a:schemeClr val="accent3">
                    <a:lumMod val="50000"/>
                  </a:schemeClr>
                </a:solidFill>
              </a:rPr>
              <a:t>Fully </a:t>
            </a:r>
            <a:r>
              <a:rPr lang="en-US" sz="2800" dirty="0" smtClean="0">
                <a:solidFill>
                  <a:schemeClr val="accent3">
                    <a:lumMod val="50000"/>
                  </a:schemeClr>
                </a:solidFill>
              </a:rPr>
              <a:t>Revealing </a:t>
            </a:r>
            <a:r>
              <a:rPr lang="en-US" sz="2800" dirty="0">
                <a:solidFill>
                  <a:schemeClr val="accent3">
                    <a:lumMod val="50000"/>
                  </a:schemeClr>
                </a:solidFill>
              </a:rPr>
              <a:t>= Full name and an actual photo</a:t>
            </a:r>
          </a:p>
          <a:p>
            <a:pPr marL="342900" indent="-342900">
              <a:buFont typeface="Arial" panose="020B0604020202020204" pitchFamily="34" charset="0"/>
              <a:buChar char="•"/>
            </a:pPr>
            <a:endParaRPr lang="en-US" sz="2800" dirty="0">
              <a:solidFill>
                <a:schemeClr val="accent3">
                  <a:lumMod val="50000"/>
                </a:schemeClr>
              </a:solidFill>
            </a:endParaRPr>
          </a:p>
          <a:p>
            <a:pPr marL="342900" indent="-342900">
              <a:buFont typeface="Arial" panose="020B0604020202020204" pitchFamily="34" charset="0"/>
              <a:buChar char="•"/>
            </a:pPr>
            <a:r>
              <a:rPr lang="en-US" sz="2800" dirty="0">
                <a:solidFill>
                  <a:schemeClr val="accent3">
                    <a:lumMod val="50000"/>
                  </a:schemeClr>
                </a:solidFill>
              </a:rPr>
              <a:t>Semi </a:t>
            </a:r>
            <a:r>
              <a:rPr lang="en-US" sz="2800" dirty="0" smtClean="0">
                <a:solidFill>
                  <a:schemeClr val="accent3">
                    <a:lumMod val="50000"/>
                  </a:schemeClr>
                </a:solidFill>
              </a:rPr>
              <a:t>Revealing </a:t>
            </a:r>
            <a:r>
              <a:rPr lang="en-US" sz="2800" dirty="0">
                <a:solidFill>
                  <a:schemeClr val="accent3">
                    <a:lumMod val="50000"/>
                  </a:schemeClr>
                </a:solidFill>
              </a:rPr>
              <a:t>= First name only with actual photo or avatar</a:t>
            </a:r>
          </a:p>
          <a:p>
            <a:pPr marL="342900" indent="-342900">
              <a:buFont typeface="Arial" panose="020B0604020202020204" pitchFamily="34" charset="0"/>
              <a:buChar char="•"/>
            </a:pPr>
            <a:endParaRPr lang="en-US" sz="2800" dirty="0">
              <a:solidFill>
                <a:schemeClr val="accent3">
                  <a:lumMod val="50000"/>
                </a:schemeClr>
              </a:solidFill>
            </a:endParaRPr>
          </a:p>
          <a:p>
            <a:pPr marL="342900" indent="-342900">
              <a:buFont typeface="Arial" panose="020B0604020202020204" pitchFamily="34" charset="0"/>
              <a:buChar char="•"/>
            </a:pPr>
            <a:r>
              <a:rPr lang="en-US" sz="2800" dirty="0" smtClean="0">
                <a:solidFill>
                  <a:schemeClr val="accent3">
                    <a:lumMod val="50000"/>
                  </a:schemeClr>
                </a:solidFill>
              </a:rPr>
              <a:t>Unrevealing = </a:t>
            </a:r>
            <a:r>
              <a:rPr lang="en-US" sz="2800" dirty="0">
                <a:solidFill>
                  <a:schemeClr val="accent3">
                    <a:lumMod val="50000"/>
                  </a:schemeClr>
                </a:solidFill>
              </a:rPr>
              <a:t>Pseudonym or avatar</a:t>
            </a:r>
          </a:p>
          <a:p>
            <a:endParaRPr lang="en-US" sz="2800" dirty="0">
              <a:solidFill>
                <a:schemeClr val="accent3">
                  <a:lumMod val="50000"/>
                </a:schemeClr>
              </a:solidFill>
            </a:endParaRPr>
          </a:p>
          <a:p>
            <a:endParaRPr lang="en-US" sz="2000" dirty="0">
              <a:solidFill>
                <a:schemeClr val="accent3">
                  <a:lumMod val="50000"/>
                </a:schemeClr>
              </a:solidFill>
            </a:endParaRPr>
          </a:p>
        </p:txBody>
      </p:sp>
      <p:sp>
        <p:nvSpPr>
          <p:cNvPr id="21" name="Rectangle 20"/>
          <p:cNvSpPr/>
          <p:nvPr/>
        </p:nvSpPr>
        <p:spPr>
          <a:xfrm>
            <a:off x="7416340" y="5299837"/>
            <a:ext cx="1638590" cy="369332"/>
          </a:xfrm>
          <a:prstGeom prst="rect">
            <a:avLst/>
          </a:prstGeom>
        </p:spPr>
        <p:txBody>
          <a:bodyPr wrap="none">
            <a:spAutoFit/>
          </a:bodyPr>
          <a:lstStyle/>
          <a:p>
            <a:r>
              <a:rPr lang="en-US" dirty="0">
                <a:solidFill>
                  <a:schemeClr val="accent3">
                    <a:lumMod val="50000"/>
                  </a:schemeClr>
                </a:solidFill>
              </a:rPr>
              <a:t>Dennen (2014) </a:t>
            </a:r>
            <a:endParaRPr lang="en-US" dirty="0"/>
          </a:p>
        </p:txBody>
      </p:sp>
      <p:pic>
        <p:nvPicPr>
          <p:cNvPr id="2" name="Picture 1"/>
          <p:cNvPicPr>
            <a:picLocks noChangeAspect="1"/>
          </p:cNvPicPr>
          <p:nvPr/>
        </p:nvPicPr>
        <p:blipFill>
          <a:blip r:embed="rId3"/>
          <a:stretch>
            <a:fillRect/>
          </a:stretch>
        </p:blipFill>
        <p:spPr>
          <a:xfrm>
            <a:off x="8005033" y="6253476"/>
            <a:ext cx="835224" cy="298730"/>
          </a:xfrm>
          <a:prstGeom prst="rect">
            <a:avLst/>
          </a:prstGeom>
        </p:spPr>
      </p:pic>
    </p:spTree>
    <p:extLst>
      <p:ext uri="{BB962C8B-B14F-4D97-AF65-F5344CB8AC3E}">
        <p14:creationId xmlns:p14="http://schemas.microsoft.com/office/powerpoint/2010/main" val="3318333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7181390"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Developing  and Managing an Online Identity:</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Step 4 - Find social media platforms to fit your different roles </a:t>
            </a:r>
          </a:p>
        </p:txBody>
      </p:sp>
      <p:sp>
        <p:nvSpPr>
          <p:cNvPr id="23" name="TextBox 22"/>
          <p:cNvSpPr txBox="1"/>
          <p:nvPr/>
        </p:nvSpPr>
        <p:spPr>
          <a:xfrm>
            <a:off x="2579066" y="346836"/>
            <a:ext cx="6413592" cy="5078313"/>
          </a:xfrm>
          <a:prstGeom prst="rect">
            <a:avLst/>
          </a:prstGeom>
          <a:noFill/>
        </p:spPr>
        <p:txBody>
          <a:bodyPr wrap="square" rtlCol="0">
            <a:spAutoFit/>
          </a:bodyPr>
          <a:lstStyle/>
          <a:p>
            <a:r>
              <a:rPr lang="en-US" sz="2800" b="1" dirty="0">
                <a:solidFill>
                  <a:schemeClr val="accent3">
                    <a:lumMod val="50000"/>
                  </a:schemeClr>
                </a:solidFill>
              </a:rPr>
              <a:t>Find social media platforms to fit your different roles.  </a:t>
            </a:r>
          </a:p>
          <a:p>
            <a:endParaRPr lang="en-US" sz="2800" b="1" dirty="0">
              <a:solidFill>
                <a:schemeClr val="accent3">
                  <a:lumMod val="50000"/>
                </a:schemeClr>
              </a:solidFill>
            </a:endParaRPr>
          </a:p>
          <a:p>
            <a:r>
              <a:rPr lang="en-US" sz="2400" dirty="0">
                <a:solidFill>
                  <a:schemeClr val="accent3">
                    <a:lumMod val="50000"/>
                  </a:schemeClr>
                </a:solidFill>
              </a:rPr>
              <a:t>For example, Facebook tends to be use by more people for private needs and LinkedIn for professional needs. </a:t>
            </a:r>
          </a:p>
          <a:p>
            <a:endParaRPr lang="en-US" sz="2400" dirty="0">
              <a:solidFill>
                <a:schemeClr val="accent3">
                  <a:lumMod val="50000"/>
                </a:schemeClr>
              </a:solidFill>
            </a:endParaRPr>
          </a:p>
          <a:p>
            <a:r>
              <a:rPr lang="en-US" sz="2400" dirty="0">
                <a:solidFill>
                  <a:schemeClr val="accent3">
                    <a:lumMod val="50000"/>
                  </a:schemeClr>
                </a:solidFill>
              </a:rPr>
              <a:t>The most commonly recommended social media platforms for a professional online presence include accounts with LinkedIn, Twitter, and an electronic portfolio such a blog or website.</a:t>
            </a:r>
          </a:p>
          <a:p>
            <a:endParaRPr lang="en-US" sz="2800" dirty="0">
              <a:solidFill>
                <a:schemeClr val="accent3">
                  <a:lumMod val="50000"/>
                </a:schemeClr>
              </a:solidFill>
            </a:endParaRPr>
          </a:p>
          <a:p>
            <a:endParaRPr lang="en-US" sz="2000" dirty="0">
              <a:solidFill>
                <a:schemeClr val="accent3">
                  <a:lumMod val="50000"/>
                </a:schemeClr>
              </a:solidFill>
            </a:endParaRPr>
          </a:p>
        </p:txBody>
      </p:sp>
      <p:sp>
        <p:nvSpPr>
          <p:cNvPr id="21" name="Rectangle 20"/>
          <p:cNvSpPr/>
          <p:nvPr/>
        </p:nvSpPr>
        <p:spPr>
          <a:xfrm>
            <a:off x="7416340" y="5299837"/>
            <a:ext cx="1638590" cy="369332"/>
          </a:xfrm>
          <a:prstGeom prst="rect">
            <a:avLst/>
          </a:prstGeom>
        </p:spPr>
        <p:txBody>
          <a:bodyPr wrap="none">
            <a:spAutoFit/>
          </a:bodyPr>
          <a:lstStyle/>
          <a:p>
            <a:r>
              <a:rPr lang="en-US" dirty="0">
                <a:solidFill>
                  <a:schemeClr val="accent3">
                    <a:lumMod val="50000"/>
                  </a:schemeClr>
                </a:solidFill>
              </a:rPr>
              <a:t>Dennen (2014) </a:t>
            </a:r>
            <a:endParaRPr lang="en-US" dirty="0"/>
          </a:p>
        </p:txBody>
      </p:sp>
      <p:pic>
        <p:nvPicPr>
          <p:cNvPr id="2" name="Picture 1"/>
          <p:cNvPicPr>
            <a:picLocks noChangeAspect="1"/>
          </p:cNvPicPr>
          <p:nvPr/>
        </p:nvPicPr>
        <p:blipFill>
          <a:blip r:embed="rId3"/>
          <a:stretch>
            <a:fillRect/>
          </a:stretch>
        </p:blipFill>
        <p:spPr>
          <a:xfrm>
            <a:off x="8049483" y="6331698"/>
            <a:ext cx="835224" cy="298730"/>
          </a:xfrm>
          <a:prstGeom prst="rect">
            <a:avLst/>
          </a:prstGeom>
        </p:spPr>
      </p:pic>
    </p:spTree>
    <p:extLst>
      <p:ext uri="{BB962C8B-B14F-4D97-AF65-F5344CB8AC3E}">
        <p14:creationId xmlns:p14="http://schemas.microsoft.com/office/powerpoint/2010/main" val="913794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8285794"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Communicate  &amp; Share Professionally  on Social Media</a:t>
            </a:r>
          </a:p>
        </p:txBody>
      </p:sp>
      <p:sp>
        <p:nvSpPr>
          <p:cNvPr id="23" name="TextBox 22"/>
          <p:cNvSpPr txBox="1"/>
          <p:nvPr/>
        </p:nvSpPr>
        <p:spPr>
          <a:xfrm>
            <a:off x="2579066" y="346836"/>
            <a:ext cx="6413592" cy="5755422"/>
          </a:xfrm>
          <a:prstGeom prst="rect">
            <a:avLst/>
          </a:prstGeom>
          <a:noFill/>
        </p:spPr>
        <p:txBody>
          <a:bodyPr wrap="square" rtlCol="0">
            <a:spAutoFit/>
          </a:bodyPr>
          <a:lstStyle/>
          <a:p>
            <a:r>
              <a:rPr lang="en-US" sz="2000" b="1" dirty="0">
                <a:solidFill>
                  <a:schemeClr val="accent3">
                    <a:lumMod val="50000"/>
                  </a:schemeClr>
                </a:solidFill>
              </a:rPr>
              <a:t>Social workers consider the following five questions as a guide for posting information on social media:  </a:t>
            </a:r>
          </a:p>
          <a:p>
            <a:endParaRPr lang="en-US" sz="1400" b="1" dirty="0">
              <a:solidFill>
                <a:schemeClr val="accent3">
                  <a:lumMod val="50000"/>
                </a:schemeClr>
              </a:solidFill>
            </a:endParaRPr>
          </a:p>
          <a:p>
            <a:pPr marL="342900" indent="-342900">
              <a:buFont typeface="+mj-lt"/>
              <a:buAutoNum type="arabicPeriod"/>
            </a:pPr>
            <a:r>
              <a:rPr lang="en-US" dirty="0">
                <a:solidFill>
                  <a:schemeClr val="accent3">
                    <a:lumMod val="50000"/>
                  </a:schemeClr>
                </a:solidFill>
              </a:rPr>
              <a:t>What information do you want to share? - Consider the type of information to be shared. Is it public or private information?  Text, data or images? Is it fact-based, a professional judgement or personal opinion?</a:t>
            </a:r>
          </a:p>
          <a:p>
            <a:pPr marL="342900" indent="-342900">
              <a:buFont typeface="+mj-lt"/>
              <a:buAutoNum type="arabicPeriod"/>
            </a:pPr>
            <a:endParaRPr lang="en-US" dirty="0">
              <a:solidFill>
                <a:schemeClr val="accent3">
                  <a:lumMod val="50000"/>
                </a:schemeClr>
              </a:solidFill>
            </a:endParaRPr>
          </a:p>
          <a:p>
            <a:pPr marL="342900" indent="-342900">
              <a:buFont typeface="+mj-lt"/>
              <a:buAutoNum type="arabicPeriod"/>
            </a:pPr>
            <a:r>
              <a:rPr lang="en-US" dirty="0">
                <a:solidFill>
                  <a:schemeClr val="accent3">
                    <a:lumMod val="50000"/>
                  </a:schemeClr>
                </a:solidFill>
              </a:rPr>
              <a:t>Why do you want to share this information? - Think about the reasons for sharing this information. What are the benefits or deterrents of sharing? Is there an expected outcome from sharing this information?</a:t>
            </a:r>
          </a:p>
          <a:p>
            <a:pPr marL="342900" indent="-342900">
              <a:buFont typeface="+mj-lt"/>
              <a:buAutoNum type="arabicPeriod"/>
            </a:pPr>
            <a:endParaRPr lang="en-US" dirty="0">
              <a:solidFill>
                <a:schemeClr val="accent3">
                  <a:lumMod val="50000"/>
                </a:schemeClr>
              </a:solidFill>
            </a:endParaRPr>
          </a:p>
          <a:p>
            <a:pPr marL="342900" indent="-342900">
              <a:buFont typeface="+mj-lt"/>
              <a:buAutoNum type="arabicPeriod"/>
            </a:pPr>
            <a:r>
              <a:rPr lang="en-US" dirty="0">
                <a:solidFill>
                  <a:schemeClr val="accent3">
                    <a:lumMod val="50000"/>
                  </a:schemeClr>
                </a:solidFill>
              </a:rPr>
              <a:t>Who needs to see this information? - This is when you consider the audience or reader.  Who will read this information and how will they benefit from it? If personal, will clients or supervisors see this information?</a:t>
            </a:r>
          </a:p>
          <a:p>
            <a:endParaRPr lang="en-US" sz="1400" b="1" dirty="0">
              <a:solidFill>
                <a:schemeClr val="accent3">
                  <a:lumMod val="50000"/>
                </a:schemeClr>
              </a:solidFill>
            </a:endParaRPr>
          </a:p>
          <a:p>
            <a:endParaRPr lang="en-US" sz="2800" dirty="0">
              <a:solidFill>
                <a:schemeClr val="accent3">
                  <a:lumMod val="50000"/>
                </a:schemeClr>
              </a:solidFill>
            </a:endParaRPr>
          </a:p>
          <a:p>
            <a:endParaRPr lang="en-US" sz="2000" dirty="0">
              <a:solidFill>
                <a:schemeClr val="accent3">
                  <a:lumMod val="50000"/>
                </a:schemeClr>
              </a:solidFill>
            </a:endParaRPr>
          </a:p>
        </p:txBody>
      </p:sp>
      <p:sp>
        <p:nvSpPr>
          <p:cNvPr id="21" name="Rectangle 20"/>
          <p:cNvSpPr/>
          <p:nvPr/>
        </p:nvSpPr>
        <p:spPr>
          <a:xfrm>
            <a:off x="6875430" y="5310850"/>
            <a:ext cx="2268570" cy="369332"/>
          </a:xfrm>
          <a:prstGeom prst="rect">
            <a:avLst/>
          </a:prstGeom>
        </p:spPr>
        <p:txBody>
          <a:bodyPr wrap="none">
            <a:spAutoFit/>
          </a:bodyPr>
          <a:lstStyle/>
          <a:p>
            <a:r>
              <a:rPr lang="en-US" dirty="0">
                <a:solidFill>
                  <a:schemeClr val="accent3">
                    <a:lumMod val="50000"/>
                  </a:schemeClr>
                </a:solidFill>
              </a:rPr>
              <a:t>Kimball  &amp; Kim (2013) </a:t>
            </a:r>
            <a:endParaRPr lang="en-US" dirty="0"/>
          </a:p>
        </p:txBody>
      </p:sp>
      <p:grpSp>
        <p:nvGrpSpPr>
          <p:cNvPr id="22" name="Group 21"/>
          <p:cNvGrpSpPr/>
          <p:nvPr/>
        </p:nvGrpSpPr>
        <p:grpSpPr>
          <a:xfrm>
            <a:off x="503278" y="3003618"/>
            <a:ext cx="1889256" cy="1889256"/>
            <a:chOff x="316745" y="2736597"/>
            <a:chExt cx="1419425" cy="1419425"/>
          </a:xfrm>
        </p:grpSpPr>
        <p:sp>
          <p:nvSpPr>
            <p:cNvPr id="24" name="Oval 23"/>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 name="Picture 1"/>
          <p:cNvPicPr>
            <a:picLocks noChangeAspect="1"/>
          </p:cNvPicPr>
          <p:nvPr/>
        </p:nvPicPr>
        <p:blipFill>
          <a:blip r:embed="rId3"/>
          <a:stretch>
            <a:fillRect/>
          </a:stretch>
        </p:blipFill>
        <p:spPr>
          <a:xfrm>
            <a:off x="8009715" y="6326022"/>
            <a:ext cx="835224" cy="298730"/>
          </a:xfrm>
          <a:prstGeom prst="rect">
            <a:avLst/>
          </a:prstGeom>
        </p:spPr>
      </p:pic>
    </p:spTree>
    <p:extLst>
      <p:ext uri="{BB962C8B-B14F-4D97-AF65-F5344CB8AC3E}">
        <p14:creationId xmlns:p14="http://schemas.microsoft.com/office/powerpoint/2010/main" val="3845298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8285794"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Communicate  &amp; Share Professionally  on Social Media</a:t>
            </a:r>
          </a:p>
        </p:txBody>
      </p:sp>
      <p:sp>
        <p:nvSpPr>
          <p:cNvPr id="23" name="TextBox 22"/>
          <p:cNvSpPr txBox="1"/>
          <p:nvPr/>
        </p:nvSpPr>
        <p:spPr>
          <a:xfrm>
            <a:off x="2579066" y="346836"/>
            <a:ext cx="6413592" cy="4370427"/>
          </a:xfrm>
          <a:prstGeom prst="rect">
            <a:avLst/>
          </a:prstGeom>
          <a:noFill/>
        </p:spPr>
        <p:txBody>
          <a:bodyPr wrap="square" rtlCol="0">
            <a:spAutoFit/>
          </a:bodyPr>
          <a:lstStyle/>
          <a:p>
            <a:r>
              <a:rPr lang="en-US" sz="2000" b="1" dirty="0">
                <a:solidFill>
                  <a:schemeClr val="accent3">
                    <a:lumMod val="50000"/>
                  </a:schemeClr>
                </a:solidFill>
              </a:rPr>
              <a:t>Social workers consider the following five questions as a guide for posting information on social media (Continued):  </a:t>
            </a:r>
          </a:p>
          <a:p>
            <a:endParaRPr lang="en-US" sz="1400" b="1" dirty="0">
              <a:solidFill>
                <a:schemeClr val="accent3">
                  <a:lumMod val="50000"/>
                </a:schemeClr>
              </a:solidFill>
            </a:endParaRPr>
          </a:p>
          <a:p>
            <a:endParaRPr lang="en-US" sz="1400" b="1" dirty="0">
              <a:solidFill>
                <a:schemeClr val="accent3">
                  <a:lumMod val="50000"/>
                </a:schemeClr>
              </a:solidFill>
            </a:endParaRPr>
          </a:p>
          <a:p>
            <a:pPr marL="342900" indent="-342900">
              <a:buFont typeface="+mj-lt"/>
              <a:buAutoNum type="arabicPeriod" startAt="4"/>
            </a:pPr>
            <a:r>
              <a:rPr lang="en-US" dirty="0">
                <a:solidFill>
                  <a:schemeClr val="accent3">
                    <a:lumMod val="50000"/>
                  </a:schemeClr>
                </a:solidFill>
              </a:rPr>
              <a:t>Where do you want to share this information? - Reflect on which social media platform would be the best venue for sharing or if you want to share across multiple platforms such as Twitter and LinkedIn. </a:t>
            </a:r>
          </a:p>
          <a:p>
            <a:pPr marL="342900" indent="-342900">
              <a:buFont typeface="+mj-lt"/>
              <a:buAutoNum type="arabicPeriod" startAt="4"/>
            </a:pPr>
            <a:endParaRPr lang="en-US" dirty="0">
              <a:solidFill>
                <a:schemeClr val="accent3">
                  <a:lumMod val="50000"/>
                </a:schemeClr>
              </a:solidFill>
            </a:endParaRPr>
          </a:p>
          <a:p>
            <a:pPr marL="342900" indent="-342900">
              <a:buFont typeface="+mj-lt"/>
              <a:buAutoNum type="arabicPeriod" startAt="4"/>
            </a:pPr>
            <a:r>
              <a:rPr lang="en-US" dirty="0">
                <a:solidFill>
                  <a:schemeClr val="accent3">
                    <a:lumMod val="50000"/>
                  </a:schemeClr>
                </a:solidFill>
              </a:rPr>
              <a:t>How does the NASW Code of Ethics or other organizational policies guide sharing this information? -Always examine and reflect on the NASW Code of Ethics and other policies that may affect the sharing of this information.</a:t>
            </a:r>
          </a:p>
          <a:p>
            <a:endParaRPr lang="en-US" sz="2800" dirty="0">
              <a:solidFill>
                <a:schemeClr val="accent3">
                  <a:lumMod val="50000"/>
                </a:schemeClr>
              </a:solidFill>
            </a:endParaRPr>
          </a:p>
          <a:p>
            <a:endParaRPr lang="en-US" sz="2000" dirty="0">
              <a:solidFill>
                <a:schemeClr val="accent3">
                  <a:lumMod val="50000"/>
                </a:schemeClr>
              </a:solidFill>
            </a:endParaRPr>
          </a:p>
        </p:txBody>
      </p:sp>
      <p:sp>
        <p:nvSpPr>
          <p:cNvPr id="21" name="Rectangle 20"/>
          <p:cNvSpPr/>
          <p:nvPr/>
        </p:nvSpPr>
        <p:spPr>
          <a:xfrm>
            <a:off x="6724088" y="5143992"/>
            <a:ext cx="2268570" cy="369332"/>
          </a:xfrm>
          <a:prstGeom prst="rect">
            <a:avLst/>
          </a:prstGeom>
        </p:spPr>
        <p:txBody>
          <a:bodyPr wrap="none">
            <a:spAutoFit/>
          </a:bodyPr>
          <a:lstStyle/>
          <a:p>
            <a:r>
              <a:rPr lang="en-US" dirty="0">
                <a:solidFill>
                  <a:schemeClr val="accent3">
                    <a:lumMod val="50000"/>
                  </a:schemeClr>
                </a:solidFill>
              </a:rPr>
              <a:t>Kimball  &amp; Kim (2013) </a:t>
            </a:r>
            <a:endParaRPr lang="en-US" dirty="0"/>
          </a:p>
        </p:txBody>
      </p:sp>
      <p:grpSp>
        <p:nvGrpSpPr>
          <p:cNvPr id="22" name="Group 21"/>
          <p:cNvGrpSpPr/>
          <p:nvPr/>
        </p:nvGrpSpPr>
        <p:grpSpPr>
          <a:xfrm>
            <a:off x="604879" y="2940889"/>
            <a:ext cx="1889256" cy="1889256"/>
            <a:chOff x="316745" y="2736597"/>
            <a:chExt cx="1419425" cy="1419425"/>
          </a:xfrm>
        </p:grpSpPr>
        <p:sp>
          <p:nvSpPr>
            <p:cNvPr id="24" name="Oval 23"/>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 name="Picture 1"/>
          <p:cNvPicPr>
            <a:picLocks noChangeAspect="1"/>
          </p:cNvPicPr>
          <p:nvPr/>
        </p:nvPicPr>
        <p:blipFill>
          <a:blip r:embed="rId3"/>
          <a:stretch>
            <a:fillRect/>
          </a:stretch>
        </p:blipFill>
        <p:spPr>
          <a:xfrm>
            <a:off x="8103132" y="6323563"/>
            <a:ext cx="835224" cy="298730"/>
          </a:xfrm>
          <a:prstGeom prst="rect">
            <a:avLst/>
          </a:prstGeom>
        </p:spPr>
      </p:pic>
    </p:spTree>
    <p:extLst>
      <p:ext uri="{BB962C8B-B14F-4D97-AF65-F5344CB8AC3E}">
        <p14:creationId xmlns:p14="http://schemas.microsoft.com/office/powerpoint/2010/main" val="2595556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8285794"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Communicate  &amp; Share Professionally  on Social Media</a:t>
            </a:r>
          </a:p>
        </p:txBody>
      </p:sp>
      <p:sp>
        <p:nvSpPr>
          <p:cNvPr id="23" name="TextBox 22"/>
          <p:cNvSpPr txBox="1"/>
          <p:nvPr/>
        </p:nvSpPr>
        <p:spPr>
          <a:xfrm>
            <a:off x="2579066" y="346836"/>
            <a:ext cx="6413592" cy="5324535"/>
          </a:xfrm>
          <a:prstGeom prst="rect">
            <a:avLst/>
          </a:prstGeom>
          <a:noFill/>
        </p:spPr>
        <p:txBody>
          <a:bodyPr wrap="square" rtlCol="0">
            <a:spAutoFit/>
          </a:bodyPr>
          <a:lstStyle/>
          <a:p>
            <a:r>
              <a:rPr lang="en-US" sz="2000" b="1" dirty="0">
                <a:solidFill>
                  <a:schemeClr val="accent3">
                    <a:lumMod val="50000"/>
                  </a:schemeClr>
                </a:solidFill>
              </a:rPr>
              <a:t>Additionally, the following guidelines should be considered when posting on social media: </a:t>
            </a:r>
          </a:p>
          <a:p>
            <a:endParaRPr lang="en-US" sz="2000" b="1"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Blog about your passion, but be prepared to handle comments and feedback from others.  </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Be consistent and authentic with your comments.  Clients and supervisors may be upset if you post content that doesn’t reflect your professional role as a social worker.  </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Think about which groups or causes that you want to like or endorse on social media.  </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Be culturally sensitive, respectful and polite when posting</a:t>
            </a:r>
            <a:r>
              <a:rPr lang="en-US" sz="2000" b="1" dirty="0">
                <a:solidFill>
                  <a:schemeClr val="accent3">
                    <a:lumMod val="50000"/>
                  </a:schemeClr>
                </a:solidFill>
              </a:rPr>
              <a:t>. </a:t>
            </a:r>
            <a:endParaRPr lang="en-US" sz="2800" dirty="0">
              <a:solidFill>
                <a:schemeClr val="accent3">
                  <a:lumMod val="50000"/>
                </a:schemeClr>
              </a:solidFill>
            </a:endParaRPr>
          </a:p>
          <a:p>
            <a:endParaRPr lang="en-US" sz="2000" dirty="0">
              <a:solidFill>
                <a:schemeClr val="accent3">
                  <a:lumMod val="50000"/>
                </a:schemeClr>
              </a:solidFill>
            </a:endParaRPr>
          </a:p>
        </p:txBody>
      </p:sp>
      <p:sp>
        <p:nvSpPr>
          <p:cNvPr id="21" name="Rectangle 20"/>
          <p:cNvSpPr/>
          <p:nvPr/>
        </p:nvSpPr>
        <p:spPr>
          <a:xfrm>
            <a:off x="7731607" y="5302039"/>
            <a:ext cx="1261051" cy="369332"/>
          </a:xfrm>
          <a:prstGeom prst="rect">
            <a:avLst/>
          </a:prstGeom>
        </p:spPr>
        <p:txBody>
          <a:bodyPr wrap="none">
            <a:spAutoFit/>
          </a:bodyPr>
          <a:lstStyle/>
          <a:p>
            <a:r>
              <a:rPr lang="en-US" dirty="0">
                <a:solidFill>
                  <a:schemeClr val="accent3">
                    <a:lumMod val="50000"/>
                  </a:schemeClr>
                </a:solidFill>
              </a:rPr>
              <a:t>Robb, 2011</a:t>
            </a:r>
            <a:endParaRPr lang="en-US" dirty="0"/>
          </a:p>
        </p:txBody>
      </p:sp>
      <p:pic>
        <p:nvPicPr>
          <p:cNvPr id="2" name="Picture 1"/>
          <p:cNvPicPr>
            <a:picLocks noChangeAspect="1"/>
          </p:cNvPicPr>
          <p:nvPr/>
        </p:nvPicPr>
        <p:blipFill>
          <a:blip r:embed="rId3"/>
          <a:stretch>
            <a:fillRect/>
          </a:stretch>
        </p:blipFill>
        <p:spPr>
          <a:xfrm>
            <a:off x="8157434" y="6322114"/>
            <a:ext cx="835224" cy="298730"/>
          </a:xfrm>
          <a:prstGeom prst="rect">
            <a:avLst/>
          </a:prstGeom>
        </p:spPr>
      </p:pic>
    </p:spTree>
    <p:extLst>
      <p:ext uri="{BB962C8B-B14F-4D97-AF65-F5344CB8AC3E}">
        <p14:creationId xmlns:p14="http://schemas.microsoft.com/office/powerpoint/2010/main" val="2020355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8285794"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Communicate  &amp; Share Professionally  on Social Media</a:t>
            </a:r>
          </a:p>
        </p:txBody>
      </p:sp>
      <p:sp>
        <p:nvSpPr>
          <p:cNvPr id="23" name="TextBox 22"/>
          <p:cNvSpPr txBox="1"/>
          <p:nvPr/>
        </p:nvSpPr>
        <p:spPr>
          <a:xfrm>
            <a:off x="2579066" y="346836"/>
            <a:ext cx="6413592" cy="5139869"/>
          </a:xfrm>
          <a:prstGeom prst="rect">
            <a:avLst/>
          </a:prstGeom>
          <a:noFill/>
        </p:spPr>
        <p:txBody>
          <a:bodyPr wrap="square" rtlCol="0">
            <a:spAutoFit/>
          </a:bodyPr>
          <a:lstStyle/>
          <a:p>
            <a:r>
              <a:rPr lang="en-US" sz="2800" b="1" dirty="0">
                <a:solidFill>
                  <a:schemeClr val="accent3">
                    <a:lumMod val="50000"/>
                  </a:schemeClr>
                </a:solidFill>
              </a:rPr>
              <a:t>Resources that invaluable to helping social workers determine what to post on social media are: </a:t>
            </a:r>
          </a:p>
          <a:p>
            <a:endParaRPr lang="en-US" sz="1600" b="1" dirty="0">
              <a:solidFill>
                <a:schemeClr val="accent3">
                  <a:lumMod val="50000"/>
                </a:schemeClr>
              </a:solidFill>
            </a:endParaRPr>
          </a:p>
          <a:p>
            <a:pPr marL="457200" indent="-457200">
              <a:buAutoNum type="arabicPeriod"/>
            </a:pPr>
            <a:r>
              <a:rPr lang="en-US" sz="1600" dirty="0">
                <a:solidFill>
                  <a:schemeClr val="accent3">
                    <a:lumMod val="50000"/>
                  </a:schemeClr>
                </a:solidFill>
              </a:rPr>
              <a:t>Netiquette guidelines (http://www.albion.com/netiquette/): The guidelines provide an understanding of what is polite and respectful communication on the internet and online environments.</a:t>
            </a:r>
          </a:p>
          <a:p>
            <a:pPr marL="457200" indent="-457200">
              <a:buAutoNum type="arabicPeriod"/>
            </a:pPr>
            <a:endParaRPr lang="en-US" sz="1600" dirty="0">
              <a:solidFill>
                <a:schemeClr val="accent3">
                  <a:lumMod val="50000"/>
                </a:schemeClr>
              </a:solidFill>
            </a:endParaRPr>
          </a:p>
          <a:p>
            <a:pPr marL="457200" indent="-457200">
              <a:buAutoNum type="arabicPeriod"/>
            </a:pPr>
            <a:r>
              <a:rPr lang="en-US" sz="1600" dirty="0">
                <a:solidFill>
                  <a:schemeClr val="accent3">
                    <a:lumMod val="50000"/>
                  </a:schemeClr>
                </a:solidFill>
              </a:rPr>
              <a:t>NASW Code of Ethics (https://www.socialworkers.org/pubs/code/code.asp): The values and standards in the Code of Ethics can be applied to online communication. </a:t>
            </a:r>
          </a:p>
          <a:p>
            <a:pPr marL="457200" indent="-457200">
              <a:buAutoNum type="arabicPeriod"/>
            </a:pPr>
            <a:endParaRPr lang="en-US" sz="1600" dirty="0">
              <a:solidFill>
                <a:schemeClr val="accent3">
                  <a:lumMod val="50000"/>
                </a:schemeClr>
              </a:solidFill>
            </a:endParaRPr>
          </a:p>
          <a:p>
            <a:pPr marL="457200" indent="-457200">
              <a:buAutoNum type="arabicPeriod"/>
            </a:pPr>
            <a:r>
              <a:rPr lang="en-US" sz="1600" dirty="0">
                <a:solidFill>
                  <a:schemeClr val="accent3">
                    <a:lumMod val="50000"/>
                  </a:schemeClr>
                </a:solidFill>
              </a:rPr>
              <a:t>NASW Standards for Technology in Social Work Practice (http://www.socialworkers.org/includes/newIncludes/homepage/PRA-BRO-33617.TechStandards_FINAL_POSTING.pdf): These standards outline specific uses for technology in social work practice.  </a:t>
            </a:r>
          </a:p>
          <a:p>
            <a:endParaRPr lang="en-US" sz="2000" dirty="0">
              <a:solidFill>
                <a:schemeClr val="accent3">
                  <a:lumMod val="50000"/>
                </a:schemeClr>
              </a:solidFill>
            </a:endParaRPr>
          </a:p>
        </p:txBody>
      </p:sp>
      <p:pic>
        <p:nvPicPr>
          <p:cNvPr id="2" name="Picture 1"/>
          <p:cNvPicPr>
            <a:picLocks noChangeAspect="1"/>
          </p:cNvPicPr>
          <p:nvPr/>
        </p:nvPicPr>
        <p:blipFill>
          <a:blip r:embed="rId3"/>
          <a:stretch>
            <a:fillRect/>
          </a:stretch>
        </p:blipFill>
        <p:spPr>
          <a:xfrm>
            <a:off x="8103132" y="6471479"/>
            <a:ext cx="835224" cy="298730"/>
          </a:xfrm>
          <a:prstGeom prst="rect">
            <a:avLst/>
          </a:prstGeom>
        </p:spPr>
      </p:pic>
    </p:spTree>
    <p:extLst>
      <p:ext uri="{BB962C8B-B14F-4D97-AF65-F5344CB8AC3E}">
        <p14:creationId xmlns:p14="http://schemas.microsoft.com/office/powerpoint/2010/main" val="1558326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763689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Why you need a professional social media policy? </a:t>
            </a:r>
          </a:p>
        </p:txBody>
      </p:sp>
      <p:sp>
        <p:nvSpPr>
          <p:cNvPr id="23" name="TextBox 22"/>
          <p:cNvSpPr txBox="1"/>
          <p:nvPr/>
        </p:nvSpPr>
        <p:spPr>
          <a:xfrm>
            <a:off x="2838449" y="1653922"/>
            <a:ext cx="5677957" cy="2246769"/>
          </a:xfrm>
          <a:prstGeom prst="rect">
            <a:avLst/>
          </a:prstGeom>
          <a:noFill/>
        </p:spPr>
        <p:txBody>
          <a:bodyPr wrap="square" rtlCol="0">
            <a:spAutoFit/>
          </a:bodyPr>
          <a:lstStyle/>
          <a:p>
            <a:r>
              <a:rPr lang="en-US" sz="2800" dirty="0">
                <a:solidFill>
                  <a:schemeClr val="accent3">
                    <a:lumMod val="50000"/>
                  </a:schemeClr>
                </a:solidFill>
              </a:rPr>
              <a:t>The purpose of a social media policy is to inform clients, constituents, colleagues and others about when, how and why you use social media in a professional capacity. </a:t>
            </a:r>
            <a:endParaRPr lang="en-US" sz="2000" dirty="0">
              <a:solidFill>
                <a:schemeClr val="accent3">
                  <a:lumMod val="50000"/>
                </a:schemeClr>
              </a:solidFill>
            </a:endParaRPr>
          </a:p>
        </p:txBody>
      </p:sp>
      <p:pic>
        <p:nvPicPr>
          <p:cNvPr id="2" name="Picture 1"/>
          <p:cNvPicPr>
            <a:picLocks noChangeAspect="1"/>
          </p:cNvPicPr>
          <p:nvPr/>
        </p:nvPicPr>
        <p:blipFill>
          <a:blip r:embed="rId3"/>
          <a:stretch>
            <a:fillRect/>
          </a:stretch>
        </p:blipFill>
        <p:spPr>
          <a:xfrm>
            <a:off x="8098794" y="6326022"/>
            <a:ext cx="835224" cy="298730"/>
          </a:xfrm>
          <a:prstGeom prst="rect">
            <a:avLst/>
          </a:prstGeom>
        </p:spPr>
      </p:pic>
    </p:spTree>
    <p:extLst>
      <p:ext uri="{BB962C8B-B14F-4D97-AF65-F5344CB8AC3E}">
        <p14:creationId xmlns:p14="http://schemas.microsoft.com/office/powerpoint/2010/main" val="108911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a:spLocks/>
          </p:cNvSpPr>
          <p:nvPr/>
        </p:nvSpPr>
        <p:spPr>
          <a:xfrm>
            <a:off x="0" y="5537120"/>
            <a:ext cx="9144000" cy="1189325"/>
          </a:xfrm>
          <a:prstGeom prst="rect">
            <a:avLst/>
          </a:prstGeom>
          <a:gradFill flip="none" rotWithShape="1">
            <a:gsLst>
              <a:gs pos="18000">
                <a:schemeClr val="tx1">
                  <a:lumMod val="85000"/>
                  <a:lumOff val="15000"/>
                </a:schemeClr>
              </a:gs>
              <a:gs pos="75000">
                <a:schemeClr val="tx1">
                  <a:lumMod val="65000"/>
                  <a:lumOff val="3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a:spLocks/>
          </p:cNvSpPr>
          <p:nvPr/>
        </p:nvSpPr>
        <p:spPr>
          <a:xfrm>
            <a:off x="0" y="6253476"/>
            <a:ext cx="9144000" cy="358557"/>
          </a:xfrm>
          <a:prstGeom prst="rect">
            <a:avLst/>
          </a:prstGeom>
          <a:solidFill>
            <a:schemeClr val="tx1">
              <a:lumMod val="85000"/>
              <a:lumOff val="15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1468746" y="5448894"/>
            <a:ext cx="7401976" cy="954107"/>
          </a:xfrm>
          <a:prstGeom prst="rect">
            <a:avLst/>
          </a:prstGeom>
          <a:noFill/>
        </p:spPr>
        <p:txBody>
          <a:bodyPr wrap="square" rtlCol="0">
            <a:spAutoFit/>
          </a:bodyPr>
          <a:lstStyle/>
          <a:p>
            <a:pPr algn="ctr"/>
            <a:r>
              <a:rPr lang="en-US" sz="2800" b="1" dirty="0">
                <a:solidFill>
                  <a:schemeClr val="bg1"/>
                </a:solidFill>
                <a:effectLst>
                  <a:outerShdw blurRad="38100" dist="63500" dir="8100000" algn="tl" rotWithShape="0">
                    <a:schemeClr val="tx1">
                      <a:lumMod val="95000"/>
                      <a:lumOff val="5000"/>
                      <a:alpha val="43000"/>
                    </a:schemeClr>
                  </a:outerShdw>
                </a:effectLst>
              </a:rPr>
              <a:t>		About the Social Media Toolkit for Social Work Field Educators</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3" name="TextBox 2"/>
          <p:cNvSpPr txBox="1"/>
          <p:nvPr/>
        </p:nvSpPr>
        <p:spPr>
          <a:xfrm>
            <a:off x="1616060" y="2283049"/>
            <a:ext cx="1182055" cy="369332"/>
          </a:xfrm>
          <a:prstGeom prst="rect">
            <a:avLst/>
          </a:prstGeom>
          <a:noFill/>
        </p:spPr>
        <p:txBody>
          <a:bodyPr wrap="none" rtlCol="0">
            <a:spAutoFit/>
          </a:bodyPr>
          <a:lstStyle/>
          <a:p>
            <a:r>
              <a:rPr lang="en-US" dirty="0"/>
              <a:t>Reflection </a:t>
            </a:r>
          </a:p>
        </p:txBody>
      </p:sp>
      <p:sp>
        <p:nvSpPr>
          <p:cNvPr id="7" name="TextBox 6"/>
          <p:cNvSpPr txBox="1"/>
          <p:nvPr/>
        </p:nvSpPr>
        <p:spPr>
          <a:xfrm>
            <a:off x="1668025" y="4865089"/>
            <a:ext cx="1526682" cy="646331"/>
          </a:xfrm>
          <a:prstGeom prst="rect">
            <a:avLst/>
          </a:prstGeom>
          <a:noFill/>
        </p:spPr>
        <p:txBody>
          <a:bodyPr wrap="square" rtlCol="0">
            <a:spAutoFit/>
          </a:bodyPr>
          <a:lstStyle/>
          <a:p>
            <a:r>
              <a:rPr lang="en-US" dirty="0"/>
              <a:t>Learning Activities</a:t>
            </a:r>
          </a:p>
        </p:txBody>
      </p:sp>
      <p:sp>
        <p:nvSpPr>
          <p:cNvPr id="8" name="TextBox 7"/>
          <p:cNvSpPr txBox="1"/>
          <p:nvPr/>
        </p:nvSpPr>
        <p:spPr>
          <a:xfrm>
            <a:off x="1684928" y="809899"/>
            <a:ext cx="1885027" cy="369332"/>
          </a:xfrm>
          <a:prstGeom prst="rect">
            <a:avLst/>
          </a:prstGeom>
          <a:noFill/>
        </p:spPr>
        <p:txBody>
          <a:bodyPr wrap="square" rtlCol="0">
            <a:spAutoFit/>
          </a:bodyPr>
          <a:lstStyle/>
          <a:p>
            <a:r>
              <a:rPr lang="en-US" dirty="0"/>
              <a:t>Case Study</a:t>
            </a:r>
          </a:p>
        </p:txBody>
      </p:sp>
      <p:sp>
        <p:nvSpPr>
          <p:cNvPr id="11" name="TextBox 10"/>
          <p:cNvSpPr txBox="1"/>
          <p:nvPr/>
        </p:nvSpPr>
        <p:spPr>
          <a:xfrm>
            <a:off x="1684928" y="3650499"/>
            <a:ext cx="1766789" cy="369332"/>
          </a:xfrm>
          <a:prstGeom prst="rect">
            <a:avLst/>
          </a:prstGeom>
          <a:noFill/>
        </p:spPr>
        <p:txBody>
          <a:bodyPr wrap="square" rtlCol="0">
            <a:spAutoFit/>
          </a:bodyPr>
          <a:lstStyle/>
          <a:p>
            <a:r>
              <a:rPr lang="en-US" dirty="0"/>
              <a:t>Information </a:t>
            </a:r>
          </a:p>
        </p:txBody>
      </p:sp>
      <p:sp>
        <p:nvSpPr>
          <p:cNvPr id="2" name="TextBox 1"/>
          <p:cNvSpPr txBox="1"/>
          <p:nvPr/>
        </p:nvSpPr>
        <p:spPr>
          <a:xfrm>
            <a:off x="3780431" y="426446"/>
            <a:ext cx="4846688" cy="5232202"/>
          </a:xfrm>
          <a:prstGeom prst="rect">
            <a:avLst/>
          </a:prstGeom>
          <a:noFill/>
        </p:spPr>
        <p:txBody>
          <a:bodyPr wrap="square" rtlCol="0">
            <a:spAutoFit/>
          </a:bodyPr>
          <a:lstStyle/>
          <a:p>
            <a:r>
              <a:rPr lang="en-US" sz="2400" dirty="0"/>
              <a:t>The purpose of this toolkit is to provide social work field educators with the tools and resources to help students assess, develop, and maintain an online identity for professional purposes. This slide deck is meant to be used in conjunction with the educator’s guide. </a:t>
            </a:r>
          </a:p>
          <a:p>
            <a:endParaRPr lang="en-US" sz="2400" dirty="0"/>
          </a:p>
          <a:p>
            <a:r>
              <a:rPr lang="en-US" sz="2400" dirty="0"/>
              <a:t>Please refer to the different icons throughout this slide deck to help you identify different types of information.  </a:t>
            </a:r>
          </a:p>
          <a:p>
            <a:endParaRPr lang="en-US" sz="2200" dirty="0"/>
          </a:p>
        </p:txBody>
      </p:sp>
      <p:grpSp>
        <p:nvGrpSpPr>
          <p:cNvPr id="49" name="Group 48"/>
          <p:cNvGrpSpPr/>
          <p:nvPr/>
        </p:nvGrpSpPr>
        <p:grpSpPr>
          <a:xfrm>
            <a:off x="279401" y="178595"/>
            <a:ext cx="1321493" cy="1419425"/>
            <a:chOff x="207547" y="4593519"/>
            <a:chExt cx="1889256" cy="1889256"/>
          </a:xfrm>
        </p:grpSpPr>
        <p:sp>
          <p:nvSpPr>
            <p:cNvPr id="50" name="Oval 49"/>
            <p:cNvSpPr/>
            <p:nvPr/>
          </p:nvSpPr>
          <p:spPr>
            <a:xfrm>
              <a:off x="207547" y="4593519"/>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p:nvSpPr>
          <p:spPr>
            <a:xfrm>
              <a:off x="396473" y="4782445"/>
              <a:ext cx="1511406" cy="1511406"/>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a:off x="396473" y="4782445"/>
              <a:ext cx="1511406" cy="1511406"/>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2" name="Group 221"/>
          <p:cNvGrpSpPr>
            <a:grpSpLocks noChangeAspect="1"/>
          </p:cNvGrpSpPr>
          <p:nvPr/>
        </p:nvGrpSpPr>
        <p:grpSpPr>
          <a:xfrm rot="19435302">
            <a:off x="476082" y="645522"/>
            <a:ext cx="900034" cy="479028"/>
            <a:chOff x="65087" y="2774950"/>
            <a:chExt cx="1058863" cy="563563"/>
          </a:xfrm>
        </p:grpSpPr>
        <p:sp>
          <p:nvSpPr>
            <p:cNvPr id="223" name="Line 8"/>
            <p:cNvSpPr>
              <a:spLocks noChangeShapeType="1"/>
            </p:cNvSpPr>
            <p:nvPr/>
          </p:nvSpPr>
          <p:spPr bwMode="auto">
            <a:xfrm>
              <a:off x="65087" y="3055938"/>
              <a:ext cx="473075" cy="1588"/>
            </a:xfrm>
            <a:prstGeom prst="lin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Oval 9"/>
            <p:cNvSpPr>
              <a:spLocks noChangeArrowheads="1"/>
            </p:cNvSpPr>
            <p:nvPr/>
          </p:nvSpPr>
          <p:spPr bwMode="auto">
            <a:xfrm>
              <a:off x="560387" y="2774950"/>
              <a:ext cx="563563" cy="563563"/>
            </a:xfrm>
            <a:prstGeom prst="ellips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Oval 10"/>
            <p:cNvSpPr>
              <a:spLocks noChangeArrowheads="1"/>
            </p:cNvSpPr>
            <p:nvPr/>
          </p:nvSpPr>
          <p:spPr bwMode="auto">
            <a:xfrm>
              <a:off x="628650" y="2852738"/>
              <a:ext cx="427038" cy="417513"/>
            </a:xfrm>
            <a:prstGeom prst="ellipse">
              <a:avLst/>
            </a:prstGeom>
            <a:noFill/>
            <a:ln w="11113"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p:cNvGrpSpPr/>
          <p:nvPr/>
        </p:nvGrpSpPr>
        <p:grpSpPr>
          <a:xfrm>
            <a:off x="323411" y="1764703"/>
            <a:ext cx="1277483" cy="1277483"/>
            <a:chOff x="6450047" y="4708852"/>
            <a:chExt cx="1889256" cy="1889256"/>
          </a:xfrm>
        </p:grpSpPr>
        <p:sp>
          <p:nvSpPr>
            <p:cNvPr id="54" name="Oval 53"/>
            <p:cNvSpPr/>
            <p:nvPr/>
          </p:nvSpPr>
          <p:spPr>
            <a:xfrm>
              <a:off x="6450047" y="470885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6638972" y="4897777"/>
              <a:ext cx="1511406" cy="1511406"/>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6638972" y="4897777"/>
              <a:ext cx="1511406" cy="1511406"/>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0" name="Freeform 22"/>
          <p:cNvSpPr>
            <a:spLocks noChangeAspect="1"/>
          </p:cNvSpPr>
          <p:nvPr/>
        </p:nvSpPr>
        <p:spPr bwMode="auto">
          <a:xfrm>
            <a:off x="604847" y="2166615"/>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7" name="Group 56"/>
          <p:cNvGrpSpPr/>
          <p:nvPr/>
        </p:nvGrpSpPr>
        <p:grpSpPr>
          <a:xfrm>
            <a:off x="338577" y="3195964"/>
            <a:ext cx="1277483" cy="1278402"/>
            <a:chOff x="4344392" y="4708852"/>
            <a:chExt cx="1889256" cy="1889256"/>
          </a:xfrm>
        </p:grpSpPr>
        <p:sp>
          <p:nvSpPr>
            <p:cNvPr id="58" name="Oval 57"/>
            <p:cNvSpPr/>
            <p:nvPr/>
          </p:nvSpPr>
          <p:spPr>
            <a:xfrm>
              <a:off x="4344392" y="470885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4533317" y="4897777"/>
              <a:ext cx="1511406" cy="1511406"/>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4533317" y="4897777"/>
              <a:ext cx="1511406" cy="1511406"/>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301406" y="4609530"/>
            <a:ext cx="1277483" cy="1249184"/>
            <a:chOff x="2294566" y="4636032"/>
            <a:chExt cx="1889256" cy="1889256"/>
          </a:xfrm>
        </p:grpSpPr>
        <p:sp>
          <p:nvSpPr>
            <p:cNvPr id="66" name="Oval 65"/>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5" name="Group 274"/>
          <p:cNvGrpSpPr/>
          <p:nvPr/>
        </p:nvGrpSpPr>
        <p:grpSpPr>
          <a:xfrm>
            <a:off x="715465" y="4948676"/>
            <a:ext cx="449870" cy="621963"/>
            <a:chOff x="5442836" y="573957"/>
            <a:chExt cx="523709" cy="724302"/>
          </a:xfrm>
        </p:grpSpPr>
        <p:sp>
          <p:nvSpPr>
            <p:cNvPr id="232" name="Freeform 39"/>
            <p:cNvSpPr>
              <a:spLocks/>
            </p:cNvSpPr>
            <p:nvPr/>
          </p:nvSpPr>
          <p:spPr bwMode="auto">
            <a:xfrm>
              <a:off x="5442836" y="573957"/>
              <a:ext cx="523709" cy="724302"/>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40"/>
            <p:cNvSpPr>
              <a:spLocks/>
            </p:cNvSpPr>
            <p:nvPr/>
          </p:nvSpPr>
          <p:spPr bwMode="auto">
            <a:xfrm>
              <a:off x="5442836" y="573957"/>
              <a:ext cx="523709" cy="724302"/>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Line 41"/>
            <p:cNvSpPr>
              <a:spLocks noChangeShapeType="1"/>
            </p:cNvSpPr>
            <p:nvPr/>
          </p:nvSpPr>
          <p:spPr bwMode="auto">
            <a:xfrm>
              <a:off x="5782216" y="666122"/>
              <a:ext cx="107344" cy="1085"/>
            </a:xfrm>
            <a:prstGeom prst="line">
              <a:avLst/>
            </a:prstGeom>
            <a:noFill/>
            <a:ln w="254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Line 42"/>
            <p:cNvSpPr>
              <a:spLocks noChangeShapeType="1"/>
            </p:cNvSpPr>
            <p:nvPr/>
          </p:nvSpPr>
          <p:spPr bwMode="auto">
            <a:xfrm>
              <a:off x="5519820" y="743105"/>
              <a:ext cx="369741" cy="1085"/>
            </a:xfrm>
            <a:prstGeom prst="line">
              <a:avLst/>
            </a:prstGeom>
            <a:noFill/>
            <a:ln w="254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Line 43"/>
            <p:cNvSpPr>
              <a:spLocks noChangeShapeType="1"/>
            </p:cNvSpPr>
            <p:nvPr/>
          </p:nvSpPr>
          <p:spPr bwMode="auto">
            <a:xfrm>
              <a:off x="5519820" y="820090"/>
              <a:ext cx="369741" cy="1085"/>
            </a:xfrm>
            <a:prstGeom prst="line">
              <a:avLst/>
            </a:prstGeom>
            <a:noFill/>
            <a:ln w="254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Line 44"/>
            <p:cNvSpPr>
              <a:spLocks noChangeShapeType="1"/>
            </p:cNvSpPr>
            <p:nvPr/>
          </p:nvSpPr>
          <p:spPr bwMode="auto">
            <a:xfrm>
              <a:off x="5519820" y="1051042"/>
              <a:ext cx="369741" cy="1085"/>
            </a:xfrm>
            <a:prstGeom prst="line">
              <a:avLst/>
            </a:prstGeom>
            <a:noFill/>
            <a:ln w="254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Line 45"/>
            <p:cNvSpPr>
              <a:spLocks noChangeShapeType="1"/>
            </p:cNvSpPr>
            <p:nvPr/>
          </p:nvSpPr>
          <p:spPr bwMode="auto">
            <a:xfrm>
              <a:off x="5519820" y="974058"/>
              <a:ext cx="369741" cy="1085"/>
            </a:xfrm>
            <a:prstGeom prst="line">
              <a:avLst/>
            </a:prstGeom>
            <a:noFill/>
            <a:ln w="254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Line 46"/>
            <p:cNvSpPr>
              <a:spLocks noChangeShapeType="1"/>
            </p:cNvSpPr>
            <p:nvPr/>
          </p:nvSpPr>
          <p:spPr bwMode="auto">
            <a:xfrm>
              <a:off x="5519820" y="1128027"/>
              <a:ext cx="369741" cy="1085"/>
            </a:xfrm>
            <a:prstGeom prst="line">
              <a:avLst/>
            </a:prstGeom>
            <a:noFill/>
            <a:ln w="254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Line 47"/>
            <p:cNvSpPr>
              <a:spLocks noChangeShapeType="1"/>
            </p:cNvSpPr>
            <p:nvPr/>
          </p:nvSpPr>
          <p:spPr bwMode="auto">
            <a:xfrm>
              <a:off x="5519820" y="897074"/>
              <a:ext cx="369741" cy="1085"/>
            </a:xfrm>
            <a:prstGeom prst="line">
              <a:avLst/>
            </a:prstGeom>
            <a:noFill/>
            <a:ln w="254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48"/>
            <p:cNvSpPr>
              <a:spLocks/>
            </p:cNvSpPr>
            <p:nvPr/>
          </p:nvSpPr>
          <p:spPr bwMode="auto">
            <a:xfrm>
              <a:off x="5512230" y="1182241"/>
              <a:ext cx="138788" cy="39034"/>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78" name="Group 277"/>
          <p:cNvGrpSpPr/>
          <p:nvPr/>
        </p:nvGrpSpPr>
        <p:grpSpPr>
          <a:xfrm>
            <a:off x="784858" y="3470866"/>
            <a:ext cx="440112" cy="738290"/>
            <a:chOff x="6890131" y="4652048"/>
            <a:chExt cx="440112" cy="788384"/>
          </a:xfrm>
        </p:grpSpPr>
        <p:sp>
          <p:nvSpPr>
            <p:cNvPr id="259"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260"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024" y="6432754"/>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471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09" y="641307"/>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4950" y="5717537"/>
            <a:ext cx="656814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How to write your own Social Media Policy</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23" name="TextBox 22"/>
          <p:cNvSpPr txBox="1"/>
          <p:nvPr/>
        </p:nvSpPr>
        <p:spPr>
          <a:xfrm>
            <a:off x="2731464" y="483904"/>
            <a:ext cx="6089741" cy="3847207"/>
          </a:xfrm>
          <a:prstGeom prst="rect">
            <a:avLst/>
          </a:prstGeom>
          <a:noFill/>
        </p:spPr>
        <p:txBody>
          <a:bodyPr wrap="square" rtlCol="0">
            <a:spAutoFit/>
          </a:bodyPr>
          <a:lstStyle/>
          <a:p>
            <a:r>
              <a:rPr lang="en-US" sz="2800" b="1" dirty="0">
                <a:solidFill>
                  <a:schemeClr val="accent3">
                    <a:lumMod val="50000"/>
                  </a:schemeClr>
                </a:solidFill>
              </a:rPr>
              <a:t>Social Media Policy Checklist and Worksheet for Social Workers </a:t>
            </a:r>
          </a:p>
          <a:p>
            <a:endParaRPr lang="en-US" sz="2800" dirty="0">
              <a:solidFill>
                <a:schemeClr val="accent3">
                  <a:lumMod val="50000"/>
                </a:schemeClr>
              </a:solidFill>
            </a:endParaRPr>
          </a:p>
          <a:p>
            <a:r>
              <a:rPr lang="en-US" sz="2000" b="1" dirty="0">
                <a:solidFill>
                  <a:schemeClr val="accent3">
                    <a:lumMod val="50000"/>
                  </a:schemeClr>
                </a:solidFill>
              </a:rPr>
              <a:t>Guidelines</a:t>
            </a:r>
          </a:p>
          <a:p>
            <a:pPr marL="457200" indent="-457200">
              <a:buFont typeface="+mj-lt"/>
              <a:buAutoNum type="arabicPeriod"/>
            </a:pPr>
            <a:r>
              <a:rPr lang="en-US" sz="2000" dirty="0">
                <a:solidFill>
                  <a:schemeClr val="accent3">
                    <a:lumMod val="50000"/>
                  </a:schemeClr>
                </a:solidFill>
              </a:rPr>
              <a:t>What sources or standards do you need to consider?</a:t>
            </a:r>
          </a:p>
          <a:p>
            <a:pPr marL="457200" indent="-457200">
              <a:buFont typeface="+mj-lt"/>
              <a:buAutoNum type="arabicPeriod"/>
            </a:pPr>
            <a:r>
              <a:rPr lang="en-US" sz="2000" dirty="0">
                <a:solidFill>
                  <a:schemeClr val="accent3">
                    <a:lumMod val="50000"/>
                  </a:schemeClr>
                </a:solidFill>
              </a:rPr>
              <a:t>Who are you informing with your policy? </a:t>
            </a:r>
          </a:p>
          <a:p>
            <a:pPr marL="457200" indent="-457200">
              <a:buFont typeface="+mj-lt"/>
              <a:buAutoNum type="arabicPeriod"/>
            </a:pPr>
            <a:r>
              <a:rPr lang="en-US" sz="2000" dirty="0">
                <a:solidFill>
                  <a:schemeClr val="accent3">
                    <a:lumMod val="50000"/>
                  </a:schemeClr>
                </a:solidFill>
              </a:rPr>
              <a:t>What ethical concerns does your policy need to address?</a:t>
            </a:r>
          </a:p>
          <a:p>
            <a:pPr marL="457200" indent="-457200">
              <a:buFont typeface="+mj-lt"/>
              <a:buAutoNum type="arabicPeriod"/>
            </a:pPr>
            <a:r>
              <a:rPr lang="en-US" sz="2000" dirty="0">
                <a:solidFill>
                  <a:schemeClr val="accent3">
                    <a:lumMod val="50000"/>
                  </a:schemeClr>
                </a:solidFill>
              </a:rPr>
              <a:t>How do you want to engage in common online activities?</a:t>
            </a:r>
          </a:p>
          <a:p>
            <a:endParaRPr lang="en-US" sz="2000" dirty="0">
              <a:solidFill>
                <a:schemeClr val="accent3">
                  <a:lumMod val="50000"/>
                </a:schemeClr>
              </a:solidFill>
            </a:endParaRPr>
          </a:p>
        </p:txBody>
      </p:sp>
      <p:grpSp>
        <p:nvGrpSpPr>
          <p:cNvPr id="20" name="Group 19"/>
          <p:cNvGrpSpPr/>
          <p:nvPr/>
        </p:nvGrpSpPr>
        <p:grpSpPr>
          <a:xfrm>
            <a:off x="503278" y="2869172"/>
            <a:ext cx="1889256" cy="1889256"/>
            <a:chOff x="316745" y="2736597"/>
            <a:chExt cx="1419425" cy="1419425"/>
          </a:xfrm>
        </p:grpSpPr>
        <p:sp>
          <p:nvSpPr>
            <p:cNvPr id="21" name="Oval 20"/>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 name="Picture 1"/>
          <p:cNvPicPr>
            <a:picLocks noChangeAspect="1"/>
          </p:cNvPicPr>
          <p:nvPr/>
        </p:nvPicPr>
        <p:blipFill>
          <a:blip r:embed="rId3"/>
          <a:stretch>
            <a:fillRect/>
          </a:stretch>
        </p:blipFill>
        <p:spPr>
          <a:xfrm>
            <a:off x="8139534" y="6326022"/>
            <a:ext cx="835224" cy="298730"/>
          </a:xfrm>
          <a:prstGeom prst="rect">
            <a:avLst/>
          </a:prstGeom>
        </p:spPr>
      </p:pic>
    </p:spTree>
    <p:extLst>
      <p:ext uri="{BB962C8B-B14F-4D97-AF65-F5344CB8AC3E}">
        <p14:creationId xmlns:p14="http://schemas.microsoft.com/office/powerpoint/2010/main" val="2592644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p:cNvSpPr>
          <p:nvPr/>
        </p:nvSpPr>
        <p:spPr>
          <a:xfrm>
            <a:off x="0" y="5680182"/>
            <a:ext cx="9144000" cy="1189325"/>
          </a:xfrm>
          <a:prstGeom prst="rect">
            <a:avLst/>
          </a:prstGeom>
          <a:gradFill flip="none" rotWithShape="1">
            <a:gsLst>
              <a:gs pos="18000">
                <a:schemeClr val="accent6">
                  <a:lumMod val="50000"/>
                </a:schemeClr>
              </a:gs>
              <a:gs pos="75000">
                <a:schemeClr val="accent6">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a:spLocks/>
          </p:cNvSpPr>
          <p:nvPr/>
        </p:nvSpPr>
        <p:spPr>
          <a:xfrm>
            <a:off x="0" y="6253476"/>
            <a:ext cx="9144000" cy="358557"/>
          </a:xfrm>
          <a:prstGeom prst="rect">
            <a:avLst/>
          </a:prstGeom>
          <a:solidFill>
            <a:srgbClr val="984807">
              <a:alpha val="64000"/>
            </a:srgb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 name="Straight Connector 64"/>
          <p:cNvCxnSpPr/>
          <p:nvPr/>
        </p:nvCxnSpPr>
        <p:spPr>
          <a:xfrm>
            <a:off x="1482037" y="2336738"/>
            <a:ext cx="0" cy="630043"/>
          </a:xfrm>
          <a:prstGeom prst="line">
            <a:avLst/>
          </a:prstGeom>
          <a:ln w="76200" cap="rnd" cmpd="sng">
            <a:solidFill>
              <a:schemeClr val="bg1"/>
            </a:solidFill>
            <a:round/>
          </a:ln>
          <a:effectLst>
            <a:outerShdw blurRad="190500" dist="25400" dir="8100000" algn="tl"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537409" y="2893188"/>
            <a:ext cx="1889256" cy="1889256"/>
            <a:chOff x="6403893" y="4332424"/>
            <a:chExt cx="1419425" cy="1419425"/>
          </a:xfrm>
        </p:grpSpPr>
        <p:sp>
          <p:nvSpPr>
            <p:cNvPr id="67" name="Oval 66"/>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6893549" y="4652048"/>
              <a:ext cx="440112" cy="788384"/>
              <a:chOff x="6890131" y="4652048"/>
              <a:chExt cx="440112" cy="788384"/>
            </a:xfrm>
          </p:grpSpPr>
          <p:sp>
            <p:nvSpPr>
              <p:cNvPr id="71"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72"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 name="Group 1"/>
          <p:cNvGrpSpPr/>
          <p:nvPr/>
        </p:nvGrpSpPr>
        <p:grpSpPr>
          <a:xfrm>
            <a:off x="537409" y="508068"/>
            <a:ext cx="1889256" cy="1889256"/>
            <a:chOff x="316745" y="2736597"/>
            <a:chExt cx="1419425" cy="1419425"/>
          </a:xfrm>
        </p:grpSpPr>
        <p:sp>
          <p:nvSpPr>
            <p:cNvPr id="23" name="Oval 22"/>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9" name="TextBox 38"/>
          <p:cNvSpPr txBox="1"/>
          <p:nvPr/>
        </p:nvSpPr>
        <p:spPr>
          <a:xfrm>
            <a:off x="279400" y="5717537"/>
            <a:ext cx="7104894"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Learn about organization’s social media policy</a:t>
            </a:r>
          </a:p>
        </p:txBody>
      </p:sp>
      <p:sp>
        <p:nvSpPr>
          <p:cNvPr id="64" name="TextBox 63"/>
          <p:cNvSpPr txBox="1"/>
          <p:nvPr/>
        </p:nvSpPr>
        <p:spPr>
          <a:xfrm>
            <a:off x="2678855" y="215532"/>
            <a:ext cx="6161402" cy="4893647"/>
          </a:xfrm>
          <a:prstGeom prst="rect">
            <a:avLst/>
          </a:prstGeom>
          <a:noFill/>
        </p:spPr>
        <p:txBody>
          <a:bodyPr wrap="square" rtlCol="0">
            <a:spAutoFit/>
          </a:bodyPr>
          <a:lstStyle/>
          <a:p>
            <a:r>
              <a:rPr lang="en-US" sz="2800" b="1" dirty="0">
                <a:solidFill>
                  <a:schemeClr val="accent6">
                    <a:lumMod val="50000"/>
                  </a:schemeClr>
                </a:solidFill>
              </a:rPr>
              <a:t>Six questions to ask about your organization's social media policy: </a:t>
            </a:r>
          </a:p>
          <a:p>
            <a:pPr marL="342900" indent="-342900">
              <a:buFont typeface="+mj-lt"/>
              <a:buAutoNum type="arabicPeriod"/>
            </a:pPr>
            <a:endParaRPr lang="en-US" sz="2000" dirty="0">
              <a:solidFill>
                <a:schemeClr val="accent6">
                  <a:lumMod val="50000"/>
                </a:schemeClr>
              </a:solidFill>
            </a:endParaRPr>
          </a:p>
          <a:p>
            <a:pPr marL="342900" indent="-342900">
              <a:buFont typeface="+mj-lt"/>
              <a:buAutoNum type="arabicPeriod"/>
            </a:pPr>
            <a:r>
              <a:rPr lang="en-US" sz="2000" dirty="0">
                <a:solidFill>
                  <a:schemeClr val="accent6">
                    <a:lumMod val="50000"/>
                  </a:schemeClr>
                </a:solidFill>
              </a:rPr>
              <a:t>When was it drafted?</a:t>
            </a:r>
          </a:p>
          <a:p>
            <a:pPr marL="342900" indent="-342900">
              <a:buFont typeface="+mj-lt"/>
              <a:buAutoNum type="arabicPeriod"/>
            </a:pPr>
            <a:endParaRPr lang="en-US" sz="800" dirty="0">
              <a:solidFill>
                <a:schemeClr val="accent6">
                  <a:lumMod val="50000"/>
                </a:schemeClr>
              </a:solidFill>
            </a:endParaRPr>
          </a:p>
          <a:p>
            <a:pPr marL="342900" indent="-342900">
              <a:buFont typeface="+mj-lt"/>
              <a:buAutoNum type="arabicPeriod"/>
            </a:pPr>
            <a:r>
              <a:rPr lang="en-US" sz="2000" dirty="0">
                <a:solidFill>
                  <a:schemeClr val="accent6">
                    <a:lumMod val="50000"/>
                  </a:schemeClr>
                </a:solidFill>
              </a:rPr>
              <a:t>Which areas does it include? This is a list of areas to consider: Cell phone privacy (passwords, theft management, texting, e-mails, social media involvement through apps);  Security of confidential information at home and at the office on digital devices;  HIPAA or FERPA considerations; State laws versus federal laws;  Personal social media behavior negatively affecting the organization; and client social media behavior.</a:t>
            </a:r>
          </a:p>
          <a:p>
            <a:pPr marL="342900" indent="-342900">
              <a:buFont typeface="+mj-lt"/>
              <a:buAutoNum type="arabicPeriod"/>
            </a:pPr>
            <a:endParaRPr lang="en-US" sz="800" dirty="0">
              <a:solidFill>
                <a:schemeClr val="accent6">
                  <a:lumMod val="50000"/>
                </a:schemeClr>
              </a:solidFill>
            </a:endParaRPr>
          </a:p>
          <a:p>
            <a:pPr marL="342900" indent="-342900">
              <a:buFont typeface="+mj-lt"/>
              <a:buAutoNum type="arabicPeriod"/>
            </a:pPr>
            <a:r>
              <a:rPr lang="en-US" sz="2000" dirty="0">
                <a:solidFill>
                  <a:schemeClr val="accent6">
                    <a:lumMod val="50000"/>
                  </a:schemeClr>
                </a:solidFill>
              </a:rPr>
              <a:t>Do the rules expand into your personal life? </a:t>
            </a:r>
          </a:p>
        </p:txBody>
      </p:sp>
      <p:sp>
        <p:nvSpPr>
          <p:cNvPr id="29" name="TextBox 28"/>
          <p:cNvSpPr txBox="1"/>
          <p:nvPr/>
        </p:nvSpPr>
        <p:spPr>
          <a:xfrm>
            <a:off x="6813762" y="5201512"/>
            <a:ext cx="2026495" cy="369332"/>
          </a:xfrm>
          <a:prstGeom prst="rect">
            <a:avLst/>
          </a:prstGeom>
          <a:noFill/>
        </p:spPr>
        <p:txBody>
          <a:bodyPr wrap="square" rtlCol="0">
            <a:spAutoFit/>
          </a:bodyPr>
          <a:lstStyle/>
          <a:p>
            <a:r>
              <a:rPr lang="en-US" dirty="0">
                <a:solidFill>
                  <a:schemeClr val="accent6">
                    <a:lumMod val="50000"/>
                  </a:schemeClr>
                </a:solidFill>
              </a:rPr>
              <a:t>Belluomini (2014)</a:t>
            </a:r>
          </a:p>
        </p:txBody>
      </p:sp>
      <p:pic>
        <p:nvPicPr>
          <p:cNvPr id="3" name="Picture 2"/>
          <p:cNvPicPr>
            <a:picLocks noChangeAspect="1"/>
          </p:cNvPicPr>
          <p:nvPr/>
        </p:nvPicPr>
        <p:blipFill>
          <a:blip r:embed="rId3"/>
          <a:stretch>
            <a:fillRect/>
          </a:stretch>
        </p:blipFill>
        <p:spPr>
          <a:xfrm>
            <a:off x="8166830" y="6341872"/>
            <a:ext cx="835224" cy="298730"/>
          </a:xfrm>
          <a:prstGeom prst="rect">
            <a:avLst/>
          </a:prstGeom>
        </p:spPr>
      </p:pic>
    </p:spTree>
    <p:extLst>
      <p:ext uri="{BB962C8B-B14F-4D97-AF65-F5344CB8AC3E}">
        <p14:creationId xmlns:p14="http://schemas.microsoft.com/office/powerpoint/2010/main" val="514528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p:cNvSpPr>
          <p:nvPr/>
        </p:nvSpPr>
        <p:spPr>
          <a:xfrm>
            <a:off x="0" y="5680182"/>
            <a:ext cx="9144000" cy="1189325"/>
          </a:xfrm>
          <a:prstGeom prst="rect">
            <a:avLst/>
          </a:prstGeom>
          <a:gradFill flip="none" rotWithShape="1">
            <a:gsLst>
              <a:gs pos="18000">
                <a:schemeClr val="accent6">
                  <a:lumMod val="50000"/>
                </a:schemeClr>
              </a:gs>
              <a:gs pos="75000">
                <a:schemeClr val="accent6">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a:spLocks/>
          </p:cNvSpPr>
          <p:nvPr/>
        </p:nvSpPr>
        <p:spPr>
          <a:xfrm>
            <a:off x="0" y="6253476"/>
            <a:ext cx="9144000" cy="358557"/>
          </a:xfrm>
          <a:prstGeom prst="rect">
            <a:avLst/>
          </a:prstGeom>
          <a:solidFill>
            <a:srgbClr val="984807">
              <a:alpha val="64000"/>
            </a:srgb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 name="Straight Connector 64"/>
          <p:cNvCxnSpPr/>
          <p:nvPr/>
        </p:nvCxnSpPr>
        <p:spPr>
          <a:xfrm>
            <a:off x="1482037" y="2336738"/>
            <a:ext cx="0" cy="630043"/>
          </a:xfrm>
          <a:prstGeom prst="line">
            <a:avLst/>
          </a:prstGeom>
          <a:ln w="76200" cap="rnd" cmpd="sng">
            <a:solidFill>
              <a:schemeClr val="bg1"/>
            </a:solidFill>
            <a:round/>
          </a:ln>
          <a:effectLst>
            <a:outerShdw blurRad="190500" dist="25400" dir="8100000" algn="tl"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537409" y="2893188"/>
            <a:ext cx="1889256" cy="1889256"/>
            <a:chOff x="6403893" y="4332424"/>
            <a:chExt cx="1419425" cy="1419425"/>
          </a:xfrm>
        </p:grpSpPr>
        <p:sp>
          <p:nvSpPr>
            <p:cNvPr id="67" name="Oval 66"/>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6893549" y="4652048"/>
              <a:ext cx="440112" cy="788384"/>
              <a:chOff x="6890131" y="4652048"/>
              <a:chExt cx="440112" cy="788384"/>
            </a:xfrm>
          </p:grpSpPr>
          <p:sp>
            <p:nvSpPr>
              <p:cNvPr id="71"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72"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 name="Group 1"/>
          <p:cNvGrpSpPr/>
          <p:nvPr/>
        </p:nvGrpSpPr>
        <p:grpSpPr>
          <a:xfrm>
            <a:off x="537409" y="508068"/>
            <a:ext cx="1889256" cy="1889256"/>
            <a:chOff x="316745" y="2736597"/>
            <a:chExt cx="1419425" cy="1419425"/>
          </a:xfrm>
        </p:grpSpPr>
        <p:sp>
          <p:nvSpPr>
            <p:cNvPr id="23" name="Oval 22"/>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9" name="TextBox 38"/>
          <p:cNvSpPr txBox="1"/>
          <p:nvPr/>
        </p:nvSpPr>
        <p:spPr>
          <a:xfrm>
            <a:off x="279400" y="5717537"/>
            <a:ext cx="7104894"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Learn about organization’s social media policy</a:t>
            </a:r>
          </a:p>
        </p:txBody>
      </p:sp>
      <p:sp>
        <p:nvSpPr>
          <p:cNvPr id="64" name="TextBox 63"/>
          <p:cNvSpPr txBox="1"/>
          <p:nvPr/>
        </p:nvSpPr>
        <p:spPr>
          <a:xfrm>
            <a:off x="2508462" y="292476"/>
            <a:ext cx="6331795" cy="5201424"/>
          </a:xfrm>
          <a:prstGeom prst="rect">
            <a:avLst/>
          </a:prstGeom>
          <a:noFill/>
        </p:spPr>
        <p:txBody>
          <a:bodyPr wrap="square" rtlCol="0">
            <a:spAutoFit/>
          </a:bodyPr>
          <a:lstStyle/>
          <a:p>
            <a:r>
              <a:rPr lang="en-US" sz="2800" b="1" dirty="0">
                <a:solidFill>
                  <a:schemeClr val="accent6">
                    <a:lumMod val="50000"/>
                  </a:schemeClr>
                </a:solidFill>
              </a:rPr>
              <a:t>Six questions to ask about your organization's social media policy (Continued): </a:t>
            </a:r>
          </a:p>
          <a:p>
            <a:endParaRPr lang="en-US" sz="2800" b="1" dirty="0">
              <a:solidFill>
                <a:schemeClr val="accent6">
                  <a:lumMod val="50000"/>
                </a:schemeClr>
              </a:solidFill>
            </a:endParaRPr>
          </a:p>
          <a:p>
            <a:pPr marL="342900" indent="-342900">
              <a:buFont typeface="+mj-lt"/>
              <a:buAutoNum type="arabicPeriod" startAt="4"/>
            </a:pPr>
            <a:r>
              <a:rPr lang="en-US" sz="2000" dirty="0">
                <a:solidFill>
                  <a:schemeClr val="accent6">
                    <a:lumMod val="50000"/>
                  </a:schemeClr>
                </a:solidFill>
              </a:rPr>
              <a:t>How does it protect you? What happens if you are the target of a social media attack or incorrect information is posted about you online? </a:t>
            </a:r>
          </a:p>
          <a:p>
            <a:pPr marL="342900" indent="-342900">
              <a:buFont typeface="+mj-lt"/>
              <a:buAutoNum type="arabicPeriod" startAt="4"/>
            </a:pPr>
            <a:endParaRPr lang="en-US" sz="2000" dirty="0">
              <a:solidFill>
                <a:schemeClr val="accent6">
                  <a:lumMod val="50000"/>
                </a:schemeClr>
              </a:solidFill>
            </a:endParaRPr>
          </a:p>
          <a:p>
            <a:pPr marL="342900" indent="-342900">
              <a:buFont typeface="+mj-lt"/>
              <a:buAutoNum type="arabicPeriod" startAt="4"/>
            </a:pPr>
            <a:r>
              <a:rPr lang="en-US" sz="2000" dirty="0">
                <a:solidFill>
                  <a:schemeClr val="accent6">
                    <a:lumMod val="50000"/>
                  </a:schemeClr>
                </a:solidFill>
              </a:rPr>
              <a:t>What happens if you don’t follow the policy? What are the consequences to each infraction? Is there a method to revise a policy when it becomes out of date? What if you have an unintended breach of ethics due to technological ignorance?</a:t>
            </a:r>
          </a:p>
          <a:p>
            <a:pPr marL="342900" indent="-342900">
              <a:buFont typeface="+mj-lt"/>
              <a:buAutoNum type="arabicPeriod" startAt="4"/>
            </a:pPr>
            <a:endParaRPr lang="en-US" sz="2000" dirty="0">
              <a:solidFill>
                <a:schemeClr val="accent6">
                  <a:lumMod val="50000"/>
                </a:schemeClr>
              </a:solidFill>
            </a:endParaRPr>
          </a:p>
          <a:p>
            <a:pPr marL="342900" indent="-342900">
              <a:buFont typeface="+mj-lt"/>
              <a:buAutoNum type="arabicPeriod" startAt="4"/>
            </a:pPr>
            <a:r>
              <a:rPr lang="en-US" sz="2000" dirty="0">
                <a:solidFill>
                  <a:schemeClr val="accent6">
                    <a:lumMod val="50000"/>
                  </a:schemeClr>
                </a:solidFill>
              </a:rPr>
              <a:t>How legal is it? </a:t>
            </a:r>
          </a:p>
        </p:txBody>
      </p:sp>
      <p:sp>
        <p:nvSpPr>
          <p:cNvPr id="29" name="TextBox 28"/>
          <p:cNvSpPr txBox="1"/>
          <p:nvPr/>
        </p:nvSpPr>
        <p:spPr>
          <a:xfrm>
            <a:off x="6813762" y="5201512"/>
            <a:ext cx="2026495" cy="369332"/>
          </a:xfrm>
          <a:prstGeom prst="rect">
            <a:avLst/>
          </a:prstGeom>
          <a:noFill/>
        </p:spPr>
        <p:txBody>
          <a:bodyPr wrap="square" rtlCol="0">
            <a:spAutoFit/>
          </a:bodyPr>
          <a:lstStyle/>
          <a:p>
            <a:r>
              <a:rPr lang="en-US" dirty="0">
                <a:solidFill>
                  <a:schemeClr val="accent6">
                    <a:lumMod val="50000"/>
                  </a:schemeClr>
                </a:solidFill>
              </a:rPr>
              <a:t>Belluomini (2014)</a:t>
            </a:r>
          </a:p>
        </p:txBody>
      </p:sp>
      <p:pic>
        <p:nvPicPr>
          <p:cNvPr id="3" name="Picture 2"/>
          <p:cNvPicPr>
            <a:picLocks noChangeAspect="1"/>
          </p:cNvPicPr>
          <p:nvPr/>
        </p:nvPicPr>
        <p:blipFill>
          <a:blip r:embed="rId3"/>
          <a:stretch>
            <a:fillRect/>
          </a:stretch>
        </p:blipFill>
        <p:spPr>
          <a:xfrm>
            <a:off x="8125886" y="6283389"/>
            <a:ext cx="835224" cy="298730"/>
          </a:xfrm>
          <a:prstGeom prst="rect">
            <a:avLst/>
          </a:prstGeom>
        </p:spPr>
      </p:pic>
    </p:spTree>
    <p:extLst>
      <p:ext uri="{BB962C8B-B14F-4D97-AF65-F5344CB8AC3E}">
        <p14:creationId xmlns:p14="http://schemas.microsoft.com/office/powerpoint/2010/main" val="1072293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p:cNvSpPr>
          <p:nvPr/>
        </p:nvSpPr>
        <p:spPr>
          <a:xfrm>
            <a:off x="0" y="5680182"/>
            <a:ext cx="9144000" cy="1189325"/>
          </a:xfrm>
          <a:prstGeom prst="rect">
            <a:avLst/>
          </a:prstGeom>
          <a:gradFill flip="none" rotWithShape="1">
            <a:gsLst>
              <a:gs pos="18000">
                <a:schemeClr val="accent6">
                  <a:lumMod val="50000"/>
                </a:schemeClr>
              </a:gs>
              <a:gs pos="75000">
                <a:schemeClr val="accent6">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a:spLocks/>
          </p:cNvSpPr>
          <p:nvPr/>
        </p:nvSpPr>
        <p:spPr>
          <a:xfrm>
            <a:off x="0" y="6253476"/>
            <a:ext cx="9144000" cy="358557"/>
          </a:xfrm>
          <a:prstGeom prst="rect">
            <a:avLst/>
          </a:prstGeom>
          <a:solidFill>
            <a:srgbClr val="984807">
              <a:alpha val="64000"/>
            </a:srgb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 name="Straight Connector 64"/>
          <p:cNvCxnSpPr/>
          <p:nvPr/>
        </p:nvCxnSpPr>
        <p:spPr>
          <a:xfrm>
            <a:off x="1482037" y="2336738"/>
            <a:ext cx="0" cy="630043"/>
          </a:xfrm>
          <a:prstGeom prst="line">
            <a:avLst/>
          </a:prstGeom>
          <a:ln w="76200" cap="rnd" cmpd="sng">
            <a:solidFill>
              <a:schemeClr val="bg1"/>
            </a:solidFill>
            <a:round/>
          </a:ln>
          <a:effectLst>
            <a:outerShdw blurRad="190500" dist="25400" dir="8100000" algn="tl"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537409" y="2893188"/>
            <a:ext cx="1889256" cy="1889256"/>
            <a:chOff x="6403893" y="4332424"/>
            <a:chExt cx="1419425" cy="1419425"/>
          </a:xfrm>
        </p:grpSpPr>
        <p:sp>
          <p:nvSpPr>
            <p:cNvPr id="67" name="Oval 66"/>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6893549" y="4652048"/>
              <a:ext cx="440112" cy="788384"/>
              <a:chOff x="6890131" y="4652048"/>
              <a:chExt cx="440112" cy="788384"/>
            </a:xfrm>
          </p:grpSpPr>
          <p:sp>
            <p:nvSpPr>
              <p:cNvPr id="71"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72"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 name="Group 1"/>
          <p:cNvGrpSpPr/>
          <p:nvPr/>
        </p:nvGrpSpPr>
        <p:grpSpPr>
          <a:xfrm>
            <a:off x="537409" y="508068"/>
            <a:ext cx="1889256" cy="1889256"/>
            <a:chOff x="316745" y="2736597"/>
            <a:chExt cx="1419425" cy="1419425"/>
          </a:xfrm>
        </p:grpSpPr>
        <p:sp>
          <p:nvSpPr>
            <p:cNvPr id="23" name="Oval 22"/>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9" name="TextBox 38"/>
          <p:cNvSpPr txBox="1"/>
          <p:nvPr/>
        </p:nvSpPr>
        <p:spPr>
          <a:xfrm>
            <a:off x="279400" y="5717537"/>
            <a:ext cx="708078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Resources for developing a social media policy</a:t>
            </a:r>
          </a:p>
        </p:txBody>
      </p:sp>
      <p:sp>
        <p:nvSpPr>
          <p:cNvPr id="64" name="TextBox 63"/>
          <p:cNvSpPr txBox="1"/>
          <p:nvPr/>
        </p:nvSpPr>
        <p:spPr>
          <a:xfrm>
            <a:off x="2508462" y="292476"/>
            <a:ext cx="6331795" cy="5047536"/>
          </a:xfrm>
          <a:prstGeom prst="rect">
            <a:avLst/>
          </a:prstGeom>
          <a:noFill/>
        </p:spPr>
        <p:txBody>
          <a:bodyPr wrap="square" rtlCol="0">
            <a:spAutoFit/>
          </a:bodyPr>
          <a:lstStyle/>
          <a:p>
            <a:r>
              <a:rPr lang="en-US" sz="2800" b="1" dirty="0">
                <a:solidFill>
                  <a:schemeClr val="accent6">
                    <a:lumMod val="50000"/>
                  </a:schemeClr>
                </a:solidFill>
              </a:rPr>
              <a:t>Other Resources:  </a:t>
            </a:r>
          </a:p>
          <a:p>
            <a:r>
              <a:rPr lang="en-US" sz="1400" dirty="0">
                <a:solidFill>
                  <a:schemeClr val="accent6">
                    <a:lumMod val="50000"/>
                  </a:schemeClr>
                </a:solidFill>
              </a:rPr>
              <a:t>•Netiquette Guidelines: </a:t>
            </a:r>
            <a:r>
              <a:rPr lang="en-US" sz="1400" dirty="0">
                <a:solidFill>
                  <a:schemeClr val="accent6">
                    <a:lumMod val="50000"/>
                  </a:schemeClr>
                </a:solidFill>
                <a:hlinkClick r:id="rId3"/>
              </a:rPr>
              <a:t>http://www.albion.com/netiquette/</a:t>
            </a:r>
            <a:r>
              <a:rPr lang="en-US" sz="1400" dirty="0">
                <a:solidFill>
                  <a:schemeClr val="accent6">
                    <a:lumMod val="50000"/>
                  </a:schemeClr>
                </a:solidFill>
              </a:rPr>
              <a:t> </a:t>
            </a:r>
          </a:p>
          <a:p>
            <a:endParaRPr lang="en-US" sz="1400" dirty="0">
              <a:solidFill>
                <a:schemeClr val="accent6">
                  <a:lumMod val="50000"/>
                </a:schemeClr>
              </a:solidFill>
            </a:endParaRPr>
          </a:p>
          <a:p>
            <a:r>
              <a:rPr lang="en-US" sz="1400" dirty="0">
                <a:solidFill>
                  <a:schemeClr val="accent6">
                    <a:lumMod val="50000"/>
                  </a:schemeClr>
                </a:solidFill>
              </a:rPr>
              <a:t>•NASW Standards for Technology &amp; Social Work Practice: (TO BE ADDED)</a:t>
            </a:r>
          </a:p>
          <a:p>
            <a:endParaRPr lang="en-US" sz="1400" dirty="0">
              <a:solidFill>
                <a:schemeClr val="accent6">
                  <a:lumMod val="50000"/>
                </a:schemeClr>
              </a:solidFill>
            </a:endParaRPr>
          </a:p>
          <a:p>
            <a:r>
              <a:rPr lang="en-US" sz="1400" dirty="0">
                <a:solidFill>
                  <a:schemeClr val="accent6">
                    <a:lumMod val="50000"/>
                  </a:schemeClr>
                </a:solidFill>
              </a:rPr>
              <a:t>•My Private Practice Social Media Policy by Dr. Keely Kolmes: </a:t>
            </a:r>
            <a:r>
              <a:rPr lang="en-US" sz="1400" dirty="0">
                <a:solidFill>
                  <a:schemeClr val="accent6">
                    <a:lumMod val="50000"/>
                  </a:schemeClr>
                </a:solidFill>
                <a:hlinkClick r:id="rId4"/>
              </a:rPr>
              <a:t>http://www.drkkolmes.com/docs/socmed.pdf</a:t>
            </a:r>
            <a:r>
              <a:rPr lang="en-US" sz="1400" dirty="0">
                <a:solidFill>
                  <a:schemeClr val="accent6">
                    <a:lumMod val="50000"/>
                  </a:schemeClr>
                </a:solidFill>
              </a:rPr>
              <a:t> </a:t>
            </a:r>
          </a:p>
          <a:p>
            <a:endParaRPr lang="en-US" sz="1400" dirty="0">
              <a:solidFill>
                <a:schemeClr val="accent6">
                  <a:lumMod val="50000"/>
                </a:schemeClr>
              </a:solidFill>
            </a:endParaRPr>
          </a:p>
          <a:p>
            <a:r>
              <a:rPr lang="en-US" sz="1400" dirty="0">
                <a:solidFill>
                  <a:schemeClr val="accent6">
                    <a:lumMod val="50000"/>
                  </a:schemeClr>
                </a:solidFill>
              </a:rPr>
              <a:t>•Association of Social Work Board’s Model Regulatory Standards for Technology and Social Work Practice: </a:t>
            </a:r>
            <a:r>
              <a:rPr lang="en-US" sz="1400" dirty="0">
                <a:solidFill>
                  <a:schemeClr val="accent6">
                    <a:lumMod val="50000"/>
                  </a:schemeClr>
                </a:solidFill>
                <a:hlinkClick r:id="rId5"/>
              </a:rPr>
              <a:t>https://www.aswb.org/wp-content/uploads/2015/03/ASWB-Model-Regulatory-Standards-for-Technology-and-Social-Work-Practice.pdf</a:t>
            </a:r>
            <a:r>
              <a:rPr lang="en-US" sz="1400" dirty="0">
                <a:solidFill>
                  <a:schemeClr val="accent6">
                    <a:lumMod val="50000"/>
                  </a:schemeClr>
                </a:solidFill>
              </a:rPr>
              <a:t> </a:t>
            </a:r>
          </a:p>
          <a:p>
            <a:endParaRPr lang="en-US" sz="1400" dirty="0">
              <a:solidFill>
                <a:schemeClr val="accent6">
                  <a:lumMod val="50000"/>
                </a:schemeClr>
              </a:solidFill>
            </a:endParaRPr>
          </a:p>
          <a:p>
            <a:r>
              <a:rPr lang="en-US" sz="1400" dirty="0">
                <a:solidFill>
                  <a:schemeClr val="accent6">
                    <a:lumMod val="50000"/>
                  </a:schemeClr>
                </a:solidFill>
              </a:rPr>
              <a:t>•Social Worker’s Guide to Social Media from the University of Buffalo’s School of Social Work:  </a:t>
            </a:r>
            <a:r>
              <a:rPr lang="en-US" sz="1400" dirty="0">
                <a:solidFill>
                  <a:schemeClr val="accent6">
                    <a:lumMod val="50000"/>
                  </a:schemeClr>
                </a:solidFill>
                <a:hlinkClick r:id="rId6"/>
              </a:rPr>
              <a:t>https://socialwork.buffalo.edu/resources/social-media-guide.html</a:t>
            </a:r>
            <a:r>
              <a:rPr lang="en-US" sz="1400" dirty="0">
                <a:solidFill>
                  <a:schemeClr val="accent6">
                    <a:lumMod val="50000"/>
                  </a:schemeClr>
                </a:solidFill>
              </a:rPr>
              <a:t> </a:t>
            </a:r>
          </a:p>
          <a:p>
            <a:endParaRPr lang="en-US" sz="1400" dirty="0">
              <a:solidFill>
                <a:schemeClr val="accent6">
                  <a:lumMod val="50000"/>
                </a:schemeClr>
              </a:solidFill>
            </a:endParaRPr>
          </a:p>
          <a:p>
            <a:r>
              <a:rPr lang="en-US" sz="1400" dirty="0">
                <a:solidFill>
                  <a:schemeClr val="accent6">
                    <a:lumMod val="50000"/>
                  </a:schemeClr>
                </a:solidFill>
              </a:rPr>
              <a:t>•Social Media Ethics (part 2): Developing Your Social Media Policy by Dr. Julia Hanks: </a:t>
            </a:r>
            <a:r>
              <a:rPr lang="en-US" sz="1400" dirty="0">
                <a:solidFill>
                  <a:schemeClr val="accent6">
                    <a:lumMod val="50000"/>
                  </a:schemeClr>
                </a:solidFill>
                <a:hlinkClick r:id="rId7"/>
              </a:rPr>
              <a:t>http://www.drjuliehanks.com/2012/08/05/social-media-ethics-part-2-developing-your-social-media-policy/</a:t>
            </a:r>
            <a:r>
              <a:rPr lang="en-US" sz="1400" dirty="0">
                <a:solidFill>
                  <a:schemeClr val="accent6">
                    <a:lumMod val="50000"/>
                  </a:schemeClr>
                </a:solidFill>
              </a:rPr>
              <a:t> </a:t>
            </a:r>
          </a:p>
          <a:p>
            <a:endParaRPr lang="en-US" sz="1400" dirty="0">
              <a:solidFill>
                <a:schemeClr val="accent6">
                  <a:lumMod val="50000"/>
                </a:schemeClr>
              </a:solidFill>
            </a:endParaRPr>
          </a:p>
          <a:p>
            <a:r>
              <a:rPr lang="en-US" sz="1400" dirty="0">
                <a:solidFill>
                  <a:schemeClr val="accent6">
                    <a:lumMod val="50000"/>
                  </a:schemeClr>
                </a:solidFill>
              </a:rPr>
              <a:t>•Karpman, H. E., &amp; Drisko, J. (2016). Social Media Policy in Social Work Education: A Review and Recommendations. Journal of Social Work Education, 52(4), 398-408. </a:t>
            </a:r>
            <a:r>
              <a:rPr lang="en-US" sz="1400" dirty="0">
                <a:solidFill>
                  <a:schemeClr val="accent6">
                    <a:lumMod val="50000"/>
                  </a:schemeClr>
                </a:solidFill>
                <a:hlinkClick r:id="rId8"/>
              </a:rPr>
              <a:t>https://doi.org/10.1080/10437797.2016.1202164</a:t>
            </a:r>
            <a:r>
              <a:rPr lang="en-US" sz="1400" dirty="0">
                <a:solidFill>
                  <a:schemeClr val="accent6">
                    <a:lumMod val="50000"/>
                  </a:schemeClr>
                </a:solidFill>
              </a:rPr>
              <a:t> </a:t>
            </a:r>
          </a:p>
        </p:txBody>
      </p:sp>
      <p:pic>
        <p:nvPicPr>
          <p:cNvPr id="3" name="Picture 2"/>
          <p:cNvPicPr>
            <a:picLocks noChangeAspect="1"/>
          </p:cNvPicPr>
          <p:nvPr/>
        </p:nvPicPr>
        <p:blipFill>
          <a:blip r:embed="rId9"/>
          <a:stretch>
            <a:fillRect/>
          </a:stretch>
        </p:blipFill>
        <p:spPr>
          <a:xfrm>
            <a:off x="8166830" y="6283389"/>
            <a:ext cx="835224" cy="298730"/>
          </a:xfrm>
          <a:prstGeom prst="rect">
            <a:avLst/>
          </a:prstGeom>
        </p:spPr>
      </p:pic>
    </p:spTree>
    <p:extLst>
      <p:ext uri="{BB962C8B-B14F-4D97-AF65-F5344CB8AC3E}">
        <p14:creationId xmlns:p14="http://schemas.microsoft.com/office/powerpoint/2010/main" val="2551528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7409" y="508068"/>
            <a:ext cx="1889256" cy="1889256"/>
            <a:chOff x="681651" y="685434"/>
            <a:chExt cx="1561368" cy="1561368"/>
          </a:xfrm>
        </p:grpSpPr>
        <p:sp>
          <p:nvSpPr>
            <p:cNvPr id="25" name="Oval 24"/>
            <p:cNvSpPr/>
            <p:nvPr/>
          </p:nvSpPr>
          <p:spPr>
            <a:xfrm>
              <a:off x="681651" y="685434"/>
              <a:ext cx="1561368" cy="1561368"/>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37788" y="841571"/>
              <a:ext cx="1249095" cy="1249095"/>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837788" y="841571"/>
              <a:ext cx="1249095" cy="1249095"/>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a:grpSpLocks noChangeAspect="1"/>
            </p:cNvGrpSpPr>
            <p:nvPr/>
          </p:nvGrpSpPr>
          <p:grpSpPr>
            <a:xfrm rot="19435302">
              <a:off x="1004847" y="1234075"/>
              <a:ext cx="900034" cy="479028"/>
              <a:chOff x="65087" y="2774950"/>
              <a:chExt cx="1058863" cy="563563"/>
            </a:xfrm>
          </p:grpSpPr>
          <p:sp>
            <p:nvSpPr>
              <p:cNvPr id="33" name="Line 8"/>
              <p:cNvSpPr>
                <a:spLocks noChangeShapeType="1"/>
              </p:cNvSpPr>
              <p:nvPr/>
            </p:nvSpPr>
            <p:spPr bwMode="auto">
              <a:xfrm>
                <a:off x="65087" y="3055938"/>
                <a:ext cx="473075" cy="1588"/>
              </a:xfrm>
              <a:prstGeom prst="lin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9"/>
              <p:cNvSpPr>
                <a:spLocks noChangeArrowheads="1"/>
              </p:cNvSpPr>
              <p:nvPr/>
            </p:nvSpPr>
            <p:spPr bwMode="auto">
              <a:xfrm>
                <a:off x="560387" y="2774950"/>
                <a:ext cx="563563" cy="563563"/>
              </a:xfrm>
              <a:prstGeom prst="ellips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10"/>
              <p:cNvSpPr>
                <a:spLocks noChangeArrowheads="1"/>
              </p:cNvSpPr>
              <p:nvPr/>
            </p:nvSpPr>
            <p:spPr bwMode="auto">
              <a:xfrm>
                <a:off x="628650" y="2852738"/>
                <a:ext cx="427038" cy="417513"/>
              </a:xfrm>
              <a:prstGeom prst="ellipse">
                <a:avLst/>
              </a:prstGeom>
              <a:noFill/>
              <a:ln w="11113"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973676"/>
            <a:ext cx="5428825" cy="3200876"/>
          </a:xfrm>
          <a:prstGeom prst="rect">
            <a:avLst/>
          </a:prstGeom>
          <a:noFill/>
        </p:spPr>
        <p:txBody>
          <a:bodyPr wrap="square" rtlCol="0">
            <a:spAutoFit/>
          </a:bodyPr>
          <a:lstStyle/>
          <a:p>
            <a:r>
              <a:rPr lang="en-US" sz="2200" b="1" dirty="0">
                <a:solidFill>
                  <a:schemeClr val="accent5">
                    <a:lumMod val="50000"/>
                  </a:schemeClr>
                </a:solidFill>
              </a:rPr>
              <a:t>It’s My Prerogative</a:t>
            </a:r>
          </a:p>
          <a:p>
            <a:r>
              <a:rPr lang="en-US" dirty="0"/>
              <a:t>You placed a social work student in a child welfare agency to complete their field placement. You met with the student and field instructor for their initial visit, which included developing the learning plan and activities for the semester. As part of your discussion, you learned the agency does not have a social media policy and the student must rely on the social media content provided by the field office in orientation. </a:t>
            </a:r>
          </a:p>
          <a:p>
            <a:r>
              <a:rPr lang="en-US" dirty="0"/>
              <a:t>Several weeks into the placement, you receive a recorded snapchat video of the student.  </a:t>
            </a:r>
          </a:p>
        </p:txBody>
      </p:sp>
      <p:sp>
        <p:nvSpPr>
          <p:cNvPr id="37" name="Rectangle 36"/>
          <p:cNvSpPr>
            <a:spLocks/>
          </p:cNvSpPr>
          <p:nvPr/>
        </p:nvSpPr>
        <p:spPr>
          <a:xfrm>
            <a:off x="0" y="5680182"/>
            <a:ext cx="9144000" cy="1189325"/>
          </a:xfrm>
          <a:prstGeom prst="rect">
            <a:avLst/>
          </a:prstGeom>
          <a:gradFill flip="none" rotWithShape="1">
            <a:gsLst>
              <a:gs pos="18000">
                <a:schemeClr val="accent5">
                  <a:lumMod val="50000"/>
                </a:schemeClr>
              </a:gs>
              <a:gs pos="75000">
                <a:schemeClr val="accent5">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5">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323518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Case Study Slide #1: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91571" y="6235081"/>
            <a:ext cx="8560857" cy="369332"/>
          </a:xfrm>
          <a:prstGeom prst="rect">
            <a:avLst/>
          </a:prstGeom>
          <a:noFill/>
        </p:spPr>
        <p:txBody>
          <a:bodyPr wrap="square" rtlCol="0">
            <a:spAutoFit/>
          </a:bodyPr>
          <a:lstStyle/>
          <a:p>
            <a:r>
              <a:rPr lang="en-US" dirty="0">
                <a:solidFill>
                  <a:schemeClr val="bg1"/>
                </a:solidFill>
              </a:rPr>
              <a:t>It’s My Prerogative, Part 1</a:t>
            </a:r>
          </a:p>
        </p:txBody>
      </p:sp>
      <p:pic>
        <p:nvPicPr>
          <p:cNvPr id="2" name="Picture 1"/>
          <p:cNvPicPr>
            <a:picLocks noChangeAspect="1"/>
          </p:cNvPicPr>
          <p:nvPr/>
        </p:nvPicPr>
        <p:blipFill>
          <a:blip r:embed="rId3"/>
          <a:stretch>
            <a:fillRect/>
          </a:stretch>
        </p:blipFill>
        <p:spPr>
          <a:xfrm>
            <a:off x="8284433" y="6331698"/>
            <a:ext cx="835224" cy="298730"/>
          </a:xfrm>
          <a:prstGeom prst="rect">
            <a:avLst/>
          </a:prstGeom>
        </p:spPr>
      </p:pic>
    </p:spTree>
    <p:extLst>
      <p:ext uri="{BB962C8B-B14F-4D97-AF65-F5344CB8AC3E}">
        <p14:creationId xmlns:p14="http://schemas.microsoft.com/office/powerpoint/2010/main" val="3348128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7409" y="508068"/>
            <a:ext cx="1889256" cy="1889256"/>
            <a:chOff x="681651" y="685434"/>
            <a:chExt cx="1561368" cy="1561368"/>
          </a:xfrm>
        </p:grpSpPr>
        <p:sp>
          <p:nvSpPr>
            <p:cNvPr id="25" name="Oval 24"/>
            <p:cNvSpPr/>
            <p:nvPr/>
          </p:nvSpPr>
          <p:spPr>
            <a:xfrm>
              <a:off x="681651" y="685434"/>
              <a:ext cx="1561368" cy="1561368"/>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37788" y="841571"/>
              <a:ext cx="1249095" cy="1249095"/>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837788" y="841571"/>
              <a:ext cx="1249095" cy="1249095"/>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a:grpSpLocks noChangeAspect="1"/>
            </p:cNvGrpSpPr>
            <p:nvPr/>
          </p:nvGrpSpPr>
          <p:grpSpPr>
            <a:xfrm rot="19435302">
              <a:off x="1004847" y="1234075"/>
              <a:ext cx="900034" cy="479028"/>
              <a:chOff x="65087" y="2774950"/>
              <a:chExt cx="1058863" cy="563563"/>
            </a:xfrm>
          </p:grpSpPr>
          <p:sp>
            <p:nvSpPr>
              <p:cNvPr id="33" name="Line 8"/>
              <p:cNvSpPr>
                <a:spLocks noChangeShapeType="1"/>
              </p:cNvSpPr>
              <p:nvPr/>
            </p:nvSpPr>
            <p:spPr bwMode="auto">
              <a:xfrm>
                <a:off x="65087" y="3055938"/>
                <a:ext cx="473075" cy="1588"/>
              </a:xfrm>
              <a:prstGeom prst="lin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9"/>
              <p:cNvSpPr>
                <a:spLocks noChangeArrowheads="1"/>
              </p:cNvSpPr>
              <p:nvPr/>
            </p:nvSpPr>
            <p:spPr bwMode="auto">
              <a:xfrm>
                <a:off x="560387" y="2774950"/>
                <a:ext cx="563563" cy="563563"/>
              </a:xfrm>
              <a:prstGeom prst="ellips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10"/>
              <p:cNvSpPr>
                <a:spLocks noChangeArrowheads="1"/>
              </p:cNvSpPr>
              <p:nvPr/>
            </p:nvSpPr>
            <p:spPr bwMode="auto">
              <a:xfrm>
                <a:off x="628650" y="2852738"/>
                <a:ext cx="427038" cy="417513"/>
              </a:xfrm>
              <a:prstGeom prst="ellipse">
                <a:avLst/>
              </a:prstGeom>
              <a:noFill/>
              <a:ln w="11113"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973676"/>
            <a:ext cx="5428825" cy="2923877"/>
          </a:xfrm>
          <a:prstGeom prst="rect">
            <a:avLst/>
          </a:prstGeom>
          <a:noFill/>
        </p:spPr>
        <p:txBody>
          <a:bodyPr wrap="square" rtlCol="0">
            <a:spAutoFit/>
          </a:bodyPr>
          <a:lstStyle/>
          <a:p>
            <a:r>
              <a:rPr lang="en-US" sz="2200" b="1" dirty="0">
                <a:solidFill>
                  <a:schemeClr val="accent5">
                    <a:lumMod val="50000"/>
                  </a:schemeClr>
                </a:solidFill>
              </a:rPr>
              <a:t>It’s My Prerogative </a:t>
            </a:r>
          </a:p>
          <a:p>
            <a:r>
              <a:rPr lang="en-US" dirty="0"/>
              <a:t>In the video, the student states that she does not want to go to her internship today because it is so chaotic.  She also attaches a picture of the child welfare agency with its name and location.  The student indicates that she is considering calling in sick for a mental health day because her school promotes self-care and she cannot deal with “crazy clients today.”  The student who sent you the recorded snapchat video requests anonymity. </a:t>
            </a:r>
          </a:p>
          <a:p>
            <a:r>
              <a:rPr lang="en-US" dirty="0"/>
              <a:t>you the recorded snapchat video requests anonymity. </a:t>
            </a:r>
          </a:p>
        </p:txBody>
      </p:sp>
      <p:sp>
        <p:nvSpPr>
          <p:cNvPr id="37" name="Rectangle 36"/>
          <p:cNvSpPr>
            <a:spLocks/>
          </p:cNvSpPr>
          <p:nvPr/>
        </p:nvSpPr>
        <p:spPr>
          <a:xfrm>
            <a:off x="0" y="5680182"/>
            <a:ext cx="9144000" cy="1189325"/>
          </a:xfrm>
          <a:prstGeom prst="rect">
            <a:avLst/>
          </a:prstGeom>
          <a:gradFill flip="none" rotWithShape="1">
            <a:gsLst>
              <a:gs pos="18000">
                <a:schemeClr val="accent5">
                  <a:lumMod val="50000"/>
                </a:schemeClr>
              </a:gs>
              <a:gs pos="75000">
                <a:schemeClr val="accent5">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5">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313579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Case Study Slide #1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646331"/>
          </a:xfrm>
          <a:prstGeom prst="rect">
            <a:avLst/>
          </a:prstGeom>
          <a:noFill/>
        </p:spPr>
        <p:txBody>
          <a:bodyPr wrap="square" rtlCol="0">
            <a:spAutoFit/>
          </a:bodyPr>
          <a:lstStyle/>
          <a:p>
            <a:r>
              <a:rPr lang="en-US" dirty="0">
                <a:solidFill>
                  <a:schemeClr val="bg1"/>
                </a:solidFill>
              </a:rPr>
              <a:t>It’s My Prerogative, Part 2</a:t>
            </a:r>
          </a:p>
          <a:p>
            <a:r>
              <a:rPr lang="en-US" dirty="0">
                <a:solidFill>
                  <a:schemeClr val="bg1"/>
                </a:solidFill>
              </a:rPr>
              <a:t>.</a:t>
            </a:r>
          </a:p>
        </p:txBody>
      </p:sp>
      <p:pic>
        <p:nvPicPr>
          <p:cNvPr id="2" name="Picture 1"/>
          <p:cNvPicPr>
            <a:picLocks noChangeAspect="1"/>
          </p:cNvPicPr>
          <p:nvPr/>
        </p:nvPicPr>
        <p:blipFill>
          <a:blip r:embed="rId3"/>
          <a:stretch>
            <a:fillRect/>
          </a:stretch>
        </p:blipFill>
        <p:spPr>
          <a:xfrm>
            <a:off x="8156905" y="6341392"/>
            <a:ext cx="835224" cy="298730"/>
          </a:xfrm>
          <a:prstGeom prst="rect">
            <a:avLst/>
          </a:prstGeom>
        </p:spPr>
      </p:pic>
    </p:spTree>
    <p:extLst>
      <p:ext uri="{BB962C8B-B14F-4D97-AF65-F5344CB8AC3E}">
        <p14:creationId xmlns:p14="http://schemas.microsoft.com/office/powerpoint/2010/main" val="1276986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7409" y="508068"/>
            <a:ext cx="1889256" cy="1889256"/>
            <a:chOff x="681651" y="685434"/>
            <a:chExt cx="1561368" cy="1561368"/>
          </a:xfrm>
        </p:grpSpPr>
        <p:sp>
          <p:nvSpPr>
            <p:cNvPr id="25" name="Oval 24"/>
            <p:cNvSpPr/>
            <p:nvPr/>
          </p:nvSpPr>
          <p:spPr>
            <a:xfrm>
              <a:off x="681651" y="685434"/>
              <a:ext cx="1561368" cy="1561368"/>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37788" y="841571"/>
              <a:ext cx="1249095" cy="1249095"/>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837788" y="841571"/>
              <a:ext cx="1249095" cy="1249095"/>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a:grpSpLocks noChangeAspect="1"/>
            </p:cNvGrpSpPr>
            <p:nvPr/>
          </p:nvGrpSpPr>
          <p:grpSpPr>
            <a:xfrm rot="19435302">
              <a:off x="1004847" y="1234075"/>
              <a:ext cx="900034" cy="479028"/>
              <a:chOff x="65087" y="2774950"/>
              <a:chExt cx="1058863" cy="563563"/>
            </a:xfrm>
          </p:grpSpPr>
          <p:sp>
            <p:nvSpPr>
              <p:cNvPr id="33" name="Line 8"/>
              <p:cNvSpPr>
                <a:spLocks noChangeShapeType="1"/>
              </p:cNvSpPr>
              <p:nvPr/>
            </p:nvSpPr>
            <p:spPr bwMode="auto">
              <a:xfrm>
                <a:off x="65087" y="3055938"/>
                <a:ext cx="473075" cy="1588"/>
              </a:xfrm>
              <a:prstGeom prst="lin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9"/>
              <p:cNvSpPr>
                <a:spLocks noChangeArrowheads="1"/>
              </p:cNvSpPr>
              <p:nvPr/>
            </p:nvSpPr>
            <p:spPr bwMode="auto">
              <a:xfrm>
                <a:off x="560387" y="2774950"/>
                <a:ext cx="563563" cy="563563"/>
              </a:xfrm>
              <a:prstGeom prst="ellips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10"/>
              <p:cNvSpPr>
                <a:spLocks noChangeArrowheads="1"/>
              </p:cNvSpPr>
              <p:nvPr/>
            </p:nvSpPr>
            <p:spPr bwMode="auto">
              <a:xfrm>
                <a:off x="628650" y="2852738"/>
                <a:ext cx="427038" cy="417513"/>
              </a:xfrm>
              <a:prstGeom prst="ellipse">
                <a:avLst/>
              </a:prstGeom>
              <a:noFill/>
              <a:ln w="11113"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973676"/>
            <a:ext cx="5428825" cy="3477875"/>
          </a:xfrm>
          <a:prstGeom prst="rect">
            <a:avLst/>
          </a:prstGeom>
          <a:noFill/>
        </p:spPr>
        <p:txBody>
          <a:bodyPr wrap="square" rtlCol="0">
            <a:spAutoFit/>
          </a:bodyPr>
          <a:lstStyle/>
          <a:p>
            <a:r>
              <a:rPr lang="en-US" sz="2200" b="1" dirty="0">
                <a:solidFill>
                  <a:schemeClr val="accent5">
                    <a:lumMod val="50000"/>
                  </a:schemeClr>
                </a:solidFill>
              </a:rPr>
              <a:t>Picture Perfect</a:t>
            </a:r>
          </a:p>
          <a:p>
            <a:r>
              <a:rPr lang="en-US" dirty="0"/>
              <a:t>Carrie is a 20-year-old social work student placed in an elementary school.  One of Carrie’s clients is five year-old Jake.  During a meeting with Jake and his mother, Carrie asks Jake if she can take his picture. Jake immediately consents and Carrie snaps his picture with her personal cell phone.  Carrie then posts his photo on her Instagram page with this caption: “This is my 5-year student who is overcoming great challenges every day! He is the reason I am so proud to be a social worker! #specialeducationrocks.” The name of the elementary school is visible in the picture.</a:t>
            </a:r>
          </a:p>
        </p:txBody>
      </p:sp>
      <p:sp>
        <p:nvSpPr>
          <p:cNvPr id="37" name="Rectangle 36"/>
          <p:cNvSpPr>
            <a:spLocks/>
          </p:cNvSpPr>
          <p:nvPr/>
        </p:nvSpPr>
        <p:spPr>
          <a:xfrm>
            <a:off x="0" y="5680182"/>
            <a:ext cx="9144000" cy="1189325"/>
          </a:xfrm>
          <a:prstGeom prst="rect">
            <a:avLst/>
          </a:prstGeom>
          <a:gradFill flip="none" rotWithShape="1">
            <a:gsLst>
              <a:gs pos="18000">
                <a:schemeClr val="accent5">
                  <a:lumMod val="50000"/>
                </a:schemeClr>
              </a:gs>
              <a:gs pos="75000">
                <a:schemeClr val="accent5">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5">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3435556"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Case Study Slide #2 A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Picture Perfect</a:t>
            </a:r>
          </a:p>
        </p:txBody>
      </p:sp>
      <p:pic>
        <p:nvPicPr>
          <p:cNvPr id="2" name="Picture 1"/>
          <p:cNvPicPr>
            <a:picLocks noChangeAspect="1"/>
          </p:cNvPicPr>
          <p:nvPr/>
        </p:nvPicPr>
        <p:blipFill>
          <a:blip r:embed="rId3"/>
          <a:stretch>
            <a:fillRect/>
          </a:stretch>
        </p:blipFill>
        <p:spPr>
          <a:xfrm>
            <a:off x="8107680" y="6309493"/>
            <a:ext cx="835224" cy="298730"/>
          </a:xfrm>
          <a:prstGeom prst="rect">
            <a:avLst/>
          </a:prstGeom>
        </p:spPr>
      </p:pic>
    </p:spTree>
    <p:extLst>
      <p:ext uri="{BB962C8B-B14F-4D97-AF65-F5344CB8AC3E}">
        <p14:creationId xmlns:p14="http://schemas.microsoft.com/office/powerpoint/2010/main" val="3177739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7409" y="508068"/>
            <a:ext cx="1889256" cy="1889256"/>
            <a:chOff x="681651" y="685434"/>
            <a:chExt cx="1561368" cy="1561368"/>
          </a:xfrm>
        </p:grpSpPr>
        <p:sp>
          <p:nvSpPr>
            <p:cNvPr id="25" name="Oval 24"/>
            <p:cNvSpPr/>
            <p:nvPr/>
          </p:nvSpPr>
          <p:spPr>
            <a:xfrm>
              <a:off x="681651" y="685434"/>
              <a:ext cx="1561368" cy="1561368"/>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37788" y="841571"/>
              <a:ext cx="1249095" cy="1249095"/>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837788" y="841571"/>
              <a:ext cx="1249095" cy="1249095"/>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a:grpSpLocks noChangeAspect="1"/>
            </p:cNvGrpSpPr>
            <p:nvPr/>
          </p:nvGrpSpPr>
          <p:grpSpPr>
            <a:xfrm rot="19435302">
              <a:off x="1004847" y="1234075"/>
              <a:ext cx="900034" cy="479028"/>
              <a:chOff x="65087" y="2774950"/>
              <a:chExt cx="1058863" cy="563563"/>
            </a:xfrm>
          </p:grpSpPr>
          <p:sp>
            <p:nvSpPr>
              <p:cNvPr id="33" name="Line 8"/>
              <p:cNvSpPr>
                <a:spLocks noChangeShapeType="1"/>
              </p:cNvSpPr>
              <p:nvPr/>
            </p:nvSpPr>
            <p:spPr bwMode="auto">
              <a:xfrm>
                <a:off x="65087" y="3055938"/>
                <a:ext cx="473075" cy="1588"/>
              </a:xfrm>
              <a:prstGeom prst="lin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9"/>
              <p:cNvSpPr>
                <a:spLocks noChangeArrowheads="1"/>
              </p:cNvSpPr>
              <p:nvPr/>
            </p:nvSpPr>
            <p:spPr bwMode="auto">
              <a:xfrm>
                <a:off x="560387" y="2774950"/>
                <a:ext cx="563563" cy="563563"/>
              </a:xfrm>
              <a:prstGeom prst="ellips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10"/>
              <p:cNvSpPr>
                <a:spLocks noChangeArrowheads="1"/>
              </p:cNvSpPr>
              <p:nvPr/>
            </p:nvSpPr>
            <p:spPr bwMode="auto">
              <a:xfrm>
                <a:off x="628650" y="2852738"/>
                <a:ext cx="427038" cy="417513"/>
              </a:xfrm>
              <a:prstGeom prst="ellipse">
                <a:avLst/>
              </a:prstGeom>
              <a:noFill/>
              <a:ln w="11113"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973676"/>
            <a:ext cx="5428825" cy="2923877"/>
          </a:xfrm>
          <a:prstGeom prst="rect">
            <a:avLst/>
          </a:prstGeom>
          <a:noFill/>
        </p:spPr>
        <p:txBody>
          <a:bodyPr wrap="square" rtlCol="0">
            <a:spAutoFit/>
          </a:bodyPr>
          <a:lstStyle/>
          <a:p>
            <a:r>
              <a:rPr lang="en-US" sz="2200" b="1" dirty="0">
                <a:solidFill>
                  <a:schemeClr val="accent5">
                    <a:lumMod val="50000"/>
                  </a:schemeClr>
                </a:solidFill>
              </a:rPr>
              <a:t>Check Me In</a:t>
            </a:r>
          </a:p>
          <a:p>
            <a:r>
              <a:rPr lang="en-US" dirty="0"/>
              <a:t>Kimberly, a social work intern at a local homeless shelter, contacts the field office to inform them her field agency posted a picture of her on Facebook while she was assisting with their fundraiser. Kimberly is concerned that the agency used the “check in feature,” which identifies where she was located. The student explains to you that she does not want her location revealed to the public as she is concerned for her safety. She wants to know her rights as a student intern.</a:t>
            </a:r>
          </a:p>
        </p:txBody>
      </p:sp>
      <p:sp>
        <p:nvSpPr>
          <p:cNvPr id="37" name="Rectangle 36"/>
          <p:cNvSpPr>
            <a:spLocks/>
          </p:cNvSpPr>
          <p:nvPr/>
        </p:nvSpPr>
        <p:spPr>
          <a:xfrm>
            <a:off x="0" y="5680182"/>
            <a:ext cx="9144000" cy="1189325"/>
          </a:xfrm>
          <a:prstGeom prst="rect">
            <a:avLst/>
          </a:prstGeom>
          <a:gradFill flip="none" rotWithShape="1">
            <a:gsLst>
              <a:gs pos="18000">
                <a:schemeClr val="accent5">
                  <a:lumMod val="50000"/>
                </a:schemeClr>
              </a:gs>
              <a:gs pos="75000">
                <a:schemeClr val="accent5">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5">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3419526"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Case Study Slide #2 B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Check Me In</a:t>
            </a:r>
          </a:p>
        </p:txBody>
      </p:sp>
      <p:pic>
        <p:nvPicPr>
          <p:cNvPr id="2" name="Picture 1"/>
          <p:cNvPicPr>
            <a:picLocks noChangeAspect="1"/>
          </p:cNvPicPr>
          <p:nvPr/>
        </p:nvPicPr>
        <p:blipFill>
          <a:blip r:embed="rId3"/>
          <a:stretch>
            <a:fillRect/>
          </a:stretch>
        </p:blipFill>
        <p:spPr>
          <a:xfrm>
            <a:off x="8156905" y="6419747"/>
            <a:ext cx="835224" cy="298730"/>
          </a:xfrm>
          <a:prstGeom prst="rect">
            <a:avLst/>
          </a:prstGeom>
        </p:spPr>
      </p:pic>
    </p:spTree>
    <p:extLst>
      <p:ext uri="{BB962C8B-B14F-4D97-AF65-F5344CB8AC3E}">
        <p14:creationId xmlns:p14="http://schemas.microsoft.com/office/powerpoint/2010/main" val="494031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2005" y="367639"/>
            <a:ext cx="1889256" cy="1889256"/>
            <a:chOff x="681651" y="685434"/>
            <a:chExt cx="1561368" cy="1561368"/>
          </a:xfrm>
        </p:grpSpPr>
        <p:sp>
          <p:nvSpPr>
            <p:cNvPr id="25" name="Oval 24"/>
            <p:cNvSpPr/>
            <p:nvPr/>
          </p:nvSpPr>
          <p:spPr>
            <a:xfrm>
              <a:off x="681651" y="685434"/>
              <a:ext cx="1561368" cy="1561368"/>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37788" y="841571"/>
              <a:ext cx="1249095" cy="1249095"/>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837788" y="841571"/>
              <a:ext cx="1249095" cy="1249095"/>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a:grpSpLocks noChangeAspect="1"/>
            </p:cNvGrpSpPr>
            <p:nvPr/>
          </p:nvGrpSpPr>
          <p:grpSpPr>
            <a:xfrm rot="19435302">
              <a:off x="1004847" y="1234075"/>
              <a:ext cx="900034" cy="479028"/>
              <a:chOff x="65087" y="2774950"/>
              <a:chExt cx="1058863" cy="563563"/>
            </a:xfrm>
          </p:grpSpPr>
          <p:sp>
            <p:nvSpPr>
              <p:cNvPr id="33" name="Line 8"/>
              <p:cNvSpPr>
                <a:spLocks noChangeShapeType="1"/>
              </p:cNvSpPr>
              <p:nvPr/>
            </p:nvSpPr>
            <p:spPr bwMode="auto">
              <a:xfrm>
                <a:off x="65087" y="3055938"/>
                <a:ext cx="473075" cy="1588"/>
              </a:xfrm>
              <a:prstGeom prst="lin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9"/>
              <p:cNvSpPr>
                <a:spLocks noChangeArrowheads="1"/>
              </p:cNvSpPr>
              <p:nvPr/>
            </p:nvSpPr>
            <p:spPr bwMode="auto">
              <a:xfrm>
                <a:off x="560387" y="2774950"/>
                <a:ext cx="563563" cy="563563"/>
              </a:xfrm>
              <a:prstGeom prst="ellips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10"/>
              <p:cNvSpPr>
                <a:spLocks noChangeArrowheads="1"/>
              </p:cNvSpPr>
              <p:nvPr/>
            </p:nvSpPr>
            <p:spPr bwMode="auto">
              <a:xfrm>
                <a:off x="628650" y="2852738"/>
                <a:ext cx="427038" cy="417513"/>
              </a:xfrm>
              <a:prstGeom prst="ellipse">
                <a:avLst/>
              </a:prstGeom>
              <a:noFill/>
              <a:ln w="11113"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Rectangle 36"/>
          <p:cNvSpPr>
            <a:spLocks/>
          </p:cNvSpPr>
          <p:nvPr/>
        </p:nvSpPr>
        <p:spPr>
          <a:xfrm>
            <a:off x="0" y="5680182"/>
            <a:ext cx="9144000" cy="1189325"/>
          </a:xfrm>
          <a:prstGeom prst="rect">
            <a:avLst/>
          </a:prstGeom>
          <a:gradFill flip="none" rotWithShape="1">
            <a:gsLst>
              <a:gs pos="18000">
                <a:schemeClr val="accent5">
                  <a:lumMod val="50000"/>
                </a:schemeClr>
              </a:gs>
              <a:gs pos="75000">
                <a:schemeClr val="accent5">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5">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313579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Case Study Slide #3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First Impressions</a:t>
            </a:r>
          </a:p>
        </p:txBody>
      </p:sp>
      <p:sp>
        <p:nvSpPr>
          <p:cNvPr id="2" name="Rectangle 1"/>
          <p:cNvSpPr/>
          <p:nvPr/>
        </p:nvSpPr>
        <p:spPr>
          <a:xfrm>
            <a:off x="2729959" y="1383082"/>
            <a:ext cx="5608279" cy="4024435"/>
          </a:xfrm>
          <a:prstGeom prst="rect">
            <a:avLst/>
          </a:prstGeom>
        </p:spPr>
        <p:txBody>
          <a:bodyPr wrap="square">
            <a:spAutoFit/>
          </a:bodyPr>
          <a:lstStyle/>
          <a:p>
            <a:pPr>
              <a:lnSpc>
                <a:spcPct val="115000"/>
              </a:lnSpc>
              <a:spcAft>
                <a:spcPts val="1000"/>
              </a:spcAft>
            </a:pPr>
            <a:r>
              <a:rPr lang="en-US" b="1" dirty="0">
                <a:solidFill>
                  <a:schemeClr val="accent5">
                    <a:lumMod val="50000"/>
                  </a:schemeClr>
                </a:solidFill>
              </a:rPr>
              <a:t>First Impressions</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You receive a call from an agency field instructor stating they will not interview the student selected for their agency due to the content of the student’s social media page. After careful consideration, you decide to search the student on social media. When you locate their Facebook account, you find two videos of the student containing inappropriate language and content. When you address the inappropriate videos with the student, she tells you that those are old videos and that she had indeed cleaned off her social media sites per your request in preparing students for field.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043036" y="6432754"/>
            <a:ext cx="835224" cy="298730"/>
          </a:xfrm>
          <a:prstGeom prst="rect">
            <a:avLst/>
          </a:prstGeom>
        </p:spPr>
      </p:pic>
    </p:spTree>
    <p:extLst>
      <p:ext uri="{BB962C8B-B14F-4D97-AF65-F5344CB8AC3E}">
        <p14:creationId xmlns:p14="http://schemas.microsoft.com/office/powerpoint/2010/main" val="2870917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7409" y="508068"/>
            <a:ext cx="1889256" cy="1889256"/>
            <a:chOff x="681651" y="685434"/>
            <a:chExt cx="1561368" cy="1561368"/>
          </a:xfrm>
        </p:grpSpPr>
        <p:sp>
          <p:nvSpPr>
            <p:cNvPr id="25" name="Oval 24"/>
            <p:cNvSpPr/>
            <p:nvPr/>
          </p:nvSpPr>
          <p:spPr>
            <a:xfrm>
              <a:off x="681651" y="685434"/>
              <a:ext cx="1561368" cy="1561368"/>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37788" y="841571"/>
              <a:ext cx="1249095" cy="1249095"/>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837788" y="841571"/>
              <a:ext cx="1249095" cy="1249095"/>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a:grpSpLocks noChangeAspect="1"/>
            </p:cNvGrpSpPr>
            <p:nvPr/>
          </p:nvGrpSpPr>
          <p:grpSpPr>
            <a:xfrm rot="19435302">
              <a:off x="1004847" y="1234075"/>
              <a:ext cx="900034" cy="479028"/>
              <a:chOff x="65087" y="2774950"/>
              <a:chExt cx="1058863" cy="563563"/>
            </a:xfrm>
          </p:grpSpPr>
          <p:sp>
            <p:nvSpPr>
              <p:cNvPr id="33" name="Line 8"/>
              <p:cNvSpPr>
                <a:spLocks noChangeShapeType="1"/>
              </p:cNvSpPr>
              <p:nvPr/>
            </p:nvSpPr>
            <p:spPr bwMode="auto">
              <a:xfrm>
                <a:off x="65087" y="3055938"/>
                <a:ext cx="473075" cy="1588"/>
              </a:xfrm>
              <a:prstGeom prst="lin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9"/>
              <p:cNvSpPr>
                <a:spLocks noChangeArrowheads="1"/>
              </p:cNvSpPr>
              <p:nvPr/>
            </p:nvSpPr>
            <p:spPr bwMode="auto">
              <a:xfrm>
                <a:off x="560387" y="2774950"/>
                <a:ext cx="563563" cy="563563"/>
              </a:xfrm>
              <a:prstGeom prst="ellips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10"/>
              <p:cNvSpPr>
                <a:spLocks noChangeArrowheads="1"/>
              </p:cNvSpPr>
              <p:nvPr/>
            </p:nvSpPr>
            <p:spPr bwMode="auto">
              <a:xfrm>
                <a:off x="628650" y="2852738"/>
                <a:ext cx="427038" cy="417513"/>
              </a:xfrm>
              <a:prstGeom prst="ellipse">
                <a:avLst/>
              </a:prstGeom>
              <a:noFill/>
              <a:ln w="11113"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973676"/>
            <a:ext cx="5428825" cy="3754874"/>
          </a:xfrm>
          <a:prstGeom prst="rect">
            <a:avLst/>
          </a:prstGeom>
          <a:noFill/>
        </p:spPr>
        <p:txBody>
          <a:bodyPr wrap="square" rtlCol="0">
            <a:spAutoFit/>
          </a:bodyPr>
          <a:lstStyle/>
          <a:p>
            <a:r>
              <a:rPr lang="en-US" sz="2200" b="1" dirty="0">
                <a:solidFill>
                  <a:schemeClr val="accent5">
                    <a:lumMod val="50000"/>
                  </a:schemeClr>
                </a:solidFill>
              </a:rPr>
              <a:t>Be My Friend</a:t>
            </a:r>
          </a:p>
          <a:p>
            <a:r>
              <a:rPr lang="en-US" dirty="0"/>
              <a:t>Your student, John, asks to meet with you about a concern he has with his field instructor. John tells you that his field instructor has requested to be friends on social media platforms. Currently he has not accepted his field instructor’s friend request, but is feeling pressure to do so.  John reports that his field instructor makes “joking” comments that he must not like her because he hasn’t accepted her friend request. John prefers to keep his social media sites private and does not want to interact on social media with supervisors. He is concerned that his grade may suffer due to not accepting her friend request. </a:t>
            </a:r>
          </a:p>
        </p:txBody>
      </p:sp>
      <p:sp>
        <p:nvSpPr>
          <p:cNvPr id="37" name="Rectangle 36"/>
          <p:cNvSpPr>
            <a:spLocks/>
          </p:cNvSpPr>
          <p:nvPr/>
        </p:nvSpPr>
        <p:spPr>
          <a:xfrm>
            <a:off x="0" y="5680182"/>
            <a:ext cx="9144000" cy="1189325"/>
          </a:xfrm>
          <a:prstGeom prst="rect">
            <a:avLst/>
          </a:prstGeom>
          <a:gradFill flip="none" rotWithShape="1">
            <a:gsLst>
              <a:gs pos="18000">
                <a:schemeClr val="accent5">
                  <a:lumMod val="50000"/>
                </a:schemeClr>
              </a:gs>
              <a:gs pos="75000">
                <a:schemeClr val="accent5">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5">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313579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Case Study Slide #4</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Be My Friend</a:t>
            </a:r>
          </a:p>
        </p:txBody>
      </p:sp>
      <p:pic>
        <p:nvPicPr>
          <p:cNvPr id="2" name="Picture 1"/>
          <p:cNvPicPr>
            <a:picLocks noChangeAspect="1"/>
          </p:cNvPicPr>
          <p:nvPr/>
        </p:nvPicPr>
        <p:blipFill>
          <a:blip r:embed="rId3"/>
          <a:stretch>
            <a:fillRect/>
          </a:stretch>
        </p:blipFill>
        <p:spPr>
          <a:xfrm>
            <a:off x="8043036" y="6309493"/>
            <a:ext cx="835224" cy="298730"/>
          </a:xfrm>
          <a:prstGeom prst="rect">
            <a:avLst/>
          </a:prstGeom>
        </p:spPr>
      </p:pic>
    </p:spTree>
    <p:extLst>
      <p:ext uri="{BB962C8B-B14F-4D97-AF65-F5344CB8AC3E}">
        <p14:creationId xmlns:p14="http://schemas.microsoft.com/office/powerpoint/2010/main" val="312755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a:spLocks/>
          </p:cNvSpPr>
          <p:nvPr/>
        </p:nvSpPr>
        <p:spPr>
          <a:xfrm>
            <a:off x="0" y="5680182"/>
            <a:ext cx="9144000" cy="1189325"/>
          </a:xfrm>
          <a:prstGeom prst="rect">
            <a:avLst/>
          </a:prstGeom>
          <a:gradFill flip="none" rotWithShape="1">
            <a:gsLst>
              <a:gs pos="18000">
                <a:schemeClr val="tx1">
                  <a:lumMod val="85000"/>
                  <a:lumOff val="15000"/>
                </a:schemeClr>
              </a:gs>
              <a:gs pos="75000">
                <a:schemeClr val="tx1">
                  <a:lumMod val="65000"/>
                  <a:lumOff val="3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a:spLocks/>
          </p:cNvSpPr>
          <p:nvPr/>
        </p:nvSpPr>
        <p:spPr>
          <a:xfrm>
            <a:off x="0" y="6253476"/>
            <a:ext cx="9144000" cy="358557"/>
          </a:xfrm>
          <a:prstGeom prst="rect">
            <a:avLst/>
          </a:prstGeom>
          <a:solidFill>
            <a:schemeClr val="tx1">
              <a:lumMod val="85000"/>
              <a:lumOff val="15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279400" y="5717537"/>
            <a:ext cx="311001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Learning Objectives</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2" name="TextBox 1"/>
          <p:cNvSpPr txBox="1"/>
          <p:nvPr/>
        </p:nvSpPr>
        <p:spPr>
          <a:xfrm>
            <a:off x="279400" y="592221"/>
            <a:ext cx="8610600" cy="4770537"/>
          </a:xfrm>
          <a:prstGeom prst="rect">
            <a:avLst/>
          </a:prstGeom>
          <a:noFill/>
        </p:spPr>
        <p:txBody>
          <a:bodyPr wrap="square" rtlCol="0">
            <a:spAutoFit/>
          </a:bodyPr>
          <a:lstStyle/>
          <a:p>
            <a:pPr>
              <a:defRPr/>
            </a:pPr>
            <a:r>
              <a:rPr lang="en-US" sz="2400" dirty="0"/>
              <a:t>Using Social Work Competency 1 – Demonstrate Ethical and Professional Behavior (Council on Social Work Education, 2015), we suggest using the following learning objectives (or component behaviors) in connection with the learning activities in this toolkit: </a:t>
            </a:r>
          </a:p>
          <a:p>
            <a:pPr lvl="0">
              <a:defRPr/>
            </a:pPr>
            <a:endParaRPr lang="en-US" sz="2800" dirty="0"/>
          </a:p>
          <a:p>
            <a:pPr marL="342900" lvl="0" indent="-342900">
              <a:buFont typeface="+mj-lt"/>
              <a:buAutoNum type="arabicPeriod"/>
            </a:pPr>
            <a:r>
              <a:rPr lang="en-US" dirty="0"/>
              <a:t>Make ethical decisions with social and digital media by applying the standards of the NASW Code of Ethics and other relevant guidelines, laws and policies; </a:t>
            </a:r>
          </a:p>
          <a:p>
            <a:pPr marL="342900" lvl="0" indent="-342900">
              <a:buFont typeface="+mj-lt"/>
              <a:buAutoNum type="arabicPeriod"/>
            </a:pPr>
            <a:r>
              <a:rPr lang="en-US" dirty="0"/>
              <a:t>Use self-reflection and self-regulation to maintain and demonstrate professionalism with social media.</a:t>
            </a:r>
          </a:p>
          <a:p>
            <a:pPr marL="342900" lvl="0" indent="-342900">
              <a:buFont typeface="+mj-lt"/>
              <a:buAutoNum type="arabicPeriod"/>
            </a:pPr>
            <a:r>
              <a:rPr lang="en-US" dirty="0"/>
              <a:t>Describe how to use social media ethically and professionally to facilitate practice outcomes. </a:t>
            </a:r>
          </a:p>
          <a:p>
            <a:pPr marL="342900" lvl="0" indent="-342900">
              <a:buFont typeface="+mj-lt"/>
              <a:buAutoNum type="arabicPeriod"/>
            </a:pPr>
            <a:r>
              <a:rPr lang="en-US" dirty="0"/>
              <a:t>Demonstrate professional demeanor with social media.</a:t>
            </a:r>
          </a:p>
          <a:p>
            <a:pPr marL="342900" indent="-342900">
              <a:buFont typeface="+mj-lt"/>
              <a:buAutoNum type="arabicPeriod"/>
            </a:pPr>
            <a:r>
              <a:rPr lang="en-US" dirty="0"/>
              <a:t>Use supervision and consultations to guide professional judgement and behavior with social media.</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545" y="6383475"/>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396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7409" y="508068"/>
            <a:ext cx="1889256" cy="1889256"/>
            <a:chOff x="681651" y="685434"/>
            <a:chExt cx="1561368" cy="1561368"/>
          </a:xfrm>
        </p:grpSpPr>
        <p:sp>
          <p:nvSpPr>
            <p:cNvPr id="25" name="Oval 24"/>
            <p:cNvSpPr/>
            <p:nvPr/>
          </p:nvSpPr>
          <p:spPr>
            <a:xfrm>
              <a:off x="681651" y="685434"/>
              <a:ext cx="1561368" cy="1561368"/>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37788" y="841571"/>
              <a:ext cx="1249095" cy="1249095"/>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837788" y="841571"/>
              <a:ext cx="1249095" cy="1249095"/>
            </a:xfrm>
            <a:prstGeom prst="ellipse">
              <a:avLst/>
            </a:prstGeom>
            <a:gradFill flip="none" rotWithShape="1">
              <a:gsLst>
                <a:gs pos="0">
                  <a:schemeClr val="accent5">
                    <a:lumMod val="75000"/>
                  </a:schemeClr>
                </a:gs>
                <a:gs pos="91000">
                  <a:schemeClr val="tx1"/>
                </a:gs>
                <a:gs pos="59000">
                  <a:schemeClr val="accent5">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a:grpSpLocks noChangeAspect="1"/>
            </p:cNvGrpSpPr>
            <p:nvPr/>
          </p:nvGrpSpPr>
          <p:grpSpPr>
            <a:xfrm rot="19435302">
              <a:off x="1004847" y="1234075"/>
              <a:ext cx="900034" cy="479028"/>
              <a:chOff x="65087" y="2774950"/>
              <a:chExt cx="1058863" cy="563563"/>
            </a:xfrm>
          </p:grpSpPr>
          <p:sp>
            <p:nvSpPr>
              <p:cNvPr id="33" name="Line 8"/>
              <p:cNvSpPr>
                <a:spLocks noChangeShapeType="1"/>
              </p:cNvSpPr>
              <p:nvPr/>
            </p:nvSpPr>
            <p:spPr bwMode="auto">
              <a:xfrm>
                <a:off x="65087" y="3055938"/>
                <a:ext cx="473075" cy="1588"/>
              </a:xfrm>
              <a:prstGeom prst="lin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9"/>
              <p:cNvSpPr>
                <a:spLocks noChangeArrowheads="1"/>
              </p:cNvSpPr>
              <p:nvPr/>
            </p:nvSpPr>
            <p:spPr bwMode="auto">
              <a:xfrm>
                <a:off x="560387" y="2774950"/>
                <a:ext cx="563563" cy="563563"/>
              </a:xfrm>
              <a:prstGeom prst="ellipse">
                <a:avLst/>
              </a:prstGeom>
              <a:noFill/>
              <a:ln w="46038"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10"/>
              <p:cNvSpPr>
                <a:spLocks noChangeArrowheads="1"/>
              </p:cNvSpPr>
              <p:nvPr/>
            </p:nvSpPr>
            <p:spPr bwMode="auto">
              <a:xfrm>
                <a:off x="628650" y="2852738"/>
                <a:ext cx="427038" cy="417513"/>
              </a:xfrm>
              <a:prstGeom prst="ellipse">
                <a:avLst/>
              </a:prstGeom>
              <a:noFill/>
              <a:ln w="11113"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678855" y="973676"/>
            <a:ext cx="5428825" cy="4031873"/>
          </a:xfrm>
          <a:prstGeom prst="rect">
            <a:avLst/>
          </a:prstGeom>
          <a:noFill/>
        </p:spPr>
        <p:txBody>
          <a:bodyPr wrap="square" rtlCol="0">
            <a:spAutoFit/>
          </a:bodyPr>
          <a:lstStyle/>
          <a:p>
            <a:r>
              <a:rPr lang="en-US" sz="2200" b="1" dirty="0">
                <a:solidFill>
                  <a:schemeClr val="accent5">
                    <a:lumMod val="50000"/>
                  </a:schemeClr>
                </a:solidFill>
              </a:rPr>
              <a:t>Freedom of Speech</a:t>
            </a:r>
          </a:p>
          <a:p>
            <a:r>
              <a:rPr lang="en-US" dirty="0"/>
              <a:t>Allison is a second year MSW intern who is very active in the political landscape and uses her social media platforms to voice political views, advocate, and disseminate information. While Allison’s political ideology aligns with social work ethics, principles, and values, she resides in a region that does not support similar beliefs. She was matched with a private adoption agency due to her interest in international adoptions. The agency reports they will not accept her after screening her social media platforms. The field instructor is concerned that her active political participation will not be consistent with their administrative and private donors’ views. </a:t>
            </a:r>
          </a:p>
        </p:txBody>
      </p:sp>
      <p:sp>
        <p:nvSpPr>
          <p:cNvPr id="37" name="Rectangle 36"/>
          <p:cNvSpPr>
            <a:spLocks/>
          </p:cNvSpPr>
          <p:nvPr/>
        </p:nvSpPr>
        <p:spPr>
          <a:xfrm>
            <a:off x="0" y="5680182"/>
            <a:ext cx="9144000" cy="1189325"/>
          </a:xfrm>
          <a:prstGeom prst="rect">
            <a:avLst/>
          </a:prstGeom>
          <a:gradFill flip="none" rotWithShape="1">
            <a:gsLst>
              <a:gs pos="18000">
                <a:schemeClr val="accent5">
                  <a:lumMod val="50000"/>
                </a:schemeClr>
              </a:gs>
              <a:gs pos="75000">
                <a:schemeClr val="accent5">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5">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305404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Case Study Slide #5</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Freedom of Speech</a:t>
            </a:r>
          </a:p>
        </p:txBody>
      </p:sp>
      <p:pic>
        <p:nvPicPr>
          <p:cNvPr id="2" name="Picture 1"/>
          <p:cNvPicPr>
            <a:picLocks noChangeAspect="1"/>
          </p:cNvPicPr>
          <p:nvPr/>
        </p:nvPicPr>
        <p:blipFill>
          <a:blip r:embed="rId3"/>
          <a:stretch>
            <a:fillRect/>
          </a:stretch>
        </p:blipFill>
        <p:spPr>
          <a:xfrm>
            <a:off x="7866579" y="6253477"/>
            <a:ext cx="835224" cy="369332"/>
          </a:xfrm>
          <a:prstGeom prst="rect">
            <a:avLst/>
          </a:prstGeom>
        </p:spPr>
      </p:pic>
    </p:spTree>
    <p:extLst>
      <p:ext uri="{BB962C8B-B14F-4D97-AF65-F5344CB8AC3E}">
        <p14:creationId xmlns:p14="http://schemas.microsoft.com/office/powerpoint/2010/main" val="3507646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4524315"/>
          </a:xfrm>
          <a:prstGeom prst="rect">
            <a:avLst/>
          </a:prstGeom>
          <a:noFill/>
        </p:spPr>
        <p:txBody>
          <a:bodyPr wrap="square" rtlCol="0">
            <a:spAutoFit/>
          </a:bodyPr>
          <a:lstStyle/>
          <a:p>
            <a:pPr marL="457200" indent="-457200">
              <a:buAutoNum type="arabicPeriod"/>
            </a:pPr>
            <a:r>
              <a:rPr lang="en-US" dirty="0">
                <a:solidFill>
                  <a:schemeClr val="tx2">
                    <a:lumMod val="75000"/>
                  </a:schemeClr>
                </a:solidFill>
              </a:rPr>
              <a:t>Be familiar with ethical standards that address dilemmas related to the use of digital and social technology in social work (such as ASWB Model Regulatory Standards for Technology, NASW/ASWB Standards for Technology in Social Work Practice, NASW Code of Ethics).  Write-up a case study of one possible ethical dilemma. (K, V)</a:t>
            </a:r>
          </a:p>
          <a:p>
            <a:pPr marL="457200" indent="-457200">
              <a:buAutoNum type="arabicPeriod"/>
            </a:pPr>
            <a:endParaRPr lang="en-US" dirty="0">
              <a:solidFill>
                <a:schemeClr val="tx2">
                  <a:lumMod val="75000"/>
                </a:schemeClr>
              </a:solidFill>
            </a:endParaRPr>
          </a:p>
          <a:p>
            <a:pPr marL="457200" indent="-457200">
              <a:buAutoNum type="arabicPeriod"/>
            </a:pPr>
            <a:r>
              <a:rPr lang="en-US" dirty="0">
                <a:solidFill>
                  <a:schemeClr val="tx2">
                    <a:lumMod val="75000"/>
                  </a:schemeClr>
                </a:solidFill>
              </a:rPr>
              <a:t>Write a personal digital and social technology policy that reflects your professional use of social &amp; digital technologies in social work practice that could be shared with a client to let them know how to contact you and your policies about use of technology with clients. (K, S, V, CA)</a:t>
            </a:r>
          </a:p>
          <a:p>
            <a:pPr marL="457200" indent="-457200">
              <a:buAutoNum type="arabicPeriod"/>
            </a:pPr>
            <a:endParaRPr lang="en-US" dirty="0">
              <a:solidFill>
                <a:schemeClr val="tx2">
                  <a:lumMod val="75000"/>
                </a:schemeClr>
              </a:solidFill>
            </a:endParaRPr>
          </a:p>
          <a:p>
            <a:pPr marL="457200" indent="-457200">
              <a:buAutoNum type="arabicPeriod"/>
            </a:pPr>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Competency 1: Demonstrate Ethical and Professional Behavior</a:t>
            </a: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005033" y="6309493"/>
            <a:ext cx="835224" cy="29873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4524315"/>
          </a:xfrm>
          <a:prstGeom prst="rect">
            <a:avLst/>
          </a:prstGeom>
          <a:noFill/>
        </p:spPr>
        <p:txBody>
          <a:bodyPr wrap="square" rtlCol="0">
            <a:spAutoFit/>
          </a:bodyPr>
          <a:lstStyle/>
          <a:p>
            <a:r>
              <a:rPr lang="en-US" dirty="0">
                <a:solidFill>
                  <a:schemeClr val="tx2">
                    <a:lumMod val="75000"/>
                  </a:schemeClr>
                </a:solidFill>
              </a:rPr>
              <a:t>1. Conduct an audit of one’s personal and professional social media accounts by creating a spreadsheet that lists all your accounts, description of your profile and your activity with each account. Include your assessment of what a client or prospective employer might conclude about you if they viewed accounts associated with your name. (K, S, CA). </a:t>
            </a:r>
          </a:p>
          <a:p>
            <a:endParaRPr lang="en-US" dirty="0">
              <a:solidFill>
                <a:schemeClr val="tx2">
                  <a:lumMod val="75000"/>
                </a:schemeClr>
              </a:solidFill>
            </a:endParaRPr>
          </a:p>
          <a:p>
            <a:r>
              <a:rPr lang="en-US" dirty="0">
                <a:solidFill>
                  <a:schemeClr val="tx2">
                    <a:lumMod val="75000"/>
                  </a:schemeClr>
                </a:solidFill>
              </a:rPr>
              <a:t>2. Search for information about yourself on the Internet including websites, social media accounts and other online resources, and review the content, including words and images, for quantity, quality, and accuracy. Write down what you find in a brief 300-word reflection.  (S, CA)</a:t>
            </a:r>
          </a:p>
          <a:p>
            <a:endParaRPr lang="en-US" dirty="0">
              <a:solidFill>
                <a:schemeClr val="tx2">
                  <a:lumMod val="75000"/>
                </a:schemeClr>
              </a:solidFill>
            </a:endParaRPr>
          </a:p>
          <a:p>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Competency 1: Demonstrate Ethical and Professional Behavior</a:t>
            </a: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043036" y="6324078"/>
            <a:ext cx="835224" cy="298730"/>
          </a:xfrm>
          <a:prstGeom prst="rect">
            <a:avLst/>
          </a:prstGeom>
        </p:spPr>
      </p:pic>
    </p:spTree>
    <p:extLst>
      <p:ext uri="{BB962C8B-B14F-4D97-AF65-F5344CB8AC3E}">
        <p14:creationId xmlns:p14="http://schemas.microsoft.com/office/powerpoint/2010/main" val="830235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701736" y="685489"/>
            <a:ext cx="5428825" cy="3970318"/>
          </a:xfrm>
          <a:prstGeom prst="rect">
            <a:avLst/>
          </a:prstGeom>
          <a:noFill/>
        </p:spPr>
        <p:txBody>
          <a:bodyPr wrap="square" rtlCol="0">
            <a:spAutoFit/>
          </a:bodyPr>
          <a:lstStyle/>
          <a:p>
            <a:endParaRPr lang="en-US" dirty="0">
              <a:solidFill>
                <a:schemeClr val="tx2">
                  <a:lumMod val="75000"/>
                </a:schemeClr>
              </a:solidFill>
            </a:endParaRPr>
          </a:p>
          <a:p>
            <a:r>
              <a:rPr lang="en-US" dirty="0">
                <a:solidFill>
                  <a:schemeClr val="tx2">
                    <a:lumMod val="75000"/>
                  </a:schemeClr>
                </a:solidFill>
              </a:rPr>
              <a:t>1. From the Pew Research Center’s website, search for information about the use of social media in the United States based on age, race, gender, SES, etc. and then create a one-page digital handout for staff at your practicum agency, focused on one of the agency’s populations served. (K, S, V)</a:t>
            </a:r>
          </a:p>
          <a:p>
            <a:endParaRPr lang="en-US" dirty="0">
              <a:solidFill>
                <a:schemeClr val="tx2">
                  <a:lumMod val="75000"/>
                </a:schemeClr>
              </a:solidFill>
            </a:endParaRPr>
          </a:p>
          <a:p>
            <a:r>
              <a:rPr lang="en-US" dirty="0">
                <a:solidFill>
                  <a:schemeClr val="tx2">
                    <a:lumMod val="75000"/>
                  </a:schemeClr>
                </a:solidFill>
              </a:rPr>
              <a:t>2. Interview an adolescent, older adult, or other client,  or another social worker or professional from another discipline at your agency about their use of social media, and then write a paper comparing their use of social media to your own use of social media. (K, V, CA)</a:t>
            </a:r>
          </a:p>
          <a:p>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Competency 2: Engage Diversity and Difference in Practice</a:t>
            </a: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005033" y="6309493"/>
            <a:ext cx="835224" cy="298730"/>
          </a:xfrm>
          <a:prstGeom prst="rect">
            <a:avLst/>
          </a:prstGeom>
        </p:spPr>
      </p:pic>
    </p:spTree>
    <p:extLst>
      <p:ext uri="{BB962C8B-B14F-4D97-AF65-F5344CB8AC3E}">
        <p14:creationId xmlns:p14="http://schemas.microsoft.com/office/powerpoint/2010/main" val="2681570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715729"/>
            <a:ext cx="5428825" cy="3139321"/>
          </a:xfrm>
          <a:prstGeom prst="rect">
            <a:avLst/>
          </a:prstGeom>
          <a:noFill/>
        </p:spPr>
        <p:txBody>
          <a:bodyPr wrap="square" rtlCol="0">
            <a:spAutoFit/>
          </a:bodyPr>
          <a:lstStyle/>
          <a:p>
            <a:r>
              <a:rPr lang="en-US" dirty="0">
                <a:solidFill>
                  <a:schemeClr val="tx2">
                    <a:lumMod val="75000"/>
                  </a:schemeClr>
                </a:solidFill>
              </a:rPr>
              <a:t>1. Develop a list of hashtags used by a specific population served by your practicum agency such as LGTBQ youth or Black Americans, and explain the context of each hashtag in a blog post. (K, S, V)</a:t>
            </a:r>
          </a:p>
          <a:p>
            <a:endParaRPr lang="en-US" dirty="0">
              <a:solidFill>
                <a:schemeClr val="tx2">
                  <a:lumMod val="75000"/>
                </a:schemeClr>
              </a:solidFill>
            </a:endParaRPr>
          </a:p>
          <a:p>
            <a:r>
              <a:rPr lang="en-US" dirty="0">
                <a:solidFill>
                  <a:schemeClr val="tx2">
                    <a:lumMod val="75000"/>
                  </a:schemeClr>
                </a:solidFill>
              </a:rPr>
              <a:t>2. Join an online group for </a:t>
            </a:r>
            <a:r>
              <a:rPr lang="en-US" dirty="0" smtClean="0">
                <a:solidFill>
                  <a:schemeClr val="tx2">
                    <a:lumMod val="75000"/>
                  </a:schemeClr>
                </a:solidFill>
              </a:rPr>
              <a:t>a specific </a:t>
            </a:r>
            <a:r>
              <a:rPr lang="en-US" dirty="0">
                <a:solidFill>
                  <a:schemeClr val="tx2">
                    <a:lumMod val="75000"/>
                  </a:schemeClr>
                </a:solidFill>
              </a:rPr>
              <a:t>population served by your practicum agency such as LGTBQ youth or Black Americans, and is different from your own demographic.  Observe the group culture and norms.  Write a two-page paper about what you learned from your observations. (K, S, V). </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Competency 2: Engage Diversity and Difference in Practice</a:t>
            </a: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6283389"/>
            <a:ext cx="835224" cy="298730"/>
          </a:xfrm>
          <a:prstGeom prst="rect">
            <a:avLst/>
          </a:prstGeom>
        </p:spPr>
      </p:pic>
    </p:spTree>
    <p:extLst>
      <p:ext uri="{BB962C8B-B14F-4D97-AF65-F5344CB8AC3E}">
        <p14:creationId xmlns:p14="http://schemas.microsoft.com/office/powerpoint/2010/main" val="798964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2862322"/>
          </a:xfrm>
          <a:prstGeom prst="rect">
            <a:avLst/>
          </a:prstGeom>
          <a:noFill/>
        </p:spPr>
        <p:txBody>
          <a:bodyPr wrap="square" rtlCol="0">
            <a:spAutoFit/>
          </a:bodyPr>
          <a:lstStyle/>
          <a:p>
            <a:r>
              <a:rPr lang="en-US" dirty="0">
                <a:solidFill>
                  <a:schemeClr val="tx2">
                    <a:lumMod val="75000"/>
                  </a:schemeClr>
                </a:solidFill>
              </a:rPr>
              <a:t>1. Choose a specific client population, and describe five ways that social media can be used as an advocacy tool for this population. Give an example of current efforts to use social media for advocacy for this population. (K, S, V)</a:t>
            </a:r>
          </a:p>
          <a:p>
            <a:endParaRPr lang="en-US" dirty="0">
              <a:solidFill>
                <a:schemeClr val="tx2">
                  <a:lumMod val="75000"/>
                </a:schemeClr>
              </a:solidFill>
            </a:endParaRPr>
          </a:p>
          <a:p>
            <a:r>
              <a:rPr lang="en-US" dirty="0">
                <a:solidFill>
                  <a:schemeClr val="tx2">
                    <a:lumMod val="75000"/>
                  </a:schemeClr>
                </a:solidFill>
              </a:rPr>
              <a:t>2. Write a case study about using social media with a diverse and/or vulnerable population that can be used for your field seminar or next department meeting. (K, S, V) </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Competency 3: Advance Human Rights and Social, Economic, and Environmental Justice</a:t>
            </a: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005033" y="5790173"/>
            <a:ext cx="835224" cy="298730"/>
          </a:xfrm>
          <a:prstGeom prst="rect">
            <a:avLst/>
          </a:prstGeom>
        </p:spPr>
      </p:pic>
    </p:spTree>
    <p:extLst>
      <p:ext uri="{BB962C8B-B14F-4D97-AF65-F5344CB8AC3E}">
        <p14:creationId xmlns:p14="http://schemas.microsoft.com/office/powerpoint/2010/main" val="405923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2862322"/>
          </a:xfrm>
          <a:prstGeom prst="rect">
            <a:avLst/>
          </a:prstGeom>
          <a:noFill/>
        </p:spPr>
        <p:txBody>
          <a:bodyPr wrap="square" rtlCol="0">
            <a:spAutoFit/>
          </a:bodyPr>
          <a:lstStyle/>
          <a:p>
            <a:r>
              <a:rPr lang="en-US" dirty="0">
                <a:solidFill>
                  <a:schemeClr val="tx2">
                    <a:lumMod val="75000"/>
                  </a:schemeClr>
                </a:solidFill>
              </a:rPr>
              <a:t>1. Create a Twitter List of all your local, state, and federal elected officials online and send them tweets about a social justice issue related to your field practicum agency. </a:t>
            </a:r>
          </a:p>
          <a:p>
            <a:endParaRPr lang="en-US" dirty="0">
              <a:solidFill>
                <a:schemeClr val="tx2">
                  <a:lumMod val="75000"/>
                </a:schemeClr>
              </a:solidFill>
            </a:endParaRPr>
          </a:p>
          <a:p>
            <a:r>
              <a:rPr lang="en-US" dirty="0">
                <a:solidFill>
                  <a:schemeClr val="tx2">
                    <a:lumMod val="75000"/>
                  </a:schemeClr>
                </a:solidFill>
              </a:rPr>
              <a:t>2. Plan, implement and evaluate an educational group for clients or workers at your practicum agency, informing them about digital rights such as privacy with electronic data, open access, and transparency. (K, S, V) </a:t>
            </a:r>
          </a:p>
          <a:p>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Competency 3: Advance Human Rights and Social, Economic, and Environmental Justice</a:t>
            </a: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005033" y="5817464"/>
            <a:ext cx="835224" cy="298730"/>
          </a:xfrm>
          <a:prstGeom prst="rect">
            <a:avLst/>
          </a:prstGeom>
        </p:spPr>
      </p:pic>
    </p:spTree>
    <p:extLst>
      <p:ext uri="{BB962C8B-B14F-4D97-AF65-F5344CB8AC3E}">
        <p14:creationId xmlns:p14="http://schemas.microsoft.com/office/powerpoint/2010/main" val="4233919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3970318"/>
          </a:xfrm>
          <a:prstGeom prst="rect">
            <a:avLst/>
          </a:prstGeom>
          <a:noFill/>
        </p:spPr>
        <p:txBody>
          <a:bodyPr wrap="square" rtlCol="0">
            <a:spAutoFit/>
          </a:bodyPr>
          <a:lstStyle/>
          <a:p>
            <a:r>
              <a:rPr lang="en-US" dirty="0">
                <a:solidFill>
                  <a:schemeClr val="tx2">
                    <a:lumMod val="75000"/>
                  </a:schemeClr>
                </a:solidFill>
              </a:rPr>
              <a:t>1. Search for a peer-reviewed article about research conducted via social media with a vulnerable population.  Read the article and write a 300-word annotation to share with your supervisor or instructor.  </a:t>
            </a:r>
          </a:p>
          <a:p>
            <a:endParaRPr lang="en-US" dirty="0">
              <a:solidFill>
                <a:schemeClr val="tx2">
                  <a:lumMod val="75000"/>
                </a:schemeClr>
              </a:solidFill>
            </a:endParaRPr>
          </a:p>
          <a:p>
            <a:r>
              <a:rPr lang="en-US" dirty="0">
                <a:solidFill>
                  <a:schemeClr val="tx2">
                    <a:lumMod val="75000"/>
                  </a:schemeClr>
                </a:solidFill>
              </a:rPr>
              <a:t>2. Read </a:t>
            </a:r>
            <a:r>
              <a:rPr lang="en-US" dirty="0" smtClean="0">
                <a:solidFill>
                  <a:schemeClr val="tx2">
                    <a:lumMod val="75000"/>
                  </a:schemeClr>
                </a:solidFill>
              </a:rPr>
              <a:t>the </a:t>
            </a:r>
            <a:r>
              <a:rPr lang="en-US" dirty="0">
                <a:solidFill>
                  <a:schemeClr val="tx2">
                    <a:lumMod val="75000"/>
                  </a:schemeClr>
                </a:solidFill>
              </a:rPr>
              <a:t>following articles: Social Media Policy in Social Work Education: A Review and Recommendations by Karpman &amp; Drisko and Social Media policies at US Medical Schools by Kind et al.  Write a one-page paper that compares and contrasts the similarities and differences between social media policies for the professions. </a:t>
            </a:r>
          </a:p>
          <a:p>
            <a:endParaRPr lang="en-US" dirty="0">
              <a:solidFill>
                <a:schemeClr val="tx2">
                  <a:lumMod val="75000"/>
                </a:schemeClr>
              </a:solidFill>
            </a:endParaRPr>
          </a:p>
          <a:p>
            <a:pPr marL="457200" indent="-457200">
              <a:buAutoNum type="arabicPeriod"/>
            </a:pPr>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Competency 4: Engage In Practice-informed Research and Research-informed Practice</a:t>
            </a: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766855"/>
            <a:ext cx="835224" cy="418908"/>
          </a:xfrm>
          <a:prstGeom prst="rect">
            <a:avLst/>
          </a:prstGeom>
        </p:spPr>
      </p:pic>
    </p:spTree>
    <p:extLst>
      <p:ext uri="{BB962C8B-B14F-4D97-AF65-F5344CB8AC3E}">
        <p14:creationId xmlns:p14="http://schemas.microsoft.com/office/powerpoint/2010/main" val="4079241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2862322"/>
          </a:xfrm>
          <a:prstGeom prst="rect">
            <a:avLst/>
          </a:prstGeom>
          <a:noFill/>
        </p:spPr>
        <p:txBody>
          <a:bodyPr wrap="square" rtlCol="0">
            <a:spAutoFit/>
          </a:bodyPr>
          <a:lstStyle/>
          <a:p>
            <a:r>
              <a:rPr lang="en-US" dirty="0">
                <a:solidFill>
                  <a:schemeClr val="tx2">
                    <a:lumMod val="75000"/>
                  </a:schemeClr>
                </a:solidFill>
              </a:rPr>
              <a:t>1. Identify a social media use research question based on a problem experienced by the staff at your practicum agency, and design a research study to answer the question. (K, S, V)</a:t>
            </a:r>
          </a:p>
          <a:p>
            <a:endParaRPr lang="en-US" dirty="0">
              <a:solidFill>
                <a:schemeClr val="tx2">
                  <a:lumMod val="75000"/>
                </a:schemeClr>
              </a:solidFill>
            </a:endParaRPr>
          </a:p>
          <a:p>
            <a:r>
              <a:rPr lang="en-US" dirty="0">
                <a:solidFill>
                  <a:schemeClr val="tx2">
                    <a:lumMod val="75000"/>
                  </a:schemeClr>
                </a:solidFill>
              </a:rPr>
              <a:t>2. Create and implement a survey about social media use by employees at your practicum agency. Compile the results and share with your practicum supervisor. (K, S, V, CA)</a:t>
            </a:r>
          </a:p>
          <a:p>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Competency 4: Engage In Practice-informed Research and Research-informed Practice</a:t>
            </a: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846637"/>
            <a:ext cx="835224" cy="298730"/>
          </a:xfrm>
          <a:prstGeom prst="rect">
            <a:avLst/>
          </a:prstGeom>
        </p:spPr>
      </p:pic>
    </p:spTree>
    <p:extLst>
      <p:ext uri="{BB962C8B-B14F-4D97-AF65-F5344CB8AC3E}">
        <p14:creationId xmlns:p14="http://schemas.microsoft.com/office/powerpoint/2010/main" val="3445792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4801314"/>
          </a:xfrm>
          <a:prstGeom prst="rect">
            <a:avLst/>
          </a:prstGeom>
          <a:noFill/>
        </p:spPr>
        <p:txBody>
          <a:bodyPr wrap="square" rtlCol="0">
            <a:spAutoFit/>
          </a:bodyPr>
          <a:lstStyle/>
          <a:p>
            <a:endParaRPr lang="en-US" dirty="0">
              <a:solidFill>
                <a:schemeClr val="tx2">
                  <a:lumMod val="75000"/>
                </a:schemeClr>
              </a:solidFill>
            </a:endParaRPr>
          </a:p>
          <a:p>
            <a:pPr marL="457200" indent="-457200">
              <a:buAutoNum type="arabicPeriod"/>
            </a:pPr>
            <a:r>
              <a:rPr lang="en-US" dirty="0">
                <a:solidFill>
                  <a:schemeClr val="tx2">
                    <a:lumMod val="75000"/>
                  </a:schemeClr>
                </a:solidFill>
              </a:rPr>
              <a:t>Read blog post Social Media: What is the policy where you work? by Ellen Belluomini and then analyze your practicum agency’s social media policy. (K, S, CA)</a:t>
            </a:r>
          </a:p>
          <a:p>
            <a:pPr marL="457200" indent="-457200">
              <a:buAutoNum type="arabicPeriod"/>
            </a:pPr>
            <a:endParaRPr lang="en-US" dirty="0">
              <a:solidFill>
                <a:schemeClr val="tx2">
                  <a:lumMod val="75000"/>
                </a:schemeClr>
              </a:solidFill>
            </a:endParaRPr>
          </a:p>
          <a:p>
            <a:pPr marL="457200" indent="-457200">
              <a:buAutoNum type="arabicPeriod"/>
            </a:pPr>
            <a:r>
              <a:rPr lang="en-US" dirty="0">
                <a:solidFill>
                  <a:schemeClr val="tx2">
                    <a:lumMod val="75000"/>
                  </a:schemeClr>
                </a:solidFill>
              </a:rPr>
              <a:t>Review and analyze at least 10 different social media policies from non-profit or governmental agencies from the Social Media Policy Database: http://socialmediagovernance.com/policies/, and then create a list of best practices for your practicum agency.  Consider how these practices would affect clients, employees and community constituents before sharing with your supervisor. (K, S, V)</a:t>
            </a:r>
          </a:p>
          <a:p>
            <a:pPr marL="457200" indent="-457200">
              <a:buAutoNum type="arabicPeriod"/>
            </a:pPr>
            <a:endParaRPr lang="en-US" dirty="0">
              <a:solidFill>
                <a:schemeClr val="tx2">
                  <a:lumMod val="75000"/>
                </a:schemeClr>
              </a:solidFill>
            </a:endParaRPr>
          </a:p>
          <a:p>
            <a:pPr marL="457200" indent="-457200">
              <a:buAutoNum type="arabicPeriod"/>
            </a:pPr>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40758"/>
            <a:ext cx="9144000" cy="371276"/>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t>      Competency 5 – Engage in Policy Practice</a:t>
            </a:r>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792663"/>
            <a:ext cx="835224" cy="298730"/>
          </a:xfrm>
          <a:prstGeom prst="rect">
            <a:avLst/>
          </a:prstGeom>
        </p:spPr>
      </p:pic>
    </p:spTree>
    <p:extLst>
      <p:ext uri="{BB962C8B-B14F-4D97-AF65-F5344CB8AC3E}">
        <p14:creationId xmlns:p14="http://schemas.microsoft.com/office/powerpoint/2010/main" val="3144058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8828" y="754672"/>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3151820" y="973676"/>
            <a:ext cx="5428825" cy="3970318"/>
          </a:xfrm>
          <a:prstGeom prst="rect">
            <a:avLst/>
          </a:prstGeom>
          <a:noFill/>
        </p:spPr>
        <p:txBody>
          <a:bodyPr wrap="square" rtlCol="0">
            <a:spAutoFit/>
          </a:bodyPr>
          <a:lstStyle/>
          <a:p>
            <a:r>
              <a:rPr lang="en-US" sz="3600" dirty="0">
                <a:solidFill>
                  <a:schemeClr val="accent3">
                    <a:lumMod val="50000"/>
                  </a:schemeClr>
                </a:solidFill>
              </a:rPr>
              <a:t>Social Media =  forms of electronic communication </a:t>
            </a:r>
          </a:p>
          <a:p>
            <a:endParaRPr lang="en-US" sz="3600" dirty="0">
              <a:solidFill>
                <a:schemeClr val="accent3">
                  <a:lumMod val="50000"/>
                </a:schemeClr>
              </a:solidFill>
            </a:endParaRPr>
          </a:p>
          <a:p>
            <a:r>
              <a:rPr lang="en-US" sz="3600" dirty="0">
                <a:solidFill>
                  <a:schemeClr val="accent3">
                    <a:lumMod val="50000"/>
                  </a:schemeClr>
                </a:solidFill>
              </a:rPr>
              <a:t>Digital Media = digitized content </a:t>
            </a:r>
          </a:p>
          <a:p>
            <a:endParaRPr lang="en-US" sz="3600" dirty="0">
              <a:solidFill>
                <a:schemeClr val="accent3">
                  <a:lumMod val="50000"/>
                </a:schemeClr>
              </a:solidFill>
            </a:endParaRPr>
          </a:p>
          <a:p>
            <a:r>
              <a:rPr lang="en-US" sz="3600" dirty="0">
                <a:solidFill>
                  <a:schemeClr val="accent3">
                    <a:lumMod val="50000"/>
                  </a:schemeClr>
                </a:solidFill>
              </a:rPr>
              <a:t>Mobile Devices </a:t>
            </a: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5176738"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What are Digital &amp; Social Media? </a:t>
            </a:r>
            <a:endParaRPr lang="en-US" sz="2800" b="1" dirty="0">
              <a:solidFill>
                <a:schemeClr val="bg1"/>
              </a:solidFill>
              <a:effectLst>
                <a:outerShdw blurRad="38100" dist="63500" dir="8100000" algn="tl" rotWithShape="0">
                  <a:schemeClr val="tx2">
                    <a:lumMod val="50000"/>
                    <a:alpha val="43000"/>
                  </a:scheme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545" y="6432754"/>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730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3139321"/>
          </a:xfrm>
          <a:prstGeom prst="rect">
            <a:avLst/>
          </a:prstGeom>
          <a:noFill/>
        </p:spPr>
        <p:txBody>
          <a:bodyPr wrap="square" rtlCol="0">
            <a:spAutoFit/>
          </a:bodyPr>
          <a:lstStyle/>
          <a:p>
            <a:r>
              <a:rPr lang="en-US" dirty="0">
                <a:solidFill>
                  <a:schemeClr val="tx2">
                    <a:lumMod val="75000"/>
                  </a:schemeClr>
                </a:solidFill>
              </a:rPr>
              <a:t>1. Review your agency’s website for compliance with access for individuals with disabilities using one of the checklists from the US Department of Health &amp; Human Services: http://www.hhs.gov/web/section-508/making-files-accessible/checklist/index.html. Share your results with your practicum supervisor. (K, S)</a:t>
            </a:r>
          </a:p>
          <a:p>
            <a:endParaRPr lang="en-US" dirty="0">
              <a:solidFill>
                <a:schemeClr val="tx2">
                  <a:lumMod val="75000"/>
                </a:schemeClr>
              </a:solidFill>
            </a:endParaRPr>
          </a:p>
          <a:p>
            <a:r>
              <a:rPr lang="en-US" dirty="0">
                <a:solidFill>
                  <a:schemeClr val="tx2">
                    <a:lumMod val="75000"/>
                  </a:schemeClr>
                </a:solidFill>
              </a:rPr>
              <a:t>2. Create a Twitter list of national and state advocacy and policy-based agencies focused on issues affecting clients at your practicum agency.  (K, S, CA)</a:t>
            </a:r>
          </a:p>
          <a:p>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dirty="0"/>
              <a:t>Competency 5 – Engage in Policy Practice</a:t>
            </a:r>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6298000"/>
            <a:ext cx="835224" cy="298730"/>
          </a:xfrm>
          <a:prstGeom prst="rect">
            <a:avLst/>
          </a:prstGeom>
        </p:spPr>
      </p:pic>
    </p:spTree>
    <p:extLst>
      <p:ext uri="{BB962C8B-B14F-4D97-AF65-F5344CB8AC3E}">
        <p14:creationId xmlns:p14="http://schemas.microsoft.com/office/powerpoint/2010/main" val="1292704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2862322"/>
          </a:xfrm>
          <a:prstGeom prst="rect">
            <a:avLst/>
          </a:prstGeom>
          <a:noFill/>
        </p:spPr>
        <p:txBody>
          <a:bodyPr wrap="square" rtlCol="0">
            <a:spAutoFit/>
          </a:bodyPr>
          <a:lstStyle/>
          <a:p>
            <a:r>
              <a:rPr lang="en-US" dirty="0">
                <a:solidFill>
                  <a:schemeClr val="tx2">
                    <a:lumMod val="75000"/>
                  </a:schemeClr>
                </a:solidFill>
              </a:rPr>
              <a:t>1. Develop a list of questions for clients at your agency about their digital communication preferences, such as email, texting, and video calls, which can be used on a referral questionnaire form or during the first session with a client. (K, S)</a:t>
            </a:r>
          </a:p>
          <a:p>
            <a:endParaRPr lang="en-US" dirty="0">
              <a:solidFill>
                <a:schemeClr val="tx2">
                  <a:lumMod val="75000"/>
                </a:schemeClr>
              </a:solidFill>
            </a:endParaRPr>
          </a:p>
          <a:p>
            <a:r>
              <a:rPr lang="en-US" dirty="0">
                <a:solidFill>
                  <a:schemeClr val="tx2">
                    <a:lumMod val="75000"/>
                  </a:schemeClr>
                </a:solidFill>
              </a:rPr>
              <a:t>2. Create a digital list of articles, videos and/or blog posts about how social workers at your practicum agency can best use social media to engage with clients or communities served by your practicum agency. (K, S)</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Competency 6 – Engage with Individuals, Families, Groups, Organizations, and Communities</a:t>
            </a:r>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829782"/>
            <a:ext cx="835224" cy="298730"/>
          </a:xfrm>
          <a:prstGeom prst="rect">
            <a:avLst/>
          </a:prstGeom>
        </p:spPr>
      </p:pic>
    </p:spTree>
    <p:extLst>
      <p:ext uri="{BB962C8B-B14F-4D97-AF65-F5344CB8AC3E}">
        <p14:creationId xmlns:p14="http://schemas.microsoft.com/office/powerpoint/2010/main" val="4286421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29989"/>
            <a:ext cx="5428825" cy="2308324"/>
          </a:xfrm>
          <a:prstGeom prst="rect">
            <a:avLst/>
          </a:prstGeom>
          <a:noFill/>
        </p:spPr>
        <p:txBody>
          <a:bodyPr wrap="square" rtlCol="0">
            <a:spAutoFit/>
          </a:bodyPr>
          <a:lstStyle/>
          <a:p>
            <a:r>
              <a:rPr lang="en-US" dirty="0">
                <a:solidFill>
                  <a:schemeClr val="tx2">
                    <a:lumMod val="75000"/>
                  </a:schemeClr>
                </a:solidFill>
              </a:rPr>
              <a:t>1. After writing your own professional social media policy, practice discussing it with clients at your agency as part of your informed consent process. (K, S, V, CA) </a:t>
            </a:r>
          </a:p>
          <a:p>
            <a:endParaRPr lang="en-US" dirty="0">
              <a:solidFill>
                <a:schemeClr val="tx2">
                  <a:lumMod val="75000"/>
                </a:schemeClr>
              </a:solidFill>
            </a:endParaRPr>
          </a:p>
          <a:p>
            <a:r>
              <a:rPr lang="en-US" dirty="0">
                <a:solidFill>
                  <a:schemeClr val="tx2">
                    <a:lumMod val="75000"/>
                  </a:schemeClr>
                </a:solidFill>
              </a:rPr>
              <a:t>2. Create a professional social media profile on a social media site such as Twitter, LinkedIn or Facebook. Connect with other professionals and share resources.  (K, S, CA)</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Competency 6 – Engage with Individuals, Families, Groups, Organizations, and Communities</a:t>
            </a:r>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932552"/>
            <a:ext cx="835224" cy="298730"/>
          </a:xfrm>
          <a:prstGeom prst="rect">
            <a:avLst/>
          </a:prstGeom>
        </p:spPr>
      </p:pic>
    </p:spTree>
    <p:extLst>
      <p:ext uri="{BB962C8B-B14F-4D97-AF65-F5344CB8AC3E}">
        <p14:creationId xmlns:p14="http://schemas.microsoft.com/office/powerpoint/2010/main" val="1296042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882153" y="526953"/>
            <a:ext cx="5428825" cy="2308324"/>
          </a:xfrm>
          <a:prstGeom prst="rect">
            <a:avLst/>
          </a:prstGeom>
          <a:noFill/>
        </p:spPr>
        <p:txBody>
          <a:bodyPr wrap="square" rtlCol="0">
            <a:spAutoFit/>
          </a:bodyPr>
          <a:lstStyle/>
          <a:p>
            <a:r>
              <a:rPr lang="en-US" dirty="0">
                <a:solidFill>
                  <a:schemeClr val="tx2">
                    <a:lumMod val="75000"/>
                  </a:schemeClr>
                </a:solidFill>
              </a:rPr>
              <a:t>1. Read blog post </a:t>
            </a:r>
            <a:r>
              <a:rPr lang="en-US" i="1" dirty="0">
                <a:solidFill>
                  <a:schemeClr val="tx2">
                    <a:lumMod val="75000"/>
                  </a:schemeClr>
                </a:solidFill>
              </a:rPr>
              <a:t>Technology Ecomaps </a:t>
            </a:r>
            <a:r>
              <a:rPr lang="en-US" dirty="0">
                <a:solidFill>
                  <a:schemeClr val="tx2">
                    <a:lumMod val="75000"/>
                  </a:schemeClr>
                </a:solidFill>
              </a:rPr>
              <a:t>by Ellen Belluomini and then create your own technology ecomap. (K, S, CA)</a:t>
            </a:r>
          </a:p>
          <a:p>
            <a:endParaRPr lang="en-US" dirty="0">
              <a:solidFill>
                <a:schemeClr val="tx2">
                  <a:lumMod val="75000"/>
                </a:schemeClr>
              </a:solidFill>
            </a:endParaRPr>
          </a:p>
          <a:p>
            <a:r>
              <a:rPr lang="en-US" dirty="0">
                <a:solidFill>
                  <a:schemeClr val="tx2">
                    <a:lumMod val="75000"/>
                  </a:schemeClr>
                </a:solidFill>
              </a:rPr>
              <a:t>2. Create a list of questions that assess cultural, environmental, and linguistic issues related to social media that social </a:t>
            </a:r>
            <a:r>
              <a:rPr lang="en-US" dirty="0" smtClean="0">
                <a:solidFill>
                  <a:schemeClr val="tx2">
                    <a:lumMod val="75000"/>
                  </a:schemeClr>
                </a:solidFill>
              </a:rPr>
              <a:t>workers </a:t>
            </a:r>
            <a:r>
              <a:rPr lang="en-US" dirty="0">
                <a:solidFill>
                  <a:schemeClr val="tx2">
                    <a:lumMod val="75000"/>
                  </a:schemeClr>
                </a:solidFill>
              </a:rPr>
              <a:t>could ask clients or constituents from your practicum agency. (K, S, CA)</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Competency 7 – Assess Individuals, Families, Groups, Organizations, and Communities</a:t>
            </a:r>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071295" y="5917975"/>
            <a:ext cx="835224" cy="298730"/>
          </a:xfrm>
          <a:prstGeom prst="rect">
            <a:avLst/>
          </a:prstGeom>
        </p:spPr>
      </p:pic>
    </p:spTree>
    <p:extLst>
      <p:ext uri="{BB962C8B-B14F-4D97-AF65-F5344CB8AC3E}">
        <p14:creationId xmlns:p14="http://schemas.microsoft.com/office/powerpoint/2010/main" val="17074233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3416320"/>
          </a:xfrm>
          <a:prstGeom prst="rect">
            <a:avLst/>
          </a:prstGeom>
          <a:noFill/>
        </p:spPr>
        <p:txBody>
          <a:bodyPr wrap="square" rtlCol="0">
            <a:spAutoFit/>
          </a:bodyPr>
          <a:lstStyle/>
          <a:p>
            <a:r>
              <a:rPr lang="en-US" dirty="0">
                <a:solidFill>
                  <a:schemeClr val="tx2">
                    <a:lumMod val="75000"/>
                  </a:schemeClr>
                </a:solidFill>
              </a:rPr>
              <a:t>1. Develop a work plan for your practicum agency to establish and maintain a social media account such as Facebook, Twitter or Instagram that will inform clients and the community about the agency. (K,S) </a:t>
            </a:r>
          </a:p>
          <a:p>
            <a:endParaRPr lang="en-US" dirty="0">
              <a:solidFill>
                <a:schemeClr val="tx2">
                  <a:lumMod val="75000"/>
                </a:schemeClr>
              </a:solidFill>
            </a:endParaRPr>
          </a:p>
          <a:p>
            <a:r>
              <a:rPr lang="en-US" dirty="0">
                <a:solidFill>
                  <a:schemeClr val="tx2">
                    <a:lumMod val="75000"/>
                  </a:schemeClr>
                </a:solidFill>
              </a:rPr>
              <a:t>2. Using the Policy Tool for Social Media (http://socialmedia.policytool.net/), create a draft social media policy for your agency and then share with your supervisor and three other employees at your practicum agency for feedback.  Write a report for your supervisor that discusses how you used the tool, your policy and the feedback from others about the policy.  (K, S, V, CA)</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Competency 7 – Assess Individuals, Families, Groups, Organizations, and Communities</a:t>
            </a:r>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942027"/>
            <a:ext cx="835224" cy="298730"/>
          </a:xfrm>
          <a:prstGeom prst="rect">
            <a:avLst/>
          </a:prstGeom>
        </p:spPr>
      </p:pic>
    </p:spTree>
    <p:extLst>
      <p:ext uri="{BB962C8B-B14F-4D97-AF65-F5344CB8AC3E}">
        <p14:creationId xmlns:p14="http://schemas.microsoft.com/office/powerpoint/2010/main" val="3849205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2031325"/>
          </a:xfrm>
          <a:prstGeom prst="rect">
            <a:avLst/>
          </a:prstGeom>
          <a:noFill/>
        </p:spPr>
        <p:txBody>
          <a:bodyPr wrap="square" rtlCol="0">
            <a:spAutoFit/>
          </a:bodyPr>
          <a:lstStyle/>
          <a:p>
            <a:r>
              <a:rPr lang="en-US" dirty="0">
                <a:solidFill>
                  <a:schemeClr val="tx2">
                    <a:lumMod val="75000"/>
                  </a:schemeClr>
                </a:solidFill>
              </a:rPr>
              <a:t>1. Write a proposal that outlines a private Facebook group for a client population at your agency that incorporates best practices. (K, S)</a:t>
            </a:r>
          </a:p>
          <a:p>
            <a:endParaRPr lang="en-US" dirty="0">
              <a:solidFill>
                <a:schemeClr val="tx2">
                  <a:lumMod val="75000"/>
                </a:schemeClr>
              </a:solidFill>
            </a:endParaRPr>
          </a:p>
          <a:p>
            <a:r>
              <a:rPr lang="en-US" dirty="0">
                <a:solidFill>
                  <a:schemeClr val="tx2">
                    <a:lumMod val="75000"/>
                  </a:schemeClr>
                </a:solidFill>
              </a:rPr>
              <a:t>2. Write a proposal that outlines a live Twitter chat for social workers about a topic relevant to a client population at your agency.  (K, S)</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Competency 8 – Intervene with Individuals, Families, Groups, Organizations, and Communities</a:t>
            </a:r>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918288"/>
            <a:ext cx="835224" cy="298730"/>
          </a:xfrm>
          <a:prstGeom prst="rect">
            <a:avLst/>
          </a:prstGeom>
        </p:spPr>
      </p:pic>
    </p:spTree>
    <p:extLst>
      <p:ext uri="{BB962C8B-B14F-4D97-AF65-F5344CB8AC3E}">
        <p14:creationId xmlns:p14="http://schemas.microsoft.com/office/powerpoint/2010/main" val="28017453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2031325"/>
          </a:xfrm>
          <a:prstGeom prst="rect">
            <a:avLst/>
          </a:prstGeom>
          <a:noFill/>
        </p:spPr>
        <p:txBody>
          <a:bodyPr wrap="square" rtlCol="0">
            <a:spAutoFit/>
          </a:bodyPr>
          <a:lstStyle/>
          <a:p>
            <a:r>
              <a:rPr lang="en-US" dirty="0">
                <a:solidFill>
                  <a:schemeClr val="tx2">
                    <a:lumMod val="75000"/>
                  </a:schemeClr>
                </a:solidFill>
              </a:rPr>
              <a:t>1. Create and manage a private Facebook group for a client population at your agency that incorporates best practices. (K, S,)</a:t>
            </a:r>
          </a:p>
          <a:p>
            <a:endParaRPr lang="en-US" dirty="0">
              <a:solidFill>
                <a:schemeClr val="tx2">
                  <a:lumMod val="75000"/>
                </a:schemeClr>
              </a:solidFill>
            </a:endParaRPr>
          </a:p>
          <a:p>
            <a:r>
              <a:rPr lang="en-US" dirty="0">
                <a:solidFill>
                  <a:schemeClr val="tx2">
                    <a:lumMod val="75000"/>
                  </a:schemeClr>
                </a:solidFill>
              </a:rPr>
              <a:t>2. Develop and facilitate a live Twitter chat for social workers about a topic relevant to a client population at your agency.  (K, S)</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Competency 8 – Intervene with Individuals, Families, Groups, Organizations, and Communities</a:t>
            </a:r>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003056" y="5891608"/>
            <a:ext cx="835224" cy="298730"/>
          </a:xfrm>
          <a:prstGeom prst="rect">
            <a:avLst/>
          </a:prstGeom>
        </p:spPr>
      </p:pic>
    </p:spTree>
    <p:extLst>
      <p:ext uri="{BB962C8B-B14F-4D97-AF65-F5344CB8AC3E}">
        <p14:creationId xmlns:p14="http://schemas.microsoft.com/office/powerpoint/2010/main" val="5725711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2308324"/>
          </a:xfrm>
          <a:prstGeom prst="rect">
            <a:avLst/>
          </a:prstGeom>
          <a:noFill/>
        </p:spPr>
        <p:txBody>
          <a:bodyPr wrap="square" rtlCol="0">
            <a:spAutoFit/>
          </a:bodyPr>
          <a:lstStyle/>
          <a:p>
            <a:r>
              <a:rPr lang="en-US" dirty="0">
                <a:solidFill>
                  <a:schemeClr val="tx2">
                    <a:lumMod val="75000"/>
                  </a:schemeClr>
                </a:solidFill>
              </a:rPr>
              <a:t>1. Use an online survey instrument to create a client satisfaction survey about your practicum agency’s use of social media.  (K, S)</a:t>
            </a:r>
          </a:p>
          <a:p>
            <a:endParaRPr lang="en-US" dirty="0">
              <a:solidFill>
                <a:schemeClr val="tx2">
                  <a:lumMod val="75000"/>
                </a:schemeClr>
              </a:solidFill>
            </a:endParaRPr>
          </a:p>
          <a:p>
            <a:r>
              <a:rPr lang="en-US" dirty="0">
                <a:solidFill>
                  <a:schemeClr val="tx2">
                    <a:lumMod val="75000"/>
                  </a:schemeClr>
                </a:solidFill>
              </a:rPr>
              <a:t>2. Research social media best practices for non-profit agencies using the Policy Tool for Social Media (http://socialmedia.policytool.net/), and create a list of ten best practices. (K, S, CA)</a:t>
            </a: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564463"/>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Competency 9 – Evaluate Practice with Individuals, Families, Groups, Organizations, and Communities</a:t>
            </a:r>
          </a:p>
        </p:txBody>
      </p:sp>
      <p:sp>
        <p:nvSpPr>
          <p:cNvPr id="39" name="TextBox 38"/>
          <p:cNvSpPr txBox="1"/>
          <p:nvPr/>
        </p:nvSpPr>
        <p:spPr>
          <a:xfrm>
            <a:off x="279400" y="5717537"/>
            <a:ext cx="4768037"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Low-Stakes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856821"/>
            <a:ext cx="835224" cy="298730"/>
          </a:xfrm>
          <a:prstGeom prst="rect">
            <a:avLst/>
          </a:prstGeom>
        </p:spPr>
      </p:pic>
    </p:spTree>
    <p:extLst>
      <p:ext uri="{BB962C8B-B14F-4D97-AF65-F5344CB8AC3E}">
        <p14:creationId xmlns:p14="http://schemas.microsoft.com/office/powerpoint/2010/main" val="34650470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678855" y="651887"/>
            <a:ext cx="5428825" cy="3416320"/>
          </a:xfrm>
          <a:prstGeom prst="rect">
            <a:avLst/>
          </a:prstGeom>
          <a:noFill/>
        </p:spPr>
        <p:txBody>
          <a:bodyPr wrap="square" rtlCol="0">
            <a:spAutoFit/>
          </a:bodyPr>
          <a:lstStyle/>
          <a:p>
            <a:r>
              <a:rPr lang="en-US" dirty="0">
                <a:solidFill>
                  <a:schemeClr val="tx2">
                    <a:lumMod val="75000"/>
                  </a:schemeClr>
                </a:solidFill>
              </a:rPr>
              <a:t>1. Using your online survey instrument, evaluate the client satisfaction of practicum agency’s use of social media. Compile the results and share with your supervisor. (K, S, V, CA) </a:t>
            </a:r>
          </a:p>
          <a:p>
            <a:endParaRPr lang="en-US" dirty="0">
              <a:solidFill>
                <a:schemeClr val="tx2">
                  <a:lumMod val="75000"/>
                </a:schemeClr>
              </a:solidFill>
            </a:endParaRPr>
          </a:p>
          <a:p>
            <a:r>
              <a:rPr lang="en-US" dirty="0">
                <a:solidFill>
                  <a:schemeClr val="tx2">
                    <a:lumMod val="75000"/>
                  </a:schemeClr>
                </a:solidFill>
              </a:rPr>
              <a:t>2. Using your list of best practices, evaluate how your field agency is using social media and make recommendations for improvement. Summarize your research and recommendation in a report to your supervisor or a multimedia presentation to your supervisor and other agency staff.  (K, S, CA)</a:t>
            </a:r>
          </a:p>
          <a:p>
            <a:endParaRPr lang="en-US" dirty="0">
              <a:solidFill>
                <a:schemeClr val="tx2">
                  <a:lumMod val="75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tx2">
                  <a:lumMod val="75000"/>
                </a:schemeClr>
              </a:gs>
              <a:gs pos="75000">
                <a:schemeClr val="accent1">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564463"/>
          </a:xfrm>
          <a:prstGeom prst="rect">
            <a:avLst/>
          </a:prstGeom>
          <a:solidFill>
            <a:schemeClr val="tx2">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Competency 9 – Evaluate Practice with Individuals, Families, Groups, Organizations, and Communities</a:t>
            </a:r>
          </a:p>
        </p:txBody>
      </p:sp>
      <p:sp>
        <p:nvSpPr>
          <p:cNvPr id="39" name="TextBox 38"/>
          <p:cNvSpPr txBox="1"/>
          <p:nvPr/>
        </p:nvSpPr>
        <p:spPr>
          <a:xfrm>
            <a:off x="279400" y="5717537"/>
            <a:ext cx="483286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High-Stakes Learning Activities </a:t>
            </a:r>
            <a:endParaRPr lang="en-US" sz="2800" b="1" dirty="0">
              <a:solidFill>
                <a:schemeClr val="bg1"/>
              </a:solidFill>
              <a:effectLst>
                <a:outerShdw blurRad="38100" dist="63500" dir="8100000" algn="tl" rotWithShape="0">
                  <a:schemeClr val="tx2">
                    <a:lumMod val="50000"/>
                    <a:alpha val="43000"/>
                  </a:schemeClr>
                </a:outerShdw>
              </a:effectLst>
            </a:endParaRPr>
          </a:p>
        </p:txBody>
      </p:sp>
      <p:grpSp>
        <p:nvGrpSpPr>
          <p:cNvPr id="27" name="Group 26"/>
          <p:cNvGrpSpPr/>
          <p:nvPr/>
        </p:nvGrpSpPr>
        <p:grpSpPr>
          <a:xfrm>
            <a:off x="399058" y="651887"/>
            <a:ext cx="2047484" cy="1982320"/>
            <a:chOff x="2294566" y="4636032"/>
            <a:chExt cx="1889256" cy="1889256"/>
          </a:xfrm>
        </p:grpSpPr>
        <p:sp>
          <p:nvSpPr>
            <p:cNvPr id="28" name="Oval 27"/>
            <p:cNvSpPr/>
            <p:nvPr/>
          </p:nvSpPr>
          <p:spPr>
            <a:xfrm>
              <a:off x="2294566" y="4636032"/>
              <a:ext cx="1889256" cy="1889256"/>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483492" y="4824958"/>
              <a:ext cx="1511405" cy="1511405"/>
            </a:xfrm>
            <a:prstGeom prst="ellipse">
              <a:avLst/>
            </a:prstGeom>
            <a:solidFill>
              <a:schemeClr val="tx2">
                <a:lumMod val="50000"/>
              </a:schemeClr>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483491" y="4824957"/>
              <a:ext cx="1511406" cy="1511406"/>
            </a:xfrm>
            <a:prstGeom prst="ellipse">
              <a:avLst/>
            </a:prstGeom>
            <a:gradFill flip="none" rotWithShape="1">
              <a:gsLst>
                <a:gs pos="2000">
                  <a:schemeClr val="tx2">
                    <a:lumMod val="75000"/>
                  </a:schemeClr>
                </a:gs>
                <a:gs pos="91000">
                  <a:schemeClr val="tx1"/>
                </a:gs>
                <a:gs pos="59000">
                  <a:schemeClr val="tx2">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39418" y="1112822"/>
            <a:ext cx="766763" cy="1060450"/>
            <a:chOff x="1168400" y="4873625"/>
            <a:chExt cx="766763" cy="1060450"/>
          </a:xfrm>
        </p:grpSpPr>
        <p:sp>
          <p:nvSpPr>
            <p:cNvPr id="33" name="Freeform 39"/>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40"/>
            <p:cNvSpPr>
              <a:spLocks/>
            </p:cNvSpPr>
            <p:nvPr/>
          </p:nvSpPr>
          <p:spPr bwMode="auto">
            <a:xfrm>
              <a:off x="1168400" y="4873625"/>
              <a:ext cx="766763" cy="1060450"/>
            </a:xfrm>
            <a:custGeom>
              <a:avLst/>
              <a:gdLst/>
              <a:ahLst/>
              <a:cxnLst>
                <a:cxn ang="0">
                  <a:pos x="68" y="89"/>
                </a:cxn>
                <a:cxn ang="0">
                  <a:pos x="63" y="94"/>
                </a:cxn>
                <a:cxn ang="0">
                  <a:pos x="5" y="94"/>
                </a:cxn>
                <a:cxn ang="0">
                  <a:pos x="0" y="89"/>
                </a:cxn>
                <a:cxn ang="0">
                  <a:pos x="0" y="5"/>
                </a:cxn>
                <a:cxn ang="0">
                  <a:pos x="5" y="0"/>
                </a:cxn>
                <a:cxn ang="0">
                  <a:pos x="63" y="0"/>
                </a:cxn>
                <a:cxn ang="0">
                  <a:pos x="68" y="5"/>
                </a:cxn>
                <a:cxn ang="0">
                  <a:pos x="68" y="89"/>
                </a:cxn>
              </a:cxnLst>
              <a:rect l="0" t="0" r="r" b="b"/>
              <a:pathLst>
                <a:path w="68" h="94">
                  <a:moveTo>
                    <a:pt x="68" y="89"/>
                  </a:moveTo>
                  <a:cubicBezTo>
                    <a:pt x="68" y="92"/>
                    <a:pt x="66" y="94"/>
                    <a:pt x="63" y="94"/>
                  </a:cubicBezTo>
                  <a:cubicBezTo>
                    <a:pt x="5" y="94"/>
                    <a:pt x="5" y="94"/>
                    <a:pt x="5" y="94"/>
                  </a:cubicBezTo>
                  <a:cubicBezTo>
                    <a:pt x="2" y="94"/>
                    <a:pt x="0" y="92"/>
                    <a:pt x="0" y="89"/>
                  </a:cubicBezTo>
                  <a:cubicBezTo>
                    <a:pt x="0" y="5"/>
                    <a:pt x="0" y="5"/>
                    <a:pt x="0" y="5"/>
                  </a:cubicBezTo>
                  <a:cubicBezTo>
                    <a:pt x="0" y="2"/>
                    <a:pt x="2" y="0"/>
                    <a:pt x="5" y="0"/>
                  </a:cubicBezTo>
                  <a:cubicBezTo>
                    <a:pt x="63" y="0"/>
                    <a:pt x="63" y="0"/>
                    <a:pt x="63" y="0"/>
                  </a:cubicBezTo>
                  <a:cubicBezTo>
                    <a:pt x="66" y="0"/>
                    <a:pt x="68" y="2"/>
                    <a:pt x="68" y="5"/>
                  </a:cubicBezTo>
                  <a:lnTo>
                    <a:pt x="68" y="89"/>
                  </a:lnTo>
                  <a:close/>
                </a:path>
              </a:pathLst>
            </a:cu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Line 41"/>
            <p:cNvSpPr>
              <a:spLocks noChangeShapeType="1"/>
            </p:cNvSpPr>
            <p:nvPr/>
          </p:nvSpPr>
          <p:spPr bwMode="auto">
            <a:xfrm>
              <a:off x="1665287" y="5008563"/>
              <a:ext cx="157163"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Line 42"/>
            <p:cNvSpPr>
              <a:spLocks noChangeShapeType="1"/>
            </p:cNvSpPr>
            <p:nvPr/>
          </p:nvSpPr>
          <p:spPr bwMode="auto">
            <a:xfrm>
              <a:off x="1281112" y="512127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Line 43"/>
            <p:cNvSpPr>
              <a:spLocks noChangeShapeType="1"/>
            </p:cNvSpPr>
            <p:nvPr/>
          </p:nvSpPr>
          <p:spPr bwMode="auto">
            <a:xfrm>
              <a:off x="1281112" y="523398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Line 44"/>
            <p:cNvSpPr>
              <a:spLocks noChangeShapeType="1"/>
            </p:cNvSpPr>
            <p:nvPr/>
          </p:nvSpPr>
          <p:spPr bwMode="auto">
            <a:xfrm>
              <a:off x="1281112" y="5572125"/>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Line 45"/>
            <p:cNvSpPr>
              <a:spLocks noChangeShapeType="1"/>
            </p:cNvSpPr>
            <p:nvPr/>
          </p:nvSpPr>
          <p:spPr bwMode="auto">
            <a:xfrm>
              <a:off x="1281112" y="5459413"/>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Line 46"/>
            <p:cNvSpPr>
              <a:spLocks noChangeShapeType="1"/>
            </p:cNvSpPr>
            <p:nvPr/>
          </p:nvSpPr>
          <p:spPr bwMode="auto">
            <a:xfrm>
              <a:off x="1281112" y="5684838"/>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Line 47"/>
            <p:cNvSpPr>
              <a:spLocks noChangeShapeType="1"/>
            </p:cNvSpPr>
            <p:nvPr/>
          </p:nvSpPr>
          <p:spPr bwMode="auto">
            <a:xfrm>
              <a:off x="1281112" y="5346700"/>
              <a:ext cx="541338" cy="1588"/>
            </a:xfrm>
            <a:prstGeom prst="line">
              <a:avLst/>
            </a:prstGeom>
            <a:noFill/>
            <a:ln w="46038"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48"/>
            <p:cNvSpPr>
              <a:spLocks/>
            </p:cNvSpPr>
            <p:nvPr/>
          </p:nvSpPr>
          <p:spPr bwMode="auto">
            <a:xfrm>
              <a:off x="1270000" y="5764213"/>
              <a:ext cx="203200" cy="57150"/>
            </a:xfrm>
            <a:custGeom>
              <a:avLst/>
              <a:gdLst/>
              <a:ahLst/>
              <a:cxnLst>
                <a:cxn ang="0">
                  <a:pos x="0" y="5"/>
                </a:cxn>
                <a:cxn ang="0">
                  <a:pos x="6" y="0"/>
                </a:cxn>
                <a:cxn ang="0">
                  <a:pos x="6" y="4"/>
                </a:cxn>
                <a:cxn ang="0">
                  <a:pos x="10" y="2"/>
                </a:cxn>
                <a:cxn ang="0">
                  <a:pos x="12" y="2"/>
                </a:cxn>
                <a:cxn ang="0">
                  <a:pos x="16" y="3"/>
                </a:cxn>
                <a:cxn ang="0">
                  <a:pos x="18" y="3"/>
                </a:cxn>
              </a:cxnLst>
              <a:rect l="0" t="0" r="r" b="b"/>
              <a:pathLst>
                <a:path w="18" h="5">
                  <a:moveTo>
                    <a:pt x="0" y="5"/>
                  </a:moveTo>
                  <a:cubicBezTo>
                    <a:pt x="1" y="5"/>
                    <a:pt x="5" y="2"/>
                    <a:pt x="6" y="0"/>
                  </a:cubicBezTo>
                  <a:cubicBezTo>
                    <a:pt x="6" y="1"/>
                    <a:pt x="6" y="3"/>
                    <a:pt x="6" y="4"/>
                  </a:cubicBezTo>
                  <a:cubicBezTo>
                    <a:pt x="7" y="5"/>
                    <a:pt x="9" y="2"/>
                    <a:pt x="10" y="2"/>
                  </a:cubicBezTo>
                  <a:cubicBezTo>
                    <a:pt x="9" y="4"/>
                    <a:pt x="11" y="3"/>
                    <a:pt x="12" y="2"/>
                  </a:cubicBezTo>
                  <a:cubicBezTo>
                    <a:pt x="13" y="3"/>
                    <a:pt x="15" y="5"/>
                    <a:pt x="16" y="3"/>
                  </a:cubicBezTo>
                  <a:cubicBezTo>
                    <a:pt x="16" y="3"/>
                    <a:pt x="17" y="3"/>
                    <a:pt x="18" y="3"/>
                  </a:cubicBezTo>
                </a:path>
              </a:pathLst>
            </a:custGeom>
            <a:no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pic>
        <p:nvPicPr>
          <p:cNvPr id="2" name="Picture 1"/>
          <p:cNvPicPr>
            <a:picLocks noChangeAspect="1"/>
          </p:cNvPicPr>
          <p:nvPr/>
        </p:nvPicPr>
        <p:blipFill>
          <a:blip r:embed="rId3"/>
          <a:stretch>
            <a:fillRect/>
          </a:stretch>
        </p:blipFill>
        <p:spPr>
          <a:xfrm>
            <a:off x="8107680" y="5842321"/>
            <a:ext cx="835224" cy="316550"/>
          </a:xfrm>
          <a:prstGeom prst="rect">
            <a:avLst/>
          </a:prstGeom>
        </p:spPr>
      </p:pic>
    </p:spTree>
    <p:extLst>
      <p:ext uri="{BB962C8B-B14F-4D97-AF65-F5344CB8AC3E}">
        <p14:creationId xmlns:p14="http://schemas.microsoft.com/office/powerpoint/2010/main" val="598760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a:spLocks/>
          </p:cNvSpPr>
          <p:nvPr/>
        </p:nvSpPr>
        <p:spPr>
          <a:xfrm>
            <a:off x="0" y="5680182"/>
            <a:ext cx="9144000" cy="1189325"/>
          </a:xfrm>
          <a:prstGeom prst="rect">
            <a:avLst/>
          </a:prstGeom>
          <a:gradFill flip="none" rotWithShape="1">
            <a:gsLst>
              <a:gs pos="18000">
                <a:schemeClr val="tx1">
                  <a:lumMod val="85000"/>
                  <a:lumOff val="15000"/>
                </a:schemeClr>
              </a:gs>
              <a:gs pos="75000">
                <a:schemeClr val="tx1">
                  <a:lumMod val="65000"/>
                  <a:lumOff val="3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a:spLocks/>
          </p:cNvSpPr>
          <p:nvPr/>
        </p:nvSpPr>
        <p:spPr>
          <a:xfrm>
            <a:off x="0" y="6253476"/>
            <a:ext cx="9144000" cy="358557"/>
          </a:xfrm>
          <a:prstGeom prst="rect">
            <a:avLst/>
          </a:prstGeom>
          <a:solidFill>
            <a:schemeClr val="tx1">
              <a:lumMod val="85000"/>
              <a:lumOff val="15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279400" y="5717537"/>
            <a:ext cx="1902509"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References </a:t>
            </a:r>
            <a:endParaRPr lang="en-US" sz="2800" b="1" dirty="0">
              <a:solidFill>
                <a:schemeClr val="bg1"/>
              </a:solidFill>
              <a:effectLst>
                <a:outerShdw blurRad="38100" dist="63500" dir="8100000" algn="tl" rotWithShape="0">
                  <a:schemeClr val="tx2">
                    <a:lumMod val="50000"/>
                    <a:alpha val="43000"/>
                  </a:schemeClr>
                </a:outerShdw>
              </a:effectLst>
            </a:endParaRPr>
          </a:p>
        </p:txBody>
      </p:sp>
      <p:sp>
        <p:nvSpPr>
          <p:cNvPr id="3" name="Rectangle 2"/>
          <p:cNvSpPr/>
          <p:nvPr/>
        </p:nvSpPr>
        <p:spPr>
          <a:xfrm>
            <a:off x="279400" y="293638"/>
            <a:ext cx="8248650" cy="369332"/>
          </a:xfrm>
          <a:prstGeom prst="rect">
            <a:avLst/>
          </a:prstGeom>
        </p:spPr>
        <p:txBody>
          <a:bodyPr wrap="square">
            <a:spAutoFit/>
          </a:bodyPr>
          <a:lstStyle/>
          <a:p>
            <a:r>
              <a:rPr lang="en-US" dirty="0"/>
              <a:t> </a:t>
            </a:r>
          </a:p>
        </p:txBody>
      </p:sp>
      <p:sp>
        <p:nvSpPr>
          <p:cNvPr id="2" name="TextBox 1"/>
          <p:cNvSpPr txBox="1"/>
          <p:nvPr/>
        </p:nvSpPr>
        <p:spPr>
          <a:xfrm>
            <a:off x="279400" y="293638"/>
            <a:ext cx="8345985" cy="5539978"/>
          </a:xfrm>
          <a:prstGeom prst="rect">
            <a:avLst/>
          </a:prstGeom>
          <a:noFill/>
        </p:spPr>
        <p:txBody>
          <a:bodyPr wrap="square" rtlCol="0">
            <a:spAutoFit/>
          </a:bodyPr>
          <a:lstStyle/>
          <a:p>
            <a:r>
              <a:rPr lang="en-US" sz="1200" dirty="0"/>
              <a:t>Albion. (n.d.). </a:t>
            </a:r>
            <a:r>
              <a:rPr lang="en-US" sz="1200" i="1" dirty="0"/>
              <a:t>Netiquette Home Page -- A Service of Albion.com</a:t>
            </a:r>
            <a:r>
              <a:rPr lang="en-US" sz="1200" dirty="0"/>
              <a:t>. Retrieved February 26, 2017, from </a:t>
            </a:r>
          </a:p>
          <a:p>
            <a:r>
              <a:rPr lang="en-US" sz="1200" dirty="0"/>
              <a:t>	</a:t>
            </a:r>
            <a:r>
              <a:rPr lang="en-US" sz="1200" u="sng" dirty="0">
                <a:hlinkClick r:id="rId2"/>
              </a:rPr>
              <a:t>http://www.albion.com/netiquette/</a:t>
            </a:r>
            <a:r>
              <a:rPr lang="en-US" sz="1200" dirty="0"/>
              <a:t> </a:t>
            </a:r>
          </a:p>
          <a:p>
            <a:r>
              <a:rPr lang="en-US" sz="1200" dirty="0"/>
              <a:t> </a:t>
            </a:r>
          </a:p>
          <a:p>
            <a:r>
              <a:rPr lang="en-US" sz="1200" dirty="0"/>
              <a:t>Association of Social Work Boards. (2015). </a:t>
            </a:r>
            <a:r>
              <a:rPr lang="en-US" sz="1200" i="1" dirty="0"/>
              <a:t>Model Regulatory Standards for Technology and Social Work	</a:t>
            </a:r>
            <a:endParaRPr lang="en-US" sz="1200" dirty="0"/>
          </a:p>
          <a:p>
            <a:r>
              <a:rPr lang="en-US" sz="1200" i="1" dirty="0"/>
              <a:t>	Practice: ASWB International Technology Task Force, 2013-2014</a:t>
            </a:r>
            <a:r>
              <a:rPr lang="en-US" sz="1200" dirty="0"/>
              <a:t>. Culpeper, Virginia: Association of Social Work Boards. 	Retrieved from </a:t>
            </a:r>
            <a:r>
              <a:rPr lang="en-US" sz="1200" u="sng" dirty="0">
                <a:hlinkClick r:id="rId3"/>
              </a:rPr>
              <a:t>https://www.aswb.org/wp-content/uploads/2015/03/ASWB-Model-Regulatory-Standards-for-Technology-</a:t>
            </a:r>
          </a:p>
          <a:p>
            <a:r>
              <a:rPr lang="en-US" sz="1200" dirty="0">
                <a:hlinkClick r:id="rId3"/>
              </a:rPr>
              <a:t>	</a:t>
            </a:r>
            <a:r>
              <a:rPr lang="en-US" sz="1200" u="sng" dirty="0">
                <a:hlinkClick r:id="rId3"/>
              </a:rPr>
              <a:t>and-Social-Work-Practice.pdf</a:t>
            </a:r>
            <a:r>
              <a:rPr lang="en-US" sz="1200" dirty="0"/>
              <a:t> </a:t>
            </a:r>
          </a:p>
          <a:p>
            <a:r>
              <a:rPr lang="en-US" sz="1200" dirty="0"/>
              <a:t> </a:t>
            </a:r>
          </a:p>
          <a:p>
            <a:r>
              <a:rPr lang="en-US" sz="1200" dirty="0"/>
              <a:t>Belluomini, E. (2014, March 17). </a:t>
            </a:r>
            <a:r>
              <a:rPr lang="en-US" sz="1200" i="1" dirty="0"/>
              <a:t>Social Media: What is the policy where you work?</a:t>
            </a:r>
            <a:r>
              <a:rPr lang="en-US" sz="1200" dirty="0"/>
              <a:t> Retrieved from </a:t>
            </a:r>
          </a:p>
          <a:p>
            <a:r>
              <a:rPr lang="en-US" sz="1200" dirty="0"/>
              <a:t>	</a:t>
            </a:r>
            <a:r>
              <a:rPr lang="en-US" sz="1200" u="sng" dirty="0">
                <a:hlinkClick r:id="rId4"/>
              </a:rPr>
              <a:t>https://socialworksdigitaldivide.blogspot.com/2014/03/social-media-what-is-policy-where-you.html</a:t>
            </a:r>
            <a:r>
              <a:rPr lang="en-US" sz="1200" dirty="0"/>
              <a:t> </a:t>
            </a:r>
          </a:p>
          <a:p>
            <a:r>
              <a:rPr lang="en-US" sz="1200" dirty="0"/>
              <a:t> </a:t>
            </a:r>
          </a:p>
          <a:p>
            <a:r>
              <a:rPr lang="en-US" sz="1200" dirty="0"/>
              <a:t>Belluomini, E. (2013, February 1). </a:t>
            </a:r>
            <a:r>
              <a:rPr lang="en-US" sz="1200" i="1" dirty="0"/>
              <a:t>Technology Ecomaps</a:t>
            </a:r>
            <a:r>
              <a:rPr lang="en-US" sz="1200" dirty="0"/>
              <a:t>. Retrieved from </a:t>
            </a:r>
          </a:p>
          <a:p>
            <a:r>
              <a:rPr lang="en-US" sz="1200" dirty="0"/>
              <a:t>	</a:t>
            </a:r>
            <a:r>
              <a:rPr lang="en-US" sz="1200" u="sng" dirty="0">
                <a:hlinkClick r:id="rId5"/>
              </a:rPr>
              <a:t>https://socialworksdigitaldivide.blogspot.com/2013/02/technology-ecomaps.html</a:t>
            </a:r>
            <a:r>
              <a:rPr lang="en-US" sz="1200" dirty="0"/>
              <a:t> </a:t>
            </a:r>
          </a:p>
          <a:p>
            <a:r>
              <a:rPr lang="en-US" sz="1200" dirty="0"/>
              <a:t> </a:t>
            </a:r>
          </a:p>
          <a:p>
            <a:r>
              <a:rPr lang="en-US" sz="1200" dirty="0"/>
              <a:t>Berzin, S. C., Singer, J. B., &amp; Chan, C. (2015). </a:t>
            </a:r>
            <a:r>
              <a:rPr lang="en-US" sz="1200" i="1" dirty="0"/>
              <a:t>Practice Innovation through Technology in the Digital Age: A </a:t>
            </a:r>
          </a:p>
          <a:p>
            <a:r>
              <a:rPr lang="en-US" sz="1200" i="1" dirty="0"/>
              <a:t>	Grand Challenge</a:t>
            </a:r>
            <a:r>
              <a:rPr lang="en-US" sz="1200" dirty="0"/>
              <a:t> (Grand Challenges for Social Work Initiative No. Working Paper No. 12). Cleveland, OH: American Academy 	of Social Work &amp; Social Welfare. Retrieved from </a:t>
            </a:r>
            <a:r>
              <a:rPr lang="en-US" sz="1200" u="sng" dirty="0">
                <a:hlinkClick r:id="rId6"/>
              </a:rPr>
              <a:t>http://aaswsw.org/wp-content/uploads/2015/12/WP11-with-cover.pdf</a:t>
            </a:r>
            <a:r>
              <a:rPr lang="en-US" sz="1200" dirty="0"/>
              <a:t> </a:t>
            </a:r>
          </a:p>
          <a:p>
            <a:r>
              <a:rPr lang="en-US" sz="1200" dirty="0"/>
              <a:t> </a:t>
            </a:r>
          </a:p>
          <a:p>
            <a:r>
              <a:rPr lang="en-US" sz="1200" dirty="0"/>
              <a:t>Boudreaux, C. (n.d.). Social Media Policy Database. Retrieved from </a:t>
            </a:r>
          </a:p>
          <a:p>
            <a:r>
              <a:rPr lang="en-US" sz="1200" dirty="0"/>
              <a:t>	</a:t>
            </a:r>
            <a:r>
              <a:rPr lang="en-US" sz="1200" u="sng" dirty="0">
                <a:hlinkClick r:id="rId7"/>
              </a:rPr>
              <a:t>http://socialmediagovernance.com/policies/</a:t>
            </a:r>
            <a:r>
              <a:rPr lang="en-US" sz="1200" dirty="0"/>
              <a:t> </a:t>
            </a:r>
          </a:p>
          <a:p>
            <a:r>
              <a:rPr lang="en-US" sz="1200" dirty="0"/>
              <a:t> </a:t>
            </a:r>
          </a:p>
          <a:p>
            <a:r>
              <a:rPr lang="en-US" sz="1200" dirty="0"/>
              <a:t>Brady, S. R., McLeod, D. A., &amp; Young, J. A. (2015). Developing Ethical Guidelines for Creating Social Media </a:t>
            </a:r>
          </a:p>
          <a:p>
            <a:r>
              <a:rPr lang="en-US" sz="1200" dirty="0"/>
              <a:t>	Technology Policy in Social Work Classrooms. </a:t>
            </a:r>
            <a:r>
              <a:rPr lang="en-US" sz="1200" i="1" dirty="0"/>
              <a:t>Advances in Social Work</a:t>
            </a:r>
            <a:r>
              <a:rPr lang="en-US" sz="1200" dirty="0"/>
              <a:t>, </a:t>
            </a:r>
            <a:r>
              <a:rPr lang="en-US" sz="1200" i="1" dirty="0"/>
              <a:t>16</a:t>
            </a:r>
            <a:r>
              <a:rPr lang="en-US" sz="1200" dirty="0"/>
              <a:t>(1), 43–54.</a:t>
            </a:r>
          </a:p>
          <a:p>
            <a:r>
              <a:rPr lang="en-US" sz="1200" dirty="0"/>
              <a:t> </a:t>
            </a:r>
          </a:p>
          <a:p>
            <a:r>
              <a:rPr lang="en-US" sz="1200" dirty="0"/>
              <a:t>Council on Social Work Education. (2015). </a:t>
            </a:r>
            <a:r>
              <a:rPr lang="en-US" sz="1200" i="1" dirty="0"/>
              <a:t>2015 Educational Policy and Accreditation Standards for </a:t>
            </a:r>
          </a:p>
          <a:p>
            <a:r>
              <a:rPr lang="en-US" sz="1200" i="1" dirty="0"/>
              <a:t>	Baccalaureate and Master’s Social Work Programs</a:t>
            </a:r>
            <a:r>
              <a:rPr lang="en-US" sz="1200" dirty="0"/>
              <a:t>. Alexandria, VA: Council on Social Work Education. Retrieved from 	</a:t>
            </a:r>
            <a:r>
              <a:rPr lang="en-US" sz="1200" u="sng" dirty="0">
                <a:hlinkClick r:id="rId8"/>
              </a:rPr>
              <a:t>http://www.cswe.org/File.aspx?id=81660</a:t>
            </a:r>
            <a:r>
              <a:rPr lang="en-US" sz="1200" dirty="0"/>
              <a:t> </a:t>
            </a:r>
          </a:p>
          <a:p>
            <a:endParaRPr lang="en-US" dirty="0"/>
          </a:p>
        </p:txBody>
      </p:sp>
      <p:pic>
        <p:nvPicPr>
          <p:cNvPr id="4" name="Picture 3"/>
          <p:cNvPicPr>
            <a:picLocks noChangeAspect="1"/>
          </p:cNvPicPr>
          <p:nvPr/>
        </p:nvPicPr>
        <p:blipFill>
          <a:blip r:embed="rId9"/>
          <a:stretch>
            <a:fillRect/>
          </a:stretch>
        </p:blipFill>
        <p:spPr>
          <a:xfrm>
            <a:off x="8110438" y="5942027"/>
            <a:ext cx="835224" cy="298730"/>
          </a:xfrm>
          <a:prstGeom prst="rect">
            <a:avLst/>
          </a:prstGeom>
        </p:spPr>
      </p:pic>
    </p:spTree>
    <p:extLst>
      <p:ext uri="{BB962C8B-B14F-4D97-AF65-F5344CB8AC3E}">
        <p14:creationId xmlns:p14="http://schemas.microsoft.com/office/powerpoint/2010/main" val="3940455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8828" y="754672"/>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537010" y="973676"/>
            <a:ext cx="6043636"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accent3">
                    <a:lumMod val="50000"/>
                  </a:schemeClr>
                </a:solidFill>
              </a:rPr>
              <a:t>Social Networking</a:t>
            </a:r>
          </a:p>
          <a:p>
            <a:pPr marL="571500" indent="-571500">
              <a:buFont typeface="Arial" panose="020B0604020202020204" pitchFamily="34" charset="0"/>
              <a:buChar char="•"/>
            </a:pPr>
            <a:r>
              <a:rPr lang="en-US" sz="3600" dirty="0">
                <a:solidFill>
                  <a:schemeClr val="accent3">
                    <a:lumMod val="50000"/>
                  </a:schemeClr>
                </a:solidFill>
              </a:rPr>
              <a:t>Publishing &amp; Collaborating </a:t>
            </a:r>
          </a:p>
          <a:p>
            <a:pPr marL="571500" indent="-571500">
              <a:buFont typeface="Arial" panose="020B0604020202020204" pitchFamily="34" charset="0"/>
              <a:buChar char="•"/>
            </a:pPr>
            <a:r>
              <a:rPr lang="en-US" sz="3600" dirty="0">
                <a:solidFill>
                  <a:schemeClr val="accent3">
                    <a:lumMod val="50000"/>
                  </a:schemeClr>
                </a:solidFill>
              </a:rPr>
              <a:t>Microblogging</a:t>
            </a:r>
          </a:p>
          <a:p>
            <a:pPr marL="571500" indent="-571500">
              <a:buFont typeface="Arial" panose="020B0604020202020204" pitchFamily="34" charset="0"/>
              <a:buChar char="•"/>
            </a:pPr>
            <a:r>
              <a:rPr lang="en-US" sz="3600" dirty="0">
                <a:solidFill>
                  <a:schemeClr val="accent3">
                    <a:lumMod val="50000"/>
                  </a:schemeClr>
                </a:solidFill>
              </a:rPr>
              <a:t>Bookmarking &amp; Aggregating </a:t>
            </a:r>
          </a:p>
          <a:p>
            <a:pPr marL="571500" indent="-571500">
              <a:buFont typeface="Arial" panose="020B0604020202020204" pitchFamily="34" charset="0"/>
              <a:buChar char="•"/>
            </a:pPr>
            <a:r>
              <a:rPr lang="en-US" sz="3600" dirty="0">
                <a:solidFill>
                  <a:schemeClr val="accent3">
                    <a:lumMod val="50000"/>
                  </a:schemeClr>
                </a:solidFill>
              </a:rPr>
              <a:t>Media Sharing</a:t>
            </a: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493359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Types of Social Media Platforms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545" y="6432754"/>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0598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a:spLocks/>
          </p:cNvSpPr>
          <p:nvPr/>
        </p:nvSpPr>
        <p:spPr>
          <a:xfrm>
            <a:off x="0" y="5680182"/>
            <a:ext cx="9144000" cy="1189325"/>
          </a:xfrm>
          <a:prstGeom prst="rect">
            <a:avLst/>
          </a:prstGeom>
          <a:gradFill flip="none" rotWithShape="1">
            <a:gsLst>
              <a:gs pos="18000">
                <a:schemeClr val="tx1">
                  <a:lumMod val="85000"/>
                  <a:lumOff val="15000"/>
                </a:schemeClr>
              </a:gs>
              <a:gs pos="75000">
                <a:schemeClr val="tx1">
                  <a:lumMod val="65000"/>
                  <a:lumOff val="3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a:spLocks/>
          </p:cNvSpPr>
          <p:nvPr/>
        </p:nvSpPr>
        <p:spPr>
          <a:xfrm>
            <a:off x="0" y="6253476"/>
            <a:ext cx="9144000" cy="358557"/>
          </a:xfrm>
          <a:prstGeom prst="rect">
            <a:avLst/>
          </a:prstGeom>
          <a:solidFill>
            <a:schemeClr val="tx1">
              <a:lumMod val="85000"/>
              <a:lumOff val="15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279400" y="5717537"/>
            <a:ext cx="182075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References</a:t>
            </a:r>
            <a:endParaRPr lang="en-US" sz="2800" b="1" dirty="0">
              <a:solidFill>
                <a:schemeClr val="bg1"/>
              </a:solidFill>
              <a:effectLst>
                <a:outerShdw blurRad="38100" dist="63500" dir="8100000" algn="tl" rotWithShape="0">
                  <a:schemeClr val="tx2">
                    <a:lumMod val="50000"/>
                    <a:alpha val="43000"/>
                  </a:schemeClr>
                </a:outerShdw>
              </a:effectLst>
            </a:endParaRPr>
          </a:p>
        </p:txBody>
      </p:sp>
      <p:pic>
        <p:nvPicPr>
          <p:cNvPr id="2" name="Picture 1"/>
          <p:cNvPicPr>
            <a:picLocks noChangeAspect="1"/>
          </p:cNvPicPr>
          <p:nvPr/>
        </p:nvPicPr>
        <p:blipFill>
          <a:blip r:embed="rId2"/>
          <a:stretch>
            <a:fillRect/>
          </a:stretch>
        </p:blipFill>
        <p:spPr>
          <a:xfrm>
            <a:off x="8084943" y="6326022"/>
            <a:ext cx="835224" cy="298730"/>
          </a:xfrm>
          <a:prstGeom prst="rect">
            <a:avLst/>
          </a:prstGeom>
        </p:spPr>
      </p:pic>
      <p:sp>
        <p:nvSpPr>
          <p:cNvPr id="3" name="TextBox 2"/>
          <p:cNvSpPr txBox="1"/>
          <p:nvPr/>
        </p:nvSpPr>
        <p:spPr>
          <a:xfrm>
            <a:off x="450377" y="614149"/>
            <a:ext cx="7438030" cy="6740307"/>
          </a:xfrm>
          <a:prstGeom prst="rect">
            <a:avLst/>
          </a:prstGeom>
          <a:noFill/>
        </p:spPr>
        <p:txBody>
          <a:bodyPr wrap="square" rtlCol="0">
            <a:spAutoFit/>
          </a:bodyPr>
          <a:lstStyle/>
          <a:p>
            <a:r>
              <a:rPr lang="en-US" sz="1200" dirty="0"/>
              <a:t>Dennen, V. (2014).  </a:t>
            </a:r>
            <a:r>
              <a:rPr lang="en-US" sz="1200" i="1" dirty="0"/>
              <a:t>Florida State University, Massively Open Online Course titled Social Media for Active </a:t>
            </a:r>
            <a:endParaRPr lang="en-US" sz="1200" dirty="0"/>
          </a:p>
          <a:p>
            <a:r>
              <a:rPr lang="en-US" sz="1200" i="1" dirty="0"/>
              <a:t>	Learning, Spring 2014.</a:t>
            </a:r>
            <a:r>
              <a:rPr lang="en-US" sz="1200" dirty="0"/>
              <a:t>  Retrieved from:</a:t>
            </a:r>
            <a:r>
              <a:rPr lang="en-US" sz="1200" i="1" dirty="0"/>
              <a:t> </a:t>
            </a:r>
            <a:r>
              <a:rPr lang="en-US" sz="1200" i="1" u="sng" dirty="0">
                <a:hlinkClick r:id="rId3"/>
              </a:rPr>
              <a:t>http://meme.coe.fsu.edu/smooc/</a:t>
            </a:r>
            <a:endParaRPr lang="en-US" sz="1200" i="1" u="sng" dirty="0"/>
          </a:p>
          <a:p>
            <a:endParaRPr lang="en-US" sz="1200" dirty="0"/>
          </a:p>
          <a:p>
            <a:r>
              <a:rPr lang="en-US" sz="1200" dirty="0"/>
              <a:t>Erreger, S. (2015, October 16). </a:t>
            </a:r>
            <a:r>
              <a:rPr lang="en-US" sz="1200" i="1" dirty="0"/>
              <a:t>Social Media Policy</a:t>
            </a:r>
            <a:r>
              <a:rPr lang="en-US" sz="1200" dirty="0"/>
              <a:t>. Retrieved from  	</a:t>
            </a:r>
            <a:r>
              <a:rPr lang="en-US" sz="1200" u="sng" dirty="0">
                <a:hlinkClick r:id="rId4"/>
              </a:rPr>
              <a:t>https://stuckonsocialwork.wordpress.com/social-media-policy/</a:t>
            </a:r>
            <a:r>
              <a:rPr lang="en-US" sz="1200" dirty="0"/>
              <a:t> </a:t>
            </a:r>
          </a:p>
          <a:p>
            <a:r>
              <a:rPr lang="en-US" sz="1200" dirty="0"/>
              <a:t>Goldkind, L., &amp; Wolf, L. (2015). A Digital Environment Approach: Four Technologies That Will Disrupt Social </a:t>
            </a:r>
          </a:p>
          <a:p>
            <a:r>
              <a:rPr lang="en-US" sz="1200" dirty="0"/>
              <a:t>	Work Practice. </a:t>
            </a:r>
            <a:r>
              <a:rPr lang="en-US" sz="1200" i="1" dirty="0"/>
              <a:t>Social Work</a:t>
            </a:r>
            <a:r>
              <a:rPr lang="en-US" sz="1200" dirty="0"/>
              <a:t>, </a:t>
            </a:r>
            <a:r>
              <a:rPr lang="en-US" sz="1200" i="1" dirty="0"/>
              <a:t>60</a:t>
            </a:r>
            <a:r>
              <a:rPr lang="en-US" sz="1200" dirty="0"/>
              <a:t>(1), 85–87. </a:t>
            </a:r>
            <a:r>
              <a:rPr lang="en-US" sz="1200" u="sng" dirty="0">
                <a:hlinkClick r:id="rId5"/>
              </a:rPr>
              <a:t>https://doi.org/10.1093/sw/swu045</a:t>
            </a:r>
            <a:endParaRPr lang="en-US" sz="1200" dirty="0"/>
          </a:p>
          <a:p>
            <a:r>
              <a:rPr lang="en-US" sz="1200" dirty="0"/>
              <a:t> </a:t>
            </a:r>
          </a:p>
          <a:p>
            <a:r>
              <a:rPr lang="en-US" sz="1200" dirty="0"/>
              <a:t>Hanks, J. (2012). </a:t>
            </a:r>
            <a:r>
              <a:rPr lang="en-US" sz="1200" i="1" dirty="0"/>
              <a:t>Social Media Ethics (part 2): Developing Your Social Media Policy</a:t>
            </a:r>
            <a:r>
              <a:rPr lang="en-US" sz="1200" dirty="0"/>
              <a:t>. Retrieved from </a:t>
            </a:r>
          </a:p>
          <a:p>
            <a:r>
              <a:rPr lang="en-US" sz="1200" dirty="0"/>
              <a:t>	h</a:t>
            </a:r>
            <a:r>
              <a:rPr lang="en-US" sz="1200" u="sng" dirty="0">
                <a:hlinkClick r:id="rId6"/>
              </a:rPr>
              <a:t>ttp://www.drjuliehanks.com/2012/08/05/social-media-ethics-part-2-developing-your-social-media-p</a:t>
            </a:r>
            <a:r>
              <a:rPr lang="en-US" sz="1200" dirty="0"/>
              <a:t>olicy/</a:t>
            </a:r>
          </a:p>
          <a:p>
            <a:r>
              <a:rPr lang="en-US" sz="1200" dirty="0"/>
              <a:t> </a:t>
            </a:r>
          </a:p>
          <a:p>
            <a:r>
              <a:rPr lang="en-US" sz="1200" dirty="0"/>
              <a:t>Hitchcock, L. (2016, February 12). </a:t>
            </a:r>
            <a:r>
              <a:rPr lang="en-US" sz="1200" i="1" dirty="0"/>
              <a:t>My Guidelines for using Digital &amp; Social Tech in the Classroom and Beyond</a:t>
            </a:r>
            <a:r>
              <a:rPr lang="en-US" sz="1200" dirty="0"/>
              <a:t>. </a:t>
            </a:r>
          </a:p>
          <a:p>
            <a:r>
              <a:rPr lang="en-US" sz="1200" dirty="0"/>
              <a:t>	Retrieved from </a:t>
            </a:r>
            <a:r>
              <a:rPr lang="en-US" sz="1200" u="sng" dirty="0">
                <a:hlinkClick r:id="rId7"/>
              </a:rPr>
              <a:t>http://www.laureliversonhitchcock.org/2016/02/12/my-guidelines-for-using-digital-social-	tech-in-the-classroom-and-beyond/</a:t>
            </a:r>
            <a:endParaRPr lang="en-US" sz="1200" u="sng" dirty="0"/>
          </a:p>
          <a:p>
            <a:endParaRPr lang="en-US" sz="1200" u="sng" dirty="0"/>
          </a:p>
          <a:p>
            <a:r>
              <a:rPr lang="en-US" sz="1200" dirty="0"/>
              <a:t>Hitchcock, L. I., &amp; Battista, A. (2013). Social Media for Professional Practice: Integrating Twitter With Social </a:t>
            </a:r>
          </a:p>
          <a:p>
            <a:r>
              <a:rPr lang="en-US" sz="1200" dirty="0"/>
              <a:t>	Work Pedagogy. </a:t>
            </a:r>
            <a:r>
              <a:rPr lang="en-US" sz="1200" i="1" dirty="0"/>
              <a:t>Journal of Baccalaureate Social Work</a:t>
            </a:r>
            <a:r>
              <a:rPr lang="en-US" sz="1200" dirty="0"/>
              <a:t>, </a:t>
            </a:r>
            <a:r>
              <a:rPr lang="en-US" sz="1200" i="1" dirty="0"/>
              <a:t>18</a:t>
            </a:r>
            <a:r>
              <a:rPr lang="en-US" sz="1200" dirty="0"/>
              <a:t>(Supplement 1), 33–45. 	</a:t>
            </a:r>
            <a:r>
              <a:rPr lang="en-US" sz="1200" u="sng" dirty="0">
                <a:hlinkClick r:id="rId8"/>
              </a:rPr>
              <a:t>https://doi.org/10.5555/basw.18.suppl-1.3751j3g390xx3g56</a:t>
            </a:r>
            <a:r>
              <a:rPr lang="en-US" sz="1200" dirty="0"/>
              <a:t> </a:t>
            </a:r>
          </a:p>
          <a:p>
            <a:r>
              <a:rPr lang="en-US" sz="1200" dirty="0"/>
              <a:t> </a:t>
            </a:r>
          </a:p>
          <a:p>
            <a:r>
              <a:rPr lang="en-US" sz="1200" dirty="0"/>
              <a:t>Hitchcock, L.I., Sage, M., &amp; Smyth, N.J. (2016). </a:t>
            </a:r>
            <a:r>
              <a:rPr lang="en-US" sz="1200" i="1" dirty="0"/>
              <a:t>Technology-Based Learning Task List for Social Work </a:t>
            </a:r>
          </a:p>
          <a:p>
            <a:r>
              <a:rPr lang="en-US" sz="1200" i="1" dirty="0"/>
              <a:t>	Education (Version 1.1 – 6/13/16)</a:t>
            </a:r>
            <a:r>
              <a:rPr lang="en-US" sz="1200" dirty="0"/>
              <a:t>. Retrieved 	from: </a:t>
            </a:r>
            <a:r>
              <a:rPr lang="en-US" sz="1200" u="sng" dirty="0">
                <a:hlinkClick r:id="rId9"/>
              </a:rPr>
              <a:t>http://www.laureliversonhitchcock.org/2016/06/13/revised-technology-based-learning-task-list-for-	social-work-education/</a:t>
            </a:r>
            <a:r>
              <a:rPr lang="en-US" sz="1200" dirty="0"/>
              <a:t> </a:t>
            </a:r>
          </a:p>
          <a:p>
            <a:r>
              <a:rPr lang="en-US" sz="1200" dirty="0"/>
              <a:t> </a:t>
            </a:r>
          </a:p>
          <a:p>
            <a:r>
              <a:rPr lang="en-US" sz="1200" dirty="0"/>
              <a:t>Karpman, H. E., &amp; Drisko, J. (2016). Social Media Policy in Social Work Education: A Review and </a:t>
            </a:r>
          </a:p>
          <a:p>
            <a:r>
              <a:rPr lang="en-US" sz="1200" dirty="0"/>
              <a:t>	Recommendations. </a:t>
            </a:r>
            <a:r>
              <a:rPr lang="en-US" sz="1200" i="1" dirty="0"/>
              <a:t>Journal of Social Work Education, 52</a:t>
            </a:r>
            <a:r>
              <a:rPr lang="en-US" sz="1200" dirty="0"/>
              <a:t>(4), 398-408. </a:t>
            </a:r>
          </a:p>
          <a:p>
            <a:r>
              <a:rPr lang="en-US" sz="1200" dirty="0"/>
              <a:t>	</a:t>
            </a:r>
            <a:r>
              <a:rPr lang="en-US" sz="1200" u="sng" dirty="0">
                <a:hlinkClick r:id="rId10"/>
              </a:rPr>
              <a:t>https://doi.org/10.1080/10437797.2016.1202164</a:t>
            </a:r>
            <a:endParaRPr lang="en-US" sz="1200" dirty="0"/>
          </a:p>
          <a:p>
            <a:r>
              <a:rPr lang="en-US" sz="1200" i="1" dirty="0"/>
              <a:t> </a:t>
            </a:r>
            <a:endParaRPr lang="en-US" sz="1200"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dirty="0"/>
          </a:p>
        </p:txBody>
      </p:sp>
    </p:spTree>
    <p:extLst>
      <p:ext uri="{BB962C8B-B14F-4D97-AF65-F5344CB8AC3E}">
        <p14:creationId xmlns:p14="http://schemas.microsoft.com/office/powerpoint/2010/main" val="12584021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a:spLocks/>
          </p:cNvSpPr>
          <p:nvPr/>
        </p:nvSpPr>
        <p:spPr>
          <a:xfrm>
            <a:off x="0" y="5680182"/>
            <a:ext cx="9144000" cy="1189325"/>
          </a:xfrm>
          <a:prstGeom prst="rect">
            <a:avLst/>
          </a:prstGeom>
          <a:gradFill flip="none" rotWithShape="1">
            <a:gsLst>
              <a:gs pos="18000">
                <a:schemeClr val="tx1">
                  <a:lumMod val="85000"/>
                  <a:lumOff val="15000"/>
                </a:schemeClr>
              </a:gs>
              <a:gs pos="75000">
                <a:schemeClr val="tx1">
                  <a:lumMod val="65000"/>
                  <a:lumOff val="3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a:spLocks/>
          </p:cNvSpPr>
          <p:nvPr/>
        </p:nvSpPr>
        <p:spPr>
          <a:xfrm>
            <a:off x="0" y="6253476"/>
            <a:ext cx="9144000" cy="358557"/>
          </a:xfrm>
          <a:prstGeom prst="rect">
            <a:avLst/>
          </a:prstGeom>
          <a:solidFill>
            <a:schemeClr val="tx1">
              <a:lumMod val="85000"/>
              <a:lumOff val="15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279400" y="5717537"/>
            <a:ext cx="182075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References</a:t>
            </a:r>
            <a:endParaRPr lang="en-US" sz="2800" b="1" dirty="0">
              <a:solidFill>
                <a:schemeClr val="bg1"/>
              </a:solidFill>
              <a:effectLst>
                <a:outerShdw blurRad="38100" dist="63500" dir="8100000" algn="tl" rotWithShape="0">
                  <a:schemeClr val="tx2">
                    <a:lumMod val="50000"/>
                    <a:alpha val="43000"/>
                  </a:schemeClr>
                </a:outerShdw>
              </a:effectLst>
            </a:endParaRPr>
          </a:p>
        </p:txBody>
      </p:sp>
      <p:pic>
        <p:nvPicPr>
          <p:cNvPr id="2" name="Picture 1"/>
          <p:cNvPicPr>
            <a:picLocks noChangeAspect="1"/>
          </p:cNvPicPr>
          <p:nvPr/>
        </p:nvPicPr>
        <p:blipFill>
          <a:blip r:embed="rId2"/>
          <a:stretch>
            <a:fillRect/>
          </a:stretch>
        </p:blipFill>
        <p:spPr>
          <a:xfrm>
            <a:off x="8084943" y="6326022"/>
            <a:ext cx="835224" cy="298730"/>
          </a:xfrm>
          <a:prstGeom prst="rect">
            <a:avLst/>
          </a:prstGeom>
        </p:spPr>
      </p:pic>
      <p:sp>
        <p:nvSpPr>
          <p:cNvPr id="3" name="TextBox 2"/>
          <p:cNvSpPr txBox="1"/>
          <p:nvPr/>
        </p:nvSpPr>
        <p:spPr>
          <a:xfrm>
            <a:off x="279401" y="464024"/>
            <a:ext cx="7704540" cy="5078313"/>
          </a:xfrm>
          <a:prstGeom prst="rect">
            <a:avLst/>
          </a:prstGeom>
          <a:noFill/>
        </p:spPr>
        <p:txBody>
          <a:bodyPr wrap="square" rtlCol="0">
            <a:spAutoFit/>
          </a:bodyPr>
          <a:lstStyle/>
          <a:p>
            <a:r>
              <a:rPr lang="en-US" sz="1200" dirty="0"/>
              <a:t>Kimball, E., &amp; Kim, J. (2013). Virtual Boundaries: Ethical Considerations for Use of Social Media in. </a:t>
            </a:r>
            <a:r>
              <a:rPr lang="en-US" sz="1200" i="1" dirty="0"/>
              <a:t>Social Work</a:t>
            </a:r>
            <a:r>
              <a:rPr lang="en-US" sz="1200" dirty="0"/>
              <a:t>, </a:t>
            </a:r>
            <a:r>
              <a:rPr lang="en-US" sz="1200" i="1" dirty="0"/>
              <a:t>58</a:t>
            </a:r>
            <a:r>
              <a:rPr lang="en-US" sz="1200" dirty="0"/>
              <a:t>(2), 	185–188. </a:t>
            </a:r>
            <a:r>
              <a:rPr lang="en-US" sz="1200" u="sng" dirty="0">
                <a:hlinkClick r:id="rId3"/>
              </a:rPr>
              <a:t>http://doi.org/10.1093/sw/swt005</a:t>
            </a:r>
            <a:endParaRPr lang="en-US" sz="1200" u="sng" dirty="0"/>
          </a:p>
          <a:p>
            <a:endParaRPr lang="en-US" sz="1200" u="sng" dirty="0"/>
          </a:p>
          <a:p>
            <a:r>
              <a:rPr lang="en-US" sz="1200" dirty="0"/>
              <a:t>Kolmes, K. (2010). </a:t>
            </a:r>
            <a:r>
              <a:rPr lang="en-US" sz="1200" i="1" dirty="0"/>
              <a:t>My Private Practice Social Media Policy</a:t>
            </a:r>
            <a:r>
              <a:rPr lang="en-US" sz="1200" dirty="0"/>
              <a:t>. Retrieved from</a:t>
            </a:r>
          </a:p>
          <a:p>
            <a:r>
              <a:rPr lang="en-US" sz="1200" dirty="0"/>
              <a:t> 	</a:t>
            </a:r>
            <a:r>
              <a:rPr lang="en-US" sz="1200" u="sng" dirty="0">
                <a:hlinkClick r:id="rId4"/>
              </a:rPr>
              <a:t>http://www.drkkolmes.com/docs/socmed.pdf</a:t>
            </a:r>
            <a:r>
              <a:rPr lang="en-US" sz="1200" u="sng" dirty="0"/>
              <a:t> </a:t>
            </a:r>
            <a:endParaRPr lang="en-US" sz="1200" dirty="0"/>
          </a:p>
          <a:p>
            <a:r>
              <a:rPr lang="en-US" sz="1200" dirty="0"/>
              <a:t> </a:t>
            </a:r>
          </a:p>
          <a:p>
            <a:r>
              <a:rPr lang="en-US" sz="1200" dirty="0"/>
              <a:t>National Association of Social Workers. (2015). Code of Ethics of the National Association of Social Workers. </a:t>
            </a:r>
          </a:p>
          <a:p>
            <a:r>
              <a:rPr lang="en-US" sz="1200" dirty="0"/>
              <a:t>	Retrieved from </a:t>
            </a:r>
            <a:r>
              <a:rPr lang="en-US" sz="1200" u="sng" dirty="0">
                <a:hlinkClick r:id="rId5"/>
              </a:rPr>
              <a:t>https://www.socialworkers.org/pubs/code/code.asp</a:t>
            </a:r>
            <a:r>
              <a:rPr lang="en-US" sz="1200" dirty="0"/>
              <a:t> </a:t>
            </a:r>
          </a:p>
          <a:p>
            <a:r>
              <a:rPr lang="en-US" sz="1200" dirty="0"/>
              <a:t> </a:t>
            </a:r>
          </a:p>
          <a:p>
            <a:r>
              <a:rPr lang="en-US" sz="1200" dirty="0"/>
              <a:t>National Association of Social Workers. (2017). </a:t>
            </a:r>
            <a:r>
              <a:rPr lang="en-US" sz="1200" i="1" dirty="0"/>
              <a:t>NASW, ABSW, CSWE &amp; CSWA Standards for Technology in </a:t>
            </a:r>
            <a:endParaRPr lang="en-US" sz="1200" dirty="0"/>
          </a:p>
          <a:p>
            <a:r>
              <a:rPr lang="en-US" sz="1200" i="1" dirty="0"/>
              <a:t>	Social Work Practice</a:t>
            </a:r>
            <a:r>
              <a:rPr lang="en-US" sz="1200" dirty="0"/>
              <a:t>. Retrieved from </a:t>
            </a:r>
            <a:r>
              <a:rPr lang="en-US" sz="1200" u="sng" dirty="0">
                <a:hlinkClick r:id="rId6"/>
              </a:rPr>
              <a:t>http://www.socialworkers.org/includes/newIncludes/homepage/PRA-BRO-	33617.TechStandards_FINAL_POSTING.pdf</a:t>
            </a:r>
            <a:r>
              <a:rPr lang="en-US" sz="1200" dirty="0"/>
              <a:t> </a:t>
            </a:r>
          </a:p>
          <a:p>
            <a:r>
              <a:rPr lang="en-US" sz="1200" dirty="0"/>
              <a:t> </a:t>
            </a:r>
          </a:p>
          <a:p>
            <a:r>
              <a:rPr lang="en-US" sz="1200" dirty="0"/>
              <a:t>Robb, M. (2011). Pause Before Posting — Using Social Media Responsibly. </a:t>
            </a:r>
            <a:r>
              <a:rPr lang="en-US" sz="1200" i="1" dirty="0"/>
              <a:t>Social Work Today</a:t>
            </a:r>
            <a:r>
              <a:rPr lang="en-US" sz="1200" dirty="0"/>
              <a:t>, </a:t>
            </a:r>
            <a:r>
              <a:rPr lang="en-US" sz="1200" i="1" dirty="0"/>
              <a:t>11</a:t>
            </a:r>
            <a:r>
              <a:rPr lang="en-US" sz="1200" dirty="0"/>
              <a:t>(1), 8.</a:t>
            </a:r>
          </a:p>
          <a:p>
            <a:r>
              <a:rPr lang="en-US" sz="1200" dirty="0"/>
              <a:t> </a:t>
            </a:r>
          </a:p>
          <a:p>
            <a:r>
              <a:rPr lang="en-US" sz="1200" dirty="0"/>
              <a:t>Rtraction, &amp; Canton, D. R. (2017). </a:t>
            </a:r>
            <a:r>
              <a:rPr lang="en-US" sz="1200" i="1" dirty="0"/>
              <a:t>PolicyTool for Social Media</a:t>
            </a:r>
            <a:r>
              <a:rPr lang="en-US" sz="1200" dirty="0"/>
              <a:t>. Retrieved from </a:t>
            </a:r>
            <a:r>
              <a:rPr lang="en-US" sz="1200" u="sng" dirty="0">
                <a:hlinkClick r:id="rId7"/>
              </a:rPr>
              <a:t>http://socialmedia.policytool.net/</a:t>
            </a:r>
            <a:endParaRPr lang="en-US" sz="1200" dirty="0"/>
          </a:p>
          <a:p>
            <a:r>
              <a:rPr lang="en-US" sz="1200" dirty="0"/>
              <a:t> </a:t>
            </a:r>
          </a:p>
          <a:p>
            <a:r>
              <a:rPr lang="en-US" sz="1200" dirty="0"/>
              <a:t>Sage, M., &amp; Sage, T. (2015). Social media and E-professionalism in child welfare: Policy and practice.  </a:t>
            </a:r>
            <a:r>
              <a:rPr lang="en-US" sz="1200" i="1" dirty="0"/>
              <a:t>Journal of Public 	Child Welfare</a:t>
            </a:r>
            <a:r>
              <a:rPr lang="en-US" sz="1200" dirty="0"/>
              <a:t>, 1–17.</a:t>
            </a:r>
          </a:p>
          <a:p>
            <a:r>
              <a:rPr lang="en-US" sz="1200" dirty="0"/>
              <a:t> </a:t>
            </a:r>
          </a:p>
          <a:p>
            <a:r>
              <a:rPr lang="en-US" sz="1200" dirty="0"/>
              <a:t>Teaching Sam &amp; Scout (2014). Social Media Inventory for High School Students.  Retrieved from: </a:t>
            </a:r>
          </a:p>
          <a:p>
            <a:r>
              <a:rPr lang="en-US" sz="1200" dirty="0"/>
              <a:t>	</a:t>
            </a:r>
            <a:r>
              <a:rPr lang="en-US" sz="1200" u="sng" dirty="0">
                <a:hlinkClick r:id="rId8"/>
              </a:rPr>
              <a:t>http://www.samandscout.com/social-media-inventory-for-high-school-students/</a:t>
            </a:r>
            <a:r>
              <a:rPr lang="en-US" sz="1200" dirty="0"/>
              <a:t> </a:t>
            </a:r>
          </a:p>
          <a:p>
            <a:r>
              <a:rPr lang="en-US" sz="1200" dirty="0"/>
              <a:t> </a:t>
            </a:r>
          </a:p>
          <a:p>
            <a:r>
              <a:rPr lang="en-US" sz="1200" dirty="0"/>
              <a:t>Visser, B. J., Huiskes, F., &amp; Korevaar, D. A. (2012). A social media self-evaluation checklist for medical </a:t>
            </a:r>
          </a:p>
          <a:p>
            <a:r>
              <a:rPr lang="en-US" sz="1200" dirty="0"/>
              <a:t>	practitioners. </a:t>
            </a:r>
            <a:r>
              <a:rPr lang="en-US" sz="1200" i="1" dirty="0"/>
              <a:t>Indian Journal of Medical Ethics</a:t>
            </a:r>
            <a:r>
              <a:rPr lang="en-US" sz="1200" dirty="0"/>
              <a:t>, </a:t>
            </a:r>
            <a:r>
              <a:rPr lang="en-US" sz="1200" i="1" dirty="0"/>
              <a:t>9</a:t>
            </a:r>
            <a:r>
              <a:rPr lang="en-US" sz="1200" dirty="0"/>
              <a:t>(4), 245–248.</a:t>
            </a:r>
          </a:p>
          <a:p>
            <a:r>
              <a:rPr lang="en-US" sz="1200" dirty="0"/>
              <a:t> </a:t>
            </a:r>
          </a:p>
        </p:txBody>
      </p:sp>
    </p:spTree>
    <p:extLst>
      <p:ext uri="{BB962C8B-B14F-4D97-AF65-F5344CB8AC3E}">
        <p14:creationId xmlns:p14="http://schemas.microsoft.com/office/powerpoint/2010/main" val="2428903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a:spLocks/>
          </p:cNvSpPr>
          <p:nvPr/>
        </p:nvSpPr>
        <p:spPr>
          <a:xfrm>
            <a:off x="0" y="5680182"/>
            <a:ext cx="9144000" cy="1189325"/>
          </a:xfrm>
          <a:prstGeom prst="rect">
            <a:avLst/>
          </a:prstGeom>
          <a:gradFill flip="none" rotWithShape="1">
            <a:gsLst>
              <a:gs pos="18000">
                <a:schemeClr val="tx1">
                  <a:lumMod val="85000"/>
                  <a:lumOff val="15000"/>
                </a:schemeClr>
              </a:gs>
              <a:gs pos="75000">
                <a:schemeClr val="tx1">
                  <a:lumMod val="65000"/>
                  <a:lumOff val="3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a:spLocks/>
          </p:cNvSpPr>
          <p:nvPr/>
        </p:nvSpPr>
        <p:spPr>
          <a:xfrm>
            <a:off x="0" y="6253476"/>
            <a:ext cx="9144000" cy="358557"/>
          </a:xfrm>
          <a:prstGeom prst="rect">
            <a:avLst/>
          </a:prstGeom>
          <a:solidFill>
            <a:schemeClr val="tx1">
              <a:lumMod val="85000"/>
              <a:lumOff val="15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279400" y="5717537"/>
            <a:ext cx="1820755"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References</a:t>
            </a:r>
            <a:endParaRPr lang="en-US" sz="2800" b="1" dirty="0">
              <a:solidFill>
                <a:schemeClr val="bg1"/>
              </a:solidFill>
              <a:effectLst>
                <a:outerShdw blurRad="38100" dist="63500" dir="8100000" algn="tl" rotWithShape="0">
                  <a:schemeClr val="tx2">
                    <a:lumMod val="50000"/>
                    <a:alpha val="43000"/>
                  </a:schemeClr>
                </a:outerShdw>
              </a:effectLst>
            </a:endParaRPr>
          </a:p>
        </p:txBody>
      </p:sp>
      <p:pic>
        <p:nvPicPr>
          <p:cNvPr id="2" name="Picture 1"/>
          <p:cNvPicPr>
            <a:picLocks noChangeAspect="1"/>
          </p:cNvPicPr>
          <p:nvPr/>
        </p:nvPicPr>
        <p:blipFill>
          <a:blip r:embed="rId2"/>
          <a:stretch>
            <a:fillRect/>
          </a:stretch>
        </p:blipFill>
        <p:spPr>
          <a:xfrm>
            <a:off x="8084943" y="6326022"/>
            <a:ext cx="835224" cy="298730"/>
          </a:xfrm>
          <a:prstGeom prst="rect">
            <a:avLst/>
          </a:prstGeom>
        </p:spPr>
      </p:pic>
      <p:sp>
        <p:nvSpPr>
          <p:cNvPr id="3" name="TextBox 2"/>
          <p:cNvSpPr txBox="1"/>
          <p:nvPr/>
        </p:nvSpPr>
        <p:spPr>
          <a:xfrm>
            <a:off x="409434" y="491319"/>
            <a:ext cx="7997587" cy="2308324"/>
          </a:xfrm>
          <a:prstGeom prst="rect">
            <a:avLst/>
          </a:prstGeom>
          <a:noFill/>
        </p:spPr>
        <p:txBody>
          <a:bodyPr wrap="square" rtlCol="0">
            <a:spAutoFit/>
          </a:bodyPr>
          <a:lstStyle/>
          <a:p>
            <a:r>
              <a:rPr lang="en-US" sz="1200" dirty="0"/>
              <a:t>U.S. Department of Education. (2015). Family Educational Rights and Privacy Act (FERPA) [Guides]. 	 </a:t>
            </a:r>
          </a:p>
          <a:p>
            <a:r>
              <a:rPr lang="en-US" sz="1200" dirty="0"/>
              <a:t>	February 3, 2016, from </a:t>
            </a:r>
            <a:r>
              <a:rPr lang="en-US" sz="1200" u="sng" dirty="0">
                <a:hlinkClick r:id="rId3"/>
              </a:rPr>
              <a:t>http://www2.ed.gov/policy/gen/guid/fpco/ferpa/index.html</a:t>
            </a:r>
            <a:r>
              <a:rPr lang="en-US" sz="1200" dirty="0"/>
              <a:t>. </a:t>
            </a:r>
          </a:p>
          <a:p>
            <a:r>
              <a:rPr lang="en-US" sz="1200" dirty="0"/>
              <a:t> </a:t>
            </a:r>
          </a:p>
          <a:p>
            <a:r>
              <a:rPr lang="en-US" sz="1200" dirty="0"/>
              <a:t>U.S. Department of Health &amp; Human Services. (2013, February 14). </a:t>
            </a:r>
            <a:r>
              <a:rPr lang="en-US" sz="1200" i="1" dirty="0"/>
              <a:t>HHS Section 508 Accessibility checklists</a:t>
            </a:r>
            <a:r>
              <a:rPr lang="en-US" sz="1200" dirty="0"/>
              <a:t>. 	Retrieved from 	</a:t>
            </a:r>
            <a:r>
              <a:rPr lang="en-US" sz="1200" u="sng" dirty="0">
                <a:hlinkClick r:id="rId4"/>
              </a:rPr>
              <a:t>https://www.hhs.gov/web/section-508/making-files-accessible/checklist/index.html</a:t>
            </a:r>
            <a:r>
              <a:rPr lang="en-US" sz="1200" dirty="0"/>
              <a:t> </a:t>
            </a:r>
          </a:p>
          <a:p>
            <a:r>
              <a:rPr lang="en-US" sz="1200" dirty="0"/>
              <a:t>	</a:t>
            </a:r>
          </a:p>
          <a:p>
            <a:r>
              <a:rPr lang="en-US" sz="1200" dirty="0"/>
              <a:t>University at Buffalo School of Social Work. (n.d.). </a:t>
            </a:r>
            <a:r>
              <a:rPr lang="en-US" sz="1200" i="1" dirty="0"/>
              <a:t>Social Worker’s Guide to Social Media</a:t>
            </a:r>
            <a:r>
              <a:rPr lang="en-US" sz="1200" dirty="0"/>
              <a:t>. Retrieved from 	</a:t>
            </a:r>
            <a:r>
              <a:rPr lang="en-US" sz="1200" u="sng" dirty="0">
                <a:hlinkClick r:id="rId5"/>
              </a:rPr>
              <a:t>https://socialwork.buffalo.edu/resources/social-media-guide.html</a:t>
            </a:r>
            <a:r>
              <a:rPr lang="en-US" sz="1200" dirty="0"/>
              <a:t> </a:t>
            </a:r>
          </a:p>
          <a:p>
            <a:endParaRPr lang="en-US" sz="1200" dirty="0"/>
          </a:p>
          <a:p>
            <a:endParaRPr lang="en-US" dirty="0"/>
          </a:p>
          <a:p>
            <a:endParaRPr lang="en-US" dirty="0"/>
          </a:p>
        </p:txBody>
      </p:sp>
    </p:spTree>
    <p:extLst>
      <p:ext uri="{BB962C8B-B14F-4D97-AF65-F5344CB8AC3E}">
        <p14:creationId xmlns:p14="http://schemas.microsoft.com/office/powerpoint/2010/main" val="1332334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977" y="521490"/>
            <a:ext cx="1889256" cy="1889256"/>
            <a:chOff x="6403893" y="4332424"/>
            <a:chExt cx="1419425" cy="1419425"/>
          </a:xfrm>
        </p:grpSpPr>
        <p:sp>
          <p:nvSpPr>
            <p:cNvPr id="43" name="Oval 42"/>
            <p:cNvSpPr/>
            <p:nvPr/>
          </p:nvSpPr>
          <p:spPr>
            <a:xfrm>
              <a:off x="6403893" y="4332424"/>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6545835" y="4474366"/>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545835" y="4474366"/>
              <a:ext cx="1135541" cy="1135541"/>
            </a:xfrm>
            <a:prstGeom prst="ellipse">
              <a:avLst/>
            </a:prstGeom>
            <a:gradFill flip="none" rotWithShape="1">
              <a:gsLst>
                <a:gs pos="2000">
                  <a:schemeClr val="accent3">
                    <a:lumMod val="75000"/>
                  </a:schemeClr>
                </a:gs>
                <a:gs pos="91000">
                  <a:schemeClr val="tx1"/>
                </a:gs>
                <a:gs pos="59000">
                  <a:schemeClr val="accent3">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6893549" y="4652048"/>
              <a:ext cx="440112" cy="788384"/>
              <a:chOff x="6890131" y="4652048"/>
              <a:chExt cx="440112" cy="788384"/>
            </a:xfrm>
          </p:grpSpPr>
          <p:sp>
            <p:nvSpPr>
              <p:cNvPr id="63" name="Rectangle 13"/>
              <p:cNvSpPr>
                <a:spLocks noChangeArrowheads="1"/>
              </p:cNvSpPr>
              <p:nvPr/>
            </p:nvSpPr>
            <p:spPr bwMode="auto">
              <a:xfrm>
                <a:off x="6948574" y="4770127"/>
                <a:ext cx="322033" cy="525987"/>
              </a:xfrm>
              <a:prstGeom prst="rect">
                <a:avLst/>
              </a:prstGeom>
              <a:noFill/>
              <a:ln w="254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n>
                    <a:solidFill>
                      <a:srgbClr val="000000"/>
                    </a:solidFill>
                  </a:ln>
                </a:endParaRPr>
              </a:p>
            </p:txBody>
          </p:sp>
          <p:sp>
            <p:nvSpPr>
              <p:cNvPr id="64" name="Oval 14"/>
              <p:cNvSpPr>
                <a:spLocks noChangeArrowheads="1"/>
              </p:cNvSpPr>
              <p:nvPr/>
            </p:nvSpPr>
            <p:spPr bwMode="auto">
              <a:xfrm>
                <a:off x="7076194" y="5329509"/>
                <a:ext cx="67985" cy="67985"/>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5"/>
              <p:cNvSpPr>
                <a:spLocks noChangeArrowheads="1"/>
              </p:cNvSpPr>
              <p:nvPr/>
            </p:nvSpPr>
            <p:spPr bwMode="auto">
              <a:xfrm>
                <a:off x="7101242" y="5355749"/>
                <a:ext cx="16698" cy="16698"/>
              </a:xfrm>
              <a:prstGeom prst="rect">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6"/>
              <p:cNvSpPr>
                <a:spLocks/>
              </p:cNvSpPr>
              <p:nvPr/>
            </p:nvSpPr>
            <p:spPr bwMode="auto">
              <a:xfrm>
                <a:off x="6890131" y="4652048"/>
                <a:ext cx="440112" cy="788384"/>
              </a:xfrm>
              <a:custGeom>
                <a:avLst/>
                <a:gdLst/>
                <a:ahLst/>
                <a:cxnLst>
                  <a:cxn ang="0">
                    <a:pos x="52" y="85"/>
                  </a:cxn>
                  <a:cxn ang="0">
                    <a:pos x="44" y="93"/>
                  </a:cxn>
                  <a:cxn ang="0">
                    <a:pos x="8" y="93"/>
                  </a:cxn>
                  <a:cxn ang="0">
                    <a:pos x="0" y="85"/>
                  </a:cxn>
                  <a:cxn ang="0">
                    <a:pos x="0" y="8"/>
                  </a:cxn>
                  <a:cxn ang="0">
                    <a:pos x="8" y="0"/>
                  </a:cxn>
                  <a:cxn ang="0">
                    <a:pos x="44" y="0"/>
                  </a:cxn>
                  <a:cxn ang="0">
                    <a:pos x="52" y="8"/>
                  </a:cxn>
                  <a:cxn ang="0">
                    <a:pos x="52" y="85"/>
                  </a:cxn>
                </a:cxnLst>
                <a:rect l="0" t="0" r="r" b="b"/>
                <a:pathLst>
                  <a:path w="52" h="93">
                    <a:moveTo>
                      <a:pt x="52" y="85"/>
                    </a:moveTo>
                    <a:cubicBezTo>
                      <a:pt x="52" y="89"/>
                      <a:pt x="48" y="93"/>
                      <a:pt x="44" y="93"/>
                    </a:cubicBezTo>
                    <a:cubicBezTo>
                      <a:pt x="8" y="93"/>
                      <a:pt x="8" y="93"/>
                      <a:pt x="8" y="93"/>
                    </a:cubicBezTo>
                    <a:cubicBezTo>
                      <a:pt x="4" y="93"/>
                      <a:pt x="0" y="89"/>
                      <a:pt x="0" y="85"/>
                    </a:cubicBezTo>
                    <a:cubicBezTo>
                      <a:pt x="0" y="8"/>
                      <a:pt x="0" y="8"/>
                      <a:pt x="0" y="8"/>
                    </a:cubicBezTo>
                    <a:cubicBezTo>
                      <a:pt x="0" y="3"/>
                      <a:pt x="4" y="0"/>
                      <a:pt x="8" y="0"/>
                    </a:cubicBezTo>
                    <a:cubicBezTo>
                      <a:pt x="44" y="0"/>
                      <a:pt x="44" y="0"/>
                      <a:pt x="44" y="0"/>
                    </a:cubicBezTo>
                    <a:cubicBezTo>
                      <a:pt x="48" y="0"/>
                      <a:pt x="52" y="3"/>
                      <a:pt x="52" y="8"/>
                    </a:cubicBezTo>
                    <a:lnTo>
                      <a:pt x="52" y="85"/>
                    </a:lnTo>
                    <a:close/>
                  </a:path>
                </a:pathLst>
              </a:custGeom>
              <a:noFill/>
              <a:ln w="460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17"/>
              <p:cNvSpPr>
                <a:spLocks noChangeArrowheads="1"/>
              </p:cNvSpPr>
              <p:nvPr/>
            </p:nvSpPr>
            <p:spPr bwMode="auto">
              <a:xfrm>
                <a:off x="7016559" y="4720033"/>
                <a:ext cx="16698" cy="16698"/>
              </a:xfrm>
              <a:prstGeom prst="ellipse">
                <a:avLst/>
              </a:prstGeom>
              <a:no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8"/>
              <p:cNvSpPr>
                <a:spLocks/>
              </p:cNvSpPr>
              <p:nvPr/>
            </p:nvSpPr>
            <p:spPr bwMode="auto">
              <a:xfrm>
                <a:off x="7084544" y="4702142"/>
                <a:ext cx="51287" cy="1193"/>
              </a:xfrm>
              <a:custGeom>
                <a:avLst/>
                <a:gdLst/>
                <a:ahLst/>
                <a:cxnLst>
                  <a:cxn ang="0">
                    <a:pos x="0" y="0"/>
                  </a:cxn>
                  <a:cxn ang="0">
                    <a:pos x="43" y="0"/>
                  </a:cxn>
                  <a:cxn ang="0">
                    <a:pos x="0" y="0"/>
                  </a:cxn>
                </a:cxnLst>
                <a:rect l="0" t="0" r="r" b="b"/>
                <a:pathLst>
                  <a:path w="43">
                    <a:moveTo>
                      <a:pt x="0" y="0"/>
                    </a:moveTo>
                    <a:lnTo>
                      <a:pt x="43"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ine 19"/>
              <p:cNvSpPr>
                <a:spLocks noChangeShapeType="1"/>
              </p:cNvSpPr>
              <p:nvPr/>
            </p:nvSpPr>
            <p:spPr bwMode="auto">
              <a:xfrm>
                <a:off x="7084544" y="4702142"/>
                <a:ext cx="51287"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0"/>
              <p:cNvSpPr>
                <a:spLocks/>
              </p:cNvSpPr>
              <p:nvPr/>
            </p:nvSpPr>
            <p:spPr bwMode="auto">
              <a:xfrm>
                <a:off x="7051148" y="4728382"/>
                <a:ext cx="109730" cy="1193"/>
              </a:xfrm>
              <a:custGeom>
                <a:avLst/>
                <a:gdLst/>
                <a:ahLst/>
                <a:cxnLst>
                  <a:cxn ang="0">
                    <a:pos x="0" y="0"/>
                  </a:cxn>
                  <a:cxn ang="0">
                    <a:pos x="92" y="0"/>
                  </a:cxn>
                  <a:cxn ang="0">
                    <a:pos x="0" y="0"/>
                  </a:cxn>
                </a:cxnLst>
                <a:rect l="0" t="0" r="r" b="b"/>
                <a:pathLst>
                  <a:path w="92">
                    <a:moveTo>
                      <a:pt x="0" y="0"/>
                    </a:moveTo>
                    <a:lnTo>
                      <a:pt x="92" y="0"/>
                    </a:lnTo>
                    <a:lnTo>
                      <a:pt x="0" y="0"/>
                    </a:lnTo>
                    <a:close/>
                  </a:path>
                </a:pathLst>
              </a:custGeom>
              <a:solidFill>
                <a:srgbClr val="000000"/>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21"/>
              <p:cNvSpPr>
                <a:spLocks noChangeShapeType="1"/>
              </p:cNvSpPr>
              <p:nvPr/>
            </p:nvSpPr>
            <p:spPr bwMode="auto">
              <a:xfrm>
                <a:off x="7051148" y="4728382"/>
                <a:ext cx="109730" cy="1193"/>
              </a:xfrm>
              <a:prstGeom prst="line">
                <a:avLst/>
              </a:prstGeom>
              <a:noFill/>
              <a:ln w="635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Box 28"/>
          <p:cNvSpPr txBox="1"/>
          <p:nvPr/>
        </p:nvSpPr>
        <p:spPr>
          <a:xfrm>
            <a:off x="2403986" y="333805"/>
            <a:ext cx="6172455" cy="569386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3">
                    <a:lumMod val="50000"/>
                  </a:schemeClr>
                </a:solidFill>
              </a:rPr>
              <a:t>Most adults in US use social media, but varies by age and gender</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Graduate students, health professionals and helping practitioners are engaged users of social media </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Child welfare workers using social media with clients without informing supervisors (Sage &amp; Sage, 2015)</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Personal use of social media among students doesn’t translate to e-professionalism (Karpman &amp; Drisko, 2016) </a:t>
            </a:r>
          </a:p>
          <a:p>
            <a:pPr marL="342900" indent="-342900">
              <a:buFont typeface="Arial" panose="020B0604020202020204" pitchFamily="34" charset="0"/>
              <a:buChar char="•"/>
            </a:pP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CSWE 2015 EPAS - “Social workers understand emerging forms of  technology and the ethical use of technology in social work practice.”</a:t>
            </a:r>
            <a:endParaRPr lang="en-US" sz="2200" dirty="0">
              <a:solidFill>
                <a:schemeClr val="accent3">
                  <a:lumMod val="50000"/>
                </a:schemeClr>
              </a:solidFill>
            </a:endParaRPr>
          </a:p>
          <a:p>
            <a:pPr marL="342900" indent="-342900">
              <a:buFont typeface="Arial" panose="020B0604020202020204" pitchFamily="34" charset="0"/>
              <a:buChar char="•"/>
            </a:pPr>
            <a:endParaRPr lang="en-US" sz="2200" dirty="0">
              <a:solidFill>
                <a:schemeClr val="accent3">
                  <a:lumMod val="50000"/>
                </a:schemeClr>
              </a:solidFill>
            </a:endParaRPr>
          </a:p>
          <a:p>
            <a:pPr marL="342900" indent="-342900">
              <a:buFont typeface="Arial" panose="020B0604020202020204" pitchFamily="34" charset="0"/>
              <a:buChar char="•"/>
            </a:pPr>
            <a:endParaRPr lang="en-US" sz="2200" dirty="0">
              <a:solidFill>
                <a:schemeClr val="accent3">
                  <a:lumMod val="50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accent3">
                  <a:lumMod val="50000"/>
                </a:schemeClr>
              </a:gs>
              <a:gs pos="75000">
                <a:schemeClr val="accent3">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chemeClr val="accent3">
              <a:lumMod val="50000"/>
              <a:alpha val="64000"/>
            </a:scheme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7841762"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1">
                      <a:lumMod val="95000"/>
                      <a:lumOff val="5000"/>
                      <a:alpha val="43000"/>
                    </a:schemeClr>
                  </a:outerShdw>
                </a:effectLst>
              </a:rPr>
              <a:t>Who is using social media in social work and how?  </a:t>
            </a:r>
            <a:endParaRPr lang="en-US" sz="2800" b="1" dirty="0">
              <a:solidFill>
                <a:schemeClr val="bg1"/>
              </a:solidFill>
              <a:effectLst>
                <a:outerShdw blurRad="38100" dist="63500" dir="8100000" algn="tl" rotWithShape="0">
                  <a:schemeClr val="tx2">
                    <a:lumMod val="50000"/>
                    <a:alpha val="43000"/>
                  </a:scheme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162" y="6403358"/>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655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7409" y="508068"/>
            <a:ext cx="1889256" cy="1889256"/>
            <a:chOff x="316745" y="2736597"/>
            <a:chExt cx="1419425" cy="1419425"/>
          </a:xfrm>
        </p:grpSpPr>
        <p:sp>
          <p:nvSpPr>
            <p:cNvPr id="23" name="Oval 22"/>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TextBox 28"/>
          <p:cNvSpPr txBox="1"/>
          <p:nvPr/>
        </p:nvSpPr>
        <p:spPr>
          <a:xfrm>
            <a:off x="2688608" y="355800"/>
            <a:ext cx="6284673" cy="5293757"/>
          </a:xfrm>
          <a:prstGeom prst="rect">
            <a:avLst/>
          </a:prstGeom>
          <a:noFill/>
        </p:spPr>
        <p:txBody>
          <a:bodyPr wrap="square" rtlCol="0">
            <a:spAutoFit/>
          </a:bodyPr>
          <a:lstStyle/>
          <a:p>
            <a:r>
              <a:rPr lang="en-US" sz="2000" b="1" dirty="0">
                <a:solidFill>
                  <a:schemeClr val="accent6">
                    <a:lumMod val="50000"/>
                  </a:schemeClr>
                </a:solidFill>
              </a:rPr>
              <a:t>1. How do you feel about using social media in the classroom? </a:t>
            </a:r>
          </a:p>
          <a:p>
            <a:pPr marL="457200" indent="-457200">
              <a:buAutoNum type="arabicPeriod"/>
            </a:pPr>
            <a:endParaRPr lang="en-US" sz="2000" b="1" dirty="0">
              <a:solidFill>
                <a:schemeClr val="accent6">
                  <a:lumMod val="50000"/>
                </a:schemeClr>
              </a:solidFill>
            </a:endParaRPr>
          </a:p>
          <a:p>
            <a:r>
              <a:rPr lang="en-US" sz="2000" b="1" dirty="0">
                <a:solidFill>
                  <a:schemeClr val="accent6">
                    <a:lumMod val="50000"/>
                  </a:schemeClr>
                </a:solidFill>
              </a:rPr>
              <a:t>2. What is your own comfort level with various social media technologies? </a:t>
            </a:r>
          </a:p>
          <a:p>
            <a:endParaRPr lang="en-US" sz="2000" b="1" dirty="0">
              <a:solidFill>
                <a:schemeClr val="accent6">
                  <a:lumMod val="50000"/>
                </a:schemeClr>
              </a:solidFill>
            </a:endParaRPr>
          </a:p>
          <a:p>
            <a:r>
              <a:rPr lang="en-US" sz="2000" b="1" dirty="0">
                <a:solidFill>
                  <a:schemeClr val="accent6">
                    <a:lumMod val="50000"/>
                  </a:schemeClr>
                </a:solidFill>
              </a:rPr>
              <a:t>3. In what ways do you see yourself using social media in your classes, for what purpose, and with what anticipated learning outcomes for students? </a:t>
            </a:r>
          </a:p>
          <a:p>
            <a:endParaRPr lang="en-US" sz="2000" b="1" dirty="0">
              <a:solidFill>
                <a:schemeClr val="accent6">
                  <a:lumMod val="50000"/>
                </a:schemeClr>
              </a:solidFill>
            </a:endParaRPr>
          </a:p>
          <a:p>
            <a:r>
              <a:rPr lang="en-US" sz="2000" b="1" dirty="0">
                <a:solidFill>
                  <a:schemeClr val="accent6">
                    <a:lumMod val="50000"/>
                  </a:schemeClr>
                </a:solidFill>
              </a:rPr>
              <a:t>4. What concerns do you have about using social media technologies in social work classes? </a:t>
            </a:r>
          </a:p>
          <a:p>
            <a:endParaRPr lang="en-US" sz="2000" b="1" dirty="0">
              <a:solidFill>
                <a:schemeClr val="accent6">
                  <a:lumMod val="50000"/>
                </a:schemeClr>
              </a:solidFill>
            </a:endParaRPr>
          </a:p>
          <a:p>
            <a:r>
              <a:rPr lang="en-US" sz="2000" b="1" dirty="0">
                <a:solidFill>
                  <a:schemeClr val="accent6">
                    <a:lumMod val="50000"/>
                  </a:schemeClr>
                </a:solidFill>
              </a:rPr>
              <a:t>5. Are your concerns applicable to the digital world and common practices in communications there?</a:t>
            </a:r>
          </a:p>
          <a:p>
            <a:endParaRPr lang="en-US" sz="2000" dirty="0">
              <a:solidFill>
                <a:schemeClr val="accent6">
                  <a:lumMod val="50000"/>
                </a:schemeClr>
              </a:solidFill>
            </a:endParaRPr>
          </a:p>
          <a:p>
            <a:endParaRPr lang="en-US" dirty="0">
              <a:solidFill>
                <a:schemeClr val="accent6">
                  <a:lumMod val="50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accent6">
                  <a:lumMod val="50000"/>
                </a:schemeClr>
              </a:gs>
              <a:gs pos="75000">
                <a:schemeClr val="accent6">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rgbClr val="984807">
              <a:alpha val="64000"/>
            </a:srgb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624517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Engaging with Social Media (Instructors) </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What is your comfort level with social media? </a:t>
            </a:r>
          </a:p>
        </p:txBody>
      </p:sp>
      <p:sp>
        <p:nvSpPr>
          <p:cNvPr id="12" name="TextBox 11"/>
          <p:cNvSpPr txBox="1"/>
          <p:nvPr/>
        </p:nvSpPr>
        <p:spPr>
          <a:xfrm>
            <a:off x="5830944" y="5244584"/>
            <a:ext cx="3220112" cy="369332"/>
          </a:xfrm>
          <a:prstGeom prst="rect">
            <a:avLst/>
          </a:prstGeom>
          <a:noFill/>
        </p:spPr>
        <p:txBody>
          <a:bodyPr wrap="none" rtlCol="0">
            <a:spAutoFit/>
          </a:bodyPr>
          <a:lstStyle/>
          <a:p>
            <a:r>
              <a:rPr lang="en-US" dirty="0">
                <a:solidFill>
                  <a:schemeClr val="accent6">
                    <a:lumMod val="50000"/>
                  </a:schemeClr>
                </a:solidFill>
              </a:rPr>
              <a:t>Brady, McLeod, &amp; Young (2015). </a:t>
            </a:r>
            <a:endParaRPr lang="en-US" dirty="0"/>
          </a:p>
        </p:txBody>
      </p:sp>
      <p:pic>
        <p:nvPicPr>
          <p:cNvPr id="3" name="Picture 2"/>
          <p:cNvPicPr>
            <a:picLocks noChangeAspect="1"/>
          </p:cNvPicPr>
          <p:nvPr/>
        </p:nvPicPr>
        <p:blipFill>
          <a:blip r:embed="rId3"/>
          <a:stretch>
            <a:fillRect/>
          </a:stretch>
        </p:blipFill>
        <p:spPr>
          <a:xfrm>
            <a:off x="8131960" y="6419747"/>
            <a:ext cx="841321" cy="298730"/>
          </a:xfrm>
          <a:prstGeom prst="rect">
            <a:avLst/>
          </a:prstGeom>
        </p:spPr>
      </p:pic>
    </p:spTree>
    <p:extLst>
      <p:ext uri="{BB962C8B-B14F-4D97-AF65-F5344CB8AC3E}">
        <p14:creationId xmlns:p14="http://schemas.microsoft.com/office/powerpoint/2010/main" val="2767823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7409" y="508068"/>
            <a:ext cx="1889256" cy="1889256"/>
            <a:chOff x="316745" y="2736597"/>
            <a:chExt cx="1419425" cy="1419425"/>
          </a:xfrm>
        </p:grpSpPr>
        <p:sp>
          <p:nvSpPr>
            <p:cNvPr id="23" name="Oval 22"/>
            <p:cNvSpPr/>
            <p:nvPr/>
          </p:nvSpPr>
          <p:spPr>
            <a:xfrm>
              <a:off x="316745" y="2736597"/>
              <a:ext cx="1419425" cy="1419425"/>
            </a:xfrm>
            <a:prstGeom prst="ellipse">
              <a:avLst/>
            </a:prstGeom>
            <a:solidFill>
              <a:schemeClr val="bg1"/>
            </a:solidFill>
            <a:ln w="38100" cmpd="sng">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58687" y="2878539"/>
              <a:ext cx="1135541" cy="1135541"/>
            </a:xfrm>
            <a:prstGeom prst="ellipse">
              <a:avLst/>
            </a:prstGeom>
            <a:solidFill>
              <a:schemeClr val="bg1"/>
            </a:solidFill>
            <a:ln>
              <a:solidFill>
                <a:schemeClr val="bg1"/>
              </a:solidFill>
            </a:ln>
            <a:effectLst>
              <a:outerShdw blurRad="190500" dist="63500" dir="8100000" rotWithShape="0">
                <a:srgbClr val="000000">
                  <a:alpha val="5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458687" y="2878539"/>
              <a:ext cx="1135541" cy="1135541"/>
            </a:xfrm>
            <a:prstGeom prst="ellipse">
              <a:avLst/>
            </a:prstGeom>
            <a:gradFill flip="none" rotWithShape="1">
              <a:gsLst>
                <a:gs pos="2000">
                  <a:schemeClr val="accent6">
                    <a:lumMod val="75000"/>
                  </a:schemeClr>
                </a:gs>
                <a:gs pos="91000">
                  <a:schemeClr val="accent2">
                    <a:lumMod val="50000"/>
                  </a:schemeClr>
                </a:gs>
                <a:gs pos="59000">
                  <a:schemeClr val="accent6">
                    <a:lumMod val="75000"/>
                  </a:schemeClr>
                </a:gs>
              </a:gsLst>
              <a:path path="circle">
                <a:fillToRect l="50000" t="50000" r="50000" b="50000"/>
              </a:path>
              <a:tileRect/>
            </a:gra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22"/>
            <p:cNvSpPr>
              <a:spLocks noChangeAspect="1"/>
            </p:cNvSpPr>
            <p:nvPr/>
          </p:nvSpPr>
          <p:spPr bwMode="auto">
            <a:xfrm>
              <a:off x="653985" y="3201449"/>
              <a:ext cx="744945" cy="602201"/>
            </a:xfrm>
            <a:custGeom>
              <a:avLst/>
              <a:gdLst/>
              <a:ahLst/>
              <a:cxnLst>
                <a:cxn ang="0">
                  <a:pos x="81" y="0"/>
                </a:cxn>
                <a:cxn ang="0">
                  <a:pos x="13" y="0"/>
                </a:cxn>
                <a:cxn ang="0">
                  <a:pos x="0" y="14"/>
                </a:cxn>
                <a:cxn ang="0">
                  <a:pos x="0" y="43"/>
                </a:cxn>
                <a:cxn ang="0">
                  <a:pos x="13" y="58"/>
                </a:cxn>
                <a:cxn ang="0">
                  <a:pos x="48" y="58"/>
                </a:cxn>
                <a:cxn ang="0">
                  <a:pos x="60" y="76"/>
                </a:cxn>
                <a:cxn ang="0">
                  <a:pos x="71" y="58"/>
                </a:cxn>
                <a:cxn ang="0">
                  <a:pos x="81" y="58"/>
                </a:cxn>
                <a:cxn ang="0">
                  <a:pos x="94" y="43"/>
                </a:cxn>
                <a:cxn ang="0">
                  <a:pos x="94" y="14"/>
                </a:cxn>
                <a:cxn ang="0">
                  <a:pos x="81" y="0"/>
                </a:cxn>
              </a:cxnLst>
              <a:rect l="0" t="0" r="r" b="b"/>
              <a:pathLst>
                <a:path w="94" h="76">
                  <a:moveTo>
                    <a:pt x="81" y="0"/>
                  </a:moveTo>
                  <a:cubicBezTo>
                    <a:pt x="13" y="0"/>
                    <a:pt x="13" y="0"/>
                    <a:pt x="13" y="0"/>
                  </a:cubicBezTo>
                  <a:cubicBezTo>
                    <a:pt x="6" y="0"/>
                    <a:pt x="0" y="6"/>
                    <a:pt x="0" y="14"/>
                  </a:cubicBezTo>
                  <a:cubicBezTo>
                    <a:pt x="0" y="43"/>
                    <a:pt x="0" y="43"/>
                    <a:pt x="0" y="43"/>
                  </a:cubicBezTo>
                  <a:cubicBezTo>
                    <a:pt x="0" y="51"/>
                    <a:pt x="6" y="58"/>
                    <a:pt x="13" y="58"/>
                  </a:cubicBezTo>
                  <a:cubicBezTo>
                    <a:pt x="48" y="58"/>
                    <a:pt x="48" y="58"/>
                    <a:pt x="48" y="58"/>
                  </a:cubicBezTo>
                  <a:cubicBezTo>
                    <a:pt x="60" y="76"/>
                    <a:pt x="60" y="76"/>
                    <a:pt x="60" y="76"/>
                  </a:cubicBezTo>
                  <a:cubicBezTo>
                    <a:pt x="71" y="58"/>
                    <a:pt x="71" y="58"/>
                    <a:pt x="71" y="58"/>
                  </a:cubicBezTo>
                  <a:cubicBezTo>
                    <a:pt x="81" y="58"/>
                    <a:pt x="81" y="58"/>
                    <a:pt x="81" y="58"/>
                  </a:cubicBezTo>
                  <a:cubicBezTo>
                    <a:pt x="88" y="58"/>
                    <a:pt x="94" y="51"/>
                    <a:pt x="94" y="43"/>
                  </a:cubicBezTo>
                  <a:cubicBezTo>
                    <a:pt x="94" y="14"/>
                    <a:pt x="94" y="14"/>
                    <a:pt x="94" y="14"/>
                  </a:cubicBezTo>
                  <a:cubicBezTo>
                    <a:pt x="94" y="6"/>
                    <a:pt x="88" y="0"/>
                    <a:pt x="81" y="0"/>
                  </a:cubicBezTo>
                  <a:close/>
                </a:path>
              </a:pathLst>
            </a:custGeom>
            <a:noFill/>
            <a:ln w="460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TextBox 28"/>
          <p:cNvSpPr txBox="1"/>
          <p:nvPr/>
        </p:nvSpPr>
        <p:spPr>
          <a:xfrm>
            <a:off x="2688608" y="355800"/>
            <a:ext cx="6284673" cy="5262979"/>
          </a:xfrm>
          <a:prstGeom prst="rect">
            <a:avLst/>
          </a:prstGeom>
          <a:noFill/>
        </p:spPr>
        <p:txBody>
          <a:bodyPr wrap="square" rtlCol="0">
            <a:spAutoFit/>
          </a:bodyPr>
          <a:lstStyle/>
          <a:p>
            <a:r>
              <a:rPr lang="en-US" sz="2000" b="1" dirty="0">
                <a:solidFill>
                  <a:schemeClr val="accent6">
                    <a:lumMod val="50000"/>
                  </a:schemeClr>
                </a:solidFill>
              </a:rPr>
              <a:t>1. What is your personal comfort level with social media technologies?</a:t>
            </a:r>
          </a:p>
          <a:p>
            <a:pPr marL="457200" indent="-457200">
              <a:buAutoNum type="arabicPeriod"/>
            </a:pPr>
            <a:endParaRPr lang="en-US" sz="2000" b="1" dirty="0">
              <a:solidFill>
                <a:schemeClr val="accent6">
                  <a:lumMod val="50000"/>
                </a:schemeClr>
              </a:solidFill>
            </a:endParaRPr>
          </a:p>
          <a:p>
            <a:r>
              <a:rPr lang="en-US" sz="2000" b="1" dirty="0">
                <a:solidFill>
                  <a:schemeClr val="accent6">
                    <a:lumMod val="50000"/>
                  </a:schemeClr>
                </a:solidFill>
              </a:rPr>
              <a:t>2. How do you, if at all, make use of various types of social media technology in your own life?</a:t>
            </a:r>
          </a:p>
          <a:p>
            <a:endParaRPr lang="en-US" sz="2000" b="1" dirty="0">
              <a:solidFill>
                <a:schemeClr val="accent6">
                  <a:lumMod val="50000"/>
                </a:schemeClr>
              </a:solidFill>
            </a:endParaRPr>
          </a:p>
          <a:p>
            <a:r>
              <a:rPr lang="en-US" sz="2000" b="1" dirty="0">
                <a:solidFill>
                  <a:schemeClr val="accent6">
                    <a:lumMod val="50000"/>
                  </a:schemeClr>
                </a:solidFill>
              </a:rPr>
              <a:t>3. What has been your experience with using social media in educational settings?</a:t>
            </a:r>
          </a:p>
          <a:p>
            <a:endParaRPr lang="en-US" sz="2000" b="1" dirty="0">
              <a:solidFill>
                <a:schemeClr val="accent6">
                  <a:lumMod val="50000"/>
                </a:schemeClr>
              </a:solidFill>
            </a:endParaRPr>
          </a:p>
          <a:p>
            <a:r>
              <a:rPr lang="en-US" sz="2000" b="1" dirty="0">
                <a:solidFill>
                  <a:schemeClr val="accent6">
                    <a:lumMod val="50000"/>
                  </a:schemeClr>
                </a:solidFill>
              </a:rPr>
              <a:t>4. What concerns do you have, if any, about having social media used in a social work class?</a:t>
            </a:r>
          </a:p>
          <a:p>
            <a:endParaRPr lang="en-US" sz="2000" b="1" dirty="0">
              <a:solidFill>
                <a:schemeClr val="accent6">
                  <a:lumMod val="50000"/>
                </a:schemeClr>
              </a:solidFill>
            </a:endParaRPr>
          </a:p>
          <a:p>
            <a:r>
              <a:rPr lang="en-US" sz="2000" b="1" dirty="0">
                <a:solidFill>
                  <a:schemeClr val="accent6">
                    <a:lumMod val="50000"/>
                  </a:schemeClr>
                </a:solidFill>
              </a:rPr>
              <a:t>5. Have you ever used or thought about using social media technology in the context of professional social work; if so, how do you envision using it?</a:t>
            </a:r>
          </a:p>
          <a:p>
            <a:endParaRPr lang="en-US" dirty="0">
              <a:solidFill>
                <a:schemeClr val="accent6">
                  <a:lumMod val="50000"/>
                </a:schemeClr>
              </a:solidFill>
            </a:endParaRPr>
          </a:p>
          <a:p>
            <a:endParaRPr lang="en-US" dirty="0">
              <a:solidFill>
                <a:schemeClr val="accent6">
                  <a:lumMod val="50000"/>
                </a:schemeClr>
              </a:solidFill>
            </a:endParaRPr>
          </a:p>
        </p:txBody>
      </p:sp>
      <p:sp>
        <p:nvSpPr>
          <p:cNvPr id="37" name="Rectangle 36"/>
          <p:cNvSpPr>
            <a:spLocks/>
          </p:cNvSpPr>
          <p:nvPr/>
        </p:nvSpPr>
        <p:spPr>
          <a:xfrm>
            <a:off x="0" y="5680182"/>
            <a:ext cx="9144000" cy="1189325"/>
          </a:xfrm>
          <a:prstGeom prst="rect">
            <a:avLst/>
          </a:prstGeom>
          <a:gradFill flip="none" rotWithShape="1">
            <a:gsLst>
              <a:gs pos="18000">
                <a:schemeClr val="accent6">
                  <a:lumMod val="50000"/>
                </a:schemeClr>
              </a:gs>
              <a:gs pos="75000">
                <a:schemeClr val="accent6">
                  <a:lumMod val="75000"/>
                </a:schemeClr>
              </a:gs>
            </a:gsLst>
            <a:lin ang="16200000" scaled="0"/>
            <a:tileRect/>
          </a:gradFill>
          <a:ln w="38100">
            <a:noFill/>
          </a:ln>
          <a:effectLst>
            <a:outerShdw blurRad="50800" dist="254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p:cNvSpPr>
          <p:nvPr/>
        </p:nvSpPr>
        <p:spPr>
          <a:xfrm>
            <a:off x="0" y="6253476"/>
            <a:ext cx="9144000" cy="358557"/>
          </a:xfrm>
          <a:prstGeom prst="rect">
            <a:avLst/>
          </a:prstGeom>
          <a:solidFill>
            <a:srgbClr val="984807">
              <a:alpha val="64000"/>
            </a:srgbClr>
          </a:solidFill>
          <a:ln w="38100">
            <a:noFill/>
          </a:ln>
          <a:effectLst>
            <a:outerShdw blurRad="50800" dist="38100" dir="516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79400" y="5717537"/>
            <a:ext cx="5958811" cy="523220"/>
          </a:xfrm>
          <a:prstGeom prst="rect">
            <a:avLst/>
          </a:prstGeom>
          <a:noFill/>
        </p:spPr>
        <p:txBody>
          <a:bodyPr wrap="none" rtlCol="0">
            <a:spAutoFit/>
          </a:bodyPr>
          <a:lstStyle/>
          <a:p>
            <a:r>
              <a:rPr lang="en-US" sz="2800" b="1" dirty="0">
                <a:solidFill>
                  <a:schemeClr val="bg1"/>
                </a:solidFill>
                <a:effectLst>
                  <a:outerShdw blurRad="38100" dist="63500" dir="8100000" algn="tl" rotWithShape="0">
                    <a:schemeClr val="tx2">
                      <a:lumMod val="50000"/>
                      <a:alpha val="43000"/>
                    </a:schemeClr>
                  </a:outerShdw>
                </a:effectLst>
              </a:rPr>
              <a:t>Engaging with Social Media (Students) </a:t>
            </a:r>
          </a:p>
        </p:txBody>
      </p:sp>
      <p:sp>
        <p:nvSpPr>
          <p:cNvPr id="40" name="TextBox 39"/>
          <p:cNvSpPr txBox="1"/>
          <p:nvPr/>
        </p:nvSpPr>
        <p:spPr>
          <a:xfrm>
            <a:off x="279400" y="6235081"/>
            <a:ext cx="8560857" cy="369332"/>
          </a:xfrm>
          <a:prstGeom prst="rect">
            <a:avLst/>
          </a:prstGeom>
          <a:noFill/>
        </p:spPr>
        <p:txBody>
          <a:bodyPr wrap="square" rtlCol="0">
            <a:spAutoFit/>
          </a:bodyPr>
          <a:lstStyle/>
          <a:p>
            <a:r>
              <a:rPr lang="en-US" dirty="0">
                <a:solidFill>
                  <a:schemeClr val="bg1"/>
                </a:solidFill>
              </a:rPr>
              <a:t>What is your comfort level with social media? </a:t>
            </a:r>
          </a:p>
        </p:txBody>
      </p:sp>
      <p:sp>
        <p:nvSpPr>
          <p:cNvPr id="12" name="TextBox 11"/>
          <p:cNvSpPr txBox="1"/>
          <p:nvPr/>
        </p:nvSpPr>
        <p:spPr>
          <a:xfrm>
            <a:off x="5830944" y="5244584"/>
            <a:ext cx="3220112" cy="369332"/>
          </a:xfrm>
          <a:prstGeom prst="rect">
            <a:avLst/>
          </a:prstGeom>
          <a:noFill/>
        </p:spPr>
        <p:txBody>
          <a:bodyPr wrap="none" rtlCol="0">
            <a:spAutoFit/>
          </a:bodyPr>
          <a:lstStyle/>
          <a:p>
            <a:r>
              <a:rPr lang="en-US" dirty="0">
                <a:solidFill>
                  <a:schemeClr val="accent6">
                    <a:lumMod val="50000"/>
                  </a:schemeClr>
                </a:solidFill>
              </a:rPr>
              <a:t>Brady, McLeod, &amp; Young (2015). </a:t>
            </a:r>
            <a:endParaRPr lang="en-US" dirty="0"/>
          </a:p>
        </p:txBody>
      </p:sp>
      <p:pic>
        <p:nvPicPr>
          <p:cNvPr id="3" name="Picture 2"/>
          <p:cNvPicPr>
            <a:picLocks noChangeAspect="1"/>
          </p:cNvPicPr>
          <p:nvPr/>
        </p:nvPicPr>
        <p:blipFill>
          <a:blip r:embed="rId3"/>
          <a:stretch>
            <a:fillRect/>
          </a:stretch>
        </p:blipFill>
        <p:spPr>
          <a:xfrm>
            <a:off x="8209735" y="6442040"/>
            <a:ext cx="841321" cy="298730"/>
          </a:xfrm>
          <a:prstGeom prst="rect">
            <a:avLst/>
          </a:prstGeom>
        </p:spPr>
      </p:pic>
    </p:spTree>
    <p:extLst>
      <p:ext uri="{BB962C8B-B14F-4D97-AF65-F5344CB8AC3E}">
        <p14:creationId xmlns:p14="http://schemas.microsoft.com/office/powerpoint/2010/main" val="702276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attery Innovation">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cmpd="sng">
          <a:solidFill>
            <a:schemeClr val="bg1"/>
          </a:solidFill>
        </a:ln>
        <a:effectLst>
          <a:outerShdw blurRad="190500" dist="63500" dir="8100000" rotWithShape="0">
            <a:srgbClr val="000000">
              <a:alpha val="57000"/>
            </a:srgbClr>
          </a:outerShdw>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2427</TotalTime>
  <Words>9826</Words>
  <Application>Microsoft Office PowerPoint</Application>
  <PresentationFormat>On-screen Show (4:3)</PresentationFormat>
  <Paragraphs>776</Paragraphs>
  <Slides>62</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default</dc:creator>
  <cp:keywords/>
  <dc:description/>
  <cp:lastModifiedBy>Hitchcock, Laurel</cp:lastModifiedBy>
  <cp:revision>184</cp:revision>
  <dcterms:created xsi:type="dcterms:W3CDTF">2014-05-11T01:52:59Z</dcterms:created>
  <dcterms:modified xsi:type="dcterms:W3CDTF">2017-07-28T03:15:23Z</dcterms:modified>
  <cp:category/>
</cp:coreProperties>
</file>