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8" r:id="rId5"/>
    <p:sldMasterId id="214748367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y="6858000" cx="9144000"/>
  <p:notesSz cx="6858000" cy="9144000"/>
  <p:embeddedFontLst>
    <p:embeddedFont>
      <p:font typeface="Helvetica Neue"/>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BF50E9-882E-43D6-AEC5-49DBDA883F9D}">
  <a:tblStyle styleId="{45BF50E9-882E-43D6-AEC5-49DBDA883F9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HelveticaNeue-regular.fntdata"/><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HelveticaNeue-italic.fntdata"/><Relationship Id="rId23" Type="http://schemas.openxmlformats.org/officeDocument/2006/relationships/slide" Target="slides/slide16.xml"/><Relationship Id="rId67" Type="http://schemas.openxmlformats.org/officeDocument/2006/relationships/font" Target="fonts/HelveticaNeue-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HelveticaNeue-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165" name="Google Shape;16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10300ad4f_3_0: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410300ad4f_3_0: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1" name="Google Shape;231;g410300ad4f_3_0: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0f2ccdde2_12_14: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40f2ccdde2_12_14: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0" name="Google Shape;240;g40f2ccdde2_12_14: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0f2ccdde2_12_22: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40f2ccdde2_12_22: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9" name="Google Shape;249;g40f2ccdde2_12_22: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0f2ccdde2_12_29: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40f2ccdde2_12_29: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7" name="Google Shape;257;g40f2ccdde2_12_29: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0f2ccdde2_12_36: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40f2ccdde2_12_36: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5" name="Google Shape;265;g40f2ccdde2_12_36: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0f2ccdde2_12_43: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40f2ccdde2_12_43: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3" name="Google Shape;273;g40f2ccdde2_12_43: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0f2ccdde2_12_50: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40f2ccdde2_12_50: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1" name="Google Shape;281;g40f2ccdde2_12_50: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0f2ccdde2_12_59: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40f2ccdde2_12_59: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1" name="Google Shape;291;g40f2ccdde2_12_59: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0f2ccdde2_12_66: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40f2ccdde2_12_66: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9" name="Google Shape;299;g40f2ccdde2_12_66: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3ecd622be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Stuart</a:t>
            </a:r>
            <a:endParaRPr/>
          </a:p>
        </p:txBody>
      </p:sp>
      <p:sp>
        <p:nvSpPr>
          <p:cNvPr id="309" name="Google Shape;309;g3ecd622be8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0f2ccdde2_14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40f2ccdde2_14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0f2ccdde2_0_0: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40f2ccdde2_0_0: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6" name="Google Shape;316;g40f2ccdde2_0_0: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0f2ccdde2_0_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40f2ccdde2_0_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0f2ccdde2_0_12: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40f2ccdde2_0_12: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0f2ccdde2_0_18: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40f2ccdde2_0_18: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0f2ccdde2_0_2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40f2ccdde2_0_24: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0f2ccdde2_0_30: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40f2ccdde2_0_3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3ecd622be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a:t>
            </a:r>
            <a:endParaRPr/>
          </a:p>
        </p:txBody>
      </p:sp>
      <p:sp>
        <p:nvSpPr>
          <p:cNvPr id="359" name="Google Shape;359;g3ecd622be8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386dcd6cd_0_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386dcd6c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3386dcd6cd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386dcd6c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3386dcd6cd_0_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386dcd6c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0f2ccdde2_14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40f2ccdde2_14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3386dcd6cd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386dcd6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3386dcd6cd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386dcd6c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3386dcd6cd_0_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386dcd6c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3386dcd6cd_0_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386dcd6c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3386dcd6cd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386dcd6c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3386dcd6cd_0_3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386dcd6c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3386dcd6cd_0_3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386dcd6c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3386dcd6cd_0_4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386dcd6c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3ecd622b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Simeon</a:t>
            </a:r>
            <a:endParaRPr/>
          </a:p>
        </p:txBody>
      </p:sp>
      <p:sp>
        <p:nvSpPr>
          <p:cNvPr id="420" name="Google Shape;420;g3ecd622be8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425f60907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425f6090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0f2ccdde2_14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40f2ccdde2_14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25f609074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25f60907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425f609074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425f6090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425f609074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25f60907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425f609074_0_25: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425f60907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425f609074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425f60907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25f609074_0_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25f60907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425f609074_0_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425f60907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25f609074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25f60907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3ecd622be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Sherry</a:t>
            </a:r>
            <a:endParaRPr/>
          </a:p>
        </p:txBody>
      </p:sp>
      <p:sp>
        <p:nvSpPr>
          <p:cNvPr id="486" name="Google Shape;486;g3ecd622be8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3f005c5dcc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3f005c5dc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3" name="Google Shape;493;g3f005c5dcc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0f2ccdde2_14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40f2ccdde2_14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3f005c5dcc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3f005c5dcc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0" name="Google Shape;500;g3f005c5dcc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3f005c5dcc_1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3f005c5dcc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7" name="Google Shape;507;g3f005c5dcc_1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40cb5fa61e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40cb5fa61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5" name="Google Shape;515;g40cb5fa61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40cb5fa61e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40cb5fa61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3" name="Google Shape;523;g40cb5fa61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40cb5fa61e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40cb5fa61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36" name="Google Shape;536;g40cb5fa61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40cb5fa61e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40cb5fa61e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2" name="Google Shape;542;g40cb5fa61e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40cb5fa61e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8" name="Google Shape;548;g40cb5fa61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49" name="Google Shape;549;g40cb5fa61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40f2ccdde2_14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40f2ccdde2_14_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4025f9ab6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4025f9ab6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0f2ccdde2_14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40f2ccdde2_14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0f2ccdde2_14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40f2ccdde2_14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3ecd622b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Barrie</a:t>
            </a:r>
            <a:endParaRPr/>
          </a:p>
        </p:txBody>
      </p:sp>
      <p:sp>
        <p:nvSpPr>
          <p:cNvPr id="217" name="Google Shape;217;g3ecd622be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0f2ccdde2_12_6:notes"/>
          <p:cNvSpPr/>
          <p:nvPr>
            <p:ph idx="2" type="sldImg"/>
          </p:nvPr>
        </p:nvSpPr>
        <p:spPr>
          <a:xfrm>
            <a:off x="1371600" y="5996066"/>
            <a:ext cx="4114800" cy="1618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40f2ccdde2_12_6:notes"/>
          <p:cNvSpPr txBox="1"/>
          <p:nvPr>
            <p:ph idx="1" type="body"/>
          </p:nvPr>
        </p:nvSpPr>
        <p:spPr>
          <a:xfrm>
            <a:off x="685800" y="23084852"/>
            <a:ext cx="5486400" cy="1888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4" name="Google Shape;224;g40f2ccdde2_12_6:notes"/>
          <p:cNvSpPr txBox="1"/>
          <p:nvPr>
            <p:ph idx="12" type="sldNum"/>
          </p:nvPr>
        </p:nvSpPr>
        <p:spPr>
          <a:xfrm>
            <a:off x="3884613" y="45561775"/>
            <a:ext cx="2971800" cy="2406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50" name="Shape 50"/>
        <p:cNvGrpSpPr/>
        <p:nvPr/>
      </p:nvGrpSpPr>
      <p:grpSpPr>
        <a:xfrm>
          <a:off x="0" y="0"/>
          <a:ext cx="0" cy="0"/>
          <a:chOff x="0" y="0"/>
          <a:chExt cx="0" cy="0"/>
        </a:xfrm>
      </p:grpSpPr>
      <p:pic>
        <p:nvPicPr>
          <p:cNvPr descr="books.jpg" id="51" name="Google Shape;51;p13"/>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52" name="Google Shape;52;p13"/>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3" name="Google Shape;53;p13"/>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54" name="Google Shape;54;p13"/>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55" name="Google Shape;55;p13"/>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56" name="Google Shape;56;p13"/>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7" name="Google Shape;57;p13"/>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160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160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160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1600"/>
              </a:spcBef>
              <a:spcAft>
                <a:spcPts val="160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58" name="Google Shape;58;p13"/>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9" name="Shape 59"/>
        <p:cNvGrpSpPr/>
        <p:nvPr/>
      </p:nvGrpSpPr>
      <p:grpSpPr>
        <a:xfrm>
          <a:off x="0" y="0"/>
          <a:ext cx="0" cy="0"/>
          <a:chOff x="0" y="0"/>
          <a:chExt cx="0" cy="0"/>
        </a:xfrm>
      </p:grpSpPr>
      <p:sp>
        <p:nvSpPr>
          <p:cNvPr id="60" name="Google Shape;60;p14"/>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1" name="Google Shape;61;p14"/>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16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160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16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1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1600"/>
              </a:spcBef>
              <a:spcAft>
                <a:spcPts val="160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62" name="Google Shape;62;p14"/>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63" name="Shape 63"/>
        <p:cNvGrpSpPr/>
        <p:nvPr/>
      </p:nvGrpSpPr>
      <p:grpSpPr>
        <a:xfrm>
          <a:off x="0" y="0"/>
          <a:ext cx="0" cy="0"/>
          <a:chOff x="0" y="0"/>
          <a:chExt cx="0" cy="0"/>
        </a:xfrm>
      </p:grpSpPr>
      <p:pic>
        <p:nvPicPr>
          <p:cNvPr descr="interior.jpg" id="64" name="Google Shape;64;p15"/>
          <p:cNvPicPr preferRelativeResize="0"/>
          <p:nvPr/>
        </p:nvPicPr>
        <p:blipFill rotWithShape="1">
          <a:blip r:embed="rId2">
            <a:alphaModFix/>
          </a:blip>
          <a:srcRect b="0" l="0" r="0" t="0"/>
          <a:stretch/>
        </p:blipFill>
        <p:spPr>
          <a:xfrm>
            <a:off x="3938016" y="0"/>
            <a:ext cx="5205983" cy="6857998"/>
          </a:xfrm>
          <a:prstGeom prst="rect">
            <a:avLst/>
          </a:prstGeom>
          <a:noFill/>
          <a:ln>
            <a:noFill/>
          </a:ln>
        </p:spPr>
      </p:pic>
      <p:sp>
        <p:nvSpPr>
          <p:cNvPr id="65" name="Google Shape;65;p15"/>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66" name="Google Shape;66;p1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Text slide">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310244" y="365126"/>
            <a:ext cx="8539800" cy="14028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28436B"/>
              </a:buClr>
              <a:buSzPts val="3600"/>
              <a:buFont typeface="Avenir"/>
              <a:buNone/>
              <a:defRPr b="0" i="0" sz="3600" u="none" cap="none" strike="noStrike">
                <a:solidFill>
                  <a:srgbClr val="28436B"/>
                </a:solidFill>
                <a:latin typeface="Avenir"/>
                <a:ea typeface="Avenir"/>
                <a:cs typeface="Avenir"/>
                <a:sym typeface="Avenir"/>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9" name="Google Shape;69;p16"/>
          <p:cNvSpPr txBox="1"/>
          <p:nvPr>
            <p:ph idx="1" type="body"/>
          </p:nvPr>
        </p:nvSpPr>
        <p:spPr>
          <a:xfrm>
            <a:off x="310753" y="1833563"/>
            <a:ext cx="8539200" cy="3892500"/>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1000"/>
              </a:spcBef>
              <a:spcAft>
                <a:spcPts val="0"/>
              </a:spcAft>
              <a:buClr>
                <a:srgbClr val="3A3838"/>
              </a:buClr>
              <a:buSzPts val="2400"/>
              <a:buFont typeface="Arial"/>
              <a:buChar char="•"/>
              <a:defRPr b="0" i="0" sz="2400" u="none" cap="none" strike="noStrike">
                <a:solidFill>
                  <a:srgbClr val="3A3838"/>
                </a:solidFill>
                <a:latin typeface="Avenir"/>
                <a:ea typeface="Avenir"/>
                <a:cs typeface="Avenir"/>
                <a:sym typeface="Avenir"/>
              </a:defRPr>
            </a:lvl1pPr>
            <a:lvl2pPr indent="-342900" lvl="1" marL="9144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2pPr>
            <a:lvl3pPr indent="-355600" lvl="2" marL="1371600" marR="0" rtl="0" algn="l">
              <a:lnSpc>
                <a:spcPct val="100000"/>
              </a:lnSpc>
              <a:spcBef>
                <a:spcPts val="1600"/>
              </a:spcBef>
              <a:spcAft>
                <a:spcPts val="0"/>
              </a:spcAft>
              <a:buClr>
                <a:srgbClr val="3A3838"/>
              </a:buClr>
              <a:buSzPts val="2000"/>
              <a:buFont typeface="Arial"/>
              <a:buChar char="•"/>
              <a:defRPr b="0" i="0" sz="2000" u="none" cap="none" strike="noStrike">
                <a:solidFill>
                  <a:srgbClr val="3A3838"/>
                </a:solidFill>
                <a:latin typeface="Avenir"/>
                <a:ea typeface="Avenir"/>
                <a:cs typeface="Avenir"/>
                <a:sym typeface="Avenir"/>
              </a:defRPr>
            </a:lvl3pPr>
            <a:lvl4pPr indent="-342900" lvl="3" marL="18288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4pPr>
            <a:lvl5pPr indent="-342900" lvl="4" marL="22860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bg>
      <p:bgPr>
        <a:solidFill>
          <a:srgbClr val="A4CD39"/>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969264" y="2551200"/>
            <a:ext cx="7315200" cy="914400"/>
          </a:xfrm>
          <a:prstGeom prst="rect">
            <a:avLst/>
          </a:prstGeom>
          <a:noFill/>
          <a:ln>
            <a:noFill/>
          </a:ln>
        </p:spPr>
        <p:txBody>
          <a:bodyPr anchorCtr="0" anchor="b" bIns="45700" lIns="0" spcFirstLastPara="1" rIns="0" wrap="square" tIns="45700"/>
          <a:lstStyle>
            <a:lvl1pPr lvl="0" marR="0" rtl="0" algn="l">
              <a:lnSpc>
                <a:spcPct val="90909"/>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72" name="Google Shape;72;p17"/>
          <p:cNvSpPr txBox="1"/>
          <p:nvPr>
            <p:ph idx="1" type="body"/>
          </p:nvPr>
        </p:nvSpPr>
        <p:spPr>
          <a:xfrm>
            <a:off x="969264" y="3557040"/>
            <a:ext cx="7315200" cy="1600200"/>
          </a:xfrm>
          <a:prstGeom prst="rect">
            <a:avLst/>
          </a:prstGeom>
          <a:noFill/>
          <a:ln>
            <a:noFill/>
          </a:ln>
        </p:spPr>
        <p:txBody>
          <a:bodyPr anchorCtr="0" anchor="t" bIns="45700" lIns="0" spcFirstLastPara="1" rIns="0" wrap="square" tIns="45700"/>
          <a:lstStyle>
            <a:lvl1pPr indent="-228600" lvl="0" marL="457200" marR="0" rtl="0" algn="l">
              <a:lnSpc>
                <a:spcPct val="100000"/>
              </a:lnSpc>
              <a:spcBef>
                <a:spcPts val="1000"/>
              </a:spcBef>
              <a:spcAft>
                <a:spcPts val="0"/>
              </a:spcAft>
              <a:buClr>
                <a:srgbClr val="D1E69A"/>
              </a:buClr>
              <a:buSzPts val="2400"/>
              <a:buFont typeface="Arial"/>
              <a:buNone/>
              <a:defRPr b="0" i="0" sz="2400" u="none" cap="none" strike="noStrike">
                <a:solidFill>
                  <a:srgbClr val="D1E69A"/>
                </a:solidFill>
                <a:latin typeface="Open Sans"/>
                <a:ea typeface="Open Sans"/>
                <a:cs typeface="Open Sans"/>
                <a:sym typeface="Open Sans"/>
              </a:defRPr>
            </a:lvl1pPr>
            <a:lvl2pPr indent="-228600" lvl="1" marL="914400" marR="0" rtl="0" algn="l">
              <a:lnSpc>
                <a:spcPct val="100000"/>
              </a:lnSpc>
              <a:spcBef>
                <a:spcPts val="600"/>
              </a:spcBef>
              <a:spcAft>
                <a:spcPts val="0"/>
              </a:spcAft>
              <a:buClr>
                <a:srgbClr val="C1DB8E"/>
              </a:buClr>
              <a:buSzPts val="1800"/>
              <a:buFont typeface="Arial"/>
              <a:buNone/>
              <a:defRPr b="0" i="0" sz="1800" u="none" cap="none" strike="noStrike">
                <a:solidFill>
                  <a:srgbClr val="C1DB8E"/>
                </a:solidFill>
                <a:latin typeface="Open Sans"/>
                <a:ea typeface="Open Sans"/>
                <a:cs typeface="Open Sans"/>
                <a:sym typeface="Open Sans"/>
              </a:defRPr>
            </a:lvl2pPr>
            <a:lvl3pPr indent="-228600" lvl="2" marL="1371600" marR="0" rtl="0" algn="l">
              <a:lnSpc>
                <a:spcPct val="100000"/>
              </a:lnSpc>
              <a:spcBef>
                <a:spcPts val="600"/>
              </a:spcBef>
              <a:spcAft>
                <a:spcPts val="0"/>
              </a:spcAft>
              <a:buClr>
                <a:srgbClr val="C1DB8E"/>
              </a:buClr>
              <a:buSzPts val="1600"/>
              <a:buFont typeface="Arial"/>
              <a:buNone/>
              <a:defRPr b="0" i="0" sz="1600" u="none" cap="none" strike="noStrike">
                <a:solidFill>
                  <a:srgbClr val="C1DB8E"/>
                </a:solidFill>
                <a:latin typeface="Open Sans"/>
                <a:ea typeface="Open Sans"/>
                <a:cs typeface="Open Sans"/>
                <a:sym typeface="Open Sans"/>
              </a:defRPr>
            </a:lvl3pPr>
            <a:lvl4pPr indent="-228600" lvl="3" marL="1828800" marR="0" rtl="0" algn="l">
              <a:lnSpc>
                <a:spcPct val="100000"/>
              </a:lnSpc>
              <a:spcBef>
                <a:spcPts val="600"/>
              </a:spcBef>
              <a:spcAft>
                <a:spcPts val="0"/>
              </a:spcAft>
              <a:buClr>
                <a:srgbClr val="C1DB8E"/>
              </a:buClr>
              <a:buSzPts val="1400"/>
              <a:buFont typeface="Arial"/>
              <a:buNone/>
              <a:defRPr b="0" i="0" sz="1400" u="none" cap="none" strike="noStrike">
                <a:solidFill>
                  <a:srgbClr val="C1DB8E"/>
                </a:solidFill>
                <a:latin typeface="Open Sans"/>
                <a:ea typeface="Open Sans"/>
                <a:cs typeface="Open Sans"/>
                <a:sym typeface="Open Sans"/>
              </a:defRPr>
            </a:lvl4pPr>
            <a:lvl5pPr indent="-228600" lvl="4" marL="2286000" marR="0" rtl="0" algn="l">
              <a:lnSpc>
                <a:spcPct val="100000"/>
              </a:lnSpc>
              <a:spcBef>
                <a:spcPts val="600"/>
              </a:spcBef>
              <a:spcAft>
                <a:spcPts val="0"/>
              </a:spcAft>
              <a:buClr>
                <a:srgbClr val="C1DB8E"/>
              </a:buClr>
              <a:buSzPts val="1400"/>
              <a:buFont typeface="Arial"/>
              <a:buNone/>
              <a:defRPr b="0" i="0" sz="1400" u="none" cap="none" strike="noStrike">
                <a:solidFill>
                  <a:srgbClr val="C1DB8E"/>
                </a:solidFill>
                <a:latin typeface="Open Sans"/>
                <a:ea typeface="Open Sans"/>
                <a:cs typeface="Open Sans"/>
                <a:sym typeface="Open Sans"/>
              </a:defRPr>
            </a:lvl5pPr>
            <a:lvl6pPr indent="-228600" lvl="5" marL="2743200" marR="0" rtl="0" algn="l">
              <a:lnSpc>
                <a:spcPct val="90000"/>
              </a:lnSpc>
              <a:spcBef>
                <a:spcPts val="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6pPr>
            <a:lvl7pPr indent="-228600" lvl="6" marL="3200400" marR="0" rtl="0" algn="l">
              <a:lnSpc>
                <a:spcPct val="90000"/>
              </a:lnSpc>
              <a:spcBef>
                <a:spcPts val="1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7pPr>
            <a:lvl8pPr indent="-228600" lvl="7" marL="3657600" marR="0" rtl="0" algn="l">
              <a:lnSpc>
                <a:spcPct val="90000"/>
              </a:lnSpc>
              <a:spcBef>
                <a:spcPts val="1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8pPr>
            <a:lvl9pPr indent="-228600" lvl="8" marL="4114800" marR="0" rtl="0" algn="l">
              <a:lnSpc>
                <a:spcPct val="90000"/>
              </a:lnSpc>
              <a:spcBef>
                <a:spcPts val="1600"/>
              </a:spcBef>
              <a:spcAft>
                <a:spcPts val="1600"/>
              </a:spcAft>
              <a:buClr>
                <a:srgbClr val="C1DB8E"/>
              </a:buClr>
              <a:buSzPts val="1400"/>
              <a:buFont typeface="Arial"/>
              <a:buNone/>
              <a:defRPr b="0" i="0" sz="1400" u="none" cap="none" strike="noStrike">
                <a:solidFill>
                  <a:srgbClr val="C1DB8E"/>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3" name="Shape 73"/>
        <p:cNvGrpSpPr/>
        <p:nvPr/>
      </p:nvGrpSpPr>
      <p:grpSpPr>
        <a:xfrm>
          <a:off x="0" y="0"/>
          <a:ext cx="0" cy="0"/>
          <a:chOff x="0" y="0"/>
          <a:chExt cx="0" cy="0"/>
        </a:xfrm>
      </p:grpSpPr>
      <p:sp>
        <p:nvSpPr>
          <p:cNvPr id="74" name="Google Shape;74;p18"/>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75" name="Google Shape;75;p18"/>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1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1600"/>
              </a:spcBef>
              <a:spcAft>
                <a:spcPts val="160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Google Shape;76;p18"/>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8"/>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1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1600"/>
              </a:spcBef>
              <a:spcAft>
                <a:spcPts val="160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8"/>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82" name="Shape 82"/>
        <p:cNvGrpSpPr/>
        <p:nvPr/>
      </p:nvGrpSpPr>
      <p:grpSpPr>
        <a:xfrm>
          <a:off x="0" y="0"/>
          <a:ext cx="0" cy="0"/>
          <a:chOff x="0" y="0"/>
          <a:chExt cx="0" cy="0"/>
        </a:xfrm>
      </p:grpSpPr>
      <p:pic>
        <p:nvPicPr>
          <p:cNvPr descr="books.jpg" id="83" name="Google Shape;83;p19"/>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84" name="Google Shape;84;p19"/>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19"/>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86" name="Google Shape;86;p19"/>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87" name="Google Shape;87;p19"/>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88" name="Google Shape;88;p19"/>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89" name="Google Shape;89;p19"/>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160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160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160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1600"/>
              </a:spcBef>
              <a:spcAft>
                <a:spcPts val="160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90" name="Google Shape;90;p19"/>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98" name="Shape 98"/>
        <p:cNvGrpSpPr/>
        <p:nvPr/>
      </p:nvGrpSpPr>
      <p:grpSpPr>
        <a:xfrm>
          <a:off x="0" y="0"/>
          <a:ext cx="0" cy="0"/>
          <a:chOff x="0" y="0"/>
          <a:chExt cx="0" cy="0"/>
        </a:xfrm>
      </p:grpSpPr>
      <p:pic>
        <p:nvPicPr>
          <p:cNvPr descr="books.jpg" id="99" name="Google Shape;99;p21"/>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100" name="Google Shape;100;p21"/>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1" name="Google Shape;101;p21"/>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102" name="Google Shape;102;p21"/>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103" name="Google Shape;103;p21"/>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104" name="Google Shape;104;p21"/>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 name="Google Shape;105;p21"/>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06" name="Google Shape;106;p21"/>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7" name="Shape 107"/>
        <p:cNvGrpSpPr/>
        <p:nvPr/>
      </p:nvGrpSpPr>
      <p:grpSpPr>
        <a:xfrm>
          <a:off x="0" y="0"/>
          <a:ext cx="0" cy="0"/>
          <a:chOff x="0" y="0"/>
          <a:chExt cx="0" cy="0"/>
        </a:xfrm>
      </p:grpSpPr>
      <p:sp>
        <p:nvSpPr>
          <p:cNvPr id="108" name="Google Shape;108;p22"/>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 name="Google Shape;109;p22"/>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10" name="Google Shape;110;p2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111" name="Shape 111"/>
        <p:cNvGrpSpPr/>
        <p:nvPr/>
      </p:nvGrpSpPr>
      <p:grpSpPr>
        <a:xfrm>
          <a:off x="0" y="0"/>
          <a:ext cx="0" cy="0"/>
          <a:chOff x="0" y="0"/>
          <a:chExt cx="0" cy="0"/>
        </a:xfrm>
      </p:grpSpPr>
      <p:pic>
        <p:nvPicPr>
          <p:cNvPr descr="interior.jpg" id="112" name="Google Shape;112;p23"/>
          <p:cNvPicPr preferRelativeResize="0"/>
          <p:nvPr/>
        </p:nvPicPr>
        <p:blipFill rotWithShape="1">
          <a:blip r:embed="rId2">
            <a:alphaModFix/>
          </a:blip>
          <a:srcRect b="0" l="0" r="0" t="0"/>
          <a:stretch/>
        </p:blipFill>
        <p:spPr>
          <a:xfrm>
            <a:off x="3938016" y="0"/>
            <a:ext cx="5205983" cy="6857998"/>
          </a:xfrm>
          <a:prstGeom prst="rect">
            <a:avLst/>
          </a:prstGeom>
          <a:noFill/>
          <a:ln>
            <a:noFill/>
          </a:ln>
        </p:spPr>
      </p:pic>
      <p:sp>
        <p:nvSpPr>
          <p:cNvPr id="113" name="Google Shape;113;p23"/>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114" name="Google Shape;114;p23"/>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115" name="Shape 115"/>
        <p:cNvGrpSpPr/>
        <p:nvPr/>
      </p:nvGrpSpPr>
      <p:grpSpPr>
        <a:xfrm>
          <a:off x="0" y="0"/>
          <a:ext cx="0" cy="0"/>
          <a:chOff x="0" y="0"/>
          <a:chExt cx="0" cy="0"/>
        </a:xfrm>
      </p:grpSpPr>
      <p:pic>
        <p:nvPicPr>
          <p:cNvPr descr="books.jpg" id="116" name="Google Shape;116;p24"/>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117" name="Google Shape;117;p24"/>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24"/>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119" name="Google Shape;119;p24"/>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120" name="Google Shape;120;p24"/>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121" name="Google Shape;121;p24"/>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2" name="Google Shape;122;p24"/>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23" name="Google Shape;123;p24"/>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4" name="Shape 124"/>
        <p:cNvGrpSpPr/>
        <p:nvPr/>
      </p:nvGrpSpPr>
      <p:grpSpPr>
        <a:xfrm>
          <a:off x="0" y="0"/>
          <a:ext cx="0" cy="0"/>
          <a:chOff x="0" y="0"/>
          <a:chExt cx="0" cy="0"/>
        </a:xfrm>
      </p:grpSpPr>
      <p:sp>
        <p:nvSpPr>
          <p:cNvPr id="125" name="Google Shape;125;p25"/>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 name="Google Shape;126;p25"/>
          <p:cNvSpPr txBox="1"/>
          <p:nvPr>
            <p:ph idx="1" type="body"/>
          </p:nvPr>
        </p:nvSpPr>
        <p:spPr>
          <a:xfrm>
            <a:off x="457200" y="1673352"/>
            <a:ext cx="4038600" cy="4718400"/>
          </a:xfrm>
          <a:prstGeom prst="rect">
            <a:avLst/>
          </a:prstGeom>
          <a:noFill/>
          <a:ln>
            <a:noFill/>
          </a:ln>
        </p:spPr>
        <p:txBody>
          <a:bodyPr anchorCtr="0" anchor="t" bIns="45700" lIns="91425" spcFirstLastPara="1" rIns="91425" wrap="square" tIns="45700"/>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7" name="Google Shape;127;p25"/>
          <p:cNvSpPr txBox="1"/>
          <p:nvPr>
            <p:ph idx="2" type="body"/>
          </p:nvPr>
        </p:nvSpPr>
        <p:spPr>
          <a:xfrm>
            <a:off x="4648200" y="1673352"/>
            <a:ext cx="4038600" cy="4718400"/>
          </a:xfrm>
          <a:prstGeom prst="rect">
            <a:avLst/>
          </a:prstGeom>
          <a:noFill/>
          <a:ln>
            <a:noFill/>
          </a:ln>
        </p:spPr>
        <p:txBody>
          <a:bodyPr anchorCtr="0" anchor="t" bIns="45700" lIns="91425" spcFirstLastPara="1" rIns="91425" wrap="square" tIns="45700"/>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2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9" name="Shape 129"/>
        <p:cNvGrpSpPr/>
        <p:nvPr/>
      </p:nvGrpSpPr>
      <p:grpSpPr>
        <a:xfrm>
          <a:off x="0" y="0"/>
          <a:ext cx="0" cy="0"/>
          <a:chOff x="0" y="0"/>
          <a:chExt cx="0" cy="0"/>
        </a:xfrm>
      </p:grpSpPr>
      <p:sp>
        <p:nvSpPr>
          <p:cNvPr id="130" name="Google Shape;130;p2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1" name="Google Shape;131;p26"/>
          <p:cNvSpPr txBox="1"/>
          <p:nvPr>
            <p:ph idx="1" type="body"/>
          </p:nvPr>
        </p:nvSpPr>
        <p:spPr>
          <a:xfrm>
            <a:off x="457200" y="1676400"/>
            <a:ext cx="3931800" cy="639900"/>
          </a:xfrm>
          <a:prstGeom prst="rect">
            <a:avLst/>
          </a:prstGeom>
          <a:noFill/>
          <a:ln>
            <a:noFill/>
          </a:ln>
        </p:spPr>
        <p:txBody>
          <a:bodyPr anchorCtr="0" anchor="ctr" bIns="45700" lIns="91425" spcFirstLastPara="1" rIns="91425" wrap="square" tIns="45700"/>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32" name="Google Shape;132;p26"/>
          <p:cNvSpPr txBox="1"/>
          <p:nvPr>
            <p:ph idx="2" type="body"/>
          </p:nvPr>
        </p:nvSpPr>
        <p:spPr>
          <a:xfrm>
            <a:off x="457200" y="2438400"/>
            <a:ext cx="3931800" cy="39513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33" name="Google Shape;133;p26"/>
          <p:cNvSpPr txBox="1"/>
          <p:nvPr>
            <p:ph idx="3" type="body"/>
          </p:nvPr>
        </p:nvSpPr>
        <p:spPr>
          <a:xfrm>
            <a:off x="4754880" y="1676400"/>
            <a:ext cx="3931800" cy="639900"/>
          </a:xfrm>
          <a:prstGeom prst="rect">
            <a:avLst/>
          </a:prstGeom>
          <a:noFill/>
          <a:ln>
            <a:noFill/>
          </a:ln>
        </p:spPr>
        <p:txBody>
          <a:bodyPr anchorCtr="0" anchor="ctr" bIns="45700" lIns="91425" spcFirstLastPara="1" rIns="91425" wrap="square" tIns="45700"/>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34" name="Google Shape;134;p26"/>
          <p:cNvSpPr txBox="1"/>
          <p:nvPr>
            <p:ph idx="4" type="body"/>
          </p:nvPr>
        </p:nvSpPr>
        <p:spPr>
          <a:xfrm>
            <a:off x="4754880" y="2438400"/>
            <a:ext cx="3931800" cy="39513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35" name="Google Shape;135;p26"/>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26"/>
          <p:cNvCxnSpPr/>
          <p:nvPr/>
        </p:nvCxnSpPr>
        <p:spPr>
          <a:xfrm rot="5400000">
            <a:off x="2217794" y="4045740"/>
            <a:ext cx="4709100" cy="9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7" name="Shape 137"/>
        <p:cNvGrpSpPr/>
        <p:nvPr/>
      </p:nvGrpSpPr>
      <p:grpSpPr>
        <a:xfrm>
          <a:off x="0" y="0"/>
          <a:ext cx="0" cy="0"/>
          <a:chOff x="0" y="0"/>
          <a:chExt cx="0" cy="0"/>
        </a:xfrm>
      </p:grpSpPr>
      <p:sp>
        <p:nvSpPr>
          <p:cNvPr id="138" name="Google Shape;138;p2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9" name="Google Shape;139;p27"/>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28"/>
          <p:cNvSpPr txBox="1"/>
          <p:nvPr>
            <p:ph idx="10" type="dt"/>
          </p:nvPr>
        </p:nvSpPr>
        <p:spPr>
          <a:xfrm>
            <a:off x="457200" y="18288"/>
            <a:ext cx="2895600" cy="3291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2" name="Google Shape;142;p28"/>
          <p:cNvSpPr txBox="1"/>
          <p:nvPr>
            <p:ph idx="11" type="ftr"/>
          </p:nvPr>
        </p:nvSpPr>
        <p:spPr>
          <a:xfrm>
            <a:off x="3429000" y="18288"/>
            <a:ext cx="4114800" cy="3291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3" name="Google Shape;143;p28"/>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29"/>
          <p:cNvSpPr txBox="1"/>
          <p:nvPr>
            <p:ph type="title"/>
          </p:nvPr>
        </p:nvSpPr>
        <p:spPr>
          <a:xfrm>
            <a:off x="457200" y="792080"/>
            <a:ext cx="2139600" cy="1261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6" name="Google Shape;146;p29"/>
          <p:cNvSpPr txBox="1"/>
          <p:nvPr>
            <p:ph idx="1" type="body"/>
          </p:nvPr>
        </p:nvSpPr>
        <p:spPr>
          <a:xfrm>
            <a:off x="2971800" y="792080"/>
            <a:ext cx="5715000" cy="5577900"/>
          </a:xfrm>
          <a:prstGeom prst="rect">
            <a:avLst/>
          </a:prstGeom>
          <a:noFill/>
          <a:ln>
            <a:noFill/>
          </a:ln>
        </p:spPr>
        <p:txBody>
          <a:bodyPr anchorCtr="0" anchor="t" bIns="45700" lIns="91425" spcFirstLastPara="1" rIns="91425" wrap="square" tIns="45700"/>
          <a:lstStyle>
            <a:lvl1pPr indent="-401320" lvl="0" marL="457200" marR="0" rtl="0" algn="l">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7" name="Google Shape;147;p29"/>
          <p:cNvSpPr txBox="1"/>
          <p:nvPr>
            <p:ph idx="2" type="body"/>
          </p:nvPr>
        </p:nvSpPr>
        <p:spPr>
          <a:xfrm>
            <a:off x="457201" y="2130552"/>
            <a:ext cx="2139600" cy="42435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48" name="Google Shape;148;p29"/>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9" name="Google Shape;149;p29"/>
          <p:cNvCxnSpPr/>
          <p:nvPr/>
        </p:nvCxnSpPr>
        <p:spPr>
          <a:xfrm rot="5400000">
            <a:off x="-13102" y="3580280"/>
            <a:ext cx="5577900" cy="15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30"/>
          <p:cNvSpPr txBox="1"/>
          <p:nvPr>
            <p:ph type="title"/>
          </p:nvPr>
        </p:nvSpPr>
        <p:spPr>
          <a:xfrm>
            <a:off x="457200" y="792480"/>
            <a:ext cx="2142600" cy="1264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2" name="Google Shape;152;p30"/>
          <p:cNvSpPr/>
          <p:nvPr>
            <p:ph idx="2" type="pic"/>
          </p:nvPr>
        </p:nvSpPr>
        <p:spPr>
          <a:xfrm>
            <a:off x="2858610" y="838201"/>
            <a:ext cx="5904300" cy="55005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3" name="Google Shape;153;p30"/>
          <p:cNvSpPr txBox="1"/>
          <p:nvPr>
            <p:ph idx="1" type="body"/>
          </p:nvPr>
        </p:nvSpPr>
        <p:spPr>
          <a:xfrm>
            <a:off x="457200" y="2133600"/>
            <a:ext cx="2139600" cy="4242900"/>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54" name="Google Shape;154;p30"/>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5" name="Shape 155"/>
        <p:cNvGrpSpPr/>
        <p:nvPr/>
      </p:nvGrpSpPr>
      <p:grpSpPr>
        <a:xfrm>
          <a:off x="0" y="0"/>
          <a:ext cx="0" cy="0"/>
          <a:chOff x="0" y="0"/>
          <a:chExt cx="0" cy="0"/>
        </a:xfrm>
      </p:grpSpPr>
      <p:sp>
        <p:nvSpPr>
          <p:cNvPr id="156" name="Google Shape;156;p31"/>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7" name="Google Shape;157;p31"/>
          <p:cNvSpPr txBox="1"/>
          <p:nvPr>
            <p:ph idx="1" type="body"/>
          </p:nvPr>
        </p:nvSpPr>
        <p:spPr>
          <a:xfrm rot="5400000">
            <a:off x="2033556" y="-897947"/>
            <a:ext cx="5079900" cy="86586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58" name="Google Shape;158;p31"/>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32"/>
          <p:cNvSpPr txBox="1"/>
          <p:nvPr>
            <p:ph type="title"/>
          </p:nvPr>
        </p:nvSpPr>
        <p:spPr>
          <a:xfrm rot="5400000">
            <a:off x="4887450" y="2677700"/>
            <a:ext cx="5541300" cy="20574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1" name="Google Shape;161;p32"/>
          <p:cNvSpPr txBox="1"/>
          <p:nvPr>
            <p:ph idx="1" type="body"/>
          </p:nvPr>
        </p:nvSpPr>
        <p:spPr>
          <a:xfrm rot="5400000">
            <a:off x="696450" y="696500"/>
            <a:ext cx="5541300" cy="60198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62" name="Google Shape;162;p3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10.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Google Shape;92;p20"/>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20"/>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94" name="Google Shape;94;p20"/>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92934"/>
                </a:solidFill>
                <a:latin typeface="Arial"/>
                <a:ea typeface="Arial"/>
                <a:cs typeface="Arial"/>
                <a:sym typeface="Arial"/>
              </a:defRPr>
            </a:lvl1pPr>
            <a:lvl2pPr indent="0" lvl="1" marL="0" marR="0" rtl="0" algn="r">
              <a:spcBef>
                <a:spcPts val="0"/>
              </a:spcBef>
              <a:buNone/>
              <a:defRPr b="1" i="0" sz="1400" u="none" cap="none" strike="noStrike">
                <a:solidFill>
                  <a:srgbClr val="292934"/>
                </a:solidFill>
                <a:latin typeface="Arial"/>
                <a:ea typeface="Arial"/>
                <a:cs typeface="Arial"/>
                <a:sym typeface="Arial"/>
              </a:defRPr>
            </a:lvl2pPr>
            <a:lvl3pPr indent="0" lvl="2" marL="0" marR="0" rtl="0" algn="r">
              <a:spcBef>
                <a:spcPts val="0"/>
              </a:spcBef>
              <a:buNone/>
              <a:defRPr b="1" i="0" sz="1400" u="none" cap="none" strike="noStrike">
                <a:solidFill>
                  <a:srgbClr val="292934"/>
                </a:solidFill>
                <a:latin typeface="Arial"/>
                <a:ea typeface="Arial"/>
                <a:cs typeface="Arial"/>
                <a:sym typeface="Arial"/>
              </a:defRPr>
            </a:lvl3pPr>
            <a:lvl4pPr indent="0" lvl="3" marL="0" marR="0" rtl="0" algn="r">
              <a:spcBef>
                <a:spcPts val="0"/>
              </a:spcBef>
              <a:buNone/>
              <a:defRPr b="1" i="0" sz="1400" u="none" cap="none" strike="noStrike">
                <a:solidFill>
                  <a:srgbClr val="292934"/>
                </a:solidFill>
                <a:latin typeface="Arial"/>
                <a:ea typeface="Arial"/>
                <a:cs typeface="Arial"/>
                <a:sym typeface="Arial"/>
              </a:defRPr>
            </a:lvl4pPr>
            <a:lvl5pPr indent="0" lvl="4" marL="0" marR="0" rtl="0" algn="r">
              <a:spcBef>
                <a:spcPts val="0"/>
              </a:spcBef>
              <a:buNone/>
              <a:defRPr b="1" i="0" sz="1400" u="none" cap="none" strike="noStrike">
                <a:solidFill>
                  <a:srgbClr val="292934"/>
                </a:solidFill>
                <a:latin typeface="Arial"/>
                <a:ea typeface="Arial"/>
                <a:cs typeface="Arial"/>
                <a:sym typeface="Arial"/>
              </a:defRPr>
            </a:lvl5pPr>
            <a:lvl6pPr indent="0" lvl="5" marL="0" marR="0" rtl="0" algn="r">
              <a:spcBef>
                <a:spcPts val="0"/>
              </a:spcBef>
              <a:buNone/>
              <a:defRPr b="1" i="0" sz="1400" u="none" cap="none" strike="noStrike">
                <a:solidFill>
                  <a:srgbClr val="292934"/>
                </a:solidFill>
                <a:latin typeface="Arial"/>
                <a:ea typeface="Arial"/>
                <a:cs typeface="Arial"/>
                <a:sym typeface="Arial"/>
              </a:defRPr>
            </a:lvl6pPr>
            <a:lvl7pPr indent="0" lvl="6" marL="0" marR="0" rtl="0" algn="r">
              <a:spcBef>
                <a:spcPts val="0"/>
              </a:spcBef>
              <a:buNone/>
              <a:defRPr b="1" i="0" sz="1400" u="none" cap="none" strike="noStrike">
                <a:solidFill>
                  <a:srgbClr val="292934"/>
                </a:solidFill>
                <a:latin typeface="Arial"/>
                <a:ea typeface="Arial"/>
                <a:cs typeface="Arial"/>
                <a:sym typeface="Arial"/>
              </a:defRPr>
            </a:lvl7pPr>
            <a:lvl8pPr indent="0" lvl="7" marL="0" marR="0" rtl="0" algn="r">
              <a:spcBef>
                <a:spcPts val="0"/>
              </a:spcBef>
              <a:buNone/>
              <a:defRPr b="1" i="0" sz="1400" u="none" cap="none" strike="noStrike">
                <a:solidFill>
                  <a:srgbClr val="292934"/>
                </a:solidFill>
                <a:latin typeface="Arial"/>
                <a:ea typeface="Arial"/>
                <a:cs typeface="Arial"/>
                <a:sym typeface="Arial"/>
              </a:defRPr>
            </a:lvl8pPr>
            <a:lvl9pPr indent="0" lvl="8" marL="0" marR="0" rt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20"/>
          <p:cNvCxnSpPr/>
          <p:nvPr/>
        </p:nvCxnSpPr>
        <p:spPr>
          <a:xfrm>
            <a:off x="244247" y="747822"/>
            <a:ext cx="8658600" cy="0"/>
          </a:xfrm>
          <a:prstGeom prst="straightConnector1">
            <a:avLst/>
          </a:prstGeom>
          <a:noFill/>
          <a:ln cap="flat" cmpd="sng" w="26425">
            <a:solidFill>
              <a:srgbClr val="E16D2E"/>
            </a:solidFill>
            <a:prstDash val="solid"/>
            <a:round/>
            <a:headEnd len="sm" w="sm" type="none"/>
            <a:tailEnd len="sm" w="sm" type="none"/>
          </a:ln>
        </p:spPr>
      </p:cxnSp>
      <p:pic>
        <p:nvPicPr>
          <p:cNvPr descr="lyrasis-landscape.eps" id="96" name="Google Shape;96;p20"/>
          <p:cNvPicPr preferRelativeResize="0"/>
          <p:nvPr/>
        </p:nvPicPr>
        <p:blipFill rotWithShape="1">
          <a:blip r:embed="rId1">
            <a:alphaModFix/>
          </a:blip>
          <a:srcRect b="0" l="0" r="0" t="0"/>
          <a:stretch/>
        </p:blipFill>
        <p:spPr>
          <a:xfrm>
            <a:off x="7217162" y="240650"/>
            <a:ext cx="1685645" cy="322044"/>
          </a:xfrm>
          <a:prstGeom prst="rect">
            <a:avLst/>
          </a:prstGeom>
          <a:noFill/>
          <a:ln>
            <a:noFill/>
          </a:ln>
        </p:spPr>
      </p:pic>
      <p:sp>
        <p:nvSpPr>
          <p:cNvPr id="97" name="Google Shape;97;p20"/>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mailto:ORCIDTeam@unc.edu" TargetMode="External"/><Relationship Id="rId4" Type="http://schemas.openxmlformats.org/officeDocument/2006/relationships/hyperlink" Target="http://guides.lib.unc.edu/orcid" TargetMode="External"/><Relationship Id="rId5" Type="http://schemas.openxmlformats.org/officeDocument/2006/relationships/image" Target="../media/image28.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slide" Target="slide25.xml"/><Relationship Id="rId5" Type="http://schemas.openxmlformats.org/officeDocument/2006/relationships/hyperlink" Target="mailto:Stuart.spore@med.nyu.edu" TargetMode="External"/><Relationship Id="rId6" Type="http://schemas.openxmlformats.org/officeDocument/2006/relationships/hyperlink" Target="mailto:Nicholas.wolf@nyu.edu" TargetMode="External"/><Relationship Id="rId7" Type="http://schemas.openxmlformats.org/officeDocument/2006/relationships/image" Target="../media/image29.png"/><Relationship Id="rId8"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hyperlink" Target="https://orcid.org/0000-0002-1196-6279" TargetMode="External"/><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hyperlink" Target="http://orcid-us.org" TargetMode="External"/><Relationship Id="rId4" Type="http://schemas.openxmlformats.org/officeDocument/2006/relationships/image" Target="../media/image16.jpg"/><Relationship Id="rId9"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61.png"/><Relationship Id="rId4" Type="http://schemas.openxmlformats.org/officeDocument/2006/relationships/hyperlink" Target="https://youtu.be/eTJgTWwWLU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hyperlink" Target="http://orcid-us.org" TargetMode="External"/><Relationship Id="rId4" Type="http://schemas.openxmlformats.org/officeDocument/2006/relationships/image" Target="../media/image1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4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5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4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43.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5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 Id="rId3" Type="http://schemas.openxmlformats.org/officeDocument/2006/relationships/image" Target="../media/image47.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50.jpg"/><Relationship Id="rId4" Type="http://schemas.openxmlformats.org/officeDocument/2006/relationships/hyperlink" Target="https://orcid-us.org" TargetMode="External"/><Relationship Id="rId5" Type="http://schemas.openxmlformats.org/officeDocument/2006/relationships/hyperlink" Target="http://lyralists.lyrasis.org/mailman/listinfo/orcid-us" TargetMode="External"/><Relationship Id="rId6" Type="http://schemas.openxmlformats.org/officeDocument/2006/relationships/hyperlink" Target="mailto:orcidus@lyrasis.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3"/>
          <p:cNvSpPr txBox="1"/>
          <p:nvPr>
            <p:ph type="ctrTitle"/>
          </p:nvPr>
        </p:nvSpPr>
        <p:spPr>
          <a:xfrm>
            <a:off x="685800" y="1146284"/>
            <a:ext cx="7848600" cy="19272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SzPts val="5400"/>
              <a:buFont typeface="Arial"/>
              <a:buNone/>
            </a:pPr>
            <a:r>
              <a:rPr lang="en-US"/>
              <a:t>ORCID US Community Showcase</a:t>
            </a:r>
            <a:endParaRPr/>
          </a:p>
        </p:txBody>
      </p:sp>
      <p:sp>
        <p:nvSpPr>
          <p:cNvPr id="168" name="Google Shape;168;p33"/>
          <p:cNvSpPr txBox="1"/>
          <p:nvPr>
            <p:ph idx="1" type="subTitle"/>
          </p:nvPr>
        </p:nvSpPr>
        <p:spPr>
          <a:xfrm>
            <a:off x="685800" y="4165349"/>
            <a:ext cx="7848600" cy="17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530"/>
              <a:buFont typeface="Arial"/>
              <a:buNone/>
            </a:pPr>
            <a:r>
              <a:rPr lang="en-US"/>
              <a:t>September 12, 2018 - Celebrating 100+ Members!</a:t>
            </a:r>
            <a:endParaRPr/>
          </a:p>
          <a:p>
            <a:pPr indent="0" lvl="0" marL="0" marR="0" rtl="0" algn="l">
              <a:lnSpc>
                <a:spcPct val="100000"/>
              </a:lnSpc>
              <a:spcBef>
                <a:spcPts val="0"/>
              </a:spcBef>
              <a:spcAft>
                <a:spcPts val="0"/>
              </a:spcAft>
              <a:buClr>
                <a:schemeClr val="accent1"/>
              </a:buClr>
              <a:buSzPts val="1530"/>
              <a:buFont typeface="Arial"/>
              <a:buNone/>
            </a:pPr>
            <a:r>
              <a:t/>
            </a:r>
            <a:endParaRPr/>
          </a:p>
          <a:p>
            <a:pPr indent="0" lvl="0" marL="0" marR="0" rtl="0" algn="l">
              <a:lnSpc>
                <a:spcPct val="100000"/>
              </a:lnSpc>
              <a:spcBef>
                <a:spcPts val="0"/>
              </a:spcBef>
              <a:spcAft>
                <a:spcPts val="0"/>
              </a:spcAft>
              <a:buClr>
                <a:schemeClr val="accent1"/>
              </a:buClr>
              <a:buSzPts val="1530"/>
              <a:buFont typeface="Arial"/>
              <a:buNone/>
            </a:pPr>
            <a:r>
              <a:rPr lang="en-US"/>
              <a:t>Presented by the ORCID US Community, supported by LYRASIS, in partnership with ORCID, Boston College, Cornell University, New York University, University of North Carolina at Chapel Hill, and University of Virginia</a:t>
            </a:r>
            <a:endParaRPr b="0" i="0" sz="1800" u="none" cap="none" strike="noStrike">
              <a:solidFill>
                <a:schemeClr val="lt1"/>
              </a:solidFill>
              <a:latin typeface="Arial"/>
              <a:ea typeface="Arial"/>
              <a:cs typeface="Arial"/>
              <a:sym typeface="Arial"/>
            </a:endParaRPr>
          </a:p>
        </p:txBody>
      </p:sp>
      <p:pic>
        <p:nvPicPr>
          <p:cNvPr id="169" name="Google Shape;169;p33"/>
          <p:cNvPicPr preferRelativeResize="0"/>
          <p:nvPr/>
        </p:nvPicPr>
        <p:blipFill>
          <a:blip r:embed="rId3">
            <a:alphaModFix/>
          </a:blip>
          <a:stretch>
            <a:fillRect/>
          </a:stretch>
        </p:blipFill>
        <p:spPr>
          <a:xfrm>
            <a:off x="685800" y="2706000"/>
            <a:ext cx="1219200" cy="12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310244" y="365126"/>
            <a:ext cx="8539800" cy="1402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Invited by Office for Research to lead ORCID Outreach </a:t>
            </a:r>
            <a:endParaRPr/>
          </a:p>
        </p:txBody>
      </p:sp>
      <p:sp>
        <p:nvSpPr>
          <p:cNvPr id="234" name="Google Shape;234;p42"/>
          <p:cNvSpPr txBox="1"/>
          <p:nvPr>
            <p:ph idx="1" type="body"/>
          </p:nvPr>
        </p:nvSpPr>
        <p:spPr>
          <a:xfrm>
            <a:off x="310753" y="1833563"/>
            <a:ext cx="8539200" cy="3892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Office for Research requested Libraries take the lead in communications and outreach to promote and support ORCID adoption in fall 2016.</a:t>
            </a:r>
            <a:endParaRPr/>
          </a:p>
          <a:p>
            <a:pPr indent="-228600" lvl="0" marL="228600" marR="0" rtl="0" algn="l">
              <a:lnSpc>
                <a:spcPct val="100000"/>
              </a:lnSpc>
              <a:spcBef>
                <a:spcPts val="22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ORCID Outreach Team began planning in early 2017.</a:t>
            </a:r>
            <a:endParaRPr/>
          </a:p>
          <a:p>
            <a:pPr indent="-228600" lvl="0" marL="228600" marR="0" rtl="0" algn="l">
              <a:lnSpc>
                <a:spcPct val="100000"/>
              </a:lnSpc>
              <a:spcBef>
                <a:spcPts val="22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Office for Research obtained ORCID premium consortium membership (via NERL) in late summer 2017.</a:t>
            </a:r>
            <a:endParaRPr/>
          </a:p>
          <a:p>
            <a:pPr indent="-76200" lvl="0" marL="228600" marR="0" rtl="0" algn="l">
              <a:lnSpc>
                <a:spcPct val="100000"/>
              </a:lnSpc>
              <a:spcBef>
                <a:spcPts val="1000"/>
              </a:spcBef>
              <a:spcAft>
                <a:spcPts val="1600"/>
              </a:spcAft>
              <a:buClr>
                <a:srgbClr val="3A3838"/>
              </a:buClr>
              <a:buSzPts val="2400"/>
              <a:buFont typeface="Arial"/>
              <a:buNone/>
            </a:pPr>
            <a:r>
              <a:t/>
            </a:r>
            <a:endParaRPr b="0" i="0" sz="2400" u="none" cap="none" strike="noStrike">
              <a:solidFill>
                <a:srgbClr val="3A3838"/>
              </a:solidFill>
              <a:latin typeface="Avenir"/>
              <a:ea typeface="Avenir"/>
              <a:cs typeface="Avenir"/>
              <a:sym typeface="Avenir"/>
            </a:endParaRPr>
          </a:p>
        </p:txBody>
      </p:sp>
      <p:pic>
        <p:nvPicPr>
          <p:cNvPr id="235" name="Google Shape;235;p42"/>
          <p:cNvPicPr preferRelativeResize="0"/>
          <p:nvPr/>
        </p:nvPicPr>
        <p:blipFill rotWithShape="1">
          <a:blip r:embed="rId3">
            <a:alphaModFix/>
          </a:blip>
          <a:srcRect b="0" l="0" r="0" t="0"/>
          <a:stretch/>
        </p:blipFill>
        <p:spPr>
          <a:xfrm>
            <a:off x="3297497" y="4990316"/>
            <a:ext cx="3068583" cy="882662"/>
          </a:xfrm>
          <a:prstGeom prst="rect">
            <a:avLst/>
          </a:prstGeom>
          <a:noFill/>
          <a:ln>
            <a:noFill/>
          </a:ln>
        </p:spPr>
      </p:pic>
      <p:pic>
        <p:nvPicPr>
          <p:cNvPr id="236" name="Google Shape;236;p42"/>
          <p:cNvPicPr preferRelativeResize="0"/>
          <p:nvPr/>
        </p:nvPicPr>
        <p:blipFill rotWithShape="1">
          <a:blip r:embed="rId4">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0244" y="85732"/>
            <a:ext cx="8539800" cy="1074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Key Points</a:t>
            </a:r>
            <a:endParaRPr/>
          </a:p>
        </p:txBody>
      </p:sp>
      <p:sp>
        <p:nvSpPr>
          <p:cNvPr id="243" name="Google Shape;243;p43"/>
          <p:cNvSpPr txBox="1"/>
          <p:nvPr>
            <p:ph idx="1" type="body"/>
          </p:nvPr>
        </p:nvSpPr>
        <p:spPr>
          <a:xfrm>
            <a:off x="310244" y="1244600"/>
            <a:ext cx="8367300" cy="3892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ORCID’s Collect &amp; Connect program </a:t>
            </a:r>
            <a:endParaRPr/>
          </a:p>
          <a:p>
            <a:pPr indent="-228600" lvl="1" marL="685800" marR="0" rtl="0" algn="l">
              <a:lnSpc>
                <a:spcPct val="90000"/>
              </a:lnSpc>
              <a:spcBef>
                <a:spcPts val="12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No more batch loading by institutions to avoid duplicate ORCID iD creation.</a:t>
            </a:r>
            <a:endParaRPr/>
          </a:p>
          <a:p>
            <a:pPr indent="-228600" lvl="1" marL="685800" marR="0" rtl="0" algn="l">
              <a:lnSpc>
                <a:spcPct val="90000"/>
              </a:lnSpc>
              <a:spcBef>
                <a:spcPts val="12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UNC ORCID portal to handle creation and connection of UNC ORCID iDs.</a:t>
            </a:r>
            <a:endParaRPr/>
          </a:p>
          <a:p>
            <a:pPr indent="-228600" lvl="0" marL="228600" marR="0" rtl="0" algn="l">
              <a:lnSpc>
                <a:spcPct val="90000"/>
              </a:lnSpc>
              <a:spcBef>
                <a:spcPts val="18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Chose to adopt an opt-in process; not a campus requirement (slow grow).</a:t>
            </a:r>
            <a:endParaRPr/>
          </a:p>
          <a:p>
            <a:pPr indent="-228600" lvl="0" marL="228600" marR="0" rtl="0" algn="l">
              <a:lnSpc>
                <a:spcPct val="90000"/>
              </a:lnSpc>
              <a:spcBef>
                <a:spcPts val="22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Initial key partners:</a:t>
            </a:r>
            <a:endParaRPr/>
          </a:p>
          <a:p>
            <a:pPr indent="-228600" lvl="1" marL="685800" marR="0" rtl="0" algn="l">
              <a:lnSpc>
                <a:spcPct val="90000"/>
              </a:lnSpc>
              <a:spcBef>
                <a:spcPts val="6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Office of Research</a:t>
            </a:r>
            <a:endParaRPr b="0" i="0" sz="1800" u="none" cap="none" strike="noStrike">
              <a:solidFill>
                <a:srgbClr val="3A3838"/>
              </a:solidFill>
              <a:latin typeface="Avenir"/>
              <a:ea typeface="Avenir"/>
              <a:cs typeface="Avenir"/>
              <a:sym typeface="Avenir"/>
            </a:endParaRPr>
          </a:p>
          <a:p>
            <a:pPr indent="-228600" lvl="1" marL="685800" marR="0" rtl="0" algn="l">
              <a:lnSpc>
                <a:spcPct val="90000"/>
              </a:lnSpc>
              <a:spcBef>
                <a:spcPts val="12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Scholarly Communications librarians</a:t>
            </a:r>
            <a:endParaRPr/>
          </a:p>
          <a:p>
            <a:pPr indent="-76200" lvl="0" marL="228600" marR="0" rtl="0" algn="l">
              <a:lnSpc>
                <a:spcPct val="90000"/>
              </a:lnSpc>
              <a:spcBef>
                <a:spcPts val="1600"/>
              </a:spcBef>
              <a:spcAft>
                <a:spcPts val="1600"/>
              </a:spcAft>
              <a:buClr>
                <a:srgbClr val="3A3838"/>
              </a:buClr>
              <a:buSzPts val="2400"/>
              <a:buFont typeface="Arial"/>
              <a:buNone/>
            </a:pPr>
            <a:r>
              <a:t/>
            </a:r>
            <a:endParaRPr b="0" i="0" sz="2400" u="none" cap="none" strike="noStrike">
              <a:solidFill>
                <a:srgbClr val="3A3838"/>
              </a:solidFill>
              <a:latin typeface="Avenir"/>
              <a:ea typeface="Avenir"/>
              <a:cs typeface="Avenir"/>
              <a:sym typeface="Avenir"/>
            </a:endParaRPr>
          </a:p>
        </p:txBody>
      </p:sp>
      <p:pic>
        <p:nvPicPr>
          <p:cNvPr id="244" name="Google Shape;244;p43"/>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pic>
        <p:nvPicPr>
          <p:cNvPr id="245" name="Google Shape;245;p43"/>
          <p:cNvPicPr preferRelativeResize="0"/>
          <p:nvPr/>
        </p:nvPicPr>
        <p:blipFill rotWithShape="1">
          <a:blip r:embed="rId4">
            <a:alphaModFix/>
          </a:blip>
          <a:srcRect b="0" l="0" r="0" t="0"/>
          <a:stretch/>
        </p:blipFill>
        <p:spPr>
          <a:xfrm>
            <a:off x="5860763" y="4438502"/>
            <a:ext cx="2959134" cy="12223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279406" y="144984"/>
            <a:ext cx="8991600" cy="989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Key University Libraries Activities</a:t>
            </a:r>
            <a:endParaRPr/>
          </a:p>
        </p:txBody>
      </p:sp>
      <p:sp>
        <p:nvSpPr>
          <p:cNvPr id="252" name="Google Shape;252;p44"/>
          <p:cNvSpPr txBox="1"/>
          <p:nvPr>
            <p:ph idx="1" type="body"/>
          </p:nvPr>
        </p:nvSpPr>
        <p:spPr>
          <a:xfrm>
            <a:off x="296334" y="1158116"/>
            <a:ext cx="8644500" cy="4484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Develop a plan and process for ORCID implementation. </a:t>
            </a:r>
            <a:endParaRPr/>
          </a:p>
          <a:p>
            <a:pPr indent="-228600" lvl="0" marL="228600" marR="0" rtl="0" algn="l">
              <a:lnSpc>
                <a:spcPct val="100000"/>
              </a:lnSpc>
              <a:spcBef>
                <a:spcPts val="2400"/>
              </a:spcBef>
              <a:spcAft>
                <a:spcPts val="0"/>
              </a:spcAft>
              <a:buClr>
                <a:srgbClr val="3A3838"/>
              </a:buClr>
              <a:buSzPts val="2400"/>
              <a:buFont typeface="Arial"/>
              <a:buChar char="•"/>
            </a:pPr>
            <a:r>
              <a:rPr lang="en-US"/>
              <a:t>Liaise</a:t>
            </a:r>
            <a:r>
              <a:rPr b="0" i="0" lang="en-US" sz="2400" u="none" cap="none" strike="noStrike">
                <a:solidFill>
                  <a:srgbClr val="3A3838"/>
                </a:solidFill>
                <a:latin typeface="Avenir"/>
                <a:ea typeface="Avenir"/>
                <a:cs typeface="Avenir"/>
                <a:sym typeface="Avenir"/>
              </a:rPr>
              <a:t> with Office of Research Information Systems in developing UNC ORCID Creation &amp; Connection portal.</a:t>
            </a:r>
            <a:endParaRPr/>
          </a:p>
          <a:p>
            <a:pPr indent="-228600" lvl="0" marL="228600" marR="0" rtl="0" algn="l">
              <a:lnSpc>
                <a:spcPct val="100000"/>
              </a:lnSpc>
              <a:spcBef>
                <a:spcPts val="24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Create, purchase ORCID outreach materials.</a:t>
            </a:r>
            <a:endParaRPr/>
          </a:p>
          <a:p>
            <a:pPr indent="-228600" lvl="0" marL="228600" marR="0" rtl="0" algn="l">
              <a:lnSpc>
                <a:spcPct val="100000"/>
              </a:lnSpc>
              <a:spcBef>
                <a:spcPts val="24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Pilot the program and portal with a small group and use feedback to refine and expand.</a:t>
            </a:r>
            <a:endParaRPr/>
          </a:p>
          <a:p>
            <a:pPr indent="-228600" lvl="0" marL="228600" marR="0" rtl="0" algn="l">
              <a:lnSpc>
                <a:spcPct val="100000"/>
              </a:lnSpc>
              <a:spcBef>
                <a:spcPts val="24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Share materials and launch ORCID outreach campus-wide.</a:t>
            </a:r>
            <a:endParaRPr/>
          </a:p>
        </p:txBody>
      </p:sp>
      <p:pic>
        <p:nvPicPr>
          <p:cNvPr id="253" name="Google Shape;253;p44"/>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3267" y="33198"/>
            <a:ext cx="8661300" cy="989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Implementation Timeline, 2017-18</a:t>
            </a:r>
            <a:endParaRPr b="0" i="0" sz="3600" u="none" cap="none" strike="noStrike">
              <a:solidFill>
                <a:srgbClr val="28436B"/>
              </a:solidFill>
              <a:latin typeface="Avenir"/>
              <a:ea typeface="Avenir"/>
              <a:cs typeface="Avenir"/>
              <a:sym typeface="Avenir"/>
            </a:endParaRPr>
          </a:p>
        </p:txBody>
      </p:sp>
      <p:graphicFrame>
        <p:nvGraphicFramePr>
          <p:cNvPr id="260" name="Google Shape;260;p45"/>
          <p:cNvGraphicFramePr/>
          <p:nvPr/>
        </p:nvGraphicFramePr>
        <p:xfrm>
          <a:off x="118533" y="1210214"/>
          <a:ext cx="3000000" cy="3000000"/>
        </p:xfrm>
        <a:graphic>
          <a:graphicData uri="http://schemas.openxmlformats.org/drawingml/2006/table">
            <a:tbl>
              <a:tblPr bandRow="1">
                <a:noFill/>
                <a:tableStyleId>{45BF50E9-882E-43D6-AEC5-49DBDA883F9D}</a:tableStyleId>
              </a:tblPr>
              <a:tblGrid>
                <a:gridCol w="1893425"/>
                <a:gridCol w="6962725"/>
              </a:tblGrid>
              <a:tr h="1507575">
                <a:tc>
                  <a:txBody>
                    <a:bodyPr>
                      <a:noAutofit/>
                    </a:bodyPr>
                    <a:lstStyle/>
                    <a:p>
                      <a:pPr indent="0" lvl="0" marL="0" marR="0" rtl="0" algn="l">
                        <a:spcBef>
                          <a:spcPts val="0"/>
                        </a:spcBef>
                        <a:spcAft>
                          <a:spcPts val="0"/>
                        </a:spcAft>
                        <a:buClr>
                          <a:schemeClr val="dk1"/>
                        </a:buClr>
                        <a:buSzPts val="2000"/>
                        <a:buFont typeface="Avenir"/>
                        <a:buNone/>
                      </a:pPr>
                      <a:r>
                        <a:rPr b="1" lang="en-US" sz="2000" u="none" cap="none" strike="noStrike">
                          <a:latin typeface="Avenir"/>
                          <a:ea typeface="Avenir"/>
                          <a:cs typeface="Avenir"/>
                          <a:sym typeface="Avenir"/>
                        </a:rPr>
                        <a:t>Summer 2017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2000"/>
                        <a:buFont typeface="Avenir"/>
                        <a:buNone/>
                      </a:pPr>
                      <a:r>
                        <a:rPr lang="en-US" sz="2000" u="none" cap="none" strike="noStrike">
                          <a:latin typeface="Avenir"/>
                          <a:ea typeface="Avenir"/>
                          <a:cs typeface="Avenir"/>
                          <a:sym typeface="Avenir"/>
                        </a:rPr>
                        <a:t>Preparation, including: </a:t>
                      </a: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technical development of portal</a:t>
                      </a: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LibGuide updates, and </a:t>
                      </a: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development of marketing materials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39800">
                <a:tc>
                  <a:txBody>
                    <a:bodyPr>
                      <a:noAutofit/>
                    </a:bodyPr>
                    <a:lstStyle/>
                    <a:p>
                      <a:pPr indent="0" lvl="0" marL="0" marR="0" rtl="0" algn="l">
                        <a:spcBef>
                          <a:spcPts val="0"/>
                        </a:spcBef>
                        <a:spcAft>
                          <a:spcPts val="0"/>
                        </a:spcAft>
                        <a:buClr>
                          <a:schemeClr val="dk1"/>
                        </a:buClr>
                        <a:buSzPts val="2000"/>
                        <a:buFont typeface="Avenir"/>
                        <a:buNone/>
                      </a:pPr>
                      <a:r>
                        <a:rPr b="1" lang="en-US" sz="2000" u="none" cap="none" strike="noStrike">
                          <a:latin typeface="Avenir"/>
                          <a:ea typeface="Avenir"/>
                          <a:cs typeface="Avenir"/>
                          <a:sym typeface="Avenir"/>
                        </a:rPr>
                        <a:t>Fall 2017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2000"/>
                        <a:buFont typeface="Avenir"/>
                        <a:buNone/>
                      </a:pPr>
                      <a:r>
                        <a:rPr lang="en-US" sz="2000" u="none" cap="none" strike="noStrike">
                          <a:latin typeface="Avenir"/>
                          <a:ea typeface="Avenir"/>
                          <a:cs typeface="Avenir"/>
                          <a:sym typeface="Avenir"/>
                        </a:rPr>
                        <a:t>Push for all faculty to obtain an ORCID iD.</a:t>
                      </a:r>
                      <a:endParaRPr sz="2000" u="none" cap="none" strike="noStrike">
                        <a:latin typeface="Avenir"/>
                        <a:ea typeface="Avenir"/>
                        <a:cs typeface="Avenir"/>
                        <a:sym typeface="Avenir"/>
                      </a:endParaRPr>
                    </a:p>
                    <a:p>
                      <a:pPr indent="0" lvl="0" marL="0" marR="0" rtl="0" algn="l">
                        <a:spcBef>
                          <a:spcPts val="0"/>
                        </a:spcBef>
                        <a:spcAft>
                          <a:spcPts val="0"/>
                        </a:spcAft>
                        <a:buClr>
                          <a:srgbClr val="000000"/>
                        </a:buClr>
                        <a:buSzPts val="2000"/>
                        <a:buFont typeface="Avenir"/>
                        <a:buNone/>
                      </a:pPr>
                      <a:r>
                        <a:rPr b="0" i="0" lang="en-US" sz="2000" u="none" cap="none" strike="noStrike">
                          <a:solidFill>
                            <a:srgbClr val="000000"/>
                          </a:solidFill>
                          <a:latin typeface="Avenir"/>
                          <a:ea typeface="Avenir"/>
                          <a:cs typeface="Avenir"/>
                          <a:sym typeface="Avenir"/>
                        </a:rPr>
                        <a:t>Pilot test UNC ORCID portal with a small group of faculty. </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15525">
                <a:tc>
                  <a:txBody>
                    <a:bodyPr>
                      <a:noAutofit/>
                    </a:bodyPr>
                    <a:lstStyle/>
                    <a:p>
                      <a:pPr indent="0" lvl="0" marL="0" marR="0" rtl="0" algn="l">
                        <a:spcBef>
                          <a:spcPts val="0"/>
                        </a:spcBef>
                        <a:spcAft>
                          <a:spcPts val="0"/>
                        </a:spcAft>
                        <a:buClr>
                          <a:schemeClr val="dk1"/>
                        </a:buClr>
                        <a:buSzPts val="2000"/>
                        <a:buFont typeface="Avenir"/>
                        <a:buNone/>
                      </a:pPr>
                      <a:r>
                        <a:rPr b="1" lang="en-US" sz="2000" u="none" cap="none" strike="noStrike">
                          <a:latin typeface="Avenir"/>
                          <a:ea typeface="Avenir"/>
                          <a:cs typeface="Avenir"/>
                          <a:sym typeface="Avenir"/>
                        </a:rPr>
                        <a:t>Spring 2018</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2000"/>
                        <a:buFont typeface="Avenir"/>
                        <a:buNone/>
                      </a:pPr>
                      <a:r>
                        <a:rPr lang="en-US" sz="2000" u="none" cap="none" strike="noStrike">
                          <a:latin typeface="Avenir"/>
                          <a:ea typeface="Avenir"/>
                          <a:cs typeface="Avenir"/>
                          <a:sym typeface="Avenir"/>
                        </a:rPr>
                        <a:t>Promote UNC ORCID portal for creating ORCID iDs and connecting them to UNC-Chapel Hill ID.</a:t>
                      </a:r>
                      <a:endParaRPr sz="2000" u="none" cap="none" strike="noStrike">
                        <a:latin typeface="Avenir"/>
                        <a:ea typeface="Avenir"/>
                        <a:cs typeface="Avenir"/>
                        <a:sym typeface="Aveni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4275">
                <a:tc>
                  <a:txBody>
                    <a:bodyPr>
                      <a:noAutofit/>
                    </a:bodyPr>
                    <a:lstStyle/>
                    <a:p>
                      <a:pPr indent="0" lvl="0" marL="0" marR="0" rtl="0" algn="l">
                        <a:spcBef>
                          <a:spcPts val="0"/>
                        </a:spcBef>
                        <a:spcAft>
                          <a:spcPts val="0"/>
                        </a:spcAft>
                        <a:buClr>
                          <a:schemeClr val="dk1"/>
                        </a:buClr>
                        <a:buSzPts val="1800"/>
                        <a:buFont typeface="Calibri"/>
                        <a:buNone/>
                      </a:pPr>
                      <a:r>
                        <a:t/>
                      </a:r>
                      <a:endParaRPr b="1" sz="1800" u="none" cap="none" strike="noStrike">
                        <a:latin typeface="Avenir"/>
                        <a:ea typeface="Avenir"/>
                        <a:cs typeface="Avenir"/>
                        <a:sym typeface="Aveni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1800"/>
                        <a:buFont typeface="Calibri"/>
                        <a:buNone/>
                      </a:pPr>
                      <a:r>
                        <a:t/>
                      </a:r>
                      <a:endParaRPr sz="1800" u="none" cap="none" strike="noStrike">
                        <a:latin typeface="Avenir"/>
                        <a:ea typeface="Avenir"/>
                        <a:cs typeface="Avenir"/>
                        <a:sym typeface="Aveni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61" name="Google Shape;261;p45"/>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3267" y="33198"/>
            <a:ext cx="8763000" cy="989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Implementation Timeline, 2018-19</a:t>
            </a:r>
            <a:endParaRPr b="0" i="0" sz="3600" u="none" cap="none" strike="noStrike">
              <a:solidFill>
                <a:srgbClr val="28436B"/>
              </a:solidFill>
              <a:latin typeface="Avenir"/>
              <a:ea typeface="Avenir"/>
              <a:cs typeface="Avenir"/>
              <a:sym typeface="Avenir"/>
            </a:endParaRPr>
          </a:p>
        </p:txBody>
      </p:sp>
      <p:graphicFrame>
        <p:nvGraphicFramePr>
          <p:cNvPr id="268" name="Google Shape;268;p46"/>
          <p:cNvGraphicFramePr/>
          <p:nvPr/>
        </p:nvGraphicFramePr>
        <p:xfrm>
          <a:off x="135467" y="990599"/>
          <a:ext cx="3000000" cy="3000000"/>
        </p:xfrm>
        <a:graphic>
          <a:graphicData uri="http://schemas.openxmlformats.org/drawingml/2006/table">
            <a:tbl>
              <a:tblPr bandRow="1">
                <a:noFill/>
                <a:tableStyleId>{45BF50E9-882E-43D6-AEC5-49DBDA883F9D}</a:tableStyleId>
              </a:tblPr>
              <a:tblGrid>
                <a:gridCol w="1893425"/>
                <a:gridCol w="6962725"/>
              </a:tblGrid>
              <a:tr h="382350">
                <a:tc gridSpan="2">
                  <a:txBody>
                    <a:bodyPr>
                      <a:noAutofit/>
                    </a:bodyPr>
                    <a:lstStyle/>
                    <a:p>
                      <a:pPr indent="0" lvl="0" marL="0" marR="0" rtl="0" algn="l">
                        <a:spcBef>
                          <a:spcPts val="0"/>
                        </a:spcBef>
                        <a:spcAft>
                          <a:spcPts val="0"/>
                        </a:spcAft>
                        <a:buClr>
                          <a:schemeClr val="dk1"/>
                        </a:buClr>
                        <a:buSzPts val="1800"/>
                        <a:buFont typeface="Calibri"/>
                        <a:buNone/>
                      </a:pPr>
                      <a:r>
                        <a:t/>
                      </a:r>
                      <a:endParaRPr b="1" sz="1800" u="none" cap="none" strike="noStrike">
                        <a:latin typeface="Avenir"/>
                        <a:ea typeface="Avenir"/>
                        <a:cs typeface="Avenir"/>
                        <a:sym typeface="Aveni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587575">
                <a:tc>
                  <a:txBody>
                    <a:bodyPr>
                      <a:noAutofit/>
                    </a:bodyPr>
                    <a:lstStyle/>
                    <a:p>
                      <a:pPr indent="0" lvl="0" marL="0" marR="0" rtl="0" algn="l">
                        <a:spcBef>
                          <a:spcPts val="0"/>
                        </a:spcBef>
                        <a:spcAft>
                          <a:spcPts val="0"/>
                        </a:spcAft>
                        <a:buClr>
                          <a:schemeClr val="dk1"/>
                        </a:buClr>
                        <a:buSzPts val="2000"/>
                        <a:buFont typeface="Avenir"/>
                        <a:buNone/>
                      </a:pPr>
                      <a:r>
                        <a:rPr b="1" lang="en-US" sz="2000" u="none" cap="none" strike="noStrike">
                          <a:latin typeface="Avenir"/>
                          <a:ea typeface="Avenir"/>
                          <a:cs typeface="Avenir"/>
                          <a:sym typeface="Avenir"/>
                        </a:rPr>
                        <a:t>Summer/Fall 2018 – Spring 2019</a:t>
                      </a:r>
                      <a:endParaRPr b="1" sz="2000" u="none" cap="none" strike="noStrike">
                        <a:latin typeface="Avenir"/>
                        <a:ea typeface="Avenir"/>
                        <a:cs typeface="Avenir"/>
                        <a:sym typeface="Aveni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2000"/>
                        <a:buFont typeface="Avenir"/>
                        <a:buNone/>
                      </a:pPr>
                      <a:r>
                        <a:rPr lang="en-US" sz="2000" u="none" cap="none" strike="noStrike">
                          <a:latin typeface="Avenir"/>
                          <a:ea typeface="Avenir"/>
                          <a:cs typeface="Avenir"/>
                          <a:sym typeface="Avenir"/>
                        </a:rPr>
                        <a:t>Promote further to faculty/researchers via targeted presentations and swag:</a:t>
                      </a:r>
                      <a:endParaRPr sz="2000" u="none" cap="none" strike="noStrike">
                        <a:latin typeface="Avenir"/>
                        <a:ea typeface="Avenir"/>
                        <a:cs typeface="Avenir"/>
                        <a:sym typeface="Aveni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Responsible Conduct of Research course (early career researchers)</a:t>
                      </a: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New faculty orientation</a:t>
                      </a:r>
                      <a:endParaRPr/>
                    </a:p>
                    <a:p>
                      <a:pPr indent="-285750" lvl="0" marL="285750" marR="0" rtl="0" algn="l">
                        <a:spcBef>
                          <a:spcPts val="0"/>
                        </a:spcBef>
                        <a:spcAft>
                          <a:spcPts val="0"/>
                        </a:spcAft>
                        <a:buClr>
                          <a:schemeClr val="dk1"/>
                        </a:buClr>
                        <a:buSzPts val="2000"/>
                        <a:buFont typeface="Arial"/>
                        <a:buChar char="•"/>
                      </a:pPr>
                      <a:r>
                        <a:rPr lang="en-US" sz="2000" u="none" cap="none" strike="noStrike">
                          <a:solidFill>
                            <a:schemeClr val="dk1"/>
                          </a:solidFill>
                          <a:latin typeface="Avenir"/>
                          <a:ea typeface="Avenir"/>
                          <a:cs typeface="Avenir"/>
                          <a:sym typeface="Avenir"/>
                        </a:rPr>
                        <a:t>Faculty Council</a:t>
                      </a:r>
                      <a:endParaRPr/>
                    </a:p>
                    <a:p>
                      <a:pPr indent="-285750" lvl="0" marL="285750" marR="0" rtl="0" algn="l">
                        <a:spcBef>
                          <a:spcPts val="0"/>
                        </a:spcBef>
                        <a:spcAft>
                          <a:spcPts val="0"/>
                        </a:spcAft>
                        <a:buClr>
                          <a:schemeClr val="dk1"/>
                        </a:buClr>
                        <a:buSzPts val="2000"/>
                        <a:buFont typeface="Arial"/>
                        <a:buChar char="•"/>
                      </a:pPr>
                      <a:r>
                        <a:rPr lang="en-US" sz="2000" u="none" cap="none" strike="noStrike">
                          <a:solidFill>
                            <a:schemeClr val="dk1"/>
                          </a:solidFill>
                          <a:latin typeface="Avenir"/>
                          <a:ea typeface="Avenir"/>
                          <a:cs typeface="Avenir"/>
                          <a:sym typeface="Avenir"/>
                        </a:rPr>
                        <a:t>Scholarly Communications Committee</a:t>
                      </a:r>
                      <a:endParaRPr sz="2000" u="none" cap="none" strike="noStrike">
                        <a:latin typeface="Avenir"/>
                        <a:ea typeface="Avenir"/>
                        <a:cs typeface="Avenir"/>
                        <a:sym typeface="Avenir"/>
                      </a:endParaRPr>
                    </a:p>
                    <a:p>
                      <a:pPr indent="-285750" lvl="0" marL="285750" marR="0" rtl="0" algn="l">
                        <a:spcBef>
                          <a:spcPts val="0"/>
                        </a:spcBef>
                        <a:spcAft>
                          <a:spcPts val="0"/>
                        </a:spcAft>
                        <a:buClr>
                          <a:schemeClr val="dk1"/>
                        </a:buClr>
                        <a:buSzPts val="2000"/>
                        <a:buFont typeface="Arial"/>
                        <a:buChar char="•"/>
                      </a:pPr>
                      <a:r>
                        <a:rPr lang="en-US" sz="2000" u="none" cap="none" strike="noStrike">
                          <a:latin typeface="Avenir"/>
                          <a:ea typeface="Avenir"/>
                          <a:cs typeface="Avenir"/>
                          <a:sym typeface="Avenir"/>
                        </a:rPr>
                        <a:t>Individual units: Chemistry, Pharmacy, Allied Health….. scheduling more every day</a:t>
                      </a:r>
                      <a:endParaRPr/>
                    </a:p>
                    <a:p>
                      <a:pPr indent="0" lvl="0" marL="0" marR="0" rtl="0" algn="l">
                        <a:spcBef>
                          <a:spcPts val="0"/>
                        </a:spcBef>
                        <a:spcAft>
                          <a:spcPts val="0"/>
                        </a:spcAft>
                        <a:buClr>
                          <a:schemeClr val="dk1"/>
                        </a:buClr>
                        <a:buSzPts val="2000"/>
                        <a:buFont typeface="Arial"/>
                        <a:buNone/>
                      </a:pPr>
                      <a:r>
                        <a:t/>
                      </a:r>
                      <a:endParaRPr sz="2000" u="none" cap="none" strike="noStrike">
                        <a:latin typeface="Avenir"/>
                        <a:ea typeface="Avenir"/>
                        <a:cs typeface="Avenir"/>
                        <a:sym typeface="Avenir"/>
                      </a:endParaRPr>
                    </a:p>
                    <a:p>
                      <a:pPr indent="0" lvl="0" marL="0" marR="0" rtl="0" algn="l">
                        <a:spcBef>
                          <a:spcPts val="0"/>
                        </a:spcBef>
                        <a:spcAft>
                          <a:spcPts val="0"/>
                        </a:spcAft>
                        <a:buClr>
                          <a:schemeClr val="dk1"/>
                        </a:buClr>
                        <a:buSzPts val="2000"/>
                        <a:buFont typeface="Arial"/>
                        <a:buNone/>
                      </a:pPr>
                      <a:r>
                        <a:rPr lang="en-US" sz="2000" u="none" cap="none" strike="noStrike">
                          <a:latin typeface="Avenir"/>
                          <a:ea typeface="Avenir"/>
                          <a:cs typeface="Avenir"/>
                          <a:sym typeface="Avenir"/>
                        </a:rPr>
                        <a:t>Pilot sign-up sessions with faculty and other groups.</a:t>
                      </a:r>
                      <a:endParaRPr sz="2000" u="none" cap="none" strike="noStrike">
                        <a:latin typeface="Avenir"/>
                        <a:ea typeface="Avenir"/>
                        <a:cs typeface="Avenir"/>
                        <a:sym typeface="Avenir"/>
                      </a:endParaRPr>
                    </a:p>
                    <a:p>
                      <a:pPr indent="0" lvl="0" marL="0" marR="0" rtl="0" algn="l">
                        <a:spcBef>
                          <a:spcPts val="0"/>
                        </a:spcBef>
                        <a:spcAft>
                          <a:spcPts val="0"/>
                        </a:spcAft>
                        <a:buClr>
                          <a:schemeClr val="dk1"/>
                        </a:buClr>
                        <a:buSzPts val="2000"/>
                        <a:buFont typeface="Arial"/>
                        <a:buNone/>
                      </a:pPr>
                      <a:r>
                        <a:t/>
                      </a:r>
                      <a:endParaRPr sz="2000" u="none" cap="none" strike="noStrike">
                        <a:latin typeface="Avenir"/>
                        <a:ea typeface="Avenir"/>
                        <a:cs typeface="Avenir"/>
                        <a:sym typeface="Avenir"/>
                      </a:endParaRPr>
                    </a:p>
                    <a:p>
                      <a:pPr indent="0" lvl="0" marL="0" marR="0" rtl="0" algn="l">
                        <a:spcBef>
                          <a:spcPts val="0"/>
                        </a:spcBef>
                        <a:spcAft>
                          <a:spcPts val="0"/>
                        </a:spcAft>
                        <a:buClr>
                          <a:schemeClr val="dk1"/>
                        </a:buClr>
                        <a:buSzPts val="2000"/>
                        <a:buFont typeface="Arial"/>
                        <a:buNone/>
                      </a:pPr>
                      <a:r>
                        <a:rPr lang="en-US" sz="2000" u="none" cap="none" strike="noStrike">
                          <a:latin typeface="Avenir"/>
                          <a:ea typeface="Avenir"/>
                          <a:cs typeface="Avenir"/>
                          <a:sym typeface="Avenir"/>
                        </a:rPr>
                        <a:t>Continue discussions with Office of Research and others about ORCID integrations. Initiate selected integrations.</a:t>
                      </a:r>
                      <a:endParaRPr sz="2000" u="none" cap="none" strike="noStrike">
                        <a:latin typeface="Avenir"/>
                        <a:ea typeface="Avenir"/>
                        <a:cs typeface="Avenir"/>
                        <a:sym typeface="Aveni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69" name="Google Shape;269;p46"/>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310244" y="51847"/>
            <a:ext cx="8539800" cy="1402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Engaging Public Services Librarians</a:t>
            </a:r>
            <a:endParaRPr/>
          </a:p>
        </p:txBody>
      </p:sp>
      <p:sp>
        <p:nvSpPr>
          <p:cNvPr id="276" name="Google Shape;276;p47"/>
          <p:cNvSpPr txBox="1"/>
          <p:nvPr>
            <p:ph idx="1" type="body"/>
          </p:nvPr>
        </p:nvSpPr>
        <p:spPr>
          <a:xfrm>
            <a:off x="285352" y="1461024"/>
            <a:ext cx="8539200" cy="3892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Brief advance announcement at Libraries All Staff Meeting, Fall 2017 </a:t>
            </a:r>
            <a:endParaRPr/>
          </a:p>
          <a:p>
            <a:pPr indent="-228600" lvl="0" marL="228600" marR="0" rtl="0" algn="l">
              <a:lnSpc>
                <a:spcPct val="90000"/>
              </a:lnSpc>
              <a:spcBef>
                <a:spcPts val="22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"Connect-a-thon" and departmental presentations for librarians, Oct 2017 - Feb 2018</a:t>
            </a:r>
            <a:endParaRPr/>
          </a:p>
          <a:p>
            <a:pPr indent="-228600" lvl="0" marL="228600" marR="0" rtl="0" algn="l">
              <a:lnSpc>
                <a:spcPct val="90000"/>
              </a:lnSpc>
              <a:spcBef>
                <a:spcPts val="24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Dedicated meeting with all public services librarians, Feb 2018</a:t>
            </a:r>
            <a:endParaRPr/>
          </a:p>
          <a:p>
            <a:pPr indent="-228600" lvl="0" marL="228600" marR="0" rtl="0" algn="l">
              <a:lnSpc>
                <a:spcPct val="90000"/>
              </a:lnSpc>
              <a:spcBef>
                <a:spcPts val="24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Provided swag, handout, and slide decks for meetings with faculty, Spring 2018</a:t>
            </a:r>
            <a:endParaRPr/>
          </a:p>
        </p:txBody>
      </p:sp>
      <p:pic>
        <p:nvPicPr>
          <p:cNvPr id="277" name="Google Shape;277;p47"/>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310244" y="60318"/>
            <a:ext cx="8539800" cy="1402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Swag: Pens &amp; Pins</a:t>
            </a:r>
            <a:endParaRPr/>
          </a:p>
        </p:txBody>
      </p:sp>
      <p:sp>
        <p:nvSpPr>
          <p:cNvPr id="284" name="Google Shape;284;p48"/>
          <p:cNvSpPr txBox="1"/>
          <p:nvPr>
            <p:ph idx="1" type="body"/>
          </p:nvPr>
        </p:nvSpPr>
        <p:spPr>
          <a:xfrm>
            <a:off x="310753" y="1833563"/>
            <a:ext cx="8539200" cy="3892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Pens with UNC portal URL</a:t>
            </a:r>
            <a:endParaRPr/>
          </a:p>
          <a:p>
            <a:pPr indent="-228600" lvl="1" marL="685800" marR="0" rtl="0" algn="l">
              <a:lnSpc>
                <a:spcPct val="100000"/>
              </a:lnSpc>
              <a:spcBef>
                <a:spcPts val="22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For librarian distribution to faculty, researchers</a:t>
            </a:r>
            <a:endParaRPr/>
          </a:p>
          <a:p>
            <a:pPr indent="-228600" lvl="0" marL="228600" marR="0" rtl="0" algn="l">
              <a:lnSpc>
                <a:spcPct val="100000"/>
              </a:lnSpc>
              <a:spcBef>
                <a:spcPts val="2200"/>
              </a:spcBef>
              <a:spcAft>
                <a:spcPts val="0"/>
              </a:spcAft>
              <a:buClr>
                <a:srgbClr val="3A3838"/>
              </a:buClr>
              <a:buSzPts val="2400"/>
              <a:buFont typeface="Arial"/>
              <a:buChar char="•"/>
            </a:pPr>
            <a:r>
              <a:rPr b="0" i="0" lang="en-US" sz="2400" u="none" cap="none" strike="noStrike">
                <a:solidFill>
                  <a:srgbClr val="3A3838"/>
                </a:solidFill>
                <a:latin typeface="Avenir"/>
                <a:ea typeface="Avenir"/>
                <a:cs typeface="Avenir"/>
                <a:sym typeface="Avenir"/>
              </a:rPr>
              <a:t>Pins </a:t>
            </a:r>
            <a:endParaRPr b="0" i="0" sz="2400" u="none" cap="none" strike="noStrike">
              <a:solidFill>
                <a:srgbClr val="3A3838"/>
              </a:solidFill>
              <a:latin typeface="Avenir"/>
              <a:ea typeface="Avenir"/>
              <a:cs typeface="Avenir"/>
              <a:sym typeface="Avenir"/>
            </a:endParaRPr>
          </a:p>
          <a:p>
            <a:pPr indent="-228600" lvl="1" marL="685800" marR="0" rtl="0" algn="l">
              <a:lnSpc>
                <a:spcPct val="100000"/>
              </a:lnSpc>
              <a:spcBef>
                <a:spcPts val="2200"/>
              </a:spcBef>
              <a:spcAft>
                <a:spcPts val="0"/>
              </a:spcAft>
              <a:buClr>
                <a:srgbClr val="3A3838"/>
              </a:buClr>
              <a:buSzPts val="1800"/>
              <a:buFont typeface="Arial"/>
              <a:buChar char="•"/>
            </a:pPr>
            <a:r>
              <a:rPr b="0" i="0" lang="en-US" sz="1800" u="none" cap="none" strike="noStrike">
                <a:solidFill>
                  <a:srgbClr val="3A3838"/>
                </a:solidFill>
                <a:latin typeface="Avenir"/>
                <a:ea typeface="Avenir"/>
                <a:cs typeface="Avenir"/>
                <a:sym typeface="Avenir"/>
              </a:rPr>
              <a:t>Asking librarians to wear buttons when meeting with faculty</a:t>
            </a:r>
            <a:endParaRPr/>
          </a:p>
          <a:p>
            <a:pPr indent="-76200" lvl="0" marL="228600" marR="0" rtl="0" algn="l">
              <a:lnSpc>
                <a:spcPct val="100000"/>
              </a:lnSpc>
              <a:spcBef>
                <a:spcPts val="2200"/>
              </a:spcBef>
              <a:spcAft>
                <a:spcPts val="1600"/>
              </a:spcAft>
              <a:buClr>
                <a:srgbClr val="3A3838"/>
              </a:buClr>
              <a:buSzPts val="2400"/>
              <a:buFont typeface="Arial"/>
              <a:buNone/>
            </a:pPr>
            <a:r>
              <a:t/>
            </a:r>
            <a:endParaRPr b="0" i="0" sz="2400" u="none" cap="none" strike="noStrike">
              <a:solidFill>
                <a:srgbClr val="3A3838"/>
              </a:solidFill>
              <a:latin typeface="Avenir"/>
              <a:ea typeface="Avenir"/>
              <a:cs typeface="Avenir"/>
              <a:sym typeface="Avenir"/>
            </a:endParaRPr>
          </a:p>
        </p:txBody>
      </p:sp>
      <p:pic>
        <p:nvPicPr>
          <p:cNvPr id="285" name="Google Shape;285;p48"/>
          <p:cNvPicPr preferRelativeResize="0"/>
          <p:nvPr/>
        </p:nvPicPr>
        <p:blipFill rotWithShape="1">
          <a:blip r:embed="rId3">
            <a:alphaModFix/>
          </a:blip>
          <a:srcRect b="0" l="0" r="0" t="0"/>
          <a:stretch/>
        </p:blipFill>
        <p:spPr>
          <a:xfrm>
            <a:off x="7355041" y="3072836"/>
            <a:ext cx="1007604" cy="1007604"/>
          </a:xfrm>
          <a:prstGeom prst="rect">
            <a:avLst/>
          </a:prstGeom>
          <a:noFill/>
          <a:ln>
            <a:noFill/>
          </a:ln>
        </p:spPr>
      </p:pic>
      <p:pic>
        <p:nvPicPr>
          <p:cNvPr id="286" name="Google Shape;286;p48"/>
          <p:cNvPicPr preferRelativeResize="0"/>
          <p:nvPr/>
        </p:nvPicPr>
        <p:blipFill rotWithShape="1">
          <a:blip r:embed="rId4">
            <a:alphaModFix/>
          </a:blip>
          <a:srcRect b="0" l="0" r="0" t="0"/>
          <a:stretch/>
        </p:blipFill>
        <p:spPr>
          <a:xfrm>
            <a:off x="4849506" y="1695645"/>
            <a:ext cx="4033472" cy="588215"/>
          </a:xfrm>
          <a:prstGeom prst="rect">
            <a:avLst/>
          </a:prstGeom>
          <a:noFill/>
          <a:ln>
            <a:noFill/>
          </a:ln>
        </p:spPr>
      </p:pic>
      <p:pic>
        <p:nvPicPr>
          <p:cNvPr id="287" name="Google Shape;287;p48"/>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127000" y="-110066"/>
            <a:ext cx="8847600" cy="1110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UNC-Chapel Hill ORCID Statistics</a:t>
            </a:r>
            <a:endParaRPr/>
          </a:p>
        </p:txBody>
      </p:sp>
      <p:sp>
        <p:nvSpPr>
          <p:cNvPr id="294" name="Google Shape;294;p49"/>
          <p:cNvSpPr txBox="1"/>
          <p:nvPr>
            <p:ph idx="1" type="body"/>
          </p:nvPr>
        </p:nvSpPr>
        <p:spPr>
          <a:xfrm>
            <a:off x="127000" y="869839"/>
            <a:ext cx="9017100" cy="5285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3A3838"/>
              </a:buClr>
              <a:buSzPts val="2300"/>
              <a:buFont typeface="Arial"/>
              <a:buChar char="•"/>
            </a:pPr>
            <a:r>
              <a:rPr b="0" i="0" lang="en-US" sz="2300" u="none" cap="none" strike="noStrike">
                <a:solidFill>
                  <a:srgbClr val="3A3838"/>
                </a:solidFill>
                <a:latin typeface="Avenir"/>
                <a:ea typeface="Avenir"/>
                <a:cs typeface="Avenir"/>
                <a:sym typeface="Avenir"/>
              </a:rPr>
              <a:t>As of August 1</a:t>
            </a:r>
            <a:r>
              <a:rPr b="0" baseline="30000" i="0" lang="en-US" sz="2300" u="none" cap="none" strike="noStrike">
                <a:solidFill>
                  <a:srgbClr val="3A3838"/>
                </a:solidFill>
                <a:latin typeface="Avenir"/>
                <a:ea typeface="Avenir"/>
                <a:cs typeface="Avenir"/>
                <a:sym typeface="Avenir"/>
              </a:rPr>
              <a:t>st</a:t>
            </a:r>
            <a:r>
              <a:rPr b="0" i="0" lang="en-US" sz="2300" u="none" cap="none" strike="noStrike">
                <a:solidFill>
                  <a:srgbClr val="3A3838"/>
                </a:solidFill>
                <a:latin typeface="Avenir"/>
                <a:ea typeface="Avenir"/>
                <a:cs typeface="Avenir"/>
                <a:sym typeface="Avenir"/>
              </a:rPr>
              <a:t>, 5378 ORCID records are registered with unc.edu e-mail addresses (more UNC-Chapel Hill affiliates likely have ORCIDs but registered with a non-unc.edu email).</a:t>
            </a:r>
            <a:endParaRPr b="0" i="0" sz="2300" u="none" cap="none" strike="noStrike">
              <a:solidFill>
                <a:srgbClr val="3A3838"/>
              </a:solidFill>
              <a:latin typeface="Avenir"/>
              <a:ea typeface="Avenir"/>
              <a:cs typeface="Avenir"/>
              <a:sym typeface="Avenir"/>
            </a:endParaRPr>
          </a:p>
          <a:p>
            <a:pPr indent="-228600" lvl="0" marL="228600" marR="0" rtl="0" algn="l">
              <a:lnSpc>
                <a:spcPct val="100000"/>
              </a:lnSpc>
              <a:spcBef>
                <a:spcPts val="1200"/>
              </a:spcBef>
              <a:spcAft>
                <a:spcPts val="0"/>
              </a:spcAft>
              <a:buClr>
                <a:srgbClr val="3A3838"/>
              </a:buClr>
              <a:buSzPts val="2300"/>
              <a:buFont typeface="Arial"/>
              <a:buChar char="•"/>
            </a:pPr>
            <a:r>
              <a:rPr b="0" i="0" lang="en-US" sz="2300" u="none" cap="none" strike="noStrike">
                <a:solidFill>
                  <a:srgbClr val="3A3838"/>
                </a:solidFill>
                <a:latin typeface="Avenir"/>
                <a:ea typeface="Avenir"/>
                <a:cs typeface="Avenir"/>
                <a:sym typeface="Avenir"/>
              </a:rPr>
              <a:t>153 ORCID iDs linked to UNC-Chapel Hill ID since ORCID portal launch*.</a:t>
            </a:r>
            <a:endParaRPr b="0" i="0" sz="2300" u="none" cap="none" strike="noStrike">
              <a:solidFill>
                <a:srgbClr val="3A3838"/>
              </a:solidFill>
              <a:latin typeface="Avenir"/>
              <a:ea typeface="Avenir"/>
              <a:cs typeface="Avenir"/>
              <a:sym typeface="Avenir"/>
            </a:endParaRPr>
          </a:p>
          <a:p>
            <a:pPr indent="-228600" lvl="0" marL="228600" marR="0" rtl="0" algn="l">
              <a:lnSpc>
                <a:spcPct val="100000"/>
              </a:lnSpc>
              <a:spcBef>
                <a:spcPts val="1200"/>
              </a:spcBef>
              <a:spcAft>
                <a:spcPts val="0"/>
              </a:spcAft>
              <a:buClr>
                <a:srgbClr val="3A3838"/>
              </a:buClr>
              <a:buSzPts val="2300"/>
              <a:buFont typeface="Arial"/>
              <a:buChar char="•"/>
            </a:pPr>
            <a:r>
              <a:rPr b="0" i="0" lang="en-US" sz="2300" u="none" cap="none" strike="noStrike">
                <a:solidFill>
                  <a:srgbClr val="3A3838"/>
                </a:solidFill>
                <a:latin typeface="Avenir"/>
                <a:ea typeface="Avenir"/>
                <a:cs typeface="Avenir"/>
                <a:sym typeface="Avenir"/>
              </a:rPr>
              <a:t>Health Sciences Library librarians recorded 99 consultations/interactions that involved discussion of ORCID in 2017-18.  </a:t>
            </a:r>
            <a:endParaRPr/>
          </a:p>
          <a:p>
            <a:pPr indent="0" lvl="2" marL="914400" marR="0" rtl="0" algn="l">
              <a:lnSpc>
                <a:spcPct val="100000"/>
              </a:lnSpc>
              <a:spcBef>
                <a:spcPts val="0"/>
              </a:spcBef>
              <a:spcAft>
                <a:spcPts val="0"/>
              </a:spcAft>
              <a:buClr>
                <a:srgbClr val="3A3838"/>
              </a:buClr>
              <a:buSzPts val="1600"/>
              <a:buFont typeface="Arial"/>
              <a:buNone/>
            </a:pPr>
            <a:r>
              <a:rPr b="0" i="0" lang="en-US" sz="1600" u="none" cap="none" strike="noStrike">
                <a:solidFill>
                  <a:srgbClr val="3A3838"/>
                </a:solidFill>
                <a:latin typeface="Avenir"/>
                <a:ea typeface="Avenir"/>
                <a:cs typeface="Avenir"/>
                <a:sym typeface="Avenir"/>
              </a:rPr>
              <a:t>74 faculty			5 fellows &amp; postdocs</a:t>
            </a:r>
            <a:endParaRPr/>
          </a:p>
          <a:p>
            <a:pPr indent="0" lvl="2" marL="914400" marR="0" rtl="0" algn="l">
              <a:lnSpc>
                <a:spcPct val="100000"/>
              </a:lnSpc>
              <a:spcBef>
                <a:spcPts val="0"/>
              </a:spcBef>
              <a:spcAft>
                <a:spcPts val="0"/>
              </a:spcAft>
              <a:buClr>
                <a:srgbClr val="3A3838"/>
              </a:buClr>
              <a:buSzPts val="1600"/>
              <a:buFont typeface="Arial"/>
              <a:buNone/>
            </a:pPr>
            <a:r>
              <a:rPr b="0" i="0" lang="en-US" sz="1600" u="none" cap="none" strike="noStrike">
                <a:solidFill>
                  <a:srgbClr val="3A3838"/>
                </a:solidFill>
                <a:latin typeface="Avenir"/>
                <a:ea typeface="Avenir"/>
                <a:cs typeface="Avenir"/>
                <a:sym typeface="Avenir"/>
              </a:rPr>
              <a:t>7 staff			2 residents 		9 graduate students</a:t>
            </a:r>
            <a:endParaRPr b="0" i="0" sz="1600" u="none" cap="none" strike="noStrike">
              <a:solidFill>
                <a:srgbClr val="3A3838"/>
              </a:solidFill>
              <a:latin typeface="Avenir"/>
              <a:ea typeface="Avenir"/>
              <a:cs typeface="Avenir"/>
              <a:sym typeface="Avenir"/>
            </a:endParaRPr>
          </a:p>
          <a:p>
            <a:pPr indent="-228600" lvl="0" marL="285750" marR="0" rtl="0" algn="l">
              <a:lnSpc>
                <a:spcPct val="100000"/>
              </a:lnSpc>
              <a:spcBef>
                <a:spcPts val="1200"/>
              </a:spcBef>
              <a:spcAft>
                <a:spcPts val="0"/>
              </a:spcAft>
              <a:buClr>
                <a:srgbClr val="3A3838"/>
              </a:buClr>
              <a:buSzPts val="2300"/>
              <a:buFont typeface="Arial"/>
              <a:buChar char="•"/>
            </a:pPr>
            <a:r>
              <a:rPr b="0" i="0" lang="en-US" sz="2300" u="none" cap="none" strike="noStrike">
                <a:solidFill>
                  <a:srgbClr val="3A3838"/>
                </a:solidFill>
                <a:latin typeface="Avenir"/>
                <a:ea typeface="Avenir"/>
                <a:cs typeface="Avenir"/>
                <a:sym typeface="Avenir"/>
              </a:rPr>
              <a:t>2018-19 Goals: </a:t>
            </a:r>
            <a:endParaRPr/>
          </a:p>
          <a:p>
            <a:pPr indent="-228600" lvl="1" marL="742950" marR="0" rtl="0" algn="l">
              <a:lnSpc>
                <a:spcPct val="100000"/>
              </a:lnSpc>
              <a:spcBef>
                <a:spcPts val="0"/>
              </a:spcBef>
              <a:spcAft>
                <a:spcPts val="0"/>
              </a:spcAft>
              <a:buClr>
                <a:srgbClr val="3A3838"/>
              </a:buClr>
              <a:buSzPts val="2000"/>
              <a:buFont typeface="Arial"/>
              <a:buChar char="•"/>
            </a:pPr>
            <a:r>
              <a:rPr b="0" i="0" lang="en-US" sz="2000" u="none" cap="none" strike="noStrike">
                <a:solidFill>
                  <a:srgbClr val="3A3838"/>
                </a:solidFill>
                <a:latin typeface="Avenir"/>
                <a:ea typeface="Avenir"/>
                <a:cs typeface="Avenir"/>
                <a:sym typeface="Avenir"/>
              </a:rPr>
              <a:t>Significantly increase UNC-linked ORCID iDs .</a:t>
            </a:r>
            <a:endParaRPr b="0" i="0" sz="2000" u="none" cap="none" strike="noStrike">
              <a:solidFill>
                <a:srgbClr val="3A3838"/>
              </a:solidFill>
              <a:latin typeface="Avenir"/>
              <a:ea typeface="Avenir"/>
              <a:cs typeface="Avenir"/>
              <a:sym typeface="Avenir"/>
            </a:endParaRPr>
          </a:p>
          <a:p>
            <a:pPr indent="-228600" lvl="1" marL="742950" marR="0" rtl="0" algn="l">
              <a:lnSpc>
                <a:spcPct val="100000"/>
              </a:lnSpc>
              <a:spcBef>
                <a:spcPts val="0"/>
              </a:spcBef>
              <a:spcAft>
                <a:spcPts val="1600"/>
              </a:spcAft>
              <a:buClr>
                <a:srgbClr val="3A3838"/>
              </a:buClr>
              <a:buSzPts val="2000"/>
              <a:buFont typeface="Arial"/>
              <a:buChar char="•"/>
            </a:pPr>
            <a:r>
              <a:rPr b="0" i="0" lang="en-US" sz="2000" u="none" cap="none" strike="noStrike">
                <a:solidFill>
                  <a:srgbClr val="3A3838"/>
                </a:solidFill>
                <a:latin typeface="Avenir"/>
                <a:ea typeface="Avenir"/>
                <a:cs typeface="Avenir"/>
                <a:sym typeface="Avenir"/>
              </a:rPr>
              <a:t>Standardize collection of ORCID outreach statistics across the University Libraries.</a:t>
            </a:r>
            <a:endParaRPr b="0" i="0" sz="2000" u="none" cap="none" strike="noStrike">
              <a:solidFill>
                <a:srgbClr val="3A3838"/>
              </a:solidFill>
              <a:latin typeface="Avenir"/>
              <a:ea typeface="Avenir"/>
              <a:cs typeface="Avenir"/>
              <a:sym typeface="Avenir"/>
            </a:endParaRPr>
          </a:p>
        </p:txBody>
      </p:sp>
      <p:pic>
        <p:nvPicPr>
          <p:cNvPr id="295" name="Google Shape;295;p49"/>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0"/>
          <p:cNvSpPr txBox="1"/>
          <p:nvPr>
            <p:ph type="title"/>
          </p:nvPr>
        </p:nvSpPr>
        <p:spPr>
          <a:xfrm>
            <a:off x="242508" y="85728"/>
            <a:ext cx="8539800" cy="1402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8436B"/>
              </a:buClr>
              <a:buSzPts val="3600"/>
              <a:buFont typeface="Avenir"/>
              <a:buNone/>
            </a:pPr>
            <a:r>
              <a:rPr b="0" i="0" lang="en-US" sz="3600" u="none" cap="none" strike="noStrike">
                <a:solidFill>
                  <a:srgbClr val="28436B"/>
                </a:solidFill>
                <a:latin typeface="Avenir"/>
                <a:ea typeface="Avenir"/>
                <a:cs typeface="Avenir"/>
                <a:sym typeface="Avenir"/>
              </a:rPr>
              <a:t>UNC-Chapel Hill ORCID Outreach Team</a:t>
            </a:r>
            <a:endParaRPr/>
          </a:p>
        </p:txBody>
      </p:sp>
      <p:sp>
        <p:nvSpPr>
          <p:cNvPr id="302" name="Google Shape;302;p50"/>
          <p:cNvSpPr txBox="1"/>
          <p:nvPr>
            <p:ph idx="1" type="body"/>
          </p:nvPr>
        </p:nvSpPr>
        <p:spPr>
          <a:xfrm>
            <a:off x="310753" y="1562631"/>
            <a:ext cx="8757000" cy="38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3A3838"/>
                </a:solidFill>
                <a:latin typeface="Avenir"/>
                <a:ea typeface="Avenir"/>
                <a:cs typeface="Avenir"/>
                <a:sym typeface="Avenir"/>
              </a:rPr>
              <a:t>5 librarians from across UNC Libraries</a:t>
            </a:r>
            <a:endParaRPr/>
          </a:p>
          <a:p>
            <a:pPr indent="-228600" lvl="1" marL="685800" marR="0" rtl="0" algn="l">
              <a:lnSpc>
                <a:spcPct val="100000"/>
              </a:lnSpc>
              <a:spcBef>
                <a:spcPts val="1000"/>
              </a:spcBef>
              <a:spcAft>
                <a:spcPts val="0"/>
              </a:spcAft>
              <a:buClr>
                <a:srgbClr val="3A3838"/>
              </a:buClr>
              <a:buSzPts val="2000"/>
              <a:buFont typeface="Arial"/>
              <a:buChar char="•"/>
            </a:pPr>
            <a:r>
              <a:rPr b="0" i="0" lang="en-US" sz="2000" u="none" cap="none" strike="noStrike">
                <a:solidFill>
                  <a:srgbClr val="3A3838"/>
                </a:solidFill>
                <a:latin typeface="Avenir"/>
                <a:ea typeface="Avenir"/>
                <a:cs typeface="Avenir"/>
                <a:sym typeface="Avenir"/>
              </a:rPr>
              <a:t>Health Sciences Library</a:t>
            </a:r>
            <a:endParaRPr/>
          </a:p>
          <a:p>
            <a:pPr indent="-228600" lvl="1" marL="685800" marR="0" rtl="0" algn="l">
              <a:lnSpc>
                <a:spcPct val="100000"/>
              </a:lnSpc>
              <a:spcBef>
                <a:spcPts val="1000"/>
              </a:spcBef>
              <a:spcAft>
                <a:spcPts val="0"/>
              </a:spcAft>
              <a:buClr>
                <a:srgbClr val="3A3838"/>
              </a:buClr>
              <a:buSzPts val="2000"/>
              <a:buFont typeface="Arial"/>
              <a:buChar char="•"/>
            </a:pPr>
            <a:r>
              <a:rPr b="0" i="0" lang="en-US" sz="2000" u="none" cap="none" strike="noStrike">
                <a:solidFill>
                  <a:srgbClr val="3A3838"/>
                </a:solidFill>
                <a:latin typeface="Avenir"/>
                <a:ea typeface="Avenir"/>
                <a:cs typeface="Avenir"/>
                <a:sym typeface="Avenir"/>
              </a:rPr>
              <a:t>Davis Library (main graduate library)</a:t>
            </a:r>
            <a:endParaRPr b="0" i="0" sz="2000" u="none" cap="none" strike="noStrike">
              <a:solidFill>
                <a:srgbClr val="3A3838"/>
              </a:solidFill>
              <a:latin typeface="Avenir"/>
              <a:ea typeface="Avenir"/>
              <a:cs typeface="Avenir"/>
              <a:sym typeface="Avenir"/>
            </a:endParaRPr>
          </a:p>
          <a:p>
            <a:pPr indent="-228600" lvl="1" marL="685800" marR="0" rtl="0" algn="l">
              <a:lnSpc>
                <a:spcPct val="100000"/>
              </a:lnSpc>
              <a:spcBef>
                <a:spcPts val="1000"/>
              </a:spcBef>
              <a:spcAft>
                <a:spcPts val="0"/>
              </a:spcAft>
              <a:buClr>
                <a:srgbClr val="3A3838"/>
              </a:buClr>
              <a:buSzPts val="2000"/>
              <a:buFont typeface="Arial"/>
              <a:buChar char="•"/>
            </a:pPr>
            <a:r>
              <a:rPr b="0" i="0" lang="en-US" sz="2000" u="none" cap="none" strike="noStrike">
                <a:solidFill>
                  <a:srgbClr val="3A3838"/>
                </a:solidFill>
                <a:latin typeface="Avenir"/>
                <a:ea typeface="Avenir"/>
                <a:cs typeface="Avenir"/>
                <a:sym typeface="Avenir"/>
              </a:rPr>
              <a:t>Kenan Sciences Library</a:t>
            </a:r>
            <a:endParaRPr/>
          </a:p>
          <a:p>
            <a:pPr indent="-76200" lvl="0" marL="228600" marR="0" rtl="0" algn="l">
              <a:lnSpc>
                <a:spcPct val="100000"/>
              </a:lnSpc>
              <a:spcBef>
                <a:spcPts val="1000"/>
              </a:spcBef>
              <a:spcAft>
                <a:spcPts val="0"/>
              </a:spcAft>
              <a:buClr>
                <a:srgbClr val="3A3838"/>
              </a:buClr>
              <a:buSzPts val="2400"/>
              <a:buFont typeface="Arial"/>
              <a:buNone/>
            </a:pPr>
            <a:r>
              <a:t/>
            </a:r>
            <a:endParaRPr b="0" i="0" sz="2400" u="none" cap="none" strike="noStrike">
              <a:solidFill>
                <a:srgbClr val="3A3838"/>
              </a:solidFill>
              <a:latin typeface="Avenir"/>
              <a:ea typeface="Avenir"/>
              <a:cs typeface="Avenir"/>
              <a:sym typeface="Avenir"/>
            </a:endParaRPr>
          </a:p>
          <a:p>
            <a:pPr indent="0" lvl="0" marL="0" marR="0" rtl="0" algn="l">
              <a:lnSpc>
                <a:spcPct val="100000"/>
              </a:lnSpc>
              <a:spcBef>
                <a:spcPts val="1000"/>
              </a:spcBef>
              <a:spcAft>
                <a:spcPts val="0"/>
              </a:spcAft>
              <a:buClr>
                <a:srgbClr val="3A3838"/>
              </a:buClr>
              <a:buSzPts val="2400"/>
              <a:buFont typeface="Arial"/>
              <a:buNone/>
            </a:pPr>
            <a:r>
              <a:rPr b="0" i="0" lang="en-US" sz="2400" u="none" cap="none" strike="noStrike">
                <a:solidFill>
                  <a:srgbClr val="3A3838"/>
                </a:solidFill>
                <a:latin typeface="Avenir"/>
                <a:ea typeface="Avenir"/>
                <a:cs typeface="Avenir"/>
                <a:sym typeface="Avenir"/>
              </a:rPr>
              <a:t>Contact:  </a:t>
            </a:r>
            <a:r>
              <a:rPr b="0" i="0" lang="en-US" sz="2400" u="sng" cap="none" strike="noStrike">
                <a:solidFill>
                  <a:schemeClr val="hlink"/>
                </a:solidFill>
                <a:latin typeface="Avenir"/>
                <a:ea typeface="Avenir"/>
                <a:cs typeface="Avenir"/>
                <a:sym typeface="Avenir"/>
                <a:hlinkClick r:id="rId3"/>
              </a:rPr>
              <a:t>ORCIDTeam@unc.edu</a:t>
            </a:r>
            <a:endParaRPr/>
          </a:p>
          <a:p>
            <a:pPr indent="0" lvl="0" marL="0" marR="0" rtl="0" algn="l">
              <a:lnSpc>
                <a:spcPct val="100000"/>
              </a:lnSpc>
              <a:spcBef>
                <a:spcPts val="1000"/>
              </a:spcBef>
              <a:spcAft>
                <a:spcPts val="1600"/>
              </a:spcAft>
              <a:buClr>
                <a:srgbClr val="3A3838"/>
              </a:buClr>
              <a:buSzPts val="2400"/>
              <a:buFont typeface="Arial"/>
              <a:buNone/>
            </a:pPr>
            <a:r>
              <a:rPr b="0" i="0" lang="en-US" sz="2400" u="none" cap="none" strike="noStrike">
                <a:solidFill>
                  <a:srgbClr val="3A3838"/>
                </a:solidFill>
                <a:latin typeface="Avenir"/>
                <a:ea typeface="Avenir"/>
                <a:cs typeface="Avenir"/>
                <a:sym typeface="Avenir"/>
              </a:rPr>
              <a:t>LibGuide:  </a:t>
            </a:r>
            <a:r>
              <a:rPr b="0" i="0" lang="en-US" sz="2400" u="sng" cap="none" strike="noStrike">
                <a:solidFill>
                  <a:schemeClr val="hlink"/>
                </a:solidFill>
                <a:latin typeface="Avenir"/>
                <a:ea typeface="Avenir"/>
                <a:cs typeface="Avenir"/>
                <a:sym typeface="Avenir"/>
                <a:hlinkClick r:id="rId4"/>
              </a:rPr>
              <a:t>http://guides.lib.unc.edu/orcid</a:t>
            </a:r>
            <a:r>
              <a:rPr b="0" i="0" lang="en-US" sz="2400" u="none" cap="none" strike="noStrike">
                <a:solidFill>
                  <a:srgbClr val="3A3838"/>
                </a:solidFill>
                <a:latin typeface="Avenir"/>
                <a:ea typeface="Avenir"/>
                <a:cs typeface="Avenir"/>
                <a:sym typeface="Avenir"/>
              </a:rPr>
              <a:t> </a:t>
            </a:r>
            <a:endParaRPr/>
          </a:p>
        </p:txBody>
      </p:sp>
      <p:grpSp>
        <p:nvGrpSpPr>
          <p:cNvPr id="303" name="Google Shape;303;p50"/>
          <p:cNvGrpSpPr/>
          <p:nvPr/>
        </p:nvGrpSpPr>
        <p:grpSpPr>
          <a:xfrm>
            <a:off x="5846701" y="2240056"/>
            <a:ext cx="3074412" cy="1729140"/>
            <a:chOff x="3616567" y="2845222"/>
            <a:chExt cx="4951541" cy="2784893"/>
          </a:xfrm>
        </p:grpSpPr>
        <p:pic>
          <p:nvPicPr>
            <p:cNvPr id="304" name="Google Shape;304;p50"/>
            <p:cNvPicPr preferRelativeResize="0"/>
            <p:nvPr/>
          </p:nvPicPr>
          <p:blipFill rotWithShape="1">
            <a:blip r:embed="rId5">
              <a:alphaModFix/>
            </a:blip>
            <a:srcRect b="0" l="0" r="0" t="0"/>
            <a:stretch/>
          </p:blipFill>
          <p:spPr>
            <a:xfrm>
              <a:off x="3616567" y="2845222"/>
              <a:ext cx="4951541" cy="2784893"/>
            </a:xfrm>
            <a:prstGeom prst="rect">
              <a:avLst/>
            </a:prstGeom>
            <a:noFill/>
            <a:ln>
              <a:noFill/>
            </a:ln>
          </p:spPr>
        </p:pic>
        <p:pic>
          <p:nvPicPr>
            <p:cNvPr id="305" name="Google Shape;305;p50"/>
            <p:cNvPicPr preferRelativeResize="0"/>
            <p:nvPr/>
          </p:nvPicPr>
          <p:blipFill rotWithShape="1">
            <a:blip r:embed="rId6">
              <a:alphaModFix/>
            </a:blip>
            <a:srcRect b="0" l="0" r="0" t="0"/>
            <a:stretch/>
          </p:blipFill>
          <p:spPr>
            <a:xfrm>
              <a:off x="7426064" y="3090584"/>
              <a:ext cx="916004" cy="916004"/>
            </a:xfrm>
            <a:prstGeom prst="rect">
              <a:avLst/>
            </a:prstGeom>
            <a:noFill/>
            <a:ln>
              <a:noFill/>
            </a:ln>
          </p:spPr>
        </p:pic>
      </p:grpSp>
      <p:pic>
        <p:nvPicPr>
          <p:cNvPr id="306" name="Google Shape;306;p50"/>
          <p:cNvPicPr preferRelativeResize="0"/>
          <p:nvPr/>
        </p:nvPicPr>
        <p:blipFill rotWithShape="1">
          <a:blip r:embed="rId6">
            <a:alphaModFix/>
          </a:blip>
          <a:srcRect b="0" l="0" r="0" t="0"/>
          <a:stretch/>
        </p:blipFill>
        <p:spPr>
          <a:xfrm>
            <a:off x="7101880" y="6269164"/>
            <a:ext cx="476901" cy="476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1"/>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New York University</a:t>
            </a:r>
            <a:r>
              <a:rPr lang="en-US" sz="3200">
                <a:solidFill>
                  <a:schemeClr val="dk1"/>
                </a:solidFill>
                <a:latin typeface="Arial"/>
                <a:ea typeface="Arial"/>
                <a:cs typeface="Arial"/>
                <a:sym typeface="Arial"/>
              </a:rPr>
              <a:t> </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312" name="Google Shape;312;p51"/>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4"/>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Agenda</a:t>
            </a:r>
            <a:endParaRPr b="1" i="0" sz="2000" u="none" cap="none" strike="noStrike">
              <a:solidFill>
                <a:schemeClr val="dk1"/>
              </a:solidFill>
            </a:endParaRPr>
          </a:p>
        </p:txBody>
      </p:sp>
      <p:sp>
        <p:nvSpPr>
          <p:cNvPr id="175" name="Google Shape;175;p34"/>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p>
            <a:pPr indent="-358140" lvl="0" marL="457200" rtl="0" algn="l">
              <a:lnSpc>
                <a:spcPct val="115000"/>
              </a:lnSpc>
              <a:spcBef>
                <a:spcPts val="480"/>
              </a:spcBef>
              <a:spcAft>
                <a:spcPts val="0"/>
              </a:spcAft>
              <a:buClr>
                <a:srgbClr val="FFAB40"/>
              </a:buClr>
              <a:buSzPts val="2040"/>
              <a:buChar char="•"/>
            </a:pPr>
            <a:r>
              <a:rPr lang="en-US">
                <a:solidFill>
                  <a:srgbClr val="000000"/>
                </a:solidFill>
              </a:rPr>
              <a:t>ORCID US Community Overview</a:t>
            </a:r>
            <a:endParaRPr>
              <a:solidFill>
                <a:srgbClr val="000000"/>
              </a:solidFill>
            </a:endParaRPr>
          </a:p>
          <a:p>
            <a:pPr indent="-358140" lvl="0" marL="457200" rtl="0" algn="l">
              <a:lnSpc>
                <a:spcPct val="115000"/>
              </a:lnSpc>
              <a:spcBef>
                <a:spcPts val="0"/>
              </a:spcBef>
              <a:spcAft>
                <a:spcPts val="0"/>
              </a:spcAft>
              <a:buClr>
                <a:srgbClr val="FFAB40"/>
              </a:buClr>
              <a:buSzPts val="2040"/>
              <a:buChar char="•"/>
            </a:pPr>
            <a:r>
              <a:rPr lang="en-US">
                <a:solidFill>
                  <a:srgbClr val="000000"/>
                </a:solidFill>
              </a:rPr>
              <a:t>Global ORCID Overview</a:t>
            </a:r>
            <a:endParaRPr>
              <a:solidFill>
                <a:srgbClr val="000000"/>
              </a:solidFill>
            </a:endParaRPr>
          </a:p>
          <a:p>
            <a:pPr indent="-358140" lvl="0" marL="457200" rtl="0" algn="l">
              <a:lnSpc>
                <a:spcPct val="115000"/>
              </a:lnSpc>
              <a:spcBef>
                <a:spcPts val="0"/>
              </a:spcBef>
              <a:spcAft>
                <a:spcPts val="0"/>
              </a:spcAft>
              <a:buClr>
                <a:srgbClr val="FFAB40"/>
              </a:buClr>
              <a:buSzPts val="2040"/>
              <a:buChar char="•"/>
            </a:pPr>
            <a:r>
              <a:rPr lang="en-US">
                <a:solidFill>
                  <a:srgbClr val="000000"/>
                </a:solidFill>
              </a:rPr>
              <a:t>Highlights from US research institutions:</a:t>
            </a:r>
            <a:endParaRPr>
              <a:solidFill>
                <a:srgbClr val="000000"/>
              </a:solidFill>
            </a:endParaRPr>
          </a:p>
          <a:p>
            <a:pPr indent="-336550" lvl="1" marL="914400" rtl="0" algn="l">
              <a:lnSpc>
                <a:spcPct val="115000"/>
              </a:lnSpc>
              <a:spcBef>
                <a:spcPts val="0"/>
              </a:spcBef>
              <a:spcAft>
                <a:spcPts val="0"/>
              </a:spcAft>
              <a:buClr>
                <a:srgbClr val="FFAB40"/>
              </a:buClr>
              <a:buSzPts val="1700"/>
              <a:buChar char="•"/>
            </a:pPr>
            <a:r>
              <a:rPr lang="en-US">
                <a:solidFill>
                  <a:srgbClr val="000000"/>
                </a:solidFill>
              </a:rPr>
              <a:t>University of North Carolina at Chapel Hill</a:t>
            </a:r>
            <a:endParaRPr>
              <a:solidFill>
                <a:srgbClr val="000000"/>
              </a:solidFill>
            </a:endParaRPr>
          </a:p>
          <a:p>
            <a:pPr indent="-336550" lvl="1" marL="914400" rtl="0" algn="l">
              <a:lnSpc>
                <a:spcPct val="115000"/>
              </a:lnSpc>
              <a:spcBef>
                <a:spcPts val="0"/>
              </a:spcBef>
              <a:spcAft>
                <a:spcPts val="0"/>
              </a:spcAft>
              <a:buClr>
                <a:srgbClr val="FFAB40"/>
              </a:buClr>
              <a:buSzPts val="1700"/>
              <a:buChar char="•"/>
            </a:pPr>
            <a:r>
              <a:rPr lang="en-US">
                <a:solidFill>
                  <a:srgbClr val="000000"/>
                </a:solidFill>
              </a:rPr>
              <a:t>New York University</a:t>
            </a:r>
            <a:endParaRPr>
              <a:solidFill>
                <a:srgbClr val="000000"/>
              </a:solidFill>
            </a:endParaRPr>
          </a:p>
          <a:p>
            <a:pPr indent="-336550" lvl="1" marL="914400" rtl="0" algn="l">
              <a:lnSpc>
                <a:spcPct val="115000"/>
              </a:lnSpc>
              <a:spcBef>
                <a:spcPts val="0"/>
              </a:spcBef>
              <a:spcAft>
                <a:spcPts val="0"/>
              </a:spcAft>
              <a:buClr>
                <a:srgbClr val="FFAB40"/>
              </a:buClr>
              <a:buSzPts val="1700"/>
              <a:buChar char="•"/>
            </a:pPr>
            <a:r>
              <a:rPr lang="en-US">
                <a:solidFill>
                  <a:srgbClr val="000000"/>
                </a:solidFill>
              </a:rPr>
              <a:t>Boston College</a:t>
            </a:r>
            <a:endParaRPr>
              <a:solidFill>
                <a:srgbClr val="000000"/>
              </a:solidFill>
            </a:endParaRPr>
          </a:p>
          <a:p>
            <a:pPr indent="-336550" lvl="1" marL="914400" rtl="0" algn="l">
              <a:lnSpc>
                <a:spcPct val="115000"/>
              </a:lnSpc>
              <a:spcBef>
                <a:spcPts val="0"/>
              </a:spcBef>
              <a:spcAft>
                <a:spcPts val="0"/>
              </a:spcAft>
              <a:buClr>
                <a:srgbClr val="FFAB40"/>
              </a:buClr>
              <a:buSzPts val="1700"/>
              <a:buChar char="•"/>
            </a:pPr>
            <a:r>
              <a:rPr lang="en-US">
                <a:solidFill>
                  <a:srgbClr val="000000"/>
                </a:solidFill>
              </a:rPr>
              <a:t>Cornell University</a:t>
            </a:r>
            <a:endParaRPr>
              <a:solidFill>
                <a:srgbClr val="000000"/>
              </a:solidFill>
            </a:endParaRPr>
          </a:p>
          <a:p>
            <a:pPr indent="-336550" lvl="1" marL="914400" rtl="0" algn="l">
              <a:lnSpc>
                <a:spcPct val="115000"/>
              </a:lnSpc>
              <a:spcBef>
                <a:spcPts val="0"/>
              </a:spcBef>
              <a:spcAft>
                <a:spcPts val="0"/>
              </a:spcAft>
              <a:buClr>
                <a:srgbClr val="FFAB40"/>
              </a:buClr>
              <a:buSzPts val="1700"/>
              <a:buChar char="•"/>
            </a:pPr>
            <a:r>
              <a:rPr lang="en-US">
                <a:solidFill>
                  <a:srgbClr val="000000"/>
                </a:solidFill>
              </a:rPr>
              <a:t>University of Virginia</a:t>
            </a:r>
            <a:endParaRPr>
              <a:solidFill>
                <a:srgbClr val="000000"/>
              </a:solidFill>
            </a:endParaRPr>
          </a:p>
          <a:p>
            <a:pPr indent="-358140" lvl="0" marL="457200" rtl="0" algn="l">
              <a:lnSpc>
                <a:spcPct val="115000"/>
              </a:lnSpc>
              <a:spcBef>
                <a:spcPts val="0"/>
              </a:spcBef>
              <a:spcAft>
                <a:spcPts val="0"/>
              </a:spcAft>
              <a:buClr>
                <a:srgbClr val="FFAB40"/>
              </a:buClr>
              <a:buSzPts val="2040"/>
              <a:buChar char="•"/>
            </a:pPr>
            <a:r>
              <a:rPr lang="en-US">
                <a:solidFill>
                  <a:srgbClr val="000000"/>
                </a:solidFill>
              </a:rPr>
              <a:t>ORCID US Community Resources</a:t>
            </a:r>
            <a:endParaRPr>
              <a:solidFill>
                <a:srgbClr val="000000"/>
              </a:solidFill>
            </a:endParaRPr>
          </a:p>
          <a:p>
            <a:pPr indent="-358140" lvl="0" marL="457200" rtl="0" algn="l">
              <a:lnSpc>
                <a:spcPct val="115000"/>
              </a:lnSpc>
              <a:spcBef>
                <a:spcPts val="0"/>
              </a:spcBef>
              <a:spcAft>
                <a:spcPts val="0"/>
              </a:spcAft>
              <a:buClr>
                <a:srgbClr val="FFAB40"/>
              </a:buClr>
              <a:buSzPts val="2040"/>
              <a:buChar char="•"/>
            </a:pPr>
            <a:r>
              <a:rPr lang="en-US">
                <a:solidFill>
                  <a:srgbClr val="000000"/>
                </a:solidFill>
              </a:rPr>
              <a:t>Questions &amp; Discussion</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969264" y="2551200"/>
            <a:ext cx="7315200" cy="914400"/>
          </a:xfrm>
          <a:prstGeom prst="rect">
            <a:avLst/>
          </a:prstGeom>
          <a:noFill/>
          <a:ln>
            <a:noFill/>
          </a:ln>
        </p:spPr>
        <p:txBody>
          <a:bodyPr anchorCtr="0" anchor="b" bIns="45700" lIns="0" spcFirstLastPara="1" rIns="0" wrap="square" tIns="45700">
            <a:noAutofit/>
          </a:bodyPr>
          <a:lstStyle/>
          <a:p>
            <a:pPr indent="0" lvl="0" marL="0" marR="0" rtl="0" algn="l">
              <a:lnSpc>
                <a:spcPct val="90909"/>
              </a:lnSpc>
              <a:spcBef>
                <a:spcPts val="0"/>
              </a:spcBef>
              <a:spcAft>
                <a:spcPts val="0"/>
              </a:spcAft>
              <a:buClr>
                <a:schemeClr val="lt1"/>
              </a:buClr>
              <a:buSzPts val="4400"/>
              <a:buFont typeface="Open Sans"/>
              <a:buNone/>
            </a:pPr>
            <a:r>
              <a:rPr b="0" i="0" lang="en-US" sz="4400" u="none" cap="none" strike="noStrike">
                <a:solidFill>
                  <a:schemeClr val="lt1"/>
                </a:solidFill>
                <a:latin typeface="Open Sans"/>
                <a:ea typeface="Open Sans"/>
                <a:cs typeface="Open Sans"/>
                <a:sym typeface="Open Sans"/>
              </a:rPr>
              <a:t>ORCID @ New York University</a:t>
            </a:r>
            <a:endParaRPr b="0" i="0" sz="4400" u="none" cap="none" strike="noStrike">
              <a:solidFill>
                <a:schemeClr val="lt1"/>
              </a:solidFill>
              <a:latin typeface="Open Sans"/>
              <a:ea typeface="Open Sans"/>
              <a:cs typeface="Open Sans"/>
              <a:sym typeface="Open Sans"/>
            </a:endParaRPr>
          </a:p>
        </p:txBody>
      </p:sp>
      <p:sp>
        <p:nvSpPr>
          <p:cNvPr id="319" name="Google Shape;319;p52"/>
          <p:cNvSpPr txBox="1"/>
          <p:nvPr>
            <p:ph idx="1" type="body"/>
          </p:nvPr>
        </p:nvSpPr>
        <p:spPr>
          <a:xfrm>
            <a:off x="969264" y="3557040"/>
            <a:ext cx="7315200" cy="1600200"/>
          </a:xfrm>
          <a:prstGeom prst="rect">
            <a:avLst/>
          </a:prstGeom>
          <a:noFill/>
          <a:ln>
            <a:noFill/>
          </a:ln>
        </p:spPr>
        <p:txBody>
          <a:bodyPr anchorCtr="0" anchor="t" bIns="45700" lIns="0" spcFirstLastPara="1" rIns="0" wrap="square" tIns="45700">
            <a:noAutofit/>
          </a:bodyPr>
          <a:lstStyle/>
          <a:p>
            <a:pPr indent="-457200" lvl="0" marL="571500" marR="0" rtl="0" algn="l">
              <a:lnSpc>
                <a:spcPct val="100000"/>
              </a:lnSpc>
              <a:spcBef>
                <a:spcPts val="0"/>
              </a:spcBef>
              <a:spcAft>
                <a:spcPts val="0"/>
              </a:spcAft>
              <a:buClr>
                <a:schemeClr val="accent6"/>
              </a:buClr>
              <a:buSzPts val="1800"/>
              <a:buFont typeface="Arial"/>
              <a:buChar char="•"/>
            </a:pPr>
            <a:r>
              <a:rPr b="0" i="0" lang="en-US" sz="2400" u="none" cap="none" strike="noStrike">
                <a:solidFill>
                  <a:schemeClr val="accent6"/>
                </a:solidFill>
                <a:latin typeface="Open Sans"/>
                <a:ea typeface="Open Sans"/>
                <a:cs typeface="Open Sans"/>
                <a:sym typeface="Open Sans"/>
              </a:rPr>
              <a:t>Consortial member of ORCID (via NERL)</a:t>
            </a:r>
            <a:endParaRPr/>
          </a:p>
          <a:p>
            <a:pPr indent="-342900" lvl="0" marL="571500" marR="0" rtl="0" algn="l">
              <a:lnSpc>
                <a:spcPct val="100000"/>
              </a:lnSpc>
              <a:spcBef>
                <a:spcPts val="0"/>
              </a:spcBef>
              <a:spcAft>
                <a:spcPts val="0"/>
              </a:spcAft>
              <a:buClr>
                <a:srgbClr val="D1E69A"/>
              </a:buClr>
              <a:buSzPts val="1800"/>
              <a:buFont typeface="Arial"/>
              <a:buNone/>
            </a:pPr>
            <a:r>
              <a:t/>
            </a:r>
            <a:endParaRPr b="0" i="0" sz="2400" u="none" cap="none" strike="noStrike">
              <a:solidFill>
                <a:schemeClr val="accent6"/>
              </a:solidFill>
              <a:latin typeface="Open Sans"/>
              <a:ea typeface="Open Sans"/>
              <a:cs typeface="Open Sans"/>
              <a:sym typeface="Open Sans"/>
            </a:endParaRPr>
          </a:p>
          <a:p>
            <a:pPr indent="-457200" lvl="0" marL="571500" marR="0" rtl="0" algn="l">
              <a:lnSpc>
                <a:spcPct val="100000"/>
              </a:lnSpc>
              <a:spcBef>
                <a:spcPts val="0"/>
              </a:spcBef>
              <a:spcAft>
                <a:spcPts val="0"/>
              </a:spcAft>
              <a:buClr>
                <a:schemeClr val="accent6"/>
              </a:buClr>
              <a:buSzPts val="1800"/>
              <a:buFont typeface="Arial"/>
              <a:buChar char="•"/>
            </a:pPr>
            <a:r>
              <a:rPr b="0" i="0" lang="en-US" sz="2400" u="none" cap="none" strike="noStrike">
                <a:solidFill>
                  <a:schemeClr val="accent6"/>
                </a:solidFill>
                <a:latin typeface="Open Sans"/>
                <a:ea typeface="Open Sans"/>
                <a:cs typeface="Open Sans"/>
                <a:sym typeface="Open Sans"/>
              </a:rPr>
              <a:t>Separate support approaches by campus (Washington Square &amp; Medical Center)</a:t>
            </a:r>
            <a:endParaRPr/>
          </a:p>
          <a:p>
            <a:pPr indent="0" lvl="0" marL="0" marR="0" rtl="0" algn="l">
              <a:lnSpc>
                <a:spcPct val="100000"/>
              </a:lnSpc>
              <a:spcBef>
                <a:spcPts val="1000"/>
              </a:spcBef>
              <a:spcAft>
                <a:spcPts val="0"/>
              </a:spcAft>
              <a:buClr>
                <a:srgbClr val="D1E69A"/>
              </a:buClr>
              <a:buSzPts val="2400"/>
              <a:buFont typeface="Arial"/>
              <a:buNone/>
            </a:pPr>
            <a:r>
              <a:t/>
            </a:r>
            <a:endParaRPr b="0" i="0" sz="2400" u="none" cap="none" strike="noStrike">
              <a:solidFill>
                <a:srgbClr val="D1E69A"/>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descr="memberlogo.png" id="324" name="Google Shape;324;p53"/>
          <p:cNvPicPr preferRelativeResize="0"/>
          <p:nvPr/>
        </p:nvPicPr>
        <p:blipFill rotWithShape="1">
          <a:blip r:embed="rId3">
            <a:alphaModFix/>
          </a:blip>
          <a:srcRect b="0" l="0" r="0" t="0"/>
          <a:stretch/>
        </p:blipFill>
        <p:spPr>
          <a:xfrm>
            <a:off x="2372500" y="965700"/>
            <a:ext cx="4399000" cy="1265350"/>
          </a:xfrm>
          <a:prstGeom prst="rect">
            <a:avLst/>
          </a:prstGeom>
          <a:noFill/>
          <a:ln>
            <a:noFill/>
          </a:ln>
        </p:spPr>
      </p:pic>
      <p:sp>
        <p:nvSpPr>
          <p:cNvPr id="325" name="Google Shape;325;p53"/>
          <p:cNvSpPr txBox="1"/>
          <p:nvPr>
            <p:ph idx="4294967295" type="body"/>
          </p:nvPr>
        </p:nvSpPr>
        <p:spPr>
          <a:xfrm>
            <a:off x="311700" y="2785082"/>
            <a:ext cx="8520600" cy="30429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2"/>
              </a:buClr>
              <a:buSzPts val="1800"/>
              <a:buFont typeface="Arial"/>
              <a:buNone/>
            </a:pPr>
            <a:r>
              <a:rPr b="0" i="0" lang="en-US" sz="2000" u="none" cap="none" strike="noStrike">
                <a:solidFill>
                  <a:schemeClr val="dk2"/>
                </a:solidFill>
                <a:latin typeface="Open Sans"/>
                <a:ea typeface="Open Sans"/>
                <a:cs typeface="Open Sans"/>
                <a:sym typeface="Open Sans"/>
              </a:rPr>
              <a:t>NYU Washington Square Campus and ORCID</a:t>
            </a:r>
            <a:endParaRPr/>
          </a:p>
          <a:p>
            <a:pPr indent="0" lvl="0" marL="1143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0" lvl="0" marL="114300" marR="0" rtl="0" algn="l">
              <a:lnSpc>
                <a:spcPct val="100000"/>
              </a:lnSpc>
              <a:spcBef>
                <a:spcPts val="0"/>
              </a:spcBef>
              <a:spcAft>
                <a:spcPts val="0"/>
              </a:spcAft>
              <a:buClr>
                <a:schemeClr val="dk2"/>
              </a:buClr>
              <a:buSzPts val="1800"/>
              <a:buFont typeface="Arial"/>
              <a:buNone/>
            </a:pPr>
            <a:r>
              <a:rPr b="0" i="0" lang="en-US" sz="2000" u="none" cap="none" strike="noStrike">
                <a:solidFill>
                  <a:schemeClr val="dk2"/>
                </a:solidFill>
                <a:latin typeface="Open Sans"/>
                <a:ea typeface="Open Sans"/>
                <a:cs typeface="Open Sans"/>
                <a:sym typeface="Open Sans"/>
              </a:rPr>
              <a:t>Challenges:</a:t>
            </a:r>
            <a:endParaRPr/>
          </a:p>
          <a:p>
            <a:pPr indent="-342900" lvl="1" marL="667512"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230 majors/programs, 50k students, hundreds departments/schools/institutes</a:t>
            </a:r>
            <a:endParaRPr/>
          </a:p>
          <a:p>
            <a:pPr indent="-342900" lvl="1" marL="667512"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No centralized Persistent ID authority</a:t>
            </a:r>
            <a:endParaRPr/>
          </a:p>
          <a:p>
            <a:pPr indent="0" lvl="0" marL="1143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0" lvl="0" marL="114300" marR="0" rtl="0" algn="l">
              <a:lnSpc>
                <a:spcPct val="100000"/>
              </a:lnSpc>
              <a:spcBef>
                <a:spcPts val="0"/>
              </a:spcBef>
              <a:spcAft>
                <a:spcPts val="0"/>
              </a:spcAft>
              <a:buClr>
                <a:schemeClr val="dk2"/>
              </a:buClr>
              <a:buSzPts val="1800"/>
              <a:buFont typeface="Arial"/>
              <a:buNone/>
            </a:pPr>
            <a:r>
              <a:rPr b="0" i="0" lang="en-US" sz="2000" u="none" cap="none" strike="noStrike">
                <a:solidFill>
                  <a:schemeClr val="dk2"/>
                </a:solidFill>
                <a:latin typeface="Open Sans"/>
                <a:ea typeface="Open Sans"/>
                <a:cs typeface="Open Sans"/>
                <a:sym typeface="Open Sans"/>
              </a:rPr>
              <a:t>Response:</a:t>
            </a:r>
            <a:endParaRPr/>
          </a:p>
          <a:p>
            <a:pPr indent="-342900" lvl="1" marL="667512"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Link ORCID to Research Data Management instructional efforts</a:t>
            </a:r>
            <a:endParaRPr/>
          </a:p>
          <a:p>
            <a:pPr indent="-228600" lvl="0" marL="457200" marR="0" rtl="0" algn="l">
              <a:lnSpc>
                <a:spcPct val="100000"/>
              </a:lnSpc>
              <a:spcBef>
                <a:spcPts val="0"/>
              </a:spcBef>
              <a:spcAft>
                <a:spcPts val="0"/>
              </a:spcAft>
              <a:buClr>
                <a:schemeClr val="dk2"/>
              </a:buClr>
              <a:buSzPts val="1800"/>
              <a:buFont typeface="Arial"/>
              <a:buNone/>
            </a:pPr>
            <a:r>
              <a:t/>
            </a:r>
            <a:endParaRPr b="0" i="0" sz="3000" u="none" cap="none" strike="noStrike">
              <a:solidFill>
                <a:schemeClr val="dk2"/>
              </a:solidFill>
              <a:latin typeface="Open Sans"/>
              <a:ea typeface="Open Sans"/>
              <a:cs typeface="Open Sans"/>
              <a:sym typeface="Open Sans"/>
            </a:endParaRPr>
          </a:p>
        </p:txBody>
      </p:sp>
      <p:pic>
        <p:nvPicPr>
          <p:cNvPr id="326" name="Google Shape;326;p53"/>
          <p:cNvPicPr preferRelativeResize="0"/>
          <p:nvPr/>
        </p:nvPicPr>
        <p:blipFill rotWithShape="1">
          <a:blip r:embed="rId4">
            <a:alphaModFix/>
          </a:blip>
          <a:srcRect b="0" l="0" r="0" t="0"/>
          <a:stretch/>
        </p:blipFill>
        <p:spPr>
          <a:xfrm>
            <a:off x="7061507" y="2377634"/>
            <a:ext cx="1565235" cy="10753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memberlogo.png" id="331" name="Google Shape;331;p54"/>
          <p:cNvPicPr preferRelativeResize="0"/>
          <p:nvPr/>
        </p:nvPicPr>
        <p:blipFill rotWithShape="1">
          <a:blip r:embed="rId3">
            <a:alphaModFix/>
          </a:blip>
          <a:srcRect b="0" l="0" r="0" t="0"/>
          <a:stretch/>
        </p:blipFill>
        <p:spPr>
          <a:xfrm>
            <a:off x="2372500" y="965700"/>
            <a:ext cx="4399000" cy="1265350"/>
          </a:xfrm>
          <a:prstGeom prst="rect">
            <a:avLst/>
          </a:prstGeom>
          <a:noFill/>
          <a:ln>
            <a:noFill/>
          </a:ln>
        </p:spPr>
      </p:pic>
      <p:sp>
        <p:nvSpPr>
          <p:cNvPr id="332" name="Google Shape;332;p54"/>
          <p:cNvSpPr txBox="1"/>
          <p:nvPr>
            <p:ph idx="4294967295" type="body"/>
          </p:nvPr>
        </p:nvSpPr>
        <p:spPr>
          <a:xfrm>
            <a:off x="311700" y="3350472"/>
            <a:ext cx="8520600" cy="27852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2"/>
              </a:buClr>
              <a:buSzPts val="1800"/>
              <a:buFont typeface="Arial"/>
              <a:buNone/>
            </a:pPr>
            <a:r>
              <a:rPr b="0" i="0" lang="en-US" sz="2000" u="none" cap="none" strike="noStrike">
                <a:solidFill>
                  <a:schemeClr val="dk2"/>
                </a:solidFill>
                <a:latin typeface="Open Sans"/>
                <a:ea typeface="Open Sans"/>
                <a:cs typeface="Open Sans"/>
                <a:sym typeface="Open Sans"/>
              </a:rPr>
              <a:t>NYU Libraries Data Services and Research Data Management (RDM):</a:t>
            </a:r>
            <a:endParaRPr/>
          </a:p>
          <a:p>
            <a:pPr indent="-342900" lvl="0" marL="5715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457200" lvl="0" marL="5715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ORCID advocacy integrated with 30+ hours/semester of RDM instruction per semester</a:t>
            </a:r>
            <a:endParaRPr/>
          </a:p>
          <a:p>
            <a:pPr indent="-457200" lvl="0" marL="5715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Targets are faculty, graduate/postgraduate researchers</a:t>
            </a:r>
            <a:endParaRPr/>
          </a:p>
          <a:p>
            <a:pPr indent="-457200" lvl="0" marL="5715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Departmental liaison outreach to encourage ORCID use for internal scholarly output tracking</a:t>
            </a:r>
            <a:endParaRPr/>
          </a:p>
          <a:p>
            <a:pPr indent="-228600" lvl="0" marL="457200" marR="0" rtl="0" algn="l">
              <a:lnSpc>
                <a:spcPct val="100000"/>
              </a:lnSpc>
              <a:spcBef>
                <a:spcPts val="0"/>
              </a:spcBef>
              <a:spcAft>
                <a:spcPts val="0"/>
              </a:spcAft>
              <a:buClr>
                <a:schemeClr val="dk2"/>
              </a:buClr>
              <a:buSzPts val="1800"/>
              <a:buFont typeface="Arial"/>
              <a:buNone/>
            </a:pPr>
            <a:r>
              <a:t/>
            </a:r>
            <a:endParaRPr b="0" i="0" sz="3000" u="none" cap="none" strike="noStrike">
              <a:solidFill>
                <a:schemeClr val="dk2"/>
              </a:solidFill>
              <a:latin typeface="Open Sans"/>
              <a:ea typeface="Open Sans"/>
              <a:cs typeface="Open Sans"/>
              <a:sym typeface="Open Sans"/>
            </a:endParaRPr>
          </a:p>
        </p:txBody>
      </p:sp>
      <p:pic>
        <p:nvPicPr>
          <p:cNvPr id="333" name="Google Shape;333;p54"/>
          <p:cNvPicPr preferRelativeResize="0"/>
          <p:nvPr/>
        </p:nvPicPr>
        <p:blipFill rotWithShape="1">
          <a:blip r:embed="rId4">
            <a:alphaModFix/>
          </a:blip>
          <a:srcRect b="0" l="0" r="0" t="0"/>
          <a:stretch/>
        </p:blipFill>
        <p:spPr>
          <a:xfrm>
            <a:off x="7061507" y="2377634"/>
            <a:ext cx="1565235" cy="10753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descr="memberlogo.png" id="338" name="Google Shape;338;p55"/>
          <p:cNvPicPr preferRelativeResize="0"/>
          <p:nvPr/>
        </p:nvPicPr>
        <p:blipFill rotWithShape="1">
          <a:blip r:embed="rId3">
            <a:alphaModFix/>
          </a:blip>
          <a:srcRect b="0" l="0" r="0" t="0"/>
          <a:stretch/>
        </p:blipFill>
        <p:spPr>
          <a:xfrm>
            <a:off x="2372500" y="965700"/>
            <a:ext cx="4399000" cy="1265350"/>
          </a:xfrm>
          <a:prstGeom prst="rect">
            <a:avLst/>
          </a:prstGeom>
          <a:noFill/>
          <a:ln>
            <a:noFill/>
          </a:ln>
        </p:spPr>
      </p:pic>
      <p:sp>
        <p:nvSpPr>
          <p:cNvPr id="339" name="Google Shape;339;p55"/>
          <p:cNvSpPr txBox="1"/>
          <p:nvPr>
            <p:ph idx="4294967295" type="body"/>
          </p:nvPr>
        </p:nvSpPr>
        <p:spPr>
          <a:xfrm>
            <a:off x="311700" y="3252750"/>
            <a:ext cx="8520600" cy="2575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MedCenter, circa 7300 active faculty</a:t>
            </a:r>
            <a:endParaRPr/>
          </a:p>
          <a:p>
            <a:pPr indent="-228600" lvl="0" marL="4572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Sophisticated in house database of faculty publications</a:t>
            </a:r>
            <a:endParaRPr/>
          </a:p>
          <a:p>
            <a:pPr indent="-228600" lvl="0" marL="4572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Intense interest in improved author/faculty name matching</a:t>
            </a:r>
            <a:endParaRPr/>
          </a:p>
          <a:p>
            <a:pPr indent="-228600" lvl="0" marL="4572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Also interested in ORCID based publication harvesting</a:t>
            </a:r>
            <a:endParaRPr/>
          </a:p>
          <a:p>
            <a:pPr indent="-228600" lvl="0" marL="457200" marR="0" rtl="0" algn="l">
              <a:lnSpc>
                <a:spcPct val="100000"/>
              </a:lnSpc>
              <a:spcBef>
                <a:spcPts val="0"/>
              </a:spcBef>
              <a:spcAft>
                <a:spcPts val="0"/>
              </a:spcAft>
              <a:buClr>
                <a:schemeClr val="dk2"/>
              </a:buClr>
              <a:buSzPts val="1800"/>
              <a:buFont typeface="Arial"/>
              <a:buNone/>
            </a:pPr>
            <a:r>
              <a:t/>
            </a:r>
            <a:endParaRPr b="0" i="0" sz="3000" u="none" cap="none" strike="noStrike">
              <a:solidFill>
                <a:schemeClr val="dk2"/>
              </a:solidFill>
              <a:latin typeface="Open Sans"/>
              <a:ea typeface="Open Sans"/>
              <a:cs typeface="Open Sans"/>
              <a:sym typeface="Open Sans"/>
            </a:endParaRPr>
          </a:p>
        </p:txBody>
      </p:sp>
      <p:pic>
        <p:nvPicPr>
          <p:cNvPr id="340" name="Google Shape;340;p55"/>
          <p:cNvPicPr preferRelativeResize="0"/>
          <p:nvPr/>
        </p:nvPicPr>
        <p:blipFill rotWithShape="1">
          <a:blip r:embed="rId4">
            <a:alphaModFix/>
          </a:blip>
          <a:srcRect b="0" l="0" r="0" t="0"/>
          <a:stretch/>
        </p:blipFill>
        <p:spPr>
          <a:xfrm>
            <a:off x="6230369" y="2231050"/>
            <a:ext cx="2222595" cy="8836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descr="memberlogo.png" id="345" name="Google Shape;345;p56"/>
          <p:cNvPicPr preferRelativeResize="0"/>
          <p:nvPr/>
        </p:nvPicPr>
        <p:blipFill rotWithShape="1">
          <a:blip r:embed="rId3">
            <a:alphaModFix/>
          </a:blip>
          <a:srcRect b="0" l="0" r="0" t="0"/>
          <a:stretch/>
        </p:blipFill>
        <p:spPr>
          <a:xfrm>
            <a:off x="2372500" y="965700"/>
            <a:ext cx="4399000" cy="1265350"/>
          </a:xfrm>
          <a:prstGeom prst="rect">
            <a:avLst/>
          </a:prstGeom>
          <a:noFill/>
          <a:ln>
            <a:noFill/>
          </a:ln>
        </p:spPr>
      </p:pic>
      <p:sp>
        <p:nvSpPr>
          <p:cNvPr id="346" name="Google Shape;346;p56"/>
          <p:cNvSpPr txBox="1"/>
          <p:nvPr>
            <p:ph idx="4294967295" type="body"/>
          </p:nvPr>
        </p:nvSpPr>
        <p:spPr>
          <a:xfrm>
            <a:off x="311700" y="3092208"/>
            <a:ext cx="8520600" cy="2735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Library urges faculty to join ORCID and to authorize the Library to manage their ORCID publication listings</a:t>
            </a:r>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Two mass emailings and sustained nudging via publication notifications</a:t>
            </a:r>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As of today, about 28% of all active faculty have ORCID IDs, but close to 50% of faculty who have published in the last 3 years</a:t>
            </a:r>
            <a:endParaRPr/>
          </a:p>
          <a:p>
            <a:pPr indent="-228600" lvl="0" marL="4572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dk2"/>
              </a:buClr>
              <a:buSzPts val="1800"/>
              <a:buFont typeface="Arial"/>
              <a:buChar char="●"/>
            </a:pPr>
            <a:r>
              <a:rPr b="0" i="0" lang="en-US" sz="2000" u="none" cap="none" strike="noStrike">
                <a:solidFill>
                  <a:schemeClr val="dk2"/>
                </a:solidFill>
                <a:latin typeface="Open Sans"/>
                <a:ea typeface="Open Sans"/>
                <a:cs typeface="Open Sans"/>
                <a:sym typeface="Open Sans"/>
              </a:rPr>
              <a:t>Harvesting by ORCID from PubMed/WOS -- 50-100 citations a week</a:t>
            </a:r>
            <a:endParaRPr/>
          </a:p>
          <a:p>
            <a:pPr indent="-228600" lvl="0" marL="45720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2"/>
              </a:solidFill>
              <a:latin typeface="Open Sans"/>
              <a:ea typeface="Open Sans"/>
              <a:cs typeface="Open Sans"/>
              <a:sym typeface="Open Sans"/>
            </a:endParaRPr>
          </a:p>
        </p:txBody>
      </p:sp>
      <p:pic>
        <p:nvPicPr>
          <p:cNvPr id="347" name="Google Shape;347;p56"/>
          <p:cNvPicPr preferRelativeResize="0"/>
          <p:nvPr/>
        </p:nvPicPr>
        <p:blipFill rotWithShape="1">
          <a:blip r:embed="rId4">
            <a:alphaModFix/>
          </a:blip>
          <a:srcRect b="0" l="0" r="0" t="0"/>
          <a:stretch/>
        </p:blipFill>
        <p:spPr>
          <a:xfrm>
            <a:off x="6223389" y="2231050"/>
            <a:ext cx="2222595" cy="8836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memberlogo.png" id="352" name="Google Shape;352;p57"/>
          <p:cNvPicPr preferRelativeResize="0"/>
          <p:nvPr/>
        </p:nvPicPr>
        <p:blipFill rotWithShape="1">
          <a:blip r:embed="rId3">
            <a:alphaModFix/>
          </a:blip>
          <a:srcRect b="0" l="0" r="0" t="0"/>
          <a:stretch/>
        </p:blipFill>
        <p:spPr>
          <a:xfrm>
            <a:off x="2372500" y="965700"/>
            <a:ext cx="4399000" cy="1265350"/>
          </a:xfrm>
          <a:prstGeom prst="rect">
            <a:avLst/>
          </a:prstGeom>
          <a:noFill/>
          <a:ln>
            <a:noFill/>
          </a:ln>
        </p:spPr>
      </p:pic>
      <p:sp>
        <p:nvSpPr>
          <p:cNvPr id="353" name="Google Shape;353;p57"/>
          <p:cNvSpPr txBox="1"/>
          <p:nvPr>
            <p:ph idx="4294967295" type="body"/>
          </p:nvPr>
        </p:nvSpPr>
        <p:spPr>
          <a:xfrm>
            <a:off x="452825" y="4139230"/>
            <a:ext cx="37818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Open Sans"/>
                <a:ea typeface="Open Sans"/>
                <a:cs typeface="Open Sans"/>
                <a:sym typeface="Open Sans"/>
              </a:rPr>
              <a:t>MedCenter ORCID write up:  </a:t>
            </a:r>
            <a:r>
              <a:rPr b="0" i="0" lang="en-US" sz="2000" u="sng" cap="none" strike="noStrike">
                <a:solidFill>
                  <a:schemeClr val="hlink"/>
                </a:solidFill>
                <a:latin typeface="Open Sans"/>
                <a:ea typeface="Open Sans"/>
                <a:cs typeface="Open Sans"/>
                <a:sym typeface="Open Sans"/>
                <a:hlinkClick action="ppaction://hlinksldjump" r:id="rId4"/>
              </a:rPr>
              <a:t>https://shorturl.at/hsD49</a:t>
            </a:r>
            <a:endParaRPr b="0" i="0" sz="2000" u="none" cap="none" strike="noStrike">
              <a:solidFill>
                <a:schemeClr val="dk2"/>
              </a:solidFill>
              <a:latin typeface="Open Sans"/>
              <a:ea typeface="Open Sans"/>
              <a:cs typeface="Open Sans"/>
              <a:sym typeface="Open Sans"/>
            </a:endParaRPr>
          </a:p>
        </p:txBody>
      </p:sp>
      <p:sp>
        <p:nvSpPr>
          <p:cNvPr id="354" name="Google Shape;354;p57"/>
          <p:cNvSpPr txBox="1"/>
          <p:nvPr>
            <p:ph idx="4294967295" type="body"/>
          </p:nvPr>
        </p:nvSpPr>
        <p:spPr>
          <a:xfrm>
            <a:off x="5177225" y="3818144"/>
            <a:ext cx="3781800" cy="198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Open Sans"/>
                <a:ea typeface="Open Sans"/>
                <a:cs typeface="Open Sans"/>
                <a:sym typeface="Open Sans"/>
              </a:rPr>
              <a:t>Stuart Spore</a:t>
            </a:r>
            <a:endParaRPr/>
          </a:p>
          <a:p>
            <a:pPr indent="0" lvl="0" marL="0" marR="0" rtl="0" algn="l">
              <a:lnSpc>
                <a:spcPct val="100000"/>
              </a:lnSpc>
              <a:spcBef>
                <a:spcPts val="0"/>
              </a:spcBef>
              <a:spcAft>
                <a:spcPts val="0"/>
              </a:spcAft>
              <a:buClr>
                <a:schemeClr val="dk2"/>
              </a:buClr>
              <a:buSzPts val="2000"/>
              <a:buFont typeface="Arial"/>
              <a:buNone/>
            </a:pPr>
            <a:r>
              <a:rPr b="0" i="0" lang="en-US" sz="2000" u="sng" cap="none" strike="noStrike">
                <a:solidFill>
                  <a:schemeClr val="hlink"/>
                </a:solidFill>
                <a:latin typeface="Open Sans"/>
                <a:ea typeface="Open Sans"/>
                <a:cs typeface="Open Sans"/>
                <a:sym typeface="Open Sans"/>
                <a:hlinkClick r:id="rId5"/>
              </a:rPr>
              <a:t>stuart.spore@med.nyu.edu</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Open Sans"/>
                <a:ea typeface="Open Sans"/>
                <a:cs typeface="Open Sans"/>
                <a:sym typeface="Open Sans"/>
              </a:rPr>
              <a:t>Nicholas Wolf</a:t>
            </a:r>
            <a:endParaRPr/>
          </a:p>
          <a:p>
            <a:pPr indent="0" lvl="0" marL="0" marR="0" rtl="0" algn="l">
              <a:lnSpc>
                <a:spcPct val="100000"/>
              </a:lnSpc>
              <a:spcBef>
                <a:spcPts val="0"/>
              </a:spcBef>
              <a:spcAft>
                <a:spcPts val="0"/>
              </a:spcAft>
              <a:buClr>
                <a:schemeClr val="dk2"/>
              </a:buClr>
              <a:buSzPts val="2000"/>
              <a:buFont typeface="Arial"/>
              <a:buNone/>
            </a:pPr>
            <a:r>
              <a:rPr b="0" i="0" lang="en-US" sz="2000" u="sng" cap="none" strike="noStrike">
                <a:solidFill>
                  <a:schemeClr val="hlink"/>
                </a:solidFill>
                <a:latin typeface="Open Sans"/>
                <a:ea typeface="Open Sans"/>
                <a:cs typeface="Open Sans"/>
                <a:sym typeface="Open Sans"/>
                <a:hlinkClick r:id="rId6"/>
              </a:rPr>
              <a:t>Nicholas.wolf@nyu.edu</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t/>
            </a:r>
            <a:endParaRPr b="0" i="0" sz="20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ts val="2000"/>
              <a:buFont typeface="Arial"/>
              <a:buNone/>
            </a:pPr>
            <a:r>
              <a:t/>
            </a:r>
            <a:endParaRPr b="0" i="0" sz="2000" u="none" cap="none" strike="noStrike">
              <a:solidFill>
                <a:schemeClr val="dk2"/>
              </a:solidFill>
              <a:latin typeface="Open Sans"/>
              <a:ea typeface="Open Sans"/>
              <a:cs typeface="Open Sans"/>
              <a:sym typeface="Open Sans"/>
            </a:endParaRPr>
          </a:p>
        </p:txBody>
      </p:sp>
      <p:pic>
        <p:nvPicPr>
          <p:cNvPr id="355" name="Google Shape;355;p57"/>
          <p:cNvPicPr preferRelativeResize="0"/>
          <p:nvPr/>
        </p:nvPicPr>
        <p:blipFill rotWithShape="1">
          <a:blip r:embed="rId7">
            <a:alphaModFix/>
          </a:blip>
          <a:srcRect b="0" l="0" r="0" t="0"/>
          <a:stretch/>
        </p:blipFill>
        <p:spPr>
          <a:xfrm>
            <a:off x="5420672" y="2492102"/>
            <a:ext cx="2222595" cy="883642"/>
          </a:xfrm>
          <a:prstGeom prst="rect">
            <a:avLst/>
          </a:prstGeom>
          <a:noFill/>
          <a:ln>
            <a:noFill/>
          </a:ln>
        </p:spPr>
      </p:pic>
      <p:pic>
        <p:nvPicPr>
          <p:cNvPr id="356" name="Google Shape;356;p57"/>
          <p:cNvPicPr preferRelativeResize="0"/>
          <p:nvPr/>
        </p:nvPicPr>
        <p:blipFill rotWithShape="1">
          <a:blip r:embed="rId8">
            <a:alphaModFix/>
          </a:blip>
          <a:srcRect b="0" l="0" r="0" t="0"/>
          <a:stretch/>
        </p:blipFill>
        <p:spPr>
          <a:xfrm>
            <a:off x="452825" y="2242360"/>
            <a:ext cx="1565235" cy="10753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8"/>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Boston College</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362" name="Google Shape;362;p58"/>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id="367" name="Google Shape;367;p59"/>
          <p:cNvPicPr preferRelativeResize="0"/>
          <p:nvPr/>
        </p:nvPicPr>
        <p:blipFill>
          <a:blip r:embed="rId3">
            <a:alphaModFix/>
          </a:blip>
          <a:stretch>
            <a:fillRect/>
          </a:stretch>
        </p:blipFill>
        <p:spPr>
          <a:xfrm>
            <a:off x="0" y="829644"/>
            <a:ext cx="9144001" cy="38990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pic>
        <p:nvPicPr>
          <p:cNvPr id="372" name="Google Shape;372;p60"/>
          <p:cNvPicPr preferRelativeResize="0"/>
          <p:nvPr/>
        </p:nvPicPr>
        <p:blipFill>
          <a:blip r:embed="rId3">
            <a:alphaModFix/>
          </a:blip>
          <a:stretch>
            <a:fillRect/>
          </a:stretch>
        </p:blipFill>
        <p:spPr>
          <a:xfrm>
            <a:off x="0" y="544050"/>
            <a:ext cx="9144001" cy="43274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pic>
        <p:nvPicPr>
          <p:cNvPr id="377" name="Google Shape;377;p61"/>
          <p:cNvPicPr preferRelativeResize="0"/>
          <p:nvPr/>
        </p:nvPicPr>
        <p:blipFill>
          <a:blip r:embed="rId3">
            <a:alphaModFix/>
          </a:blip>
          <a:stretch>
            <a:fillRect/>
          </a:stretch>
        </p:blipFill>
        <p:spPr>
          <a:xfrm>
            <a:off x="0" y="544033"/>
            <a:ext cx="9144001" cy="432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Open Researcher &amp; Contributor ID</a:t>
            </a:r>
            <a:endParaRPr b="1" i="0" sz="2000" u="none" cap="none" strike="noStrike">
              <a:solidFill>
                <a:schemeClr val="dk1"/>
              </a:solidFill>
            </a:endParaRPr>
          </a:p>
        </p:txBody>
      </p:sp>
      <p:pic>
        <p:nvPicPr>
          <p:cNvPr id="181" name="Google Shape;181;p35"/>
          <p:cNvPicPr preferRelativeResize="0"/>
          <p:nvPr/>
        </p:nvPicPr>
        <p:blipFill rotWithShape="1">
          <a:blip r:embed="rId3">
            <a:alphaModFix/>
          </a:blip>
          <a:srcRect b="9729" l="2016" r="1968" t="14137"/>
          <a:stretch/>
        </p:blipFill>
        <p:spPr>
          <a:xfrm>
            <a:off x="626304" y="1661175"/>
            <a:ext cx="7891384" cy="4700700"/>
          </a:xfrm>
          <a:prstGeom prst="rect">
            <a:avLst/>
          </a:prstGeom>
          <a:noFill/>
          <a:ln>
            <a:noFill/>
          </a:ln>
        </p:spPr>
      </p:pic>
      <p:sp>
        <p:nvSpPr>
          <p:cNvPr id="182" name="Google Shape;182;p35"/>
          <p:cNvSpPr txBox="1"/>
          <p:nvPr/>
        </p:nvSpPr>
        <p:spPr>
          <a:xfrm>
            <a:off x="603600" y="864675"/>
            <a:ext cx="8540400" cy="7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   </a:t>
            </a:r>
            <a:r>
              <a:rPr lang="en-US" sz="3600">
                <a:solidFill>
                  <a:schemeClr val="lt1"/>
                </a:solidFill>
              </a:rPr>
              <a:t> </a:t>
            </a:r>
            <a:r>
              <a:rPr lang="en-US" sz="3600" u="sng">
                <a:solidFill>
                  <a:schemeClr val="hlink"/>
                </a:solidFill>
                <a:hlinkClick r:id="rId4"/>
              </a:rPr>
              <a:t>https://orcid.org/0000-0002-1196-6279</a:t>
            </a:r>
            <a:r>
              <a:rPr lang="en-US" sz="1800">
                <a:solidFill>
                  <a:schemeClr val="lt1"/>
                </a:solidFill>
              </a:rPr>
              <a:t> </a:t>
            </a:r>
            <a:endParaRPr/>
          </a:p>
        </p:txBody>
      </p:sp>
      <p:pic>
        <p:nvPicPr>
          <p:cNvPr id="183" name="Google Shape;183;p35"/>
          <p:cNvPicPr preferRelativeResize="0"/>
          <p:nvPr/>
        </p:nvPicPr>
        <p:blipFill>
          <a:blip r:embed="rId5">
            <a:alphaModFix/>
          </a:blip>
          <a:stretch>
            <a:fillRect/>
          </a:stretch>
        </p:blipFill>
        <p:spPr>
          <a:xfrm>
            <a:off x="496925" y="1035075"/>
            <a:ext cx="455700" cy="455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Google Shape;382;p62"/>
          <p:cNvPicPr preferRelativeResize="0"/>
          <p:nvPr/>
        </p:nvPicPr>
        <p:blipFill>
          <a:blip r:embed="rId3">
            <a:alphaModFix/>
          </a:blip>
          <a:stretch>
            <a:fillRect/>
          </a:stretch>
        </p:blipFill>
        <p:spPr>
          <a:xfrm>
            <a:off x="3056251" y="0"/>
            <a:ext cx="3031497"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63"/>
          <p:cNvPicPr preferRelativeResize="0"/>
          <p:nvPr/>
        </p:nvPicPr>
        <p:blipFill>
          <a:blip r:embed="rId3">
            <a:alphaModFix/>
          </a:blip>
          <a:stretch>
            <a:fillRect/>
          </a:stretch>
        </p:blipFill>
        <p:spPr>
          <a:xfrm>
            <a:off x="1676400" y="1104900"/>
            <a:ext cx="5791200" cy="3486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Google Shape;392;p64"/>
          <p:cNvPicPr preferRelativeResize="0"/>
          <p:nvPr/>
        </p:nvPicPr>
        <p:blipFill>
          <a:blip r:embed="rId3">
            <a:alphaModFix/>
          </a:blip>
          <a:stretch>
            <a:fillRect/>
          </a:stretch>
        </p:blipFill>
        <p:spPr>
          <a:xfrm>
            <a:off x="1775289" y="0"/>
            <a:ext cx="5593422" cy="5143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pic>
        <p:nvPicPr>
          <p:cNvPr id="397" name="Google Shape;397;p65"/>
          <p:cNvPicPr preferRelativeResize="0"/>
          <p:nvPr/>
        </p:nvPicPr>
        <p:blipFill>
          <a:blip r:embed="rId3">
            <a:alphaModFix/>
          </a:blip>
          <a:stretch>
            <a:fillRect/>
          </a:stretch>
        </p:blipFill>
        <p:spPr>
          <a:xfrm>
            <a:off x="0" y="553356"/>
            <a:ext cx="9144001" cy="43134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pic>
        <p:nvPicPr>
          <p:cNvPr id="402" name="Google Shape;402;p66"/>
          <p:cNvPicPr preferRelativeResize="0"/>
          <p:nvPr/>
        </p:nvPicPr>
        <p:blipFill>
          <a:blip r:embed="rId3">
            <a:alphaModFix/>
          </a:blip>
          <a:stretch>
            <a:fillRect/>
          </a:stretch>
        </p:blipFill>
        <p:spPr>
          <a:xfrm>
            <a:off x="0" y="1187152"/>
            <a:ext cx="9144001" cy="33627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id="407" name="Google Shape;407;p67"/>
          <p:cNvPicPr preferRelativeResize="0"/>
          <p:nvPr/>
        </p:nvPicPr>
        <p:blipFill>
          <a:blip r:embed="rId3">
            <a:alphaModFix/>
          </a:blip>
          <a:stretch>
            <a:fillRect/>
          </a:stretch>
        </p:blipFill>
        <p:spPr>
          <a:xfrm>
            <a:off x="0" y="689899"/>
            <a:ext cx="9143999" cy="41086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pic>
        <p:nvPicPr>
          <p:cNvPr id="412" name="Google Shape;412;p68"/>
          <p:cNvPicPr preferRelativeResize="0"/>
          <p:nvPr/>
        </p:nvPicPr>
        <p:blipFill>
          <a:blip r:embed="rId3">
            <a:alphaModFix/>
          </a:blip>
          <a:stretch>
            <a:fillRect/>
          </a:stretch>
        </p:blipFill>
        <p:spPr>
          <a:xfrm>
            <a:off x="0" y="649475"/>
            <a:ext cx="9144000" cy="41692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Google Shape;417;p69"/>
          <p:cNvPicPr preferRelativeResize="0"/>
          <p:nvPr/>
        </p:nvPicPr>
        <p:blipFill>
          <a:blip r:embed="rId3">
            <a:alphaModFix/>
          </a:blip>
          <a:stretch>
            <a:fillRect/>
          </a:stretch>
        </p:blipFill>
        <p:spPr>
          <a:xfrm>
            <a:off x="0" y="550712"/>
            <a:ext cx="9143998" cy="43174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70"/>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Cornell University</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423" name="Google Shape;423;p70"/>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7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ORCID @ arXiv.org</a:t>
            </a:r>
            <a:endParaRPr/>
          </a:p>
        </p:txBody>
      </p:sp>
      <p:pic>
        <p:nvPicPr>
          <p:cNvPr id="429" name="Google Shape;429;p71"/>
          <p:cNvPicPr preferRelativeResize="0"/>
          <p:nvPr/>
        </p:nvPicPr>
        <p:blipFill>
          <a:blip r:embed="rId3">
            <a:alphaModFix/>
          </a:blip>
          <a:stretch>
            <a:fillRect/>
          </a:stretch>
        </p:blipFill>
        <p:spPr>
          <a:xfrm>
            <a:off x="0" y="3316975"/>
            <a:ext cx="5530174" cy="3444375"/>
          </a:xfrm>
          <a:prstGeom prst="rect">
            <a:avLst/>
          </a:prstGeom>
          <a:noFill/>
          <a:ln>
            <a:noFill/>
          </a:ln>
        </p:spPr>
      </p:pic>
      <p:sp>
        <p:nvSpPr>
          <p:cNvPr id="430" name="Google Shape;430;p7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Local author ids first introduced pre-ORCID in 2009 (~15k created in the first 6 years, ~2.5k/year), ORCID iD connection introduced in early 2015.</a:t>
            </a:r>
            <a:endParaRPr/>
          </a:p>
          <a:p>
            <a:pPr indent="0" lvl="0" marL="0" rtl="0" algn="l">
              <a:spcBef>
                <a:spcPts val="1600"/>
              </a:spcBef>
              <a:spcAft>
                <a:spcPts val="1600"/>
              </a:spcAft>
              <a:buNone/>
            </a:pPr>
            <a:r>
              <a:t/>
            </a:r>
            <a:endParaRPr/>
          </a:p>
        </p:txBody>
      </p:sp>
      <p:sp>
        <p:nvSpPr>
          <p:cNvPr id="431" name="Google Shape;431;p71"/>
          <p:cNvSpPr txBox="1"/>
          <p:nvPr/>
        </p:nvSpPr>
        <p:spPr>
          <a:xfrm>
            <a:off x="5530175" y="2414075"/>
            <a:ext cx="3459300" cy="26673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solidFill>
                  <a:schemeClr val="dk1"/>
                </a:solidFill>
              </a:rPr>
              <a:t>Rapid initial adoption has continued</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Now ~53k connected ORCID iDs (~6k/year)</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Universal &gt;&gt; local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a:t>
            </a:r>
            <a:endParaRPr b="1" i="0" sz="2000" u="none" cap="none" strike="noStrike">
              <a:solidFill>
                <a:schemeClr val="dk1"/>
              </a:solidFill>
            </a:endParaRPr>
          </a:p>
        </p:txBody>
      </p:sp>
      <p:sp>
        <p:nvSpPr>
          <p:cNvPr id="189" name="Google Shape;189;p36"/>
          <p:cNvSpPr txBox="1"/>
          <p:nvPr>
            <p:ph idx="1" type="body"/>
          </p:nvPr>
        </p:nvSpPr>
        <p:spPr>
          <a:xfrm>
            <a:off x="242700" y="869350"/>
            <a:ext cx="8658600" cy="17376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Clr>
                <a:schemeClr val="dk1"/>
              </a:buClr>
              <a:buSzPts val="2400"/>
              <a:buFont typeface="Arial"/>
              <a:buChar char="•"/>
            </a:pPr>
            <a:r>
              <a:rPr lang="en-US"/>
              <a:t>National consortial ORCID membership for US research institutions: </a:t>
            </a:r>
            <a:r>
              <a:rPr lang="en-US" u="sng">
                <a:solidFill>
                  <a:schemeClr val="hlink"/>
                </a:solidFill>
                <a:hlinkClick r:id="rId3"/>
              </a:rPr>
              <a:t>http://orcid-us.org</a:t>
            </a:r>
            <a:endParaRPr/>
          </a:p>
          <a:p>
            <a:pPr indent="-336550" lvl="1" marL="914400" marR="0" rtl="0" algn="l">
              <a:spcBef>
                <a:spcPts val="0"/>
              </a:spcBef>
              <a:spcAft>
                <a:spcPts val="0"/>
              </a:spcAft>
              <a:buSzPts val="1700"/>
              <a:buChar char="•"/>
            </a:pPr>
            <a:r>
              <a:rPr lang="en-US"/>
              <a:t>Building a community of practice around ORCID in the US</a:t>
            </a:r>
            <a:endParaRPr/>
          </a:p>
          <a:p>
            <a:pPr indent="-336550" lvl="1" marL="914400" marR="0" rtl="0" algn="l">
              <a:spcBef>
                <a:spcPts val="0"/>
              </a:spcBef>
              <a:spcAft>
                <a:spcPts val="0"/>
              </a:spcAft>
              <a:buSzPts val="1700"/>
              <a:buChar char="•"/>
            </a:pPr>
            <a:r>
              <a:rPr lang="en-US"/>
              <a:t>Lowest discounted membership fee: $4,300/calendar year</a:t>
            </a:r>
            <a:endParaRPr/>
          </a:p>
          <a:p>
            <a:pPr indent="-336550" lvl="1" marL="914400" marR="0" rtl="0" algn="l">
              <a:spcBef>
                <a:spcPts val="0"/>
              </a:spcBef>
              <a:spcAft>
                <a:spcPts val="0"/>
              </a:spcAft>
              <a:buSzPts val="1700"/>
              <a:buChar char="•"/>
            </a:pPr>
            <a:r>
              <a:rPr lang="en-US"/>
              <a:t>Dedicated technical &amp; community support</a:t>
            </a:r>
            <a:endParaRPr/>
          </a:p>
        </p:txBody>
      </p:sp>
      <p:pic>
        <p:nvPicPr>
          <p:cNvPr id="190" name="Google Shape;190;p36"/>
          <p:cNvPicPr preferRelativeResize="0"/>
          <p:nvPr/>
        </p:nvPicPr>
        <p:blipFill rotWithShape="1">
          <a:blip r:embed="rId4">
            <a:alphaModFix/>
          </a:blip>
          <a:srcRect b="17440" l="2045" r="1027" t="19071"/>
          <a:stretch/>
        </p:blipFill>
        <p:spPr>
          <a:xfrm>
            <a:off x="287850" y="2775388"/>
            <a:ext cx="8568301" cy="1048625"/>
          </a:xfrm>
          <a:prstGeom prst="rect">
            <a:avLst/>
          </a:prstGeom>
          <a:noFill/>
          <a:ln>
            <a:noFill/>
          </a:ln>
        </p:spPr>
      </p:pic>
      <p:pic>
        <p:nvPicPr>
          <p:cNvPr id="191" name="Google Shape;191;p36"/>
          <p:cNvPicPr preferRelativeResize="0"/>
          <p:nvPr/>
        </p:nvPicPr>
        <p:blipFill>
          <a:blip r:embed="rId5">
            <a:alphaModFix/>
          </a:blip>
          <a:stretch>
            <a:fillRect/>
          </a:stretch>
        </p:blipFill>
        <p:spPr>
          <a:xfrm>
            <a:off x="721363" y="3992474"/>
            <a:ext cx="4335750" cy="556426"/>
          </a:xfrm>
          <a:prstGeom prst="rect">
            <a:avLst/>
          </a:prstGeom>
          <a:noFill/>
          <a:ln>
            <a:noFill/>
          </a:ln>
        </p:spPr>
      </p:pic>
      <p:pic>
        <p:nvPicPr>
          <p:cNvPr id="192" name="Google Shape;192;p36"/>
          <p:cNvPicPr preferRelativeResize="0"/>
          <p:nvPr/>
        </p:nvPicPr>
        <p:blipFill rotWithShape="1">
          <a:blip r:embed="rId6">
            <a:alphaModFix/>
          </a:blip>
          <a:srcRect b="15568" l="0" r="50629" t="6743"/>
          <a:stretch/>
        </p:blipFill>
        <p:spPr>
          <a:xfrm>
            <a:off x="1130800" y="4548900"/>
            <a:ext cx="2797875" cy="1343600"/>
          </a:xfrm>
          <a:prstGeom prst="rect">
            <a:avLst/>
          </a:prstGeom>
          <a:noFill/>
          <a:ln>
            <a:noFill/>
          </a:ln>
        </p:spPr>
      </p:pic>
      <p:pic>
        <p:nvPicPr>
          <p:cNvPr id="193" name="Google Shape;193;p36"/>
          <p:cNvPicPr preferRelativeResize="0"/>
          <p:nvPr/>
        </p:nvPicPr>
        <p:blipFill rotWithShape="1">
          <a:blip r:embed="rId7">
            <a:alphaModFix/>
          </a:blip>
          <a:srcRect b="19910" l="0" r="0" t="0"/>
          <a:stretch/>
        </p:blipFill>
        <p:spPr>
          <a:xfrm>
            <a:off x="5057113" y="3992438"/>
            <a:ext cx="3127704" cy="1048625"/>
          </a:xfrm>
          <a:prstGeom prst="rect">
            <a:avLst/>
          </a:prstGeom>
          <a:noFill/>
          <a:ln>
            <a:noFill/>
          </a:ln>
        </p:spPr>
      </p:pic>
      <p:pic>
        <p:nvPicPr>
          <p:cNvPr id="194" name="Google Shape;194;p36"/>
          <p:cNvPicPr preferRelativeResize="0"/>
          <p:nvPr/>
        </p:nvPicPr>
        <p:blipFill>
          <a:blip r:embed="rId8">
            <a:alphaModFix/>
          </a:blip>
          <a:stretch>
            <a:fillRect/>
          </a:stretch>
        </p:blipFill>
        <p:spPr>
          <a:xfrm>
            <a:off x="4081216" y="5165475"/>
            <a:ext cx="3735122" cy="1219200"/>
          </a:xfrm>
          <a:prstGeom prst="rect">
            <a:avLst/>
          </a:prstGeom>
          <a:noFill/>
          <a:ln>
            <a:noFill/>
          </a:ln>
        </p:spPr>
      </p:pic>
      <p:pic>
        <p:nvPicPr>
          <p:cNvPr id="195" name="Google Shape;195;p36"/>
          <p:cNvPicPr preferRelativeResize="0"/>
          <p:nvPr/>
        </p:nvPicPr>
        <p:blipFill>
          <a:blip r:embed="rId9">
            <a:alphaModFix/>
          </a:blip>
          <a:stretch>
            <a:fillRect/>
          </a:stretch>
        </p:blipFill>
        <p:spPr>
          <a:xfrm>
            <a:off x="4265050" y="4548900"/>
            <a:ext cx="455700" cy="455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id="436" name="Google Shape;436;p72"/>
          <p:cNvPicPr preferRelativeResize="0"/>
          <p:nvPr/>
        </p:nvPicPr>
        <p:blipFill>
          <a:blip r:embed="rId3">
            <a:alphaModFix/>
          </a:blip>
          <a:stretch>
            <a:fillRect/>
          </a:stretch>
        </p:blipFill>
        <p:spPr>
          <a:xfrm>
            <a:off x="0" y="0"/>
            <a:ext cx="9144001" cy="6501417"/>
          </a:xfrm>
          <a:prstGeom prst="rect">
            <a:avLst/>
          </a:prstGeom>
          <a:noFill/>
          <a:ln>
            <a:noFill/>
          </a:ln>
          <a:effectLst>
            <a:outerShdw blurRad="57150" rotWithShape="0" algn="bl" dir="5400000" dist="19050">
              <a:srgbClr val="000000">
                <a:alpha val="50000"/>
              </a:srgbClr>
            </a:outerShdw>
          </a:effectLst>
        </p:spPr>
      </p:pic>
      <p:sp>
        <p:nvSpPr>
          <p:cNvPr id="437" name="Google Shape;437;p72"/>
          <p:cNvSpPr txBox="1"/>
          <p:nvPr/>
        </p:nvSpPr>
        <p:spPr>
          <a:xfrm>
            <a:off x="5432375" y="1370150"/>
            <a:ext cx="3499200" cy="23697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solidFill>
                  <a:schemeClr val="dk1"/>
                </a:solidFill>
              </a:rPr>
              <a:t>arXiv author id page tied to ORCID</a:t>
            </a:r>
            <a:endParaRPr sz="2400"/>
          </a:p>
          <a:p>
            <a:pPr indent="0" lvl="0" marL="0" rtl="0" algn="l">
              <a:spcBef>
                <a:spcPts val="0"/>
              </a:spcBef>
              <a:spcAft>
                <a:spcPts val="0"/>
              </a:spcAft>
              <a:buNone/>
            </a:pPr>
            <a:r>
              <a:t/>
            </a:r>
            <a:endParaRPr sz="2400"/>
          </a:p>
          <a:p>
            <a:pPr indent="-342900" lvl="0" marL="457200" rtl="0" algn="l">
              <a:spcBef>
                <a:spcPts val="0"/>
              </a:spcBef>
              <a:spcAft>
                <a:spcPts val="0"/>
              </a:spcAft>
              <a:buSzPts val="1800"/>
              <a:buChar char="●"/>
            </a:pPr>
            <a:r>
              <a:rPr lang="en-US" sz="1800"/>
              <a:t>Replaced local ids</a:t>
            </a:r>
            <a:endParaRPr sz="1800"/>
          </a:p>
          <a:p>
            <a:pPr indent="-342900" lvl="0" marL="457200" rtl="0" algn="l">
              <a:spcBef>
                <a:spcPts val="0"/>
              </a:spcBef>
              <a:spcAft>
                <a:spcPts val="0"/>
              </a:spcAft>
              <a:buSzPts val="1800"/>
              <a:buChar char="●"/>
            </a:pPr>
            <a:r>
              <a:rPr lang="en-US" sz="1800"/>
              <a:t>Shows articles on arXiv</a:t>
            </a:r>
            <a:endParaRPr sz="1800"/>
          </a:p>
          <a:p>
            <a:pPr indent="-342900" lvl="0" marL="457200" rtl="0" algn="l">
              <a:spcBef>
                <a:spcPts val="0"/>
              </a:spcBef>
              <a:spcAft>
                <a:spcPts val="0"/>
              </a:spcAft>
              <a:buSzPts val="1800"/>
              <a:buChar char="●"/>
            </a:pPr>
            <a:r>
              <a:rPr lang="en-US" sz="1800"/>
              <a:t>Links to ORCID record</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pic>
        <p:nvPicPr>
          <p:cNvPr id="442" name="Google Shape;442;p73"/>
          <p:cNvPicPr preferRelativeResize="0"/>
          <p:nvPr/>
        </p:nvPicPr>
        <p:blipFill>
          <a:blip r:embed="rId3">
            <a:alphaModFix/>
          </a:blip>
          <a:stretch>
            <a:fillRect/>
          </a:stretch>
        </p:blipFill>
        <p:spPr>
          <a:xfrm>
            <a:off x="0" y="1506900"/>
            <a:ext cx="8131576" cy="5351100"/>
          </a:xfrm>
          <a:prstGeom prst="rect">
            <a:avLst/>
          </a:prstGeom>
          <a:noFill/>
          <a:ln>
            <a:noFill/>
          </a:ln>
        </p:spPr>
      </p:pic>
      <p:sp>
        <p:nvSpPr>
          <p:cNvPr id="443" name="Google Shape;443;p73"/>
          <p:cNvSpPr txBox="1"/>
          <p:nvPr/>
        </p:nvSpPr>
        <p:spPr>
          <a:xfrm>
            <a:off x="5007075" y="1983050"/>
            <a:ext cx="3692400" cy="20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3"/>
          <p:cNvSpPr txBox="1"/>
          <p:nvPr/>
        </p:nvSpPr>
        <p:spPr>
          <a:xfrm>
            <a:off x="5007075" y="1118875"/>
            <a:ext cx="4040400" cy="28167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LibGuide is the primary entry point for information about ORCID</a:t>
            </a:r>
            <a:endParaRPr sz="2400"/>
          </a:p>
          <a:p>
            <a:pPr indent="0" lvl="0" marL="0" rtl="0" algn="l">
              <a:spcBef>
                <a:spcPts val="0"/>
              </a:spcBef>
              <a:spcAft>
                <a:spcPts val="0"/>
              </a:spcAft>
              <a:buNone/>
            </a:pPr>
            <a:r>
              <a:t/>
            </a:r>
            <a:endParaRPr sz="1800"/>
          </a:p>
          <a:p>
            <a:pPr indent="-381000" lvl="0" marL="457200" rtl="0" algn="l">
              <a:spcBef>
                <a:spcPts val="0"/>
              </a:spcBef>
              <a:spcAft>
                <a:spcPts val="0"/>
              </a:spcAft>
              <a:buSzPts val="2400"/>
              <a:buChar char="●"/>
            </a:pPr>
            <a:r>
              <a:rPr lang="en-US" sz="2400"/>
              <a:t>Benefits</a:t>
            </a:r>
            <a:endParaRPr sz="2400"/>
          </a:p>
          <a:p>
            <a:pPr indent="-381000" lvl="0" marL="457200" rtl="0" algn="l">
              <a:spcBef>
                <a:spcPts val="0"/>
              </a:spcBef>
              <a:spcAft>
                <a:spcPts val="0"/>
              </a:spcAft>
              <a:buSzPts val="2400"/>
              <a:buChar char="●"/>
            </a:pPr>
            <a:r>
              <a:rPr lang="en-US" sz="2400"/>
              <a:t>How to</a:t>
            </a:r>
            <a:endParaRPr sz="2400"/>
          </a:p>
          <a:p>
            <a:pPr indent="-381000" lvl="0" marL="457200" rtl="0" algn="l">
              <a:spcBef>
                <a:spcPts val="0"/>
              </a:spcBef>
              <a:spcAft>
                <a:spcPts val="0"/>
              </a:spcAft>
              <a:buSzPts val="2400"/>
              <a:buChar char="●"/>
            </a:pPr>
            <a:r>
              <a:rPr lang="en-US" sz="2400"/>
              <a:t>Contact point</a:t>
            </a:r>
            <a:endParaRPr sz="2400"/>
          </a:p>
        </p:txBody>
      </p:sp>
      <p:sp>
        <p:nvSpPr>
          <p:cNvPr id="445" name="Google Shape;445;p7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ORCID @ Cornell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pic>
        <p:nvPicPr>
          <p:cNvPr id="450" name="Google Shape;450;p74"/>
          <p:cNvPicPr preferRelativeResize="0"/>
          <p:nvPr/>
        </p:nvPicPr>
        <p:blipFill>
          <a:blip r:embed="rId3">
            <a:alphaModFix/>
          </a:blip>
          <a:stretch>
            <a:fillRect/>
          </a:stretch>
        </p:blipFill>
        <p:spPr>
          <a:xfrm>
            <a:off x="152400" y="152400"/>
            <a:ext cx="8839200" cy="6418507"/>
          </a:xfrm>
          <a:prstGeom prst="rect">
            <a:avLst/>
          </a:prstGeom>
          <a:noFill/>
          <a:ln>
            <a:noFill/>
          </a:ln>
        </p:spPr>
      </p:pic>
      <p:sp>
        <p:nvSpPr>
          <p:cNvPr id="451" name="Google Shape;451;p74"/>
          <p:cNvSpPr txBox="1"/>
          <p:nvPr/>
        </p:nvSpPr>
        <p:spPr>
          <a:xfrm>
            <a:off x="3769825" y="494500"/>
            <a:ext cx="4948800" cy="29346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Cornell CALS (College of Agriculture and Life Sciences) using ORCID as part of faculty reporting</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Make link to local identity (“netid”) via Shibboleth Institutional login </a:t>
            </a:r>
            <a:endParaRPr sz="2400"/>
          </a:p>
        </p:txBody>
      </p:sp>
      <p:sp>
        <p:nvSpPr>
          <p:cNvPr id="452" name="Google Shape;452;p74"/>
          <p:cNvSpPr/>
          <p:nvPr/>
        </p:nvSpPr>
        <p:spPr>
          <a:xfrm>
            <a:off x="0" y="3239625"/>
            <a:ext cx="8839200" cy="2029800"/>
          </a:xfrm>
          <a:prstGeom prst="ellipse">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highlight>
                <a:srgbClr val="F1C232"/>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id="457" name="Google Shape;457;p75"/>
          <p:cNvPicPr preferRelativeResize="0"/>
          <p:nvPr/>
        </p:nvPicPr>
        <p:blipFill>
          <a:blip r:embed="rId3">
            <a:alphaModFix/>
          </a:blip>
          <a:stretch>
            <a:fillRect/>
          </a:stretch>
        </p:blipFill>
        <p:spPr>
          <a:xfrm>
            <a:off x="152400" y="152400"/>
            <a:ext cx="8547075" cy="6543300"/>
          </a:xfrm>
          <a:prstGeom prst="rect">
            <a:avLst/>
          </a:prstGeom>
          <a:noFill/>
          <a:ln>
            <a:noFill/>
          </a:ln>
        </p:spPr>
      </p:pic>
      <p:sp>
        <p:nvSpPr>
          <p:cNvPr id="458" name="Google Shape;458;p75"/>
          <p:cNvSpPr txBox="1"/>
          <p:nvPr/>
        </p:nvSpPr>
        <p:spPr>
          <a:xfrm>
            <a:off x="1276000" y="2723425"/>
            <a:ext cx="4040400" cy="25809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631 authenticated associations (mostly CALS and Library)</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 Promotion required for adoption</a:t>
            </a:r>
            <a:endParaRPr sz="2400"/>
          </a:p>
        </p:txBody>
      </p:sp>
      <p:sp>
        <p:nvSpPr>
          <p:cNvPr id="459" name="Google Shape;459;p75"/>
          <p:cNvSpPr/>
          <p:nvPr/>
        </p:nvSpPr>
        <p:spPr>
          <a:xfrm rot="659894">
            <a:off x="5167173" y="5207763"/>
            <a:ext cx="2292710" cy="575472"/>
          </a:xfrm>
          <a:prstGeom prst="rightArrow">
            <a:avLst>
              <a:gd fmla="val 14847" name="adj1"/>
              <a:gd fmla="val 57887"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id="464" name="Google Shape;464;p76"/>
          <p:cNvPicPr preferRelativeResize="0"/>
          <p:nvPr/>
        </p:nvPicPr>
        <p:blipFill>
          <a:blip r:embed="rId3">
            <a:alphaModFix/>
          </a:blip>
          <a:stretch>
            <a:fillRect/>
          </a:stretch>
        </p:blipFill>
        <p:spPr>
          <a:xfrm>
            <a:off x="152400" y="152400"/>
            <a:ext cx="8839199" cy="6007557"/>
          </a:xfrm>
          <a:prstGeom prst="rect">
            <a:avLst/>
          </a:prstGeom>
          <a:noFill/>
          <a:ln>
            <a:noFill/>
          </a:ln>
        </p:spPr>
      </p:pic>
      <p:sp>
        <p:nvSpPr>
          <p:cNvPr id="465" name="Google Shape;465;p76"/>
          <p:cNvSpPr txBox="1"/>
          <p:nvPr/>
        </p:nvSpPr>
        <p:spPr>
          <a:xfrm>
            <a:off x="260975" y="4096000"/>
            <a:ext cx="5016600" cy="25461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After normal institutional login (shown earlier in webinar) ORCID offers the opportunity to </a:t>
            </a:r>
            <a:r>
              <a:rPr b="1" lang="en-US" sz="2400"/>
              <a:t>connect</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lang="en-US" sz="2400"/>
              <a:t>(screencast of full process at </a:t>
            </a:r>
            <a:r>
              <a:rPr lang="en-US" sz="2400" u="sng">
                <a:solidFill>
                  <a:schemeClr val="hlink"/>
                </a:solidFill>
                <a:hlinkClick r:id="rId4"/>
              </a:rPr>
              <a:t>https://youtu.be/eTJgTWwWLUU</a:t>
            </a:r>
            <a:r>
              <a:rPr lang="en-US" sz="2400"/>
              <a:t> )</a:t>
            </a:r>
            <a:endParaRPr sz="2400"/>
          </a:p>
          <a:p>
            <a:pPr indent="0" lvl="0" marL="0" rtl="0" algn="l">
              <a:spcBef>
                <a:spcPts val="0"/>
              </a:spcBef>
              <a:spcAft>
                <a:spcPts val="0"/>
              </a:spcAft>
              <a:buNone/>
            </a:pPr>
            <a:r>
              <a:t/>
            </a:r>
            <a:endParaRPr b="1"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pic>
        <p:nvPicPr>
          <p:cNvPr id="470" name="Google Shape;470;p77"/>
          <p:cNvPicPr preferRelativeResize="0"/>
          <p:nvPr/>
        </p:nvPicPr>
        <p:blipFill>
          <a:blip r:embed="rId3">
            <a:alphaModFix/>
          </a:blip>
          <a:stretch>
            <a:fillRect/>
          </a:stretch>
        </p:blipFill>
        <p:spPr>
          <a:xfrm>
            <a:off x="152400" y="152400"/>
            <a:ext cx="8839199" cy="6007557"/>
          </a:xfrm>
          <a:prstGeom prst="rect">
            <a:avLst/>
          </a:prstGeom>
          <a:noFill/>
          <a:ln>
            <a:noFill/>
          </a:ln>
        </p:spPr>
      </p:pic>
      <p:sp>
        <p:nvSpPr>
          <p:cNvPr id="471" name="Google Shape;471;p77"/>
          <p:cNvSpPr txBox="1"/>
          <p:nvPr/>
        </p:nvSpPr>
        <p:spPr>
          <a:xfrm>
            <a:off x="4717100" y="4902175"/>
            <a:ext cx="4195200" cy="14265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Asks only for permission to get iD. We are not updating ORCID records</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pic>
        <p:nvPicPr>
          <p:cNvPr id="476" name="Google Shape;476;p78"/>
          <p:cNvPicPr preferRelativeResize="0"/>
          <p:nvPr/>
        </p:nvPicPr>
        <p:blipFill>
          <a:blip r:embed="rId3">
            <a:alphaModFix/>
          </a:blip>
          <a:stretch>
            <a:fillRect/>
          </a:stretch>
        </p:blipFill>
        <p:spPr>
          <a:xfrm>
            <a:off x="152400" y="152400"/>
            <a:ext cx="8839199" cy="6007557"/>
          </a:xfrm>
          <a:prstGeom prst="rect">
            <a:avLst/>
          </a:prstGeom>
          <a:noFill/>
          <a:ln>
            <a:noFill/>
          </a:ln>
        </p:spPr>
      </p:pic>
      <p:sp>
        <p:nvSpPr>
          <p:cNvPr id="477" name="Google Shape;477;p78"/>
          <p:cNvSpPr txBox="1"/>
          <p:nvPr/>
        </p:nvSpPr>
        <p:spPr>
          <a:xfrm>
            <a:off x="4282025" y="3941350"/>
            <a:ext cx="4475400" cy="25461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Cornell IT page confirms connection recorded</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ORCID iD then available via LDAP as eduPersonOrcid attribute</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pic>
        <p:nvPicPr>
          <p:cNvPr id="482" name="Google Shape;482;p79"/>
          <p:cNvPicPr preferRelativeResize="0"/>
          <p:nvPr/>
        </p:nvPicPr>
        <p:blipFill>
          <a:blip r:embed="rId3">
            <a:alphaModFix/>
          </a:blip>
          <a:stretch>
            <a:fillRect/>
          </a:stretch>
        </p:blipFill>
        <p:spPr>
          <a:xfrm>
            <a:off x="152400" y="152400"/>
            <a:ext cx="8839199" cy="6007557"/>
          </a:xfrm>
          <a:prstGeom prst="rect">
            <a:avLst/>
          </a:prstGeom>
          <a:noFill/>
          <a:ln>
            <a:noFill/>
          </a:ln>
        </p:spPr>
      </p:pic>
      <p:sp>
        <p:nvSpPr>
          <p:cNvPr id="483" name="Google Shape;483;p79"/>
          <p:cNvSpPr txBox="1"/>
          <p:nvPr/>
        </p:nvSpPr>
        <p:spPr>
          <a:xfrm>
            <a:off x="534425" y="4849450"/>
            <a:ext cx="5778000" cy="1509900"/>
          </a:xfrm>
          <a:prstGeom prst="rect">
            <a:avLst/>
          </a:prstGeom>
          <a:solidFill>
            <a:srgbClr val="F1C232"/>
          </a:solidFill>
          <a:ln>
            <a:noFill/>
          </a:ln>
          <a:effectLst>
            <a:outerShdw blurRad="57150" rotWithShape="0" algn="bl" dir="5400000" dist="28575">
              <a:srgbClr val="BF9000">
                <a:alpha val="47000"/>
              </a:srgbClr>
            </a:outerShdw>
          </a:effectLst>
        </p:spPr>
        <p:txBody>
          <a:bodyPr anchorCtr="0" anchor="t" bIns="182875" lIns="182875" spcFirstLastPara="1" rIns="182875" wrap="square" tIns="182875">
            <a:noAutofit/>
          </a:bodyPr>
          <a:lstStyle/>
          <a:p>
            <a:pPr indent="0" lvl="0" marL="0" rtl="0" algn="l">
              <a:spcBef>
                <a:spcPts val="0"/>
              </a:spcBef>
              <a:spcAft>
                <a:spcPts val="0"/>
              </a:spcAft>
              <a:buNone/>
            </a:pPr>
            <a:r>
              <a:rPr lang="en-US" sz="2400"/>
              <a:t>2nd try -- if user doesn’t connect then ORCID leaves message in inbox to do so later</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80"/>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University of Virginia</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489" name="Google Shape;489;p80"/>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Google Shape;495;p81"/>
          <p:cNvPicPr preferRelativeResize="0"/>
          <p:nvPr/>
        </p:nvPicPr>
        <p:blipFill rotWithShape="1">
          <a:blip r:embed="rId3">
            <a:alphaModFix/>
          </a:blip>
          <a:srcRect b="0" l="0" r="0" t="0"/>
          <a:stretch/>
        </p:blipFill>
        <p:spPr>
          <a:xfrm>
            <a:off x="0" y="389799"/>
            <a:ext cx="9144001" cy="4935717"/>
          </a:xfrm>
          <a:prstGeom prst="rect">
            <a:avLst/>
          </a:prstGeom>
          <a:noFill/>
          <a:ln>
            <a:noFill/>
          </a:ln>
        </p:spPr>
      </p:pic>
      <p:sp>
        <p:nvSpPr>
          <p:cNvPr id="496" name="Google Shape;496;p81"/>
          <p:cNvSpPr/>
          <p:nvPr/>
        </p:nvSpPr>
        <p:spPr>
          <a:xfrm>
            <a:off x="963325" y="2540863"/>
            <a:ext cx="1900800" cy="6336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a:t>
            </a:r>
            <a:endParaRPr b="1" i="0" sz="2000" u="none" cap="none" strike="noStrike">
              <a:solidFill>
                <a:schemeClr val="dk1"/>
              </a:solidFill>
            </a:endParaRPr>
          </a:p>
        </p:txBody>
      </p:sp>
      <p:sp>
        <p:nvSpPr>
          <p:cNvPr id="201" name="Google Shape;201;p37"/>
          <p:cNvSpPr txBox="1"/>
          <p:nvPr>
            <p:ph idx="1" type="body"/>
          </p:nvPr>
        </p:nvSpPr>
        <p:spPr>
          <a:xfrm>
            <a:off x="244250" y="891401"/>
            <a:ext cx="8658600" cy="2941500"/>
          </a:xfrm>
          <a:prstGeom prst="rect">
            <a:avLst/>
          </a:prstGeom>
          <a:noFill/>
          <a:ln>
            <a:noFill/>
          </a:ln>
        </p:spPr>
        <p:txBody>
          <a:bodyPr anchorCtr="0" anchor="t" bIns="45700" lIns="91425" spcFirstLastPara="1" rIns="91425" wrap="square" tIns="45700">
            <a:noAutofit/>
          </a:bodyPr>
          <a:lstStyle/>
          <a:p>
            <a:pPr indent="-358140" lvl="0" marL="457200" marR="0" rtl="0" algn="l">
              <a:spcBef>
                <a:spcPts val="0"/>
              </a:spcBef>
              <a:spcAft>
                <a:spcPts val="0"/>
              </a:spcAft>
              <a:buSzPts val="2040"/>
              <a:buChar char="•"/>
            </a:pPr>
            <a:r>
              <a:rPr lang="en-US"/>
              <a:t>102 institutional members!</a:t>
            </a:r>
            <a:endParaRPr/>
          </a:p>
          <a:p>
            <a:pPr indent="-358140" lvl="0" marL="457200" marR="0" rtl="0" algn="l">
              <a:spcBef>
                <a:spcPts val="0"/>
              </a:spcBef>
              <a:spcAft>
                <a:spcPts val="0"/>
              </a:spcAft>
              <a:buSzPts val="2040"/>
              <a:buChar char="•"/>
            </a:pPr>
            <a:r>
              <a:rPr lang="en-US" u="sng">
                <a:solidFill>
                  <a:schemeClr val="hlink"/>
                </a:solidFill>
                <a:hlinkClick r:id="rId3"/>
              </a:rPr>
              <a:t>http://orcid-us.org</a:t>
            </a:r>
            <a:r>
              <a:rPr lang="en-US"/>
              <a:t> </a:t>
            </a:r>
            <a:endParaRPr/>
          </a:p>
        </p:txBody>
      </p:sp>
      <p:pic>
        <p:nvPicPr>
          <p:cNvPr id="202" name="Google Shape;202;p37"/>
          <p:cNvPicPr preferRelativeResize="0"/>
          <p:nvPr/>
        </p:nvPicPr>
        <p:blipFill>
          <a:blip r:embed="rId4">
            <a:alphaModFix/>
          </a:blip>
          <a:stretch>
            <a:fillRect/>
          </a:stretch>
        </p:blipFill>
        <p:spPr>
          <a:xfrm>
            <a:off x="198325" y="1771966"/>
            <a:ext cx="8750450" cy="461710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pic>
        <p:nvPicPr>
          <p:cNvPr id="502" name="Google Shape;502;p82"/>
          <p:cNvPicPr preferRelativeResize="0"/>
          <p:nvPr/>
        </p:nvPicPr>
        <p:blipFill rotWithShape="1">
          <a:blip r:embed="rId3">
            <a:alphaModFix/>
          </a:blip>
          <a:srcRect b="0" l="0" r="0" t="0"/>
          <a:stretch/>
        </p:blipFill>
        <p:spPr>
          <a:xfrm>
            <a:off x="0" y="952500"/>
            <a:ext cx="9144001" cy="4935717"/>
          </a:xfrm>
          <a:prstGeom prst="rect">
            <a:avLst/>
          </a:prstGeom>
          <a:noFill/>
          <a:ln>
            <a:noFill/>
          </a:ln>
        </p:spPr>
      </p:pic>
      <p:sp>
        <p:nvSpPr>
          <p:cNvPr id="503" name="Google Shape;503;p82"/>
          <p:cNvSpPr/>
          <p:nvPr/>
        </p:nvSpPr>
        <p:spPr>
          <a:xfrm>
            <a:off x="3118831" y="3174681"/>
            <a:ext cx="1230600" cy="9279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pic>
        <p:nvPicPr>
          <p:cNvPr id="509" name="Google Shape;509;p83"/>
          <p:cNvPicPr preferRelativeResize="0"/>
          <p:nvPr/>
        </p:nvPicPr>
        <p:blipFill rotWithShape="1">
          <a:blip r:embed="rId3">
            <a:alphaModFix/>
          </a:blip>
          <a:srcRect b="0" l="5206" r="9853" t="0"/>
          <a:stretch/>
        </p:blipFill>
        <p:spPr>
          <a:xfrm>
            <a:off x="0" y="911850"/>
            <a:ext cx="9144001" cy="5810775"/>
          </a:xfrm>
          <a:prstGeom prst="rect">
            <a:avLst/>
          </a:prstGeom>
          <a:noFill/>
          <a:ln>
            <a:noFill/>
          </a:ln>
        </p:spPr>
      </p:pic>
      <p:sp>
        <p:nvSpPr>
          <p:cNvPr id="510" name="Google Shape;510;p83"/>
          <p:cNvSpPr/>
          <p:nvPr/>
        </p:nvSpPr>
        <p:spPr>
          <a:xfrm>
            <a:off x="2962313" y="4360931"/>
            <a:ext cx="3537300" cy="516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1" name="Google Shape;511;p83"/>
          <p:cNvSpPr/>
          <p:nvPr/>
        </p:nvSpPr>
        <p:spPr>
          <a:xfrm>
            <a:off x="2962313" y="2594919"/>
            <a:ext cx="3537300" cy="8649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pic>
        <p:nvPicPr>
          <p:cNvPr id="517" name="Google Shape;517;p84"/>
          <p:cNvPicPr preferRelativeResize="0"/>
          <p:nvPr/>
        </p:nvPicPr>
        <p:blipFill rotWithShape="1">
          <a:blip r:embed="rId3">
            <a:alphaModFix/>
          </a:blip>
          <a:srcRect b="0" l="0" r="0" t="0"/>
          <a:stretch/>
        </p:blipFill>
        <p:spPr>
          <a:xfrm>
            <a:off x="0" y="952500"/>
            <a:ext cx="9144001" cy="4935717"/>
          </a:xfrm>
          <a:prstGeom prst="rect">
            <a:avLst/>
          </a:prstGeom>
          <a:noFill/>
          <a:ln>
            <a:noFill/>
          </a:ln>
        </p:spPr>
      </p:pic>
      <p:sp>
        <p:nvSpPr>
          <p:cNvPr id="518" name="Google Shape;518;p84"/>
          <p:cNvSpPr/>
          <p:nvPr/>
        </p:nvSpPr>
        <p:spPr>
          <a:xfrm>
            <a:off x="993471" y="3492843"/>
            <a:ext cx="1609800" cy="5355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9" name="Google Shape;519;p84"/>
          <p:cNvSpPr/>
          <p:nvPr/>
        </p:nvSpPr>
        <p:spPr>
          <a:xfrm>
            <a:off x="74141" y="2347784"/>
            <a:ext cx="2191200" cy="6054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pic>
        <p:nvPicPr>
          <p:cNvPr id="525" name="Google Shape;525;p85"/>
          <p:cNvPicPr preferRelativeResize="0"/>
          <p:nvPr/>
        </p:nvPicPr>
        <p:blipFill rotWithShape="1">
          <a:blip r:embed="rId3">
            <a:alphaModFix/>
          </a:blip>
          <a:srcRect b="0" l="0" r="0" t="0"/>
          <a:stretch/>
        </p:blipFill>
        <p:spPr>
          <a:xfrm>
            <a:off x="2451100" y="4138916"/>
            <a:ext cx="6374713" cy="1347645"/>
          </a:xfrm>
          <a:prstGeom prst="rect">
            <a:avLst/>
          </a:prstGeom>
          <a:noFill/>
          <a:ln>
            <a:noFill/>
          </a:ln>
        </p:spPr>
      </p:pic>
      <p:grpSp>
        <p:nvGrpSpPr>
          <p:cNvPr id="526" name="Google Shape;526;p85"/>
          <p:cNvGrpSpPr/>
          <p:nvPr/>
        </p:nvGrpSpPr>
        <p:grpSpPr>
          <a:xfrm>
            <a:off x="127000" y="381000"/>
            <a:ext cx="9017000" cy="5152719"/>
            <a:chOff x="0" y="1295400"/>
            <a:chExt cx="9017000" cy="5152719"/>
          </a:xfrm>
        </p:grpSpPr>
        <p:pic>
          <p:nvPicPr>
            <p:cNvPr id="527" name="Google Shape;527;p85"/>
            <p:cNvPicPr preferRelativeResize="0"/>
            <p:nvPr/>
          </p:nvPicPr>
          <p:blipFill rotWithShape="1">
            <a:blip r:embed="rId4">
              <a:alphaModFix/>
            </a:blip>
            <a:srcRect b="0" l="0" r="1390" t="0"/>
            <a:stretch/>
          </p:blipFill>
          <p:spPr>
            <a:xfrm>
              <a:off x="0" y="1295400"/>
              <a:ext cx="9017000" cy="4255050"/>
            </a:xfrm>
            <a:prstGeom prst="rect">
              <a:avLst/>
            </a:prstGeom>
            <a:noFill/>
            <a:ln>
              <a:noFill/>
            </a:ln>
          </p:spPr>
        </p:pic>
        <p:sp>
          <p:nvSpPr>
            <p:cNvPr id="528" name="Google Shape;528;p85"/>
            <p:cNvSpPr/>
            <p:nvPr/>
          </p:nvSpPr>
          <p:spPr>
            <a:xfrm>
              <a:off x="5660892" y="3052119"/>
              <a:ext cx="772800" cy="3396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529" name="Google Shape;529;p85"/>
            <p:cNvCxnSpPr/>
            <p:nvPr/>
          </p:nvCxnSpPr>
          <p:spPr>
            <a:xfrm flipH="1">
              <a:off x="6068003" y="2372497"/>
              <a:ext cx="703500" cy="1438500"/>
            </a:xfrm>
            <a:prstGeom prst="straightConnector1">
              <a:avLst/>
            </a:prstGeom>
            <a:noFill/>
            <a:ln cap="flat" cmpd="sng" w="12700">
              <a:solidFill>
                <a:schemeClr val="accent1"/>
              </a:solidFill>
              <a:prstDash val="solid"/>
              <a:miter lim="800000"/>
              <a:headEnd len="sm" w="sm" type="none"/>
              <a:tailEnd len="med" w="med" type="triangle"/>
            </a:ln>
          </p:spPr>
        </p:cxnSp>
        <p:cxnSp>
          <p:nvCxnSpPr>
            <p:cNvPr id="530" name="Google Shape;530;p85"/>
            <p:cNvCxnSpPr/>
            <p:nvPr/>
          </p:nvCxnSpPr>
          <p:spPr>
            <a:xfrm>
              <a:off x="6771503" y="2372497"/>
              <a:ext cx="102300" cy="1194600"/>
            </a:xfrm>
            <a:prstGeom prst="straightConnector1">
              <a:avLst/>
            </a:prstGeom>
            <a:noFill/>
            <a:ln cap="flat" cmpd="sng" w="12700">
              <a:solidFill>
                <a:schemeClr val="accent1"/>
              </a:solidFill>
              <a:prstDash val="solid"/>
              <a:miter lim="800000"/>
              <a:headEnd len="sm" w="sm" type="none"/>
              <a:tailEnd len="med" w="med" type="triangle"/>
            </a:ln>
          </p:spPr>
        </p:cxnSp>
        <p:cxnSp>
          <p:nvCxnSpPr>
            <p:cNvPr id="531" name="Google Shape;531;p85"/>
            <p:cNvCxnSpPr/>
            <p:nvPr/>
          </p:nvCxnSpPr>
          <p:spPr>
            <a:xfrm rot="10800000">
              <a:off x="6067922" y="5397803"/>
              <a:ext cx="500100" cy="687900"/>
            </a:xfrm>
            <a:prstGeom prst="straightConnector1">
              <a:avLst/>
            </a:prstGeom>
            <a:noFill/>
            <a:ln cap="flat" cmpd="sng" w="12700">
              <a:solidFill>
                <a:schemeClr val="accent1"/>
              </a:solidFill>
              <a:prstDash val="solid"/>
              <a:miter lim="800000"/>
              <a:headEnd len="sm" w="sm" type="none"/>
              <a:tailEnd len="med" w="med" type="triangle"/>
            </a:ln>
          </p:spPr>
        </p:cxnSp>
        <p:cxnSp>
          <p:nvCxnSpPr>
            <p:cNvPr id="532" name="Google Shape;532;p85"/>
            <p:cNvCxnSpPr/>
            <p:nvPr/>
          </p:nvCxnSpPr>
          <p:spPr>
            <a:xfrm flipH="1" rot="10800000">
              <a:off x="6568022" y="5323703"/>
              <a:ext cx="170400" cy="762000"/>
            </a:xfrm>
            <a:prstGeom prst="straightConnector1">
              <a:avLst/>
            </a:prstGeom>
            <a:noFill/>
            <a:ln cap="flat" cmpd="sng" w="12700">
              <a:solidFill>
                <a:schemeClr val="accent1"/>
              </a:solidFill>
              <a:prstDash val="solid"/>
              <a:miter lim="800000"/>
              <a:headEnd len="sm" w="sm" type="none"/>
              <a:tailEnd len="med" w="med" type="triangle"/>
            </a:ln>
          </p:spPr>
        </p:cxn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pic>
        <p:nvPicPr>
          <p:cNvPr id="538" name="Google Shape;538;p86"/>
          <p:cNvPicPr preferRelativeResize="0"/>
          <p:nvPr/>
        </p:nvPicPr>
        <p:blipFill rotWithShape="1">
          <a:blip r:embed="rId3">
            <a:alphaModFix/>
          </a:blip>
          <a:srcRect b="0" l="0" r="20044" t="0"/>
          <a:stretch/>
        </p:blipFill>
        <p:spPr>
          <a:xfrm>
            <a:off x="0" y="441750"/>
            <a:ext cx="9144001" cy="61732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id="544" name="Google Shape;544;p87"/>
          <p:cNvPicPr preferRelativeResize="0"/>
          <p:nvPr/>
        </p:nvPicPr>
        <p:blipFill rotWithShape="1">
          <a:blip r:embed="rId3">
            <a:alphaModFix/>
          </a:blip>
          <a:srcRect b="0" l="0" r="0" t="0"/>
          <a:stretch/>
        </p:blipFill>
        <p:spPr>
          <a:xfrm>
            <a:off x="543697" y="227822"/>
            <a:ext cx="8433471" cy="6547799"/>
          </a:xfrm>
          <a:prstGeom prst="rect">
            <a:avLst/>
          </a:prstGeom>
          <a:noFill/>
          <a:ln>
            <a:noFill/>
          </a:ln>
        </p:spPr>
      </p:pic>
      <p:sp>
        <p:nvSpPr>
          <p:cNvPr id="545" name="Google Shape;545;p87"/>
          <p:cNvSpPr/>
          <p:nvPr/>
        </p:nvSpPr>
        <p:spPr>
          <a:xfrm>
            <a:off x="449773" y="1178011"/>
            <a:ext cx="2458200" cy="6177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pic>
        <p:nvPicPr>
          <p:cNvPr id="551" name="Google Shape;551;p88"/>
          <p:cNvPicPr preferRelativeResize="0"/>
          <p:nvPr/>
        </p:nvPicPr>
        <p:blipFill rotWithShape="1">
          <a:blip r:embed="rId3">
            <a:alphaModFix/>
          </a:blip>
          <a:srcRect b="0" l="0" r="5024" t="0"/>
          <a:stretch/>
        </p:blipFill>
        <p:spPr>
          <a:xfrm>
            <a:off x="2746825" y="1468975"/>
            <a:ext cx="6397175" cy="3788825"/>
          </a:xfrm>
          <a:prstGeom prst="rect">
            <a:avLst/>
          </a:prstGeom>
          <a:noFill/>
          <a:ln>
            <a:noFill/>
          </a:ln>
        </p:spPr>
      </p:pic>
      <p:sp>
        <p:nvSpPr>
          <p:cNvPr id="552" name="Google Shape;552;p88"/>
          <p:cNvSpPr/>
          <p:nvPr/>
        </p:nvSpPr>
        <p:spPr>
          <a:xfrm>
            <a:off x="2903361" y="5812896"/>
            <a:ext cx="6240600" cy="237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3" name="Google Shape;553;p88"/>
          <p:cNvSpPr/>
          <p:nvPr/>
        </p:nvSpPr>
        <p:spPr>
          <a:xfrm>
            <a:off x="0" y="1333941"/>
            <a:ext cx="2831700" cy="4525200"/>
          </a:xfrm>
          <a:prstGeom prst="rect">
            <a:avLst/>
          </a:prstGeom>
          <a:solidFill>
            <a:srgbClr val="0055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4" name="Google Shape;554;p88"/>
          <p:cNvSpPr txBox="1"/>
          <p:nvPr>
            <p:ph type="title"/>
          </p:nvPr>
        </p:nvSpPr>
        <p:spPr>
          <a:xfrm>
            <a:off x="3075" y="360425"/>
            <a:ext cx="9069300" cy="703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22"/>
              <a:buFont typeface="Times New Roman"/>
              <a:buNone/>
            </a:pPr>
            <a:r>
              <a:rPr b="0" i="0" lang="en-US" sz="2822" u="none" cap="none" strike="noStrike">
                <a:solidFill>
                  <a:schemeClr val="dk1"/>
                </a:solidFill>
                <a:latin typeface="Times New Roman"/>
                <a:ea typeface="Times New Roman"/>
                <a:cs typeface="Times New Roman"/>
                <a:sym typeface="Times New Roman"/>
              </a:rPr>
              <a:t>Identity &amp; Discoverability Services Across Repositories</a:t>
            </a:r>
            <a:endParaRPr b="0" i="0" sz="1572" u="none" cap="none" strike="noStrike">
              <a:solidFill>
                <a:schemeClr val="dk1"/>
              </a:solidFill>
              <a:latin typeface="Times New Roman"/>
              <a:ea typeface="Times New Roman"/>
              <a:cs typeface="Times New Roman"/>
              <a:sym typeface="Times New Roman"/>
            </a:endParaRPr>
          </a:p>
        </p:txBody>
      </p:sp>
      <p:sp>
        <p:nvSpPr>
          <p:cNvPr id="555" name="Google Shape;555;p88"/>
          <p:cNvSpPr txBox="1"/>
          <p:nvPr>
            <p:ph idx="1" type="body"/>
          </p:nvPr>
        </p:nvSpPr>
        <p:spPr>
          <a:xfrm>
            <a:off x="2915708" y="1371600"/>
            <a:ext cx="6228300" cy="362400"/>
          </a:xfrm>
          <a:prstGeom prst="rect">
            <a:avLst/>
          </a:prstGeom>
          <a:noFill/>
          <a:ln>
            <a:noFill/>
          </a:ln>
        </p:spPr>
        <p:txBody>
          <a:bodyPr anchorCtr="0" anchor="b" bIns="45700" lIns="91425" spcFirstLastPara="1" rIns="91425" wrap="square" tIns="45700">
            <a:noAutofit/>
          </a:bodyPr>
          <a:lstStyle/>
          <a:p>
            <a:pPr indent="0" lvl="0" marL="0" marR="0" rtl="0" algn="ctr">
              <a:lnSpc>
                <a:spcPct val="80000"/>
              </a:lnSpc>
              <a:spcBef>
                <a:spcPts val="0"/>
              </a:spcBef>
              <a:spcAft>
                <a:spcPts val="1600"/>
              </a:spcAft>
              <a:buClr>
                <a:schemeClr val="dk1"/>
              </a:buClr>
              <a:buSzPts val="2000"/>
              <a:buFont typeface="Arial"/>
              <a:buNone/>
            </a:pPr>
            <a:r>
              <a:rPr b="1" i="0" lang="en-US" sz="2000" u="none" cap="none" strike="noStrike">
                <a:solidFill>
                  <a:schemeClr val="dk1"/>
                </a:solidFill>
                <a:latin typeface="Helvetica Neue"/>
                <a:ea typeface="Helvetica Neue"/>
                <a:cs typeface="Helvetica Neue"/>
                <a:sym typeface="Helvetica Neue"/>
              </a:rPr>
              <a:t>link independent, local microservices</a:t>
            </a:r>
            <a:endParaRPr b="1" i="0" sz="2000" u="none" cap="none" strike="noStrike">
              <a:solidFill>
                <a:schemeClr val="dk1"/>
              </a:solidFill>
              <a:latin typeface="Helvetica Neue"/>
              <a:ea typeface="Helvetica Neue"/>
              <a:cs typeface="Helvetica Neue"/>
              <a:sym typeface="Helvetica Neue"/>
            </a:endParaRPr>
          </a:p>
        </p:txBody>
      </p:sp>
      <p:sp>
        <p:nvSpPr>
          <p:cNvPr id="556" name="Google Shape;556;p88"/>
          <p:cNvSpPr txBox="1"/>
          <p:nvPr/>
        </p:nvSpPr>
        <p:spPr>
          <a:xfrm>
            <a:off x="257969" y="2242344"/>
            <a:ext cx="2387100" cy="6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86" u="none" cap="none" strike="noStrike">
                <a:solidFill>
                  <a:schemeClr val="lt1"/>
                </a:solidFill>
                <a:latin typeface="Calibri"/>
                <a:ea typeface="Calibri"/>
                <a:cs typeface="Calibri"/>
                <a:sym typeface="Calibri"/>
              </a:rPr>
              <a:t>of authors and works…</a:t>
            </a:r>
            <a:endParaRPr b="0" i="0" sz="1286" u="none" cap="none" strike="noStrike">
              <a:solidFill>
                <a:schemeClr val="lt1"/>
              </a:solidFill>
              <a:latin typeface="Calibri"/>
              <a:ea typeface="Calibri"/>
              <a:cs typeface="Calibri"/>
              <a:sym typeface="Calibri"/>
            </a:endParaRPr>
          </a:p>
          <a:p>
            <a:pPr indent="-153103" lvl="0" marL="153103" marR="0" rtl="0" algn="l">
              <a:spcBef>
                <a:spcPts val="0"/>
              </a:spcBef>
              <a:spcAft>
                <a:spcPts val="0"/>
              </a:spcAft>
              <a:buClr>
                <a:schemeClr val="lt1"/>
              </a:buClr>
              <a:buSzPts val="1286"/>
              <a:buFont typeface="Arial"/>
              <a:buChar char="•"/>
            </a:pPr>
            <a:r>
              <a:rPr b="0" i="0" lang="en-US" sz="1286" u="none" cap="none" strike="noStrike">
                <a:solidFill>
                  <a:schemeClr val="lt1"/>
                </a:solidFill>
                <a:latin typeface="Calibri"/>
                <a:ea typeface="Calibri"/>
                <a:cs typeface="Calibri"/>
                <a:sym typeface="Calibri"/>
              </a:rPr>
              <a:t>ORCID for authors</a:t>
            </a:r>
            <a:endParaRPr/>
          </a:p>
          <a:p>
            <a:pPr indent="-153103" lvl="0" marL="153103" marR="0" rtl="0" algn="l">
              <a:spcBef>
                <a:spcPts val="0"/>
              </a:spcBef>
              <a:spcAft>
                <a:spcPts val="0"/>
              </a:spcAft>
              <a:buClr>
                <a:schemeClr val="lt1"/>
              </a:buClr>
              <a:buSzPts val="1286"/>
              <a:buFont typeface="Arial"/>
              <a:buChar char="•"/>
            </a:pPr>
            <a:r>
              <a:rPr b="0" i="0" lang="en-US" sz="1286" u="none" cap="none" strike="noStrike">
                <a:solidFill>
                  <a:schemeClr val="lt1"/>
                </a:solidFill>
                <a:latin typeface="Calibri"/>
                <a:ea typeface="Calibri"/>
                <a:cs typeface="Calibri"/>
                <a:sym typeface="Calibri"/>
              </a:rPr>
              <a:t>DOI for works</a:t>
            </a:r>
            <a:endParaRPr/>
          </a:p>
        </p:txBody>
      </p:sp>
      <p:sp>
        <p:nvSpPr>
          <p:cNvPr id="557" name="Google Shape;557;p88"/>
          <p:cNvSpPr txBox="1"/>
          <p:nvPr/>
        </p:nvSpPr>
        <p:spPr>
          <a:xfrm>
            <a:off x="368653" y="3911424"/>
            <a:ext cx="2387100" cy="290100"/>
          </a:xfrm>
          <a:prstGeom prst="rect">
            <a:avLst/>
          </a:prstGeom>
          <a:noFill/>
          <a:ln>
            <a:noFill/>
          </a:ln>
        </p:spPr>
        <p:txBody>
          <a:bodyPr anchorCtr="0" anchor="t" bIns="45700" lIns="91425" spcFirstLastPara="1" rIns="91425" wrap="square" tIns="45700">
            <a:noAutofit/>
          </a:bodyPr>
          <a:lstStyle/>
          <a:p>
            <a:pPr indent="-775589" lvl="0" marL="857250" marR="0" rtl="0" algn="l">
              <a:spcBef>
                <a:spcPts val="0"/>
              </a:spcBef>
              <a:spcAft>
                <a:spcPts val="0"/>
              </a:spcAft>
              <a:buClr>
                <a:schemeClr val="dk1"/>
              </a:buClr>
              <a:buSzPts val="1286"/>
              <a:buFont typeface="Arial"/>
              <a:buNone/>
            </a:pPr>
            <a:r>
              <a:t/>
            </a:r>
            <a:endParaRPr b="0" i="0" sz="1286" u="none" cap="none" strike="noStrike">
              <a:solidFill>
                <a:schemeClr val="lt1"/>
              </a:solidFill>
              <a:latin typeface="Arial"/>
              <a:ea typeface="Arial"/>
              <a:cs typeface="Arial"/>
              <a:sym typeface="Arial"/>
            </a:endParaRPr>
          </a:p>
        </p:txBody>
      </p:sp>
      <p:sp>
        <p:nvSpPr>
          <p:cNvPr id="558" name="Google Shape;558;p88"/>
          <p:cNvSpPr txBox="1"/>
          <p:nvPr/>
        </p:nvSpPr>
        <p:spPr>
          <a:xfrm>
            <a:off x="3087" y="3181615"/>
            <a:ext cx="2903400" cy="609300"/>
          </a:xfrm>
          <a:prstGeom prst="rect">
            <a:avLst/>
          </a:prstGeom>
          <a:noFill/>
          <a:ln>
            <a:noFill/>
          </a:ln>
        </p:spPr>
        <p:txBody>
          <a:bodyPr anchorCtr="0" anchor="b" bIns="44775" lIns="89550" spcFirstLastPara="1" rIns="89550" wrap="square" tIns="44775">
            <a:noAutofit/>
          </a:bodyPr>
          <a:lstStyle/>
          <a:p>
            <a:pPr indent="0" lvl="0" marL="0" marR="0" rtl="0" algn="ctr">
              <a:spcBef>
                <a:spcPts val="0"/>
              </a:spcBef>
              <a:spcAft>
                <a:spcPts val="0"/>
              </a:spcAft>
              <a:buNone/>
            </a:pPr>
            <a:r>
              <a:rPr b="1" i="0" lang="en-US" sz="1715" u="none" cap="none" strike="noStrike">
                <a:solidFill>
                  <a:schemeClr val="lt1"/>
                </a:solidFill>
                <a:latin typeface="Helvetica Neue"/>
                <a:ea typeface="Helvetica Neue"/>
                <a:cs typeface="Helvetica Neue"/>
                <a:sym typeface="Helvetica Neue"/>
              </a:rPr>
              <a:t>across multiple repository instances</a:t>
            </a:r>
            <a:endParaRPr/>
          </a:p>
        </p:txBody>
      </p:sp>
      <p:sp>
        <p:nvSpPr>
          <p:cNvPr id="559" name="Google Shape;559;p88"/>
          <p:cNvSpPr txBox="1"/>
          <p:nvPr/>
        </p:nvSpPr>
        <p:spPr>
          <a:xfrm>
            <a:off x="1061420" y="2621580"/>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60" name="Google Shape;560;p88"/>
          <p:cNvSpPr txBox="1"/>
          <p:nvPr/>
        </p:nvSpPr>
        <p:spPr>
          <a:xfrm>
            <a:off x="2819400" y="5151223"/>
            <a:ext cx="6579300" cy="609000"/>
          </a:xfrm>
          <a:prstGeom prst="rect">
            <a:avLst/>
          </a:prstGeom>
          <a:noFill/>
          <a:ln>
            <a:noFill/>
          </a:ln>
        </p:spPr>
        <p:txBody>
          <a:bodyPr anchorCtr="0" anchor="b" bIns="44775" lIns="89550" spcFirstLastPara="1" rIns="89550" wrap="square" tIns="44775">
            <a:noAutofit/>
          </a:bodyPr>
          <a:lstStyle/>
          <a:p>
            <a:pPr indent="0" lvl="0" marL="0" marR="0" rtl="0" algn="l">
              <a:spcBef>
                <a:spcPts val="0"/>
              </a:spcBef>
              <a:spcAft>
                <a:spcPts val="0"/>
              </a:spcAft>
              <a:buNone/>
            </a:pPr>
            <a:r>
              <a:rPr b="1" i="0" lang="en-US" sz="2000" u="none" cap="none" strike="noStrike">
                <a:solidFill>
                  <a:schemeClr val="dk1"/>
                </a:solidFill>
                <a:latin typeface="Helvetica Neue"/>
                <a:ea typeface="Helvetica Neue"/>
                <a:cs typeface="Helvetica Neue"/>
                <a:sym typeface="Helvetica Neue"/>
              </a:rPr>
              <a:t>to international, standards-based identifier services</a:t>
            </a:r>
            <a:endParaRPr b="1" i="0" sz="2000" u="none" cap="none" strike="noStrike">
              <a:solidFill>
                <a:schemeClr val="dk1"/>
              </a:solidFill>
              <a:latin typeface="Helvetica Neue"/>
              <a:ea typeface="Helvetica Neue"/>
              <a:cs typeface="Helvetica Neue"/>
              <a:sym typeface="Helvetica Neue"/>
            </a:endParaRPr>
          </a:p>
        </p:txBody>
      </p:sp>
      <p:sp>
        <p:nvSpPr>
          <p:cNvPr id="561" name="Google Shape;561;p88"/>
          <p:cNvSpPr txBox="1"/>
          <p:nvPr/>
        </p:nvSpPr>
        <p:spPr>
          <a:xfrm>
            <a:off x="0" y="1818570"/>
            <a:ext cx="2903400" cy="378300"/>
          </a:xfrm>
          <a:prstGeom prst="rect">
            <a:avLst/>
          </a:prstGeom>
          <a:noFill/>
          <a:ln>
            <a:noFill/>
          </a:ln>
        </p:spPr>
        <p:txBody>
          <a:bodyPr anchorCtr="0" anchor="b" bIns="44775" lIns="89550" spcFirstLastPara="1" rIns="89550" wrap="square" tIns="44775">
            <a:noAutofit/>
          </a:bodyPr>
          <a:lstStyle/>
          <a:p>
            <a:pPr indent="0" lvl="0" marL="0" marR="0" rtl="0" algn="ctr">
              <a:spcBef>
                <a:spcPts val="0"/>
              </a:spcBef>
              <a:spcAft>
                <a:spcPts val="0"/>
              </a:spcAft>
              <a:buNone/>
            </a:pPr>
            <a:r>
              <a:rPr b="1" i="0" lang="en-US" sz="1715" u="none" cap="none" strike="noStrike">
                <a:solidFill>
                  <a:schemeClr val="lt1"/>
                </a:solidFill>
                <a:latin typeface="Helvetica Neue"/>
                <a:ea typeface="Helvetica Neue"/>
                <a:cs typeface="Helvetica Neue"/>
                <a:sym typeface="Helvetica Neue"/>
              </a:rPr>
              <a:t>For disambiguation and visibility</a:t>
            </a:r>
            <a:endParaRPr/>
          </a:p>
        </p:txBody>
      </p:sp>
      <p:pic>
        <p:nvPicPr>
          <p:cNvPr id="562" name="Google Shape;562;p88"/>
          <p:cNvPicPr preferRelativeResize="0"/>
          <p:nvPr/>
        </p:nvPicPr>
        <p:blipFill>
          <a:blip r:embed="rId4">
            <a:alphaModFix/>
          </a:blip>
          <a:stretch>
            <a:fillRect/>
          </a:stretch>
        </p:blipFill>
        <p:spPr>
          <a:xfrm>
            <a:off x="-48975" y="5812900"/>
            <a:ext cx="9192976" cy="1191300"/>
          </a:xfrm>
          <a:prstGeom prst="rect">
            <a:avLst/>
          </a:prstGeom>
          <a:noFill/>
          <a:ln>
            <a:noFill/>
          </a:ln>
        </p:spPr>
      </p:pic>
      <p:sp>
        <p:nvSpPr>
          <p:cNvPr id="563" name="Google Shape;563;p88"/>
          <p:cNvSpPr txBox="1"/>
          <p:nvPr/>
        </p:nvSpPr>
        <p:spPr>
          <a:xfrm>
            <a:off x="248897" y="4034467"/>
            <a:ext cx="2387100" cy="1675200"/>
          </a:xfrm>
          <a:prstGeom prst="rect">
            <a:avLst/>
          </a:prstGeom>
          <a:noFill/>
          <a:ln>
            <a:noFill/>
          </a:ln>
        </p:spPr>
        <p:txBody>
          <a:bodyPr anchorCtr="0" anchor="t" bIns="45700" lIns="91425" spcFirstLastPara="1" rIns="91425" wrap="square" tIns="45700">
            <a:noAutofit/>
          </a:bodyPr>
          <a:lstStyle/>
          <a:p>
            <a:pPr indent="-153103" lvl="0" marL="153103" marR="0" rtl="0" algn="l">
              <a:spcBef>
                <a:spcPts val="0"/>
              </a:spcBef>
              <a:spcAft>
                <a:spcPts val="0"/>
              </a:spcAft>
              <a:buClr>
                <a:schemeClr val="lt1"/>
              </a:buClr>
              <a:buSzPts val="1286"/>
              <a:buFont typeface="Arial"/>
              <a:buChar char="•"/>
            </a:pPr>
            <a:r>
              <a:rPr b="0" i="0" lang="en-US" sz="1286" u="none" cap="none" strike="noStrike">
                <a:solidFill>
                  <a:schemeClr val="lt1"/>
                </a:solidFill>
                <a:latin typeface="Calibri"/>
                <a:ea typeface="Calibri"/>
                <a:cs typeface="Calibri"/>
                <a:sym typeface="Calibri"/>
              </a:rPr>
              <a:t>LibraETD (Samvera externally-mediated student scholarship)</a:t>
            </a:r>
            <a:endParaRPr/>
          </a:p>
          <a:p>
            <a:pPr indent="-153103" lvl="0" marL="153103" marR="0" rtl="0" algn="l">
              <a:spcBef>
                <a:spcPts val="0"/>
              </a:spcBef>
              <a:spcAft>
                <a:spcPts val="0"/>
              </a:spcAft>
              <a:buClr>
                <a:schemeClr val="lt1"/>
              </a:buClr>
              <a:buSzPts val="1286"/>
              <a:buFont typeface="Arial"/>
              <a:buChar char="•"/>
            </a:pPr>
            <a:r>
              <a:rPr b="0" i="0" lang="en-US" sz="1286" u="none" cap="none" strike="noStrike">
                <a:solidFill>
                  <a:schemeClr val="lt1"/>
                </a:solidFill>
                <a:latin typeface="Calibri"/>
                <a:ea typeface="Calibri"/>
                <a:cs typeface="Calibri"/>
                <a:sym typeface="Calibri"/>
              </a:rPr>
              <a:t>LibraOpen (Samvera self-deposit, non-mediated works</a:t>
            </a:r>
            <a:endParaRPr/>
          </a:p>
          <a:p>
            <a:pPr indent="-153103" lvl="0" marL="153103" marR="0" rtl="0" algn="l">
              <a:spcBef>
                <a:spcPts val="0"/>
              </a:spcBef>
              <a:spcAft>
                <a:spcPts val="0"/>
              </a:spcAft>
              <a:buClr>
                <a:schemeClr val="lt1"/>
              </a:buClr>
              <a:buSzPts val="1286"/>
              <a:buFont typeface="Arial"/>
              <a:buChar char="•"/>
            </a:pPr>
            <a:r>
              <a:rPr b="0" i="0" lang="en-US" sz="1286" u="none" cap="none" strike="noStrike">
                <a:solidFill>
                  <a:schemeClr val="lt1"/>
                </a:solidFill>
                <a:latin typeface="Calibri"/>
                <a:ea typeface="Calibri"/>
                <a:cs typeface="Calibri"/>
                <a:sym typeface="Calibri"/>
              </a:rPr>
              <a:t>Non-Samvera instances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89"/>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 Resources</a:t>
            </a:r>
            <a:endParaRPr b="1" i="0" sz="2000" u="none" cap="none" strike="noStrike">
              <a:solidFill>
                <a:schemeClr val="dk1"/>
              </a:solidFill>
            </a:endParaRPr>
          </a:p>
        </p:txBody>
      </p:sp>
      <p:pic>
        <p:nvPicPr>
          <p:cNvPr id="569" name="Google Shape;569;p89"/>
          <p:cNvPicPr preferRelativeResize="0"/>
          <p:nvPr/>
        </p:nvPicPr>
        <p:blipFill>
          <a:blip r:embed="rId3">
            <a:alphaModFix/>
          </a:blip>
          <a:stretch>
            <a:fillRect/>
          </a:stretch>
        </p:blipFill>
        <p:spPr>
          <a:xfrm>
            <a:off x="244249" y="1328661"/>
            <a:ext cx="4267152" cy="4200667"/>
          </a:xfrm>
          <a:prstGeom prst="rect">
            <a:avLst/>
          </a:prstGeom>
          <a:noFill/>
          <a:ln>
            <a:noFill/>
          </a:ln>
        </p:spPr>
      </p:pic>
      <p:sp>
        <p:nvSpPr>
          <p:cNvPr id="570" name="Google Shape;570;p89"/>
          <p:cNvSpPr txBox="1"/>
          <p:nvPr>
            <p:ph idx="1" type="body"/>
          </p:nvPr>
        </p:nvSpPr>
        <p:spPr>
          <a:xfrm>
            <a:off x="4571999" y="1169325"/>
            <a:ext cx="43278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Communication Channels:</a:t>
            </a:r>
            <a:endParaRPr/>
          </a:p>
          <a:p>
            <a:pPr indent="-358140" lvl="0" marL="457200" rtl="0" algn="l">
              <a:spcBef>
                <a:spcPts val="480"/>
              </a:spcBef>
              <a:spcAft>
                <a:spcPts val="0"/>
              </a:spcAft>
              <a:buSzPts val="2040"/>
              <a:buChar char="•"/>
            </a:pPr>
            <a:r>
              <a:rPr b="1" lang="en-US"/>
              <a:t>Website</a:t>
            </a:r>
            <a:r>
              <a:rPr lang="en-US"/>
              <a:t> </a:t>
            </a:r>
            <a:r>
              <a:rPr lang="en-US" u="sng">
                <a:solidFill>
                  <a:schemeClr val="hlink"/>
                </a:solidFill>
                <a:hlinkClick r:id="rId4"/>
              </a:rPr>
              <a:t>https://orcid-us.org</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b="1" lang="en-US"/>
              <a:t>Listserv</a:t>
            </a:r>
            <a:r>
              <a:rPr lang="en-US"/>
              <a:t> (open to all) </a:t>
            </a:r>
            <a:r>
              <a:rPr lang="en-US" u="sng">
                <a:solidFill>
                  <a:srgbClr val="0000FF"/>
                </a:solidFill>
                <a:highlight>
                  <a:srgbClr val="FFFFFF"/>
                </a:highlight>
                <a:hlinkClick r:id="rId5"/>
              </a:rPr>
              <a:t>http://lyralists.lyrasis.org/mailman/listinfo/orcid-us</a:t>
            </a:r>
            <a:r>
              <a:rPr lang="en-US"/>
              <a:t> </a:t>
            </a:r>
            <a:endParaRPr/>
          </a:p>
          <a:p>
            <a:pPr indent="0" lvl="0" marL="457200" rtl="0" algn="l">
              <a:spcBef>
                <a:spcPts val="480"/>
              </a:spcBef>
              <a:spcAft>
                <a:spcPts val="0"/>
              </a:spcAft>
              <a:buNone/>
            </a:pPr>
            <a:r>
              <a:t/>
            </a:r>
            <a:endParaRPr/>
          </a:p>
          <a:p>
            <a:pPr indent="-358140" lvl="0" marL="457200" rtl="0" algn="l">
              <a:spcBef>
                <a:spcPts val="480"/>
              </a:spcBef>
              <a:spcAft>
                <a:spcPts val="0"/>
              </a:spcAft>
              <a:buSzPts val="2040"/>
              <a:buChar char="•"/>
            </a:pPr>
            <a:r>
              <a:rPr b="1" lang="en-US"/>
              <a:t>Twitter</a:t>
            </a:r>
            <a:r>
              <a:rPr lang="en-US"/>
              <a:t> </a:t>
            </a:r>
            <a:r>
              <a:rPr lang="en-US">
                <a:solidFill>
                  <a:srgbClr val="0000FF"/>
                </a:solidFill>
              </a:rPr>
              <a:t>@USconsortium</a:t>
            </a:r>
            <a:endParaRPr>
              <a:solidFill>
                <a:srgbClr val="0000FF"/>
              </a:solidFill>
            </a:endParaRPr>
          </a:p>
          <a:p>
            <a:pPr indent="0" lvl="0" marL="457200" rtl="0" algn="l">
              <a:spcBef>
                <a:spcPts val="480"/>
              </a:spcBef>
              <a:spcAft>
                <a:spcPts val="0"/>
              </a:spcAft>
              <a:buNone/>
            </a:pPr>
            <a:r>
              <a:t/>
            </a:r>
            <a:endParaRPr/>
          </a:p>
          <a:p>
            <a:pPr indent="-358140" lvl="0" marL="457200" rtl="0" algn="l">
              <a:spcBef>
                <a:spcPts val="480"/>
              </a:spcBef>
              <a:spcAft>
                <a:spcPts val="0"/>
              </a:spcAft>
              <a:buSzPts val="2040"/>
              <a:buChar char="•"/>
            </a:pPr>
            <a:r>
              <a:rPr b="1" lang="en-US"/>
              <a:t>Members’ Discussion Forum </a:t>
            </a:r>
            <a:r>
              <a:rPr lang="en-US"/>
              <a:t>(email </a:t>
            </a:r>
            <a:r>
              <a:rPr lang="en-US" u="sng">
                <a:solidFill>
                  <a:schemeClr val="hlink"/>
                </a:solidFill>
                <a:hlinkClick r:id="rId6"/>
              </a:rPr>
              <a:t>orcidus@lyrasis.org</a:t>
            </a:r>
            <a:r>
              <a:rPr lang="en-US"/>
              <a:t> to join)</a:t>
            </a:r>
            <a:endParaRPr b="1"/>
          </a:p>
          <a:p>
            <a:pPr indent="0" lvl="0" marL="457200" rtl="0" algn="l">
              <a:spcBef>
                <a:spcPts val="48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90"/>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16D2E"/>
              </a:buClr>
              <a:buSzPts val="5400"/>
              <a:buFont typeface="Arial"/>
              <a:buNone/>
            </a:pPr>
            <a:r>
              <a:rPr lang="en-US"/>
              <a:t>Questions?</a:t>
            </a:r>
            <a:endParaRPr b="0" i="0" sz="5400" u="none" cap="none" strike="noStrike">
              <a:solidFill>
                <a:srgbClr val="E16D2E"/>
              </a:solidFill>
              <a:latin typeface="Arial"/>
              <a:ea typeface="Arial"/>
              <a:cs typeface="Arial"/>
              <a:sym typeface="Arial"/>
            </a:endParaRPr>
          </a:p>
        </p:txBody>
      </p:sp>
      <p:sp>
        <p:nvSpPr>
          <p:cNvPr id="576" name="Google Shape;576;p90"/>
          <p:cNvSpPr txBox="1"/>
          <p:nvPr/>
        </p:nvSpPr>
        <p:spPr>
          <a:xfrm>
            <a:off x="685800" y="1787254"/>
            <a:ext cx="6345900" cy="17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rgbClr val="1A1A1A"/>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rPr>
              <a:t>Web     </a:t>
            </a:r>
            <a:r>
              <a:rPr b="1" lang="en-US" sz="2800">
                <a:solidFill>
                  <a:srgbClr val="0000FF"/>
                </a:solidFill>
              </a:rPr>
              <a:t>orcid-us.org</a:t>
            </a:r>
            <a:endParaRPr>
              <a:solidFill>
                <a:srgbClr val="0000FF"/>
              </a:solidFill>
            </a:endParaRPr>
          </a:p>
          <a:p>
            <a:pPr indent="0" lvl="0" marL="0" marR="0" rtl="0" algn="l">
              <a:spcBef>
                <a:spcPts val="0"/>
              </a:spcBef>
              <a:spcAft>
                <a:spcPts val="0"/>
              </a:spcAft>
              <a:buNone/>
            </a:pPr>
            <a:r>
              <a:rPr lang="en-US" sz="2800">
                <a:solidFill>
                  <a:schemeClr val="dk1"/>
                </a:solidFill>
                <a:latin typeface="Arial"/>
                <a:ea typeface="Arial"/>
                <a:cs typeface="Arial"/>
                <a:sym typeface="Arial"/>
              </a:rPr>
              <a:t>Email   </a:t>
            </a:r>
            <a:r>
              <a:rPr b="1" lang="en-US" sz="2800">
                <a:solidFill>
                  <a:srgbClr val="0000FF"/>
                </a:solidFill>
              </a:rPr>
              <a:t>orcidus</a:t>
            </a:r>
            <a:r>
              <a:rPr b="1" lang="en-US" sz="2800">
                <a:solidFill>
                  <a:srgbClr val="0000FF"/>
                </a:solidFill>
                <a:latin typeface="Arial"/>
                <a:ea typeface="Arial"/>
                <a:cs typeface="Arial"/>
                <a:sym typeface="Arial"/>
              </a:rPr>
              <a:t>@lyrasis.org </a:t>
            </a:r>
            <a:endParaRPr b="1" sz="2800">
              <a:solidFill>
                <a:srgbClr val="0000FF"/>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8"/>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Americas Region</a:t>
            </a:r>
            <a:endParaRPr b="1" i="0" sz="2000" u="none" cap="none" strike="noStrike">
              <a:solidFill>
                <a:schemeClr val="dk1"/>
              </a:solidFill>
            </a:endParaRPr>
          </a:p>
        </p:txBody>
      </p:sp>
      <p:pic>
        <p:nvPicPr>
          <p:cNvPr id="208" name="Google Shape;208;p38"/>
          <p:cNvPicPr preferRelativeResize="0"/>
          <p:nvPr/>
        </p:nvPicPr>
        <p:blipFill>
          <a:blip r:embed="rId3">
            <a:alphaModFix/>
          </a:blip>
          <a:stretch>
            <a:fillRect/>
          </a:stretch>
        </p:blipFill>
        <p:spPr>
          <a:xfrm>
            <a:off x="557500" y="891375"/>
            <a:ext cx="8029001" cy="549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Global Picture</a:t>
            </a:r>
            <a:endParaRPr b="1" i="0" sz="2000" u="none" cap="none" strike="noStrike">
              <a:solidFill>
                <a:schemeClr val="dk1"/>
              </a:solidFill>
            </a:endParaRPr>
          </a:p>
        </p:txBody>
      </p:sp>
      <p:pic>
        <p:nvPicPr>
          <p:cNvPr id="214" name="Google Shape;214;p39"/>
          <p:cNvPicPr preferRelativeResize="0"/>
          <p:nvPr/>
        </p:nvPicPr>
        <p:blipFill>
          <a:blip r:embed="rId3">
            <a:alphaModFix/>
          </a:blip>
          <a:stretch>
            <a:fillRect/>
          </a:stretch>
        </p:blipFill>
        <p:spPr>
          <a:xfrm>
            <a:off x="479275" y="853200"/>
            <a:ext cx="8185450" cy="5510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0"/>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University of North Carolina at Chapel Hill</a:t>
            </a:r>
            <a:r>
              <a:rPr lang="en-US" sz="3200">
                <a:solidFill>
                  <a:schemeClr val="dk1"/>
                </a:solidFill>
                <a:latin typeface="Arial"/>
                <a:ea typeface="Arial"/>
                <a:cs typeface="Arial"/>
                <a:sym typeface="Arial"/>
              </a:rPr>
              <a:t> </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220" name="Google Shape;220;p40"/>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41"/>
          <p:cNvPicPr preferRelativeResize="0"/>
          <p:nvPr/>
        </p:nvPicPr>
        <p:blipFill rotWithShape="1">
          <a:blip r:embed="rId3">
            <a:alphaModFix/>
          </a:blip>
          <a:srcRect b="0" l="0" r="0" t="0"/>
          <a:stretch/>
        </p:blipFill>
        <p:spPr>
          <a:xfrm>
            <a:off x="7101880" y="6269164"/>
            <a:ext cx="476901" cy="476901"/>
          </a:xfrm>
          <a:prstGeom prst="rect">
            <a:avLst/>
          </a:prstGeom>
          <a:noFill/>
          <a:ln>
            <a:noFill/>
          </a:ln>
        </p:spPr>
      </p:pic>
      <p:sp>
        <p:nvSpPr>
          <p:cNvPr id="227" name="Google Shape;227;p41"/>
          <p:cNvSpPr txBox="1"/>
          <p:nvPr>
            <p:ph idx="4294967295" type="ctrTitle"/>
          </p:nvPr>
        </p:nvSpPr>
        <p:spPr>
          <a:xfrm>
            <a:off x="-1286240" y="2182485"/>
            <a:ext cx="11774100" cy="1310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92D050"/>
              </a:buClr>
              <a:buSzPts val="3600"/>
              <a:buFont typeface="Avenir"/>
              <a:buNone/>
            </a:pPr>
            <a:r>
              <a:rPr b="1" i="0" lang="en-US" sz="3600" u="none" cap="none" strike="noStrike">
                <a:solidFill>
                  <a:srgbClr val="92D050"/>
                </a:solidFill>
                <a:latin typeface="Avenir"/>
                <a:ea typeface="Avenir"/>
                <a:cs typeface="Avenir"/>
                <a:sym typeface="Avenir"/>
              </a:rPr>
              <a:t>ORCID </a:t>
            </a:r>
            <a:r>
              <a:rPr b="0" i="0" lang="en-US" sz="3600" u="none" cap="none" strike="noStrike">
                <a:solidFill>
                  <a:srgbClr val="28436B"/>
                </a:solidFill>
                <a:latin typeface="Avenir"/>
                <a:ea typeface="Avenir"/>
                <a:cs typeface="Avenir"/>
                <a:sym typeface="Avenir"/>
              </a:rPr>
              <a:t>Outreach at the </a:t>
            </a:r>
            <a:br>
              <a:rPr b="0" i="0" lang="en-US" sz="3600" u="none" cap="none" strike="noStrike">
                <a:solidFill>
                  <a:srgbClr val="28436B"/>
                </a:solidFill>
                <a:latin typeface="Avenir"/>
                <a:ea typeface="Avenir"/>
                <a:cs typeface="Avenir"/>
                <a:sym typeface="Avenir"/>
              </a:rPr>
            </a:br>
            <a:r>
              <a:rPr b="0" i="0" lang="en-US" sz="3600" u="none" cap="none" strike="noStrike">
                <a:solidFill>
                  <a:srgbClr val="28436B"/>
                </a:solidFill>
                <a:latin typeface="Avenir"/>
                <a:ea typeface="Avenir"/>
                <a:cs typeface="Avenir"/>
                <a:sym typeface="Avenir"/>
              </a:rPr>
              <a:t>University of North Carolina at Chapel Hill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