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9" r:id="rId5"/>
    <p:sldId id="282" r:id="rId6"/>
    <p:sldId id="283" r:id="rId7"/>
    <p:sldId id="284" r:id="rId8"/>
    <p:sldId id="268" r:id="rId9"/>
    <p:sldId id="287" r:id="rId10"/>
    <p:sldId id="289" r:id="rId11"/>
    <p:sldId id="286" r:id="rId12"/>
    <p:sldId id="288" r:id="rId13"/>
    <p:sldId id="281" r:id="rId14"/>
    <p:sldId id="277" r:id="rId15"/>
    <p:sldId id="285" r:id="rId16"/>
    <p:sldId id="273" r:id="rId17"/>
    <p:sldId id="275" r:id="rId18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Dawson" initials="SD" lastIdx="0" clrIdx="0">
    <p:extLst>
      <p:ext uri="{19B8F6BF-5375-455C-9EA6-DF929625EA0E}">
        <p15:presenceInfo xmlns:p15="http://schemas.microsoft.com/office/powerpoint/2012/main" userId="6dc591a21d6966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23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D321AFA-3C71-D349-A28B-DECA4E38AC64}" type="datetime1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5416647-8F09-734C-9FE1-B83A2EBF20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4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5B6D433D-2675-2A4B-919E-8B1A42BF3F59}" type="datetime1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23557E4-B33F-3441-9B4F-E320511CBA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4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557E4-B33F-3441-9B4F-E320511CBA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6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557E4-B33F-3441-9B4F-E320511CB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4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976B8-F852-F043-8252-6742073662C5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B526-5F95-CB4E-ABDE-E2883429A04D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B5C1-4BB6-B245-AAC9-9A3306BE7CCB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167"/>
            <a:ext cx="8229600" cy="1143000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rgbClr val="FFFFFF"/>
                </a:solidFill>
                <a:latin typeface="Lato Regular"/>
                <a:cs typeface="Lato Regular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BE3F-1049-D945-B449-972A69A1937B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6763-C61C-4443-B7A8-E4F84638BFE9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F9F2-4CFE-5E41-B6E1-B69DAAEF652F}" type="datetime1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2F84-990D-CC45-BB66-CE94E11068F3}" type="datetime1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B049-44CD-924F-8625-2C5D482E13D0}" type="datetime1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8F1D-716F-AE40-96D2-09653AC84BC3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EAA-D2D7-9C4D-8769-A240AE847125}" type="datetime1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30519" y="6337384"/>
            <a:ext cx="1266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C248B9E7-9A6E-C048-BD4F-76758F313CF3}" type="datetime1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3604" y="6337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81" y="6356350"/>
            <a:ext cx="1132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29" y="6356350"/>
            <a:ext cx="1819558" cy="301066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590550" y="6011863"/>
            <a:ext cx="8553450" cy="228600"/>
          </a:xfrm>
          <a:prstGeom prst="rect">
            <a:avLst/>
          </a:prstGeom>
          <a:solidFill>
            <a:srgbClr val="99CB38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7"/>
          <p:cNvSpPr/>
          <p:nvPr userDrawn="1"/>
        </p:nvSpPr>
        <p:spPr>
          <a:xfrm>
            <a:off x="0" y="6011863"/>
            <a:ext cx="533400" cy="228600"/>
          </a:xfrm>
          <a:prstGeom prst="rect">
            <a:avLst/>
          </a:prstGeom>
          <a:solidFill>
            <a:srgbClr val="63A537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8"/>
          <p:cNvSpPr/>
          <p:nvPr userDrawn="1"/>
        </p:nvSpPr>
        <p:spPr>
          <a:xfrm>
            <a:off x="0" y="502608"/>
            <a:ext cx="8686800" cy="1304920"/>
          </a:xfrm>
          <a:prstGeom prst="rect">
            <a:avLst/>
          </a:prstGeom>
          <a:solidFill>
            <a:srgbClr val="99CB38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Lato Bold"/>
          <a:ea typeface="+mn-ea"/>
          <a:cs typeface="Lato Bold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6253" b="65122"/>
          <a:stretch/>
        </p:blipFill>
        <p:spPr>
          <a:xfrm rot="10800000">
            <a:off x="0" y="-770523"/>
            <a:ext cx="9144000" cy="3621339"/>
          </a:xfrm>
          <a:prstGeom prst="rect">
            <a:avLst/>
          </a:prstGeom>
        </p:spPr>
      </p:pic>
      <p:pic>
        <p:nvPicPr>
          <p:cNvPr id="8" name="Picture 7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-6597" r="5679" b="70577"/>
          <a:stretch/>
        </p:blipFill>
        <p:spPr>
          <a:xfrm>
            <a:off x="0" y="2168710"/>
            <a:ext cx="9144000" cy="3739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91561"/>
            <a:ext cx="8141070" cy="2027765"/>
          </a:xfrm>
          <a:prstGeom prst="rect">
            <a:avLst/>
          </a:prstGeom>
          <a:solidFill>
            <a:srgbClr val="91BD22"/>
          </a:solidFill>
          <a:ln>
            <a:solidFill>
              <a:srgbClr val="91BD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777957"/>
            <a:ext cx="732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Lato Bold"/>
                <a:cs typeface="Lato Bold"/>
              </a:rPr>
              <a:t>Peer Review on ScienceOpen</a:t>
            </a:r>
          </a:p>
          <a:p>
            <a:pPr algn="r"/>
            <a:r>
              <a:rPr lang="de-DE" dirty="0">
                <a:solidFill>
                  <a:schemeClr val="bg1"/>
                </a:solidFill>
                <a:latin typeface="Lato Bold"/>
                <a:cs typeface="Lato Bold"/>
              </a:rPr>
              <a:t>Peer Review Week  10-15 September 2018</a:t>
            </a:r>
          </a:p>
          <a:p>
            <a:pPr algn="r"/>
            <a:r>
              <a:rPr lang="de-DE" dirty="0">
                <a:solidFill>
                  <a:schemeClr val="bg1"/>
                </a:solidFill>
                <a:latin typeface="Lato Bold"/>
                <a:cs typeface="Lato Bold"/>
              </a:rPr>
              <a:t>@</a:t>
            </a:r>
            <a:r>
              <a:rPr lang="de-DE" dirty="0" err="1">
                <a:solidFill>
                  <a:schemeClr val="bg1"/>
                </a:solidFill>
                <a:latin typeface="Lato Bold"/>
                <a:cs typeface="Lato Bold"/>
              </a:rPr>
              <a:t>Science_Open</a:t>
            </a:r>
            <a:r>
              <a:rPr lang="de-DE" dirty="0">
                <a:solidFill>
                  <a:schemeClr val="bg1"/>
                </a:solidFill>
                <a:latin typeface="Lato Bold"/>
                <a:cs typeface="Lato Bold"/>
              </a:rPr>
              <a:t>  @</a:t>
            </a:r>
            <a:r>
              <a:rPr lang="de-DE" dirty="0" err="1">
                <a:solidFill>
                  <a:schemeClr val="bg1"/>
                </a:solidFill>
                <a:latin typeface="Lato Bold"/>
                <a:cs typeface="Lato Bold"/>
              </a:rPr>
              <a:t>SDawsonBerlin</a:t>
            </a:r>
            <a:endParaRPr lang="de-DE" dirty="0">
              <a:solidFill>
                <a:schemeClr val="bg1"/>
              </a:solidFill>
              <a:latin typeface="Lato Bold"/>
              <a:cs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34408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5308" t="39" r="2386" b="1918"/>
          <a:stretch/>
        </p:blipFill>
        <p:spPr>
          <a:xfrm>
            <a:off x="0" y="0"/>
            <a:ext cx="9654291" cy="68396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08615" y="3485304"/>
            <a:ext cx="8141070" cy="2466296"/>
          </a:xfrm>
          <a:prstGeom prst="rect">
            <a:avLst/>
          </a:prstGeom>
          <a:solidFill>
            <a:srgbClr val="91BD22"/>
          </a:solidFill>
          <a:ln>
            <a:solidFill>
              <a:srgbClr val="91BD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02456" y="3797780"/>
            <a:ext cx="7561384" cy="2074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de-DE" dirty="0" err="1">
                <a:solidFill>
                  <a:schemeClr val="bg1"/>
                </a:solidFill>
              </a:rPr>
              <a:t>What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future</a:t>
            </a:r>
            <a:r>
              <a:rPr lang="de-DE" dirty="0">
                <a:solidFill>
                  <a:schemeClr val="bg1"/>
                </a:solidFill>
              </a:rPr>
              <a:t> of </a:t>
            </a:r>
            <a:r>
              <a:rPr lang="de-DE" dirty="0" err="1">
                <a:solidFill>
                  <a:schemeClr val="bg1"/>
                </a:solidFill>
              </a:rPr>
              <a:t>peer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review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echteck 5"/>
          <p:cNvSpPr/>
          <p:nvPr/>
        </p:nvSpPr>
        <p:spPr>
          <a:xfrm>
            <a:off x="98676" y="6550223"/>
            <a:ext cx="2784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Gato-Gato-Gato</a:t>
            </a:r>
            <a:r>
              <a:rPr lang="de-DE" sz="1400" dirty="0">
                <a:solidFill>
                  <a:schemeClr val="bg1"/>
                </a:solidFill>
              </a:rPr>
              <a:t>, Flickr CC BY-NC-SA</a:t>
            </a:r>
          </a:p>
        </p:txBody>
      </p:sp>
    </p:spTree>
    <p:extLst>
      <p:ext uri="{BB962C8B-B14F-4D97-AF65-F5344CB8AC3E}">
        <p14:creationId xmlns:p14="http://schemas.microsoft.com/office/powerpoint/2010/main" val="107276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267" y="4921361"/>
            <a:ext cx="4803946" cy="8502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5404" y="3516035"/>
            <a:ext cx="3367903" cy="435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Fotolia_92836637_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6253" b="65122"/>
          <a:stretch/>
        </p:blipFill>
        <p:spPr>
          <a:xfrm rot="10800000">
            <a:off x="0" y="-770523"/>
            <a:ext cx="9144000" cy="3621339"/>
          </a:xfrm>
          <a:prstGeom prst="rect">
            <a:avLst/>
          </a:prstGeom>
        </p:spPr>
      </p:pic>
      <p:pic>
        <p:nvPicPr>
          <p:cNvPr id="19" name="Picture 18" descr="Fotolia_92836637_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-6597" r="5679" b="70577"/>
          <a:stretch/>
        </p:blipFill>
        <p:spPr>
          <a:xfrm>
            <a:off x="0" y="2552684"/>
            <a:ext cx="9144000" cy="37399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857128"/>
            <a:ext cx="9144001" cy="1234466"/>
          </a:xfrm>
          <a:prstGeom prst="rect">
            <a:avLst/>
          </a:prstGeom>
          <a:solidFill>
            <a:srgbClr val="91BD22"/>
          </a:solidFill>
          <a:ln>
            <a:solidFill>
              <a:srgbClr val="91BD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" y="1932868"/>
            <a:ext cx="9144000" cy="3708597"/>
          </a:xfrm>
          <a:prstGeom prst="rect">
            <a:avLst/>
          </a:prstGeom>
          <a:solidFill>
            <a:srgbClr val="91BD22"/>
          </a:solidFill>
          <a:ln>
            <a:solidFill>
              <a:srgbClr val="91BD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857128"/>
            <a:ext cx="914399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Rise of pre-print publishing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</a:rPr>
              <a:t>Rich citation analysis</a:t>
            </a:r>
          </a:p>
          <a:p>
            <a:r>
              <a:rPr lang="en-US" sz="2800" dirty="0">
                <a:solidFill>
                  <a:schemeClr val="bg1"/>
                </a:solidFill>
              </a:rPr>
              <a:t>Aggregation of online attention</a:t>
            </a:r>
          </a:p>
          <a:p>
            <a:r>
              <a:rPr lang="en-US" sz="4800" dirty="0">
                <a:solidFill>
                  <a:schemeClr val="bg1"/>
                </a:solidFill>
              </a:rPr>
              <a:t>Article-level identifiers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Data/code publishing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err="1">
                <a:solidFill>
                  <a:schemeClr val="bg1"/>
                </a:solidFill>
              </a:rPr>
              <a:t>Megajournals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sz="4400" dirty="0">
                <a:solidFill>
                  <a:schemeClr val="bg1"/>
                </a:solidFill>
              </a:rPr>
              <a:t>Post-Publication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Text-/Datamining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8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>
                <a:latin typeface="Lato Bold"/>
                <a:cs typeface="Lato Bold"/>
              </a:rPr>
              <a:t>Could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we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use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information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generated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by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peer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review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to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learn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more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about</a:t>
            </a:r>
            <a:r>
              <a:rPr lang="de-DE" dirty="0">
                <a:latin typeface="Lato Bold"/>
                <a:cs typeface="Lato Bold"/>
              </a:rPr>
              <a:t> a </a:t>
            </a:r>
            <a:r>
              <a:rPr lang="de-DE" dirty="0" err="1">
                <a:latin typeface="Lato Bold"/>
                <a:cs typeface="Lato Bold"/>
              </a:rPr>
              <a:t>research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topic</a:t>
            </a:r>
            <a:r>
              <a:rPr lang="de-DE" dirty="0">
                <a:latin typeface="Lato Bold"/>
                <a:cs typeface="Lato Bold"/>
              </a:rPr>
              <a:t>?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0831" y="2319336"/>
            <a:ext cx="48342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400" dirty="0">
                <a:latin typeface="Lato Regular"/>
                <a:cs typeface="Lato Regular"/>
              </a:rPr>
              <a:t>Open </a:t>
            </a:r>
            <a:r>
              <a:rPr lang="de-DE" sz="2400" dirty="0" err="1">
                <a:latin typeface="Lato Regular"/>
                <a:cs typeface="Lato Regular"/>
              </a:rPr>
              <a:t>review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with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researcher‘s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full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publication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history</a:t>
            </a:r>
            <a:endParaRPr lang="de-DE" sz="2400" dirty="0">
              <a:latin typeface="Lato Regular"/>
              <a:cs typeface="Lato Regular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latin typeface="Lato Regular"/>
                <a:cs typeface="Lato Regular"/>
              </a:rPr>
              <a:t>Post-</a:t>
            </a:r>
            <a:r>
              <a:rPr lang="de-DE" sz="2400" dirty="0" err="1">
                <a:latin typeface="Lato Regular"/>
                <a:cs typeface="Lato Regular"/>
              </a:rPr>
              <a:t>publication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evaluation</a:t>
            </a:r>
            <a:r>
              <a:rPr lang="de-DE" sz="2400" dirty="0">
                <a:latin typeface="Lato Regular"/>
                <a:cs typeface="Lato Regular"/>
              </a:rPr>
              <a:t> of </a:t>
            </a:r>
            <a:r>
              <a:rPr lang="de-DE" sz="2400" dirty="0" err="1">
                <a:latin typeface="Lato Regular"/>
                <a:cs typeface="Lato Regular"/>
              </a:rPr>
              <a:t>results</a:t>
            </a:r>
            <a:endParaRPr lang="de-DE" sz="2400" dirty="0">
              <a:latin typeface="Lato Regular"/>
              <a:cs typeface="Lato Regular"/>
            </a:endParaRPr>
          </a:p>
          <a:p>
            <a:pPr marL="342900" indent="-342900">
              <a:buFont typeface="Arial"/>
              <a:buChar char="•"/>
            </a:pPr>
            <a:endParaRPr lang="de-DE" sz="2400" dirty="0">
              <a:latin typeface="Lato Regular"/>
              <a:cs typeface="Lato Regular"/>
            </a:endParaRPr>
          </a:p>
          <a:p>
            <a:pPr marL="342900" indent="-342900" algn="r">
              <a:buFont typeface="Arial"/>
              <a:buChar char="•"/>
            </a:pPr>
            <a:r>
              <a:rPr lang="de-DE" sz="2400" dirty="0" err="1">
                <a:latin typeface="Lato Regular"/>
                <a:cs typeface="Lato Regular"/>
              </a:rPr>
              <a:t>Context</a:t>
            </a:r>
            <a:endParaRPr lang="de-DE" sz="2400" dirty="0">
              <a:latin typeface="Lato Regular"/>
              <a:cs typeface="Lato Regular"/>
            </a:endParaRPr>
          </a:p>
          <a:p>
            <a:pPr marL="342900" indent="-342900" algn="r">
              <a:buFont typeface="Arial"/>
              <a:buChar char="•"/>
            </a:pPr>
            <a:r>
              <a:rPr lang="de-DE" sz="2400" dirty="0" err="1">
                <a:latin typeface="Lato Regular"/>
                <a:cs typeface="Lato Regular"/>
              </a:rPr>
              <a:t>Intepretation</a:t>
            </a:r>
            <a:endParaRPr lang="de-DE" sz="2400" dirty="0">
              <a:latin typeface="Lato Regular"/>
              <a:cs typeface="Lato Regular"/>
            </a:endParaRPr>
          </a:p>
          <a:p>
            <a:pPr marL="342900" indent="-342900" algn="r">
              <a:buFont typeface="Arial"/>
              <a:buChar char="•"/>
            </a:pPr>
            <a:r>
              <a:rPr lang="de-DE" sz="2400" dirty="0" err="1">
                <a:latin typeface="Lato Regular"/>
                <a:cs typeface="Lato Regular"/>
              </a:rPr>
              <a:t>Author</a:t>
            </a:r>
            <a:r>
              <a:rPr lang="de-DE" sz="2400" dirty="0">
                <a:latin typeface="Lato Regular"/>
                <a:cs typeface="Lato Regular"/>
              </a:rPr>
              <a:t>/</a:t>
            </a:r>
            <a:r>
              <a:rPr lang="de-DE" sz="2400" dirty="0" err="1">
                <a:latin typeface="Lato Regular"/>
                <a:cs typeface="Lato Regular"/>
              </a:rPr>
              <a:t>Reviewer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reputation</a:t>
            </a:r>
            <a:r>
              <a:rPr lang="de-DE" sz="2400" dirty="0">
                <a:latin typeface="Lato Regular"/>
                <a:cs typeface="Lato Regular"/>
              </a:rPr>
              <a:t> </a:t>
            </a:r>
            <a:r>
              <a:rPr lang="de-DE" sz="2400" dirty="0" err="1">
                <a:latin typeface="Lato Regular"/>
                <a:cs typeface="Lato Regular"/>
              </a:rPr>
              <a:t>systems</a:t>
            </a:r>
            <a:endParaRPr lang="de-DE" sz="2400" dirty="0">
              <a:latin typeface="Lato Regular"/>
              <a:cs typeface="Lato Regular"/>
            </a:endParaRPr>
          </a:p>
          <a:p>
            <a:pPr>
              <a:buSzPct val="100000"/>
            </a:pPr>
            <a:endParaRPr lang="de-DE" dirty="0">
              <a:latin typeface="Lato Regular"/>
              <a:cs typeface="Lato Regular"/>
            </a:endParaRPr>
          </a:p>
        </p:txBody>
      </p:sp>
      <p:pic>
        <p:nvPicPr>
          <p:cNvPr id="9" name="Picture 8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010" r="21208" b="53292"/>
          <a:stretch/>
        </p:blipFill>
        <p:spPr>
          <a:xfrm rot="5400000">
            <a:off x="5167486" y="2041914"/>
            <a:ext cx="4149874" cy="37389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800" y="1710531"/>
            <a:ext cx="661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IF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384475" y="3526664"/>
            <a:ext cx="2440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61667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Context-driven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&amp; </a:t>
            </a:r>
            <a:r>
              <a:rPr lang="de-DE" dirty="0" err="1"/>
              <a:t>discovery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Research in Context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883" y="2407222"/>
            <a:ext cx="4122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C431A5-2F97-4B52-96E1-AEAEC976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275"/>
            <a:ext cx="9144000" cy="52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your team for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-6597" r="5679" b="70577"/>
          <a:stretch/>
        </p:blipFill>
        <p:spPr>
          <a:xfrm>
            <a:off x="0" y="2552684"/>
            <a:ext cx="9144000" cy="3739910"/>
          </a:xfrm>
          <a:prstGeom prst="rect">
            <a:avLst/>
          </a:prstGeom>
        </p:spPr>
      </p:pic>
      <p:pic>
        <p:nvPicPr>
          <p:cNvPr id="9" name="Picture 8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6253" b="65122"/>
          <a:stretch/>
        </p:blipFill>
        <p:spPr>
          <a:xfrm rot="10800000">
            <a:off x="0" y="-770523"/>
            <a:ext cx="9144000" cy="36213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391561"/>
            <a:ext cx="8141070" cy="4472965"/>
          </a:xfrm>
          <a:prstGeom prst="rect">
            <a:avLst/>
          </a:prstGeom>
          <a:solidFill>
            <a:srgbClr val="91BD22"/>
          </a:solidFill>
          <a:ln>
            <a:solidFill>
              <a:srgbClr val="91BD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771284"/>
            <a:ext cx="7324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As an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aggregator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of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information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, ScienceOpen will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continue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to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open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up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and </a:t>
            </a:r>
            <a:r>
              <a:rPr lang="de-DE" sz="3200">
                <a:solidFill>
                  <a:schemeClr val="bg1"/>
                </a:solidFill>
                <a:latin typeface="Lato Regular"/>
                <a:cs typeface="Lato Regular"/>
              </a:rPr>
              <a:t>explore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the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context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of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scholarly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research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to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support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and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recognize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peer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review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in all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its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Regular"/>
                <a:cs typeface="Lato Regular"/>
              </a:rPr>
              <a:t>forms</a:t>
            </a:r>
            <a:r>
              <a:rPr lang="de-DE" sz="3200" dirty="0">
                <a:solidFill>
                  <a:schemeClr val="bg1"/>
                </a:solidFill>
                <a:latin typeface="Lato Regular"/>
                <a:cs typeface="Lato Regular"/>
              </a:rPr>
              <a:t>.</a:t>
            </a:r>
            <a:endParaRPr lang="de-DE" sz="3200" dirty="0"/>
          </a:p>
          <a:p>
            <a:endParaRPr lang="en-US" sz="32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84062" y="4016082"/>
            <a:ext cx="7315200" cy="160438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+mj-ea"/>
              <a:cs typeface="Lato Regula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solidFill>
                <a:schemeClr val="tx1"/>
              </a:solidFill>
              <a:latin typeface="Lato Regular"/>
              <a:ea typeface="+mj-ea"/>
              <a:cs typeface="Lato Regula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+mj-ea"/>
              <a:cs typeface="Lato Regula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ea typeface="+mj-ea"/>
                <a:cs typeface="Lato Regular"/>
              </a:rPr>
              <a:t>Contact: </a:t>
            </a:r>
            <a:r>
              <a:rPr lang="de-DE" sz="2400" dirty="0" err="1">
                <a:solidFill>
                  <a:schemeClr val="tx1"/>
                </a:solidFill>
                <a:latin typeface="Lato Regular"/>
                <a:ea typeface="+mj-ea"/>
                <a:cs typeface="Lato Regular"/>
              </a:rPr>
              <a:t>Stephanie.Dawson</a:t>
            </a:r>
            <a:r>
              <a:rPr kumimoji="0" lang="de-DE" sz="24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ea typeface="+mj-ea"/>
                <a:cs typeface="Lato Regular"/>
              </a:rPr>
              <a:t>@S</a:t>
            </a:r>
            <a:r>
              <a:rPr lang="de-DE" sz="2400" dirty="0">
                <a:solidFill>
                  <a:schemeClr val="tx1"/>
                </a:solidFill>
                <a:latin typeface="Lato Regular"/>
                <a:ea typeface="+mj-ea"/>
                <a:cs typeface="Lato Regular"/>
              </a:rPr>
              <a:t>cienceOpen.com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ea typeface="+mj-ea"/>
                <a:cs typeface="Lato Regular"/>
              </a:rPr>
              <a:t>Twitter: @</a:t>
            </a:r>
            <a:r>
              <a:rPr kumimoji="0" lang="de-DE" sz="240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ea typeface="+mj-ea"/>
                <a:cs typeface="Lato Regular"/>
              </a:rPr>
              <a:t>Science_Open</a:t>
            </a:r>
            <a:r>
              <a:rPr lang="de-DE" sz="2400" dirty="0">
                <a:solidFill>
                  <a:schemeClr val="tx1"/>
                </a:solidFill>
                <a:latin typeface="Lato Regular"/>
                <a:ea typeface="+mj-ea"/>
                <a:cs typeface="Lato Regular"/>
              </a:rPr>
              <a:t>, @</a:t>
            </a:r>
            <a:r>
              <a:rPr lang="de-DE" sz="2400" dirty="0" err="1">
                <a:solidFill>
                  <a:schemeClr val="tx1"/>
                </a:solidFill>
                <a:latin typeface="Lato Regular"/>
                <a:ea typeface="+mj-ea"/>
                <a:cs typeface="Lato Regular"/>
              </a:rPr>
              <a:t>SDawsonBerlin</a:t>
            </a:r>
            <a:endParaRPr kumimoji="0" lang="de-DE" sz="240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+mj-ea"/>
              <a:cs typeface="Lato Regular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  <a:latin typeface="Lato Regular"/>
                <a:ea typeface="+mj-ea"/>
                <a:cs typeface="Lato Regular"/>
              </a:rPr>
              <a:t>Facebook: www.facebook.com/ScienceOpen</a:t>
            </a:r>
            <a:endParaRPr kumimoji="0" lang="de-DE" sz="240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ea typeface="+mj-ea"/>
              <a:cs typeface="Lato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3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7429" r="2999"/>
          <a:stretch/>
        </p:blipFill>
        <p:spPr>
          <a:xfrm>
            <a:off x="-108615" y="-142097"/>
            <a:ext cx="9367054" cy="700009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08615" y="1019008"/>
            <a:ext cx="8141070" cy="2466296"/>
          </a:xfrm>
          <a:prstGeom prst="rect">
            <a:avLst/>
          </a:prstGeom>
          <a:solidFill>
            <a:srgbClr val="91BD22"/>
          </a:solidFill>
          <a:ln>
            <a:solidFill>
              <a:srgbClr val="91BD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464" y="1844616"/>
            <a:ext cx="7742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Can </a:t>
            </a:r>
            <a:r>
              <a:rPr lang="de-DE" sz="3200" dirty="0" err="1">
                <a:solidFill>
                  <a:schemeClr val="bg1"/>
                </a:solidFill>
                <a:latin typeface="Lato Bold"/>
                <a:cs typeface="Lato Bold"/>
              </a:rPr>
              <a:t>diversity</a:t>
            </a:r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Bold"/>
                <a:cs typeface="Lato Bold"/>
              </a:rPr>
              <a:t>be</a:t>
            </a:r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Bold"/>
                <a:cs typeface="Lato Bold"/>
              </a:rPr>
              <a:t>achieved</a:t>
            </a:r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Bold"/>
                <a:cs typeface="Lato Bold"/>
              </a:rPr>
              <a:t>by</a:t>
            </a:r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Lato Bold"/>
                <a:cs typeface="Lato Bold"/>
              </a:rPr>
              <a:t>openness</a:t>
            </a:r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 and </a:t>
            </a:r>
            <a:r>
              <a:rPr lang="de-DE" sz="3200" dirty="0" err="1">
                <a:solidFill>
                  <a:schemeClr val="bg1"/>
                </a:solidFill>
                <a:latin typeface="Lato Bold"/>
                <a:cs typeface="Lato Bold"/>
              </a:rPr>
              <a:t>integration</a:t>
            </a:r>
            <a:r>
              <a:rPr lang="de-DE" sz="3200" dirty="0">
                <a:solidFill>
                  <a:schemeClr val="bg1"/>
                </a:solidFill>
                <a:latin typeface="Lato Bold"/>
                <a:cs typeface="Lato Bold"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08615" y="6527409"/>
            <a:ext cx="4037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Lichtmaler.at, Linden, Flicker, CCBY-NC-SA</a:t>
            </a:r>
          </a:p>
        </p:txBody>
      </p:sp>
    </p:spTree>
    <p:extLst>
      <p:ext uri="{BB962C8B-B14F-4D97-AF65-F5344CB8AC3E}">
        <p14:creationId xmlns:p14="http://schemas.microsoft.com/office/powerpoint/2010/main" val="177106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01372"/>
            <a:ext cx="8229600" cy="1143000"/>
          </a:xfrm>
        </p:spPr>
        <p:txBody>
          <a:bodyPr/>
          <a:lstStyle/>
          <a:p>
            <a:r>
              <a:rPr lang="de-DE" dirty="0"/>
              <a:t>Peer review </a:t>
            </a:r>
            <a:r>
              <a:rPr lang="de-DE" dirty="0" err="1"/>
              <a:t>environment</a:t>
            </a:r>
            <a:r>
              <a:rPr lang="de-DE" dirty="0"/>
              <a:t> on ScienceOpen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28939" y="2044787"/>
            <a:ext cx="38443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4000" b="1" dirty="0">
                <a:latin typeface="Lato Regular"/>
                <a:cs typeface="Lato Regular"/>
              </a:rPr>
              <a:t>Review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Lato Regular"/>
                <a:cs typeface="Lato Regular"/>
              </a:rPr>
              <a:t>1.5 </a:t>
            </a:r>
            <a:r>
              <a:rPr lang="de-DE" sz="2800" dirty="0" err="1">
                <a:latin typeface="Lato Regular"/>
                <a:cs typeface="Lato Regular"/>
              </a:rPr>
              <a:t>million</a:t>
            </a:r>
            <a:r>
              <a:rPr lang="de-DE" sz="2800" dirty="0">
                <a:latin typeface="Lato Regular"/>
                <a:cs typeface="Lato Regular"/>
              </a:rPr>
              <a:t> </a:t>
            </a:r>
            <a:r>
              <a:rPr lang="de-DE" sz="2800" dirty="0" err="1">
                <a:latin typeface="Lato Regular"/>
                <a:cs typeface="Lato Regular"/>
              </a:rPr>
              <a:t>preprints</a:t>
            </a:r>
            <a:endParaRPr lang="de-DE" sz="2800" dirty="0">
              <a:latin typeface="Lato Regular"/>
              <a:cs typeface="Lato Regular"/>
            </a:endParaRPr>
          </a:p>
          <a:p>
            <a:pPr marL="800100" lvl="1" indent="-342900">
              <a:buFont typeface="Arial"/>
              <a:buChar char="•"/>
            </a:pPr>
            <a:r>
              <a:rPr lang="de-DE" sz="2800" dirty="0">
                <a:latin typeface="Lato Regular"/>
                <a:cs typeface="Lato Regular"/>
              </a:rPr>
              <a:t>43.5 </a:t>
            </a:r>
            <a:r>
              <a:rPr lang="de-DE" sz="2800" dirty="0" err="1">
                <a:latin typeface="Lato Regular"/>
                <a:cs typeface="Lato Regular"/>
              </a:rPr>
              <a:t>million</a:t>
            </a:r>
            <a:r>
              <a:rPr lang="de-DE" sz="2800" dirty="0">
                <a:latin typeface="Lato Regular"/>
                <a:cs typeface="Lato Regular"/>
              </a:rPr>
              <a:t> </a:t>
            </a:r>
            <a:r>
              <a:rPr lang="de-DE" sz="2800" dirty="0" err="1">
                <a:latin typeface="Lato Regular"/>
                <a:cs typeface="Lato Regular"/>
              </a:rPr>
              <a:t>articles</a:t>
            </a:r>
            <a:endParaRPr lang="de-DE" sz="2800" dirty="0">
              <a:latin typeface="Lato Regular"/>
              <a:cs typeface="Lato Regular"/>
            </a:endParaRPr>
          </a:p>
          <a:p>
            <a:pPr lvl="1"/>
            <a:endParaRPr lang="de-DE" sz="2400" dirty="0">
              <a:latin typeface="Lato Regular"/>
              <a:cs typeface="Lato Regular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531A43-4995-478B-A9FA-763CE867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95" y="1865368"/>
            <a:ext cx="55340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6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Lato Bold"/>
                <a:cs typeface="Lato Bold"/>
              </a:rPr>
              <a:t>Open post-</a:t>
            </a:r>
            <a:r>
              <a:rPr lang="de-DE" dirty="0" err="1">
                <a:latin typeface="Lato Bold"/>
                <a:cs typeface="Lato Bold"/>
              </a:rPr>
              <a:t>publication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peer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review</a:t>
            </a:r>
            <a:r>
              <a:rPr lang="de-DE" dirty="0">
                <a:latin typeface="Lato Bold"/>
                <a:cs typeface="Lato Bold"/>
              </a:rPr>
              <a:t> on ScienceOpen / Integration </a:t>
            </a:r>
            <a:r>
              <a:rPr lang="de-DE" dirty="0" err="1">
                <a:latin typeface="Lato Bold"/>
                <a:cs typeface="Lato Bold"/>
              </a:rPr>
              <a:t>with</a:t>
            </a:r>
            <a:r>
              <a:rPr lang="de-DE" dirty="0">
                <a:latin typeface="Lato Bold"/>
                <a:cs typeface="Lato Bold"/>
              </a:rPr>
              <a:t> CrossRef, ORCID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010" r="21208" b="53292"/>
          <a:stretch/>
        </p:blipFill>
        <p:spPr>
          <a:xfrm rot="5400000">
            <a:off x="5167486" y="2041914"/>
            <a:ext cx="4149874" cy="37389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b="19764"/>
          <a:stretch/>
        </p:blipFill>
        <p:spPr>
          <a:xfrm>
            <a:off x="1071993" y="1836447"/>
            <a:ext cx="4791075" cy="41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010" r="21208" b="53292"/>
          <a:stretch/>
        </p:blipFill>
        <p:spPr>
          <a:xfrm rot="5400000">
            <a:off x="5167486" y="2041914"/>
            <a:ext cx="4149874" cy="3738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Lato Bold"/>
                <a:cs typeface="Lato Bold"/>
              </a:rPr>
              <a:t>Reviewer </a:t>
            </a:r>
            <a:r>
              <a:rPr lang="de-DE" dirty="0" err="1">
                <a:latin typeface="Lato Bold"/>
                <a:cs typeface="Lato Bold"/>
              </a:rPr>
              <a:t>requirements</a:t>
            </a:r>
            <a:r>
              <a:rPr lang="de-DE" dirty="0">
                <a:latin typeface="Lato Bold"/>
                <a:cs typeface="Lato Bold"/>
              </a:rPr>
              <a:t>: Integration </a:t>
            </a:r>
            <a:r>
              <a:rPr lang="de-DE" dirty="0" err="1">
                <a:latin typeface="Lato Bold"/>
                <a:cs typeface="Lato Bold"/>
              </a:rPr>
              <a:t>with</a:t>
            </a:r>
            <a:r>
              <a:rPr lang="de-DE" dirty="0">
                <a:latin typeface="Lato Bold"/>
                <a:cs typeface="Lato Bold"/>
              </a:rPr>
              <a:t> ORCID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06" y="1985458"/>
            <a:ext cx="63368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Lato Regular"/>
                <a:cs typeface="Lato Regular"/>
              </a:rPr>
              <a:t>Opening </a:t>
            </a:r>
            <a:r>
              <a:rPr lang="de-DE" sz="3200" dirty="0" err="1">
                <a:latin typeface="Lato Regular"/>
                <a:cs typeface="Lato Regular"/>
              </a:rPr>
              <a:t>up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the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process</a:t>
            </a:r>
            <a:r>
              <a:rPr lang="de-DE" sz="3200" dirty="0">
                <a:latin typeface="Lato Regular"/>
                <a:cs typeface="Lato Regular"/>
              </a:rPr>
              <a:t> of expert review </a:t>
            </a:r>
            <a:r>
              <a:rPr lang="de-DE" sz="3200" dirty="0" err="1">
                <a:latin typeface="Lato Regular"/>
                <a:cs typeface="Lato Regular"/>
              </a:rPr>
              <a:t>to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any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researcher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with</a:t>
            </a:r>
            <a:endParaRPr lang="de-DE" sz="3200" dirty="0">
              <a:latin typeface="Lato Regular"/>
              <a:cs typeface="Lato Regular"/>
            </a:endParaRPr>
          </a:p>
          <a:p>
            <a:endParaRPr lang="de-DE" sz="1000" dirty="0">
              <a:latin typeface="Lato Regular"/>
              <a:cs typeface="Lato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Lato Regular"/>
                <a:cs typeface="Lato Regular"/>
              </a:rPr>
              <a:t>5 </a:t>
            </a:r>
            <a:r>
              <a:rPr lang="de-DE" sz="3200" dirty="0" err="1">
                <a:latin typeface="Lato Regular"/>
                <a:cs typeface="Lato Regular"/>
              </a:rPr>
              <a:t>publications</a:t>
            </a:r>
            <a:r>
              <a:rPr lang="de-DE" sz="3200" dirty="0">
                <a:latin typeface="Lato Regular"/>
                <a:cs typeface="Lato Regular"/>
              </a:rPr>
              <a:t> on ORCID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Lato Regular"/>
                <a:cs typeface="Lato Regular"/>
              </a:rPr>
              <a:t>Editor-</a:t>
            </a:r>
            <a:r>
              <a:rPr lang="de-DE" sz="3200" dirty="0" err="1">
                <a:latin typeface="Lato Regular"/>
                <a:cs typeface="Lato Regular"/>
              </a:rPr>
              <a:t>mediated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exceptions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for</a:t>
            </a:r>
            <a:r>
              <a:rPr lang="de-DE" sz="3200" dirty="0">
                <a:latin typeface="Lato Regular"/>
                <a:cs typeface="Lato Regular"/>
              </a:rPr>
              <a:t> ERCs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Lato Regular"/>
                <a:cs typeface="Lato Regular"/>
              </a:rPr>
              <a:t>Open </a:t>
            </a:r>
            <a:r>
              <a:rPr lang="de-DE" sz="3200" dirty="0" err="1">
                <a:latin typeface="Lato Regular"/>
                <a:cs typeface="Lato Regular"/>
              </a:rPr>
              <a:t>reviewer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invitation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function</a:t>
            </a:r>
            <a:endParaRPr lang="de-DE" sz="3200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821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010" r="21208" b="53292"/>
          <a:stretch/>
        </p:blipFill>
        <p:spPr>
          <a:xfrm rot="5400000">
            <a:off x="5167486" y="2041914"/>
            <a:ext cx="4149874" cy="3738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Lato Bold"/>
                <a:cs typeface="Lato Bold"/>
              </a:rPr>
              <a:t>Post-</a:t>
            </a:r>
            <a:r>
              <a:rPr lang="de-DE" dirty="0" err="1">
                <a:latin typeface="Lato Bold"/>
                <a:cs typeface="Lato Bold"/>
              </a:rPr>
              <a:t>publication</a:t>
            </a:r>
            <a:r>
              <a:rPr lang="de-DE" dirty="0">
                <a:latin typeface="Lato Bold"/>
                <a:cs typeface="Lato Bold"/>
              </a:rPr>
              <a:t> </a:t>
            </a:r>
            <a:r>
              <a:rPr lang="de-DE" dirty="0" err="1">
                <a:latin typeface="Lato Bold"/>
                <a:cs typeface="Lato Bold"/>
              </a:rPr>
              <a:t>peer</a:t>
            </a:r>
            <a:r>
              <a:rPr lang="de-DE" dirty="0">
                <a:latin typeface="Lato Bold"/>
                <a:cs typeface="Lato Bold"/>
              </a:rPr>
              <a:t> review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5578" y="2048958"/>
            <a:ext cx="7210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>
                <a:latin typeface="Lato Regular"/>
                <a:cs typeface="Lato Regular"/>
              </a:rPr>
              <a:t>Article</a:t>
            </a:r>
            <a:r>
              <a:rPr lang="de-DE" sz="3200" dirty="0">
                <a:latin typeface="Lato Regular"/>
                <a:cs typeface="Lato Regular"/>
              </a:rPr>
              <a:t> review          Book review</a:t>
            </a:r>
          </a:p>
          <a:p>
            <a:endParaRPr lang="de-DE" sz="3200" dirty="0">
              <a:latin typeface="Lato Regular"/>
              <a:cs typeface="Lato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Lato Regular"/>
                <a:cs typeface="Lato Regular"/>
              </a:rPr>
              <a:t>Post-</a:t>
            </a:r>
            <a:r>
              <a:rPr lang="de-DE" sz="3200" dirty="0" err="1">
                <a:latin typeface="Lato Regular"/>
                <a:cs typeface="Lato Regular"/>
              </a:rPr>
              <a:t>publication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evaluation</a:t>
            </a:r>
            <a:endParaRPr lang="de-DE" sz="3200" dirty="0">
              <a:latin typeface="Lato Regular"/>
              <a:cs typeface="Lato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latin typeface="Lato Regular"/>
                <a:cs typeface="Lato Regular"/>
              </a:rPr>
              <a:t>Published</a:t>
            </a:r>
            <a:r>
              <a:rPr lang="de-DE" sz="3200" dirty="0">
                <a:latin typeface="Lato Regular"/>
                <a:cs typeface="Lato Regular"/>
              </a:rPr>
              <a:t> </a:t>
            </a:r>
            <a:r>
              <a:rPr lang="de-DE" sz="3200" dirty="0" err="1">
                <a:latin typeface="Lato Regular"/>
                <a:cs typeface="Lato Regular"/>
              </a:rPr>
              <a:t>authorship</a:t>
            </a:r>
            <a:endParaRPr lang="de-DE" sz="3200" dirty="0">
              <a:latin typeface="Lato Regular"/>
              <a:cs typeface="Lato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Lato Regular"/>
                <a:cs typeface="Lato Regular"/>
              </a:rPr>
              <a:t>Publication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Lato Regular"/>
                <a:cs typeface="Lato Regular"/>
              </a:rPr>
              <a:t>Reader </a:t>
            </a:r>
            <a:r>
              <a:rPr lang="de-DE" sz="3200" dirty="0" err="1">
                <a:latin typeface="Lato Regular"/>
                <a:cs typeface="Lato Regular"/>
              </a:rPr>
              <a:t>orientation</a:t>
            </a:r>
            <a:r>
              <a:rPr lang="de-DE" sz="3200" dirty="0">
                <a:latin typeface="Lato Regular"/>
                <a:cs typeface="Lato Regular"/>
              </a:rPr>
              <a:t> and </a:t>
            </a:r>
            <a:r>
              <a:rPr lang="de-DE" sz="3200" dirty="0" err="1">
                <a:latin typeface="Lato Regular"/>
                <a:cs typeface="Lato Regular"/>
              </a:rPr>
              <a:t>context</a:t>
            </a:r>
            <a:endParaRPr lang="de-DE" sz="3200" dirty="0">
              <a:latin typeface="Lato Regular"/>
              <a:cs typeface="Lato Regular"/>
            </a:endParaRPr>
          </a:p>
          <a:p>
            <a:endParaRPr lang="de-DE" sz="3200" dirty="0">
              <a:latin typeface="Lato Regular"/>
              <a:cs typeface="Lato Regular"/>
            </a:endParaRPr>
          </a:p>
        </p:txBody>
      </p:sp>
      <p:sp>
        <p:nvSpPr>
          <p:cNvPr id="7" name="Pfeil: nach links und rechts 6">
            <a:extLst>
              <a:ext uri="{FF2B5EF4-FFF2-40B4-BE49-F238E27FC236}">
                <a16:creationId xmlns:a16="http://schemas.microsoft.com/office/drawing/2014/main" id="{FD29A882-54F4-49CF-8572-8CBDC6BC48E4}"/>
              </a:ext>
            </a:extLst>
          </p:cNvPr>
          <p:cNvSpPr/>
          <p:nvPr/>
        </p:nvSpPr>
        <p:spPr>
          <a:xfrm>
            <a:off x="2723178" y="2159446"/>
            <a:ext cx="914400" cy="460717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87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167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>
                <a:latin typeface="Lato Bold"/>
                <a:cs typeface="Lato Bold"/>
              </a:rPr>
              <a:t>Example</a:t>
            </a:r>
            <a:r>
              <a:rPr lang="de-DE" dirty="0">
                <a:latin typeface="Lato Bold"/>
                <a:cs typeface="Lato Bold"/>
              </a:rPr>
              <a:t> on ScienceOpen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7D8510-FC43-4130-BA4D-B61C0FCF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1167"/>
            <a:ext cx="90773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167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>
                <a:latin typeface="Lato Bold"/>
                <a:cs typeface="Lato Bold"/>
              </a:rPr>
              <a:t>Integration </a:t>
            </a:r>
            <a:r>
              <a:rPr lang="de-DE" dirty="0" err="1">
                <a:latin typeface="Lato Bold"/>
                <a:cs typeface="Lato Bold"/>
              </a:rPr>
              <a:t>with</a:t>
            </a:r>
            <a:r>
              <a:rPr lang="de-DE" dirty="0">
                <a:latin typeface="Lato Bold"/>
                <a:cs typeface="Lato Bold"/>
              </a:rPr>
              <a:t> Crossref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217" y="1920814"/>
            <a:ext cx="8909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latin typeface="Lato Regular"/>
                <a:cs typeface="Lato Regular"/>
              </a:rPr>
              <a:t>Each</a:t>
            </a:r>
            <a:r>
              <a:rPr lang="de-DE" sz="2800" dirty="0">
                <a:latin typeface="Lato Regular"/>
                <a:cs typeface="Lato Regular"/>
              </a:rPr>
              <a:t> review </a:t>
            </a:r>
            <a:r>
              <a:rPr lang="de-DE" sz="2800" dirty="0" err="1">
                <a:latin typeface="Lato Regular"/>
                <a:cs typeface="Lato Regular"/>
              </a:rPr>
              <a:t>receives</a:t>
            </a:r>
            <a:r>
              <a:rPr lang="de-DE" sz="2800" dirty="0">
                <a:latin typeface="Lato Regular"/>
                <a:cs typeface="Lato Regular"/>
              </a:rPr>
              <a:t> a Crossref DOI in </a:t>
            </a:r>
            <a:r>
              <a:rPr lang="de-DE" sz="2800" dirty="0" err="1">
                <a:latin typeface="Lato Regular"/>
                <a:cs typeface="Lato Regular"/>
              </a:rPr>
              <a:t>the</a:t>
            </a:r>
            <a:r>
              <a:rPr lang="de-DE" sz="2800" dirty="0">
                <a:latin typeface="Lato Regular"/>
                <a:cs typeface="Lato Regular"/>
              </a:rPr>
              <a:t> </a:t>
            </a:r>
            <a:r>
              <a:rPr lang="de-DE" sz="2800" dirty="0" err="1">
                <a:latin typeface="Lato Regular"/>
                <a:cs typeface="Lato Regular"/>
              </a:rPr>
              <a:t>new</a:t>
            </a:r>
            <a:r>
              <a:rPr lang="de-DE" sz="2800" dirty="0">
                <a:latin typeface="Lato Regular"/>
                <a:cs typeface="Lato Regular"/>
              </a:rPr>
              <a:t> </a:t>
            </a:r>
            <a:r>
              <a:rPr lang="de-DE" sz="2800" dirty="0" err="1">
                <a:latin typeface="Lato Regular"/>
                <a:cs typeface="Lato Regular"/>
              </a:rPr>
              <a:t>peer</a:t>
            </a:r>
            <a:r>
              <a:rPr lang="de-DE" sz="2800" dirty="0">
                <a:latin typeface="Lato Regular"/>
                <a:cs typeface="Lato Regular"/>
              </a:rPr>
              <a:t> review </a:t>
            </a:r>
            <a:r>
              <a:rPr lang="de-DE" sz="2800" dirty="0" err="1">
                <a:latin typeface="Lato Regular"/>
                <a:cs typeface="Lato Regular"/>
              </a:rPr>
              <a:t>metadata</a:t>
            </a:r>
            <a:r>
              <a:rPr lang="de-DE" sz="2800" dirty="0">
                <a:latin typeface="Lato Regular"/>
                <a:cs typeface="Lato Regular"/>
              </a:rPr>
              <a:t> </a:t>
            </a:r>
            <a:r>
              <a:rPr lang="de-DE" sz="2800" dirty="0" err="1">
                <a:latin typeface="Lato Regular"/>
                <a:cs typeface="Lato Regular"/>
              </a:rPr>
              <a:t>schema</a:t>
            </a:r>
            <a:endParaRPr lang="de-DE" sz="2800" dirty="0">
              <a:latin typeface="Lato Regular"/>
              <a:cs typeface="Lato Regular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47E4DAF-1D50-4867-91DE-963E378E1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20"/>
          <a:stretch/>
        </p:blipFill>
        <p:spPr>
          <a:xfrm>
            <a:off x="974" y="3078685"/>
            <a:ext cx="9144000" cy="16860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C18280-4706-462D-AA29-2B9951B4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4869469"/>
            <a:ext cx="2543175" cy="333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417D7FD-8A64-452C-B32A-D989C0BEB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4694"/>
            <a:ext cx="55626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tolia_92836637_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9" t="2010" r="21208" b="53292"/>
          <a:stretch/>
        </p:blipFill>
        <p:spPr>
          <a:xfrm rot="5400000">
            <a:off x="5167486" y="2041914"/>
            <a:ext cx="4149874" cy="3738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Lato Bold"/>
                <a:cs typeface="Lato Bold"/>
              </a:rPr>
              <a:t>Integration </a:t>
            </a:r>
            <a:r>
              <a:rPr lang="de-DE" dirty="0" err="1">
                <a:latin typeface="Lato Bold"/>
                <a:cs typeface="Lato Bold"/>
              </a:rPr>
              <a:t>with</a:t>
            </a:r>
            <a:r>
              <a:rPr lang="de-DE" dirty="0">
                <a:latin typeface="Lato Bold"/>
                <a:cs typeface="Lato Bold"/>
              </a:rPr>
              <a:t> ORCID</a:t>
            </a:r>
            <a:br>
              <a:rPr lang="de-DE" dirty="0">
                <a:latin typeface="Lato Bold"/>
                <a:cs typeface="Lato Bold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955-4801-0A44-97CF-0142D9AF691C}" type="datetime1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Peer Review in Context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714C-0602-F64E-B022-4A350B6CB82D}" type="slidenum">
              <a:rPr lang="en-US" smtClean="0"/>
              <a:t>9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1D181A-66DE-4C5C-B3FF-0086154C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6" y="1871166"/>
            <a:ext cx="6531992" cy="411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79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D237EF13C2D449F993C32E9D75E8B" ma:contentTypeVersion="3" ma:contentTypeDescription="Create a new document." ma:contentTypeScope="" ma:versionID="012de40f225d1fe776f672bb05f220bf">
  <xsd:schema xmlns:xsd="http://www.w3.org/2001/XMLSchema" xmlns:xs="http://www.w3.org/2001/XMLSchema" xmlns:p="http://schemas.microsoft.com/office/2006/metadata/properties" xmlns:ns2="bf5ca425-eb50-4f37-a72a-c494ed27c48c" targetNamespace="http://schemas.microsoft.com/office/2006/metadata/properties" ma:root="true" ma:fieldsID="e2f22d5b01f9b32562d0b6ce008cd782" ns2:_="">
    <xsd:import namespace="bf5ca425-eb50-4f37-a72a-c494ed27c4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ca425-eb50-4f37-a72a-c494ed27c4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C6D7A-D42D-4D44-A9E4-FFBC4EEBDA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f5ca425-eb50-4f37-a72a-c494ed27c48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FC787E0-EC7D-4B18-91C1-C730BA854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ca425-eb50-4f37-a72a-c494ed27c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4087B9-3DCC-4EDF-B4F9-1B83BB604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Office PowerPoint</Application>
  <PresentationFormat>Bildschirmpräsentation (4:3)</PresentationFormat>
  <Paragraphs>91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Lato Bold</vt:lpstr>
      <vt:lpstr>Lato Regular</vt:lpstr>
      <vt:lpstr>Default Theme</vt:lpstr>
      <vt:lpstr>PowerPoint-Präsentation</vt:lpstr>
      <vt:lpstr>PowerPoint-Präsentation</vt:lpstr>
      <vt:lpstr>Peer review environment on ScienceOpen</vt:lpstr>
      <vt:lpstr>Open post-publication peer review on ScienceOpen / Integration with CrossRef, ORCID </vt:lpstr>
      <vt:lpstr>Reviewer requirements: Integration with ORCID </vt:lpstr>
      <vt:lpstr>Post-publication peer review </vt:lpstr>
      <vt:lpstr>Example on ScienceOpen </vt:lpstr>
      <vt:lpstr>Integration with Crossref </vt:lpstr>
      <vt:lpstr>Integration with ORCID </vt:lpstr>
      <vt:lpstr>PowerPoint-Präsentation</vt:lpstr>
      <vt:lpstr>PowerPoint-Präsentation</vt:lpstr>
      <vt:lpstr>Could we use information generated by peer review to learn more about a research topic? </vt:lpstr>
      <vt:lpstr>Context-driven search &amp; discovery</vt:lpstr>
      <vt:lpstr>We are your team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Agata Morka</dc:creator>
  <cp:lastModifiedBy>Stephanie Dawson</cp:lastModifiedBy>
  <cp:revision>72</cp:revision>
  <cp:lastPrinted>2016-09-19T08:55:24Z</cp:lastPrinted>
  <dcterms:created xsi:type="dcterms:W3CDTF">2016-08-09T14:09:45Z</dcterms:created>
  <dcterms:modified xsi:type="dcterms:W3CDTF">2018-09-07T14:31:30Z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0x010100344D237EF13C2D449F993C32E9D75E8B</vt:lpwstr>
  </property>
</Properties>
</file>