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43463" cy="43205400"/>
  <p:notesSz cx="6858000" cy="9144000"/>
  <p:defaultTextStyle>
    <a:defPPr>
      <a:defRPr lang="es-ES"/>
    </a:defPPr>
    <a:lvl1pPr marL="0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0328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0656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0984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1312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1640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1968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2296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02624" algn="l" defTabSz="235032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3608">
          <p15:clr>
            <a:srgbClr val="A4A3A4"/>
          </p15:clr>
        </p15:guide>
        <p15:guide id="4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62" autoAdjust="0"/>
    <p:restoredTop sz="85231" autoAdjust="0"/>
  </p:normalViewPr>
  <p:slideViewPr>
    <p:cSldViewPr snapToGrid="0" snapToObjects="1">
      <p:cViewPr varScale="1">
        <p:scale>
          <a:sx n="18" d="100"/>
          <a:sy n="18" d="100"/>
        </p:scale>
        <p:origin x="3738" y="174"/>
      </p:cViewPr>
      <p:guideLst>
        <p:guide orient="horz" pos="1620"/>
        <p:guide pos="2880"/>
        <p:guide orient="horz" pos="13608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5DFAD-4A1B-4228-848D-00F41FFE0B16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6A002E-2101-4C1A-BAD4-AD19F3C02CF4}">
      <dgm:prSet phldrT="[Texto]" custT="1"/>
      <dgm:spPr/>
      <dgm:t>
        <a:bodyPr/>
        <a:lstStyle/>
        <a:p>
          <a:r>
            <a:rPr lang="es-ES" sz="4000" b="1" dirty="0" err="1" smtClean="0">
              <a:solidFill>
                <a:schemeClr val="tx1"/>
              </a:solidFill>
            </a:rPr>
            <a:t>Relationship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between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bibliometric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impact</a:t>
          </a:r>
          <a:r>
            <a:rPr lang="es-ES" sz="4000" b="1" dirty="0" smtClean="0">
              <a:solidFill>
                <a:schemeClr val="tx1"/>
              </a:solidFill>
            </a:rPr>
            <a:t> and social media </a:t>
          </a:r>
          <a:r>
            <a:rPr lang="es-ES" sz="4000" b="1" dirty="0" err="1" smtClean="0">
              <a:solidFill>
                <a:schemeClr val="tx1"/>
              </a:solidFill>
            </a:rPr>
            <a:t>presence</a:t>
          </a:r>
          <a:endParaRPr lang="es-ES" sz="4000" b="1" dirty="0">
            <a:solidFill>
              <a:schemeClr val="tx1"/>
            </a:solidFill>
          </a:endParaRPr>
        </a:p>
      </dgm:t>
    </dgm:pt>
    <dgm:pt modelId="{BD2910EE-2D82-4246-BC40-1BCCC1CE13CA}" type="parTrans" cxnId="{BBE79808-51F8-4DEC-BE13-56284FE1024B}">
      <dgm:prSet/>
      <dgm:spPr/>
      <dgm:t>
        <a:bodyPr/>
        <a:lstStyle/>
        <a:p>
          <a:endParaRPr lang="es-ES"/>
        </a:p>
      </dgm:t>
    </dgm:pt>
    <dgm:pt modelId="{C036D25E-6E21-4506-81CD-5F398D2653B8}" type="sibTrans" cxnId="{BBE79808-51F8-4DEC-BE13-56284FE1024B}">
      <dgm:prSet/>
      <dgm:spPr/>
      <dgm:t>
        <a:bodyPr/>
        <a:lstStyle/>
        <a:p>
          <a:endParaRPr lang="es-ES"/>
        </a:p>
      </dgm:t>
    </dgm:pt>
    <dgm:pt modelId="{D5E30952-3A8C-405A-8ADC-1E3C52A059EC}">
      <dgm:prSet custT="1"/>
      <dgm:spPr/>
      <dgm:t>
        <a:bodyPr/>
        <a:lstStyle/>
        <a:p>
          <a:r>
            <a:rPr lang="es-ES" sz="4000" b="1" dirty="0" err="1" smtClean="0">
              <a:solidFill>
                <a:schemeClr val="tx1"/>
              </a:solidFill>
            </a:rPr>
            <a:t>Download</a:t>
          </a:r>
          <a:r>
            <a:rPr lang="es-ES" sz="4000" b="1" dirty="0" smtClean="0">
              <a:solidFill>
                <a:schemeClr val="tx1"/>
              </a:solidFill>
            </a:rPr>
            <a:t>  of </a:t>
          </a:r>
          <a:r>
            <a:rPr lang="es-ES" sz="4000" b="1" dirty="0" err="1" smtClean="0">
              <a:solidFill>
                <a:schemeClr val="tx1"/>
              </a:solidFill>
            </a:rPr>
            <a:t>WoS</a:t>
          </a:r>
          <a:r>
            <a:rPr lang="es-ES" sz="4000" b="1" dirty="0" smtClean="0">
              <a:solidFill>
                <a:schemeClr val="tx1"/>
              </a:solidFill>
            </a:rPr>
            <a:t>  </a:t>
          </a:r>
          <a:r>
            <a:rPr lang="es-ES" sz="4000" b="1" dirty="0" err="1" smtClean="0">
              <a:solidFill>
                <a:schemeClr val="tx1"/>
              </a:solidFill>
            </a:rPr>
            <a:t>publications</a:t>
          </a:r>
          <a:r>
            <a:rPr lang="es-ES" sz="4000" b="1" dirty="0" smtClean="0">
              <a:solidFill>
                <a:schemeClr val="tx1"/>
              </a:solidFill>
            </a:rPr>
            <a:t> in Green and </a:t>
          </a:r>
          <a:r>
            <a:rPr lang="es-ES" sz="4000" b="1" dirty="0" err="1" smtClean="0">
              <a:solidFill>
                <a:schemeClr val="tx1"/>
              </a:solidFill>
            </a:rPr>
            <a:t>Sustainable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Science</a:t>
          </a:r>
          <a:r>
            <a:rPr lang="es-ES" sz="4000" b="1" dirty="0" smtClean="0">
              <a:solidFill>
                <a:schemeClr val="tx1"/>
              </a:solidFill>
            </a:rPr>
            <a:t> and </a:t>
          </a:r>
          <a:r>
            <a:rPr lang="es-ES" sz="4000" b="1" dirty="0" err="1" smtClean="0">
              <a:solidFill>
                <a:schemeClr val="tx1"/>
              </a:solidFill>
            </a:rPr>
            <a:t>Technology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endParaRPr lang="es-ES" sz="4000" b="1" dirty="0">
            <a:solidFill>
              <a:schemeClr val="tx1"/>
            </a:solidFill>
          </a:endParaRPr>
        </a:p>
      </dgm:t>
    </dgm:pt>
    <dgm:pt modelId="{660F4302-A2E7-4568-8CAA-FA41F5E20921}" type="parTrans" cxnId="{02D94D74-DDBB-42C3-900A-84123E2E769A}">
      <dgm:prSet/>
      <dgm:spPr/>
      <dgm:t>
        <a:bodyPr/>
        <a:lstStyle/>
        <a:p>
          <a:endParaRPr lang="es-ES"/>
        </a:p>
      </dgm:t>
    </dgm:pt>
    <dgm:pt modelId="{21428FEF-DBA7-4BF3-A429-164649D66816}" type="sibTrans" cxnId="{02D94D74-DDBB-42C3-900A-84123E2E769A}">
      <dgm:prSet/>
      <dgm:spPr/>
      <dgm:t>
        <a:bodyPr/>
        <a:lstStyle/>
        <a:p>
          <a:endParaRPr lang="es-ES"/>
        </a:p>
      </dgm:t>
    </dgm:pt>
    <dgm:pt modelId="{D7C1331E-4590-4E37-8CC8-105B28E71B53}">
      <dgm:prSet custT="1"/>
      <dgm:spPr/>
      <dgm:t>
        <a:bodyPr/>
        <a:lstStyle/>
        <a:p>
          <a:r>
            <a:rPr lang="es-ES" sz="4000" b="1" dirty="0" err="1" smtClean="0">
              <a:solidFill>
                <a:schemeClr val="tx1"/>
              </a:solidFill>
            </a:rPr>
            <a:t>Obtention</a:t>
          </a:r>
          <a:r>
            <a:rPr lang="es-ES" sz="4000" b="1" dirty="0" smtClean="0">
              <a:solidFill>
                <a:schemeClr val="tx1"/>
              </a:solidFill>
            </a:rPr>
            <a:t> of </a:t>
          </a:r>
          <a:r>
            <a:rPr lang="es-ES" sz="4000" b="1" dirty="0" err="1" smtClean="0">
              <a:solidFill>
                <a:schemeClr val="tx1"/>
              </a:solidFill>
            </a:rPr>
            <a:t>the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main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biblimetrics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indicators</a:t>
          </a:r>
          <a:r>
            <a:rPr lang="es-ES" sz="4000" b="1" dirty="0" smtClean="0">
              <a:solidFill>
                <a:schemeClr val="tx1"/>
              </a:solidFill>
            </a:rPr>
            <a:t>.</a:t>
          </a:r>
          <a:endParaRPr lang="es-ES" sz="4000" b="1" dirty="0">
            <a:solidFill>
              <a:schemeClr val="tx1"/>
            </a:solidFill>
          </a:endParaRPr>
        </a:p>
      </dgm:t>
    </dgm:pt>
    <dgm:pt modelId="{0D7056F4-FCBF-4CE2-AB55-E8681FE1BC0F}" type="parTrans" cxnId="{4C47B896-DE73-4DB4-BA81-0827869108A7}">
      <dgm:prSet/>
      <dgm:spPr/>
      <dgm:t>
        <a:bodyPr/>
        <a:lstStyle/>
        <a:p>
          <a:endParaRPr lang="es-ES"/>
        </a:p>
      </dgm:t>
    </dgm:pt>
    <dgm:pt modelId="{159668E1-4392-40A8-B6DD-B9D13F9C9CEF}" type="sibTrans" cxnId="{4C47B896-DE73-4DB4-BA81-0827869108A7}">
      <dgm:prSet/>
      <dgm:spPr/>
      <dgm:t>
        <a:bodyPr/>
        <a:lstStyle/>
        <a:p>
          <a:endParaRPr lang="es-ES"/>
        </a:p>
      </dgm:t>
    </dgm:pt>
    <dgm:pt modelId="{3FA246E0-B895-4362-A257-83B5E54EC9A6}">
      <dgm:prSet custT="1"/>
      <dgm:spPr/>
      <dgm:t>
        <a:bodyPr/>
        <a:lstStyle/>
        <a:p>
          <a:r>
            <a:rPr lang="es-ES" sz="4000" b="1" dirty="0" err="1" smtClean="0">
              <a:solidFill>
                <a:schemeClr val="tx1"/>
              </a:solidFill>
            </a:rPr>
            <a:t>Obtention</a:t>
          </a:r>
          <a:r>
            <a:rPr lang="es-ES" sz="4000" b="1" dirty="0" smtClean="0">
              <a:solidFill>
                <a:schemeClr val="tx1"/>
              </a:solidFill>
            </a:rPr>
            <a:t> of </a:t>
          </a:r>
          <a:r>
            <a:rPr lang="es-ES" sz="4000" b="1" dirty="0" err="1" smtClean="0">
              <a:solidFill>
                <a:schemeClr val="tx1"/>
              </a:solidFill>
            </a:rPr>
            <a:t>altmetrics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indicators</a:t>
          </a:r>
          <a:r>
            <a:rPr lang="es-ES" sz="4000" b="1" dirty="0" smtClean="0">
              <a:solidFill>
                <a:schemeClr val="tx1"/>
              </a:solidFill>
            </a:rPr>
            <a:t> </a:t>
          </a:r>
          <a:r>
            <a:rPr lang="es-ES" sz="4000" b="1" dirty="0" err="1" smtClean="0">
              <a:solidFill>
                <a:schemeClr val="tx1"/>
              </a:solidFill>
            </a:rPr>
            <a:t>from</a:t>
          </a:r>
          <a:r>
            <a:rPr lang="es-ES" sz="4000" b="1" dirty="0" smtClean="0">
              <a:solidFill>
                <a:schemeClr val="tx1"/>
              </a:solidFill>
            </a:rPr>
            <a:t> ALTMETRIC.COM </a:t>
          </a:r>
          <a:endParaRPr lang="es-ES" sz="4000" b="1" dirty="0">
            <a:solidFill>
              <a:schemeClr val="tx1"/>
            </a:solidFill>
          </a:endParaRPr>
        </a:p>
      </dgm:t>
    </dgm:pt>
    <dgm:pt modelId="{E23392E0-FA4F-4DE7-BB03-0EA6D20261A4}" type="parTrans" cxnId="{DDFB580A-42A9-4367-BA00-55CB89B65609}">
      <dgm:prSet/>
      <dgm:spPr/>
      <dgm:t>
        <a:bodyPr/>
        <a:lstStyle/>
        <a:p>
          <a:endParaRPr lang="es-ES"/>
        </a:p>
      </dgm:t>
    </dgm:pt>
    <dgm:pt modelId="{AF7A8D1C-69E2-4B09-8C0C-B281C642D42D}" type="sibTrans" cxnId="{DDFB580A-42A9-4367-BA00-55CB89B65609}">
      <dgm:prSet/>
      <dgm:spPr/>
      <dgm:t>
        <a:bodyPr/>
        <a:lstStyle/>
        <a:p>
          <a:endParaRPr lang="es-ES"/>
        </a:p>
      </dgm:t>
    </dgm:pt>
    <dgm:pt modelId="{BDF3A99E-2425-4F91-BBCF-64FE666753B9}" type="pres">
      <dgm:prSet presAssocID="{3745DFAD-4A1B-4228-848D-00F41FFE0B1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9E053D-549F-446C-B8D4-9FAFD83251CA}" type="pres">
      <dgm:prSet presAssocID="{3745DFAD-4A1B-4228-848D-00F41FFE0B16}" presName="arrow" presStyleLbl="bgShp" presStyleIdx="0" presStyleCnt="1" custLinFactNeighborY="423"/>
      <dgm:spPr>
        <a:solidFill>
          <a:schemeClr val="accent1">
            <a:lumMod val="20000"/>
            <a:lumOff val="80000"/>
            <a:alpha val="94000"/>
          </a:schemeClr>
        </a:solidFill>
      </dgm:spPr>
      <dgm:t>
        <a:bodyPr/>
        <a:lstStyle/>
        <a:p>
          <a:endParaRPr lang="es-ES"/>
        </a:p>
      </dgm:t>
    </dgm:pt>
    <dgm:pt modelId="{0D29C614-58E7-4C65-AB17-F23E203F2647}" type="pres">
      <dgm:prSet presAssocID="{3745DFAD-4A1B-4228-848D-00F41FFE0B16}" presName="linearProcess" presStyleCnt="0"/>
      <dgm:spPr/>
    </dgm:pt>
    <dgm:pt modelId="{97912614-1218-41EE-91D8-2D2B1CFCF581}" type="pres">
      <dgm:prSet presAssocID="{D5E30952-3A8C-405A-8ADC-1E3C52A059E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D6BE82-5182-43A7-B3EE-5F221A9539A1}" type="pres">
      <dgm:prSet presAssocID="{21428FEF-DBA7-4BF3-A429-164649D66816}" presName="sibTrans" presStyleCnt="0"/>
      <dgm:spPr/>
    </dgm:pt>
    <dgm:pt modelId="{5F7DA0BF-043C-4580-9CE7-06A496FCF5C7}" type="pres">
      <dgm:prSet presAssocID="{D7C1331E-4590-4E37-8CC8-105B28E71B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C43693-903D-45B5-84A2-A12810E78C57}" type="pres">
      <dgm:prSet presAssocID="{159668E1-4392-40A8-B6DD-B9D13F9C9CEF}" presName="sibTrans" presStyleCnt="0"/>
      <dgm:spPr/>
    </dgm:pt>
    <dgm:pt modelId="{F11BCA62-DE31-42DC-925A-431C9C6FEEEF}" type="pres">
      <dgm:prSet presAssocID="{3FA246E0-B895-4362-A257-83B5E54EC9A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301997-B583-4351-8646-93918D05E8F0}" type="pres">
      <dgm:prSet presAssocID="{AF7A8D1C-69E2-4B09-8C0C-B281C642D42D}" presName="sibTrans" presStyleCnt="0"/>
      <dgm:spPr/>
    </dgm:pt>
    <dgm:pt modelId="{4B000D17-D76B-4856-816B-124FC45CF7EA}" type="pres">
      <dgm:prSet presAssocID="{506A002E-2101-4C1A-BAD4-AD19F3C02CF4}" presName="textNode" presStyleLbl="node1" presStyleIdx="3" presStyleCnt="4" custLinFactNeighborX="-18024" custLinFactNeighborY="-28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AE7870-0080-4628-99DA-03F3F8303A10}" type="presOf" srcId="{506A002E-2101-4C1A-BAD4-AD19F3C02CF4}" destId="{4B000D17-D76B-4856-816B-124FC45CF7EA}" srcOrd="0" destOrd="0" presId="urn:microsoft.com/office/officeart/2005/8/layout/hProcess9"/>
    <dgm:cxn modelId="{AC66F85F-EF0E-416E-A0C3-7A2B392E3EA8}" type="presOf" srcId="{3FA246E0-B895-4362-A257-83B5E54EC9A6}" destId="{F11BCA62-DE31-42DC-925A-431C9C6FEEEF}" srcOrd="0" destOrd="0" presId="urn:microsoft.com/office/officeart/2005/8/layout/hProcess9"/>
    <dgm:cxn modelId="{2C0AD38C-68BA-4213-BC0E-86E38070B8CE}" type="presOf" srcId="{D5E30952-3A8C-405A-8ADC-1E3C52A059EC}" destId="{97912614-1218-41EE-91D8-2D2B1CFCF581}" srcOrd="0" destOrd="0" presId="urn:microsoft.com/office/officeart/2005/8/layout/hProcess9"/>
    <dgm:cxn modelId="{C38DF1CA-7F09-4FC1-B3FD-14E019FE4665}" type="presOf" srcId="{D7C1331E-4590-4E37-8CC8-105B28E71B53}" destId="{5F7DA0BF-043C-4580-9CE7-06A496FCF5C7}" srcOrd="0" destOrd="0" presId="urn:microsoft.com/office/officeart/2005/8/layout/hProcess9"/>
    <dgm:cxn modelId="{DDFB580A-42A9-4367-BA00-55CB89B65609}" srcId="{3745DFAD-4A1B-4228-848D-00F41FFE0B16}" destId="{3FA246E0-B895-4362-A257-83B5E54EC9A6}" srcOrd="2" destOrd="0" parTransId="{E23392E0-FA4F-4DE7-BB03-0EA6D20261A4}" sibTransId="{AF7A8D1C-69E2-4B09-8C0C-B281C642D42D}"/>
    <dgm:cxn modelId="{4C47B896-DE73-4DB4-BA81-0827869108A7}" srcId="{3745DFAD-4A1B-4228-848D-00F41FFE0B16}" destId="{D7C1331E-4590-4E37-8CC8-105B28E71B53}" srcOrd="1" destOrd="0" parTransId="{0D7056F4-FCBF-4CE2-AB55-E8681FE1BC0F}" sibTransId="{159668E1-4392-40A8-B6DD-B9D13F9C9CEF}"/>
    <dgm:cxn modelId="{BBE79808-51F8-4DEC-BE13-56284FE1024B}" srcId="{3745DFAD-4A1B-4228-848D-00F41FFE0B16}" destId="{506A002E-2101-4C1A-BAD4-AD19F3C02CF4}" srcOrd="3" destOrd="0" parTransId="{BD2910EE-2D82-4246-BC40-1BCCC1CE13CA}" sibTransId="{C036D25E-6E21-4506-81CD-5F398D2653B8}"/>
    <dgm:cxn modelId="{12E6E365-8433-4FE9-93D4-2B7AC078E826}" type="presOf" srcId="{3745DFAD-4A1B-4228-848D-00F41FFE0B16}" destId="{BDF3A99E-2425-4F91-BBCF-64FE666753B9}" srcOrd="0" destOrd="0" presId="urn:microsoft.com/office/officeart/2005/8/layout/hProcess9"/>
    <dgm:cxn modelId="{02D94D74-DDBB-42C3-900A-84123E2E769A}" srcId="{3745DFAD-4A1B-4228-848D-00F41FFE0B16}" destId="{D5E30952-3A8C-405A-8ADC-1E3C52A059EC}" srcOrd="0" destOrd="0" parTransId="{660F4302-A2E7-4568-8CAA-FA41F5E20921}" sibTransId="{21428FEF-DBA7-4BF3-A429-164649D66816}"/>
    <dgm:cxn modelId="{CC39BC5E-A019-4F00-B18C-31D2573B9AA8}" type="presParOf" srcId="{BDF3A99E-2425-4F91-BBCF-64FE666753B9}" destId="{EF9E053D-549F-446C-B8D4-9FAFD83251CA}" srcOrd="0" destOrd="0" presId="urn:microsoft.com/office/officeart/2005/8/layout/hProcess9"/>
    <dgm:cxn modelId="{D2286388-B92F-4E1E-96D8-217A553C3B04}" type="presParOf" srcId="{BDF3A99E-2425-4F91-BBCF-64FE666753B9}" destId="{0D29C614-58E7-4C65-AB17-F23E203F2647}" srcOrd="1" destOrd="0" presId="urn:microsoft.com/office/officeart/2005/8/layout/hProcess9"/>
    <dgm:cxn modelId="{2FFFF2C1-22C9-4906-8CE7-35314CA8E912}" type="presParOf" srcId="{0D29C614-58E7-4C65-AB17-F23E203F2647}" destId="{97912614-1218-41EE-91D8-2D2B1CFCF581}" srcOrd="0" destOrd="0" presId="urn:microsoft.com/office/officeart/2005/8/layout/hProcess9"/>
    <dgm:cxn modelId="{982D88C3-7C4D-4439-A94B-565395868128}" type="presParOf" srcId="{0D29C614-58E7-4C65-AB17-F23E203F2647}" destId="{1FD6BE82-5182-43A7-B3EE-5F221A9539A1}" srcOrd="1" destOrd="0" presId="urn:microsoft.com/office/officeart/2005/8/layout/hProcess9"/>
    <dgm:cxn modelId="{1254DDA7-B91F-4360-AFCA-EBA765F7C823}" type="presParOf" srcId="{0D29C614-58E7-4C65-AB17-F23E203F2647}" destId="{5F7DA0BF-043C-4580-9CE7-06A496FCF5C7}" srcOrd="2" destOrd="0" presId="urn:microsoft.com/office/officeart/2005/8/layout/hProcess9"/>
    <dgm:cxn modelId="{54C8258B-9221-489B-A661-3CC24E183F3B}" type="presParOf" srcId="{0D29C614-58E7-4C65-AB17-F23E203F2647}" destId="{08C43693-903D-45B5-84A2-A12810E78C57}" srcOrd="3" destOrd="0" presId="urn:microsoft.com/office/officeart/2005/8/layout/hProcess9"/>
    <dgm:cxn modelId="{B1882223-E875-4E79-803A-BDEF8F237AF6}" type="presParOf" srcId="{0D29C614-58E7-4C65-AB17-F23E203F2647}" destId="{F11BCA62-DE31-42DC-925A-431C9C6FEEEF}" srcOrd="4" destOrd="0" presId="urn:microsoft.com/office/officeart/2005/8/layout/hProcess9"/>
    <dgm:cxn modelId="{7F6AF4BC-F7BF-4EB2-9599-6858181EC38C}" type="presParOf" srcId="{0D29C614-58E7-4C65-AB17-F23E203F2647}" destId="{4B301997-B583-4351-8646-93918D05E8F0}" srcOrd="5" destOrd="0" presId="urn:microsoft.com/office/officeart/2005/8/layout/hProcess9"/>
    <dgm:cxn modelId="{01C7E484-2CDD-44B1-8538-D0973FFA40C6}" type="presParOf" srcId="{0D29C614-58E7-4C65-AB17-F23E203F2647}" destId="{4B000D17-D76B-4856-816B-124FC45CF7E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E053D-549F-446C-B8D4-9FAFD83251CA}">
      <dsp:nvSpPr>
        <dsp:cNvPr id="0" name=""/>
        <dsp:cNvSpPr/>
      </dsp:nvSpPr>
      <dsp:spPr>
        <a:xfrm>
          <a:off x="1751201" y="0"/>
          <a:ext cx="19846946" cy="7460667"/>
        </a:xfrm>
        <a:prstGeom prst="rightArrow">
          <a:avLst/>
        </a:prstGeom>
        <a:solidFill>
          <a:schemeClr val="accent1">
            <a:lumMod val="20000"/>
            <a:lumOff val="80000"/>
            <a:alpha val="94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7912614-1218-41EE-91D8-2D2B1CFCF581}">
      <dsp:nvSpPr>
        <dsp:cNvPr id="0" name=""/>
        <dsp:cNvSpPr/>
      </dsp:nvSpPr>
      <dsp:spPr>
        <a:xfrm>
          <a:off x="7980" y="2238200"/>
          <a:ext cx="5185197" cy="29842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chemeClr val="tx1"/>
              </a:solidFill>
            </a:rPr>
            <a:t>Download</a:t>
          </a:r>
          <a:r>
            <a:rPr lang="es-ES" sz="4000" b="1" kern="1200" dirty="0" smtClean="0">
              <a:solidFill>
                <a:schemeClr val="tx1"/>
              </a:solidFill>
            </a:rPr>
            <a:t>  of </a:t>
          </a:r>
          <a:r>
            <a:rPr lang="es-ES" sz="4000" b="1" kern="1200" dirty="0" err="1" smtClean="0">
              <a:solidFill>
                <a:schemeClr val="tx1"/>
              </a:solidFill>
            </a:rPr>
            <a:t>WoS</a:t>
          </a:r>
          <a:r>
            <a:rPr lang="es-ES" sz="4000" b="1" kern="1200" dirty="0" smtClean="0">
              <a:solidFill>
                <a:schemeClr val="tx1"/>
              </a:solidFill>
            </a:rPr>
            <a:t>  </a:t>
          </a:r>
          <a:r>
            <a:rPr lang="es-ES" sz="4000" b="1" kern="1200" dirty="0" err="1" smtClean="0">
              <a:solidFill>
                <a:schemeClr val="tx1"/>
              </a:solidFill>
            </a:rPr>
            <a:t>publications</a:t>
          </a:r>
          <a:r>
            <a:rPr lang="es-ES" sz="4000" b="1" kern="1200" dirty="0" smtClean="0">
              <a:solidFill>
                <a:schemeClr val="tx1"/>
              </a:solidFill>
            </a:rPr>
            <a:t> in Green and </a:t>
          </a:r>
          <a:r>
            <a:rPr lang="es-ES" sz="4000" b="1" kern="1200" dirty="0" err="1" smtClean="0">
              <a:solidFill>
                <a:schemeClr val="tx1"/>
              </a:solidFill>
            </a:rPr>
            <a:t>Sustainable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Science</a:t>
          </a:r>
          <a:r>
            <a:rPr lang="es-ES" sz="4000" b="1" kern="1200" dirty="0" smtClean="0">
              <a:solidFill>
                <a:schemeClr val="tx1"/>
              </a:solidFill>
            </a:rPr>
            <a:t> and </a:t>
          </a:r>
          <a:r>
            <a:rPr lang="es-ES" sz="4000" b="1" kern="1200" dirty="0" err="1" smtClean="0">
              <a:solidFill>
                <a:schemeClr val="tx1"/>
              </a:solidFill>
            </a:rPr>
            <a:t>Technology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endParaRPr lang="es-ES" sz="4000" b="1" kern="1200" dirty="0">
            <a:solidFill>
              <a:schemeClr val="tx1"/>
            </a:solidFill>
          </a:endParaRPr>
        </a:p>
      </dsp:txBody>
      <dsp:txXfrm>
        <a:off x="153660" y="2383880"/>
        <a:ext cx="4893837" cy="2692906"/>
      </dsp:txXfrm>
    </dsp:sp>
    <dsp:sp modelId="{5F7DA0BF-043C-4580-9CE7-06A496FCF5C7}">
      <dsp:nvSpPr>
        <dsp:cNvPr id="0" name=""/>
        <dsp:cNvSpPr/>
      </dsp:nvSpPr>
      <dsp:spPr>
        <a:xfrm>
          <a:off x="6057377" y="2238200"/>
          <a:ext cx="5185197" cy="29842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chemeClr val="tx1"/>
              </a:solidFill>
            </a:rPr>
            <a:t>Obtention</a:t>
          </a:r>
          <a:r>
            <a:rPr lang="es-ES" sz="4000" b="1" kern="1200" dirty="0" smtClean="0">
              <a:solidFill>
                <a:schemeClr val="tx1"/>
              </a:solidFill>
            </a:rPr>
            <a:t> of </a:t>
          </a:r>
          <a:r>
            <a:rPr lang="es-ES" sz="4000" b="1" kern="1200" dirty="0" err="1" smtClean="0">
              <a:solidFill>
                <a:schemeClr val="tx1"/>
              </a:solidFill>
            </a:rPr>
            <a:t>the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main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biblimetrics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indicators</a:t>
          </a:r>
          <a:r>
            <a:rPr lang="es-ES" sz="4000" b="1" kern="1200" dirty="0" smtClean="0">
              <a:solidFill>
                <a:schemeClr val="tx1"/>
              </a:solidFill>
            </a:rPr>
            <a:t>.</a:t>
          </a:r>
          <a:endParaRPr lang="es-ES" sz="4000" b="1" kern="1200" dirty="0">
            <a:solidFill>
              <a:schemeClr val="tx1"/>
            </a:solidFill>
          </a:endParaRPr>
        </a:p>
      </dsp:txBody>
      <dsp:txXfrm>
        <a:off x="6203057" y="2383880"/>
        <a:ext cx="4893837" cy="2692906"/>
      </dsp:txXfrm>
    </dsp:sp>
    <dsp:sp modelId="{F11BCA62-DE31-42DC-925A-431C9C6FEEEF}">
      <dsp:nvSpPr>
        <dsp:cNvPr id="0" name=""/>
        <dsp:cNvSpPr/>
      </dsp:nvSpPr>
      <dsp:spPr>
        <a:xfrm>
          <a:off x="12106774" y="2238200"/>
          <a:ext cx="5185197" cy="29842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chemeClr val="tx1"/>
              </a:solidFill>
            </a:rPr>
            <a:t>Obtention</a:t>
          </a:r>
          <a:r>
            <a:rPr lang="es-ES" sz="4000" b="1" kern="1200" dirty="0" smtClean="0">
              <a:solidFill>
                <a:schemeClr val="tx1"/>
              </a:solidFill>
            </a:rPr>
            <a:t> of </a:t>
          </a:r>
          <a:r>
            <a:rPr lang="es-ES" sz="4000" b="1" kern="1200" dirty="0" err="1" smtClean="0">
              <a:solidFill>
                <a:schemeClr val="tx1"/>
              </a:solidFill>
            </a:rPr>
            <a:t>altmetrics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indicators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from</a:t>
          </a:r>
          <a:r>
            <a:rPr lang="es-ES" sz="4000" b="1" kern="1200" dirty="0" smtClean="0">
              <a:solidFill>
                <a:schemeClr val="tx1"/>
              </a:solidFill>
            </a:rPr>
            <a:t> ALTMETRIC.COM </a:t>
          </a:r>
          <a:endParaRPr lang="es-ES" sz="4000" b="1" kern="1200" dirty="0">
            <a:solidFill>
              <a:schemeClr val="tx1"/>
            </a:solidFill>
          </a:endParaRPr>
        </a:p>
      </dsp:txBody>
      <dsp:txXfrm>
        <a:off x="12252454" y="2383880"/>
        <a:ext cx="4893837" cy="2692906"/>
      </dsp:txXfrm>
    </dsp:sp>
    <dsp:sp modelId="{4B000D17-D76B-4856-816B-124FC45CF7EA}">
      <dsp:nvSpPr>
        <dsp:cNvPr id="0" name=""/>
        <dsp:cNvSpPr/>
      </dsp:nvSpPr>
      <dsp:spPr>
        <a:xfrm>
          <a:off x="18000407" y="2153655"/>
          <a:ext cx="5185197" cy="29842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chemeClr val="tx1"/>
              </a:solidFill>
            </a:rPr>
            <a:t>Relationship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between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bibliometric</a:t>
          </a:r>
          <a:r>
            <a:rPr lang="es-ES" sz="4000" b="1" kern="1200" dirty="0" smtClean="0">
              <a:solidFill>
                <a:schemeClr val="tx1"/>
              </a:solidFill>
            </a:rPr>
            <a:t> </a:t>
          </a:r>
          <a:r>
            <a:rPr lang="es-ES" sz="4000" b="1" kern="1200" dirty="0" err="1" smtClean="0">
              <a:solidFill>
                <a:schemeClr val="tx1"/>
              </a:solidFill>
            </a:rPr>
            <a:t>impact</a:t>
          </a:r>
          <a:r>
            <a:rPr lang="es-ES" sz="4000" b="1" kern="1200" dirty="0" smtClean="0">
              <a:solidFill>
                <a:schemeClr val="tx1"/>
              </a:solidFill>
            </a:rPr>
            <a:t> and social media </a:t>
          </a:r>
          <a:r>
            <a:rPr lang="es-ES" sz="4000" b="1" kern="1200" dirty="0" err="1" smtClean="0">
              <a:solidFill>
                <a:schemeClr val="tx1"/>
              </a:solidFill>
            </a:rPr>
            <a:t>presence</a:t>
          </a:r>
          <a:endParaRPr lang="es-ES" sz="4000" b="1" kern="1200" dirty="0">
            <a:solidFill>
              <a:schemeClr val="tx1"/>
            </a:solidFill>
          </a:endParaRPr>
        </a:p>
      </dsp:txBody>
      <dsp:txXfrm>
        <a:off x="18146087" y="2299335"/>
        <a:ext cx="4893837" cy="2692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7272-D983-4637-BF8C-6093DFD4E56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E41BD-30E9-4FB0-B504-0A949A9F6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3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0328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00656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50984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01312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51640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01968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52296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02624" algn="l" defTabSz="4700656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Este es el título del</a:t>
            </a:r>
            <a:r>
              <a:rPr lang="es-ES" baseline="0" dirty="0" smtClean="0"/>
              <a:t> proyecto sobre el que voy a hablar en esta presentación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E41BD-30E9-4FB0-B504-0A949A9F649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88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8265" y="13421684"/>
            <a:ext cx="25706944" cy="92611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36520" y="24483060"/>
            <a:ext cx="211704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0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0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1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1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2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0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12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4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26508" y="1300159"/>
            <a:ext cx="6804782" cy="276434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512173" y="1300159"/>
            <a:ext cx="19910283" cy="2764346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56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60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28" y="27763476"/>
            <a:ext cx="25706944" cy="8581073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89028" y="18312297"/>
            <a:ext cx="25706944" cy="9451177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032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065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098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131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16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196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229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0262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3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12176" y="7560952"/>
            <a:ext cx="13357532" cy="21382671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373761" y="7560952"/>
            <a:ext cx="13357532" cy="21382671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3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2173" y="1730224"/>
            <a:ext cx="272191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12173" y="9671218"/>
            <a:ext cx="13362783" cy="4030505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0328" indent="0">
              <a:buNone/>
              <a:defRPr sz="10300" b="1"/>
            </a:lvl2pPr>
            <a:lvl3pPr marL="4700656" indent="0">
              <a:buNone/>
              <a:defRPr sz="9300" b="1"/>
            </a:lvl3pPr>
            <a:lvl4pPr marL="7050984" indent="0">
              <a:buNone/>
              <a:defRPr sz="8200" b="1"/>
            </a:lvl4pPr>
            <a:lvl5pPr marL="9401312" indent="0">
              <a:buNone/>
              <a:defRPr sz="8200" b="1"/>
            </a:lvl5pPr>
            <a:lvl6pPr marL="11751640" indent="0">
              <a:buNone/>
              <a:defRPr sz="8200" b="1"/>
            </a:lvl6pPr>
            <a:lvl7pPr marL="14101968" indent="0">
              <a:buNone/>
              <a:defRPr sz="8200" b="1"/>
            </a:lvl7pPr>
            <a:lvl8pPr marL="16452296" indent="0">
              <a:buNone/>
              <a:defRPr sz="8200" b="1"/>
            </a:lvl8pPr>
            <a:lvl9pPr marL="18802624" indent="0">
              <a:buNone/>
              <a:defRPr sz="8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12173" y="13701711"/>
            <a:ext cx="13362783" cy="24893114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5363268" y="9671218"/>
            <a:ext cx="13368028" cy="4030505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0328" indent="0">
              <a:buNone/>
              <a:defRPr sz="10300" b="1"/>
            </a:lvl2pPr>
            <a:lvl3pPr marL="4700656" indent="0">
              <a:buNone/>
              <a:defRPr sz="9300" b="1"/>
            </a:lvl3pPr>
            <a:lvl4pPr marL="7050984" indent="0">
              <a:buNone/>
              <a:defRPr sz="8200" b="1"/>
            </a:lvl4pPr>
            <a:lvl5pPr marL="9401312" indent="0">
              <a:buNone/>
              <a:defRPr sz="8200" b="1"/>
            </a:lvl5pPr>
            <a:lvl6pPr marL="11751640" indent="0">
              <a:buNone/>
              <a:defRPr sz="8200" b="1"/>
            </a:lvl6pPr>
            <a:lvl7pPr marL="14101968" indent="0">
              <a:buNone/>
              <a:defRPr sz="8200" b="1"/>
            </a:lvl7pPr>
            <a:lvl8pPr marL="16452296" indent="0">
              <a:buNone/>
              <a:defRPr sz="8200" b="1"/>
            </a:lvl8pPr>
            <a:lvl9pPr marL="18802624" indent="0">
              <a:buNone/>
              <a:defRPr sz="8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5363268" y="13701711"/>
            <a:ext cx="13368028" cy="24893114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8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23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7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2179" y="1720214"/>
            <a:ext cx="9949891" cy="732092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24359" y="1720229"/>
            <a:ext cx="16906934" cy="36874613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12179" y="9041141"/>
            <a:ext cx="9949891" cy="29553694"/>
          </a:xfrm>
        </p:spPr>
        <p:txBody>
          <a:bodyPr/>
          <a:lstStyle>
            <a:lvl1pPr marL="0" indent="0">
              <a:buNone/>
              <a:defRPr sz="7200"/>
            </a:lvl1pPr>
            <a:lvl2pPr marL="2350328" indent="0">
              <a:buNone/>
              <a:defRPr sz="6200"/>
            </a:lvl2pPr>
            <a:lvl3pPr marL="4700656" indent="0">
              <a:buNone/>
              <a:defRPr sz="5100"/>
            </a:lvl3pPr>
            <a:lvl4pPr marL="7050984" indent="0">
              <a:buNone/>
              <a:defRPr sz="4600"/>
            </a:lvl4pPr>
            <a:lvl5pPr marL="9401312" indent="0">
              <a:buNone/>
              <a:defRPr sz="4600"/>
            </a:lvl5pPr>
            <a:lvl6pPr marL="11751640" indent="0">
              <a:buNone/>
              <a:defRPr sz="4600"/>
            </a:lvl6pPr>
            <a:lvl7pPr marL="14101968" indent="0">
              <a:buNone/>
              <a:defRPr sz="4600"/>
            </a:lvl7pPr>
            <a:lvl8pPr marL="16452296" indent="0">
              <a:buNone/>
              <a:defRPr sz="4600"/>
            </a:lvl8pPr>
            <a:lvl9pPr marL="18802624" indent="0">
              <a:buNone/>
              <a:defRPr sz="4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29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7930" y="30243780"/>
            <a:ext cx="18146078" cy="3570456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927930" y="3860481"/>
            <a:ext cx="18146078" cy="25923240"/>
          </a:xfrm>
        </p:spPr>
        <p:txBody>
          <a:bodyPr/>
          <a:lstStyle>
            <a:lvl1pPr marL="0" indent="0">
              <a:buNone/>
              <a:defRPr sz="16500"/>
            </a:lvl1pPr>
            <a:lvl2pPr marL="2350328" indent="0">
              <a:buNone/>
              <a:defRPr sz="14400"/>
            </a:lvl2pPr>
            <a:lvl3pPr marL="4700656" indent="0">
              <a:buNone/>
              <a:defRPr sz="12300"/>
            </a:lvl3pPr>
            <a:lvl4pPr marL="7050984" indent="0">
              <a:buNone/>
              <a:defRPr sz="10300"/>
            </a:lvl4pPr>
            <a:lvl5pPr marL="9401312" indent="0">
              <a:buNone/>
              <a:defRPr sz="10300"/>
            </a:lvl5pPr>
            <a:lvl6pPr marL="11751640" indent="0">
              <a:buNone/>
              <a:defRPr sz="10300"/>
            </a:lvl6pPr>
            <a:lvl7pPr marL="14101968" indent="0">
              <a:buNone/>
              <a:defRPr sz="10300"/>
            </a:lvl7pPr>
            <a:lvl8pPr marL="16452296" indent="0">
              <a:buNone/>
              <a:defRPr sz="10300"/>
            </a:lvl8pPr>
            <a:lvl9pPr marL="18802624" indent="0">
              <a:buNone/>
              <a:defRPr sz="103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27930" y="33814231"/>
            <a:ext cx="18146078" cy="5070634"/>
          </a:xfrm>
        </p:spPr>
        <p:txBody>
          <a:bodyPr/>
          <a:lstStyle>
            <a:lvl1pPr marL="0" indent="0">
              <a:buNone/>
              <a:defRPr sz="7200"/>
            </a:lvl1pPr>
            <a:lvl2pPr marL="2350328" indent="0">
              <a:buNone/>
              <a:defRPr sz="6200"/>
            </a:lvl2pPr>
            <a:lvl3pPr marL="4700656" indent="0">
              <a:buNone/>
              <a:defRPr sz="5100"/>
            </a:lvl3pPr>
            <a:lvl4pPr marL="7050984" indent="0">
              <a:buNone/>
              <a:defRPr sz="4600"/>
            </a:lvl4pPr>
            <a:lvl5pPr marL="9401312" indent="0">
              <a:buNone/>
              <a:defRPr sz="4600"/>
            </a:lvl5pPr>
            <a:lvl6pPr marL="11751640" indent="0">
              <a:buNone/>
              <a:defRPr sz="4600"/>
            </a:lvl6pPr>
            <a:lvl7pPr marL="14101968" indent="0">
              <a:buNone/>
              <a:defRPr sz="4600"/>
            </a:lvl7pPr>
            <a:lvl8pPr marL="16452296" indent="0">
              <a:buNone/>
              <a:defRPr sz="4600"/>
            </a:lvl8pPr>
            <a:lvl9pPr marL="18802624" indent="0">
              <a:buNone/>
              <a:defRPr sz="4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69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12173" y="1730224"/>
            <a:ext cx="27219117" cy="7200900"/>
          </a:xfrm>
          <a:prstGeom prst="rect">
            <a:avLst/>
          </a:prstGeom>
        </p:spPr>
        <p:txBody>
          <a:bodyPr vert="horz" lIns="470066" tIns="235033" rIns="470066" bIns="235033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12173" y="10081272"/>
            <a:ext cx="27219117" cy="28513565"/>
          </a:xfrm>
          <a:prstGeom prst="rect">
            <a:avLst/>
          </a:prstGeom>
        </p:spPr>
        <p:txBody>
          <a:bodyPr vert="horz" lIns="470066" tIns="235033" rIns="470066" bIns="235033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512173" y="40045008"/>
            <a:ext cx="7056808" cy="2300291"/>
          </a:xfrm>
          <a:prstGeom prst="rect">
            <a:avLst/>
          </a:prstGeom>
        </p:spPr>
        <p:txBody>
          <a:bodyPr vert="horz" lIns="470066" tIns="235033" rIns="470066" bIns="235033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02A9-D3F2-8547-B58F-D2C332ECAD7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333189" y="40045008"/>
            <a:ext cx="9577097" cy="2300291"/>
          </a:xfrm>
          <a:prstGeom prst="rect">
            <a:avLst/>
          </a:prstGeom>
        </p:spPr>
        <p:txBody>
          <a:bodyPr vert="horz" lIns="470066" tIns="235033" rIns="470066" bIns="235033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1674482" y="40045008"/>
            <a:ext cx="7056808" cy="2300291"/>
          </a:xfrm>
          <a:prstGeom prst="rect">
            <a:avLst/>
          </a:prstGeom>
        </p:spPr>
        <p:txBody>
          <a:bodyPr vert="horz" lIns="470066" tIns="235033" rIns="470066" bIns="235033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4980-23FC-3C49-907E-74061A4E1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29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032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746" indent="-1762746" algn="l" defTabSz="235032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283" indent="-1468955" algn="l" defTabSz="235032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5820" indent="-1175164" algn="l" defTabSz="235032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6148" indent="-1175164" algn="l" defTabSz="235032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76476" indent="-1175164" algn="l" defTabSz="235032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26804" indent="-1175164" algn="l" defTabSz="235032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77132" indent="-1175164" algn="l" defTabSz="235032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27460" indent="-1175164" algn="l" defTabSz="235032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77788" indent="-1175164" algn="l" defTabSz="235032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0328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656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0984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1312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1640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1968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2296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02624" algn="l" defTabSz="235032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5" t="17322"/>
          <a:stretch>
            <a:fillRect/>
          </a:stretch>
        </p:blipFill>
        <p:spPr bwMode="auto">
          <a:xfrm>
            <a:off x="738599" y="32360798"/>
            <a:ext cx="16625374" cy="1029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20" y="15779223"/>
            <a:ext cx="9623711" cy="71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2201134343"/>
              </p:ext>
            </p:extLst>
          </p:nvPr>
        </p:nvGraphicFramePr>
        <p:xfrm>
          <a:off x="4397960" y="7877521"/>
          <a:ext cx="23349349" cy="746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ectángulo 5"/>
          <p:cNvSpPr/>
          <p:nvPr/>
        </p:nvSpPr>
        <p:spPr>
          <a:xfrm>
            <a:off x="1619311" y="712508"/>
            <a:ext cx="195803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accent1"/>
                </a:solidFill>
              </a:rPr>
              <a:t>Academic impact and social media presence in </a:t>
            </a:r>
            <a:r>
              <a:rPr lang="en-US" sz="6600" b="1" i="1" dirty="0">
                <a:solidFill>
                  <a:schemeClr val="accent1"/>
                </a:solidFill>
              </a:rPr>
              <a:t>Green and Sustainable Science and Technology</a:t>
            </a:r>
            <a:r>
              <a:rPr lang="en-US" sz="6600" b="1" baseline="30000" dirty="0">
                <a:solidFill>
                  <a:schemeClr val="accent1"/>
                </a:solidFill>
              </a:rPr>
              <a:t> </a:t>
            </a:r>
            <a:r>
              <a:rPr lang="en-US" sz="6600" b="1" dirty="0">
                <a:solidFill>
                  <a:schemeClr val="accent1"/>
                </a:solidFill>
              </a:rPr>
              <a:t>publications</a:t>
            </a:r>
            <a:endParaRPr lang="es-E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6"/>
          <p:cNvSpPr txBox="1"/>
          <p:nvPr/>
        </p:nvSpPr>
        <p:spPr>
          <a:xfrm>
            <a:off x="1619311" y="2961187"/>
            <a:ext cx="203113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Daniela De Filippo; Antonio Eleazar Serrano López</a:t>
            </a:r>
          </a:p>
          <a:p>
            <a:r>
              <a:rPr lang="en-GB" sz="2800" dirty="0"/>
              <a:t>Research Institute for Higher Education and Science (INAECU) (UC3M-UAM) (Spain)</a:t>
            </a:r>
            <a:endParaRPr lang="es-ES" sz="2800" dirty="0"/>
          </a:p>
          <a:p>
            <a:r>
              <a:rPr lang="en-GB" sz="2800" dirty="0"/>
              <a:t>Laboratory for Metric Information Studies (LEMI), Department of Library and Information Science, Carlos III University of Madrid (Spain)</a:t>
            </a:r>
            <a:endParaRPr lang="es-ES" sz="2800" dirty="0"/>
          </a:p>
        </p:txBody>
      </p:sp>
      <p:sp>
        <p:nvSpPr>
          <p:cNvPr id="11" name="Rectángulo 8"/>
          <p:cNvSpPr/>
          <p:nvPr/>
        </p:nvSpPr>
        <p:spPr>
          <a:xfrm>
            <a:off x="1739625" y="5980175"/>
            <a:ext cx="146233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Sustainability is one of the topics that has aroused most </a:t>
            </a:r>
            <a:r>
              <a:rPr lang="en-US" sz="3600" dirty="0" smtClean="0"/>
              <a:t>academic and social interest </a:t>
            </a:r>
            <a:r>
              <a:rPr lang="en-US" sz="3600" dirty="0"/>
              <a:t>in recent years</a:t>
            </a:r>
            <a:r>
              <a:rPr lang="en-US" sz="3600" dirty="0" smtClean="0"/>
              <a:t>. </a:t>
            </a:r>
            <a:r>
              <a:rPr lang="en-US" sz="3600" dirty="0"/>
              <a:t>In the scientific field</a:t>
            </a:r>
            <a:r>
              <a:rPr lang="en-US" sz="3600" dirty="0" smtClean="0"/>
              <a:t>, this  </a:t>
            </a:r>
            <a:r>
              <a:rPr lang="en-US" sz="3600" dirty="0"/>
              <a:t>interest </a:t>
            </a:r>
            <a:r>
              <a:rPr lang="en-US" sz="3600" dirty="0" smtClean="0"/>
              <a:t>is </a:t>
            </a:r>
            <a:r>
              <a:rPr lang="en-US" sz="3600" dirty="0"/>
              <a:t>evident in the growing number of </a:t>
            </a:r>
            <a:r>
              <a:rPr lang="en-US" sz="3600" dirty="0" err="1"/>
              <a:t>R&amp;D&amp;i</a:t>
            </a:r>
            <a:r>
              <a:rPr lang="en-US" sz="3600" dirty="0"/>
              <a:t> </a:t>
            </a:r>
            <a:r>
              <a:rPr lang="en-US" sz="3600" dirty="0" err="1"/>
              <a:t>programmes</a:t>
            </a:r>
            <a:r>
              <a:rPr lang="en-US" sz="3600" dirty="0"/>
              <a:t> funded by international </a:t>
            </a:r>
            <a:r>
              <a:rPr lang="en-US" sz="3600" dirty="0" smtClean="0"/>
              <a:t>organizations and the creation of </a:t>
            </a:r>
            <a:r>
              <a:rPr lang="en-US" sz="3600" dirty="0"/>
              <a:t>a new subject category in the Journal Citation </a:t>
            </a:r>
            <a:r>
              <a:rPr lang="en-US" sz="3600" dirty="0" smtClean="0"/>
              <a:t>Report: </a:t>
            </a:r>
            <a:r>
              <a:rPr lang="en-US" sz="3600" i="1" dirty="0"/>
              <a:t>Green and Sustainable Science and </a:t>
            </a:r>
            <a:r>
              <a:rPr lang="en-US" sz="3600" i="1" dirty="0" smtClean="0"/>
              <a:t>Technology</a:t>
            </a:r>
            <a:r>
              <a:rPr lang="en-US" sz="3600" dirty="0" smtClean="0"/>
              <a:t>.</a:t>
            </a:r>
            <a:endParaRPr lang="es-ES" sz="3600" b="1" dirty="0">
              <a:solidFill>
                <a:srgbClr val="7030A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39989" y="5055885"/>
            <a:ext cx="52368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es-E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ángulo 10"/>
          <p:cNvSpPr/>
          <p:nvPr/>
        </p:nvSpPr>
        <p:spPr>
          <a:xfrm>
            <a:off x="17020999" y="5068760"/>
            <a:ext cx="39399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es-E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020999" y="6032601"/>
            <a:ext cx="114736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arenR"/>
            </a:pPr>
            <a:r>
              <a:rPr lang="en-US" sz="3600" dirty="0" smtClean="0"/>
              <a:t>To analyze the dynamic of publications in this field.</a:t>
            </a:r>
          </a:p>
          <a:p>
            <a:pPr marL="742950" indent="-742950" algn="just">
              <a:buAutoNum type="arabicParenR"/>
            </a:pPr>
            <a:r>
              <a:rPr lang="en-US" sz="3600" dirty="0" smtClean="0"/>
              <a:t>To detect the presence of scientific publications in social media.</a:t>
            </a:r>
          </a:p>
          <a:p>
            <a:pPr marL="742950" indent="-742950" algn="just">
              <a:buAutoNum type="arabicParenR"/>
            </a:pPr>
            <a:r>
              <a:rPr lang="en-US" sz="3600" dirty="0" smtClean="0"/>
              <a:t>To study if there </a:t>
            </a:r>
            <a:r>
              <a:rPr lang="en-US" sz="3600" dirty="0"/>
              <a:t>is a relationship between the academic impact and the social </a:t>
            </a:r>
            <a:r>
              <a:rPr lang="en-US" sz="3600" dirty="0" smtClean="0"/>
              <a:t>presence </a:t>
            </a:r>
            <a:r>
              <a:rPr lang="en-US" sz="3600" dirty="0"/>
              <a:t>of research in this field. </a:t>
            </a:r>
            <a:endParaRPr lang="es-ES" sz="3600" dirty="0"/>
          </a:p>
        </p:txBody>
      </p:sp>
      <p:sp>
        <p:nvSpPr>
          <p:cNvPr id="16" name="Rectángulo 16"/>
          <p:cNvSpPr/>
          <p:nvPr/>
        </p:nvSpPr>
        <p:spPr>
          <a:xfrm rot="16200000">
            <a:off x="134780" y="10969318"/>
            <a:ext cx="52915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METODOLOGY</a:t>
            </a:r>
            <a:endParaRPr lang="es-E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8364027" y="13872742"/>
            <a:ext cx="3922297" cy="12879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49 641 docs</a:t>
            </a:r>
            <a:r>
              <a:rPr lang="es-ES" sz="4400" b="1" dirty="0">
                <a:solidFill>
                  <a:schemeClr val="tx1"/>
                </a:solidFill>
              </a:rPr>
              <a:t>.</a:t>
            </a:r>
            <a:endParaRPr lang="es-ES" sz="4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Flecha abajo"/>
          <p:cNvSpPr/>
          <p:nvPr/>
        </p:nvSpPr>
        <p:spPr>
          <a:xfrm rot="19573431">
            <a:off x="8518034" y="12986429"/>
            <a:ext cx="877667" cy="8076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1471167" y="14521283"/>
            <a:ext cx="31303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RESULTS</a:t>
            </a:r>
            <a:endParaRPr lang="es-E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117356" y="24125519"/>
            <a:ext cx="27638117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                       Distribution </a:t>
            </a:r>
            <a:r>
              <a:rPr lang="en-GB" sz="4000" b="1" dirty="0">
                <a:solidFill>
                  <a:schemeClr val="tx1"/>
                </a:solidFill>
              </a:rPr>
              <a:t>of mentions on social </a:t>
            </a:r>
            <a:r>
              <a:rPr lang="en-GB" sz="4000" b="1" dirty="0" smtClean="0">
                <a:solidFill>
                  <a:schemeClr val="tx1"/>
                </a:solidFill>
              </a:rPr>
              <a:t>media                                    </a:t>
            </a:r>
            <a:r>
              <a:rPr lang="es-ES_tradnl" sz="4000" b="1" dirty="0" err="1" smtClean="0">
                <a:solidFill>
                  <a:schemeClr val="tx1"/>
                </a:solidFill>
              </a:rPr>
              <a:t>Academic</a:t>
            </a:r>
            <a:r>
              <a:rPr lang="es-ES_tradnl" sz="4000" b="1" dirty="0" smtClean="0">
                <a:solidFill>
                  <a:schemeClr val="tx1"/>
                </a:solidFill>
              </a:rPr>
              <a:t> </a:t>
            </a:r>
            <a:r>
              <a:rPr lang="es-ES_tradnl" sz="4000" b="1" dirty="0" err="1">
                <a:solidFill>
                  <a:schemeClr val="tx1"/>
                </a:solidFill>
              </a:rPr>
              <a:t>impact</a:t>
            </a:r>
            <a:r>
              <a:rPr lang="es-ES_tradnl" sz="4000" b="1" dirty="0">
                <a:solidFill>
                  <a:schemeClr val="tx1"/>
                </a:solidFill>
              </a:rPr>
              <a:t> vs social media </a:t>
            </a:r>
            <a:r>
              <a:rPr lang="es-ES_tradnl" sz="4000" b="1" dirty="0" err="1">
                <a:solidFill>
                  <a:schemeClr val="tx1"/>
                </a:solidFill>
              </a:rPr>
              <a:t>presence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0634476" y="15393749"/>
            <a:ext cx="831171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400" dirty="0" err="1" smtClean="0"/>
              <a:t>There</a:t>
            </a:r>
            <a:r>
              <a:rPr lang="es-ES" sz="4400" dirty="0" smtClean="0"/>
              <a:t> are </a:t>
            </a:r>
            <a:r>
              <a:rPr lang="es-ES" sz="4400" dirty="0" err="1" smtClean="0"/>
              <a:t>documents</a:t>
            </a:r>
            <a:r>
              <a:rPr lang="es-ES" sz="4400" dirty="0" smtClean="0"/>
              <a:t> </a:t>
            </a:r>
            <a:r>
              <a:rPr lang="es-ES" sz="4400" dirty="0" err="1" smtClean="0"/>
              <a:t>since</a:t>
            </a:r>
            <a:r>
              <a:rPr lang="es-ES" sz="4400" dirty="0" smtClean="0"/>
              <a:t> 1994.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66% of </a:t>
            </a:r>
            <a:r>
              <a:rPr lang="en-US" sz="4400" dirty="0" smtClean="0"/>
              <a:t>documents </a:t>
            </a:r>
            <a:r>
              <a:rPr lang="en-US" sz="4400" dirty="0"/>
              <a:t>were published since </a:t>
            </a:r>
            <a:r>
              <a:rPr lang="en-US" sz="4400" dirty="0" smtClean="0"/>
              <a:t>2012.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The subject categories </a:t>
            </a:r>
            <a:r>
              <a:rPr lang="en-US" sz="4400" dirty="0" smtClean="0"/>
              <a:t>with the </a:t>
            </a:r>
            <a:r>
              <a:rPr lang="en-US" sz="4400" dirty="0"/>
              <a:t>greatest production are </a:t>
            </a:r>
            <a:r>
              <a:rPr lang="en-US" sz="4400" i="1" dirty="0"/>
              <a:t>Energy Fuels; </a:t>
            </a:r>
            <a:r>
              <a:rPr lang="en-US" sz="4400" i="1" dirty="0" err="1"/>
              <a:t>Engeenering</a:t>
            </a:r>
            <a:r>
              <a:rPr lang="en-US" sz="4400" i="1" dirty="0"/>
              <a:t> Environmental and Environmental </a:t>
            </a:r>
            <a:r>
              <a:rPr lang="en-US" sz="4400" i="1" dirty="0" smtClean="0"/>
              <a:t>Studies.</a:t>
            </a:r>
          </a:p>
          <a:p>
            <a:pPr algn="ctr"/>
            <a:endParaRPr lang="es-ES" sz="40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924579" y="15709059"/>
            <a:ext cx="6477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/>
              <a:t>Documents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by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year</a:t>
            </a:r>
            <a:endParaRPr lang="es-ES" sz="40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66615" y="31740198"/>
            <a:ext cx="13868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Correlation between </a:t>
            </a:r>
            <a:r>
              <a:rPr lang="en-GB" sz="4000" b="1" dirty="0" smtClean="0"/>
              <a:t>bibliometric </a:t>
            </a:r>
            <a:r>
              <a:rPr lang="en-GB" sz="4000" b="1" dirty="0"/>
              <a:t>and </a:t>
            </a:r>
            <a:r>
              <a:rPr lang="en-GB" sz="4000" b="1" dirty="0" err="1"/>
              <a:t>altmetric</a:t>
            </a:r>
            <a:r>
              <a:rPr lang="en-GB" sz="4000" b="1" dirty="0"/>
              <a:t> indicators</a:t>
            </a:r>
            <a:endParaRPr lang="es-ES" sz="4000" b="1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7438296" y="32304130"/>
            <a:ext cx="11513568" cy="10384348"/>
          </a:xfrm>
          <a:prstGeom prst="roundRect">
            <a:avLst/>
          </a:prstGeom>
          <a:ln w="1428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/>
              <a:t>scientific </a:t>
            </a:r>
            <a:r>
              <a:rPr lang="en-US" sz="4000" dirty="0" smtClean="0"/>
              <a:t>publication </a:t>
            </a:r>
            <a:r>
              <a:rPr lang="en-US" sz="4000" dirty="0"/>
              <a:t>of </a:t>
            </a:r>
            <a:r>
              <a:rPr lang="en-US" sz="4000" i="1" dirty="0"/>
              <a:t>Green and Sustainable Science and Technology</a:t>
            </a:r>
            <a:r>
              <a:rPr lang="en-US" sz="4000" dirty="0"/>
              <a:t>, </a:t>
            </a:r>
            <a:r>
              <a:rPr lang="en-US" sz="4000" dirty="0" smtClean="0"/>
              <a:t>has a </a:t>
            </a:r>
            <a:r>
              <a:rPr lang="en-US" sz="4000" dirty="0"/>
              <a:t>high concentration </a:t>
            </a:r>
            <a:r>
              <a:rPr lang="en-US" sz="4000" dirty="0" smtClean="0"/>
              <a:t>in </a:t>
            </a:r>
            <a:r>
              <a:rPr lang="en-US" sz="4000" dirty="0"/>
              <a:t>the last 5 years</a:t>
            </a:r>
            <a:r>
              <a:rPr lang="en-US" sz="40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Around </a:t>
            </a:r>
            <a:r>
              <a:rPr lang="en-US" sz="4000" dirty="0"/>
              <a:t>20% of the documents have </a:t>
            </a:r>
            <a:r>
              <a:rPr lang="en-US" sz="4000" dirty="0" err="1"/>
              <a:t>altmetric</a:t>
            </a:r>
            <a:r>
              <a:rPr lang="en-US" sz="4000" dirty="0"/>
              <a:t> indicators (</a:t>
            </a:r>
            <a:r>
              <a:rPr lang="en-US" sz="4000" dirty="0" smtClean="0"/>
              <a:t>25</a:t>
            </a:r>
            <a:r>
              <a:rPr lang="en-US" sz="4000" dirty="0"/>
              <a:t>% considering the most recent </a:t>
            </a:r>
            <a:r>
              <a:rPr lang="en-US" sz="4000" dirty="0" smtClean="0"/>
              <a:t>5 years).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There is a significant correlation between academic impact and social media </a:t>
            </a:r>
            <a:r>
              <a:rPr lang="en-US" sz="4000" dirty="0" smtClean="0"/>
              <a:t>presence.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Variables </a:t>
            </a:r>
            <a:r>
              <a:rPr lang="en-US" sz="4000" dirty="0"/>
              <a:t>such as the </a:t>
            </a:r>
            <a:r>
              <a:rPr lang="en-US" sz="4000" i="1" dirty="0"/>
              <a:t>Eigen Factor </a:t>
            </a:r>
            <a:r>
              <a:rPr lang="en-US" sz="4000" dirty="0"/>
              <a:t>and the </a:t>
            </a:r>
            <a:r>
              <a:rPr lang="en-US" sz="4000" i="1" dirty="0"/>
              <a:t>Impact Factor </a:t>
            </a:r>
            <a:r>
              <a:rPr lang="en-US" sz="4000" dirty="0"/>
              <a:t>show positive and statistically significant correlations with the mentions in social </a:t>
            </a:r>
            <a:r>
              <a:rPr lang="en-US" sz="4000" dirty="0" smtClean="0"/>
              <a:t>media.</a:t>
            </a:r>
            <a:endParaRPr lang="es-E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number of mentions in the mass media also correlates with the traditional impact </a:t>
            </a:r>
            <a:r>
              <a:rPr lang="en-US" sz="4000" dirty="0" smtClean="0"/>
              <a:t>indicators.</a:t>
            </a:r>
            <a:endParaRPr lang="es-ES" sz="3700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20397994" y="30941613"/>
            <a:ext cx="52505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  <a:endParaRPr lang="es-E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098" y="1368104"/>
            <a:ext cx="8921514" cy="166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356" y="24994789"/>
            <a:ext cx="14528607" cy="615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4325" y="24881943"/>
            <a:ext cx="13067539" cy="5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995" y="16184631"/>
            <a:ext cx="9742478" cy="652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29 CuadroTexto"/>
          <p:cNvSpPr txBox="1"/>
          <p:nvPr/>
        </p:nvSpPr>
        <p:spPr>
          <a:xfrm>
            <a:off x="19170650" y="15627378"/>
            <a:ext cx="6477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/>
              <a:t>Documents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by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WoS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category</a:t>
            </a:r>
            <a:endParaRPr lang="es-ES" sz="40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11048125" y="21296077"/>
            <a:ext cx="7646479" cy="19997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97% of documents have DOIs and 20% have been mentioned in social media </a:t>
            </a:r>
            <a:endParaRPr lang="es-ES" sz="4000" b="1" dirty="0" smtClean="0">
              <a:solidFill>
                <a:schemeClr val="tx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 rot="19514166">
            <a:off x="16925139" y="23221495"/>
            <a:ext cx="877667" cy="938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abajo"/>
          <p:cNvSpPr/>
          <p:nvPr/>
        </p:nvSpPr>
        <p:spPr>
          <a:xfrm rot="1989243">
            <a:off x="11581140" y="23164848"/>
            <a:ext cx="877667" cy="938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6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fg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Presentacion_fgc</Template>
  <TotalTime>1281</TotalTime>
  <Words>384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Presentacion_fgc</vt:lpstr>
      <vt:lpstr>Presentación de PowerPoint</vt:lpstr>
    </vt:vector>
  </TitlesOfParts>
  <Company>Universidad Carlos III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daniela</dc:creator>
  <cp:lastModifiedBy>Usuario de Windows</cp:lastModifiedBy>
  <cp:revision>106</cp:revision>
  <dcterms:created xsi:type="dcterms:W3CDTF">2017-11-07T20:20:54Z</dcterms:created>
  <dcterms:modified xsi:type="dcterms:W3CDTF">2018-09-06T09:28:37Z</dcterms:modified>
</cp:coreProperties>
</file>