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8" r:id="rId4"/>
    <p:sldId id="258" r:id="rId5"/>
    <p:sldId id="270" r:id="rId6"/>
    <p:sldId id="273" r:id="rId7"/>
    <p:sldId id="272" r:id="rId8"/>
    <p:sldId id="269" r:id="rId9"/>
    <p:sldId id="259" r:id="rId10"/>
    <p:sldId id="274" r:id="rId11"/>
    <p:sldId id="261" r:id="rId12"/>
    <p:sldId id="262" r:id="rId13"/>
    <p:sldId id="263" r:id="rId14"/>
    <p:sldId id="282" r:id="rId15"/>
    <p:sldId id="275" r:id="rId16"/>
    <p:sldId id="280" r:id="rId17"/>
    <p:sldId id="281" r:id="rId18"/>
    <p:sldId id="287" r:id="rId19"/>
    <p:sldId id="264" r:id="rId20"/>
    <p:sldId id="276" r:id="rId21"/>
    <p:sldId id="265" r:id="rId22"/>
    <p:sldId id="266" r:id="rId23"/>
    <p:sldId id="277" r:id="rId24"/>
    <p:sldId id="278" r:id="rId25"/>
    <p:sldId id="279" r:id="rId26"/>
    <p:sldId id="267" r:id="rId27"/>
    <p:sldId id="285" r:id="rId28"/>
    <p:sldId id="286" r:id="rId29"/>
    <p:sldId id="290" r:id="rId30"/>
    <p:sldId id="288" r:id="rId31"/>
    <p:sldId id="289" r:id="rId32"/>
    <p:sldId id="293" r:id="rId33"/>
    <p:sldId id="291" r:id="rId34"/>
    <p:sldId id="292" r:id="rId35"/>
    <p:sldId id="29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4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4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6DB99-810D-4B93-9FB1-0B993815369B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5011B-BFD8-451F-94FD-1B36F010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6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59F8-9280-4945-BAB1-99CEECB09D3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CF7A-1278-469B-996A-E3675D12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59F8-9280-4945-BAB1-99CEECB09D3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CF7A-1278-469B-996A-E3675D12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3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59F8-9280-4945-BAB1-99CEECB09D3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CF7A-1278-469B-996A-E3675D12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2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59F8-9280-4945-BAB1-99CEECB09D3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CF7A-1278-469B-996A-E3675D12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7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59F8-9280-4945-BAB1-99CEECB09D3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CF7A-1278-469B-996A-E3675D12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1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59F8-9280-4945-BAB1-99CEECB09D3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CF7A-1278-469B-996A-E3675D12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59F8-9280-4945-BAB1-99CEECB09D3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CF7A-1278-469B-996A-E3675D12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4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59F8-9280-4945-BAB1-99CEECB09D3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CF7A-1278-469B-996A-E3675D12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59F8-9280-4945-BAB1-99CEECB09D3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CF7A-1278-469B-996A-E3675D12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2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59F8-9280-4945-BAB1-99CEECB09D3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CF7A-1278-469B-996A-E3675D12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0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59F8-9280-4945-BAB1-99CEECB09D3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CF7A-1278-469B-996A-E3675D12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7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159F8-9280-4945-BAB1-99CEECB09D3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8CF7A-1278-469B-996A-E3675D12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2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5796"/>
            <a:ext cx="9144000" cy="2387600"/>
          </a:xfrm>
        </p:spPr>
        <p:txBody>
          <a:bodyPr/>
          <a:lstStyle/>
          <a:p>
            <a:r>
              <a:rPr lang="en-US" dirty="0" smtClean="0"/>
              <a:t>What Works Clearinghouse </a:t>
            </a:r>
            <a:r>
              <a:rPr lang="en-US" dirty="0" smtClean="0"/>
              <a:t>Standards in Research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92900"/>
          </a:xfrm>
        </p:spPr>
        <p:txBody>
          <a:bodyPr>
            <a:normAutofit/>
          </a:bodyPr>
          <a:lstStyle/>
          <a:p>
            <a:r>
              <a:rPr lang="en-US" dirty="0" smtClean="0"/>
              <a:t>Jessica </a:t>
            </a:r>
            <a:r>
              <a:rPr lang="en-US" dirty="0" smtClean="0"/>
              <a:t>Logan, Ph.D.</a:t>
            </a:r>
            <a:endParaRPr lang="en-US" dirty="0" smtClean="0"/>
          </a:p>
          <a:p>
            <a:r>
              <a:rPr lang="en-US" dirty="0" smtClean="0"/>
              <a:t>Assistant Professor of Education Studies</a:t>
            </a:r>
          </a:p>
          <a:p>
            <a:r>
              <a:rPr lang="en-US" dirty="0" smtClean="0"/>
              <a:t>Quantitative </a:t>
            </a:r>
            <a:r>
              <a:rPr lang="en-US" dirty="0" smtClean="0"/>
              <a:t>Research, Evaluation, and Measurement</a:t>
            </a:r>
          </a:p>
          <a:p>
            <a:r>
              <a:rPr lang="en-US" dirty="0" smtClean="0"/>
              <a:t>Quantitative Methods Brownbag</a:t>
            </a:r>
          </a:p>
          <a:p>
            <a:r>
              <a:rPr lang="en-US" dirty="0" smtClean="0"/>
              <a:t>8/31/2018</a:t>
            </a:r>
          </a:p>
          <a:p>
            <a:r>
              <a:rPr lang="en-US" dirty="0" smtClean="0"/>
              <a:t>Logan.251@osu.edu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Random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Randomized Controlled Trial:</a:t>
            </a:r>
          </a:p>
          <a:p>
            <a:pPr lvl="1"/>
            <a:r>
              <a:rPr lang="en-US" dirty="0" smtClean="0"/>
              <a:t>Every person must have a non-zero chance of being enrolled in each condition</a:t>
            </a:r>
          </a:p>
          <a:p>
            <a:pPr lvl="1"/>
            <a:r>
              <a:rPr lang="en-US" dirty="0" smtClean="0"/>
              <a:t>Every person must be assigned by chance.</a:t>
            </a:r>
          </a:p>
          <a:p>
            <a:pPr lvl="1"/>
            <a:r>
              <a:rPr lang="en-US" dirty="0" smtClean="0"/>
              <a:t>Because of this, treatment and control groups are equated on expectation</a:t>
            </a:r>
          </a:p>
          <a:p>
            <a:pPr lvl="2"/>
            <a:r>
              <a:rPr lang="en-US" dirty="0" smtClean="0"/>
              <a:t>Potential confounds are randomly distributed between groups.</a:t>
            </a:r>
          </a:p>
          <a:p>
            <a:pPr lvl="1"/>
            <a:r>
              <a:rPr lang="en-US" dirty="0" smtClean="0"/>
              <a:t>Eligible to meet WWC standards </a:t>
            </a:r>
            <a:r>
              <a:rPr lang="en-US" i="1" dirty="0" smtClean="0"/>
              <a:t>without reservation</a:t>
            </a:r>
          </a:p>
          <a:p>
            <a:endParaRPr lang="en-US" u="sng" dirty="0" smtClean="0"/>
          </a:p>
          <a:p>
            <a:r>
              <a:rPr lang="en-US" dirty="0" smtClean="0"/>
              <a:t>A QED:</a:t>
            </a:r>
          </a:p>
          <a:p>
            <a:pPr lvl="1"/>
            <a:r>
              <a:rPr lang="en-US" dirty="0" smtClean="0"/>
              <a:t>Compare groups that already exist</a:t>
            </a:r>
          </a:p>
          <a:p>
            <a:pPr lvl="1"/>
            <a:r>
              <a:rPr lang="en-US" dirty="0" smtClean="0"/>
              <a:t>Each participant must be a member of only one group</a:t>
            </a:r>
          </a:p>
          <a:p>
            <a:pPr lvl="1"/>
            <a:r>
              <a:rPr lang="en-US" dirty="0" smtClean="0"/>
              <a:t>These will never be equated on expectation</a:t>
            </a:r>
          </a:p>
          <a:p>
            <a:pPr lvl="1"/>
            <a:r>
              <a:rPr lang="en-US" dirty="0" smtClean="0"/>
              <a:t>Can only meet WWC standards </a:t>
            </a:r>
            <a:r>
              <a:rPr lang="en-US" i="1" dirty="0" smtClean="0"/>
              <a:t>with reservation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788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51" y="0"/>
            <a:ext cx="10515600" cy="1325563"/>
          </a:xfrm>
        </p:spPr>
        <p:txBody>
          <a:bodyPr/>
          <a:lstStyle/>
          <a:p>
            <a:r>
              <a:rPr lang="en-US" dirty="0" smtClean="0"/>
              <a:t>2. Sample Attrition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6058"/>
            <a:ext cx="10515600" cy="5391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1) Overall Attrition Rate</a:t>
            </a:r>
          </a:p>
          <a:p>
            <a:pPr lvl="1"/>
            <a:r>
              <a:rPr lang="en-US" dirty="0" smtClean="0"/>
              <a:t>Rules based on Attrition Bias working paper</a:t>
            </a:r>
          </a:p>
          <a:p>
            <a:pPr lvl="2"/>
            <a:r>
              <a:rPr lang="en-US" dirty="0" smtClean="0"/>
              <a:t>Bias of </a:t>
            </a:r>
            <a:r>
              <a:rPr lang="en-US" i="1" dirty="0" smtClean="0"/>
              <a:t>d</a:t>
            </a:r>
            <a:r>
              <a:rPr lang="en-US" dirty="0" smtClean="0"/>
              <a:t> &lt; .05 considered “tolerable”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2) Differential Attrition rate</a:t>
            </a:r>
          </a:p>
          <a:p>
            <a:pPr lvl="1"/>
            <a:r>
              <a:rPr lang="en-US" dirty="0" smtClean="0"/>
              <a:t>Good: If attrition is related to general loss </a:t>
            </a:r>
          </a:p>
          <a:p>
            <a:pPr lvl="2"/>
            <a:r>
              <a:rPr lang="en-US" dirty="0" smtClean="0"/>
              <a:t>Students move out of the district</a:t>
            </a:r>
          </a:p>
          <a:p>
            <a:pPr lvl="2"/>
            <a:r>
              <a:rPr lang="en-US" dirty="0" smtClean="0"/>
              <a:t>Called “Optimistic” assumption</a:t>
            </a:r>
          </a:p>
          <a:p>
            <a:pPr lvl="1"/>
            <a:r>
              <a:rPr lang="en-US" dirty="0" smtClean="0"/>
              <a:t>Less good: If attrition is related to your intervention.</a:t>
            </a:r>
          </a:p>
          <a:p>
            <a:pPr lvl="2"/>
            <a:r>
              <a:rPr lang="en-US" dirty="0" smtClean="0"/>
              <a:t>Your intervention is hard and makes students skip school to avoid it</a:t>
            </a:r>
          </a:p>
          <a:p>
            <a:pPr lvl="2"/>
            <a:r>
              <a:rPr lang="en-US" dirty="0" smtClean="0"/>
              <a:t>If you (or your reviewer) thinks this is happening, called “cautious” assumption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020" y="2429995"/>
            <a:ext cx="8779039" cy="134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8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755" y="0"/>
            <a:ext cx="8778403" cy="6864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78911" y="1206631"/>
            <a:ext cx="198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 information</a:t>
            </a:r>
          </a:p>
          <a:p>
            <a:r>
              <a:rPr lang="en-US" dirty="0" smtClean="0"/>
              <a:t>In Table II.1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4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Baseline Equivalence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Baseline: Before the intervention is introduced</a:t>
            </a:r>
          </a:p>
          <a:p>
            <a:endParaRPr lang="en-US" dirty="0" smtClean="0"/>
          </a:p>
          <a:p>
            <a:r>
              <a:rPr lang="en-US" dirty="0" smtClean="0"/>
              <a:t>Equivalence: Bias of </a:t>
            </a:r>
            <a:r>
              <a:rPr lang="en-US" i="1" dirty="0" smtClean="0"/>
              <a:t>d</a:t>
            </a:r>
            <a:r>
              <a:rPr lang="en-US" dirty="0" smtClean="0"/>
              <a:t> &lt; .05 considered “tolerable”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09" y="3646742"/>
            <a:ext cx="11742710" cy="19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0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Baseline Equivalence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Baseline equivalence:</a:t>
            </a:r>
          </a:p>
          <a:p>
            <a:pPr lvl="1"/>
            <a:r>
              <a:rPr lang="en-US" dirty="0" smtClean="0"/>
              <a:t>Must be satisfied for each analytic sample and each outcome domain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Measures used for equivalence must have good reliability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Must be a true baseline measure (not given after the intervention starts)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Best to use pre-test to establish equivalence, but when not possible then use demographic characteristics.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3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633" y="129396"/>
            <a:ext cx="9510734" cy="6428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7627" y="828481"/>
            <a:ext cx="981906" cy="408623"/>
          </a:xfrm>
          <a:prstGeom prst="wedgeRoundRectCallout">
            <a:avLst>
              <a:gd name="adj1" fmla="val 114167"/>
              <a:gd name="adj2" fmla="val 1894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58795" y="624169"/>
            <a:ext cx="981906" cy="408623"/>
          </a:xfrm>
          <a:prstGeom prst="wedgeRoundRectCallout">
            <a:avLst>
              <a:gd name="adj1" fmla="val -95833"/>
              <a:gd name="adj2" fmla="val 5799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2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Assignment: </a:t>
            </a:r>
            <a:br>
              <a:rPr lang="en-US" dirty="0" smtClean="0"/>
            </a:br>
            <a:r>
              <a:rPr lang="en-US" dirty="0" smtClean="0"/>
              <a:t>Two additional considerations. The study must…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At least one outcome measure must meet review requirements</a:t>
            </a:r>
          </a:p>
          <a:p>
            <a:pPr lvl="1"/>
            <a:r>
              <a:rPr lang="en-US" dirty="0" smtClean="0"/>
              <a:t>Face validity: Content assessed aligns with the definition</a:t>
            </a:r>
          </a:p>
          <a:p>
            <a:pPr marL="914400" lvl="2" indent="0">
              <a:buNone/>
            </a:pPr>
            <a:r>
              <a:rPr lang="en-US" dirty="0" smtClean="0"/>
              <a:t>- e.g., don’t use a reading fluency measure to measure reading accuracy.</a:t>
            </a:r>
          </a:p>
          <a:p>
            <a:pPr lvl="1"/>
            <a:r>
              <a:rPr lang="en-US" dirty="0" smtClean="0"/>
              <a:t>Acceptable Reliability </a:t>
            </a:r>
          </a:p>
          <a:p>
            <a:pPr lvl="2">
              <a:buFontTx/>
              <a:buChar char="-"/>
            </a:pPr>
            <a:r>
              <a:rPr lang="en-US" dirty="0" smtClean="0"/>
              <a:t>Internal consistency (e.g., Cronbach’s alpha) of .50 or higher</a:t>
            </a:r>
          </a:p>
          <a:p>
            <a:pPr lvl="2">
              <a:buFontTx/>
              <a:buChar char="-"/>
            </a:pPr>
            <a:r>
              <a:rPr lang="en-US" dirty="0" smtClean="0"/>
              <a:t>Temporal stability (e.g., pre-post test) of .40 or higher</a:t>
            </a:r>
          </a:p>
          <a:p>
            <a:pPr lvl="2">
              <a:buFontTx/>
              <a:buChar char="-"/>
            </a:pPr>
            <a:r>
              <a:rPr lang="en-US" dirty="0" smtClean="0"/>
              <a:t>Inter-rater reliability (e.g., percent agreement; kappa) of .50 or higher</a:t>
            </a:r>
          </a:p>
          <a:p>
            <a:pPr lvl="1"/>
            <a:r>
              <a:rPr lang="en-US" dirty="0" smtClean="0"/>
              <a:t>Not </a:t>
            </a:r>
            <a:r>
              <a:rPr lang="en-US" i="1" dirty="0" err="1" smtClean="0"/>
              <a:t>Overaligned</a:t>
            </a:r>
            <a:endParaRPr lang="en-US" i="1" dirty="0" smtClean="0"/>
          </a:p>
          <a:p>
            <a:pPr lvl="2">
              <a:buFontTx/>
              <a:buChar char="-"/>
            </a:pPr>
            <a:r>
              <a:rPr lang="en-US" dirty="0" smtClean="0"/>
              <a:t>Primary outcome can’t be what is explicitly taught</a:t>
            </a:r>
          </a:p>
          <a:p>
            <a:pPr lvl="1"/>
            <a:r>
              <a:rPr lang="en-US" dirty="0" smtClean="0"/>
              <a:t>Outcomes collected in the same manor for treatment and control groups</a:t>
            </a:r>
          </a:p>
          <a:p>
            <a:pPr marL="914400" lvl="2" indent="0">
              <a:buNone/>
            </a:pPr>
            <a:r>
              <a:rPr lang="en-US" dirty="0" smtClean="0"/>
              <a:t>-  e.g., don’t collect the treatment group first and the control group second.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012" y="6363979"/>
            <a:ext cx="283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WWC V4.0: Chapter 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1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Assignment: </a:t>
            </a:r>
            <a:br>
              <a:rPr lang="en-US" dirty="0" smtClean="0"/>
            </a:br>
            <a:r>
              <a:rPr lang="en-US" dirty="0" smtClean="0"/>
              <a:t>Two additional considerations. The study must…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5401"/>
            <a:ext cx="10515600" cy="4231562"/>
          </a:xfrm>
        </p:spPr>
        <p:txBody>
          <a:bodyPr/>
          <a:lstStyle/>
          <a:p>
            <a:pPr marL="514350" indent="-514350">
              <a:buAutoNum type="arabicParenR" startAt="2"/>
            </a:pPr>
            <a:r>
              <a:rPr lang="en-US" dirty="0" smtClean="0"/>
              <a:t>Must be free of confounding factors:</a:t>
            </a:r>
          </a:p>
          <a:p>
            <a:pPr lvl="1"/>
            <a:r>
              <a:rPr lang="en-US" dirty="0" smtClean="0"/>
              <a:t>Intervention or comparison group must have more than one person</a:t>
            </a:r>
          </a:p>
          <a:p>
            <a:pPr lvl="1"/>
            <a:r>
              <a:rPr lang="en-US" dirty="0" smtClean="0"/>
              <a:t>Characteristics of the participants in each group must not differ systematically</a:t>
            </a:r>
          </a:p>
          <a:p>
            <a:pPr lvl="2">
              <a:buFontTx/>
              <a:buChar char="-"/>
            </a:pPr>
            <a:r>
              <a:rPr lang="en-US" dirty="0" smtClean="0"/>
              <a:t>e.g., intervention is all grade 7 and control all grade 6.</a:t>
            </a:r>
          </a:p>
          <a:p>
            <a:pPr lvl="2">
              <a:buFontTx/>
              <a:buChar char="-"/>
            </a:pPr>
            <a:r>
              <a:rPr lang="en-US" dirty="0" smtClean="0"/>
              <a:t>e.g., intervention is English language learners, control all not </a:t>
            </a:r>
          </a:p>
          <a:p>
            <a:pPr lvl="1"/>
            <a:r>
              <a:rPr lang="en-US" dirty="0" smtClean="0"/>
              <a:t>Intervention can not be offered in combination with another intervention</a:t>
            </a:r>
          </a:p>
          <a:p>
            <a:pPr lvl="2">
              <a:buFontTx/>
              <a:buChar char="-"/>
            </a:pPr>
            <a:r>
              <a:rPr lang="en-US" dirty="0" smtClean="0"/>
              <a:t>e.g., intervention is of intervention A, but the treatment group also gets intervention B. The control group gets neither intervention</a:t>
            </a:r>
          </a:p>
          <a:p>
            <a:pPr lvl="2">
              <a:buFontTx/>
              <a:buChar char="-"/>
            </a:pPr>
            <a:r>
              <a:rPr lang="en-US" dirty="0" smtClean="0"/>
              <a:t>The treatment response </a:t>
            </a:r>
            <a:r>
              <a:rPr lang="en-US" dirty="0" err="1" smtClean="0"/>
              <a:t>recored</a:t>
            </a:r>
            <a:r>
              <a:rPr lang="en-US" dirty="0" smtClean="0"/>
              <a:t> could be A, B or a combination of A and B.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012" y="6363979"/>
            <a:ext cx="283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WWC V4.0: Chapter 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0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Group (Cluster-Level)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(Cluster-Level)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cluster-level assignment studies, you assign a higher-level unit to conditions, then measure outcomes in lower-level units:</a:t>
            </a:r>
          </a:p>
          <a:p>
            <a:pPr lvl="1"/>
            <a:r>
              <a:rPr lang="en-US" dirty="0" smtClean="0"/>
              <a:t>Assign teachers to conditions, measure outcomes for students</a:t>
            </a:r>
          </a:p>
          <a:p>
            <a:pPr lvl="1"/>
            <a:r>
              <a:rPr lang="en-US" dirty="0" smtClean="0"/>
              <a:t>Assign schools to condition, measure outcomes for teachers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Four primary steps to establish quality of group-assignment studies:</a:t>
            </a:r>
          </a:p>
          <a:p>
            <a:pPr marL="914400" lvl="1" indent="-457200">
              <a:buAutoNum type="arabicParenR"/>
            </a:pPr>
            <a:r>
              <a:rPr lang="en-US" dirty="0" smtClean="0"/>
              <a:t>Is it (a) Cluster Randomized with (b) Low Cluster-level attrition</a:t>
            </a:r>
          </a:p>
          <a:p>
            <a:pPr marL="914400" lvl="1" indent="-457200">
              <a:buAutoNum type="arabicParenR"/>
            </a:pPr>
            <a:r>
              <a:rPr lang="en-US" dirty="0" smtClean="0"/>
              <a:t>Bias for cluster entry</a:t>
            </a:r>
          </a:p>
          <a:p>
            <a:pPr marL="914400" lvl="1" indent="-457200">
              <a:buAutoNum type="arabicParenR"/>
            </a:pPr>
            <a:r>
              <a:rPr lang="en-US" dirty="0" smtClean="0"/>
              <a:t>Bias for “nonresponse” of individuals</a:t>
            </a:r>
          </a:p>
          <a:p>
            <a:pPr marL="914400" lvl="1" indent="-457200">
              <a:buAutoNum type="arabicParenR"/>
            </a:pPr>
            <a:r>
              <a:rPr lang="en-US" dirty="0" smtClean="0"/>
              <a:t>Baseline equivalence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3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What Works Clearinghouse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2217"/>
          </a:xfrm>
        </p:spPr>
        <p:txBody>
          <a:bodyPr>
            <a:normAutofit/>
          </a:bodyPr>
          <a:lstStyle/>
          <a:p>
            <a:r>
              <a:rPr lang="en-US" dirty="0" smtClean="0"/>
              <a:t>The WWC is “a central and trusted source for scientific evidence of what works in education”. </a:t>
            </a:r>
          </a:p>
          <a:p>
            <a:endParaRPr lang="en-US" dirty="0" smtClean="0"/>
          </a:p>
          <a:p>
            <a:r>
              <a:rPr lang="en-US" dirty="0" smtClean="0"/>
              <a:t>A resource for researchers, practitioners, and policy makers to find information about the effectiveness of curricula or interventions. </a:t>
            </a:r>
          </a:p>
          <a:p>
            <a:endParaRPr lang="en-US" dirty="0"/>
          </a:p>
          <a:p>
            <a:r>
              <a:rPr lang="en-US" dirty="0" smtClean="0"/>
              <a:t>Inclusion of an intervention in the WWC is not based on whether the intervention is effective, but whether it was </a:t>
            </a:r>
            <a:r>
              <a:rPr lang="en-US" i="1" dirty="0" smtClean="0"/>
              <a:t>tested</a:t>
            </a:r>
            <a:r>
              <a:rPr lang="en-US" dirty="0" smtClean="0"/>
              <a:t> in a well-designed causal framework.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91" t="1018" r="26281" b="53586"/>
          <a:stretch/>
        </p:blipFill>
        <p:spPr>
          <a:xfrm>
            <a:off x="494141" y="406536"/>
            <a:ext cx="9447656" cy="4115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80389" r="39957"/>
          <a:stretch/>
        </p:blipFill>
        <p:spPr>
          <a:xfrm>
            <a:off x="408143" y="4891119"/>
            <a:ext cx="7790771" cy="17906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37879" y="3668850"/>
            <a:ext cx="1301447" cy="3693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Continues…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36447" y="366885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7615907" y="4817477"/>
            <a:ext cx="276161" cy="355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381121" y="4482785"/>
            <a:ext cx="18411" cy="44799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309061" y="4445964"/>
            <a:ext cx="18412" cy="54948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252041" y="3853516"/>
            <a:ext cx="541071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0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1a. Cluster Randomized</a:t>
            </a:r>
            <a:br>
              <a:rPr lang="en-US" dirty="0" smtClean="0"/>
            </a:br>
            <a:r>
              <a:rPr lang="en-US" dirty="0" smtClean="0"/>
              <a:t>1b. Low cluster-level attrition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5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A) Clusters must be randomly assigned to conditions</a:t>
            </a:r>
          </a:p>
          <a:p>
            <a:pPr lvl="1"/>
            <a:r>
              <a:rPr lang="en-US" dirty="0" smtClean="0"/>
              <a:t>Each cluster has a non-zero probability of being assigned to each condition</a:t>
            </a:r>
          </a:p>
          <a:p>
            <a:pPr lvl="1"/>
            <a:r>
              <a:rPr lang="en-US" dirty="0" smtClean="0"/>
              <a:t>Assignment is by chance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B) Cluster-level attrition must be low</a:t>
            </a:r>
          </a:p>
          <a:p>
            <a:pPr lvl="1"/>
            <a:r>
              <a:rPr lang="en-US" dirty="0" smtClean="0"/>
              <a:t>Cluster-level = level of assignment</a:t>
            </a:r>
          </a:p>
          <a:p>
            <a:pPr lvl="1"/>
            <a:r>
              <a:rPr lang="en-US" dirty="0" smtClean="0"/>
              <a:t>Low = Same definition as individual trials (</a:t>
            </a:r>
            <a:r>
              <a:rPr lang="en-US" dirty="0" smtClean="0">
                <a:solidFill>
                  <a:schemeClr val="accent6"/>
                </a:solidFill>
              </a:rPr>
              <a:t>&lt;55%; </a:t>
            </a:r>
            <a:r>
              <a:rPr lang="en-US" dirty="0" smtClean="0">
                <a:solidFill>
                  <a:schemeClr val="accent4"/>
                </a:solidFill>
              </a:rPr>
              <a:t>&lt; 64%; </a:t>
            </a:r>
            <a:r>
              <a:rPr lang="en-US" dirty="0" smtClean="0">
                <a:solidFill>
                  <a:srgbClr val="C00000"/>
                </a:solidFill>
              </a:rPr>
              <a:t>&gt;64%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What counts as attrition?</a:t>
            </a:r>
          </a:p>
          <a:p>
            <a:pPr lvl="1"/>
            <a:r>
              <a:rPr lang="en-US" dirty="0" smtClean="0"/>
              <a:t>Cluster-level units who drop out of the study </a:t>
            </a:r>
            <a:r>
              <a:rPr lang="en-US" i="1" dirty="0" smtClean="0"/>
              <a:t>after</a:t>
            </a:r>
            <a:r>
              <a:rPr lang="en-US" dirty="0" smtClean="0"/>
              <a:t> being randomly assigned.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3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Bias for individuals entering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individuals are called “Joiners”</a:t>
            </a:r>
          </a:p>
          <a:p>
            <a:endParaRPr lang="en-US" dirty="0" smtClean="0"/>
          </a:p>
          <a:p>
            <a:r>
              <a:rPr lang="en-US" dirty="0" smtClean="0"/>
              <a:t>Bad because post-random assignment, joiners may not be random. </a:t>
            </a:r>
          </a:p>
          <a:p>
            <a:pPr lvl="1"/>
            <a:r>
              <a:rPr lang="en-US" dirty="0" smtClean="0"/>
              <a:t>Might be joining because they heard this cluster has a cool new intervention. </a:t>
            </a:r>
          </a:p>
          <a:p>
            <a:pPr lvl="1"/>
            <a:r>
              <a:rPr lang="en-US" dirty="0" smtClean="0"/>
              <a:t>Or so they don’t have to do study activities. </a:t>
            </a:r>
          </a:p>
          <a:p>
            <a:pPr lvl="1"/>
            <a:endParaRPr lang="en-US" dirty="0"/>
          </a:p>
          <a:p>
            <a:r>
              <a:rPr lang="en-US" dirty="0" smtClean="0"/>
              <a:t>How to fix:</a:t>
            </a:r>
          </a:p>
          <a:p>
            <a:pPr lvl="1"/>
            <a:r>
              <a:rPr lang="en-US" dirty="0" smtClean="0"/>
              <a:t>Don’t allow anyone to join clusters late (or at least don’t include them as your analytic sample)</a:t>
            </a:r>
          </a:p>
          <a:p>
            <a:pPr lvl="1"/>
            <a:r>
              <a:rPr lang="en-US" dirty="0" smtClean="0"/>
              <a:t>Allow, but you need really good justification that the joiners will be random.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4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Bias due to individual non-response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Means individual-level attrition</a:t>
            </a:r>
          </a:p>
          <a:p>
            <a:endParaRPr lang="en-US" dirty="0" smtClean="0"/>
          </a:p>
          <a:p>
            <a:r>
              <a:rPr lang="en-US" dirty="0" smtClean="0"/>
              <a:t>If a cluster left the study (step 1), these individuals don’t count towards individual non-response percentage.</a:t>
            </a:r>
          </a:p>
          <a:p>
            <a:endParaRPr lang="en-US" dirty="0"/>
          </a:p>
          <a:p>
            <a:r>
              <a:rPr lang="en-US" dirty="0" smtClean="0"/>
              <a:t>Low attrition = same as previous figures (</a:t>
            </a:r>
            <a:r>
              <a:rPr lang="en-US" dirty="0" smtClean="0">
                <a:solidFill>
                  <a:schemeClr val="accent6"/>
                </a:solidFill>
              </a:rPr>
              <a:t>&lt;55%; </a:t>
            </a:r>
            <a:r>
              <a:rPr lang="en-US" dirty="0" smtClean="0">
                <a:solidFill>
                  <a:schemeClr val="accent4"/>
                </a:solidFill>
              </a:rPr>
              <a:t>&lt; 64%; </a:t>
            </a:r>
            <a:r>
              <a:rPr lang="en-US" dirty="0" smtClean="0">
                <a:solidFill>
                  <a:srgbClr val="C00000"/>
                </a:solidFill>
              </a:rPr>
              <a:t>&gt;64%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If these are met, then congrats! You meet WWC without reservations!</a:t>
            </a:r>
          </a:p>
          <a:p>
            <a:pPr lvl="1"/>
            <a:r>
              <a:rPr lang="en-US" dirty="0" smtClean="0"/>
              <a:t>If not…</a:t>
            </a:r>
          </a:p>
        </p:txBody>
      </p:sp>
    </p:spTree>
    <p:extLst>
      <p:ext uri="{BB962C8B-B14F-4D97-AF65-F5344CB8AC3E}">
        <p14:creationId xmlns:p14="http://schemas.microsoft.com/office/powerpoint/2010/main" val="161431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Baseline equivalence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19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Same as before.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you need to adjust, most effective: </a:t>
            </a:r>
          </a:p>
          <a:p>
            <a:pPr lvl="1"/>
            <a:r>
              <a:rPr lang="en-US" dirty="0" smtClean="0"/>
              <a:t>Use ANCOVA or Gain Scores</a:t>
            </a:r>
          </a:p>
          <a:p>
            <a:pPr lvl="2"/>
            <a:r>
              <a:rPr lang="en-US" dirty="0" smtClean="0"/>
              <a:t>Only when pre/post are measured in the same units</a:t>
            </a:r>
          </a:p>
          <a:p>
            <a:pPr lvl="1"/>
            <a:r>
              <a:rPr lang="en-US" dirty="0" smtClean="0"/>
              <a:t>Use a baseline characteristic that’s correlated at least at .6 with the outcome</a:t>
            </a:r>
          </a:p>
          <a:p>
            <a:endParaRPr lang="en-US" dirty="0" smtClean="0"/>
          </a:p>
          <a:p>
            <a:r>
              <a:rPr lang="en-US" dirty="0" smtClean="0"/>
              <a:t>If you don’t satisfy the baseline equivalence requirement…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24" y="2303725"/>
            <a:ext cx="10506770" cy="171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9202" y="81280"/>
            <a:ext cx="9427678" cy="66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7005" t="31706"/>
          <a:stretch/>
        </p:blipFill>
        <p:spPr>
          <a:xfrm>
            <a:off x="2687968" y="681868"/>
            <a:ext cx="7908911" cy="603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5-7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really only considered if you expect to have very poor response at follow-up. </a:t>
            </a:r>
          </a:p>
          <a:p>
            <a:endParaRPr lang="en-US" dirty="0" smtClean="0"/>
          </a:p>
          <a:p>
            <a:r>
              <a:rPr lang="en-US" dirty="0" smtClean="0"/>
              <a:t>Basically, a re-examination of the attrition rates (steps 5-6).</a:t>
            </a:r>
          </a:p>
          <a:p>
            <a:endParaRPr lang="en-US" dirty="0"/>
          </a:p>
          <a:p>
            <a:r>
              <a:rPr lang="en-US" dirty="0" smtClean="0"/>
              <a:t>If your cluster-level attrition rates are high, you can still save it if you can establish baseline equivalence for a subset of your data.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7898"/>
            <a:ext cx="10515600" cy="4351338"/>
          </a:xfrm>
        </p:spPr>
        <p:txBody>
          <a:bodyPr/>
          <a:lstStyle/>
          <a:p>
            <a:r>
              <a:rPr lang="en-US" dirty="0" smtClean="0"/>
              <a:t>In every study, you should expect you’ll have some missing data.</a:t>
            </a:r>
          </a:p>
          <a:p>
            <a:endParaRPr lang="en-US" dirty="0"/>
          </a:p>
          <a:p>
            <a:r>
              <a:rPr lang="en-US" dirty="0" smtClean="0"/>
              <a:t>Important to document how you will deal with it.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WWC has a few acceptable approaches: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Data: Acceptable approaches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950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arenR"/>
            </a:pPr>
            <a:r>
              <a:rPr lang="en-US" dirty="0" smtClean="0"/>
              <a:t>Complete case analysis. Delete incomplete cases. </a:t>
            </a:r>
          </a:p>
          <a:p>
            <a:pPr marL="514350" indent="-514350">
              <a:buAutoNum type="alphaUcParenR"/>
            </a:pPr>
            <a:r>
              <a:rPr lang="en-US" dirty="0" smtClean="0"/>
              <a:t>Regression imputation (must be bootstrapped standard errors)</a:t>
            </a:r>
          </a:p>
          <a:p>
            <a:pPr marL="514350" indent="-514350">
              <a:buAutoNum type="alphaUcParenR"/>
            </a:pPr>
            <a:r>
              <a:rPr lang="en-US" dirty="0" smtClean="0"/>
              <a:t>Maximum Likelihood Estimation</a:t>
            </a:r>
          </a:p>
          <a:p>
            <a:pPr marL="514350" indent="-514350">
              <a:buAutoNum type="alphaUcParenR"/>
            </a:pPr>
            <a:r>
              <a:rPr lang="en-US" dirty="0" smtClean="0"/>
              <a:t>Non-response weights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all but option A, you need to provide extensive documentation for your choices. (Table II.6). </a:t>
            </a:r>
          </a:p>
          <a:p>
            <a:endParaRPr lang="en-US" dirty="0"/>
          </a:p>
          <a:p>
            <a:r>
              <a:rPr lang="en-US" dirty="0" smtClean="0"/>
              <a:t>With your missing data choice documented – demonstrate you still meet WWC standards: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you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Inclusion in WWC is exposure of your intervention idea to a network of researchers, practitioners, and policymakers.</a:t>
            </a:r>
          </a:p>
          <a:p>
            <a:endParaRPr lang="en-US" dirty="0"/>
          </a:p>
          <a:p>
            <a:r>
              <a:rPr lang="en-US" dirty="0" smtClean="0"/>
              <a:t>It’s good science. Using these causal research design guidelines gives you a good idea of whether your intervention is working. </a:t>
            </a:r>
          </a:p>
          <a:p>
            <a:endParaRPr lang="en-US" dirty="0" smtClean="0"/>
          </a:p>
          <a:p>
            <a:r>
              <a:rPr lang="en-US" dirty="0" smtClean="0"/>
              <a:t>IES will now only fund Goal 3 (Effectiveness / ideal conditions) and Goal 4 (Efficacy / large-scale real world implementation) studies if they meet WWC standards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6929"/>
          <a:stretch/>
        </p:blipFill>
        <p:spPr>
          <a:xfrm>
            <a:off x="1522210" y="64416"/>
            <a:ext cx="8278440" cy="480171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534546" y="4967810"/>
            <a:ext cx="6136" cy="46335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83189"/>
          <a:stretch/>
        </p:blipFill>
        <p:spPr>
          <a:xfrm>
            <a:off x="1641168" y="5361153"/>
            <a:ext cx="8159482" cy="149915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661430" y="4887402"/>
            <a:ext cx="6136" cy="46335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849428" y="4862017"/>
            <a:ext cx="11252" cy="56915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09543" y="4969503"/>
            <a:ext cx="230597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Continued…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519" y="0"/>
            <a:ext cx="6189533" cy="676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Writeup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pending IES grant</a:t>
            </a:r>
          </a:p>
          <a:p>
            <a:endParaRPr lang="en-US" dirty="0"/>
          </a:p>
          <a:p>
            <a:r>
              <a:rPr lang="en-US" dirty="0" smtClean="0"/>
              <a:t>Cluster-randomized control trial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49" y="472542"/>
            <a:ext cx="10981494" cy="6130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Works Clearinghouse Standards (WWC). </a:t>
            </a:r>
            <a:r>
              <a:rPr lang="en-US" dirty="0"/>
              <a:t>We have designed </a:t>
            </a:r>
            <a:r>
              <a:rPr lang="en-US" dirty="0" smtClean="0"/>
              <a:t>the evaluation </a:t>
            </a:r>
            <a:r>
              <a:rPr lang="en-US" dirty="0"/>
              <a:t>to meet WWC standards without reservation (IES, Version 4, 2017).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Both"/>
            </a:pPr>
            <a:r>
              <a:rPr lang="en-US" b="1" i="1" dirty="0" smtClean="0"/>
              <a:t>RCT </a:t>
            </a:r>
            <a:r>
              <a:rPr lang="en-US" b="1" i="1" dirty="0"/>
              <a:t>design with low cluster-level attrition</a:t>
            </a:r>
            <a:r>
              <a:rPr lang="en-US" b="1" dirty="0"/>
              <a:t>.</a:t>
            </a:r>
            <a:r>
              <a:rPr lang="en-US" dirty="0"/>
              <a:t> Per WWC, total attrition is tolerable when at or below </a:t>
            </a:r>
            <a:r>
              <a:rPr lang="en-US" dirty="0" smtClean="0"/>
              <a:t>30</a:t>
            </a:r>
            <a:r>
              <a:rPr lang="en-US" dirty="0"/>
              <a:t>%. </a:t>
            </a:r>
            <a:r>
              <a:rPr lang="en-US" dirty="0" smtClean="0"/>
              <a:t>Maximum expected </a:t>
            </a:r>
            <a:r>
              <a:rPr lang="en-US" dirty="0"/>
              <a:t>overall attrition </a:t>
            </a:r>
            <a:r>
              <a:rPr lang="en-US" dirty="0" smtClean="0"/>
              <a:t>in the present study is </a:t>
            </a:r>
            <a:r>
              <a:rPr lang="en-US" dirty="0"/>
              <a:t>estimated at 19.5</a:t>
            </a:r>
            <a:r>
              <a:rPr lang="en-US" dirty="0" smtClean="0"/>
              <a:t>%, based </a:t>
            </a:r>
            <a:r>
              <a:rPr lang="en-US" dirty="0"/>
              <a:t>on district teacher turnover rates between school </a:t>
            </a:r>
            <a:r>
              <a:rPr lang="en-US" dirty="0" smtClean="0"/>
              <a:t>years.</a:t>
            </a:r>
            <a:endParaRPr lang="en-US" dirty="0" smtClean="0"/>
          </a:p>
          <a:p>
            <a:pPr marL="514350" indent="-514350">
              <a:buAutoNum type="arabicParenBoth"/>
            </a:pPr>
            <a:endParaRPr lang="en-US" dirty="0"/>
          </a:p>
          <a:p>
            <a:pPr marL="457200" lvl="1" indent="0">
              <a:buNone/>
            </a:pPr>
            <a:r>
              <a:rPr lang="en-US" sz="2800" dirty="0" smtClean="0"/>
              <a:t>We </a:t>
            </a:r>
            <a:r>
              <a:rPr lang="en-US" sz="2800" dirty="0"/>
              <a:t>will also monitor WWC standards for tolerable differential attrition </a:t>
            </a:r>
            <a:r>
              <a:rPr lang="en-US" sz="2800" u="sng" dirty="0"/>
              <a:t>&lt;</a:t>
            </a:r>
            <a:r>
              <a:rPr lang="en-US" sz="2800" dirty="0"/>
              <a:t>5%. </a:t>
            </a:r>
            <a:r>
              <a:rPr lang="en-US" sz="2800" dirty="0" smtClean="0"/>
              <a:t>We </a:t>
            </a:r>
            <a:r>
              <a:rPr lang="en-US" sz="2800" dirty="0"/>
              <a:t>expect differential cluster-level attrition at 1-5% based on a recent three-year IES efficacy study directed by co-investigator </a:t>
            </a:r>
            <a:r>
              <a:rPr lang="en-US" sz="2800" dirty="0" smtClean="0"/>
              <a:t>(XXX) </a:t>
            </a:r>
            <a:r>
              <a:rPr lang="en-US" sz="2800" dirty="0"/>
              <a:t>in this same </a:t>
            </a:r>
            <a:r>
              <a:rPr lang="en-US" sz="2800" dirty="0" smtClean="0"/>
              <a:t>district. With </a:t>
            </a:r>
            <a:r>
              <a:rPr lang="en-US" sz="2800" dirty="0"/>
              <a:t>105 initial </a:t>
            </a:r>
            <a:r>
              <a:rPr lang="en-US" sz="2800" dirty="0" smtClean="0"/>
              <a:t>classrooms, only </a:t>
            </a:r>
            <a:r>
              <a:rPr lang="en-US" sz="2800" dirty="0"/>
              <a:t>2 </a:t>
            </a:r>
            <a:r>
              <a:rPr lang="en-US" sz="2800" dirty="0" err="1" smtClean="0"/>
              <a:t>attrited</a:t>
            </a:r>
            <a:r>
              <a:rPr lang="en-US" sz="2800" dirty="0" smtClean="0"/>
              <a:t> and </a:t>
            </a:r>
            <a:r>
              <a:rPr lang="en-US" sz="2800" dirty="0"/>
              <a:t>differential attrition was &lt;1%.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6446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97" y="331392"/>
            <a:ext cx="11506711" cy="643401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(2) </a:t>
            </a:r>
            <a:r>
              <a:rPr lang="en-US" b="1" i="1" dirty="0" smtClean="0"/>
              <a:t>Minimal </a:t>
            </a:r>
            <a:r>
              <a:rPr lang="en-US" b="1" i="1" dirty="0" smtClean="0"/>
              <a:t>risk of bias due to individuals entering clusters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  <a:r>
              <a:rPr lang="en-US" dirty="0"/>
              <a:t>Our inclusionary and exclusionary criteria are set prior to study recruitment, therefore minimizing potential introduction of sample bias as such exclusions will not count towards attrition (WWC, p 12). </a:t>
            </a:r>
            <a:r>
              <a:rPr lang="en-US" dirty="0" smtClean="0"/>
              <a:t>The </a:t>
            </a:r>
            <a:r>
              <a:rPr lang="en-US" dirty="0" smtClean="0"/>
              <a:t>reference sample for this study will be the original randomized sample (</a:t>
            </a:r>
            <a:r>
              <a:rPr lang="en-US" dirty="0" smtClean="0"/>
              <a:t>WWC, </a:t>
            </a:r>
            <a:r>
              <a:rPr lang="en-US" dirty="0" smtClean="0"/>
              <a:t>p 26). </a:t>
            </a:r>
            <a:r>
              <a:rPr lang="en-US" dirty="0" smtClean="0"/>
              <a:t>Eligibility </a:t>
            </a:r>
            <a:r>
              <a:rPr lang="en-US" dirty="0" smtClean="0"/>
              <a:t>criteria of focal students requires children to be enrolled in a given classroom prior to random assignment so that potential “joiners” will not </a:t>
            </a:r>
            <a:r>
              <a:rPr lang="en-US" dirty="0" smtClean="0"/>
              <a:t>be eligible fore participation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(3) </a:t>
            </a:r>
            <a:r>
              <a:rPr lang="en-US" b="1" i="1" dirty="0"/>
              <a:t>Minimal risk of bias due to </a:t>
            </a:r>
            <a:r>
              <a:rPr lang="en-US" b="1" i="1" dirty="0" smtClean="0"/>
              <a:t>individual non-response </a:t>
            </a:r>
            <a:r>
              <a:rPr lang="en-US" dirty="0" smtClean="0"/>
              <a:t>For child-level </a:t>
            </a:r>
            <a:r>
              <a:rPr lang="en-US" dirty="0"/>
              <a:t>differential attrition, </a:t>
            </a:r>
            <a:r>
              <a:rPr lang="en-US" dirty="0" smtClean="0"/>
              <a:t>previous work by co-investigator XXX found </a:t>
            </a:r>
            <a:r>
              <a:rPr lang="en-US" dirty="0"/>
              <a:t>no </a:t>
            </a:r>
            <a:r>
              <a:rPr lang="en-US" dirty="0" smtClean="0"/>
              <a:t>difference in attrition </a:t>
            </a:r>
            <a:r>
              <a:rPr lang="en-US" dirty="0"/>
              <a:t>between groups (7.0% for BAU, 7.2% for </a:t>
            </a:r>
            <a:r>
              <a:rPr lang="en-US" dirty="0" err="1" smtClean="0"/>
              <a:t>Tx</a:t>
            </a:r>
            <a:r>
              <a:rPr lang="en-US" dirty="0" smtClean="0"/>
              <a:t>; </a:t>
            </a:r>
            <a:r>
              <a:rPr lang="en-US" dirty="0"/>
              <a:t>t[827] =0.15, </a:t>
            </a:r>
            <a:r>
              <a:rPr lang="en-US" i="1" dirty="0" smtClean="0"/>
              <a:t>p</a:t>
            </a:r>
            <a:r>
              <a:rPr lang="en-US" dirty="0" smtClean="0"/>
              <a:t>=.88, </a:t>
            </a:r>
            <a:r>
              <a:rPr lang="en-US" dirty="0"/>
              <a:t>Cohen’s </a:t>
            </a:r>
            <a:r>
              <a:rPr lang="en-US" i="1" dirty="0"/>
              <a:t>d</a:t>
            </a:r>
            <a:r>
              <a:rPr lang="en-US" dirty="0"/>
              <a:t> =0.01</a:t>
            </a:r>
            <a:r>
              <a:rPr lang="en-US" dirty="0" smtClean="0"/>
              <a:t>.) </a:t>
            </a:r>
          </a:p>
          <a:p>
            <a:pPr marL="0" indent="0">
              <a:buNone/>
            </a:pPr>
            <a:endParaRPr lang="en-US" b="0" dirty="0" smtClean="0">
              <a:effectLst/>
            </a:endParaRPr>
          </a:p>
          <a:p>
            <a:r>
              <a:rPr lang="en-US" dirty="0" smtClean="0"/>
              <a:t>(4) </a:t>
            </a:r>
            <a:r>
              <a:rPr lang="en-US" b="1" i="1" dirty="0" smtClean="0"/>
              <a:t>Establish equivalence of individuals at baseline.</a:t>
            </a:r>
            <a:r>
              <a:rPr lang="en-US" dirty="0" smtClean="0"/>
              <a:t>  We will test for and likely </a:t>
            </a:r>
            <a:r>
              <a:rPr lang="en-US" i="1" dirty="0" smtClean="0"/>
              <a:t>establish baseline equivalence </a:t>
            </a:r>
            <a:r>
              <a:rPr lang="en-US" dirty="0" smtClean="0"/>
              <a:t>on key outcomes (xxx). As the conditions will be randomized, we have no reason to expect that between-group differences will be observed, and therefore expect to meet WWC standards without reservations</a:t>
            </a:r>
            <a:r>
              <a:rPr lang="en-US" dirty="0" smtClean="0"/>
              <a:t>.</a:t>
            </a:r>
            <a:endParaRPr lang="en-US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10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WWC Standards Handbook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to determine whether studies are well designed. </a:t>
            </a:r>
          </a:p>
          <a:p>
            <a:pPr lvl="1"/>
            <a:r>
              <a:rPr lang="en-US" dirty="0" smtClean="0"/>
              <a:t>During grant reviews</a:t>
            </a:r>
          </a:p>
          <a:p>
            <a:pPr lvl="1"/>
            <a:r>
              <a:rPr lang="en-US" dirty="0" smtClean="0"/>
              <a:t>During reviews of study write-ups.</a:t>
            </a:r>
          </a:p>
          <a:p>
            <a:endParaRPr lang="en-US" dirty="0" smtClean="0"/>
          </a:p>
          <a:p>
            <a:r>
              <a:rPr lang="en-US" dirty="0" smtClean="0"/>
              <a:t>WWC only evaluates studies that are:</a:t>
            </a:r>
          </a:p>
          <a:p>
            <a:pPr lvl="1"/>
            <a:r>
              <a:rPr lang="en-US" dirty="0" smtClean="0"/>
              <a:t>Randomized Controlled Trials (RCTs)</a:t>
            </a:r>
          </a:p>
          <a:p>
            <a:pPr lvl="1"/>
            <a:r>
              <a:rPr lang="en-US" dirty="0" smtClean="0"/>
              <a:t>Quasi-Experimental Designs</a:t>
            </a:r>
          </a:p>
          <a:p>
            <a:pPr lvl="1"/>
            <a:r>
              <a:rPr lang="en-US" dirty="0" smtClean="0"/>
              <a:t>Regression Discontinuity Designs</a:t>
            </a:r>
          </a:p>
          <a:p>
            <a:pPr lvl="1"/>
            <a:r>
              <a:rPr lang="en-US" dirty="0" smtClean="0"/>
              <a:t>Single Case Designs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WWC Standards Handbook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2241"/>
          </a:xfrm>
        </p:spPr>
        <p:txBody>
          <a:bodyPr>
            <a:normAutofit/>
          </a:bodyPr>
          <a:lstStyle/>
          <a:p>
            <a:r>
              <a:rPr lang="en-US" dirty="0" smtClean="0"/>
              <a:t>Used to determine whether studies are well designed. </a:t>
            </a:r>
          </a:p>
          <a:p>
            <a:pPr lvl="1"/>
            <a:r>
              <a:rPr lang="en-US" dirty="0" smtClean="0"/>
              <a:t>During grant reviews</a:t>
            </a:r>
          </a:p>
          <a:p>
            <a:pPr lvl="1"/>
            <a:r>
              <a:rPr lang="en-US" dirty="0" smtClean="0"/>
              <a:t>During reviews of study write-ups.</a:t>
            </a:r>
          </a:p>
          <a:p>
            <a:endParaRPr lang="en-US" dirty="0" smtClean="0"/>
          </a:p>
          <a:p>
            <a:r>
              <a:rPr lang="en-US" dirty="0" smtClean="0"/>
              <a:t>WWC only evaluates studies that are:</a:t>
            </a:r>
          </a:p>
          <a:p>
            <a:pPr lvl="1"/>
            <a:r>
              <a:rPr lang="en-US" b="1" dirty="0" smtClean="0"/>
              <a:t>Randomized Controlled Trials (RCTs)</a:t>
            </a:r>
          </a:p>
          <a:p>
            <a:pPr lvl="1"/>
            <a:r>
              <a:rPr lang="en-US" b="1" dirty="0" smtClean="0"/>
              <a:t>Quasi-Experimental Designs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Regression Discontinuity Designs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Single Case Designs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2241"/>
          </a:xfrm>
        </p:spPr>
        <p:txBody>
          <a:bodyPr>
            <a:normAutofit/>
          </a:bodyPr>
          <a:lstStyle/>
          <a:p>
            <a:r>
              <a:rPr lang="en-US" dirty="0" smtClean="0"/>
              <a:t>A Randomized Controlled Trial (RCT):</a:t>
            </a:r>
          </a:p>
          <a:p>
            <a:pPr lvl="1"/>
            <a:r>
              <a:rPr lang="en-US" dirty="0" smtClean="0"/>
              <a:t>Every person must have a non-zero chance of being enrolled in each condition</a:t>
            </a:r>
          </a:p>
          <a:p>
            <a:pPr lvl="1"/>
            <a:r>
              <a:rPr lang="en-US" dirty="0" smtClean="0"/>
              <a:t>Every person must be assigned by chance.</a:t>
            </a:r>
          </a:p>
          <a:p>
            <a:pPr lvl="1"/>
            <a:r>
              <a:rPr lang="en-US" dirty="0" smtClean="0"/>
              <a:t>Because of this, treatment and control groups are equated on expectation</a:t>
            </a:r>
          </a:p>
          <a:p>
            <a:pPr lvl="2"/>
            <a:r>
              <a:rPr lang="en-US" dirty="0" smtClean="0"/>
              <a:t>Characteristics and potential confounds are randomly distributed between groups.</a:t>
            </a:r>
          </a:p>
          <a:p>
            <a:endParaRPr lang="en-US" u="sng" dirty="0" smtClean="0"/>
          </a:p>
          <a:p>
            <a:r>
              <a:rPr lang="en-US" dirty="0" smtClean="0"/>
              <a:t>A Quasi-Experimental Design (QED):</a:t>
            </a:r>
          </a:p>
          <a:p>
            <a:pPr lvl="1"/>
            <a:r>
              <a:rPr lang="en-US" dirty="0" smtClean="0"/>
              <a:t>Compare groups that already exist</a:t>
            </a:r>
          </a:p>
          <a:p>
            <a:pPr lvl="1"/>
            <a:r>
              <a:rPr lang="en-US" dirty="0" smtClean="0"/>
              <a:t>Each participant must be a member of only one group</a:t>
            </a:r>
          </a:p>
          <a:p>
            <a:pPr lvl="1"/>
            <a:r>
              <a:rPr lang="en-US" dirty="0" smtClean="0"/>
              <a:t>These will never be equated on expectation</a:t>
            </a:r>
          </a:p>
        </p:txBody>
      </p:sp>
    </p:spTree>
    <p:extLst>
      <p:ext uri="{BB962C8B-B14F-4D97-AF65-F5344CB8AC3E}">
        <p14:creationId xmlns:p14="http://schemas.microsoft.com/office/powerpoint/2010/main" val="12842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Gradients of approval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WWC provides three different ratings of levels of evidence: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Meets standards without reservation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Meets standards with reservations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Does not meet standards</a:t>
            </a:r>
          </a:p>
          <a:p>
            <a:endParaRPr lang="en-US" dirty="0"/>
          </a:p>
          <a:p>
            <a:r>
              <a:rPr lang="en-US" dirty="0" smtClean="0"/>
              <a:t>The guidelines for whether a study meets WWC standards with or without reservation depends on level of random assignment.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8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7913"/>
          </a:xfrm>
        </p:spPr>
        <p:txBody>
          <a:bodyPr>
            <a:normAutofit/>
          </a:bodyPr>
          <a:lstStyle/>
          <a:p>
            <a:r>
              <a:rPr lang="en-US" dirty="0" smtClean="0"/>
              <a:t>Individual assignment means you’re interested in evaluating outcomes at the same level as assignment: </a:t>
            </a:r>
          </a:p>
          <a:p>
            <a:pPr lvl="1"/>
            <a:r>
              <a:rPr lang="en-US" dirty="0" smtClean="0"/>
              <a:t>Assign students to conditions and measure student achievement</a:t>
            </a:r>
          </a:p>
          <a:p>
            <a:pPr lvl="1"/>
            <a:r>
              <a:rPr lang="en-US" dirty="0" smtClean="0"/>
              <a:t>Assign teachers to conditions and measure teacher turnover</a:t>
            </a:r>
          </a:p>
          <a:p>
            <a:pPr lvl="1"/>
            <a:r>
              <a:rPr lang="en-US" dirty="0" smtClean="0"/>
              <a:t>Assign schools to conditions and measure percent of HS graduates</a:t>
            </a:r>
          </a:p>
          <a:p>
            <a:endParaRPr lang="en-US" dirty="0"/>
          </a:p>
          <a:p>
            <a:r>
              <a:rPr lang="en-US" dirty="0" smtClean="0"/>
              <a:t>The process to determine whether individual assignment studies meet criteria considers: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Random Assignment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Sample Attrition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Baseline Equivalence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633" y="129396"/>
            <a:ext cx="9510734" cy="6428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7627" y="828481"/>
            <a:ext cx="981906" cy="408623"/>
          </a:xfrm>
          <a:prstGeom prst="wedgeRoundRectCallout">
            <a:avLst>
              <a:gd name="adj1" fmla="val 114167"/>
              <a:gd name="adj2" fmla="val 1894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58795" y="624169"/>
            <a:ext cx="981906" cy="408623"/>
          </a:xfrm>
          <a:prstGeom prst="wedgeRoundRectCallout">
            <a:avLst>
              <a:gd name="adj1" fmla="val -95833"/>
              <a:gd name="adj2" fmla="val 5799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</TotalTime>
  <Words>1758</Words>
  <Application>Microsoft Office PowerPoint</Application>
  <PresentationFormat>Widescreen</PresentationFormat>
  <Paragraphs>230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What Works Clearinghouse Standards in Research Design</vt:lpstr>
      <vt:lpstr>What is the What Works Clearinghouse</vt:lpstr>
      <vt:lpstr>Why should you care</vt:lpstr>
      <vt:lpstr>WWC Standards Handbook</vt:lpstr>
      <vt:lpstr>WWC Standards Handbook</vt:lpstr>
      <vt:lpstr>Two types of studies</vt:lpstr>
      <vt:lpstr>Gradients of approval</vt:lpstr>
      <vt:lpstr>Individual Assignment</vt:lpstr>
      <vt:lpstr>PowerPoint Presentation</vt:lpstr>
      <vt:lpstr>1. Random Assignment</vt:lpstr>
      <vt:lpstr>2. Sample Attrition</vt:lpstr>
      <vt:lpstr>PowerPoint Presentation</vt:lpstr>
      <vt:lpstr>3. Baseline Equivalence</vt:lpstr>
      <vt:lpstr>3. Baseline Equivalence</vt:lpstr>
      <vt:lpstr>PowerPoint Presentation</vt:lpstr>
      <vt:lpstr>Individual Assignment:  Two additional considerations. The study must…</vt:lpstr>
      <vt:lpstr>Individual Assignment:  Two additional considerations. The study must…</vt:lpstr>
      <vt:lpstr>Group (Cluster-Level) Designs</vt:lpstr>
      <vt:lpstr>Group (Cluster-Level) Assignment</vt:lpstr>
      <vt:lpstr>PowerPoint Presentation</vt:lpstr>
      <vt:lpstr>1a. Cluster Randomized 1b. Low cluster-level attrition </vt:lpstr>
      <vt:lpstr>2. Bias for individuals entering clusters</vt:lpstr>
      <vt:lpstr>3. Bias due to individual non-response</vt:lpstr>
      <vt:lpstr>4. Baseline equivalence</vt:lpstr>
      <vt:lpstr>PowerPoint Presentation</vt:lpstr>
      <vt:lpstr>PowerPoint Presentation</vt:lpstr>
      <vt:lpstr>Steps 5-7</vt:lpstr>
      <vt:lpstr>Missing Data</vt:lpstr>
      <vt:lpstr>Missing Data: Acceptable approaches </vt:lpstr>
      <vt:lpstr>PowerPoint Presentation</vt:lpstr>
      <vt:lpstr>PowerPoint Presentation</vt:lpstr>
      <vt:lpstr>Example Writeup</vt:lpstr>
      <vt:lpstr>PowerPoint Presentation</vt:lpstr>
      <vt:lpstr>PowerPoint Presentation</vt:lpstr>
      <vt:lpstr>PowerPoint Presentation</vt:lpstr>
    </vt:vector>
  </TitlesOfParts>
  <Company>College of Education and Human Ecology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Logan</dc:creator>
  <cp:lastModifiedBy>Jessica Logan</cp:lastModifiedBy>
  <cp:revision>30</cp:revision>
  <dcterms:created xsi:type="dcterms:W3CDTF">2018-08-30T01:49:01Z</dcterms:created>
  <dcterms:modified xsi:type="dcterms:W3CDTF">2018-09-07T15:52:53Z</dcterms:modified>
</cp:coreProperties>
</file>