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63" r:id="rId2"/>
    <p:sldId id="623" r:id="rId3"/>
    <p:sldId id="624" r:id="rId4"/>
    <p:sldId id="625" r:id="rId5"/>
    <p:sldId id="626" r:id="rId6"/>
    <p:sldId id="627" r:id="rId7"/>
    <p:sldId id="628" r:id="rId8"/>
    <p:sldId id="633" r:id="rId9"/>
    <p:sldId id="632" r:id="rId10"/>
    <p:sldId id="629" r:id="rId11"/>
    <p:sldId id="634" r:id="rId12"/>
    <p:sldId id="630" r:id="rId13"/>
    <p:sldId id="635" r:id="rId14"/>
    <p:sldId id="631" r:id="rId15"/>
    <p:sldId id="636" r:id="rId16"/>
    <p:sldId id="637" r:id="rId17"/>
    <p:sldId id="638" r:id="rId18"/>
    <p:sldId id="639" r:id="rId19"/>
    <p:sldId id="641" r:id="rId20"/>
    <p:sldId id="640" r:id="rId21"/>
    <p:sldId id="642" r:id="rId22"/>
    <p:sldId id="643" r:id="rId23"/>
    <p:sldId id="644" r:id="rId24"/>
    <p:sldId id="651" r:id="rId25"/>
    <p:sldId id="645" r:id="rId26"/>
    <p:sldId id="646" r:id="rId27"/>
    <p:sldId id="647" r:id="rId28"/>
    <p:sldId id="648" r:id="rId29"/>
    <p:sldId id="649" r:id="rId30"/>
    <p:sldId id="650" r:id="rId31"/>
    <p:sldId id="621" r:id="rId3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61722" autoAdjust="0"/>
  </p:normalViewPr>
  <p:slideViewPr>
    <p:cSldViewPr>
      <p:cViewPr varScale="1">
        <p:scale>
          <a:sx n="42" d="100"/>
          <a:sy n="42" d="100"/>
        </p:scale>
        <p:origin x="12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unet-my.sharepoint.com/personal/lbeag_lunet_lboro_ac_uk/Documents/Lis-Bibliometrics/Three%20things%20survey/Three%20things%20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unet-my.sharepoint.com/personal/lbeag_lunet_lboro_ac_uk/Documents/Lis-Bibliometrics/Three%20things%20survey/Three%20things%20surve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'Job roles'!$B$42:$B$45</c:f>
              <c:strCache>
                <c:ptCount val="4"/>
                <c:pt idx="0">
                  <c:v>A librarian or information professional</c:v>
                </c:pt>
                <c:pt idx="1">
                  <c:v>A research manager or administrator</c:v>
                </c:pt>
                <c:pt idx="2">
                  <c:v>An academic or faculty member</c:v>
                </c:pt>
                <c:pt idx="3">
                  <c:v>Other</c:v>
                </c:pt>
              </c:strCache>
            </c:strRef>
          </c:cat>
          <c:val>
            <c:numRef>
              <c:f>'Job roles'!$C$42:$C$45</c:f>
              <c:numCache>
                <c:formatCode>0%</c:formatCode>
                <c:ptCount val="4"/>
                <c:pt idx="0">
                  <c:v>0.64</c:v>
                </c:pt>
                <c:pt idx="1">
                  <c:v>0.24</c:v>
                </c:pt>
                <c:pt idx="2">
                  <c:v>7.0000000000000007E-2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D-4F8D-8C27-573D63D07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29104"/>
        <c:axId val="257829496"/>
      </c:barChart>
      <c:catAx>
        <c:axId val="25782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29496"/>
        <c:crosses val="autoZero"/>
        <c:auto val="1"/>
        <c:lblAlgn val="ctr"/>
        <c:lblOffset val="100"/>
        <c:noMultiLvlLbl val="0"/>
      </c:catAx>
      <c:valAx>
        <c:axId val="25782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2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'Tools used'!$G$24:$G$36</c:f>
              <c:strCache>
                <c:ptCount val="13"/>
                <c:pt idx="0">
                  <c:v>Google Scholar</c:v>
                </c:pt>
                <c:pt idx="1">
                  <c:v>Scopus</c:v>
                </c:pt>
                <c:pt idx="2">
                  <c:v>Web of Science</c:v>
                </c:pt>
                <c:pt idx="3">
                  <c:v>Altmetric</c:v>
                </c:pt>
                <c:pt idx="4">
                  <c:v>SciVal</c:v>
                </c:pt>
                <c:pt idx="5">
                  <c:v>Publish or Perish</c:v>
                </c:pt>
                <c:pt idx="6">
                  <c:v>Dimensions</c:v>
                </c:pt>
                <c:pt idx="7">
                  <c:v>Plum Analytics</c:v>
                </c:pt>
                <c:pt idx="8">
                  <c:v>Microsoft Academic</c:v>
                </c:pt>
                <c:pt idx="9">
                  <c:v>Incites</c:v>
                </c:pt>
                <c:pt idx="10">
                  <c:v>Impact Story</c:v>
                </c:pt>
                <c:pt idx="11">
                  <c:v>Kudos</c:v>
                </c:pt>
                <c:pt idx="12">
                  <c:v>Other</c:v>
                </c:pt>
              </c:strCache>
            </c:strRef>
          </c:cat>
          <c:val>
            <c:numRef>
              <c:f>'Tools used'!$H$24:$H$36</c:f>
              <c:numCache>
                <c:formatCode>0%</c:formatCode>
                <c:ptCount val="13"/>
                <c:pt idx="0">
                  <c:v>0.76</c:v>
                </c:pt>
                <c:pt idx="1">
                  <c:v>0.76</c:v>
                </c:pt>
                <c:pt idx="2">
                  <c:v>0.67</c:v>
                </c:pt>
                <c:pt idx="3">
                  <c:v>0.63</c:v>
                </c:pt>
                <c:pt idx="4">
                  <c:v>0.57999999999999996</c:v>
                </c:pt>
                <c:pt idx="5">
                  <c:v>0.33</c:v>
                </c:pt>
                <c:pt idx="6">
                  <c:v>0.23</c:v>
                </c:pt>
                <c:pt idx="7">
                  <c:v>0.23</c:v>
                </c:pt>
                <c:pt idx="8">
                  <c:v>0.21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9-4740-91F6-70835BDCE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33416"/>
        <c:axId val="257826752"/>
      </c:barChart>
      <c:catAx>
        <c:axId val="25783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26752"/>
        <c:crosses val="autoZero"/>
        <c:auto val="1"/>
        <c:lblAlgn val="ctr"/>
        <c:lblOffset val="100"/>
        <c:noMultiLvlLbl val="0"/>
      </c:catAx>
      <c:valAx>
        <c:axId val="25782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respondents who used regularly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3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802C4E9A-8365-4CDC-9228-0612FDBE506C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78D031A7-8AA6-438D-8E75-8DA11E851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2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4DDDD2CF-D16A-4740-9FA6-39BF8937AD7E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9938"/>
            <a:ext cx="5113337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4" tIns="47392" rIns="94784" bIns="473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784" tIns="47392" rIns="94784" bIns="473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DC91B2FF-0C56-4B46-8B45-DA6EB2C29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9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6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56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7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57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9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3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27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50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86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19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452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21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93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84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85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49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66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11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34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9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11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01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0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6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5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8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4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1B2FF-0C56-4B46-8B45-DA6EB2C29C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8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8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793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789857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482952" cy="4704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124744"/>
            <a:ext cx="2602632" cy="41284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68952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72" r:id="rId7"/>
    <p:sldLayoutId id="2147483667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owtosavetheworld.ca/2012/07/23/not-responsible/not-responsibl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flickr.com/photos/toolstop/4420180838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hideousdreadfulstinky.com/2011/10/guest-post-robot-tutorial-with-sarah-from-tots-and-bottom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lboro.ac.uk/2134/3468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17028/rd.lboro.7022213.v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.a.gadd@lboro.ac.u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bout.me/elizabeth.gadd" TargetMode="External"/><Relationship Id="rId4" Type="http://schemas.openxmlformats.org/officeDocument/2006/relationships/hyperlink" Target="http://orcid.org/0000-0003-4509-778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usiness-technology-roundtable.blogspot.com/2013/11/big-data-and-predictive-analytic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208912" cy="1944216"/>
          </a:xfrm>
        </p:spPr>
        <p:txBody>
          <a:bodyPr/>
          <a:lstStyle/>
          <a:p>
            <a:br>
              <a:rPr lang="en-GB" sz="2800" dirty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260649"/>
            <a:ext cx="5112568" cy="936104"/>
          </a:xfrm>
        </p:spPr>
        <p:txBody>
          <a:bodyPr>
            <a:noAutofit/>
          </a:bodyPr>
          <a:lstStyle/>
          <a:p>
            <a:pPr algn="l"/>
            <a:r>
              <a:rPr lang="en-GB" sz="2400" b="1" dirty="0"/>
              <a:t>Dr Elizabeth Gadd (LU) &amp; </a:t>
            </a:r>
          </a:p>
          <a:p>
            <a:pPr algn="l"/>
            <a:r>
              <a:rPr lang="en-GB" sz="2400" b="1" dirty="0"/>
              <a:t>Dr Ian Rowlands (KCL)</a:t>
            </a:r>
            <a:endParaRPr lang="en-GB" sz="1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7992888" cy="122413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How could </a:t>
            </a:r>
            <a:r>
              <a:rPr lang="en-GB" sz="3200" b="0" dirty="0">
                <a:solidFill>
                  <a:schemeClr val="bg1"/>
                </a:solidFill>
              </a:rPr>
              <a:t>bibliometric services improve?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Views of the end-user community</a:t>
            </a:r>
            <a:endParaRPr lang="en-GB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1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B5E2-1EC4-43F1-817B-CF2659E5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10145"/>
          </a:xfrm>
        </p:spPr>
        <p:txBody>
          <a:bodyPr>
            <a:normAutofit fontScale="90000"/>
          </a:bodyPr>
          <a:lstStyle/>
          <a:p>
            <a:r>
              <a:rPr lang="en-GB" dirty="0"/>
              <a:t>A2: We want better quality data (or at least be honest about its limitations)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09D8-FECB-4D48-89F7-580460BE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605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i="1" dirty="0"/>
              <a:t>“Data: Better consistency in format and granularity of publication dates, including tiding up old publications metadata.”</a:t>
            </a:r>
            <a:endParaRPr lang="en-GB" dirty="0"/>
          </a:p>
          <a:p>
            <a:pPr lvl="0"/>
            <a:r>
              <a:rPr lang="en-GB" i="1" dirty="0"/>
              <a:t>“Scopus: improve the quality of the indexing of authors and institutions' profiles (e.g.: too many duplicates, spelling mistakes etc).”</a:t>
            </a:r>
            <a:endParaRPr lang="en-GB" dirty="0"/>
          </a:p>
          <a:p>
            <a:pPr lvl="0"/>
            <a:r>
              <a:rPr lang="en-GB" i="1" dirty="0"/>
              <a:t>“Accuracy is everything! Scopus is much better than it used to be but there are still too many errors. I appreciate that there are millions of records but institutions are paying for it to be accurate, not to have to constantly report corrections. “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31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DB79-FBAD-4262-A0FE-5DC8C22C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4DD7-1ED4-4A5D-BEFD-A9317816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Suppliers should establish and report on KPIs around data quality improvement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99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1CE0-612E-428B-A648-46E26EEE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858217"/>
          </a:xfrm>
        </p:spPr>
        <p:txBody>
          <a:bodyPr>
            <a:normAutofit fontScale="90000"/>
          </a:bodyPr>
          <a:lstStyle/>
          <a:p>
            <a:r>
              <a:rPr lang="en-GB" dirty="0"/>
              <a:t>A3: We live in a mashup culture – enable end-users to export, use and repurpose data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CB2C-2F04-4EEC-BED1-27254D4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8444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“Data we can export, transform and reuse in a transparent way is more important than pre-packaged proprietary visualisations and reports.”</a:t>
            </a:r>
            <a:endParaRPr lang="en-GB" dirty="0"/>
          </a:p>
          <a:p>
            <a:pPr lvl="0"/>
            <a:r>
              <a:rPr lang="en-GB" i="1" dirty="0"/>
              <a:t>“Allow the import and export/reporting of a unique identifier (e.g. a Pure UUID, or sequential unique range of values) in order to be able to better link input and output for further analysis outside of a tool/service”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0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FADD-0486-413A-844A-B83E5FDC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EEF3-E409-48E6-87DE-BCE142D33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Suppliers should relax their system download limits</a:t>
            </a:r>
          </a:p>
          <a:p>
            <a:pPr lvl="0"/>
            <a:r>
              <a:rPr lang="en-GB" dirty="0"/>
              <a:t>Suppliers should ensure that a standard and consistent range of identifiers is available for all data exports on their platforms to facilitate data integration and mashups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46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2B66-106E-45F9-B957-A049B219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002233"/>
          </a:xfrm>
        </p:spPr>
        <p:txBody>
          <a:bodyPr>
            <a:normAutofit fontScale="90000"/>
          </a:bodyPr>
          <a:lstStyle/>
          <a:p>
            <a:r>
              <a:rPr lang="en-GB" dirty="0"/>
              <a:t>A4: Remember to whom the data belongs – a desire to re-assert a sense of community ownership.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3FA5-281E-416E-AE37-A4F118AA5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3840427"/>
          </a:xfrm>
        </p:spPr>
        <p:txBody>
          <a:bodyPr/>
          <a:lstStyle/>
          <a:p>
            <a:pPr lvl="0"/>
            <a:r>
              <a:rPr lang="en-GB" i="1" dirty="0"/>
              <a:t>“Metrics belong to the scholarly community and should be freely available”</a:t>
            </a:r>
            <a:endParaRPr lang="en-GB" dirty="0"/>
          </a:p>
          <a:p>
            <a:pPr lvl="0"/>
            <a:r>
              <a:rPr lang="en-GB" i="1" dirty="0"/>
              <a:t> “All publishers should open up their reference lists”</a:t>
            </a:r>
            <a:endParaRPr lang="en-GB" dirty="0"/>
          </a:p>
          <a:p>
            <a:pPr lvl="0"/>
            <a:r>
              <a:rPr lang="en-GB" i="1" dirty="0"/>
              <a:t> “I believe we are in the dark in comparison to publishers in terms of gathering information about how our research is being used.”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7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2AA7-FC4D-48D4-AE02-CC1E88BC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B: Be responsible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44FCAE-7B56-41A3-B4D1-16C52168D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7744" y="1267827"/>
            <a:ext cx="4394200" cy="4127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0542A-4AE0-42B3-AB44-0596F73AB333}"/>
              </a:ext>
            </a:extLst>
          </p:cNvPr>
          <p:cNvSpPr txBox="1"/>
          <p:nvPr/>
        </p:nvSpPr>
        <p:spPr>
          <a:xfrm>
            <a:off x="2374900" y="5610419"/>
            <a:ext cx="439420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900">
                <a:hlinkClick r:id="rId4" tooltip="http://howtosavetheworld.ca/2012/07/23/not-responsible/not-responsibl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27918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B65B-52A2-4082-BBF2-D9FEF3B5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GB" dirty="0"/>
              <a:t>B1: Suppliers have a duty of care to their end-users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DB89-64DC-4494-A19F-DAFE63E9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44483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“Metrics providers have a duty of care to the research community.”</a:t>
            </a:r>
            <a:endParaRPr lang="en-GB" dirty="0"/>
          </a:p>
          <a:p>
            <a:pPr lvl="0"/>
            <a:r>
              <a:rPr lang="en-GB" i="1" dirty="0"/>
              <a:t>“There is nothing wrong with offering metrics solutions in academic contexts, but you should do this in a responsible manner.”</a:t>
            </a:r>
            <a:endParaRPr lang="en-GB" dirty="0"/>
          </a:p>
          <a:p>
            <a:pPr lvl="0"/>
            <a:r>
              <a:rPr lang="en-GB" i="1" dirty="0"/>
              <a:t>“That signing DORA and/or publicly adhering to the principles of the Leiden Manifesto would be a positive step in the right direction.”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68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0F44-8447-4CBB-96E8-DD7C7DE54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C121-06B8-4C17-B637-210F1074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Suppliers should develop their own statements on the responsible use of metrics and adhere to them</a:t>
            </a:r>
          </a:p>
          <a:p>
            <a:r>
              <a:rPr lang="en-GB" dirty="0"/>
              <a:t>Suppliers should keep abreast of developments in the field of responsible metrics and update their tools accordingly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59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4956-9B02-4791-907F-24986311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362273"/>
          </a:xfrm>
        </p:spPr>
        <p:txBody>
          <a:bodyPr>
            <a:normAutofit/>
          </a:bodyPr>
          <a:lstStyle/>
          <a:p>
            <a:r>
              <a:rPr lang="en-GB" dirty="0"/>
              <a:t>B2: Suppliers should provide better labelling for their products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16BB-FF05-4F76-AC7E-1870DE2C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5239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i="1" dirty="0"/>
              <a:t>“Easy-to-find and comprehensive list of data sources for that product.”</a:t>
            </a:r>
            <a:endParaRPr lang="en-GB" dirty="0"/>
          </a:p>
          <a:p>
            <a:pPr lvl="0"/>
            <a:r>
              <a:rPr lang="en-GB" i="1" dirty="0"/>
              <a:t>“Stability/confidence intervals to contextualise indicators based on mean citations would be very welcome - it'd help us not to place too much emphasis on small differences.”</a:t>
            </a:r>
            <a:endParaRPr lang="en-GB" dirty="0"/>
          </a:p>
          <a:p>
            <a:pPr lvl="0"/>
            <a:r>
              <a:rPr lang="en-GB" i="1" dirty="0"/>
              <a:t>“Clear description of methodologies and data used to develop metrics and allowing for independent (user) validation.”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68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807B-E1DB-42FC-9145-2018234C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B2 …&amp; better education activities and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F7B1-F9BF-4798-BCDF-28587144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28459"/>
          </a:xfrm>
        </p:spPr>
        <p:txBody>
          <a:bodyPr/>
          <a:lstStyle/>
          <a:p>
            <a:pPr lvl="0"/>
            <a:r>
              <a:rPr lang="en-GB" i="1" dirty="0"/>
              <a:t>“Real-world examples of how we need to use the data.”</a:t>
            </a:r>
            <a:endParaRPr lang="en-GB" dirty="0"/>
          </a:p>
          <a:p>
            <a:pPr lvl="0"/>
            <a:r>
              <a:rPr lang="en-GB" i="1" dirty="0"/>
              <a:t>“Webinars and user group meetings are highly helpful.”</a:t>
            </a:r>
            <a:endParaRPr lang="en-GB" dirty="0"/>
          </a:p>
          <a:p>
            <a:pPr lvl="0"/>
            <a:r>
              <a:rPr lang="en-GB" i="1" dirty="0"/>
              <a:t>“Give guidance on how your metrics could be used in combination with peer review.”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87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B33B-D9BC-4702-8D4A-2B860870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D7B9-26C1-432C-9DEF-0E0B8F1A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16491"/>
          </a:xfrm>
        </p:spPr>
        <p:txBody>
          <a:bodyPr/>
          <a:lstStyle/>
          <a:p>
            <a:r>
              <a:rPr lang="en-GB" dirty="0"/>
              <a:t>Why did we run it?</a:t>
            </a:r>
          </a:p>
          <a:p>
            <a:r>
              <a:rPr lang="en-GB" dirty="0"/>
              <a:t>Who responded?</a:t>
            </a:r>
          </a:p>
          <a:p>
            <a:r>
              <a:rPr lang="en-GB" dirty="0"/>
              <a:t>What were the main messages?</a:t>
            </a:r>
          </a:p>
          <a:p>
            <a:r>
              <a:rPr lang="en-GB" dirty="0"/>
              <a:t>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5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F037B-6BFF-480A-9F79-58FCC56A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F4C1-3D68-4769-BEC3-E0F3A0A87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Suppliers should provide clear, up-to-date guidance as to how indicators are calculated, with worked examples</a:t>
            </a:r>
          </a:p>
          <a:p>
            <a:pPr lvl="0"/>
            <a:r>
              <a:rPr lang="en-GB" dirty="0"/>
              <a:t>Suppliers should provide clear warnings alerting end-users to the dangers of using certain metrics at fine levels of granularity, when the publication sets are too small to be statistically robust </a:t>
            </a:r>
          </a:p>
          <a:p>
            <a:pPr lvl="0"/>
            <a:r>
              <a:rPr lang="en-GB" dirty="0"/>
              <a:t>Suppliers should provide confidence levels around their indicators, where appropriate </a:t>
            </a:r>
          </a:p>
          <a:p>
            <a:pPr lvl="0"/>
            <a:r>
              <a:rPr lang="en-GB" dirty="0"/>
              <a:t>Suppliers should set aside a certain percentage of their revenue for educational activities to support responsible metrics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0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52C3-AC20-496E-B603-F53D928B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C: Improve your tools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09A7858-B9D0-4EA3-B509-4619F4803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31640" y="1266125"/>
            <a:ext cx="6096000" cy="40767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BF23DB-26DC-43B2-AC90-5F34CD3A6A8C}"/>
              </a:ext>
            </a:extLst>
          </p:cNvPr>
          <p:cNvSpPr txBox="1"/>
          <p:nvPr/>
        </p:nvSpPr>
        <p:spPr>
          <a:xfrm>
            <a:off x="1524000" y="5585019"/>
            <a:ext cx="609600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900">
                <a:hlinkClick r:id="rId4" tooltip="http://www.flickr.com/photos/toolstop/4420180838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6408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14B1-02AC-4840-ADE1-DADE2286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930225"/>
          </a:xfrm>
        </p:spPr>
        <p:txBody>
          <a:bodyPr>
            <a:normAutofit/>
          </a:bodyPr>
          <a:lstStyle/>
          <a:p>
            <a:r>
              <a:rPr lang="en-GB" dirty="0"/>
              <a:t>C1: Find the sweet spot between innovation vs the basics</a:t>
            </a:r>
            <a:br>
              <a:rPr lang="en-GB" i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92AA-EA6A-4944-B281-4996DE20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0467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“I care about data quality: please invest in coverage &amp; accuracy (even if it isn't as glamorous as new developments).”</a:t>
            </a:r>
            <a:endParaRPr lang="en-GB" dirty="0"/>
          </a:p>
          <a:p>
            <a:pPr lvl="0"/>
            <a:r>
              <a:rPr lang="en-GB" i="1" dirty="0"/>
              <a:t>“Mysterious 'black box' metrics and systems are not very useful to us - transparency is really important.”</a:t>
            </a:r>
            <a:endParaRPr lang="en-GB" dirty="0"/>
          </a:p>
          <a:p>
            <a:pPr lvl="0"/>
            <a:r>
              <a:rPr lang="en-GB" i="1" dirty="0"/>
              <a:t>“I want intuitive and thoughtful UX.”</a:t>
            </a:r>
            <a:endParaRPr lang="en-GB" dirty="0"/>
          </a:p>
          <a:p>
            <a:pPr lvl="0"/>
            <a:r>
              <a:rPr lang="en-GB" i="1" dirty="0"/>
              <a:t> “More sophisticated visualisations - e.g. box plots, not just average values, for comparison.”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1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D9A4-55E4-4FB3-8DB2-4F8C8B28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1A5D1-EFFD-4F74-9539-B92213C0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Suppliers should involve end-users more actively in setting development priorities</a:t>
            </a:r>
          </a:p>
          <a:p>
            <a:r>
              <a:rPr lang="en-GB" dirty="0"/>
              <a:t>Suppliers should provide a clear evidence trail for their development priorities</a:t>
            </a:r>
          </a:p>
        </p:txBody>
      </p:sp>
    </p:spTree>
    <p:extLst>
      <p:ext uri="{BB962C8B-B14F-4D97-AF65-F5344CB8AC3E}">
        <p14:creationId xmlns:p14="http://schemas.microsoft.com/office/powerpoint/2010/main" val="226951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026E-EAF6-4FE3-B02C-F5781C44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D: Improve your indicators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AA53671-6075-41B0-AE72-BFE154102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5616" y="1124744"/>
            <a:ext cx="6287963" cy="404451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EDE96-F6CB-4C63-9EED-4DDB9C1677B8}"/>
              </a:ext>
            </a:extLst>
          </p:cNvPr>
          <p:cNvSpPr txBox="1"/>
          <p:nvPr/>
        </p:nvSpPr>
        <p:spPr>
          <a:xfrm>
            <a:off x="1115616" y="5199393"/>
            <a:ext cx="6287963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900">
                <a:hlinkClick r:id="rId4" tooltip="http://hideousdreadfulstinky.com/2011/10/guest-post-robot-tutorial-with-sarah-from-tots-and-bottom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57979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4C4E-8975-4425-A0C0-5BBA7025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028733"/>
            <a:ext cx="8229600" cy="994121"/>
          </a:xfrm>
        </p:spPr>
        <p:txBody>
          <a:bodyPr>
            <a:normAutofit fontScale="90000"/>
          </a:bodyPr>
          <a:lstStyle/>
          <a:p>
            <a:r>
              <a:rPr lang="en-GB" dirty="0"/>
              <a:t>D1: The ability to benchmark by small or niche fields would be highly valued</a:t>
            </a:r>
            <a:br>
              <a:rPr lang="en-GB" i="1" dirty="0"/>
            </a:br>
            <a:br>
              <a:rPr lang="en-GB" i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9F32A-561C-46B0-A499-81357CA5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2854"/>
            <a:ext cx="8229600" cy="3806413"/>
          </a:xfrm>
        </p:spPr>
        <p:txBody>
          <a:bodyPr/>
          <a:lstStyle/>
          <a:p>
            <a:pPr lvl="0"/>
            <a:r>
              <a:rPr lang="en-GB" i="1" dirty="0"/>
              <a:t>“There is no good way to benchmark small departments, especially in niche areas.”</a:t>
            </a:r>
            <a:endParaRPr lang="en-GB" dirty="0"/>
          </a:p>
          <a:p>
            <a:pPr lvl="0"/>
            <a:r>
              <a:rPr lang="en-GB" i="1" dirty="0"/>
              <a:t>“That each researcher and research project are different, homogenising doesn't work well.”</a:t>
            </a:r>
            <a:endParaRPr lang="en-GB" dirty="0"/>
          </a:p>
          <a:p>
            <a:pPr lvl="0"/>
            <a:r>
              <a:rPr lang="en-GB" i="1" dirty="0"/>
              <a:t>“Research areas in departments differ A LOT both across institutions.”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62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7D14-5251-4EE3-BAD6-6977DBD7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D2: Article-level subject indexing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D272-4FE5-4591-96DE-8929365F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0467"/>
          </a:xfrm>
        </p:spPr>
        <p:txBody>
          <a:bodyPr/>
          <a:lstStyle/>
          <a:p>
            <a:pPr lvl="0"/>
            <a:r>
              <a:rPr lang="en-GB" i="1" dirty="0"/>
              <a:t>“SciVal: improve filters so that system can filter at article level rather than journal level.”</a:t>
            </a:r>
            <a:endParaRPr lang="en-GB" dirty="0"/>
          </a:p>
          <a:p>
            <a:pPr lvl="0"/>
            <a:r>
              <a:rPr lang="en-GB" i="1" dirty="0"/>
              <a:t>“Subject classification at the journal level isn't clear enough. Subject keywords should be used to get better granularity.”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44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3273-98F8-41FF-BAB1-1B4376ED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EDB5-CE42-4F55-8D2F-9664E8BA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Suppliers should work to facilitate the sharing of benchmarking groups between members of the community</a:t>
            </a:r>
          </a:p>
          <a:p>
            <a:r>
              <a:rPr lang="en-GB" dirty="0"/>
              <a:t>Suppliers should explore ways develop more effective services (including enhanced benchmarking functionality) through output-level subject indexing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6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FE2-458E-4A3F-A9D2-8C504B9D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498177"/>
          </a:xfrm>
        </p:spPr>
        <p:txBody>
          <a:bodyPr>
            <a:normAutofit fontScale="90000"/>
          </a:bodyPr>
          <a:lstStyle/>
          <a:p>
            <a:r>
              <a:rPr lang="en-GB" dirty="0"/>
              <a:t>D3: </a:t>
            </a:r>
            <a:r>
              <a:rPr lang="en-GB" dirty="0" err="1"/>
              <a:t>Altmetrics</a:t>
            </a:r>
            <a:r>
              <a:rPr lang="en-GB" dirty="0"/>
              <a:t> are still nascent but better standards and integration would be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44E5-1928-4EB3-9E69-3D20AC58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768419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“The variety of metrics is overwhelming, something that consolidates </a:t>
            </a:r>
            <a:r>
              <a:rPr lang="en-GB" i="1" dirty="0" err="1"/>
              <a:t>biblio</a:t>
            </a:r>
            <a:r>
              <a:rPr lang="en-GB" i="1" dirty="0"/>
              <a:t> and alt metrics would be great.”</a:t>
            </a:r>
            <a:endParaRPr lang="en-GB" dirty="0"/>
          </a:p>
          <a:p>
            <a:pPr lvl="0"/>
            <a:r>
              <a:rPr lang="en-GB" i="1" dirty="0"/>
              <a:t>“One </a:t>
            </a:r>
            <a:r>
              <a:rPr lang="en-GB" i="1" dirty="0" err="1"/>
              <a:t>altmetric</a:t>
            </a:r>
            <a:r>
              <a:rPr lang="en-GB" i="1" dirty="0"/>
              <a:t> standard - so that I can compare eggs with eggs. It must count web/social media sources, news and media mentions, and policy and grey literature mentions.”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12D9-16DC-4FDA-B82E-CFE1A96E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BCE2-D04D-49FB-847A-51F3F21DA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Suppliers should integrate </a:t>
            </a:r>
            <a:r>
              <a:rPr lang="en-GB" dirty="0" err="1"/>
              <a:t>altmetric</a:t>
            </a:r>
            <a:r>
              <a:rPr lang="en-GB" dirty="0"/>
              <a:t> and bibliometric data to a greater extent</a:t>
            </a:r>
          </a:p>
          <a:p>
            <a:pPr lvl="0"/>
            <a:r>
              <a:rPr lang="en-GB" dirty="0"/>
              <a:t>Suppliers should seek to standardise </a:t>
            </a:r>
            <a:r>
              <a:rPr lang="en-GB" dirty="0" err="1"/>
              <a:t>altmetric</a:t>
            </a:r>
            <a:r>
              <a:rPr lang="en-GB" dirty="0"/>
              <a:t> indicators and sources to better enable their interpretation.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94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C3EC-06D0-4AFF-BCE1-864B4F91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origins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793F-06DD-4EB8-917D-45FBDCB4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774"/>
            <a:ext cx="8229600" cy="4056451"/>
          </a:xfrm>
        </p:spPr>
        <p:txBody>
          <a:bodyPr>
            <a:normAutofit fontScale="92500"/>
          </a:bodyPr>
          <a:lstStyle/>
          <a:p>
            <a:r>
              <a:rPr lang="en-GB" dirty="0"/>
              <a:t>Perceived mismatch between end-users needs and supplier services</a:t>
            </a:r>
          </a:p>
          <a:p>
            <a:r>
              <a:rPr lang="en-GB" dirty="0"/>
              <a:t>Is this real or perceived?</a:t>
            </a:r>
          </a:p>
          <a:p>
            <a:r>
              <a:rPr lang="en-GB" dirty="0"/>
              <a:t>If real, how do we bridge the gap?</a:t>
            </a:r>
          </a:p>
          <a:p>
            <a:r>
              <a:rPr lang="en-GB" dirty="0"/>
              <a:t>Ran a short survey inviting end-users to list ‘Three things’ they’d like to communicate to their suppliers</a:t>
            </a:r>
          </a:p>
          <a:p>
            <a:r>
              <a:rPr lang="en-GB" dirty="0"/>
              <a:t>Open Feb/March 2018</a:t>
            </a:r>
          </a:p>
          <a:p>
            <a:r>
              <a:rPr lang="en-GB" dirty="0"/>
              <a:t>Advertised to Lis-Bibliometrics, ARMA-Metrics-SIG &amp; RESMETIG</a:t>
            </a:r>
          </a:p>
        </p:txBody>
      </p:sp>
    </p:spTree>
    <p:extLst>
      <p:ext uri="{BB962C8B-B14F-4D97-AF65-F5344CB8AC3E}">
        <p14:creationId xmlns:p14="http://schemas.microsoft.com/office/powerpoint/2010/main" val="414344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F76F-D126-4E8F-81F5-653EB5B7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36D8E8-C38B-451E-94A4-8D68A0AE7D95}"/>
              </a:ext>
            </a:extLst>
          </p:cNvPr>
          <p:cNvSpPr txBox="1">
            <a:spLocks/>
          </p:cNvSpPr>
          <p:nvPr/>
        </p:nvSpPr>
        <p:spPr>
          <a:xfrm>
            <a:off x="609600" y="1277144"/>
            <a:ext cx="8229600" cy="4704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Report published in Insights (UKSG) journal early October</a:t>
            </a:r>
          </a:p>
          <a:p>
            <a:pPr marL="0" indent="0">
              <a:buFont typeface="Arial" pitchFamily="34" charset="0"/>
              <a:buNone/>
            </a:pPr>
            <a:endParaRPr lang="en-GB"/>
          </a:p>
          <a:p>
            <a:r>
              <a:rPr lang="en-GB"/>
              <a:t>Blog post on The Bibliomagician</a:t>
            </a:r>
          </a:p>
          <a:p>
            <a:endParaRPr lang="en-GB"/>
          </a:p>
          <a:p>
            <a:r>
              <a:rPr lang="en-GB"/>
              <a:t>Accepted manuscript available at: </a:t>
            </a:r>
          </a:p>
          <a:p>
            <a:r>
              <a:rPr lang="en-GB">
                <a:hlinkClick r:id="rId3"/>
              </a:rPr>
              <a:t>https://dspace.lboro.ac.uk/2134/34685</a:t>
            </a:r>
            <a:endParaRPr lang="en-GB"/>
          </a:p>
          <a:p>
            <a:endParaRPr lang="en-GB"/>
          </a:p>
          <a:p>
            <a:r>
              <a:rPr lang="en-GB"/>
              <a:t>Data available at:</a:t>
            </a:r>
          </a:p>
          <a:p>
            <a:r>
              <a:rPr lang="en-GB">
                <a:hlinkClick r:id="rId4"/>
              </a:rPr>
              <a:t>https://doi.org/10.17028/rd.lboro.7022213.v1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244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Dr Elizabeth Gadd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Research Policy Manager (Publications)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Loughborough University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Skype: </a:t>
            </a:r>
            <a:r>
              <a:rPr lang="en-GB" b="1" dirty="0" err="1"/>
              <a:t>lizziegadd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Twitter: @</a:t>
            </a:r>
            <a:r>
              <a:rPr lang="en-GB" b="1" dirty="0" err="1"/>
              <a:t>lizziegadd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Email: </a:t>
            </a:r>
            <a:r>
              <a:rPr lang="en-GB" b="1" u="sng" dirty="0">
                <a:hlinkClick r:id="rId3"/>
              </a:rPr>
              <a:t>e.a.gadd@lboro.ac.uk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 </a:t>
            </a:r>
            <a:endParaRPr lang="en-GB" dirty="0"/>
          </a:p>
          <a:p>
            <a:pPr marL="0" indent="0">
              <a:buNone/>
            </a:pPr>
            <a:r>
              <a:rPr lang="en-GB" b="1" u="sng" dirty="0">
                <a:hlinkClick r:id="rId4"/>
              </a:rPr>
              <a:t>http://orcid.org/0000-0003-4509-7785</a:t>
            </a:r>
            <a:endParaRPr lang="en-GB" dirty="0"/>
          </a:p>
          <a:p>
            <a:pPr marL="0" indent="0">
              <a:buNone/>
            </a:pPr>
            <a:r>
              <a:rPr lang="en-GB" b="1" u="sng" dirty="0">
                <a:hlinkClick r:id="rId5"/>
              </a:rPr>
              <a:t>http://about.me/elizabeth.gadd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65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B248-91FC-43DD-9619-EF004A8E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99B749-C394-42F5-8660-441D3F799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128560"/>
              </p:ext>
            </p:extLst>
          </p:nvPr>
        </p:nvGraphicFramePr>
        <p:xfrm>
          <a:off x="251520" y="1306810"/>
          <a:ext cx="3024336" cy="3562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900">
                  <a:extLst>
                    <a:ext uri="{9D8B030D-6E8A-4147-A177-3AD203B41FA5}">
                      <a16:colId xmlns:a16="http://schemas.microsoft.com/office/drawing/2014/main" val="3654691854"/>
                    </a:ext>
                  </a:extLst>
                </a:gridCol>
                <a:gridCol w="1460436">
                  <a:extLst>
                    <a:ext uri="{9D8B030D-6E8A-4147-A177-3AD203B41FA5}">
                      <a16:colId xmlns:a16="http://schemas.microsoft.com/office/drawing/2014/main" val="2805823907"/>
                    </a:ext>
                  </a:extLst>
                </a:gridCol>
              </a:tblGrid>
              <a:tr h="879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Country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# respondents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1381345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5808341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9556531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Ireland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36472894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Austria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77695996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Denmark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94487260"/>
                  </a:ext>
                </a:extLst>
              </a:tr>
              <a:tr h="209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Germany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7765840"/>
                  </a:ext>
                </a:extLst>
              </a:tr>
              <a:tr h="43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Netherlands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7588668"/>
                  </a:ext>
                </a:extLst>
              </a:tr>
              <a:tr h="432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New Zealand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2546247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D048B2-2AF7-4A04-8393-B047FF4C0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049984"/>
              </p:ext>
            </p:extLst>
          </p:nvPr>
        </p:nvGraphicFramePr>
        <p:xfrm>
          <a:off x="3275856" y="1340768"/>
          <a:ext cx="5616624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7D0A91-85B3-4A4F-AAD9-2FAFA463D78B}"/>
              </a:ext>
            </a:extLst>
          </p:cNvPr>
          <p:cNvSpPr txBox="1"/>
          <p:nvPr/>
        </p:nvSpPr>
        <p:spPr>
          <a:xfrm>
            <a:off x="457200" y="5085184"/>
            <a:ext cx="8435280" cy="7780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3400" b="0" dirty="0"/>
              <a:t>42 respondents – 149 suggestions</a:t>
            </a:r>
          </a:p>
        </p:txBody>
      </p:sp>
    </p:spTree>
    <p:extLst>
      <p:ext uri="{BB962C8B-B14F-4D97-AF65-F5344CB8AC3E}">
        <p14:creationId xmlns:p14="http://schemas.microsoft.com/office/powerpoint/2010/main" val="291992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0834-523D-4A09-B59A-E0572065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used regularly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319084-C2E7-48CC-B992-EB928D425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57635"/>
              </p:ext>
            </p:extLst>
          </p:nvPr>
        </p:nvGraphicFramePr>
        <p:xfrm>
          <a:off x="457200" y="1125538"/>
          <a:ext cx="8229600" cy="470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97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6E4D-ED51-4ED1-829F-44F1FDF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EB8042-F8B8-47EB-A10F-F360B6058A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836869"/>
              </p:ext>
            </p:extLst>
          </p:nvPr>
        </p:nvGraphicFramePr>
        <p:xfrm>
          <a:off x="251520" y="1484784"/>
          <a:ext cx="8686800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8934">
                  <a:extLst>
                    <a:ext uri="{9D8B030D-6E8A-4147-A177-3AD203B41FA5}">
                      <a16:colId xmlns:a16="http://schemas.microsoft.com/office/drawing/2014/main" val="4165774134"/>
                    </a:ext>
                  </a:extLst>
                </a:gridCol>
                <a:gridCol w="2127866">
                  <a:extLst>
                    <a:ext uri="{9D8B030D-6E8A-4147-A177-3AD203B41FA5}">
                      <a16:colId xmlns:a16="http://schemas.microsoft.com/office/drawing/2014/main" val="832775640"/>
                    </a:ext>
                  </a:extLst>
                </a:gridCol>
              </a:tblGrid>
              <a:tr h="104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Message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Frequency 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0332954"/>
                  </a:ext>
                </a:extLst>
              </a:tr>
              <a:tr h="50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Improve and share your data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chemeClr val="tx2"/>
                          </a:solidFill>
                          <a:effectLst/>
                        </a:rPr>
                        <a:t>48</a:t>
                      </a:r>
                      <a:endParaRPr lang="en-GB" sz="3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0440452"/>
                  </a:ext>
                </a:extLst>
              </a:tr>
              <a:tr h="50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Be more responsible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GB" sz="3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2438433"/>
                  </a:ext>
                </a:extLst>
              </a:tr>
              <a:tr h="1043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Improve the functionality of your tools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en-GB" sz="3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3547796"/>
                  </a:ext>
                </a:extLst>
              </a:tr>
              <a:tr h="50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</a:rPr>
                        <a:t>Improve your indicators</a:t>
                      </a:r>
                      <a:endParaRPr lang="en-GB" sz="3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GB" sz="3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711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3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7002-AD3D-445C-B4F4-1E62A66F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A: Improve and share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0DD-5029-47AE-9B21-C105425F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5CA7B-D71C-49B1-94E9-11BB3A7C7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8750" y="1857375"/>
            <a:ext cx="6286500" cy="3143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819B9-D1FE-4F17-840D-C9445790FBFE}"/>
              </a:ext>
            </a:extLst>
          </p:cNvPr>
          <p:cNvSpPr txBox="1"/>
          <p:nvPr/>
        </p:nvSpPr>
        <p:spPr>
          <a:xfrm>
            <a:off x="1428750" y="5069875"/>
            <a:ext cx="628650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900">
                <a:hlinkClick r:id="rId4" tooltip="http://business-technology-roundtable.blogspot.com/2013/11/big-data-and-predictive-analytic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24076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6F60-25CE-4F7F-8E5A-E19EF87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n-GB" dirty="0"/>
              <a:t>A1: We want greater coverage (for free!), but failing that, please be clear about coverage limits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9E51-FDE3-4C7D-9B65-D58D330A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840427"/>
          </a:xfrm>
        </p:spPr>
        <p:txBody>
          <a:bodyPr>
            <a:normAutofit/>
          </a:bodyPr>
          <a:lstStyle/>
          <a:p>
            <a:pPr lvl="0"/>
            <a:r>
              <a:rPr lang="en-GB" i="1" dirty="0"/>
              <a:t> “The Arts &amp; Humanities are not covered well enough. You might be trying to get better coverage but it’s not happening fast enough”</a:t>
            </a:r>
            <a:endParaRPr lang="en-GB" dirty="0"/>
          </a:p>
          <a:p>
            <a:pPr lvl="0"/>
            <a:r>
              <a:rPr lang="en-GB" i="1" dirty="0"/>
              <a:t>“Current bibliometric databases are missing a lot of the really important stuff for some departments, e.g. working papers”</a:t>
            </a:r>
          </a:p>
          <a:p>
            <a:r>
              <a:rPr lang="en-GB" i="1" dirty="0"/>
              <a:t>“We don't have the money to pay for any bibliometric or </a:t>
            </a:r>
            <a:r>
              <a:rPr lang="en-GB" i="1" dirty="0" err="1"/>
              <a:t>altmetric</a:t>
            </a:r>
            <a:r>
              <a:rPr lang="en-GB" i="1" dirty="0"/>
              <a:t> services”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1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C8D0-AA59-487D-B9AE-B5B70585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25300-8C63-4429-A8D2-52FF767D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Suppliers should provide easily available, regularly updated lists of current coverage and signal more clearly any significant scope and coverage limitations</a:t>
            </a:r>
          </a:p>
          <a:p>
            <a:pPr lvl="0"/>
            <a:r>
              <a:rPr lang="en-GB" dirty="0"/>
              <a:t>Suppliers should make it easier make it easier for customers to suggest new sources to plug gaps in disciplines and output types</a:t>
            </a:r>
          </a:p>
          <a:p>
            <a:pPr lvl="0"/>
            <a:r>
              <a:rPr lang="en-GB" dirty="0"/>
              <a:t>Suppliers should make clearer statements on their plans for coverage expansion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487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9206</TotalTime>
  <Words>1442</Words>
  <Application>Microsoft Office PowerPoint</Application>
  <PresentationFormat>On-screen Show (4:3)</PresentationFormat>
  <Paragraphs>180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SimSun</vt:lpstr>
      <vt:lpstr>Arial</vt:lpstr>
      <vt:lpstr>Calibri</vt:lpstr>
      <vt:lpstr>Default Theme</vt:lpstr>
      <vt:lpstr> </vt:lpstr>
      <vt:lpstr>Overview</vt:lpstr>
      <vt:lpstr>Survey origins </vt:lpstr>
      <vt:lpstr>Respondents</vt:lpstr>
      <vt:lpstr>Tools used regularly</vt:lpstr>
      <vt:lpstr>Key messages</vt:lpstr>
      <vt:lpstr>A: Improve and share your data</vt:lpstr>
      <vt:lpstr>A1: We want greater coverage (for free!), but failing that, please be clear about coverage limits  </vt:lpstr>
      <vt:lpstr>Recommendations</vt:lpstr>
      <vt:lpstr>A2: We want better quality data (or at least be honest about its limitations) </vt:lpstr>
      <vt:lpstr>Recommendation</vt:lpstr>
      <vt:lpstr>A3: We live in a mashup culture – enable end-users to export, use and repurpose data </vt:lpstr>
      <vt:lpstr>Recommendations</vt:lpstr>
      <vt:lpstr>A4: Remember to whom the data belongs – a desire to re-assert a sense of community ownership. </vt:lpstr>
      <vt:lpstr>B: Be responsible</vt:lpstr>
      <vt:lpstr>B1: Suppliers have a duty of care to their end-users  </vt:lpstr>
      <vt:lpstr>Recommendations</vt:lpstr>
      <vt:lpstr>B2: Suppliers should provide better labelling for their products </vt:lpstr>
      <vt:lpstr>B2 …&amp; better education activities and use cases</vt:lpstr>
      <vt:lpstr>Recommendations</vt:lpstr>
      <vt:lpstr>C: Improve your tools</vt:lpstr>
      <vt:lpstr>C1: Find the sweet spot between innovation vs the basics </vt:lpstr>
      <vt:lpstr>Recommendations</vt:lpstr>
      <vt:lpstr>D: Improve your indicators </vt:lpstr>
      <vt:lpstr>D1: The ability to benchmark by small or niche fields would be highly valued  </vt:lpstr>
      <vt:lpstr>D2: Article-level subject indexing is needed</vt:lpstr>
      <vt:lpstr>Recommendations</vt:lpstr>
      <vt:lpstr>D3: Altmetrics are still nascent but better standards and integration would be welcome</vt:lpstr>
      <vt:lpstr>Recommendations</vt:lpstr>
      <vt:lpstr>What next?</vt:lpstr>
      <vt:lpstr>Thank you for listening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Elizabeth Gadd</cp:lastModifiedBy>
  <cp:revision>342</cp:revision>
  <cp:lastPrinted>2018-08-30T13:56:24Z</cp:lastPrinted>
  <dcterms:created xsi:type="dcterms:W3CDTF">2015-08-21T07:21:37Z</dcterms:created>
  <dcterms:modified xsi:type="dcterms:W3CDTF">2018-08-31T16:30:13Z</dcterms:modified>
</cp:coreProperties>
</file>