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6" r:id="rId2"/>
    <p:sldId id="311" r:id="rId3"/>
    <p:sldId id="31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4" r:id="rId12"/>
    <p:sldId id="273" r:id="rId13"/>
    <p:sldId id="276" r:id="rId14"/>
    <p:sldId id="279" r:id="rId15"/>
    <p:sldId id="281" r:id="rId16"/>
    <p:sldId id="280" r:id="rId17"/>
    <p:sldId id="282" r:id="rId18"/>
    <p:sldId id="283" r:id="rId19"/>
    <p:sldId id="285" r:id="rId20"/>
    <p:sldId id="284" r:id="rId21"/>
    <p:sldId id="309" r:id="rId22"/>
    <p:sldId id="317" r:id="rId23"/>
    <p:sldId id="277" r:id="rId24"/>
    <p:sldId id="287" r:id="rId25"/>
    <p:sldId id="298" r:id="rId26"/>
    <p:sldId id="294" r:id="rId27"/>
    <p:sldId id="295" r:id="rId28"/>
    <p:sldId id="293" r:id="rId29"/>
    <p:sldId id="296" r:id="rId30"/>
    <p:sldId id="289" r:id="rId31"/>
    <p:sldId id="288" r:id="rId32"/>
    <p:sldId id="297" r:id="rId33"/>
    <p:sldId id="291" r:id="rId34"/>
    <p:sldId id="292" r:id="rId35"/>
    <p:sldId id="299" r:id="rId36"/>
    <p:sldId id="308" r:id="rId37"/>
    <p:sldId id="310" r:id="rId38"/>
    <p:sldId id="300" r:id="rId39"/>
    <p:sldId id="301" r:id="rId40"/>
    <p:sldId id="303" r:id="rId41"/>
    <p:sldId id="304" r:id="rId42"/>
    <p:sldId id="305" r:id="rId43"/>
    <p:sldId id="306" r:id="rId44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47"/>
    </p:embeddedFont>
    <p:embeddedFont>
      <p:font typeface="MS PGothic" panose="020B0600070205080204" pitchFamily="34" charset="-128"/>
      <p:regular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TUOS Blake" panose="020B0604020202020204" charset="0"/>
      <p:regular r:id="rId52"/>
      <p:bold r:id="rId53"/>
      <p:italic r:id="rId54"/>
    </p:embeddedFont>
    <p:embeddedFont>
      <p:font typeface="TUOS Stephenson" panose="020B0604020202020204" charset="0"/>
      <p:regular r:id="rId55"/>
      <p:bold r:id="rId56"/>
      <p:italic r:id="rId5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96F"/>
    <a:srgbClr val="0099CC"/>
    <a:srgbClr val="FFFFFF"/>
    <a:srgbClr val="000000"/>
    <a:srgbClr val="0081C2"/>
    <a:srgbClr val="02FF00"/>
    <a:srgbClr val="00FF00"/>
    <a:srgbClr val="FF0000"/>
    <a:srgbClr val="0099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4DD4A0E-A071-47B5-98F1-36EABB00A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8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5BDD99-E0B0-45CF-86E5-0C12C94E08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13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736B44-EACB-48E6-B7CC-FDC2D45B6ACD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51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59E5A-3667-46E1-B7B5-26682E39624C}" type="datetime1">
              <a:rPr lang="en-GB" altLang="en-US"/>
              <a:pPr>
                <a:defRPr/>
              </a:pPr>
              <a:t>04/09/2018</a:t>
            </a:fld>
            <a:endParaRPr lang="en-GB" alt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41675770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9C82-3AB1-436C-91CF-CE7B793EE7F5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268B56-0CA7-4DFB-AA40-E9EAE5345E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46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104A-A348-4CDD-86FE-080EE3B8EC7A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73BB58-6DE4-4812-B886-770859960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7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C849-83EB-4095-8B62-07B5F114D052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6F5AC37-F7EE-4D09-9610-205BB837C0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25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8BBE-4E92-4B2E-9C6F-C30F1CA4714D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1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565F-3B61-4463-AF31-715DDB2FEEA7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6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64D-9FA2-4D13-9558-2852C5F15463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CAC8-2AA2-4946-B5D9-DF06D2EF0911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3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7B6D-8FDC-4695-AFC1-B99D1D3554E6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DDCA-63B1-486E-B18F-E4DBD20C7D52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3568-7267-4092-AE65-62E8CB90008F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AA7024-C831-4161-9BC7-310DE17BF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71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CCE3-0B7C-459F-9AFB-98D2A582A1E8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71C68E2-A9D6-4963-AD86-963FE75227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00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6712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endParaRPr lang="en-GB" alt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2A196F"/>
                </a:solidFill>
                <a:latin typeface="TUOS Blake" pitchFamily="34" charset="0"/>
              </a:defRPr>
            </a:lvl1pPr>
          </a:lstStyle>
          <a:p>
            <a:pPr>
              <a:defRPr/>
            </a:pPr>
            <a:fld id="{2D91F340-3415-405D-BFBD-BBC7A47627A3}" type="datetime1">
              <a:rPr lang="en-GB" altLang="en-US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2A196F"/>
                </a:solidFill>
                <a:latin typeface="TUOS Blake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rgbClr val="2A196F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rgbClr val="2A196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A196F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defRPr sz="1400">
          <a:solidFill>
            <a:srgbClr val="2A196F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rgbClr val="2A196F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ngk11\Desktop\New folder\S18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16632"/>
            <a:ext cx="1373971" cy="669102"/>
          </a:xfrm>
          <a:prstGeom prst="rect">
            <a:avLst/>
          </a:prstGeom>
          <a:noFill/>
        </p:spPr>
      </p:pic>
      <p:pic>
        <p:nvPicPr>
          <p:cNvPr id="5" name="Picture 2" descr="https://encrypted-tbn3.gstatic.com/images?q=tbn:ANd9GcQpRoCdYLe6FBaOaaRV4V5_ke-lXYMxAe4pizND55RbwIvFsl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17" y="188640"/>
            <a:ext cx="1405639" cy="5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564904"/>
            <a:ext cx="8532440" cy="53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rgbClr val="2A196F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400" kern="0" dirty="0">
                <a:solidFill>
                  <a:srgbClr val="0099FF"/>
                </a:solidFill>
              </a:rPr>
              <a:t>James Shaw </a:t>
            </a:r>
            <a:r>
              <a:rPr lang="en-US" altLang="en-US" sz="2400" kern="0" dirty="0" smtClean="0">
                <a:solidFill>
                  <a:srgbClr val="0099FF"/>
                </a:solidFill>
              </a:rPr>
              <a:t>&amp; Georges </a:t>
            </a:r>
            <a:r>
              <a:rPr lang="en-US" altLang="en-US" sz="2400" kern="0" dirty="0" err="1" smtClean="0">
                <a:solidFill>
                  <a:srgbClr val="0099FF"/>
                </a:solidFill>
              </a:rPr>
              <a:t>Kesserwani</a:t>
            </a:r>
            <a:r>
              <a:rPr lang="en-US" altLang="en-US" sz="2400" kern="0" dirty="0" smtClean="0">
                <a:solidFill>
                  <a:srgbClr val="0099FF"/>
                </a:solidFill>
              </a:rPr>
              <a:t> (University of Sheffield)</a:t>
            </a:r>
          </a:p>
          <a:p>
            <a:pPr eaLnBrk="1" hangingPunct="1"/>
            <a:r>
              <a:rPr lang="en-US" altLang="en-US" sz="2400" kern="0" dirty="0" smtClean="0">
                <a:solidFill>
                  <a:srgbClr val="0099FF"/>
                </a:solidFill>
              </a:rPr>
              <a:t>Mohammad </a:t>
            </a:r>
            <a:r>
              <a:rPr lang="en-US" altLang="en-US" sz="2400" kern="0" dirty="0" err="1" smtClean="0">
                <a:solidFill>
                  <a:srgbClr val="0099FF"/>
                </a:solidFill>
              </a:rPr>
              <a:t>Sharifian</a:t>
            </a:r>
            <a:r>
              <a:rPr lang="en-US" altLang="en-US" sz="2400" kern="0" dirty="0" smtClean="0">
                <a:solidFill>
                  <a:srgbClr val="0099FF"/>
                </a:solidFill>
              </a:rPr>
              <a:t> (University of Tabriz)</a:t>
            </a:r>
          </a:p>
          <a:p>
            <a:pPr eaLnBrk="1" hangingPunct="1"/>
            <a:endParaRPr lang="en-US" altLang="en-US" sz="2400" kern="0" dirty="0" smtClean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30954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MovingMesh2018: Workshop on moving and adaptive meshes for global atmospheric modelling, 3-5 </a:t>
            </a:r>
            <a:r>
              <a:rPr lang="en-GB" sz="1800" dirty="0"/>
              <a:t>Sep 2018, University of Reading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052736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pPr eaLnBrk="1" hangingPunct="1"/>
            <a:r>
              <a:rPr lang="en-US" altLang="en-US" sz="3200" dirty="0"/>
              <a:t>Wavelet methods for well-balanced shallow water over topography</a:t>
            </a:r>
            <a:endParaRPr lang="en-US" altLang="en-US" sz="3200" kern="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0396" y="1772816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7" name="Rectangle 6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53331" y="3208509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016922" y="3208509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06834" y="4060600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80513" y="3463939"/>
            <a:ext cx="563590" cy="59666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44103" y="3463938"/>
            <a:ext cx="563590" cy="5966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07693" y="3314827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71283" y="3314827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834873" y="3775959"/>
            <a:ext cx="563590" cy="28464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398464" y="3775959"/>
            <a:ext cx="563590" cy="28463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43784" y="2514825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0396" y="1772816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7" name="Rectangle 6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53331" y="3208509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016922" y="3208509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06834" y="4060600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80513" y="3463939"/>
            <a:ext cx="563590" cy="59666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44103" y="3463938"/>
            <a:ext cx="563590" cy="5966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07693" y="3314827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71283" y="3314827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834873" y="3775959"/>
            <a:ext cx="563590" cy="28464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398464" y="3775959"/>
            <a:ext cx="563590" cy="28463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53331" y="4478473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016922" y="4478473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06834" y="5224246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0513" y="4478472"/>
            <a:ext cx="563590" cy="7457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44103" y="4478472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07693" y="4728977"/>
            <a:ext cx="563590" cy="49527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271283" y="4728977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834873" y="4728974"/>
            <a:ext cx="563590" cy="49527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398464" y="4728975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43784" y="2514825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43784" y="3709641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0396" y="1772816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7" name="Rectangle 6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53331" y="3208509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016922" y="3208509"/>
            <a:ext cx="563590" cy="8520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06834" y="4060600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80513" y="3463939"/>
            <a:ext cx="563590" cy="59666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44103" y="3463938"/>
            <a:ext cx="563590" cy="5966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07693" y="3314827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71283" y="3314827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834873" y="3775959"/>
            <a:ext cx="563590" cy="28464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398464" y="3775959"/>
            <a:ext cx="563590" cy="28463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53331" y="4478473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016922" y="4478473"/>
            <a:ext cx="563590" cy="745773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06834" y="5224246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0513" y="4478472"/>
            <a:ext cx="563590" cy="7457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44103" y="4478472"/>
            <a:ext cx="563590" cy="74577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07693" y="4728977"/>
            <a:ext cx="563590" cy="49527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271283" y="4728977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834873" y="4728974"/>
            <a:ext cx="563590" cy="49527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398464" y="4728975"/>
            <a:ext cx="563590" cy="49526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453331" y="5742180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016922" y="5742180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1906834" y="6378738"/>
            <a:ext cx="5479180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80513" y="5742179"/>
            <a:ext cx="563590" cy="636560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144103" y="5742178"/>
            <a:ext cx="563590" cy="63655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07693" y="5742180"/>
            <a:ext cx="563590" cy="63655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271283" y="5742181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834873" y="5742176"/>
            <a:ext cx="563590" cy="63656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398464" y="5742179"/>
            <a:ext cx="563590" cy="63655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43784" y="2514825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43784" y="3709641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43784" y="4968465"/>
            <a:ext cx="0" cy="101933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827584" y="2488828"/>
            <a:ext cx="7632848" cy="230832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GB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+mn-lt"/>
              </a:rPr>
              <a:t>Bidirectional transform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+mn-lt"/>
              </a:rPr>
              <a:t>Locally conservative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+mn-lt"/>
              </a:rPr>
              <a:t>Bounded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+mn-lt"/>
              </a:rPr>
              <a:t>Mean preserving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579680" y="2204864"/>
            <a:ext cx="3947040" cy="3309778"/>
            <a:chOff x="1906834" y="1772816"/>
            <a:chExt cx="5492742" cy="4605923"/>
          </a:xfrm>
        </p:grpSpPr>
        <p:grpSp>
          <p:nvGrpSpPr>
            <p:cNvPr id="46" name="Group 45"/>
            <p:cNvGrpSpPr/>
            <p:nvPr/>
          </p:nvGrpSpPr>
          <p:grpSpPr>
            <a:xfrm>
              <a:off x="1920396" y="1772816"/>
              <a:ext cx="5479180" cy="996245"/>
              <a:chOff x="1600350" y="1804170"/>
              <a:chExt cx="6384153" cy="1160791"/>
            </a:xfrm>
            <a:solidFill>
              <a:srgbClr val="0081C2"/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2237110" y="2135825"/>
                <a:ext cx="656676" cy="829136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93787" y="1804170"/>
                <a:ext cx="656676" cy="1160791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600350" y="2964961"/>
                <a:ext cx="6384153" cy="0"/>
              </a:xfrm>
              <a:prstGeom prst="line">
                <a:avLst/>
              </a:prstGeom>
              <a:grpFill/>
              <a:ln w="38100">
                <a:solidFill>
                  <a:srgbClr val="0081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3550463" y="2309565"/>
                <a:ext cx="656676" cy="655396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207139" y="2234151"/>
                <a:ext cx="656676" cy="730810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863815" y="2135825"/>
                <a:ext cx="656676" cy="829136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520491" y="2026761"/>
                <a:ext cx="656676" cy="938200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77167" y="2535807"/>
                <a:ext cx="656676" cy="429153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833843" y="2714918"/>
                <a:ext cx="656676" cy="250041"/>
              </a:xfrm>
              <a:prstGeom prst="rect">
                <a:avLst/>
              </a:prstGeom>
              <a:grpFill/>
              <a:ln>
                <a:solidFill>
                  <a:srgbClr val="0081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2453331" y="3208509"/>
              <a:ext cx="563590" cy="852091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16922" y="3208509"/>
              <a:ext cx="563590" cy="852091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906834" y="4060600"/>
              <a:ext cx="5479180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580513" y="3463939"/>
              <a:ext cx="563590" cy="596662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44103" y="3463938"/>
              <a:ext cx="563590" cy="596661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07693" y="3314827"/>
              <a:ext cx="563590" cy="745774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71283" y="3314827"/>
              <a:ext cx="563590" cy="745773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834873" y="3775959"/>
              <a:ext cx="563590" cy="284640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98464" y="3775959"/>
              <a:ext cx="563590" cy="28463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53331" y="4478473"/>
              <a:ext cx="563590" cy="745773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16922" y="4478473"/>
              <a:ext cx="563590" cy="745773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906834" y="5224246"/>
              <a:ext cx="5479180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580513" y="4478472"/>
              <a:ext cx="563590" cy="745775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144103" y="4478472"/>
              <a:ext cx="563590" cy="745774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07693" y="4728977"/>
              <a:ext cx="563590" cy="495270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71283" y="4728977"/>
              <a:ext cx="563590" cy="49526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34873" y="4728974"/>
              <a:ext cx="563590" cy="495271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98464" y="4728975"/>
              <a:ext cx="563590" cy="49526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53331" y="5742180"/>
              <a:ext cx="563590" cy="63655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016922" y="5742180"/>
              <a:ext cx="563590" cy="63655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906834" y="6378738"/>
              <a:ext cx="5479180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3580513" y="5742179"/>
              <a:ext cx="563590" cy="636560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44103" y="5742178"/>
              <a:ext cx="563590" cy="63655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07693" y="5742180"/>
              <a:ext cx="563590" cy="63655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71283" y="5742181"/>
              <a:ext cx="563590" cy="63655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34873" y="5742176"/>
              <a:ext cx="563590" cy="636561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98464" y="5742179"/>
              <a:ext cx="563590" cy="63655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7" name="Straight Arrow Connector 86"/>
          <p:cNvCxnSpPr/>
          <p:nvPr/>
        </p:nvCxnSpPr>
        <p:spPr bwMode="auto">
          <a:xfrm>
            <a:off x="7171968" y="2564904"/>
            <a:ext cx="0" cy="2699596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2A196F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6091848" y="2656085"/>
            <a:ext cx="0" cy="2699596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2A196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233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 coefficient </a:t>
            </a:r>
            <a:r>
              <a:rPr lang="en-GB" i="1" dirty="0" smtClean="0"/>
              <a:t>d</a:t>
            </a:r>
            <a:r>
              <a:rPr lang="en-GB" dirty="0" smtClean="0"/>
              <a:t> measures local spectral power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13850" y="2368972"/>
            <a:ext cx="525610" cy="66364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139461" y="2103512"/>
            <a:ext cx="525610" cy="92910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960819" y="3032621"/>
            <a:ext cx="235728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613850" y="3534125"/>
            <a:ext cx="525610" cy="8006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139461" y="3534125"/>
            <a:ext cx="525610" cy="8006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960819" y="4334801"/>
            <a:ext cx="235728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1613849" y="5296252"/>
            <a:ext cx="525610" cy="12196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139460" y="5152756"/>
            <a:ext cx="525610" cy="14349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960818" y="5291169"/>
            <a:ext cx="235728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32121" y="2887404"/>
            <a:ext cx="2014679" cy="7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32120" y="4191867"/>
            <a:ext cx="2014679" cy="7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754875"/>
            <a:ext cx="341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n-lt"/>
              </a:rPr>
              <a:t>d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≉ 0</a:t>
            </a:r>
          </a:p>
          <a:p>
            <a:pPr algn="ctr"/>
            <a:r>
              <a:rPr lang="en-GB" dirty="0" smtClean="0">
                <a:latin typeface="+mn-lt"/>
              </a:rPr>
              <a:t>Retain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47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 coefficient </a:t>
            </a:r>
            <a:r>
              <a:rPr lang="en-GB" i="1" dirty="0" smtClean="0"/>
              <a:t>d</a:t>
            </a:r>
            <a:r>
              <a:rPr lang="en-GB" dirty="0" smtClean="0"/>
              <a:t> measures local spectral power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13850" y="2368972"/>
            <a:ext cx="525610" cy="66364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139461" y="2103512"/>
            <a:ext cx="525610" cy="929109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960819" y="3032621"/>
            <a:ext cx="235728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613850" y="3534125"/>
            <a:ext cx="525610" cy="8006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139461" y="3534125"/>
            <a:ext cx="525610" cy="8006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960819" y="4334801"/>
            <a:ext cx="235728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1613849" y="5296252"/>
            <a:ext cx="525610" cy="12196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139460" y="5152756"/>
            <a:ext cx="525610" cy="14349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960818" y="5291169"/>
            <a:ext cx="235728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32121" y="2887404"/>
            <a:ext cx="2014679" cy="7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32120" y="4191867"/>
            <a:ext cx="2014679" cy="7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36061" y="2620888"/>
            <a:ext cx="525610" cy="407302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61672" y="1844824"/>
            <a:ext cx="525610" cy="118336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3483030" y="3028191"/>
            <a:ext cx="235728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36061" y="3529695"/>
            <a:ext cx="525610" cy="8006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661672" y="3529695"/>
            <a:ext cx="525610" cy="800675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83030" y="4330370"/>
            <a:ext cx="235728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flipV="1">
            <a:off x="4136060" y="5291820"/>
            <a:ext cx="525610" cy="409604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661671" y="4873533"/>
            <a:ext cx="525610" cy="418288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3483029" y="5286739"/>
            <a:ext cx="235728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4332" y="2882974"/>
            <a:ext cx="2014679" cy="7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4331" y="4187436"/>
            <a:ext cx="2014679" cy="7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754875"/>
            <a:ext cx="341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n-lt"/>
              </a:rPr>
              <a:t>d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≉ 0</a:t>
            </a:r>
          </a:p>
          <a:p>
            <a:pPr algn="ctr"/>
            <a:r>
              <a:rPr lang="en-GB" dirty="0" smtClean="0">
                <a:latin typeface="+mn-lt"/>
              </a:rPr>
              <a:t>Retain</a:t>
            </a:r>
            <a:endParaRPr lang="en-GB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46799" y="5747126"/>
            <a:ext cx="303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+mn-lt"/>
              </a:rPr>
              <a:t>d </a:t>
            </a:r>
            <a:r>
              <a:rPr lang="en-GB" dirty="0" smtClean="0">
                <a:latin typeface="+mn-lt"/>
              </a:rPr>
              <a:t>≫ 0</a:t>
            </a:r>
          </a:p>
          <a:p>
            <a:pPr algn="ctr"/>
            <a:r>
              <a:rPr lang="en-GB" dirty="0" smtClean="0">
                <a:latin typeface="+mn-lt"/>
              </a:rPr>
              <a:t>Refine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2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 coefficient </a:t>
            </a:r>
            <a:r>
              <a:rPr lang="en-GB" i="1" dirty="0" smtClean="0"/>
              <a:t>d</a:t>
            </a:r>
            <a:r>
              <a:rPr lang="en-GB" dirty="0" smtClean="0"/>
              <a:t> measures local spectral power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0818" y="1844824"/>
            <a:ext cx="7427606" cy="3856600"/>
            <a:chOff x="539552" y="1727224"/>
            <a:chExt cx="8270138" cy="4294064"/>
          </a:xfrm>
        </p:grpSpPr>
        <p:sp>
          <p:nvSpPr>
            <p:cNvPr id="34" name="Rectangle 33"/>
            <p:cNvSpPr/>
            <p:nvPr/>
          </p:nvSpPr>
          <p:spPr>
            <a:xfrm>
              <a:off x="1266659" y="2310828"/>
              <a:ext cx="585231" cy="73892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51891" y="2015256"/>
              <a:ext cx="585231" cy="1034500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39553" y="3049756"/>
              <a:ext cx="2624675" cy="0"/>
            </a:xfrm>
            <a:prstGeom prst="line">
              <a:avLst/>
            </a:prstGeom>
            <a:solidFill>
              <a:srgbClr val="0081C2"/>
            </a:solidFill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266659" y="3608147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51891" y="3608147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39553" y="4499645"/>
              <a:ext cx="2624675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 flipV="1">
              <a:off x="1266658" y="5570156"/>
              <a:ext cx="585231" cy="13579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51890" y="5410383"/>
              <a:ext cx="585231" cy="159772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39552" y="5564497"/>
              <a:ext cx="2624675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30286" y="2888067"/>
              <a:ext cx="2243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smtClean="0">
                  <a:latin typeface="Lato" panose="020F0502020204030203" pitchFamily="34" charset="0"/>
                </a:rPr>
                <a:t>=</a:t>
              </a:r>
              <a:endParaRPr lang="en-GB" sz="4800" dirty="0">
                <a:latin typeface="Lato" panose="020F05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285" y="4340498"/>
              <a:ext cx="2243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latin typeface="Lato" panose="020F0502020204030203" pitchFamily="34" charset="0"/>
                </a:rPr>
                <a:t>+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74971" y="2591319"/>
              <a:ext cx="585231" cy="453503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60203" y="1727224"/>
              <a:ext cx="585231" cy="1317599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347865" y="3044823"/>
              <a:ext cx="2624675" cy="0"/>
            </a:xfrm>
            <a:prstGeom prst="line">
              <a:avLst/>
            </a:prstGeom>
            <a:solidFill>
              <a:srgbClr val="0081C2"/>
            </a:solidFill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74971" y="3603214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0203" y="3603214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47865" y="4494712"/>
              <a:ext cx="2624675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 flipV="1">
              <a:off x="4074970" y="5565222"/>
              <a:ext cx="585231" cy="456066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60202" y="5099487"/>
              <a:ext cx="585231" cy="465735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347864" y="5559564"/>
              <a:ext cx="2624675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38598" y="2883134"/>
              <a:ext cx="2243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smtClean="0">
                  <a:latin typeface="Lato" panose="020F0502020204030203" pitchFamily="34" charset="0"/>
                </a:rPr>
                <a:t>=</a:t>
              </a:r>
              <a:endParaRPr lang="en-GB" sz="4800" dirty="0">
                <a:latin typeface="Lato" panose="020F05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38597" y="4335565"/>
              <a:ext cx="2243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latin typeface="Lato" panose="020F0502020204030203" pitchFamily="34" charset="0"/>
                </a:rPr>
                <a:t>+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185015" y="3041041"/>
              <a:ext cx="2624675" cy="0"/>
            </a:xfrm>
            <a:prstGeom prst="line">
              <a:avLst/>
            </a:prstGeom>
            <a:solidFill>
              <a:srgbClr val="0081C2"/>
            </a:solidFill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912121" y="3599432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97353" y="3599432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185015" y="4490930"/>
              <a:ext cx="2624675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185014" y="5555782"/>
              <a:ext cx="2624675" cy="0"/>
            </a:xfrm>
            <a:prstGeom prst="line">
              <a:avLst/>
            </a:prstGeom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375748" y="2879352"/>
              <a:ext cx="2243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smtClean="0">
                  <a:latin typeface="Lato" panose="020F0502020204030203" pitchFamily="34" charset="0"/>
                </a:rPr>
                <a:t>=</a:t>
              </a:r>
              <a:endParaRPr lang="en-GB" sz="4800" dirty="0"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75747" y="4331783"/>
              <a:ext cx="2243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latin typeface="Lato" panose="020F0502020204030203" pitchFamily="34" charset="0"/>
                </a:rPr>
                <a:t>+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12120" y="2138832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97352" y="2138832"/>
              <a:ext cx="585231" cy="891498"/>
            </a:xfrm>
            <a:prstGeom prst="rect">
              <a:avLst/>
            </a:prstGeom>
            <a:solidFill>
              <a:srgbClr val="008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5754875"/>
            <a:ext cx="341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n-lt"/>
              </a:rPr>
              <a:t>d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≉ 0</a:t>
            </a:r>
          </a:p>
          <a:p>
            <a:pPr algn="ctr"/>
            <a:r>
              <a:rPr lang="en-GB" dirty="0" smtClean="0">
                <a:latin typeface="+mn-lt"/>
              </a:rPr>
              <a:t>Retain</a:t>
            </a:r>
            <a:endParaRPr lang="en-GB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46799" y="5747126"/>
            <a:ext cx="303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+mn-lt"/>
              </a:rPr>
              <a:t>d </a:t>
            </a:r>
            <a:r>
              <a:rPr lang="en-GB" dirty="0" smtClean="0">
                <a:latin typeface="+mn-lt"/>
              </a:rPr>
              <a:t>≫ 0</a:t>
            </a:r>
          </a:p>
          <a:p>
            <a:pPr algn="ctr"/>
            <a:r>
              <a:rPr lang="en-GB" dirty="0" smtClean="0">
                <a:latin typeface="+mn-lt"/>
              </a:rPr>
              <a:t>Refine</a:t>
            </a:r>
            <a:endParaRPr lang="en-GB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72201" y="5733256"/>
            <a:ext cx="172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n-lt"/>
              </a:rPr>
              <a:t>d</a:t>
            </a:r>
            <a:r>
              <a:rPr lang="en-GB" dirty="0" smtClean="0">
                <a:latin typeface="+mn-lt"/>
              </a:rPr>
              <a:t> ≈ 0</a:t>
            </a:r>
          </a:p>
          <a:p>
            <a:pPr algn="ctr"/>
            <a:r>
              <a:rPr lang="en-GB" dirty="0" smtClean="0">
                <a:latin typeface="+mn-lt"/>
              </a:rPr>
              <a:t>Coarsen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5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Adaptivity</a:t>
            </a:r>
            <a:r>
              <a:rPr lang="en-GB" dirty="0" smtClean="0"/>
              <a:t> threshold </a:t>
            </a:r>
            <a:r>
              <a:rPr lang="el-GR" i="1" dirty="0"/>
              <a:t>ε</a:t>
            </a:r>
            <a:r>
              <a:rPr lang="el-GR" dirty="0"/>
              <a:t/>
            </a:r>
            <a:br>
              <a:rPr lang="el-GR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11547" y="4045788"/>
            <a:ext cx="5495027" cy="0"/>
          </a:xfrm>
          <a:prstGeom prst="line">
            <a:avLst/>
          </a:prstGeom>
          <a:ln w="5715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11547" y="3786995"/>
            <a:ext cx="0" cy="491706"/>
          </a:xfrm>
          <a:prstGeom prst="line">
            <a:avLst/>
          </a:prstGeom>
          <a:ln w="5715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951" y="3818625"/>
            <a:ext cx="0" cy="491706"/>
          </a:xfrm>
          <a:prstGeom prst="line">
            <a:avLst/>
          </a:prstGeom>
          <a:ln w="5715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0592" y="3215160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Lato" panose="020F0502020204030203" pitchFamily="34" charset="0"/>
              </a:rPr>
              <a:t>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09996" y="3260093"/>
            <a:ext cx="4219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prstClr val="black"/>
                </a:solidFill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4664" y="3283094"/>
            <a:ext cx="3722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l-GR" sz="3200" i="1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endParaRPr lang="en-GB" sz="2400" i="1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0990" y="4411300"/>
            <a:ext cx="17393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+mn-lt"/>
              </a:rPr>
              <a:t>Small error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2261" y="4411300"/>
            <a:ext cx="174849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+mn-lt"/>
              </a:rPr>
              <a:t>Large error</a:t>
            </a:r>
          </a:p>
        </p:txBody>
      </p:sp>
      <p:sp>
        <p:nvSpPr>
          <p:cNvPr id="14" name="Oval 13"/>
          <p:cNvSpPr/>
          <p:nvPr/>
        </p:nvSpPr>
        <p:spPr>
          <a:xfrm>
            <a:off x="3661185" y="3886200"/>
            <a:ext cx="319176" cy="319176"/>
          </a:xfrm>
          <a:prstGeom prst="ellipse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1D idealised topography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63219" y="1837046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Uniform mesh, 512 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0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Haar</a:t>
            </a:r>
            <a:r>
              <a:rPr lang="en-GB" dirty="0"/>
              <a:t> </a:t>
            </a:r>
            <a:r>
              <a:rPr lang="en-GB" dirty="0" smtClean="0"/>
              <a:t>wavelet-based</a:t>
            </a:r>
            <a:br>
              <a:rPr lang="en-GB" dirty="0" smtClean="0"/>
            </a:br>
            <a:r>
              <a:rPr lang="en-GB" dirty="0" smtClean="0"/>
              <a:t>mesh </a:t>
            </a:r>
            <a:r>
              <a:rPr lang="en-GB" dirty="0"/>
              <a:t>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8024" y="1837046"/>
            <a:ext cx="515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mesh, 67 cells, </a:t>
            </a:r>
            <a:r>
              <a:rPr lang="el-GR" sz="24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</a:rPr>
              <a:t>=10</a:t>
            </a:r>
            <a:r>
              <a:rPr lang="en-GB" sz="2400" baseline="30000" dirty="0" smtClean="0">
                <a:solidFill>
                  <a:prstClr val="black"/>
                </a:solidFill>
                <a:latin typeface="Lato" panose="020F0502020204030203" pitchFamily="34" charset="0"/>
              </a:rPr>
              <a:t>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0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772816"/>
            <a:ext cx="8229600" cy="432318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Part 1 </a:t>
            </a:r>
            <a:r>
              <a:rPr lang="en-GB" dirty="0" smtClean="0"/>
              <a:t>– James Shaw</a:t>
            </a:r>
            <a:endParaRPr lang="en-GB" b="1" dirty="0" smtClean="0"/>
          </a:p>
          <a:p>
            <a:r>
              <a:rPr lang="en-GB" sz="2800" dirty="0" smtClean="0"/>
              <a:t>Wavelet theory</a:t>
            </a:r>
          </a:p>
          <a:p>
            <a:r>
              <a:rPr lang="en-GB" sz="2800" dirty="0" smtClean="0"/>
              <a:t>Quiescent and oscillatory flow simulations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b="1" dirty="0" smtClean="0"/>
              <a:t>Part 2 </a:t>
            </a:r>
            <a:r>
              <a:rPr lang="en-GB" dirty="0" smtClean="0"/>
              <a:t>– Georges </a:t>
            </a:r>
            <a:r>
              <a:rPr lang="en-GB" dirty="0" err="1" smtClean="0"/>
              <a:t>Kesserwani</a:t>
            </a:r>
            <a:endParaRPr lang="en-GB" b="1" dirty="0"/>
          </a:p>
          <a:p>
            <a:r>
              <a:rPr lang="en-GB" sz="2800" dirty="0" smtClean="0"/>
              <a:t>Transient dam break simulations</a:t>
            </a:r>
            <a:endParaRPr lang="en-GB" sz="2800" dirty="0"/>
          </a:p>
          <a:p>
            <a:r>
              <a:rPr lang="en-GB" sz="2800" dirty="0" smtClean="0"/>
              <a:t>Project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Haar</a:t>
            </a:r>
            <a:r>
              <a:rPr lang="en-GB" dirty="0" smtClean="0"/>
              <a:t> wavelet-based</a:t>
            </a:r>
            <a:br>
              <a:rPr lang="en-GB" dirty="0" smtClean="0"/>
            </a:br>
            <a:r>
              <a:rPr lang="en-GB" dirty="0" smtClean="0"/>
              <a:t>mesh generation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8296" y="1837046"/>
            <a:ext cx="526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mesh, 141 cells, </a:t>
            </a:r>
            <a:r>
              <a:rPr lang="el-GR" sz="24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</a:rPr>
              <a:t>=10</a:t>
            </a:r>
            <a:r>
              <a:rPr lang="en-GB" sz="2400" baseline="30000" dirty="0">
                <a:solidFill>
                  <a:prstClr val="black"/>
                </a:solidFill>
                <a:latin typeface="Lato" panose="020F0502020204030203" pitchFamily="34" charset="0"/>
              </a:rPr>
              <a:t>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2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Haar</a:t>
            </a:r>
            <a:r>
              <a:rPr lang="en-GB" dirty="0" smtClean="0"/>
              <a:t> wavelet-based</a:t>
            </a:r>
            <a:br>
              <a:rPr lang="en-GB" dirty="0" smtClean="0"/>
            </a:br>
            <a:r>
              <a:rPr lang="en-GB" dirty="0" smtClean="0"/>
              <a:t>mesh generation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160270"/>
            <a:ext cx="6163056" cy="4622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8296" y="1837046"/>
            <a:ext cx="526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+mj-ea"/>
                <a:cs typeface="+mj-cs"/>
              </a:rPr>
              <a:t>Adaptive mesh, 146 cells, </a:t>
            </a:r>
            <a:r>
              <a:rPr lang="el-GR" sz="2400" dirty="0">
                <a:solidFill>
                  <a:prstClr val="black"/>
                </a:solidFill>
                <a:latin typeface="Lato" panose="020F0502020204030203" pitchFamily="34" charset="0"/>
              </a:rPr>
              <a:t>ε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</a:rPr>
              <a:t>=10</a:t>
            </a:r>
            <a:r>
              <a:rPr lang="en-GB" sz="2400" baseline="30000" dirty="0" smtClean="0">
                <a:solidFill>
                  <a:prstClr val="black"/>
                </a:solidFill>
                <a:latin typeface="Lato" panose="020F0502020204030203" pitchFamily="34" charset="0"/>
              </a:rPr>
              <a:t>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Piecewise-polynomial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Alpert </a:t>
            </a:r>
            <a:r>
              <a:rPr lang="en-GB" dirty="0" err="1" smtClean="0"/>
              <a:t>multiwavelet</a:t>
            </a:r>
            <a:r>
              <a:rPr lang="en-GB" dirty="0" smtClean="0"/>
              <a:t> </a:t>
            </a:r>
            <a:r>
              <a:rPr lang="en-GB" dirty="0" smtClean="0"/>
              <a:t>transform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529803" y="2323717"/>
            <a:ext cx="666509" cy="966788"/>
          </a:xfrm>
          <a:custGeom>
            <a:avLst/>
            <a:gdLst>
              <a:gd name="connsiteX0" fmla="*/ 0 w 656676"/>
              <a:gd name="connsiteY0" fmla="*/ 0 h 829136"/>
              <a:gd name="connsiteX1" fmla="*/ 656676 w 656676"/>
              <a:gd name="connsiteY1" fmla="*/ 0 h 829136"/>
              <a:gd name="connsiteX2" fmla="*/ 656676 w 656676"/>
              <a:gd name="connsiteY2" fmla="*/ 829136 h 829136"/>
              <a:gd name="connsiteX3" fmla="*/ 0 w 656676"/>
              <a:gd name="connsiteY3" fmla="*/ 829136 h 829136"/>
              <a:gd name="connsiteX4" fmla="*/ 0 w 656676"/>
              <a:gd name="connsiteY4" fmla="*/ 0 h 829136"/>
              <a:gd name="connsiteX0" fmla="*/ 0 w 666509"/>
              <a:gd name="connsiteY0" fmla="*/ 137652 h 966788"/>
              <a:gd name="connsiteX1" fmla="*/ 666509 w 666509"/>
              <a:gd name="connsiteY1" fmla="*/ 0 h 966788"/>
              <a:gd name="connsiteX2" fmla="*/ 656676 w 666509"/>
              <a:gd name="connsiteY2" fmla="*/ 966788 h 966788"/>
              <a:gd name="connsiteX3" fmla="*/ 0 w 666509"/>
              <a:gd name="connsiteY3" fmla="*/ 966788 h 966788"/>
              <a:gd name="connsiteX4" fmla="*/ 0 w 666509"/>
              <a:gd name="connsiteY4" fmla="*/ 137652 h 96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09" h="966788">
                <a:moveTo>
                  <a:pt x="0" y="137652"/>
                </a:moveTo>
                <a:lnTo>
                  <a:pt x="666509" y="0"/>
                </a:lnTo>
                <a:lnTo>
                  <a:pt x="656676" y="966788"/>
                </a:lnTo>
                <a:lnTo>
                  <a:pt x="0" y="966788"/>
                </a:lnTo>
                <a:lnTo>
                  <a:pt x="0" y="137652"/>
                </a:ln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/>
          <p:cNvSpPr/>
          <p:nvPr/>
        </p:nvSpPr>
        <p:spPr>
          <a:xfrm>
            <a:off x="3186480" y="2129714"/>
            <a:ext cx="656676" cy="1160791"/>
          </a:xfrm>
          <a:custGeom>
            <a:avLst/>
            <a:gdLst>
              <a:gd name="connsiteX0" fmla="*/ 0 w 656676"/>
              <a:gd name="connsiteY0" fmla="*/ 0 h 1160791"/>
              <a:gd name="connsiteX1" fmla="*/ 656676 w 656676"/>
              <a:gd name="connsiteY1" fmla="*/ 0 h 1160791"/>
              <a:gd name="connsiteX2" fmla="*/ 656676 w 656676"/>
              <a:gd name="connsiteY2" fmla="*/ 1160791 h 1160791"/>
              <a:gd name="connsiteX3" fmla="*/ 0 w 656676"/>
              <a:gd name="connsiteY3" fmla="*/ 1160791 h 1160791"/>
              <a:gd name="connsiteX4" fmla="*/ 0 w 656676"/>
              <a:gd name="connsiteY4" fmla="*/ 0 h 1160791"/>
              <a:gd name="connsiteX0" fmla="*/ 0 w 656676"/>
              <a:gd name="connsiteY0" fmla="*/ 0 h 1160791"/>
              <a:gd name="connsiteX1" fmla="*/ 637012 w 656676"/>
              <a:gd name="connsiteY1" fmla="*/ 560439 h 1160791"/>
              <a:gd name="connsiteX2" fmla="*/ 656676 w 656676"/>
              <a:gd name="connsiteY2" fmla="*/ 1160791 h 1160791"/>
              <a:gd name="connsiteX3" fmla="*/ 0 w 656676"/>
              <a:gd name="connsiteY3" fmla="*/ 1160791 h 1160791"/>
              <a:gd name="connsiteX4" fmla="*/ 0 w 656676"/>
              <a:gd name="connsiteY4" fmla="*/ 0 h 11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676" h="1160791">
                <a:moveTo>
                  <a:pt x="0" y="0"/>
                </a:moveTo>
                <a:lnTo>
                  <a:pt x="637012" y="560439"/>
                </a:lnTo>
                <a:lnTo>
                  <a:pt x="656676" y="1160791"/>
                </a:lnTo>
                <a:lnTo>
                  <a:pt x="0" y="1160791"/>
                </a:lnTo>
                <a:lnTo>
                  <a:pt x="0" y="0"/>
                </a:ln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13933" y="3290505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28857" y="4094393"/>
            <a:ext cx="1314297" cy="1078989"/>
          </a:xfrm>
          <a:custGeom>
            <a:avLst/>
            <a:gdLst>
              <a:gd name="connsiteX0" fmla="*/ 0 w 1313352"/>
              <a:gd name="connsiteY0" fmla="*/ 0 h 1000331"/>
              <a:gd name="connsiteX1" fmla="*/ 1313352 w 1313352"/>
              <a:gd name="connsiteY1" fmla="*/ 0 h 1000331"/>
              <a:gd name="connsiteX2" fmla="*/ 1313352 w 1313352"/>
              <a:gd name="connsiteY2" fmla="*/ 1000331 h 1000331"/>
              <a:gd name="connsiteX3" fmla="*/ 0 w 1313352"/>
              <a:gd name="connsiteY3" fmla="*/ 1000331 h 1000331"/>
              <a:gd name="connsiteX4" fmla="*/ 0 w 1313352"/>
              <a:gd name="connsiteY4" fmla="*/ 0 h 1000331"/>
              <a:gd name="connsiteX0" fmla="*/ 9832 w 1313352"/>
              <a:gd name="connsiteY0" fmla="*/ 0 h 1078989"/>
              <a:gd name="connsiteX1" fmla="*/ 1313352 w 1313352"/>
              <a:gd name="connsiteY1" fmla="*/ 78658 h 1078989"/>
              <a:gd name="connsiteX2" fmla="*/ 1313352 w 1313352"/>
              <a:gd name="connsiteY2" fmla="*/ 1078989 h 1078989"/>
              <a:gd name="connsiteX3" fmla="*/ 0 w 1313352"/>
              <a:gd name="connsiteY3" fmla="*/ 1078989 h 1078989"/>
              <a:gd name="connsiteX4" fmla="*/ 9832 w 1313352"/>
              <a:gd name="connsiteY4" fmla="*/ 0 h 1078989"/>
              <a:gd name="connsiteX0" fmla="*/ 9832 w 1313352"/>
              <a:gd name="connsiteY0" fmla="*/ 0 h 1078989"/>
              <a:gd name="connsiteX1" fmla="*/ 1313352 w 1313352"/>
              <a:gd name="connsiteY1" fmla="*/ 176980 h 1078989"/>
              <a:gd name="connsiteX2" fmla="*/ 1313352 w 1313352"/>
              <a:gd name="connsiteY2" fmla="*/ 1078989 h 1078989"/>
              <a:gd name="connsiteX3" fmla="*/ 0 w 1313352"/>
              <a:gd name="connsiteY3" fmla="*/ 1078989 h 1078989"/>
              <a:gd name="connsiteX4" fmla="*/ 9832 w 1313352"/>
              <a:gd name="connsiteY4" fmla="*/ 0 h 1078989"/>
              <a:gd name="connsiteX0" fmla="*/ 945 w 1314297"/>
              <a:gd name="connsiteY0" fmla="*/ 0 h 1078989"/>
              <a:gd name="connsiteX1" fmla="*/ 1314297 w 1314297"/>
              <a:gd name="connsiteY1" fmla="*/ 176980 h 1078989"/>
              <a:gd name="connsiteX2" fmla="*/ 1314297 w 1314297"/>
              <a:gd name="connsiteY2" fmla="*/ 1078989 h 1078989"/>
              <a:gd name="connsiteX3" fmla="*/ 945 w 1314297"/>
              <a:gd name="connsiteY3" fmla="*/ 1078989 h 1078989"/>
              <a:gd name="connsiteX4" fmla="*/ 945 w 1314297"/>
              <a:gd name="connsiteY4" fmla="*/ 0 h 10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297" h="1078989">
                <a:moveTo>
                  <a:pt x="945" y="0"/>
                </a:moveTo>
                <a:lnTo>
                  <a:pt x="1314297" y="176980"/>
                </a:lnTo>
                <a:lnTo>
                  <a:pt x="1314297" y="1078989"/>
                </a:lnTo>
                <a:lnTo>
                  <a:pt x="945" y="1078989"/>
                </a:lnTo>
                <a:cubicBezTo>
                  <a:pt x="4222" y="719326"/>
                  <a:pt x="-2332" y="359663"/>
                  <a:pt x="945" y="0"/>
                </a:cubicBez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13933" y="517338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2529802" y="6293783"/>
            <a:ext cx="656676" cy="358854"/>
          </a:xfrm>
          <a:custGeom>
            <a:avLst/>
            <a:gdLst>
              <a:gd name="connsiteX0" fmla="*/ 0 w 656676"/>
              <a:gd name="connsiteY0" fmla="*/ 0 h 152377"/>
              <a:gd name="connsiteX1" fmla="*/ 656676 w 656676"/>
              <a:gd name="connsiteY1" fmla="*/ 0 h 152377"/>
              <a:gd name="connsiteX2" fmla="*/ 656676 w 656676"/>
              <a:gd name="connsiteY2" fmla="*/ 152377 h 152377"/>
              <a:gd name="connsiteX3" fmla="*/ 0 w 656676"/>
              <a:gd name="connsiteY3" fmla="*/ 152377 h 152377"/>
              <a:gd name="connsiteX4" fmla="*/ 0 w 656676"/>
              <a:gd name="connsiteY4" fmla="*/ 0 h 152377"/>
              <a:gd name="connsiteX0" fmla="*/ 0 w 656676"/>
              <a:gd name="connsiteY0" fmla="*/ 0 h 319525"/>
              <a:gd name="connsiteX1" fmla="*/ 656676 w 656676"/>
              <a:gd name="connsiteY1" fmla="*/ 167148 h 319525"/>
              <a:gd name="connsiteX2" fmla="*/ 656676 w 656676"/>
              <a:gd name="connsiteY2" fmla="*/ 319525 h 319525"/>
              <a:gd name="connsiteX3" fmla="*/ 0 w 656676"/>
              <a:gd name="connsiteY3" fmla="*/ 319525 h 319525"/>
              <a:gd name="connsiteX4" fmla="*/ 0 w 656676"/>
              <a:gd name="connsiteY4" fmla="*/ 0 h 319525"/>
              <a:gd name="connsiteX0" fmla="*/ 9832 w 656676"/>
              <a:gd name="connsiteY0" fmla="*/ 0 h 358854"/>
              <a:gd name="connsiteX1" fmla="*/ 656676 w 656676"/>
              <a:gd name="connsiteY1" fmla="*/ 206477 h 358854"/>
              <a:gd name="connsiteX2" fmla="*/ 656676 w 656676"/>
              <a:gd name="connsiteY2" fmla="*/ 358854 h 358854"/>
              <a:gd name="connsiteX3" fmla="*/ 0 w 656676"/>
              <a:gd name="connsiteY3" fmla="*/ 358854 h 358854"/>
              <a:gd name="connsiteX4" fmla="*/ 9832 w 656676"/>
              <a:gd name="connsiteY4" fmla="*/ 0 h 3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676" h="358854">
                <a:moveTo>
                  <a:pt x="9832" y="0"/>
                </a:moveTo>
                <a:lnTo>
                  <a:pt x="656676" y="206477"/>
                </a:lnTo>
                <a:lnTo>
                  <a:pt x="656676" y="358854"/>
                </a:lnTo>
                <a:lnTo>
                  <a:pt x="0" y="358854"/>
                </a:lnTo>
                <a:lnTo>
                  <a:pt x="9832" y="0"/>
                </a:ln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66813" y="5927691"/>
            <a:ext cx="676341" cy="366090"/>
          </a:xfrm>
          <a:custGeom>
            <a:avLst/>
            <a:gdLst>
              <a:gd name="connsiteX0" fmla="*/ 0 w 656676"/>
              <a:gd name="connsiteY0" fmla="*/ 0 h 179277"/>
              <a:gd name="connsiteX1" fmla="*/ 656676 w 656676"/>
              <a:gd name="connsiteY1" fmla="*/ 0 h 179277"/>
              <a:gd name="connsiteX2" fmla="*/ 656676 w 656676"/>
              <a:gd name="connsiteY2" fmla="*/ 179277 h 179277"/>
              <a:gd name="connsiteX3" fmla="*/ 0 w 656676"/>
              <a:gd name="connsiteY3" fmla="*/ 179277 h 179277"/>
              <a:gd name="connsiteX4" fmla="*/ 0 w 656676"/>
              <a:gd name="connsiteY4" fmla="*/ 0 h 179277"/>
              <a:gd name="connsiteX0" fmla="*/ 0 w 676341"/>
              <a:gd name="connsiteY0" fmla="*/ 0 h 366090"/>
              <a:gd name="connsiteX1" fmla="*/ 676341 w 676341"/>
              <a:gd name="connsiteY1" fmla="*/ 186813 h 366090"/>
              <a:gd name="connsiteX2" fmla="*/ 676341 w 676341"/>
              <a:gd name="connsiteY2" fmla="*/ 366090 h 366090"/>
              <a:gd name="connsiteX3" fmla="*/ 19665 w 676341"/>
              <a:gd name="connsiteY3" fmla="*/ 366090 h 366090"/>
              <a:gd name="connsiteX4" fmla="*/ 0 w 676341"/>
              <a:gd name="connsiteY4" fmla="*/ 0 h 36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41" h="366090">
                <a:moveTo>
                  <a:pt x="0" y="0"/>
                </a:moveTo>
                <a:lnTo>
                  <a:pt x="676341" y="186813"/>
                </a:lnTo>
                <a:lnTo>
                  <a:pt x="676341" y="366090"/>
                </a:lnTo>
                <a:lnTo>
                  <a:pt x="19665" y="366090"/>
                </a:lnTo>
                <a:lnTo>
                  <a:pt x="0" y="0"/>
                </a:lnTo>
                <a:close/>
              </a:path>
            </a:pathLst>
          </a:cu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13932" y="628743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7951" y="3236363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7949" y="5148750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237456" y="4781761"/>
            <a:ext cx="315744" cy="3021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380312" y="4781759"/>
            <a:ext cx="369311" cy="3021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228184" y="5503142"/>
            <a:ext cx="315744" cy="3021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371040" y="5503140"/>
            <a:ext cx="369311" cy="3021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08104" y="504147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Filter </a:t>
            </a:r>
            <a:r>
              <a:rPr lang="en-GB" dirty="0" smtClean="0">
                <a:latin typeface="+mn-lt"/>
              </a:rPr>
              <a:t>bank matrices</a:t>
            </a:r>
            <a:endParaRPr lang="en-GB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8"/>
          <a:stretch/>
        </p:blipFill>
        <p:spPr>
          <a:xfrm>
            <a:off x="4500155" y="3995032"/>
            <a:ext cx="4440598" cy="7436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7" b="48421"/>
          <a:stretch/>
        </p:blipFill>
        <p:spPr>
          <a:xfrm>
            <a:off x="4480165" y="5829865"/>
            <a:ext cx="4440598" cy="720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2" b="73238"/>
          <a:stretch/>
        </p:blipFill>
        <p:spPr>
          <a:xfrm>
            <a:off x="4040508" y="2392969"/>
            <a:ext cx="808998" cy="743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r="35873" b="73238"/>
          <a:stretch/>
        </p:blipFill>
        <p:spPr>
          <a:xfrm>
            <a:off x="1713932" y="2377963"/>
            <a:ext cx="792088" cy="7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2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Piecewise-polynomial</a:t>
            </a:r>
            <a:br>
              <a:rPr lang="en-GB" dirty="0" smtClean="0"/>
            </a:br>
            <a:r>
              <a:rPr lang="en-GB" dirty="0" smtClean="0"/>
              <a:t>Alpert </a:t>
            </a:r>
            <a:r>
              <a:rPr lang="en-GB" dirty="0" err="1" smtClean="0"/>
              <a:t>multiwavelet</a:t>
            </a:r>
            <a:r>
              <a:rPr lang="en-GB" dirty="0" smtClean="0"/>
              <a:t> transform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B14983-37F0-47A8-BF19-22ECE6A24593}"/>
              </a:ext>
            </a:extLst>
          </p:cNvPr>
          <p:cNvGrpSpPr/>
          <p:nvPr/>
        </p:nvGrpSpPr>
        <p:grpSpPr>
          <a:xfrm>
            <a:off x="1691680" y="5013176"/>
            <a:ext cx="5760640" cy="793858"/>
            <a:chOff x="1691680" y="5443454"/>
            <a:chExt cx="5760640" cy="7938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13B707-774E-4FAD-8FE3-0035EAC5BA49}"/>
                </a:ext>
              </a:extLst>
            </p:cNvPr>
            <p:cNvCxnSpPr/>
            <p:nvPr/>
          </p:nvCxnSpPr>
          <p:spPr bwMode="auto">
            <a:xfrm>
              <a:off x="1691680" y="5443454"/>
              <a:ext cx="288032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870A79F-EF4D-49AE-B343-117629370457}"/>
                </a:ext>
              </a:extLst>
            </p:cNvPr>
            <p:cNvCxnSpPr/>
            <p:nvPr/>
          </p:nvCxnSpPr>
          <p:spPr bwMode="auto">
            <a:xfrm flipV="1">
              <a:off x="4572000" y="5952610"/>
              <a:ext cx="2880320" cy="2847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F43BD-60D1-44A9-A9E5-DF48016A29A4}"/>
              </a:ext>
            </a:extLst>
          </p:cNvPr>
          <p:cNvCxnSpPr/>
          <p:nvPr/>
        </p:nvCxnSpPr>
        <p:spPr bwMode="auto">
          <a:xfrm>
            <a:off x="1691680" y="6079228"/>
            <a:ext cx="576064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0EF069-3561-4C10-B800-CD767184B511}"/>
              </a:ext>
            </a:extLst>
          </p:cNvPr>
          <p:cNvGrpSpPr/>
          <p:nvPr/>
        </p:nvGrpSpPr>
        <p:grpSpPr>
          <a:xfrm>
            <a:off x="1691680" y="3573016"/>
            <a:ext cx="5760640" cy="1145468"/>
            <a:chOff x="1691680" y="4149080"/>
            <a:chExt cx="5760640" cy="114546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D986E8-6BD6-48DE-9D09-1E8A562DAB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1680" y="4179984"/>
              <a:ext cx="1440160" cy="1164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71EDC3-DB4B-4501-8C56-F2B06878EA03}"/>
                </a:ext>
              </a:extLst>
            </p:cNvPr>
            <p:cNvCxnSpPr/>
            <p:nvPr/>
          </p:nvCxnSpPr>
          <p:spPr bwMode="auto">
            <a:xfrm flipH="1">
              <a:off x="3131840" y="4149080"/>
              <a:ext cx="1440160" cy="66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1D4573-0CD0-46B8-A6CE-836A17B3617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72000" y="4571451"/>
              <a:ext cx="1440160" cy="7230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05A73A-2083-4537-8C9E-1E1DCFCFD079}"/>
                </a:ext>
              </a:extLst>
            </p:cNvPr>
            <p:cNvCxnSpPr/>
            <p:nvPr/>
          </p:nvCxnSpPr>
          <p:spPr bwMode="auto">
            <a:xfrm flipV="1">
              <a:off x="6012160" y="4476446"/>
              <a:ext cx="144016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F15380-D342-4508-937D-0DD0F27F11AF}"/>
              </a:ext>
            </a:extLst>
          </p:cNvPr>
          <p:cNvGrpSpPr/>
          <p:nvPr/>
        </p:nvGrpSpPr>
        <p:grpSpPr>
          <a:xfrm>
            <a:off x="1691680" y="1988840"/>
            <a:ext cx="5760640" cy="1440160"/>
            <a:chOff x="1691680" y="2499556"/>
            <a:chExt cx="5760640" cy="144016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CEF18B-1ED9-46B4-A54E-D511161803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1680" y="2643572"/>
              <a:ext cx="720080" cy="720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6F8C50-C36C-4B04-9965-077534DF7C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1760" y="2568234"/>
              <a:ext cx="720080" cy="1506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6A86E7-2272-4D8F-9DDE-84B2BD357C6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131840" y="2499556"/>
              <a:ext cx="720080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5EF0AF-E952-4E52-B547-65CA790107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2317" y="2635142"/>
              <a:ext cx="719683" cy="843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410FAF-D5C2-4D27-A8D3-F90B822CE844}"/>
                </a:ext>
              </a:extLst>
            </p:cNvPr>
            <p:cNvCxnSpPr/>
            <p:nvPr/>
          </p:nvCxnSpPr>
          <p:spPr bwMode="auto">
            <a:xfrm>
              <a:off x="4572000" y="2715580"/>
              <a:ext cx="720477" cy="36004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76C52FF-13DA-4E74-B7FD-936CB0C53183}"/>
                </a:ext>
              </a:extLst>
            </p:cNvPr>
            <p:cNvCxnSpPr/>
            <p:nvPr/>
          </p:nvCxnSpPr>
          <p:spPr bwMode="auto">
            <a:xfrm>
              <a:off x="5292477" y="3723692"/>
              <a:ext cx="719683" cy="21602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D81A0F-6DBB-4315-A5DD-CF8485D5EB8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12160" y="2895600"/>
              <a:ext cx="720080" cy="10441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A5258F-A6C5-4F88-AFE0-63A21C8253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32240" y="2679576"/>
              <a:ext cx="720080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3" name="Straight Arrow Connector 52"/>
          <p:cNvCxnSpPr/>
          <p:nvPr/>
        </p:nvCxnSpPr>
        <p:spPr bwMode="auto">
          <a:xfrm>
            <a:off x="7956376" y="2608854"/>
            <a:ext cx="0" cy="3353472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2A196F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1115616" y="2564904"/>
            <a:ext cx="0" cy="3317468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2A196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35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Haar</a:t>
            </a:r>
            <a:r>
              <a:rPr lang="en-GB" dirty="0" smtClean="0"/>
              <a:t> wavelet and</a:t>
            </a:r>
            <a:br>
              <a:rPr lang="en-GB" dirty="0" smtClean="0"/>
            </a:br>
            <a:r>
              <a:rPr lang="en-GB" dirty="0" smtClean="0"/>
              <a:t>Alpert </a:t>
            </a:r>
            <a:r>
              <a:rPr lang="en-GB" dirty="0" err="1" smtClean="0"/>
              <a:t>multiwavelet</a:t>
            </a:r>
            <a:r>
              <a:rPr lang="en-GB" dirty="0" smtClean="0"/>
              <a:t> </a:t>
            </a:r>
            <a:r>
              <a:rPr lang="en-GB" dirty="0" err="1" smtClean="0"/>
              <a:t>adaptivity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/>
          <a:stretch/>
        </p:blipFill>
        <p:spPr>
          <a:xfrm>
            <a:off x="698525" y="1718505"/>
            <a:ext cx="5457651" cy="49508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568" y="4869160"/>
            <a:ext cx="260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Alpert </a:t>
            </a:r>
            <a:r>
              <a:rPr lang="en-GB" dirty="0" err="1" smtClean="0">
                <a:latin typeface="+mn-lt"/>
              </a:rPr>
              <a:t>multiwavelets</a:t>
            </a:r>
            <a:endParaRPr lang="en-GB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</a:t>
            </a:r>
            <a:r>
              <a:rPr lang="en-GB" dirty="0" smtClean="0">
                <a:latin typeface="+mn-lt"/>
              </a:rPr>
              <a:t> = </a:t>
            </a:r>
            <a:r>
              <a:rPr lang="en-GB" dirty="0">
                <a:latin typeface="+mn-lt"/>
              </a:rPr>
              <a:t>10</a:t>
            </a:r>
            <a:r>
              <a:rPr lang="en-GB" baseline="30000" dirty="0">
                <a:latin typeface="+mn-lt"/>
              </a:rPr>
              <a:t>-3</a:t>
            </a:r>
          </a:p>
          <a:p>
            <a:endParaRPr lang="en-GB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236568" y="282452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Haar</a:t>
            </a:r>
            <a:r>
              <a:rPr lang="en-GB" dirty="0" smtClean="0">
                <a:latin typeface="+mn-lt"/>
              </a:rPr>
              <a:t> wavelets</a:t>
            </a:r>
          </a:p>
          <a:p>
            <a:r>
              <a:rPr lang="el-GR" dirty="0" smtClean="0">
                <a:latin typeface="+mn-lt"/>
              </a:rPr>
              <a:t>ε</a:t>
            </a:r>
            <a:r>
              <a:rPr lang="en-GB" dirty="0" smtClean="0">
                <a:latin typeface="+mn-lt"/>
              </a:rPr>
              <a:t> = 10</a:t>
            </a:r>
            <a:r>
              <a:rPr lang="en-GB" baseline="30000" dirty="0" smtClean="0">
                <a:latin typeface="+mn-lt"/>
              </a:rPr>
              <a:t>-3</a:t>
            </a:r>
            <a:endParaRPr lang="en-GB" baseline="30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39908"/>
            <a:ext cx="285800" cy="11521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327996"/>
            <a:ext cx="285800" cy="11521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39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Haar</a:t>
            </a:r>
            <a:r>
              <a:rPr lang="en-GB" dirty="0" smtClean="0"/>
              <a:t> wavelet and</a:t>
            </a:r>
            <a:br>
              <a:rPr lang="en-GB" dirty="0" smtClean="0"/>
            </a:br>
            <a:r>
              <a:rPr lang="en-GB" dirty="0" smtClean="0"/>
              <a:t>Alpert </a:t>
            </a:r>
            <a:r>
              <a:rPr lang="en-GB" dirty="0" err="1" smtClean="0"/>
              <a:t>multiwavelet</a:t>
            </a:r>
            <a:r>
              <a:rPr lang="en-GB" dirty="0" smtClean="0"/>
              <a:t> </a:t>
            </a:r>
            <a:r>
              <a:rPr lang="en-GB" dirty="0" err="1" smtClean="0"/>
              <a:t>adaptivity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/>
          <a:stretch/>
        </p:blipFill>
        <p:spPr>
          <a:xfrm>
            <a:off x="698400" y="1700808"/>
            <a:ext cx="5462016" cy="497565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6568" y="4869160"/>
            <a:ext cx="260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Alpert </a:t>
            </a:r>
            <a:r>
              <a:rPr lang="en-GB" dirty="0" err="1" smtClean="0">
                <a:latin typeface="+mn-lt"/>
              </a:rPr>
              <a:t>multiwavelets</a:t>
            </a:r>
            <a:endParaRPr lang="en-GB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</a:t>
            </a:r>
            <a:r>
              <a:rPr lang="en-GB" dirty="0" smtClean="0">
                <a:latin typeface="+mn-lt"/>
              </a:rPr>
              <a:t> = </a:t>
            </a:r>
            <a:r>
              <a:rPr lang="en-GB" dirty="0">
                <a:latin typeface="+mn-lt"/>
              </a:rPr>
              <a:t>10</a:t>
            </a:r>
            <a:r>
              <a:rPr lang="en-GB" baseline="30000" dirty="0">
                <a:latin typeface="+mn-lt"/>
              </a:rPr>
              <a:t>-3</a:t>
            </a:r>
          </a:p>
          <a:p>
            <a:endParaRPr lang="en-GB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6568" y="282452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Haar</a:t>
            </a:r>
            <a:r>
              <a:rPr lang="en-GB" dirty="0" smtClean="0">
                <a:latin typeface="+mn-lt"/>
              </a:rPr>
              <a:t> wavelets</a:t>
            </a:r>
          </a:p>
          <a:p>
            <a:r>
              <a:rPr lang="el-GR" dirty="0" smtClean="0">
                <a:latin typeface="+mn-lt"/>
              </a:rPr>
              <a:t>ε</a:t>
            </a:r>
            <a:r>
              <a:rPr lang="en-GB" dirty="0" smtClean="0">
                <a:latin typeface="+mn-lt"/>
              </a:rPr>
              <a:t> = 10</a:t>
            </a:r>
            <a:r>
              <a:rPr lang="en-GB" baseline="30000" dirty="0" smtClean="0">
                <a:latin typeface="+mn-lt"/>
              </a:rPr>
              <a:t>-3</a:t>
            </a:r>
            <a:endParaRPr lang="en-GB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81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wavelets with</a:t>
            </a:r>
            <a:br>
              <a:rPr lang="en-GB" dirty="0" smtClean="0"/>
            </a:br>
            <a:r>
              <a:rPr lang="en-GB" dirty="0" smtClean="0"/>
              <a:t>a shallow water solver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095" y="3164542"/>
            <a:ext cx="3003176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4095" y="3182472"/>
            <a:ext cx="300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FV/DG shallow water solver</a:t>
            </a:r>
          </a:p>
          <a:p>
            <a:pPr algn="ctr"/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Shock-capturing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Well-balanced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Wetting/drying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6294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wavelets with</a:t>
            </a:r>
            <a:br>
              <a:rPr lang="en-GB" dirty="0" smtClean="0"/>
            </a:br>
            <a:r>
              <a:rPr lang="en-GB" dirty="0" smtClean="0"/>
              <a:t>a shallow water solver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095" y="3164542"/>
            <a:ext cx="3003176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10518" y="3164542"/>
            <a:ext cx="3074894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4095" y="3182472"/>
            <a:ext cx="300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FV/DG shallow water solver</a:t>
            </a:r>
          </a:p>
          <a:p>
            <a:pPr algn="ctr"/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Shock-capturing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Well-balanced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Wetting/drying</a:t>
            </a:r>
            <a:endParaRPr lang="en-GB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2236" y="3230511"/>
            <a:ext cx="300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W</a:t>
            </a:r>
            <a:r>
              <a:rPr lang="en-GB" sz="2000" b="1" dirty="0" smtClean="0">
                <a:latin typeface="+mn-lt"/>
              </a:rPr>
              <a:t>avelet-based multiscale </a:t>
            </a:r>
            <a:r>
              <a:rPr lang="en-GB" sz="2000" b="1" dirty="0" err="1" smtClean="0">
                <a:latin typeface="+mn-lt"/>
              </a:rPr>
              <a:t>adaptivity</a:t>
            </a:r>
            <a:endParaRPr lang="en-GB" sz="2000" b="1" dirty="0" smtClean="0">
              <a:latin typeface="+mn-lt"/>
            </a:endParaRPr>
          </a:p>
          <a:p>
            <a:pPr algn="ctr"/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Locally conservative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Bounded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507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wavelets with</a:t>
            </a:r>
            <a:br>
              <a:rPr lang="en-GB" dirty="0" smtClean="0"/>
            </a:br>
            <a:r>
              <a:rPr lang="en-GB" dirty="0" smtClean="0"/>
              <a:t>a shallow water solver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095" y="3164542"/>
            <a:ext cx="3003176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10518" y="3164542"/>
            <a:ext cx="3074894" cy="2196353"/>
          </a:xfrm>
          <a:prstGeom prst="rect">
            <a:avLst/>
          </a:prstGeom>
          <a:noFill/>
          <a:ln w="38100">
            <a:solidFill>
              <a:srgbClr val="008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41060" y="4357795"/>
            <a:ext cx="203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Common piecewise-polynomial basis</a:t>
            </a:r>
            <a:endParaRPr lang="en-GB" sz="200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08295" y="4241710"/>
            <a:ext cx="1864659" cy="0"/>
          </a:xfrm>
          <a:prstGeom prst="straightConnector1">
            <a:avLst/>
          </a:prstGeom>
          <a:ln w="76200">
            <a:solidFill>
              <a:srgbClr val="0081C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095" y="3182472"/>
            <a:ext cx="300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FV/DG shallow water solver</a:t>
            </a:r>
          </a:p>
          <a:p>
            <a:pPr algn="ctr"/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Shock-capturing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Well-balanced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Wetting/drying</a:t>
            </a:r>
            <a:endParaRPr lang="en-GB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2236" y="3230511"/>
            <a:ext cx="300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W</a:t>
            </a:r>
            <a:r>
              <a:rPr lang="en-GB" sz="2000" b="1" dirty="0" smtClean="0">
                <a:latin typeface="+mn-lt"/>
              </a:rPr>
              <a:t>avelet-based multiscale </a:t>
            </a:r>
            <a:r>
              <a:rPr lang="en-GB" sz="2000" b="1" dirty="0" err="1" smtClean="0">
                <a:latin typeface="+mn-lt"/>
              </a:rPr>
              <a:t>adaptivity</a:t>
            </a:r>
            <a:endParaRPr lang="en-GB" sz="2000" b="1" dirty="0" smtClean="0">
              <a:latin typeface="+mn-lt"/>
            </a:endParaRPr>
          </a:p>
          <a:p>
            <a:pPr algn="ctr"/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Locally conservative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Bounded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76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Numerical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700808"/>
            <a:ext cx="8229600" cy="439519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1D lake-at-rest with topography</a:t>
            </a:r>
          </a:p>
          <a:p>
            <a:pPr marL="0" indent="0">
              <a:buNone/>
            </a:pPr>
            <a:r>
              <a:rPr lang="en-GB" sz="2800" dirty="0" smtClean="0"/>
              <a:t>2D lake-at-rest with topography</a:t>
            </a:r>
          </a:p>
          <a:p>
            <a:pPr marL="0" indent="0">
              <a:buNone/>
            </a:pPr>
            <a:r>
              <a:rPr lang="en-GB" sz="2800" dirty="0" smtClean="0"/>
              <a:t>Oscillatory flow in a parabolic bowl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Adaptive methods:</a:t>
            </a:r>
          </a:p>
          <a:p>
            <a:pPr marL="0" indent="0">
              <a:buNone/>
            </a:pPr>
            <a:r>
              <a:rPr lang="en-GB" sz="2800" dirty="0" smtClean="0"/>
              <a:t>Baseline mesh with a single cell</a:t>
            </a:r>
          </a:p>
          <a:p>
            <a:pPr marL="0" indent="0">
              <a:buNone/>
            </a:pPr>
            <a:r>
              <a:rPr lang="en-GB" sz="2800" dirty="0" smtClean="0"/>
              <a:t>Maximum refinement level 9, maximum of 2</a:t>
            </a:r>
            <a:r>
              <a:rPr lang="en-GB" sz="2800" baseline="30000" dirty="0" smtClean="0"/>
              <a:t>9</a:t>
            </a:r>
            <a:r>
              <a:rPr lang="en-GB" sz="2800" dirty="0" smtClean="0"/>
              <a:t> = 512 cells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Compare:</a:t>
            </a:r>
          </a:p>
          <a:p>
            <a:r>
              <a:rPr lang="en-GB" sz="2800" dirty="0" smtClean="0"/>
              <a:t>FV1 (uniform mesh), adaptive </a:t>
            </a:r>
            <a:r>
              <a:rPr lang="en-GB" sz="2800" dirty="0" err="1" smtClean="0"/>
              <a:t>Haar</a:t>
            </a:r>
            <a:r>
              <a:rPr lang="en-GB" sz="2800" dirty="0" smtClean="0"/>
              <a:t>-FV (HFV1)</a:t>
            </a:r>
          </a:p>
          <a:p>
            <a:r>
              <a:rPr lang="en-GB" sz="2800" dirty="0" smtClean="0"/>
              <a:t>DG2 (uniform mesh), adaptive multiwavelet-DG2 (MWDG2)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wavelets?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310680"/>
            <a:ext cx="8229600" cy="4785320"/>
          </a:xfrm>
        </p:spPr>
        <p:txBody>
          <a:bodyPr/>
          <a:lstStyle/>
          <a:p>
            <a:r>
              <a:rPr lang="en-GB" dirty="0" smtClean="0"/>
              <a:t>Strong mathematical foundation</a:t>
            </a:r>
          </a:p>
          <a:p>
            <a:r>
              <a:rPr lang="en-GB" dirty="0" smtClean="0"/>
              <a:t>Mesh and solution are treated as one</a:t>
            </a:r>
          </a:p>
          <a:p>
            <a:r>
              <a:rPr lang="en-GB" dirty="0" smtClean="0"/>
              <a:t>Only one user-specified parameter</a:t>
            </a:r>
          </a:p>
          <a:p>
            <a:r>
              <a:rPr lang="en-GB" dirty="0" smtClean="0"/>
              <a:t>Arbitrarily large resolution gaps</a:t>
            </a:r>
          </a:p>
          <a:p>
            <a:r>
              <a:rPr lang="en-GB" dirty="0" smtClean="0"/>
              <a:t>Arbitrarily coarse baseline mesh</a:t>
            </a:r>
          </a:p>
          <a:p>
            <a:r>
              <a:rPr lang="en-GB" dirty="0" smtClean="0"/>
              <a:t>Preserves accuracy and robust properties of the underlying solver</a:t>
            </a:r>
          </a:p>
          <a:p>
            <a:r>
              <a:rPr lang="en-GB" dirty="0" smtClean="0"/>
              <a:t>Cheap to compute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Lake-at-rest with</a:t>
            </a:r>
            <a:br>
              <a:rPr lang="en-GB" dirty="0" smtClean="0"/>
            </a:br>
            <a:r>
              <a:rPr lang="en-GB" dirty="0" smtClean="0"/>
              <a:t>topography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097" y="3250499"/>
            <a:ext cx="7685936" cy="159265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3539365" y="3872408"/>
            <a:ext cx="1735534" cy="970743"/>
          </a:xfrm>
          <a:prstGeom prst="triangle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204649" y="2784357"/>
            <a:ext cx="1425617" cy="205879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Flowchart: Delay 9"/>
          <p:cNvSpPr/>
          <p:nvPr/>
        </p:nvSpPr>
        <p:spPr>
          <a:xfrm rot="16200000">
            <a:off x="1237670" y="3506747"/>
            <a:ext cx="1592651" cy="1080156"/>
          </a:xfrm>
          <a:prstGeom prst="flowChartDelay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1544" y="4843151"/>
            <a:ext cx="7716490" cy="1386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62086" y="3044819"/>
            <a:ext cx="12796" cy="179833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2097" y="3083665"/>
            <a:ext cx="12796" cy="179833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10800000">
            <a:off x="936064" y="3067726"/>
            <a:ext cx="619834" cy="176906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9215" y="3328189"/>
            <a:ext cx="55785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0028" y="3405879"/>
            <a:ext cx="37190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3129" y="3483569"/>
            <a:ext cx="1859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/>
          <p:nvPr/>
        </p:nvSpPr>
        <p:spPr>
          <a:xfrm>
            <a:off x="709019" y="4920841"/>
            <a:ext cx="78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0m</a:t>
            </a:r>
            <a:endParaRPr lang="en-GB" sz="2400" b="1" dirty="0"/>
          </a:p>
        </p:txBody>
      </p:sp>
      <p:sp>
        <p:nvSpPr>
          <p:cNvPr id="19" name="TextBox 24"/>
          <p:cNvSpPr txBox="1"/>
          <p:nvPr/>
        </p:nvSpPr>
        <p:spPr>
          <a:xfrm>
            <a:off x="7764241" y="4920841"/>
            <a:ext cx="91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50m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20451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Haar</a:t>
            </a:r>
            <a:r>
              <a:rPr lang="en-GB" dirty="0" smtClean="0"/>
              <a:t> wavelets</a:t>
            </a:r>
            <a:br>
              <a:rPr lang="en-GB" dirty="0" smtClean="0"/>
            </a:br>
            <a:r>
              <a:rPr lang="en-GB" dirty="0" smtClean="0"/>
              <a:t>preserve</a:t>
            </a:r>
            <a:r>
              <a:rPr lang="en-GB" dirty="0"/>
              <a:t> </a:t>
            </a:r>
            <a:r>
              <a:rPr lang="en-GB" dirty="0" smtClean="0"/>
              <a:t>well-balancing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1026" name="Picture 2" descr="https://lh5.googleusercontent.com/Ova4TlaUyWHgpCzPOm_gISrWwXNUxLy_acJWGyYYM1S_RAonlv9a8mq2F-drtRuG7GzQw6EGlqHsUoUcdkDtWnDnQdJmlRh626XM7mzxmbNFzmp5EcqylHOb_Sh4BA1hrYjTU05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4"/>
          <a:stretch/>
        </p:blipFill>
        <p:spPr bwMode="auto">
          <a:xfrm>
            <a:off x="649344" y="2569342"/>
            <a:ext cx="7670174" cy="33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599" y="1844824"/>
            <a:ext cx="723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Uniform FV1 and adaptive HFV1 discharges after 100s (~14000 </a:t>
            </a:r>
            <a:r>
              <a:rPr lang="en-GB" dirty="0" err="1" smtClean="0">
                <a:latin typeface="+mn-lt"/>
              </a:rPr>
              <a:t>timesteps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5013176"/>
            <a:ext cx="43204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75886" y="6138582"/>
            <a:ext cx="44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TUOS Blake" panose="020B0604020202020204" charset="0"/>
              </a:rPr>
              <a:t>Discharge = water depth × flow velocity</a:t>
            </a:r>
            <a:endParaRPr lang="en-GB" sz="1800" dirty="0">
              <a:latin typeface="TUOS Blake" panose="020B0604020202020204" charset="0"/>
            </a:endParaRPr>
          </a:p>
        </p:txBody>
      </p:sp>
      <p:pic>
        <p:nvPicPr>
          <p:cNvPr id="10" name="Picture 2" descr="https://lh5.googleusercontent.com/Ova4TlaUyWHgpCzPOm_gISrWwXNUxLy_acJWGyYYM1S_RAonlv9a8mq2F-drtRuG7GzQw6EGlqHsUoUcdkDtWnDnQdJmlRh626XM7mzxmbNFzmp5EcqylHOb_Sh4BA1hrYjTU05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92754" r="446" b="-484"/>
          <a:stretch/>
        </p:blipFill>
        <p:spPr bwMode="auto">
          <a:xfrm>
            <a:off x="611560" y="5589240"/>
            <a:ext cx="767017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Alpert </a:t>
            </a:r>
            <a:r>
              <a:rPr lang="en-GB" dirty="0" err="1" smtClean="0"/>
              <a:t>multiwavelets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preserve</a:t>
            </a:r>
            <a:r>
              <a:rPr lang="en-GB" dirty="0"/>
              <a:t> </a:t>
            </a:r>
            <a:r>
              <a:rPr lang="en-GB" dirty="0" smtClean="0"/>
              <a:t>well-balancing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1026" name="Picture 2" descr="https://lh5.googleusercontent.com/Ova4TlaUyWHgpCzPOm_gISrWwXNUxLy_acJWGyYYM1S_RAonlv9a8mq2F-drtRuG7GzQw6EGlqHsUoUcdkDtWnDnQdJmlRh626XM7mzxmbNFzmp5EcqylHOb_Sh4BA1hrYjTU05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49758" r="446" b="-484"/>
          <a:stretch/>
        </p:blipFill>
        <p:spPr bwMode="auto">
          <a:xfrm>
            <a:off x="649344" y="2569342"/>
            <a:ext cx="7670174" cy="33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4767535"/>
            <a:ext cx="43204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75886" y="6138582"/>
            <a:ext cx="44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TUOS Blake" panose="020B0604020202020204" charset="0"/>
              </a:rPr>
              <a:t>Discharge = water depth × flow velocity</a:t>
            </a:r>
            <a:endParaRPr lang="en-GB" sz="1800" dirty="0">
              <a:latin typeface="TUOS Blake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99" y="1844824"/>
            <a:ext cx="723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Uniform DG2 and adaptive MWDG2 discharges after 100s (~14000 </a:t>
            </a:r>
            <a:r>
              <a:rPr lang="en-GB" dirty="0" err="1" smtClean="0">
                <a:latin typeface="+mn-lt"/>
              </a:rPr>
              <a:t>timesteps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3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32" y="1197446"/>
            <a:ext cx="4714516" cy="43197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</a:t>
            </a:r>
            <a:r>
              <a:rPr lang="en-GB" dirty="0" err="1" smtClean="0"/>
              <a:t>multiwavelet</a:t>
            </a:r>
            <a:r>
              <a:rPr lang="en-GB" dirty="0" smtClean="0"/>
              <a:t>-based </a:t>
            </a:r>
            <a:r>
              <a:rPr lang="en-GB" dirty="0" err="1" smtClean="0"/>
              <a:t>adaptivity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52599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UOS Blake" panose="020B0604020202020204" charset="0"/>
              </a:rPr>
              <a:t>Discontinuous topography profile with dry, critically dry and wet blocks</a:t>
            </a:r>
            <a:endParaRPr lang="en-GB" dirty="0">
              <a:latin typeface="TUOS Blak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</a:t>
            </a:r>
            <a:r>
              <a:rPr lang="en-GB" dirty="0" err="1" smtClean="0"/>
              <a:t>multiwavelets</a:t>
            </a:r>
            <a:r>
              <a:rPr lang="en-GB" dirty="0" smtClean="0"/>
              <a:t> preserve</a:t>
            </a:r>
            <a:br>
              <a:rPr lang="en-GB" dirty="0" smtClean="0"/>
            </a:br>
            <a:r>
              <a:rPr lang="en-GB" dirty="0" smtClean="0"/>
              <a:t>well-balancing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4"/>
          <a:stretch/>
        </p:blipFill>
        <p:spPr>
          <a:xfrm>
            <a:off x="179512" y="2199698"/>
            <a:ext cx="5688634" cy="2309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"/>
          <a:stretch/>
        </p:blipFill>
        <p:spPr>
          <a:xfrm>
            <a:off x="183432" y="4489780"/>
            <a:ext cx="5684714" cy="231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3" t="13516" b="28363"/>
          <a:stretch/>
        </p:blipFill>
        <p:spPr>
          <a:xfrm>
            <a:off x="5724130" y="2060770"/>
            <a:ext cx="886554" cy="2290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2974978"/>
            <a:ext cx="174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UOS Blake" panose="020B0604020202020204" charset="0"/>
              </a:rPr>
              <a:t>𝑥 discharge</a:t>
            </a:r>
            <a:endParaRPr lang="en-GB" dirty="0">
              <a:latin typeface="TUOS Blake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0" t="22215" r="-796" b="42209"/>
          <a:stretch/>
        </p:blipFill>
        <p:spPr>
          <a:xfrm>
            <a:off x="5946846" y="4797152"/>
            <a:ext cx="929410" cy="1498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2703" y="5186631"/>
            <a:ext cx="174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𝑦</a:t>
            </a:r>
            <a:r>
              <a:rPr lang="en-GB" dirty="0" smtClean="0">
                <a:latin typeface="TUOS Blake" panose="020B0604020202020204" charset="0"/>
              </a:rPr>
              <a:t> discharge</a:t>
            </a:r>
            <a:endParaRPr lang="en-GB" dirty="0">
              <a:latin typeface="TUOS Blake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876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UOS Blake" panose="020B0604020202020204" charset="0"/>
              </a:rPr>
              <a:t>MWDG2 discharges after 50s (~3000 </a:t>
            </a:r>
            <a:r>
              <a:rPr lang="en-GB" dirty="0" err="1" smtClean="0">
                <a:latin typeface="TUOS Blake" panose="020B0604020202020204" charset="0"/>
              </a:rPr>
              <a:t>timesteps</a:t>
            </a:r>
            <a:r>
              <a:rPr lang="en-GB" dirty="0" smtClean="0">
                <a:latin typeface="TUOS Blake" panose="020B0604020202020204" charset="0"/>
              </a:rPr>
              <a:t>)</a:t>
            </a:r>
            <a:endParaRPr lang="en-GB" dirty="0">
              <a:latin typeface="TUOS Blak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Oscillatory flow in</a:t>
            </a:r>
            <a:br>
              <a:rPr lang="en-GB" dirty="0" smtClean="0"/>
            </a:br>
            <a:r>
              <a:rPr lang="en-GB" dirty="0" smtClean="0"/>
              <a:t>a parabolic bowl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95" y="1844824"/>
            <a:ext cx="5700210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9075"/>
          <a:stretch/>
        </p:blipFill>
        <p:spPr>
          <a:xfrm>
            <a:off x="1143000" y="1168336"/>
            <a:ext cx="6741129" cy="27647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229600" cy="762000"/>
          </a:xfrm>
        </p:spPr>
        <p:txBody>
          <a:bodyPr/>
          <a:lstStyle/>
          <a:p>
            <a:r>
              <a:rPr lang="en-GB" dirty="0" smtClean="0"/>
              <a:t>Parabolic bowl</a:t>
            </a:r>
            <a:r>
              <a:rPr lang="en-GB" dirty="0"/>
              <a:t> </a:t>
            </a:r>
            <a:r>
              <a:rPr lang="en-GB" dirty="0" smtClean="0"/>
              <a:t>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6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68336"/>
            <a:ext cx="6741129" cy="542901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229600" cy="762000"/>
          </a:xfrm>
        </p:spPr>
        <p:txBody>
          <a:bodyPr/>
          <a:lstStyle/>
          <a:p>
            <a:r>
              <a:rPr lang="en-GB" dirty="0" smtClean="0"/>
              <a:t>Parabolic bowl</a:t>
            </a:r>
            <a:r>
              <a:rPr lang="en-GB" dirty="0"/>
              <a:t> </a:t>
            </a:r>
            <a:r>
              <a:rPr lang="en-GB" dirty="0" smtClean="0"/>
              <a:t>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2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Parabolic bowl</a:t>
            </a:r>
            <a:br>
              <a:rPr lang="en-GB" dirty="0" smtClean="0"/>
            </a:br>
            <a:r>
              <a:rPr lang="en-GB" dirty="0" smtClean="0"/>
              <a:t>mass conservation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050" name="Picture 2" descr="https://lh3.googleusercontent.com/tTMkwpKyAyBuCL7VJHMgoGFPJsrrJZHbXdpbNdTXvDrISeLbXyautmkGq2_ZD5atTZD7W_1k1j17M7Oo5ggRA4dWVF0jGFc20D2EdtprlMfM554U1k1_XhGDf5l-D_FXhBnrty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4"/>
          <a:stretch/>
        </p:blipFill>
        <p:spPr bwMode="auto">
          <a:xfrm>
            <a:off x="2267745" y="1749449"/>
            <a:ext cx="4752527" cy="44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5229200"/>
            <a:ext cx="43204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62590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UOS Blake" panose="020B0604020202020204" charset="0"/>
              </a:rPr>
              <a:t>18 periods of oscillation</a:t>
            </a:r>
            <a:endParaRPr lang="en-GB" dirty="0">
              <a:latin typeface="TUOS Blake" panose="020B060402020202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732240" y="5949280"/>
            <a:ext cx="0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76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Parabolic bowl</a:t>
            </a:r>
            <a:br>
              <a:rPr lang="en-GB" dirty="0" smtClean="0"/>
            </a:br>
            <a:r>
              <a:rPr lang="en-GB" dirty="0" smtClean="0"/>
              <a:t>energy conservation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050" name="Picture 2" descr="https://lh3.googleusercontent.com/tTMkwpKyAyBuCL7VJHMgoGFPJsrrJZHbXdpbNdTXvDrISeLbXyautmkGq2_ZD5atTZD7W_1k1j17M7Oo5ggRA4dWVF0jGFc20D2EdtprlMfM554U1k1_XhGDf5l-D_FXhBnrty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6" t="-521" r="-87" b="521"/>
          <a:stretch/>
        </p:blipFill>
        <p:spPr bwMode="auto">
          <a:xfrm>
            <a:off x="1691680" y="1728513"/>
            <a:ext cx="4320479" cy="44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5240233"/>
            <a:ext cx="43204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pic>
        <p:nvPicPr>
          <p:cNvPr id="8" name="Picture 2" descr="https://lh3.googleusercontent.com/tTMkwpKyAyBuCL7VJHMgoGFPJsrrJZHbXdpbNdTXvDrISeLbXyautmkGq2_ZD5atTZD7W_1k1j17M7Oo5ggRA4dWVF0jGFc20D2EdtprlMfM554U1k1_XhGDf5l-D_FXhBnrty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14184" r="63169" b="62576"/>
          <a:stretch/>
        </p:blipFill>
        <p:spPr bwMode="auto">
          <a:xfrm>
            <a:off x="6228184" y="3429000"/>
            <a:ext cx="2160240" cy="10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9710" y="62590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UOS Blake" panose="020B0604020202020204" charset="0"/>
              </a:rPr>
              <a:t>18 periods of oscillation</a:t>
            </a:r>
            <a:endParaRPr lang="en-GB" dirty="0">
              <a:latin typeface="TUOS Blake" panose="020B060402020202020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853886" y="5949280"/>
            <a:ext cx="0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385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Piecewise-constant</a:t>
            </a:r>
            <a:br>
              <a:rPr lang="en-GB" dirty="0" smtClean="0"/>
            </a:br>
            <a:r>
              <a:rPr lang="en-GB" dirty="0" err="1" smtClean="0"/>
              <a:t>Haar</a:t>
            </a:r>
            <a:r>
              <a:rPr lang="en-GB" dirty="0" smtClean="0"/>
              <a:t> wavelet transform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262" y="2461369"/>
            <a:ext cx="656676" cy="829136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/>
          <p:cNvSpPr/>
          <p:nvPr/>
        </p:nvSpPr>
        <p:spPr>
          <a:xfrm>
            <a:off x="1699939" y="2129714"/>
            <a:ext cx="656676" cy="11607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6" name="Straight Connector 35"/>
          <p:cNvCxnSpPr/>
          <p:nvPr/>
        </p:nvCxnSpPr>
        <p:spPr>
          <a:xfrm>
            <a:off x="227392" y="3290505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43262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8" name="Rectangle 37"/>
          <p:cNvSpPr/>
          <p:nvPr/>
        </p:nvSpPr>
        <p:spPr>
          <a:xfrm>
            <a:off x="1699939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9" name="Straight Connector 38"/>
          <p:cNvCxnSpPr/>
          <p:nvPr/>
        </p:nvCxnSpPr>
        <p:spPr>
          <a:xfrm>
            <a:off x="227392" y="517338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1043261" y="6293782"/>
            <a:ext cx="656676" cy="1523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699938" y="6114504"/>
            <a:ext cx="656676" cy="1792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227391" y="628743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78963" y="2478532"/>
            <a:ext cx="25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Fine-scale signal</a:t>
            </a:r>
            <a:endParaRPr lang="en-GB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410" y="3236363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408" y="5148750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78962" y="4375842"/>
            <a:ext cx="315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Coarse-scale signal</a:t>
            </a:r>
            <a:endParaRPr lang="en-GB" sz="24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8963" y="5908124"/>
            <a:ext cx="352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Wavelet-encoded details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2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484784"/>
            <a:ext cx="8229600" cy="4611216"/>
          </a:xfrm>
        </p:spPr>
        <p:txBody>
          <a:bodyPr/>
          <a:lstStyle/>
          <a:p>
            <a:r>
              <a:rPr lang="en-US" sz="2400" dirty="0" err="1"/>
              <a:t>Haar</a:t>
            </a:r>
            <a:r>
              <a:rPr lang="en-US" sz="2400" dirty="0"/>
              <a:t> wavelets compatible with FV1 </a:t>
            </a:r>
            <a:r>
              <a:rPr lang="en-US" sz="2400" dirty="0">
                <a:sym typeface="Wingdings" panose="05000000000000000000" pitchFamily="2" charset="2"/>
              </a:rPr>
              <a:t>(referred to </a:t>
            </a:r>
            <a:r>
              <a:rPr lang="en-US" sz="2400" dirty="0" smtClean="0">
                <a:sym typeface="Wingdings" panose="05000000000000000000" pitchFamily="2" charset="2"/>
              </a:rPr>
              <a:t>as HFV1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en-US" sz="2400" dirty="0"/>
          </a:p>
          <a:p>
            <a:r>
              <a:rPr lang="en-US" sz="2400" dirty="0"/>
              <a:t>Alpert multiwavelets compatible with DG </a:t>
            </a:r>
            <a:r>
              <a:rPr lang="en-US" sz="2400" dirty="0">
                <a:sym typeface="Wingdings" panose="05000000000000000000" pitchFamily="2" charset="2"/>
              </a:rPr>
              <a:t>(MWDG2)</a:t>
            </a:r>
            <a:endParaRPr lang="en-US" sz="2400" dirty="0"/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0" y="4729668"/>
            <a:ext cx="543561" cy="543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575" y="4758243"/>
            <a:ext cx="786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Contact me: js102@zepler.net, @</a:t>
            </a:r>
            <a:r>
              <a:rPr lang="en-US" dirty="0" err="1">
                <a:latin typeface="+mn-lt"/>
              </a:rPr>
              <a:t>hertzsprrrung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Slides at </a:t>
            </a:r>
            <a:r>
              <a:rPr lang="en-US" dirty="0" smtClean="0">
                <a:latin typeface="+mn-lt"/>
              </a:rPr>
              <a:t>doi.org/cs6c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1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484784"/>
            <a:ext cx="8229600" cy="4611216"/>
          </a:xfrm>
        </p:spPr>
        <p:txBody>
          <a:bodyPr/>
          <a:lstStyle/>
          <a:p>
            <a:r>
              <a:rPr lang="en-US" sz="2400" dirty="0" err="1"/>
              <a:t>Haar</a:t>
            </a:r>
            <a:r>
              <a:rPr lang="en-US" sz="2400" dirty="0"/>
              <a:t> wavelets compatible with FV1 </a:t>
            </a:r>
            <a:r>
              <a:rPr lang="en-US" sz="2400" dirty="0">
                <a:sym typeface="Wingdings" panose="05000000000000000000" pitchFamily="2" charset="2"/>
              </a:rPr>
              <a:t>(referred to as HFV1)</a:t>
            </a:r>
            <a:endParaRPr lang="en-US" sz="2400" dirty="0"/>
          </a:p>
          <a:p>
            <a:r>
              <a:rPr lang="en-US" sz="2400" dirty="0"/>
              <a:t>Alpert </a:t>
            </a:r>
            <a:r>
              <a:rPr lang="en-US" sz="2400" dirty="0" err="1"/>
              <a:t>multiwavelets</a:t>
            </a:r>
            <a:r>
              <a:rPr lang="en-US" sz="2400" dirty="0"/>
              <a:t> compatible with DG </a:t>
            </a:r>
            <a:r>
              <a:rPr lang="en-US" sz="2400" dirty="0">
                <a:sym typeface="Wingdings" panose="05000000000000000000" pitchFamily="2" charset="2"/>
              </a:rPr>
              <a:t>(MWDG2)</a:t>
            </a:r>
            <a:endParaRPr lang="en-US" sz="2400" dirty="0"/>
          </a:p>
          <a:p>
            <a:r>
              <a:rPr lang="en-US" sz="2400" dirty="0" smtClean="0"/>
              <a:t>MWDG2 avoids excessive refinement, better than HFV1</a:t>
            </a:r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0" y="4729668"/>
            <a:ext cx="543561" cy="543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575" y="4758243"/>
            <a:ext cx="786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Contact me: js102@zepler.net, @</a:t>
            </a:r>
            <a:r>
              <a:rPr lang="en-US" dirty="0" err="1">
                <a:latin typeface="+mn-lt"/>
              </a:rPr>
              <a:t>hertzsprrrung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Slides at </a:t>
            </a:r>
            <a:r>
              <a:rPr lang="en-US" dirty="0" smtClean="0">
                <a:latin typeface="+mn-lt"/>
              </a:rPr>
              <a:t>doi.org/cs6c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4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484784"/>
            <a:ext cx="8229600" cy="4611216"/>
          </a:xfrm>
        </p:spPr>
        <p:txBody>
          <a:bodyPr/>
          <a:lstStyle/>
          <a:p>
            <a:r>
              <a:rPr lang="en-US" sz="2400" dirty="0" err="1"/>
              <a:t>Haar</a:t>
            </a:r>
            <a:r>
              <a:rPr lang="en-US" sz="2400" dirty="0"/>
              <a:t> wavelets compatible with FV1 </a:t>
            </a:r>
            <a:r>
              <a:rPr lang="en-US" sz="2400" dirty="0">
                <a:sym typeface="Wingdings" panose="05000000000000000000" pitchFamily="2" charset="2"/>
              </a:rPr>
              <a:t>(referred to as HFV1)</a:t>
            </a:r>
            <a:endParaRPr lang="en-US" sz="2400" dirty="0"/>
          </a:p>
          <a:p>
            <a:r>
              <a:rPr lang="en-US" sz="2400" dirty="0"/>
              <a:t>Alpert </a:t>
            </a:r>
            <a:r>
              <a:rPr lang="en-US" sz="2400" dirty="0" err="1"/>
              <a:t>multiwavelets</a:t>
            </a:r>
            <a:r>
              <a:rPr lang="en-US" sz="2400" dirty="0"/>
              <a:t> compatible with DG </a:t>
            </a:r>
            <a:r>
              <a:rPr lang="en-US" sz="2400" dirty="0">
                <a:sym typeface="Wingdings" panose="05000000000000000000" pitchFamily="2" charset="2"/>
              </a:rPr>
              <a:t>(MWDG2)</a:t>
            </a:r>
            <a:endParaRPr lang="en-US" sz="2400" dirty="0"/>
          </a:p>
          <a:p>
            <a:r>
              <a:rPr lang="en-US" sz="2400" dirty="0" smtClean="0"/>
              <a:t>MWDG2 avoids excessive refinement, better than HFV1</a:t>
            </a:r>
          </a:p>
          <a:p>
            <a:r>
              <a:rPr lang="en-US" sz="2400" dirty="0" smtClean="0"/>
              <a:t>Wavelets preserve well-balancing </a:t>
            </a:r>
            <a:r>
              <a:rPr lang="en-US" sz="2400" dirty="0"/>
              <a:t>with </a:t>
            </a:r>
            <a:r>
              <a:rPr lang="en-US" sz="2400" dirty="0" smtClean="0"/>
              <a:t>wetting/drying</a:t>
            </a:r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0" y="4729668"/>
            <a:ext cx="543561" cy="543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575" y="4758243"/>
            <a:ext cx="786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Contact me: js102@zepler.net, @</a:t>
            </a:r>
            <a:r>
              <a:rPr lang="en-US" dirty="0" err="1">
                <a:latin typeface="+mn-lt"/>
              </a:rPr>
              <a:t>hertzsprrrung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Slides at </a:t>
            </a:r>
            <a:r>
              <a:rPr lang="en-US" dirty="0" smtClean="0">
                <a:latin typeface="+mn-lt"/>
              </a:rPr>
              <a:t>doi.org/cs6c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9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484784"/>
            <a:ext cx="8229600" cy="4611216"/>
          </a:xfrm>
        </p:spPr>
        <p:txBody>
          <a:bodyPr/>
          <a:lstStyle/>
          <a:p>
            <a:r>
              <a:rPr lang="en-US" sz="2400" dirty="0" err="1"/>
              <a:t>Haar</a:t>
            </a:r>
            <a:r>
              <a:rPr lang="en-US" sz="2400" dirty="0"/>
              <a:t> wavelets compatible with FV1 </a:t>
            </a:r>
            <a:r>
              <a:rPr lang="en-US" sz="2400" dirty="0">
                <a:sym typeface="Wingdings" panose="05000000000000000000" pitchFamily="2" charset="2"/>
              </a:rPr>
              <a:t>(referred to as HFV1)</a:t>
            </a:r>
            <a:endParaRPr lang="en-US" sz="2400" dirty="0"/>
          </a:p>
          <a:p>
            <a:r>
              <a:rPr lang="en-US" sz="2400" dirty="0"/>
              <a:t>Alpert </a:t>
            </a:r>
            <a:r>
              <a:rPr lang="en-US" sz="2400" dirty="0" err="1"/>
              <a:t>multiwavelets</a:t>
            </a:r>
            <a:r>
              <a:rPr lang="en-US" sz="2400" dirty="0"/>
              <a:t> compatible with DG </a:t>
            </a:r>
            <a:r>
              <a:rPr lang="en-US" sz="2400" dirty="0">
                <a:sym typeface="Wingdings" panose="05000000000000000000" pitchFamily="2" charset="2"/>
              </a:rPr>
              <a:t>(MWDG2)</a:t>
            </a:r>
            <a:endParaRPr lang="en-US" sz="2400" dirty="0"/>
          </a:p>
          <a:p>
            <a:r>
              <a:rPr lang="en-US" sz="2400" dirty="0" smtClean="0"/>
              <a:t>MWDG2 avoids excessive refinement, better than HFV1</a:t>
            </a:r>
          </a:p>
          <a:p>
            <a:r>
              <a:rPr lang="en-US" sz="2400" dirty="0" smtClean="0"/>
              <a:t>Wavelets preserve well-balancing </a:t>
            </a:r>
            <a:r>
              <a:rPr lang="en-US" sz="2400" dirty="0"/>
              <a:t>with </a:t>
            </a:r>
            <a:r>
              <a:rPr lang="en-US" sz="2400" dirty="0" smtClean="0"/>
              <a:t>wetting/drying</a:t>
            </a:r>
          </a:p>
          <a:p>
            <a:r>
              <a:rPr lang="en-US" sz="2400" dirty="0" smtClean="0"/>
              <a:t>Wavelets preserve mass and energy conservation</a:t>
            </a:r>
            <a:endParaRPr lang="en-US" sz="2400" dirty="0"/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0" y="4729668"/>
            <a:ext cx="543561" cy="543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575" y="4758243"/>
            <a:ext cx="786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Contact me: js102@zepler.net, @</a:t>
            </a:r>
            <a:r>
              <a:rPr lang="en-US" dirty="0" err="1">
                <a:latin typeface="+mn-lt"/>
              </a:rPr>
              <a:t>hertzsprrrung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Slides at </a:t>
            </a:r>
            <a:r>
              <a:rPr lang="en-US" dirty="0" smtClean="0">
                <a:latin typeface="+mn-lt"/>
              </a:rPr>
              <a:t>doi.org/cs6c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4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Piecewise-constant</a:t>
            </a:r>
            <a:br>
              <a:rPr lang="en-GB" dirty="0" smtClean="0"/>
            </a:br>
            <a:r>
              <a:rPr lang="en-GB" dirty="0" err="1" smtClean="0"/>
              <a:t>Haar</a:t>
            </a:r>
            <a:r>
              <a:rPr lang="en-GB" dirty="0" smtClean="0"/>
              <a:t> wavelet transform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29803" y="2461369"/>
            <a:ext cx="656676" cy="829136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/>
          <p:cNvSpPr/>
          <p:nvPr/>
        </p:nvSpPr>
        <p:spPr>
          <a:xfrm>
            <a:off x="3186480" y="2129714"/>
            <a:ext cx="656676" cy="11607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13933" y="3290505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29803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8" name="Rectangle 37"/>
          <p:cNvSpPr/>
          <p:nvPr/>
        </p:nvSpPr>
        <p:spPr>
          <a:xfrm>
            <a:off x="3186480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13933" y="517338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2529802" y="6293782"/>
            <a:ext cx="656676" cy="1523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86479" y="6114504"/>
            <a:ext cx="656676" cy="1792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13932" y="628743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7951" y="3236363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7949" y="5148750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-1075" r="-303" b="76519"/>
          <a:stretch/>
        </p:blipFill>
        <p:spPr>
          <a:xfrm>
            <a:off x="4485184" y="4254974"/>
            <a:ext cx="4354016" cy="614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0" r="37399" b="74600"/>
          <a:stretch/>
        </p:blipFill>
        <p:spPr>
          <a:xfrm>
            <a:off x="1713932" y="2505889"/>
            <a:ext cx="720080" cy="635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2" r="1457" b="77686"/>
          <a:stretch/>
        </p:blipFill>
        <p:spPr>
          <a:xfrm>
            <a:off x="3980065" y="2511124"/>
            <a:ext cx="720079" cy="558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3722" b="51299"/>
          <a:stretch/>
        </p:blipFill>
        <p:spPr>
          <a:xfrm>
            <a:off x="5201455" y="5731752"/>
            <a:ext cx="3637745" cy="6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Piecewise-constant</a:t>
            </a:r>
            <a:br>
              <a:rPr lang="en-GB" dirty="0" smtClean="0"/>
            </a:br>
            <a:r>
              <a:rPr lang="en-GB" dirty="0" err="1" smtClean="0"/>
              <a:t>Haar</a:t>
            </a:r>
            <a:r>
              <a:rPr lang="en-GB" dirty="0" smtClean="0"/>
              <a:t> wavelet transform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29803" y="2461369"/>
            <a:ext cx="656676" cy="829136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/>
          <p:cNvSpPr/>
          <p:nvPr/>
        </p:nvSpPr>
        <p:spPr>
          <a:xfrm>
            <a:off x="3186480" y="2129714"/>
            <a:ext cx="656676" cy="11607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13933" y="3290505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29803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8" name="Rectangle 37"/>
          <p:cNvSpPr/>
          <p:nvPr/>
        </p:nvSpPr>
        <p:spPr>
          <a:xfrm>
            <a:off x="3186480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13933" y="517338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2529802" y="6293782"/>
            <a:ext cx="656676" cy="1523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86479" y="6114504"/>
            <a:ext cx="656676" cy="1792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13932" y="628743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7951" y="3236363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7949" y="5148750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-1075" r="-303" b="76519"/>
          <a:stretch/>
        </p:blipFill>
        <p:spPr>
          <a:xfrm>
            <a:off x="4485184" y="4254974"/>
            <a:ext cx="4354016" cy="614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0" r="37399" b="74600"/>
          <a:stretch/>
        </p:blipFill>
        <p:spPr>
          <a:xfrm>
            <a:off x="1713932" y="2505889"/>
            <a:ext cx="720080" cy="635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2" r="1457" b="77686"/>
          <a:stretch/>
        </p:blipFill>
        <p:spPr>
          <a:xfrm>
            <a:off x="3980065" y="2511124"/>
            <a:ext cx="720079" cy="558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3722" b="51299"/>
          <a:stretch/>
        </p:blipFill>
        <p:spPr>
          <a:xfrm>
            <a:off x="5201455" y="5731752"/>
            <a:ext cx="3637745" cy="6495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6237456" y="4781761"/>
            <a:ext cx="315744" cy="3021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380312" y="4781759"/>
            <a:ext cx="369311" cy="3021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228184" y="5503142"/>
            <a:ext cx="315744" cy="3021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371040" y="5503140"/>
            <a:ext cx="369311" cy="3021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28184" y="50414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Filter banks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90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Piecewise-constant</a:t>
            </a:r>
            <a:br>
              <a:rPr lang="en-GB" dirty="0" smtClean="0"/>
            </a:br>
            <a:r>
              <a:rPr lang="en-GB" dirty="0" err="1" smtClean="0"/>
              <a:t>Haar</a:t>
            </a:r>
            <a:r>
              <a:rPr lang="en-GB" dirty="0" smtClean="0"/>
              <a:t> wavelet transform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29803" y="2461369"/>
            <a:ext cx="656676" cy="829136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/>
          <p:cNvSpPr/>
          <p:nvPr/>
        </p:nvSpPr>
        <p:spPr>
          <a:xfrm>
            <a:off x="3186480" y="2129714"/>
            <a:ext cx="656676" cy="11607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13933" y="3290505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29803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8" name="Rectangle 37"/>
          <p:cNvSpPr/>
          <p:nvPr/>
        </p:nvSpPr>
        <p:spPr>
          <a:xfrm>
            <a:off x="3186480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13933" y="517338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2529802" y="6293782"/>
            <a:ext cx="656676" cy="1523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86479" y="6114504"/>
            <a:ext cx="656676" cy="1792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13932" y="628743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7951" y="3236363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7949" y="5148750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-1075" r="-303" b="76519"/>
          <a:stretch/>
        </p:blipFill>
        <p:spPr>
          <a:xfrm>
            <a:off x="4485184" y="4254974"/>
            <a:ext cx="4354016" cy="614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0" r="37399" b="74600"/>
          <a:stretch/>
        </p:blipFill>
        <p:spPr>
          <a:xfrm>
            <a:off x="1713932" y="2505889"/>
            <a:ext cx="720080" cy="635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2" r="1457" b="77686"/>
          <a:stretch/>
        </p:blipFill>
        <p:spPr>
          <a:xfrm>
            <a:off x="3980065" y="2511124"/>
            <a:ext cx="720079" cy="558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3722" b="51299"/>
          <a:stretch/>
        </p:blipFill>
        <p:spPr>
          <a:xfrm>
            <a:off x="5201455" y="5731752"/>
            <a:ext cx="3637745" cy="6495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6237456" y="4781761"/>
            <a:ext cx="315744" cy="3021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380312" y="4781759"/>
            <a:ext cx="369311" cy="3021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228184" y="5503142"/>
            <a:ext cx="315744" cy="3021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371040" y="5503140"/>
            <a:ext cx="369311" cy="3021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56176" y="50414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Filter banks</a:t>
            </a:r>
            <a:endParaRPr lang="en-GB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27584" y="2357617"/>
            <a:ext cx="0" cy="3630867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81C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9440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Haar</a:t>
            </a:r>
            <a:r>
              <a:rPr lang="en-GB" dirty="0" smtClean="0"/>
              <a:t> wavelet</a:t>
            </a:r>
            <a:br>
              <a:rPr lang="en-GB" dirty="0" smtClean="0"/>
            </a:br>
            <a:r>
              <a:rPr lang="en-GB" dirty="0" smtClean="0"/>
              <a:t>inverse transform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29803" y="2461369"/>
            <a:ext cx="656676" cy="829136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/>
          <p:cNvSpPr/>
          <p:nvPr/>
        </p:nvSpPr>
        <p:spPr>
          <a:xfrm>
            <a:off x="3186480" y="2129714"/>
            <a:ext cx="656676" cy="116079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13933" y="3290505"/>
            <a:ext cx="2945093" cy="0"/>
          </a:xfrm>
          <a:prstGeom prst="line">
            <a:avLst/>
          </a:prstGeom>
          <a:solidFill>
            <a:srgbClr val="0081C2"/>
          </a:solidFill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29803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8" name="Rectangle 37"/>
          <p:cNvSpPr/>
          <p:nvPr/>
        </p:nvSpPr>
        <p:spPr>
          <a:xfrm>
            <a:off x="3186480" y="4173051"/>
            <a:ext cx="656676" cy="1000331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13933" y="517338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2529802" y="6293782"/>
            <a:ext cx="656676" cy="1523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86479" y="6114504"/>
            <a:ext cx="656676" cy="179277"/>
          </a:xfrm>
          <a:prstGeom prst="rect">
            <a:avLst/>
          </a:prstGeom>
          <a:solidFill>
            <a:srgbClr val="00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13932" y="6287432"/>
            <a:ext cx="2945093" cy="0"/>
          </a:xfrm>
          <a:prstGeom prst="line">
            <a:avLst/>
          </a:prstGeom>
          <a:ln w="38100">
            <a:solidFill>
              <a:srgbClr val="008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7951" y="3236363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Lato" panose="020F0502020204030203" pitchFamily="34" charset="0"/>
              </a:rPr>
              <a:t>=</a:t>
            </a:r>
            <a:endParaRPr lang="en-GB" sz="4800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7949" y="5148750"/>
            <a:ext cx="251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Lato" panose="020F0502020204030203" pitchFamily="34" charset="0"/>
              </a:rPr>
              <a:t>+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27584" y="2357617"/>
            <a:ext cx="0" cy="3630867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81C2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8" b="27766"/>
          <a:stretch/>
        </p:blipFill>
        <p:spPr>
          <a:xfrm>
            <a:off x="4504620" y="2160677"/>
            <a:ext cx="4304062" cy="6307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73002" b="885"/>
          <a:stretch/>
        </p:blipFill>
        <p:spPr>
          <a:xfrm>
            <a:off x="4864993" y="2877922"/>
            <a:ext cx="3961045" cy="6790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-1075" r="74057" b="73649"/>
          <a:stretch/>
        </p:blipFill>
        <p:spPr>
          <a:xfrm>
            <a:off x="4485184" y="4254974"/>
            <a:ext cx="1166936" cy="6861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3722" r="72375" b="48530"/>
          <a:stretch/>
        </p:blipFill>
        <p:spPr>
          <a:xfrm>
            <a:off x="4724400" y="5753712"/>
            <a:ext cx="522673" cy="7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Multiscale </a:t>
            </a:r>
            <a:r>
              <a:rPr lang="en-GB" dirty="0" err="1" smtClean="0"/>
              <a:t>Haar</a:t>
            </a:r>
            <a:r>
              <a:rPr lang="en-GB" dirty="0" smtClean="0"/>
              <a:t> wavelet decomposition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04/09/2018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0396" y="1772816"/>
            <a:ext cx="5479180" cy="996245"/>
            <a:chOff x="1600350" y="1804170"/>
            <a:chExt cx="6384153" cy="1160791"/>
          </a:xfrm>
          <a:solidFill>
            <a:srgbClr val="0081C2"/>
          </a:solidFill>
        </p:grpSpPr>
        <p:sp>
          <p:nvSpPr>
            <p:cNvPr id="7" name="Rectangle 6"/>
            <p:cNvSpPr/>
            <p:nvPr/>
          </p:nvSpPr>
          <p:spPr>
            <a:xfrm>
              <a:off x="2237110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787" y="1804170"/>
              <a:ext cx="656676" cy="116079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00350" y="2964961"/>
              <a:ext cx="6384153" cy="0"/>
            </a:xfrm>
            <a:prstGeom prst="line">
              <a:avLst/>
            </a:prstGeom>
            <a:grpFill/>
            <a:ln w="38100">
              <a:solidFill>
                <a:srgbClr val="008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50463" y="2309565"/>
              <a:ext cx="656676" cy="65539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07139" y="2234151"/>
              <a:ext cx="656676" cy="73081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3815" y="2135825"/>
              <a:ext cx="656676" cy="829136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0491" y="2026761"/>
              <a:ext cx="656676" cy="938200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7167" y="2535807"/>
              <a:ext cx="656676" cy="429153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3843" y="2714918"/>
              <a:ext cx="656676" cy="250041"/>
            </a:xfrm>
            <a:prstGeom prst="rect">
              <a:avLst/>
            </a:prstGeom>
            <a:grpFill/>
            <a:ln>
              <a:solidFill>
                <a:srgbClr val="008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2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os_ppt_template_white">
  <a:themeElements>
    <a:clrScheme name="Default Design 1">
      <a:dk1>
        <a:srgbClr val="2A196F"/>
      </a:dk1>
      <a:lt1>
        <a:srgbClr val="F9FFA2"/>
      </a:lt1>
      <a:dk2>
        <a:srgbClr val="00B3EF"/>
      </a:dk2>
      <a:lt2>
        <a:srgbClr val="FCFBE3"/>
      </a:lt2>
      <a:accent1>
        <a:srgbClr val="FFFF00"/>
      </a:accent1>
      <a:accent2>
        <a:srgbClr val="B5B5B5"/>
      </a:accent2>
      <a:accent3>
        <a:srgbClr val="FBFFCE"/>
      </a:accent3>
      <a:accent4>
        <a:srgbClr val="22145E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898</Words>
  <Application>Microsoft Office PowerPoint</Application>
  <PresentationFormat>On-screen Show (4:3)</PresentationFormat>
  <Paragraphs>276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MS PGothic</vt:lpstr>
      <vt:lpstr>MS PGothic</vt:lpstr>
      <vt:lpstr>Lato</vt:lpstr>
      <vt:lpstr>Wingdings</vt:lpstr>
      <vt:lpstr>TUOS Blake</vt:lpstr>
      <vt:lpstr>Arial</vt:lpstr>
      <vt:lpstr>TUOS Stephenson</vt:lpstr>
      <vt:lpstr>tuos_ppt_template_white</vt:lpstr>
      <vt:lpstr>PowerPoint Presentation</vt:lpstr>
      <vt:lpstr>Overview</vt:lpstr>
      <vt:lpstr>Why wavelets?</vt:lpstr>
      <vt:lpstr>Piecewise-constant Haar wavelet transform</vt:lpstr>
      <vt:lpstr>Piecewise-constant Haar wavelet transform</vt:lpstr>
      <vt:lpstr>Piecewise-constant Haar wavelet transform</vt:lpstr>
      <vt:lpstr>Piecewise-constant Haar wavelet transform</vt:lpstr>
      <vt:lpstr>Haar wavelet inverse transform</vt:lpstr>
      <vt:lpstr>Multiscale Haar wavelet decomposition</vt:lpstr>
      <vt:lpstr>Multiscale Haar wavelet decomposition</vt:lpstr>
      <vt:lpstr>Multiscale Haar wavelet decomposition</vt:lpstr>
      <vt:lpstr>Multiscale Haar wavelet decomposition</vt:lpstr>
      <vt:lpstr>Multiscale Haar wavelet decomposition</vt:lpstr>
      <vt:lpstr>Detail coefficient d measures local spectral power</vt:lpstr>
      <vt:lpstr>Detail coefficient d measures local spectral power</vt:lpstr>
      <vt:lpstr>Detail coefficient d measures local spectral power</vt:lpstr>
      <vt:lpstr>Adaptivity threshold ε  </vt:lpstr>
      <vt:lpstr>1D idealised topography</vt:lpstr>
      <vt:lpstr>Haar wavelet-based mesh generation</vt:lpstr>
      <vt:lpstr>Haar wavelet-based mesh generation</vt:lpstr>
      <vt:lpstr>Haar wavelet-based mesh generation</vt:lpstr>
      <vt:lpstr>Piecewise-polynomial Alpert multiwavelet transform</vt:lpstr>
      <vt:lpstr>Piecewise-polynomial Alpert multiwavelet transform</vt:lpstr>
      <vt:lpstr>Haar wavelet and Alpert multiwavelet adaptivity</vt:lpstr>
      <vt:lpstr>Haar wavelet and Alpert multiwavelet adaptivity</vt:lpstr>
      <vt:lpstr>Connecting wavelets with a shallow water solver</vt:lpstr>
      <vt:lpstr>Connecting wavelets with a shallow water solver</vt:lpstr>
      <vt:lpstr>Connecting wavelets with a shallow water solver</vt:lpstr>
      <vt:lpstr>Numerical experiments</vt:lpstr>
      <vt:lpstr>Lake-at-rest with topography</vt:lpstr>
      <vt:lpstr>Haar wavelets preserve well-balancing</vt:lpstr>
      <vt:lpstr>Alpert multiwavelets preserve well-balancing</vt:lpstr>
      <vt:lpstr>2D multiwavelet-based adaptivity</vt:lpstr>
      <vt:lpstr>2D multiwavelets preserve well-balancing</vt:lpstr>
      <vt:lpstr>Oscillatory flow in a parabolic bowl</vt:lpstr>
      <vt:lpstr>Parabolic bowl solutions</vt:lpstr>
      <vt:lpstr>Parabolic bowl solutions</vt:lpstr>
      <vt:lpstr>Parabolic bowl mass conservation</vt:lpstr>
      <vt:lpstr>Parabolic bowl energy conservation</vt:lpstr>
      <vt:lpstr>Highlights</vt:lpstr>
      <vt:lpstr>Highlights</vt:lpstr>
      <vt:lpstr>Highlights</vt:lpstr>
      <vt:lpstr>Highlights</vt:lpstr>
    </vt:vector>
  </TitlesOfParts>
  <Manager>Design team</Manager>
  <Company>Univeristy of Sheffield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PowerPoint Template</dc:title>
  <dc:subject>PowerPoint template</dc:subject>
  <dc:creator>Admin</dc:creator>
  <cp:keywords>tuos, sheffield, university, powerpoint, ppt, template, i-d, 2005, white, dmc</cp:keywords>
  <dc:description>Please use this template for all your screen presentation requirements - adapting as necessary to the audience and facility in which it might be seen._x000d_
_x000d_
© 2005  The Univeristy of Sheffield</dc:description>
  <cp:lastModifiedBy>James Shaw</cp:lastModifiedBy>
  <cp:revision>83</cp:revision>
  <cp:lastPrinted>2005-02-24T11:31:10Z</cp:lastPrinted>
  <dcterms:created xsi:type="dcterms:W3CDTF">2011-12-13T16:55:01Z</dcterms:created>
  <dcterms:modified xsi:type="dcterms:W3CDTF">2018-09-04T09:15:54Z</dcterms:modified>
  <cp:category>Templates, identity</cp:category>
</cp:coreProperties>
</file>