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9" r:id="rId5"/>
    <p:sldId id="257" r:id="rId6"/>
    <p:sldId id="277" r:id="rId7"/>
    <p:sldId id="260" r:id="rId8"/>
    <p:sldId id="1209" r:id="rId9"/>
    <p:sldId id="263" r:id="rId10"/>
    <p:sldId id="310" r:id="rId11"/>
    <p:sldId id="311" r:id="rId12"/>
    <p:sldId id="312" r:id="rId13"/>
    <p:sldId id="307" r:id="rId14"/>
    <p:sldId id="309" r:id="rId15"/>
    <p:sldId id="308" r:id="rId16"/>
    <p:sldId id="329" r:id="rId17"/>
    <p:sldId id="330" r:id="rId18"/>
    <p:sldId id="1206" r:id="rId19"/>
    <p:sldId id="331" r:id="rId20"/>
    <p:sldId id="332" r:id="rId21"/>
    <p:sldId id="1208" r:id="rId22"/>
    <p:sldId id="335" r:id="rId23"/>
    <p:sldId id="333" r:id="rId24"/>
    <p:sldId id="334" r:id="rId25"/>
    <p:sldId id="337" r:id="rId26"/>
    <p:sldId id="336" r:id="rId27"/>
    <p:sldId id="268" r:id="rId28"/>
    <p:sldId id="291" r:id="rId29"/>
    <p:sldId id="297" r:id="rId30"/>
    <p:sldId id="299" r:id="rId31"/>
    <p:sldId id="313" r:id="rId32"/>
    <p:sldId id="298" r:id="rId33"/>
    <p:sldId id="256" r:id="rId34"/>
    <p:sldId id="1205" r:id="rId35"/>
    <p:sldId id="264" r:id="rId36"/>
    <p:sldId id="265" r:id="rId37"/>
    <p:sldId id="339" r:id="rId38"/>
    <p:sldId id="1204" r:id="rId39"/>
    <p:sldId id="1187" r:id="rId40"/>
    <p:sldId id="1201" r:id="rId41"/>
    <p:sldId id="281" r:id="rId42"/>
    <p:sldId id="314" r:id="rId43"/>
    <p:sldId id="315" r:id="rId44"/>
    <p:sldId id="316" r:id="rId45"/>
    <p:sldId id="317" r:id="rId46"/>
    <p:sldId id="327" r:id="rId47"/>
    <p:sldId id="318" r:id="rId48"/>
    <p:sldId id="319" r:id="rId49"/>
    <p:sldId id="320" r:id="rId50"/>
    <p:sldId id="321" r:id="rId51"/>
    <p:sldId id="322" r:id="rId52"/>
    <p:sldId id="324" r:id="rId53"/>
    <p:sldId id="325" r:id="rId54"/>
    <p:sldId id="326" r:id="rId55"/>
    <p:sldId id="323" r:id="rId56"/>
    <p:sldId id="328" r:id="rId57"/>
    <p:sldId id="274" r:id="rId58"/>
    <p:sldId id="285" r:id="rId59"/>
    <p:sldId id="286" r:id="rId60"/>
    <p:sldId id="28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22C"/>
    <a:srgbClr val="25A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392" autoAdjust="0"/>
  </p:normalViewPr>
  <p:slideViewPr>
    <p:cSldViewPr snapToGrid="0">
      <p:cViewPr varScale="1">
        <p:scale>
          <a:sx n="95" d="100"/>
          <a:sy n="95" d="100"/>
        </p:scale>
        <p:origin x="1134" y="90"/>
      </p:cViewPr>
      <p:guideLst/>
    </p:cSldViewPr>
  </p:slideViewPr>
  <p:notesTextViewPr>
    <p:cViewPr>
      <p:scale>
        <a:sx n="1" d="1"/>
        <a:sy n="1" d="1"/>
      </p:scale>
      <p:origin x="0" y="0"/>
    </p:cViewPr>
  </p:notesTextViewPr>
  <p:sorterViewPr>
    <p:cViewPr varScale="1">
      <p:scale>
        <a:sx n="100" d="100"/>
        <a:sy n="100" d="100"/>
      </p:scale>
      <p:origin x="0" y="-182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C717B-6906-4447-ACC2-F01E9E5AC60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CDA89382-16CF-449D-8BDE-38007C165BDA}">
      <dgm:prSet custT="1"/>
      <dgm:spPr>
        <a:solidFill>
          <a:srgbClr val="D0D8E8">
            <a:alpha val="50196"/>
          </a:srgbClr>
        </a:solidFill>
      </dgm:spPr>
      <dgm:t>
        <a:bodyPr/>
        <a:lstStyle/>
        <a:p>
          <a:pPr rtl="0"/>
          <a:r>
            <a:rPr lang="en-GB" sz="2400" dirty="0">
              <a:latin typeface="Gill Sans MT" panose="020B0502020104020203" pitchFamily="34" charset="0"/>
            </a:rPr>
            <a:t>Research</a:t>
          </a:r>
        </a:p>
      </dgm:t>
    </dgm:pt>
    <dgm:pt modelId="{9D04D855-4FFC-4DC5-B7F2-21227F330DFA}" type="parTrans" cxnId="{45E8281F-8102-4AD4-B61D-0CBB58793839}">
      <dgm:prSet/>
      <dgm:spPr/>
      <dgm:t>
        <a:bodyPr/>
        <a:lstStyle/>
        <a:p>
          <a:endParaRPr lang="en-GB" sz="2000">
            <a:latin typeface="Gill Sans MT" panose="020B0502020104020203" pitchFamily="34" charset="0"/>
          </a:endParaRPr>
        </a:p>
      </dgm:t>
    </dgm:pt>
    <dgm:pt modelId="{104AA7DC-0935-49EF-8A87-DF712613094E}" type="sibTrans" cxnId="{45E8281F-8102-4AD4-B61D-0CBB58793839}">
      <dgm:prSet/>
      <dgm:spPr/>
      <dgm:t>
        <a:bodyPr/>
        <a:lstStyle/>
        <a:p>
          <a:endParaRPr lang="en-GB" sz="2000">
            <a:latin typeface="Gill Sans MT" panose="020B0502020104020203" pitchFamily="34" charset="0"/>
          </a:endParaRPr>
        </a:p>
      </dgm:t>
    </dgm:pt>
    <dgm:pt modelId="{976F9D1A-DEF1-4372-86A3-2D022E28F1D3}">
      <dgm:prSet custT="1"/>
      <dgm:spPr>
        <a:solidFill>
          <a:srgbClr val="D0D8E8">
            <a:alpha val="50196"/>
          </a:srgbClr>
        </a:solidFill>
      </dgm:spPr>
      <dgm:t>
        <a:bodyPr/>
        <a:lstStyle/>
        <a:p>
          <a:pPr rtl="0"/>
          <a:r>
            <a:rPr lang="en-GB" sz="2400" dirty="0">
              <a:latin typeface="Gill Sans MT" panose="020B0502020104020203" pitchFamily="34" charset="0"/>
            </a:rPr>
            <a:t>People</a:t>
          </a:r>
        </a:p>
      </dgm:t>
    </dgm:pt>
    <dgm:pt modelId="{5CDB0755-DF2D-462B-BED4-869D43E9DA24}" type="parTrans" cxnId="{B2D5E022-CA3E-4A5D-B61F-E597542EBA0E}">
      <dgm:prSet/>
      <dgm:spPr/>
      <dgm:t>
        <a:bodyPr/>
        <a:lstStyle/>
        <a:p>
          <a:endParaRPr lang="en-GB" sz="2000">
            <a:latin typeface="Gill Sans MT" panose="020B0502020104020203" pitchFamily="34" charset="0"/>
          </a:endParaRPr>
        </a:p>
      </dgm:t>
    </dgm:pt>
    <dgm:pt modelId="{E709AC58-81F9-42B7-84CC-B59304BFDFBB}" type="sibTrans" cxnId="{B2D5E022-CA3E-4A5D-B61F-E597542EBA0E}">
      <dgm:prSet/>
      <dgm:spPr/>
      <dgm:t>
        <a:bodyPr/>
        <a:lstStyle/>
        <a:p>
          <a:endParaRPr lang="en-GB" sz="2000">
            <a:latin typeface="Gill Sans MT" panose="020B0502020104020203" pitchFamily="34" charset="0"/>
          </a:endParaRPr>
        </a:p>
      </dgm:t>
    </dgm:pt>
    <dgm:pt modelId="{8F46D398-1D61-4830-BF35-0521F2EE7C9B}">
      <dgm:prSet custT="1"/>
      <dgm:spPr>
        <a:solidFill>
          <a:srgbClr val="D0D8E8">
            <a:alpha val="50196"/>
          </a:srgbClr>
        </a:solidFill>
      </dgm:spPr>
      <dgm:t>
        <a:bodyPr/>
        <a:lstStyle/>
        <a:p>
          <a:pPr rtl="0"/>
          <a:r>
            <a:rPr lang="en-GB" sz="2400" dirty="0">
              <a:latin typeface="Gill Sans MT" panose="020B0502020104020203" pitchFamily="34" charset="0"/>
            </a:rPr>
            <a:t>Infrastructure</a:t>
          </a:r>
        </a:p>
      </dgm:t>
    </dgm:pt>
    <dgm:pt modelId="{7E769081-BDFD-422A-B9D3-F6DDE4359481}" type="parTrans" cxnId="{824E15B2-F5E1-4464-A022-44C33ED55FB6}">
      <dgm:prSet/>
      <dgm:spPr/>
      <dgm:t>
        <a:bodyPr/>
        <a:lstStyle/>
        <a:p>
          <a:endParaRPr lang="en-GB" sz="2000">
            <a:latin typeface="Gill Sans MT" panose="020B0502020104020203" pitchFamily="34" charset="0"/>
          </a:endParaRPr>
        </a:p>
      </dgm:t>
    </dgm:pt>
    <dgm:pt modelId="{0FB5DAAA-EBD1-4BB9-97B7-BB2DD9609C3B}" type="sibTrans" cxnId="{824E15B2-F5E1-4464-A022-44C33ED55FB6}">
      <dgm:prSet/>
      <dgm:spPr/>
      <dgm:t>
        <a:bodyPr/>
        <a:lstStyle/>
        <a:p>
          <a:endParaRPr lang="en-GB" sz="2000">
            <a:latin typeface="Gill Sans MT" panose="020B0502020104020203" pitchFamily="34" charset="0"/>
          </a:endParaRPr>
        </a:p>
      </dgm:t>
    </dgm:pt>
    <dgm:pt modelId="{0FD4F215-3A4A-45FE-AF34-8320FEEECD8F}">
      <dgm:prSet custT="1"/>
      <dgm:spPr/>
      <dgm:t>
        <a:bodyPr/>
        <a:lstStyle/>
        <a:p>
          <a:pPr rtl="0"/>
          <a:r>
            <a:rPr lang="en-GB" sz="2000" dirty="0">
              <a:latin typeface="Gill Sans MT" panose="020B0502020104020203" pitchFamily="34" charset="0"/>
            </a:rPr>
            <a:t>3000 researchers</a:t>
          </a:r>
        </a:p>
      </dgm:t>
    </dgm:pt>
    <dgm:pt modelId="{989F3DEC-B738-49BF-B51C-BA37F51FBF9D}" type="parTrans" cxnId="{1DA9211C-4FE8-4A49-98EB-FA1136EC3F90}">
      <dgm:prSet/>
      <dgm:spPr/>
      <dgm:t>
        <a:bodyPr/>
        <a:lstStyle/>
        <a:p>
          <a:endParaRPr lang="en-GB" sz="2000">
            <a:latin typeface="Gill Sans MT" panose="020B0502020104020203" pitchFamily="34" charset="0"/>
          </a:endParaRPr>
        </a:p>
      </dgm:t>
    </dgm:pt>
    <dgm:pt modelId="{DEF60690-8E6B-4A62-A578-7C493BB8BAEF}" type="sibTrans" cxnId="{1DA9211C-4FE8-4A49-98EB-FA1136EC3F90}">
      <dgm:prSet/>
      <dgm:spPr/>
      <dgm:t>
        <a:bodyPr/>
        <a:lstStyle/>
        <a:p>
          <a:endParaRPr lang="en-GB" sz="2000">
            <a:latin typeface="Gill Sans MT" panose="020B0502020104020203" pitchFamily="34" charset="0"/>
          </a:endParaRPr>
        </a:p>
      </dgm:t>
    </dgm:pt>
    <dgm:pt modelId="{01983389-2FA7-4C06-9043-02B2C4E1B100}">
      <dgm:prSet custT="1"/>
      <dgm:spPr/>
      <dgm:t>
        <a:bodyPr/>
        <a:lstStyle/>
        <a:p>
          <a:pPr rtl="0"/>
          <a:r>
            <a:rPr lang="en-GB" sz="2000">
              <a:latin typeface="Gill Sans MT" panose="020B0502020104020203" pitchFamily="34" charset="0"/>
            </a:rPr>
            <a:t>1000 PhD students</a:t>
          </a:r>
        </a:p>
      </dgm:t>
    </dgm:pt>
    <dgm:pt modelId="{CF0FDC36-5CB3-4EC3-8D32-B0A6C5B87784}" type="parTrans" cxnId="{B799ADD9-14C0-4E24-ABD3-DEBFDF6A89B9}">
      <dgm:prSet/>
      <dgm:spPr/>
      <dgm:t>
        <a:bodyPr/>
        <a:lstStyle/>
        <a:p>
          <a:endParaRPr lang="en-GB" sz="2000">
            <a:latin typeface="Gill Sans MT" panose="020B0502020104020203" pitchFamily="34" charset="0"/>
          </a:endParaRPr>
        </a:p>
      </dgm:t>
    </dgm:pt>
    <dgm:pt modelId="{E464E791-BCA5-4E86-B65F-133BD111EF3D}" type="sibTrans" cxnId="{B799ADD9-14C0-4E24-ABD3-DEBFDF6A89B9}">
      <dgm:prSet/>
      <dgm:spPr/>
      <dgm:t>
        <a:bodyPr/>
        <a:lstStyle/>
        <a:p>
          <a:endParaRPr lang="en-GB" sz="2000">
            <a:latin typeface="Gill Sans MT" panose="020B0502020104020203" pitchFamily="34" charset="0"/>
          </a:endParaRPr>
        </a:p>
      </dgm:t>
    </dgm:pt>
    <dgm:pt modelId="{B4ABDA91-B602-4862-B84E-E7E98722D23A}">
      <dgm:prSet custT="1"/>
      <dgm:spPr/>
      <dgm:t>
        <a:bodyPr/>
        <a:lstStyle/>
        <a:p>
          <a:pPr rtl="0"/>
          <a:r>
            <a:rPr lang="en-GB" sz="2400" dirty="0">
              <a:latin typeface="Gill Sans MT" panose="020B0502020104020203" pitchFamily="34" charset="0"/>
            </a:rPr>
            <a:t>4 ships</a:t>
          </a:r>
        </a:p>
      </dgm:t>
    </dgm:pt>
    <dgm:pt modelId="{AB213952-BDDF-411A-96CE-718C08C393A0}" type="parTrans" cxnId="{0E87E00E-0731-400A-B71B-579CEF9B7C29}">
      <dgm:prSet/>
      <dgm:spPr/>
      <dgm:t>
        <a:bodyPr/>
        <a:lstStyle/>
        <a:p>
          <a:endParaRPr lang="en-GB" sz="2000">
            <a:latin typeface="Gill Sans MT" panose="020B0502020104020203" pitchFamily="34" charset="0"/>
          </a:endParaRPr>
        </a:p>
      </dgm:t>
    </dgm:pt>
    <dgm:pt modelId="{6F60AAA9-3936-46FC-84E2-E4BD39BF658C}" type="sibTrans" cxnId="{0E87E00E-0731-400A-B71B-579CEF9B7C29}">
      <dgm:prSet/>
      <dgm:spPr/>
      <dgm:t>
        <a:bodyPr/>
        <a:lstStyle/>
        <a:p>
          <a:endParaRPr lang="en-GB" sz="2000">
            <a:latin typeface="Gill Sans MT" panose="020B0502020104020203" pitchFamily="34" charset="0"/>
          </a:endParaRPr>
        </a:p>
      </dgm:t>
    </dgm:pt>
    <dgm:pt modelId="{EE4EA128-4E5E-4B23-BF89-3E15B2E03192}">
      <dgm:prSet custT="1"/>
      <dgm:spPr/>
      <dgm:t>
        <a:bodyPr/>
        <a:lstStyle/>
        <a:p>
          <a:pPr rtl="0"/>
          <a:r>
            <a:rPr lang="en-GB" sz="2400" dirty="0">
              <a:latin typeface="Gill Sans MT" panose="020B0502020104020203" pitchFamily="34" charset="0"/>
            </a:rPr>
            <a:t>7 aircraft</a:t>
          </a:r>
        </a:p>
      </dgm:t>
    </dgm:pt>
    <dgm:pt modelId="{04405FA2-A257-436C-88EE-379B5F0B2FA7}" type="parTrans" cxnId="{097B3663-437C-4789-BB8A-65BE9EEBE620}">
      <dgm:prSet/>
      <dgm:spPr/>
      <dgm:t>
        <a:bodyPr/>
        <a:lstStyle/>
        <a:p>
          <a:endParaRPr lang="en-GB" sz="2000">
            <a:latin typeface="Gill Sans MT" panose="020B0502020104020203" pitchFamily="34" charset="0"/>
          </a:endParaRPr>
        </a:p>
      </dgm:t>
    </dgm:pt>
    <dgm:pt modelId="{B5416DAD-6378-49F1-87BF-5E5A7D119E6C}" type="sibTrans" cxnId="{097B3663-437C-4789-BB8A-65BE9EEBE620}">
      <dgm:prSet/>
      <dgm:spPr/>
      <dgm:t>
        <a:bodyPr/>
        <a:lstStyle/>
        <a:p>
          <a:endParaRPr lang="en-GB" sz="2000">
            <a:latin typeface="Gill Sans MT" panose="020B0502020104020203" pitchFamily="34" charset="0"/>
          </a:endParaRPr>
        </a:p>
      </dgm:t>
    </dgm:pt>
    <dgm:pt modelId="{9F7D7449-F5CA-4AC0-A158-0987BFA83D05}">
      <dgm:prSet custT="1"/>
      <dgm:spPr/>
      <dgm:t>
        <a:bodyPr/>
        <a:lstStyle/>
        <a:p>
          <a:pPr rtl="0"/>
          <a:r>
            <a:rPr lang="en-GB" sz="1800" dirty="0">
              <a:latin typeface="Gill Sans MT" panose="020B0502020104020203" pitchFamily="34" charset="0"/>
            </a:rPr>
            <a:t>6 polar bases</a:t>
          </a:r>
        </a:p>
      </dgm:t>
    </dgm:pt>
    <dgm:pt modelId="{1F041734-BFBD-47F4-B834-6ACC2C112A68}" type="parTrans" cxnId="{DF9BBE1A-7EAF-40E8-9D13-3A114D6CA43D}">
      <dgm:prSet/>
      <dgm:spPr/>
      <dgm:t>
        <a:bodyPr/>
        <a:lstStyle/>
        <a:p>
          <a:endParaRPr lang="en-GB" sz="2000">
            <a:latin typeface="Gill Sans MT" panose="020B0502020104020203" pitchFamily="34" charset="0"/>
          </a:endParaRPr>
        </a:p>
      </dgm:t>
    </dgm:pt>
    <dgm:pt modelId="{536C0CF2-B024-4986-B16E-328AEDF77A98}" type="sibTrans" cxnId="{DF9BBE1A-7EAF-40E8-9D13-3A114D6CA43D}">
      <dgm:prSet/>
      <dgm:spPr/>
      <dgm:t>
        <a:bodyPr/>
        <a:lstStyle/>
        <a:p>
          <a:endParaRPr lang="en-GB" sz="2000">
            <a:latin typeface="Gill Sans MT" panose="020B0502020104020203" pitchFamily="34" charset="0"/>
          </a:endParaRPr>
        </a:p>
      </dgm:t>
    </dgm:pt>
    <dgm:pt modelId="{4D54DD1E-77F0-427B-8954-119FEDACA751}">
      <dgm:prSet custT="1"/>
      <dgm:spPr/>
      <dgm:t>
        <a:bodyPr/>
        <a:lstStyle/>
        <a:p>
          <a:pPr rtl="0"/>
          <a:r>
            <a:rPr lang="en-GB" sz="1800" dirty="0">
              <a:latin typeface="Gill Sans MT" panose="020B0502020104020203" pitchFamily="34" charset="0"/>
            </a:rPr>
            <a:t>6 data centres</a:t>
          </a:r>
        </a:p>
      </dgm:t>
    </dgm:pt>
    <dgm:pt modelId="{5DF7F3E0-24C6-425C-A0E1-40E057A7D8AB}" type="parTrans" cxnId="{931857BF-EEDC-4FB1-87F1-86FE91FDE634}">
      <dgm:prSet/>
      <dgm:spPr/>
      <dgm:t>
        <a:bodyPr/>
        <a:lstStyle/>
        <a:p>
          <a:endParaRPr lang="en-GB" sz="2000">
            <a:latin typeface="Gill Sans MT" panose="020B0502020104020203" pitchFamily="34" charset="0"/>
          </a:endParaRPr>
        </a:p>
      </dgm:t>
    </dgm:pt>
    <dgm:pt modelId="{8A18E1F8-8959-4E6E-8F75-80FE20F35A99}" type="sibTrans" cxnId="{931857BF-EEDC-4FB1-87F1-86FE91FDE634}">
      <dgm:prSet/>
      <dgm:spPr/>
      <dgm:t>
        <a:bodyPr/>
        <a:lstStyle/>
        <a:p>
          <a:endParaRPr lang="en-GB" sz="2000">
            <a:latin typeface="Gill Sans MT" panose="020B0502020104020203" pitchFamily="34" charset="0"/>
          </a:endParaRPr>
        </a:p>
      </dgm:t>
    </dgm:pt>
    <dgm:pt modelId="{4E9CE4D2-CF83-4BF3-B3B9-B606B12D7CC4}">
      <dgm:prSet custT="1"/>
      <dgm:spPr/>
      <dgm:t>
        <a:bodyPr/>
        <a:lstStyle/>
        <a:p>
          <a:pPr rtl="0"/>
          <a:r>
            <a:rPr lang="en-GB" sz="1600" dirty="0">
              <a:latin typeface="Gill Sans MT" panose="020B0502020104020203" pitchFamily="34" charset="0"/>
            </a:rPr>
            <a:t>32 community facilities</a:t>
          </a:r>
        </a:p>
      </dgm:t>
    </dgm:pt>
    <dgm:pt modelId="{787F96FE-7EEC-467E-840D-6BEB55A11859}" type="parTrans" cxnId="{08A28170-A2A2-4101-B507-3A73F9068C83}">
      <dgm:prSet/>
      <dgm:spPr/>
      <dgm:t>
        <a:bodyPr/>
        <a:lstStyle/>
        <a:p>
          <a:endParaRPr lang="en-GB" sz="2000">
            <a:latin typeface="Gill Sans MT" panose="020B0502020104020203" pitchFamily="34" charset="0"/>
          </a:endParaRPr>
        </a:p>
      </dgm:t>
    </dgm:pt>
    <dgm:pt modelId="{9AA7FC74-0DE2-4019-95D8-420AAEC67F07}" type="sibTrans" cxnId="{08A28170-A2A2-4101-B507-3A73F9068C83}">
      <dgm:prSet/>
      <dgm:spPr/>
      <dgm:t>
        <a:bodyPr/>
        <a:lstStyle/>
        <a:p>
          <a:endParaRPr lang="en-GB" sz="2000">
            <a:latin typeface="Gill Sans MT" panose="020B0502020104020203" pitchFamily="34" charset="0"/>
          </a:endParaRPr>
        </a:p>
      </dgm:t>
    </dgm:pt>
    <dgm:pt modelId="{5276E3C6-1E20-4B55-ADA2-438D3434B8A5}">
      <dgm:prSet custT="1"/>
      <dgm:spPr/>
      <dgm:t>
        <a:bodyPr/>
        <a:lstStyle/>
        <a:p>
          <a:pPr rtl="0"/>
          <a:r>
            <a:rPr lang="en-GB" sz="1400" dirty="0">
              <a:latin typeface="Gill Sans MT" panose="020B0502020104020203" pitchFamily="34" charset="0"/>
            </a:rPr>
            <a:t>1000 research projects</a:t>
          </a:r>
          <a:br>
            <a:rPr lang="en-GB" sz="1400" dirty="0">
              <a:latin typeface="Gill Sans MT" panose="020B0502020104020203" pitchFamily="34" charset="0"/>
            </a:rPr>
          </a:br>
          <a:br>
            <a:rPr lang="en-GB" sz="1400" dirty="0">
              <a:latin typeface="Gill Sans MT" panose="020B0502020104020203" pitchFamily="34" charset="0"/>
            </a:rPr>
          </a:br>
          <a:r>
            <a:rPr lang="en-GB" sz="1400" dirty="0">
              <a:latin typeface="Gill Sans MT" panose="020B0502020104020203" pitchFamily="34" charset="0"/>
            </a:rPr>
            <a:t>60 UK or international programmes</a:t>
          </a:r>
        </a:p>
      </dgm:t>
    </dgm:pt>
    <dgm:pt modelId="{2A758A0E-B22A-41D9-8D90-DF3326AA9442}" type="parTrans" cxnId="{05B2A9C6-1A35-4563-B63F-CB4585A6AB97}">
      <dgm:prSet/>
      <dgm:spPr/>
      <dgm:t>
        <a:bodyPr/>
        <a:lstStyle/>
        <a:p>
          <a:endParaRPr lang="en-GB" sz="2000">
            <a:latin typeface="Gill Sans MT" panose="020B0502020104020203" pitchFamily="34" charset="0"/>
          </a:endParaRPr>
        </a:p>
      </dgm:t>
    </dgm:pt>
    <dgm:pt modelId="{B04AF537-F348-4497-9883-085D28A1643D}" type="sibTrans" cxnId="{05B2A9C6-1A35-4563-B63F-CB4585A6AB97}">
      <dgm:prSet/>
      <dgm:spPr/>
      <dgm:t>
        <a:bodyPr/>
        <a:lstStyle/>
        <a:p>
          <a:endParaRPr lang="en-GB" sz="2000">
            <a:latin typeface="Gill Sans MT" panose="020B0502020104020203" pitchFamily="34" charset="0"/>
          </a:endParaRPr>
        </a:p>
      </dgm:t>
    </dgm:pt>
    <dgm:pt modelId="{53968C73-650C-490E-85FB-31E07ADD12A8}">
      <dgm:prSet custT="1"/>
      <dgm:spPr/>
      <dgm:t>
        <a:bodyPr/>
        <a:lstStyle/>
        <a:p>
          <a:r>
            <a:rPr lang="en-GB" sz="1600" dirty="0">
              <a:latin typeface="Gill Sans MT" panose="020B0502020104020203" pitchFamily="34" charset="0"/>
            </a:rPr>
            <a:t>55 universities</a:t>
          </a:r>
          <a:br>
            <a:rPr lang="en-GB" sz="1600" dirty="0">
              <a:latin typeface="Gill Sans MT" panose="020B0502020104020203" pitchFamily="34" charset="0"/>
            </a:rPr>
          </a:br>
          <a:br>
            <a:rPr lang="en-GB" sz="1600" dirty="0">
              <a:latin typeface="Gill Sans MT" panose="020B0502020104020203" pitchFamily="34" charset="0"/>
            </a:rPr>
          </a:br>
          <a:r>
            <a:rPr lang="en-GB" sz="1600" dirty="0">
              <a:latin typeface="Gill Sans MT" panose="020B0502020104020203" pitchFamily="34" charset="0"/>
            </a:rPr>
            <a:t>20 research institutes</a:t>
          </a:r>
        </a:p>
      </dgm:t>
    </dgm:pt>
    <dgm:pt modelId="{1E7D110F-DE4C-4CA9-B0E9-EFD9236B233E}" type="parTrans" cxnId="{4FA63A93-18F0-435F-8B55-9A971D170E6E}">
      <dgm:prSet/>
      <dgm:spPr/>
      <dgm:t>
        <a:bodyPr/>
        <a:lstStyle/>
        <a:p>
          <a:endParaRPr lang="en-GB" sz="2000">
            <a:latin typeface="Gill Sans MT" panose="020B0502020104020203" pitchFamily="34" charset="0"/>
          </a:endParaRPr>
        </a:p>
      </dgm:t>
    </dgm:pt>
    <dgm:pt modelId="{FA2265A5-A32E-49B6-803F-4855CC9ACA55}" type="sibTrans" cxnId="{4FA63A93-18F0-435F-8B55-9A971D170E6E}">
      <dgm:prSet/>
      <dgm:spPr/>
      <dgm:t>
        <a:bodyPr/>
        <a:lstStyle/>
        <a:p>
          <a:endParaRPr lang="en-GB" sz="2000">
            <a:latin typeface="Gill Sans MT" panose="020B0502020104020203" pitchFamily="34" charset="0"/>
          </a:endParaRPr>
        </a:p>
      </dgm:t>
    </dgm:pt>
    <dgm:pt modelId="{70AFCA7A-524C-4BBE-B17D-3E4FA720D8A1}" type="pres">
      <dgm:prSet presAssocID="{0A6C717B-6906-4447-ACC2-F01E9E5AC606}" presName="theList" presStyleCnt="0">
        <dgm:presLayoutVars>
          <dgm:dir/>
          <dgm:animLvl val="lvl"/>
          <dgm:resizeHandles val="exact"/>
        </dgm:presLayoutVars>
      </dgm:prSet>
      <dgm:spPr/>
    </dgm:pt>
    <dgm:pt modelId="{18418EFE-905B-4845-AEA2-8D9FA651D654}" type="pres">
      <dgm:prSet presAssocID="{976F9D1A-DEF1-4372-86A3-2D022E28F1D3}" presName="compNode" presStyleCnt="0"/>
      <dgm:spPr/>
    </dgm:pt>
    <dgm:pt modelId="{1ACD46E8-8CE9-4413-AE19-23EE9022B8CE}" type="pres">
      <dgm:prSet presAssocID="{976F9D1A-DEF1-4372-86A3-2D022E28F1D3}" presName="aNode" presStyleLbl="bgShp" presStyleIdx="0" presStyleCnt="3" custScaleY="90920" custLinFactNeighborY="2949"/>
      <dgm:spPr/>
    </dgm:pt>
    <dgm:pt modelId="{F9BC3CB0-2787-4BE4-ACB2-0508AB5EDC57}" type="pres">
      <dgm:prSet presAssocID="{976F9D1A-DEF1-4372-86A3-2D022E28F1D3}" presName="textNode" presStyleLbl="bgShp" presStyleIdx="0" presStyleCnt="3"/>
      <dgm:spPr/>
    </dgm:pt>
    <dgm:pt modelId="{F0BC95DC-1F5A-4B74-804D-DB72A5DB5C64}" type="pres">
      <dgm:prSet presAssocID="{976F9D1A-DEF1-4372-86A3-2D022E28F1D3}" presName="compChildNode" presStyleCnt="0"/>
      <dgm:spPr/>
    </dgm:pt>
    <dgm:pt modelId="{DC855A4F-7588-48C5-A5D2-BED90AB5753E}" type="pres">
      <dgm:prSet presAssocID="{976F9D1A-DEF1-4372-86A3-2D022E28F1D3}" presName="theInnerList" presStyleCnt="0"/>
      <dgm:spPr/>
    </dgm:pt>
    <dgm:pt modelId="{23EDCD1B-4478-4438-9E7C-80093953D564}" type="pres">
      <dgm:prSet presAssocID="{0FD4F215-3A4A-45FE-AF34-8320FEEECD8F}" presName="childNode" presStyleLbl="node1" presStyleIdx="0" presStyleCnt="9">
        <dgm:presLayoutVars>
          <dgm:bulletEnabled val="1"/>
        </dgm:presLayoutVars>
      </dgm:prSet>
      <dgm:spPr/>
    </dgm:pt>
    <dgm:pt modelId="{0D6CF1D7-B4B6-4402-B2C0-2874F5A4424A}" type="pres">
      <dgm:prSet presAssocID="{0FD4F215-3A4A-45FE-AF34-8320FEEECD8F}" presName="aSpace2" presStyleCnt="0"/>
      <dgm:spPr/>
    </dgm:pt>
    <dgm:pt modelId="{088C7ECF-D5F4-4365-86F4-DD42A3A26554}" type="pres">
      <dgm:prSet presAssocID="{01983389-2FA7-4C06-9043-02B2C4E1B100}" presName="childNode" presStyleLbl="node1" presStyleIdx="1" presStyleCnt="9">
        <dgm:presLayoutVars>
          <dgm:bulletEnabled val="1"/>
        </dgm:presLayoutVars>
      </dgm:prSet>
      <dgm:spPr/>
    </dgm:pt>
    <dgm:pt modelId="{9D77F768-B48C-4F85-8AFD-E765FB0EF8EA}" type="pres">
      <dgm:prSet presAssocID="{976F9D1A-DEF1-4372-86A3-2D022E28F1D3}" presName="aSpace" presStyleCnt="0"/>
      <dgm:spPr/>
    </dgm:pt>
    <dgm:pt modelId="{72877792-F8CD-4A8A-9C5F-DE3567E1D0D8}" type="pres">
      <dgm:prSet presAssocID="{CDA89382-16CF-449D-8BDE-38007C165BDA}" presName="compNode" presStyleCnt="0"/>
      <dgm:spPr/>
    </dgm:pt>
    <dgm:pt modelId="{4FDFEED4-A7A6-4C71-A2BF-5BC49BE32BFD}" type="pres">
      <dgm:prSet presAssocID="{CDA89382-16CF-449D-8BDE-38007C165BDA}" presName="aNode" presStyleLbl="bgShp" presStyleIdx="1" presStyleCnt="3" custScaleY="90920" custLinFactNeighborY="2949"/>
      <dgm:spPr/>
    </dgm:pt>
    <dgm:pt modelId="{CB4F720D-061C-40D3-9102-5B1F3B073F33}" type="pres">
      <dgm:prSet presAssocID="{CDA89382-16CF-449D-8BDE-38007C165BDA}" presName="textNode" presStyleLbl="bgShp" presStyleIdx="1" presStyleCnt="3"/>
      <dgm:spPr/>
    </dgm:pt>
    <dgm:pt modelId="{E61ECE16-EA38-48EB-936C-70DB6ACE70E2}" type="pres">
      <dgm:prSet presAssocID="{CDA89382-16CF-449D-8BDE-38007C165BDA}" presName="compChildNode" presStyleCnt="0"/>
      <dgm:spPr/>
    </dgm:pt>
    <dgm:pt modelId="{AB3EE0BD-039E-44F1-83C8-6344C47D3367}" type="pres">
      <dgm:prSet presAssocID="{CDA89382-16CF-449D-8BDE-38007C165BDA}" presName="theInnerList" presStyleCnt="0"/>
      <dgm:spPr/>
    </dgm:pt>
    <dgm:pt modelId="{CE7EC9D5-7B5F-43BE-9FF6-C2EF2D6E8652}" type="pres">
      <dgm:prSet presAssocID="{5276E3C6-1E20-4B55-ADA2-438D3434B8A5}" presName="childNode" presStyleLbl="node1" presStyleIdx="2" presStyleCnt="9">
        <dgm:presLayoutVars>
          <dgm:bulletEnabled val="1"/>
        </dgm:presLayoutVars>
      </dgm:prSet>
      <dgm:spPr/>
    </dgm:pt>
    <dgm:pt modelId="{0423B2D4-649C-40C1-B2E6-275727BD6728}" type="pres">
      <dgm:prSet presAssocID="{5276E3C6-1E20-4B55-ADA2-438D3434B8A5}" presName="aSpace2" presStyleCnt="0"/>
      <dgm:spPr/>
    </dgm:pt>
    <dgm:pt modelId="{B8FEADA0-369F-40BE-994F-2CFF5E963AFA}" type="pres">
      <dgm:prSet presAssocID="{53968C73-650C-490E-85FB-31E07ADD12A8}" presName="childNode" presStyleLbl="node1" presStyleIdx="3" presStyleCnt="9">
        <dgm:presLayoutVars>
          <dgm:bulletEnabled val="1"/>
        </dgm:presLayoutVars>
      </dgm:prSet>
      <dgm:spPr/>
    </dgm:pt>
    <dgm:pt modelId="{8AA31A8E-9122-4E42-90E2-B14B26839FBC}" type="pres">
      <dgm:prSet presAssocID="{CDA89382-16CF-449D-8BDE-38007C165BDA}" presName="aSpace" presStyleCnt="0"/>
      <dgm:spPr/>
    </dgm:pt>
    <dgm:pt modelId="{E524E8CF-CF70-4420-93B0-42BF1CA608FE}" type="pres">
      <dgm:prSet presAssocID="{8F46D398-1D61-4830-BF35-0521F2EE7C9B}" presName="compNode" presStyleCnt="0"/>
      <dgm:spPr/>
    </dgm:pt>
    <dgm:pt modelId="{94CCD7A3-19D0-46E7-945D-723D2438EE1C}" type="pres">
      <dgm:prSet presAssocID="{8F46D398-1D61-4830-BF35-0521F2EE7C9B}" presName="aNode" presStyleLbl="bgShp" presStyleIdx="2" presStyleCnt="3" custScaleY="90920" custLinFactNeighborY="2949"/>
      <dgm:spPr/>
    </dgm:pt>
    <dgm:pt modelId="{96AAE310-470A-4ABA-BE17-918616100134}" type="pres">
      <dgm:prSet presAssocID="{8F46D398-1D61-4830-BF35-0521F2EE7C9B}" presName="textNode" presStyleLbl="bgShp" presStyleIdx="2" presStyleCnt="3"/>
      <dgm:spPr/>
    </dgm:pt>
    <dgm:pt modelId="{2A602B3C-DC9F-45C9-969B-B750DDCE95F2}" type="pres">
      <dgm:prSet presAssocID="{8F46D398-1D61-4830-BF35-0521F2EE7C9B}" presName="compChildNode" presStyleCnt="0"/>
      <dgm:spPr/>
    </dgm:pt>
    <dgm:pt modelId="{C01E4BD7-5901-402C-9E1B-69AA20D494DC}" type="pres">
      <dgm:prSet presAssocID="{8F46D398-1D61-4830-BF35-0521F2EE7C9B}" presName="theInnerList" presStyleCnt="0"/>
      <dgm:spPr/>
    </dgm:pt>
    <dgm:pt modelId="{34419AE3-CDE4-4255-8188-C104E9C5E761}" type="pres">
      <dgm:prSet presAssocID="{B4ABDA91-B602-4862-B84E-E7E98722D23A}" presName="childNode" presStyleLbl="node1" presStyleIdx="4" presStyleCnt="9">
        <dgm:presLayoutVars>
          <dgm:bulletEnabled val="1"/>
        </dgm:presLayoutVars>
      </dgm:prSet>
      <dgm:spPr/>
    </dgm:pt>
    <dgm:pt modelId="{859ED174-70BC-456E-A86B-627ED161C680}" type="pres">
      <dgm:prSet presAssocID="{B4ABDA91-B602-4862-B84E-E7E98722D23A}" presName="aSpace2" presStyleCnt="0"/>
      <dgm:spPr/>
    </dgm:pt>
    <dgm:pt modelId="{A9207183-9EFA-45E7-9845-7413C39A2537}" type="pres">
      <dgm:prSet presAssocID="{EE4EA128-4E5E-4B23-BF89-3E15B2E03192}" presName="childNode" presStyleLbl="node1" presStyleIdx="5" presStyleCnt="9">
        <dgm:presLayoutVars>
          <dgm:bulletEnabled val="1"/>
        </dgm:presLayoutVars>
      </dgm:prSet>
      <dgm:spPr/>
    </dgm:pt>
    <dgm:pt modelId="{0A10B71A-D8FB-4C76-BD32-EB74C32EF1A1}" type="pres">
      <dgm:prSet presAssocID="{EE4EA128-4E5E-4B23-BF89-3E15B2E03192}" presName="aSpace2" presStyleCnt="0"/>
      <dgm:spPr/>
    </dgm:pt>
    <dgm:pt modelId="{8323ABC9-AF10-4F7A-B69B-5B1E1EF81986}" type="pres">
      <dgm:prSet presAssocID="{9F7D7449-F5CA-4AC0-A158-0987BFA83D05}" presName="childNode" presStyleLbl="node1" presStyleIdx="6" presStyleCnt="9">
        <dgm:presLayoutVars>
          <dgm:bulletEnabled val="1"/>
        </dgm:presLayoutVars>
      </dgm:prSet>
      <dgm:spPr/>
    </dgm:pt>
    <dgm:pt modelId="{49FC1524-1E89-4E7E-8C7C-5DC32BB08F0B}" type="pres">
      <dgm:prSet presAssocID="{9F7D7449-F5CA-4AC0-A158-0987BFA83D05}" presName="aSpace2" presStyleCnt="0"/>
      <dgm:spPr/>
    </dgm:pt>
    <dgm:pt modelId="{CB185E42-D11E-4120-804C-453C8BA2CD4F}" type="pres">
      <dgm:prSet presAssocID="{4D54DD1E-77F0-427B-8954-119FEDACA751}" presName="childNode" presStyleLbl="node1" presStyleIdx="7" presStyleCnt="9">
        <dgm:presLayoutVars>
          <dgm:bulletEnabled val="1"/>
        </dgm:presLayoutVars>
      </dgm:prSet>
      <dgm:spPr/>
    </dgm:pt>
    <dgm:pt modelId="{38B36CC9-BC91-47E5-9FFC-6686944DA44A}" type="pres">
      <dgm:prSet presAssocID="{4D54DD1E-77F0-427B-8954-119FEDACA751}" presName="aSpace2" presStyleCnt="0"/>
      <dgm:spPr/>
    </dgm:pt>
    <dgm:pt modelId="{592703B2-7ED1-454D-ADC5-D561EFDF2329}" type="pres">
      <dgm:prSet presAssocID="{4E9CE4D2-CF83-4BF3-B3B9-B606B12D7CC4}" presName="childNode" presStyleLbl="node1" presStyleIdx="8" presStyleCnt="9">
        <dgm:presLayoutVars>
          <dgm:bulletEnabled val="1"/>
        </dgm:presLayoutVars>
      </dgm:prSet>
      <dgm:spPr/>
    </dgm:pt>
  </dgm:ptLst>
  <dgm:cxnLst>
    <dgm:cxn modelId="{5869E008-596F-4172-B265-30AD26CCA991}" type="presOf" srcId="{976F9D1A-DEF1-4372-86A3-2D022E28F1D3}" destId="{1ACD46E8-8CE9-4413-AE19-23EE9022B8CE}" srcOrd="0" destOrd="0" presId="urn:microsoft.com/office/officeart/2005/8/layout/lProcess2"/>
    <dgm:cxn modelId="{0E87E00E-0731-400A-B71B-579CEF9B7C29}" srcId="{8F46D398-1D61-4830-BF35-0521F2EE7C9B}" destId="{B4ABDA91-B602-4862-B84E-E7E98722D23A}" srcOrd="0" destOrd="0" parTransId="{AB213952-BDDF-411A-96CE-718C08C393A0}" sibTransId="{6F60AAA9-3936-46FC-84E2-E4BD39BF658C}"/>
    <dgm:cxn modelId="{DF9BBE1A-7EAF-40E8-9D13-3A114D6CA43D}" srcId="{8F46D398-1D61-4830-BF35-0521F2EE7C9B}" destId="{9F7D7449-F5CA-4AC0-A158-0987BFA83D05}" srcOrd="2" destOrd="0" parTransId="{1F041734-BFBD-47F4-B834-6ACC2C112A68}" sibTransId="{536C0CF2-B024-4986-B16E-328AEDF77A98}"/>
    <dgm:cxn modelId="{1DA9211C-4FE8-4A49-98EB-FA1136EC3F90}" srcId="{976F9D1A-DEF1-4372-86A3-2D022E28F1D3}" destId="{0FD4F215-3A4A-45FE-AF34-8320FEEECD8F}" srcOrd="0" destOrd="0" parTransId="{989F3DEC-B738-49BF-B51C-BA37F51FBF9D}" sibTransId="{DEF60690-8E6B-4A62-A578-7C493BB8BAEF}"/>
    <dgm:cxn modelId="{45E8281F-8102-4AD4-B61D-0CBB58793839}" srcId="{0A6C717B-6906-4447-ACC2-F01E9E5AC606}" destId="{CDA89382-16CF-449D-8BDE-38007C165BDA}" srcOrd="1" destOrd="0" parTransId="{9D04D855-4FFC-4DC5-B7F2-21227F330DFA}" sibTransId="{104AA7DC-0935-49EF-8A87-DF712613094E}"/>
    <dgm:cxn modelId="{B2D5E022-CA3E-4A5D-B61F-E597542EBA0E}" srcId="{0A6C717B-6906-4447-ACC2-F01E9E5AC606}" destId="{976F9D1A-DEF1-4372-86A3-2D022E28F1D3}" srcOrd="0" destOrd="0" parTransId="{5CDB0755-DF2D-462B-BED4-869D43E9DA24}" sibTransId="{E709AC58-81F9-42B7-84CC-B59304BFDFBB}"/>
    <dgm:cxn modelId="{7E9F0826-71B6-4FE7-9870-6921B6FAE4D2}" type="presOf" srcId="{B4ABDA91-B602-4862-B84E-E7E98722D23A}" destId="{34419AE3-CDE4-4255-8188-C104E9C5E761}" srcOrd="0" destOrd="0" presId="urn:microsoft.com/office/officeart/2005/8/layout/lProcess2"/>
    <dgm:cxn modelId="{7B54233B-3886-40B3-B699-40CC93BDDFF3}" type="presOf" srcId="{53968C73-650C-490E-85FB-31E07ADD12A8}" destId="{B8FEADA0-369F-40BE-994F-2CFF5E963AFA}" srcOrd="0" destOrd="0" presId="urn:microsoft.com/office/officeart/2005/8/layout/lProcess2"/>
    <dgm:cxn modelId="{920D183C-ED76-488D-982B-60B3AB5E0880}" type="presOf" srcId="{976F9D1A-DEF1-4372-86A3-2D022E28F1D3}" destId="{F9BC3CB0-2787-4BE4-ACB2-0508AB5EDC57}" srcOrd="1" destOrd="0" presId="urn:microsoft.com/office/officeart/2005/8/layout/lProcess2"/>
    <dgm:cxn modelId="{E4D43161-50BD-4A81-A95E-A814840AD5EC}" type="presOf" srcId="{EE4EA128-4E5E-4B23-BF89-3E15B2E03192}" destId="{A9207183-9EFA-45E7-9845-7413C39A2537}" srcOrd="0" destOrd="0" presId="urn:microsoft.com/office/officeart/2005/8/layout/lProcess2"/>
    <dgm:cxn modelId="{097B3663-437C-4789-BB8A-65BE9EEBE620}" srcId="{8F46D398-1D61-4830-BF35-0521F2EE7C9B}" destId="{EE4EA128-4E5E-4B23-BF89-3E15B2E03192}" srcOrd="1" destOrd="0" parTransId="{04405FA2-A257-436C-88EE-379B5F0B2FA7}" sibTransId="{B5416DAD-6378-49F1-87BF-5E5A7D119E6C}"/>
    <dgm:cxn modelId="{CAE27C46-09AD-4299-B9F7-30FA101A2F5A}" type="presOf" srcId="{01983389-2FA7-4C06-9043-02B2C4E1B100}" destId="{088C7ECF-D5F4-4365-86F4-DD42A3A26554}" srcOrd="0" destOrd="0" presId="urn:microsoft.com/office/officeart/2005/8/layout/lProcess2"/>
    <dgm:cxn modelId="{4E2CB36E-B6C9-488E-B17D-66A6BE5F8A74}" type="presOf" srcId="{5276E3C6-1E20-4B55-ADA2-438D3434B8A5}" destId="{CE7EC9D5-7B5F-43BE-9FF6-C2EF2D6E8652}" srcOrd="0" destOrd="0" presId="urn:microsoft.com/office/officeart/2005/8/layout/lProcess2"/>
    <dgm:cxn modelId="{08A28170-A2A2-4101-B507-3A73F9068C83}" srcId="{8F46D398-1D61-4830-BF35-0521F2EE7C9B}" destId="{4E9CE4D2-CF83-4BF3-B3B9-B606B12D7CC4}" srcOrd="4" destOrd="0" parTransId="{787F96FE-7EEC-467E-840D-6BEB55A11859}" sibTransId="{9AA7FC74-0DE2-4019-95D8-420AAEC67F07}"/>
    <dgm:cxn modelId="{77283B53-CEFC-4AF6-A51E-C4F70D09A356}" type="presOf" srcId="{9F7D7449-F5CA-4AC0-A158-0987BFA83D05}" destId="{8323ABC9-AF10-4F7A-B69B-5B1E1EF81986}" srcOrd="0" destOrd="0" presId="urn:microsoft.com/office/officeart/2005/8/layout/lProcess2"/>
    <dgm:cxn modelId="{DD417088-7858-4B22-AD0E-BF1CF45124EF}" type="presOf" srcId="{CDA89382-16CF-449D-8BDE-38007C165BDA}" destId="{CB4F720D-061C-40D3-9102-5B1F3B073F33}" srcOrd="1" destOrd="0" presId="urn:microsoft.com/office/officeart/2005/8/layout/lProcess2"/>
    <dgm:cxn modelId="{C0CDE190-3B26-4828-8FE2-87132C641563}" type="presOf" srcId="{8F46D398-1D61-4830-BF35-0521F2EE7C9B}" destId="{94CCD7A3-19D0-46E7-945D-723D2438EE1C}" srcOrd="0" destOrd="0" presId="urn:microsoft.com/office/officeart/2005/8/layout/lProcess2"/>
    <dgm:cxn modelId="{4FA63A93-18F0-435F-8B55-9A971D170E6E}" srcId="{CDA89382-16CF-449D-8BDE-38007C165BDA}" destId="{53968C73-650C-490E-85FB-31E07ADD12A8}" srcOrd="1" destOrd="0" parTransId="{1E7D110F-DE4C-4CA9-B0E9-EFD9236B233E}" sibTransId="{FA2265A5-A32E-49B6-803F-4855CC9ACA55}"/>
    <dgm:cxn modelId="{ABC1FFA1-166B-44CA-A44D-1CA1B8778F0D}" type="presOf" srcId="{4D54DD1E-77F0-427B-8954-119FEDACA751}" destId="{CB185E42-D11E-4120-804C-453C8BA2CD4F}" srcOrd="0" destOrd="0" presId="urn:microsoft.com/office/officeart/2005/8/layout/lProcess2"/>
    <dgm:cxn modelId="{323367AB-3DDB-4AE2-8824-B553322941A6}" type="presOf" srcId="{8F46D398-1D61-4830-BF35-0521F2EE7C9B}" destId="{96AAE310-470A-4ABA-BE17-918616100134}" srcOrd="1" destOrd="0" presId="urn:microsoft.com/office/officeart/2005/8/layout/lProcess2"/>
    <dgm:cxn modelId="{824E15B2-F5E1-4464-A022-44C33ED55FB6}" srcId="{0A6C717B-6906-4447-ACC2-F01E9E5AC606}" destId="{8F46D398-1D61-4830-BF35-0521F2EE7C9B}" srcOrd="2" destOrd="0" parTransId="{7E769081-BDFD-422A-B9D3-F6DDE4359481}" sibTransId="{0FB5DAAA-EBD1-4BB9-97B7-BB2DD9609C3B}"/>
    <dgm:cxn modelId="{2259E9BE-FCD5-4497-B07B-4A329FC0EE33}" type="presOf" srcId="{0A6C717B-6906-4447-ACC2-F01E9E5AC606}" destId="{70AFCA7A-524C-4BBE-B17D-3E4FA720D8A1}" srcOrd="0" destOrd="0" presId="urn:microsoft.com/office/officeart/2005/8/layout/lProcess2"/>
    <dgm:cxn modelId="{931857BF-EEDC-4FB1-87F1-86FE91FDE634}" srcId="{8F46D398-1D61-4830-BF35-0521F2EE7C9B}" destId="{4D54DD1E-77F0-427B-8954-119FEDACA751}" srcOrd="3" destOrd="0" parTransId="{5DF7F3E0-24C6-425C-A0E1-40E057A7D8AB}" sibTransId="{8A18E1F8-8959-4E6E-8F75-80FE20F35A99}"/>
    <dgm:cxn modelId="{BD6F3EC0-3886-4666-8AD3-5EA8BB1339A1}" type="presOf" srcId="{0FD4F215-3A4A-45FE-AF34-8320FEEECD8F}" destId="{23EDCD1B-4478-4438-9E7C-80093953D564}" srcOrd="0" destOrd="0" presId="urn:microsoft.com/office/officeart/2005/8/layout/lProcess2"/>
    <dgm:cxn modelId="{05B2A9C6-1A35-4563-B63F-CB4585A6AB97}" srcId="{CDA89382-16CF-449D-8BDE-38007C165BDA}" destId="{5276E3C6-1E20-4B55-ADA2-438D3434B8A5}" srcOrd="0" destOrd="0" parTransId="{2A758A0E-B22A-41D9-8D90-DF3326AA9442}" sibTransId="{B04AF537-F348-4497-9883-085D28A1643D}"/>
    <dgm:cxn modelId="{B799ADD9-14C0-4E24-ABD3-DEBFDF6A89B9}" srcId="{976F9D1A-DEF1-4372-86A3-2D022E28F1D3}" destId="{01983389-2FA7-4C06-9043-02B2C4E1B100}" srcOrd="1" destOrd="0" parTransId="{CF0FDC36-5CB3-4EC3-8D32-B0A6C5B87784}" sibTransId="{E464E791-BCA5-4E86-B65F-133BD111EF3D}"/>
    <dgm:cxn modelId="{B678C4E3-47F8-4E02-8666-5755D611453C}" type="presOf" srcId="{CDA89382-16CF-449D-8BDE-38007C165BDA}" destId="{4FDFEED4-A7A6-4C71-A2BF-5BC49BE32BFD}" srcOrd="0" destOrd="0" presId="urn:microsoft.com/office/officeart/2005/8/layout/lProcess2"/>
    <dgm:cxn modelId="{2F416BEF-320A-46D7-BE9B-295B2C2145D3}" type="presOf" srcId="{4E9CE4D2-CF83-4BF3-B3B9-B606B12D7CC4}" destId="{592703B2-7ED1-454D-ADC5-D561EFDF2329}" srcOrd="0" destOrd="0" presId="urn:microsoft.com/office/officeart/2005/8/layout/lProcess2"/>
    <dgm:cxn modelId="{1166BBFD-0F39-423A-B32B-F939F5072C1B}" type="presParOf" srcId="{70AFCA7A-524C-4BBE-B17D-3E4FA720D8A1}" destId="{18418EFE-905B-4845-AEA2-8D9FA651D654}" srcOrd="0" destOrd="0" presId="urn:microsoft.com/office/officeart/2005/8/layout/lProcess2"/>
    <dgm:cxn modelId="{22CB23B2-C1A9-4857-86DD-84E8E3128F8A}" type="presParOf" srcId="{18418EFE-905B-4845-AEA2-8D9FA651D654}" destId="{1ACD46E8-8CE9-4413-AE19-23EE9022B8CE}" srcOrd="0" destOrd="0" presId="urn:microsoft.com/office/officeart/2005/8/layout/lProcess2"/>
    <dgm:cxn modelId="{9CF930EF-4C8B-4E38-8EA3-253B287D249D}" type="presParOf" srcId="{18418EFE-905B-4845-AEA2-8D9FA651D654}" destId="{F9BC3CB0-2787-4BE4-ACB2-0508AB5EDC57}" srcOrd="1" destOrd="0" presId="urn:microsoft.com/office/officeart/2005/8/layout/lProcess2"/>
    <dgm:cxn modelId="{D7F6B59B-CDE7-4DC1-9BF6-69EE90B1816A}" type="presParOf" srcId="{18418EFE-905B-4845-AEA2-8D9FA651D654}" destId="{F0BC95DC-1F5A-4B74-804D-DB72A5DB5C64}" srcOrd="2" destOrd="0" presId="urn:microsoft.com/office/officeart/2005/8/layout/lProcess2"/>
    <dgm:cxn modelId="{F70C5F02-7EF9-4B74-A61F-526923914372}" type="presParOf" srcId="{F0BC95DC-1F5A-4B74-804D-DB72A5DB5C64}" destId="{DC855A4F-7588-48C5-A5D2-BED90AB5753E}" srcOrd="0" destOrd="0" presId="urn:microsoft.com/office/officeart/2005/8/layout/lProcess2"/>
    <dgm:cxn modelId="{CE1A648A-1E15-4FD5-8C05-E639B3FB1774}" type="presParOf" srcId="{DC855A4F-7588-48C5-A5D2-BED90AB5753E}" destId="{23EDCD1B-4478-4438-9E7C-80093953D564}" srcOrd="0" destOrd="0" presId="urn:microsoft.com/office/officeart/2005/8/layout/lProcess2"/>
    <dgm:cxn modelId="{1FA48EF6-DD37-4B91-94D0-21992ADDC3DD}" type="presParOf" srcId="{DC855A4F-7588-48C5-A5D2-BED90AB5753E}" destId="{0D6CF1D7-B4B6-4402-B2C0-2874F5A4424A}" srcOrd="1" destOrd="0" presId="urn:microsoft.com/office/officeart/2005/8/layout/lProcess2"/>
    <dgm:cxn modelId="{4A64BA46-C82D-49F7-BEF2-59E625AE0DF9}" type="presParOf" srcId="{DC855A4F-7588-48C5-A5D2-BED90AB5753E}" destId="{088C7ECF-D5F4-4365-86F4-DD42A3A26554}" srcOrd="2" destOrd="0" presId="urn:microsoft.com/office/officeart/2005/8/layout/lProcess2"/>
    <dgm:cxn modelId="{B54440F1-B30D-4841-AF1E-9E3B9045C05B}" type="presParOf" srcId="{70AFCA7A-524C-4BBE-B17D-3E4FA720D8A1}" destId="{9D77F768-B48C-4F85-8AFD-E765FB0EF8EA}" srcOrd="1" destOrd="0" presId="urn:microsoft.com/office/officeart/2005/8/layout/lProcess2"/>
    <dgm:cxn modelId="{8A48DCA2-D391-4422-8BC2-8B82F5BE475E}" type="presParOf" srcId="{70AFCA7A-524C-4BBE-B17D-3E4FA720D8A1}" destId="{72877792-F8CD-4A8A-9C5F-DE3567E1D0D8}" srcOrd="2" destOrd="0" presId="urn:microsoft.com/office/officeart/2005/8/layout/lProcess2"/>
    <dgm:cxn modelId="{D156290B-272C-4F55-9879-244B138C2A92}" type="presParOf" srcId="{72877792-F8CD-4A8A-9C5F-DE3567E1D0D8}" destId="{4FDFEED4-A7A6-4C71-A2BF-5BC49BE32BFD}" srcOrd="0" destOrd="0" presId="urn:microsoft.com/office/officeart/2005/8/layout/lProcess2"/>
    <dgm:cxn modelId="{3604D9EB-5518-42AD-BEF0-E182DE412A39}" type="presParOf" srcId="{72877792-F8CD-4A8A-9C5F-DE3567E1D0D8}" destId="{CB4F720D-061C-40D3-9102-5B1F3B073F33}" srcOrd="1" destOrd="0" presId="urn:microsoft.com/office/officeart/2005/8/layout/lProcess2"/>
    <dgm:cxn modelId="{DAFB6B43-BFE3-42E1-B1A4-B0E5C7DF24D7}" type="presParOf" srcId="{72877792-F8CD-4A8A-9C5F-DE3567E1D0D8}" destId="{E61ECE16-EA38-48EB-936C-70DB6ACE70E2}" srcOrd="2" destOrd="0" presId="urn:microsoft.com/office/officeart/2005/8/layout/lProcess2"/>
    <dgm:cxn modelId="{137902AC-AAF3-4809-80EB-E26568640FF7}" type="presParOf" srcId="{E61ECE16-EA38-48EB-936C-70DB6ACE70E2}" destId="{AB3EE0BD-039E-44F1-83C8-6344C47D3367}" srcOrd="0" destOrd="0" presId="urn:microsoft.com/office/officeart/2005/8/layout/lProcess2"/>
    <dgm:cxn modelId="{C16D048B-E93C-48B9-8653-9E1FB1DC1337}" type="presParOf" srcId="{AB3EE0BD-039E-44F1-83C8-6344C47D3367}" destId="{CE7EC9D5-7B5F-43BE-9FF6-C2EF2D6E8652}" srcOrd="0" destOrd="0" presId="urn:microsoft.com/office/officeart/2005/8/layout/lProcess2"/>
    <dgm:cxn modelId="{B1B45D35-5F49-4336-8372-BB035245068F}" type="presParOf" srcId="{AB3EE0BD-039E-44F1-83C8-6344C47D3367}" destId="{0423B2D4-649C-40C1-B2E6-275727BD6728}" srcOrd="1" destOrd="0" presId="urn:microsoft.com/office/officeart/2005/8/layout/lProcess2"/>
    <dgm:cxn modelId="{92A2EE64-5BDA-4D3D-A4E6-4A471D8066D6}" type="presParOf" srcId="{AB3EE0BD-039E-44F1-83C8-6344C47D3367}" destId="{B8FEADA0-369F-40BE-994F-2CFF5E963AFA}" srcOrd="2" destOrd="0" presId="urn:microsoft.com/office/officeart/2005/8/layout/lProcess2"/>
    <dgm:cxn modelId="{5B9F8B0A-9674-47E7-8710-E201A46C0044}" type="presParOf" srcId="{70AFCA7A-524C-4BBE-B17D-3E4FA720D8A1}" destId="{8AA31A8E-9122-4E42-90E2-B14B26839FBC}" srcOrd="3" destOrd="0" presId="urn:microsoft.com/office/officeart/2005/8/layout/lProcess2"/>
    <dgm:cxn modelId="{2C884E06-2B49-400D-8525-257EB179C6C7}" type="presParOf" srcId="{70AFCA7A-524C-4BBE-B17D-3E4FA720D8A1}" destId="{E524E8CF-CF70-4420-93B0-42BF1CA608FE}" srcOrd="4" destOrd="0" presId="urn:microsoft.com/office/officeart/2005/8/layout/lProcess2"/>
    <dgm:cxn modelId="{438114E2-7668-4C22-AAAF-8258F885C6C1}" type="presParOf" srcId="{E524E8CF-CF70-4420-93B0-42BF1CA608FE}" destId="{94CCD7A3-19D0-46E7-945D-723D2438EE1C}" srcOrd="0" destOrd="0" presId="urn:microsoft.com/office/officeart/2005/8/layout/lProcess2"/>
    <dgm:cxn modelId="{527A6788-D4A9-4CE5-AA20-F8AE528D3FB4}" type="presParOf" srcId="{E524E8CF-CF70-4420-93B0-42BF1CA608FE}" destId="{96AAE310-470A-4ABA-BE17-918616100134}" srcOrd="1" destOrd="0" presId="urn:microsoft.com/office/officeart/2005/8/layout/lProcess2"/>
    <dgm:cxn modelId="{01DADCDD-EF6F-4116-ABE3-07FA17BCFAD7}" type="presParOf" srcId="{E524E8CF-CF70-4420-93B0-42BF1CA608FE}" destId="{2A602B3C-DC9F-45C9-969B-B750DDCE95F2}" srcOrd="2" destOrd="0" presId="urn:microsoft.com/office/officeart/2005/8/layout/lProcess2"/>
    <dgm:cxn modelId="{ED4E6FA5-10C9-4D6E-A367-B51B808EEE72}" type="presParOf" srcId="{2A602B3C-DC9F-45C9-969B-B750DDCE95F2}" destId="{C01E4BD7-5901-402C-9E1B-69AA20D494DC}" srcOrd="0" destOrd="0" presId="urn:microsoft.com/office/officeart/2005/8/layout/lProcess2"/>
    <dgm:cxn modelId="{1B902720-81CD-47E9-8054-11B83322D85C}" type="presParOf" srcId="{C01E4BD7-5901-402C-9E1B-69AA20D494DC}" destId="{34419AE3-CDE4-4255-8188-C104E9C5E761}" srcOrd="0" destOrd="0" presId="urn:microsoft.com/office/officeart/2005/8/layout/lProcess2"/>
    <dgm:cxn modelId="{A495FECF-E973-4E54-ABC8-9557C3D5B38D}" type="presParOf" srcId="{C01E4BD7-5901-402C-9E1B-69AA20D494DC}" destId="{859ED174-70BC-456E-A86B-627ED161C680}" srcOrd="1" destOrd="0" presId="urn:microsoft.com/office/officeart/2005/8/layout/lProcess2"/>
    <dgm:cxn modelId="{D567F6CB-DF37-41E8-B843-7B6CABC371F1}" type="presParOf" srcId="{C01E4BD7-5901-402C-9E1B-69AA20D494DC}" destId="{A9207183-9EFA-45E7-9845-7413C39A2537}" srcOrd="2" destOrd="0" presId="urn:microsoft.com/office/officeart/2005/8/layout/lProcess2"/>
    <dgm:cxn modelId="{515F6E44-F11E-421D-9F6B-161FA8BC133D}" type="presParOf" srcId="{C01E4BD7-5901-402C-9E1B-69AA20D494DC}" destId="{0A10B71A-D8FB-4C76-BD32-EB74C32EF1A1}" srcOrd="3" destOrd="0" presId="urn:microsoft.com/office/officeart/2005/8/layout/lProcess2"/>
    <dgm:cxn modelId="{EAD27056-7E10-452F-AF99-BC425052683A}" type="presParOf" srcId="{C01E4BD7-5901-402C-9E1B-69AA20D494DC}" destId="{8323ABC9-AF10-4F7A-B69B-5B1E1EF81986}" srcOrd="4" destOrd="0" presId="urn:microsoft.com/office/officeart/2005/8/layout/lProcess2"/>
    <dgm:cxn modelId="{7361B4B3-9CC7-4013-A95D-A28C41A348BB}" type="presParOf" srcId="{C01E4BD7-5901-402C-9E1B-69AA20D494DC}" destId="{49FC1524-1E89-4E7E-8C7C-5DC32BB08F0B}" srcOrd="5" destOrd="0" presId="urn:microsoft.com/office/officeart/2005/8/layout/lProcess2"/>
    <dgm:cxn modelId="{023B91CA-F9A4-49E9-91E4-7715809A888F}" type="presParOf" srcId="{C01E4BD7-5901-402C-9E1B-69AA20D494DC}" destId="{CB185E42-D11E-4120-804C-453C8BA2CD4F}" srcOrd="6" destOrd="0" presId="urn:microsoft.com/office/officeart/2005/8/layout/lProcess2"/>
    <dgm:cxn modelId="{45379B17-3FB3-4B01-9442-EAEEB328BAF6}" type="presParOf" srcId="{C01E4BD7-5901-402C-9E1B-69AA20D494DC}" destId="{38B36CC9-BC91-47E5-9FFC-6686944DA44A}" srcOrd="7" destOrd="0" presId="urn:microsoft.com/office/officeart/2005/8/layout/lProcess2"/>
    <dgm:cxn modelId="{6A6A8DD8-62EA-435B-9E4A-37CF4182475C}" type="presParOf" srcId="{C01E4BD7-5901-402C-9E1B-69AA20D494DC}" destId="{592703B2-7ED1-454D-ADC5-D561EFDF2329}"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6C717B-6906-4447-ACC2-F01E9E5AC60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B4ABDA91-B602-4862-B84E-E7E98722D23A}">
      <dgm:prSet custT="1"/>
      <dgm:spPr/>
      <dgm:t>
        <a:bodyPr/>
        <a:lstStyle/>
        <a:p>
          <a:pPr rtl="0"/>
          <a:r>
            <a:rPr lang="en-GB" sz="2000" dirty="0">
              <a:latin typeface="Gill Sans MT" panose="020B0502020104020203" pitchFamily="34" charset="0"/>
            </a:rPr>
            <a:t>For example: how we benefit from natural resources</a:t>
          </a:r>
        </a:p>
      </dgm:t>
    </dgm:pt>
    <dgm:pt modelId="{AB213952-BDDF-411A-96CE-718C08C393A0}" type="parTrans" cxnId="{0E87E00E-0731-400A-B71B-579CEF9B7C29}">
      <dgm:prSet/>
      <dgm:spPr/>
      <dgm:t>
        <a:bodyPr/>
        <a:lstStyle/>
        <a:p>
          <a:endParaRPr lang="en-GB" sz="2000">
            <a:latin typeface="Gill Sans MT" panose="020B0502020104020203" pitchFamily="34" charset="0"/>
          </a:endParaRPr>
        </a:p>
      </dgm:t>
    </dgm:pt>
    <dgm:pt modelId="{6F60AAA9-3936-46FC-84E2-E4BD39BF658C}" type="sibTrans" cxnId="{0E87E00E-0731-400A-B71B-579CEF9B7C29}">
      <dgm:prSet/>
      <dgm:spPr/>
      <dgm:t>
        <a:bodyPr/>
        <a:lstStyle/>
        <a:p>
          <a:endParaRPr lang="en-GB" sz="2000">
            <a:latin typeface="Gill Sans MT" panose="020B0502020104020203" pitchFamily="34" charset="0"/>
          </a:endParaRPr>
        </a:p>
      </dgm:t>
    </dgm:pt>
    <dgm:pt modelId="{EE4EA128-4E5E-4B23-BF89-3E15B2E03192}">
      <dgm:prSet custT="1"/>
      <dgm:spPr/>
      <dgm:t>
        <a:bodyPr/>
        <a:lstStyle/>
        <a:p>
          <a:pPr rtl="0"/>
          <a:r>
            <a:rPr lang="en-GB" sz="2000" dirty="0">
              <a:latin typeface="Gill Sans MT" panose="020B0502020104020203" pitchFamily="34" charset="0"/>
            </a:rPr>
            <a:t>Large, long-term benefits</a:t>
          </a:r>
        </a:p>
      </dgm:t>
    </dgm:pt>
    <dgm:pt modelId="{04405FA2-A257-436C-88EE-379B5F0B2FA7}" type="parTrans" cxnId="{097B3663-437C-4789-BB8A-65BE9EEBE620}">
      <dgm:prSet/>
      <dgm:spPr/>
      <dgm:t>
        <a:bodyPr/>
        <a:lstStyle/>
        <a:p>
          <a:endParaRPr lang="en-GB" sz="2000">
            <a:latin typeface="Gill Sans MT" panose="020B0502020104020203" pitchFamily="34" charset="0"/>
          </a:endParaRPr>
        </a:p>
      </dgm:t>
    </dgm:pt>
    <dgm:pt modelId="{B5416DAD-6378-49F1-87BF-5E5A7D119E6C}" type="sibTrans" cxnId="{097B3663-437C-4789-BB8A-65BE9EEBE620}">
      <dgm:prSet/>
      <dgm:spPr/>
      <dgm:t>
        <a:bodyPr/>
        <a:lstStyle/>
        <a:p>
          <a:endParaRPr lang="en-GB" sz="2000">
            <a:latin typeface="Gill Sans MT" panose="020B0502020104020203" pitchFamily="34" charset="0"/>
          </a:endParaRPr>
        </a:p>
      </dgm:t>
    </dgm:pt>
    <dgm:pt modelId="{9F7D7449-F5CA-4AC0-A158-0987BFA83D05}">
      <dgm:prSet custT="1"/>
      <dgm:spPr/>
      <dgm:t>
        <a:bodyPr/>
        <a:lstStyle/>
        <a:p>
          <a:pPr rtl="0"/>
          <a:r>
            <a:rPr lang="en-GB" sz="2000" dirty="0">
              <a:latin typeface="Gill Sans MT" panose="020B0502020104020203" pitchFamily="34" charset="0"/>
            </a:rPr>
            <a:t>Productivity and competitiveness</a:t>
          </a:r>
        </a:p>
      </dgm:t>
    </dgm:pt>
    <dgm:pt modelId="{1F041734-BFBD-47F4-B834-6ACC2C112A68}" type="parTrans" cxnId="{DF9BBE1A-7EAF-40E8-9D13-3A114D6CA43D}">
      <dgm:prSet/>
      <dgm:spPr/>
      <dgm:t>
        <a:bodyPr/>
        <a:lstStyle/>
        <a:p>
          <a:endParaRPr lang="en-GB" sz="2000">
            <a:latin typeface="Gill Sans MT" panose="020B0502020104020203" pitchFamily="34" charset="0"/>
          </a:endParaRPr>
        </a:p>
      </dgm:t>
    </dgm:pt>
    <dgm:pt modelId="{536C0CF2-B024-4986-B16E-328AEDF77A98}" type="sibTrans" cxnId="{DF9BBE1A-7EAF-40E8-9D13-3A114D6CA43D}">
      <dgm:prSet/>
      <dgm:spPr/>
      <dgm:t>
        <a:bodyPr/>
        <a:lstStyle/>
        <a:p>
          <a:endParaRPr lang="en-GB" sz="2000">
            <a:latin typeface="Gill Sans MT" panose="020B0502020104020203" pitchFamily="34" charset="0"/>
          </a:endParaRPr>
        </a:p>
      </dgm:t>
    </dgm:pt>
    <dgm:pt modelId="{4D54DD1E-77F0-427B-8954-119FEDACA751}">
      <dgm:prSet custT="1"/>
      <dgm:spPr/>
      <dgm:t>
        <a:bodyPr/>
        <a:lstStyle/>
        <a:p>
          <a:pPr rtl="0"/>
          <a:r>
            <a:rPr lang="en-GB" sz="2000" dirty="0">
              <a:latin typeface="Gill Sans MT" panose="020B0502020104020203" pitchFamily="34" charset="0"/>
            </a:rPr>
            <a:t>Safer, wealthier and more secure</a:t>
          </a:r>
        </a:p>
      </dgm:t>
    </dgm:pt>
    <dgm:pt modelId="{5DF7F3E0-24C6-425C-A0E1-40E057A7D8AB}" type="parTrans" cxnId="{931857BF-EEDC-4FB1-87F1-86FE91FDE634}">
      <dgm:prSet/>
      <dgm:spPr/>
      <dgm:t>
        <a:bodyPr/>
        <a:lstStyle/>
        <a:p>
          <a:endParaRPr lang="en-GB" sz="2000">
            <a:latin typeface="Gill Sans MT" panose="020B0502020104020203" pitchFamily="34" charset="0"/>
          </a:endParaRPr>
        </a:p>
      </dgm:t>
    </dgm:pt>
    <dgm:pt modelId="{8A18E1F8-8959-4E6E-8F75-80FE20F35A99}" type="sibTrans" cxnId="{931857BF-EEDC-4FB1-87F1-86FE91FDE634}">
      <dgm:prSet/>
      <dgm:spPr/>
      <dgm:t>
        <a:bodyPr/>
        <a:lstStyle/>
        <a:p>
          <a:endParaRPr lang="en-GB" sz="2000">
            <a:latin typeface="Gill Sans MT" panose="020B0502020104020203" pitchFamily="34" charset="0"/>
          </a:endParaRPr>
        </a:p>
      </dgm:t>
    </dgm:pt>
    <dgm:pt modelId="{8F46D398-1D61-4830-BF35-0521F2EE7C9B}">
      <dgm:prSet custT="1"/>
      <dgm:spPr>
        <a:solidFill>
          <a:srgbClr val="D0D8E8">
            <a:alpha val="50196"/>
          </a:srgbClr>
        </a:solidFill>
      </dgm:spPr>
      <dgm:t>
        <a:bodyPr/>
        <a:lstStyle/>
        <a:p>
          <a:pPr rtl="0"/>
          <a:r>
            <a:rPr lang="en-GB" sz="2400" dirty="0">
              <a:latin typeface="Gill Sans MT" panose="020B0502020104020203" pitchFamily="34" charset="0"/>
            </a:rPr>
            <a:t>Impact on economy &amp; society…</a:t>
          </a:r>
          <a:endParaRPr lang="en-GB" sz="2400" b="0" dirty="0">
            <a:latin typeface="Gill Sans MT" panose="020B0502020104020203" pitchFamily="34" charset="0"/>
          </a:endParaRPr>
        </a:p>
      </dgm:t>
    </dgm:pt>
    <dgm:pt modelId="{0FB5DAAA-EBD1-4BB9-97B7-BB2DD9609C3B}" type="sibTrans" cxnId="{824E15B2-F5E1-4464-A022-44C33ED55FB6}">
      <dgm:prSet/>
      <dgm:spPr/>
      <dgm:t>
        <a:bodyPr/>
        <a:lstStyle/>
        <a:p>
          <a:endParaRPr lang="en-GB" sz="2000">
            <a:latin typeface="Gill Sans MT" panose="020B0502020104020203" pitchFamily="34" charset="0"/>
          </a:endParaRPr>
        </a:p>
      </dgm:t>
    </dgm:pt>
    <dgm:pt modelId="{7E769081-BDFD-422A-B9D3-F6DDE4359481}" type="parTrans" cxnId="{824E15B2-F5E1-4464-A022-44C33ED55FB6}">
      <dgm:prSet/>
      <dgm:spPr/>
      <dgm:t>
        <a:bodyPr/>
        <a:lstStyle/>
        <a:p>
          <a:endParaRPr lang="en-GB" sz="2000">
            <a:latin typeface="Gill Sans MT" panose="020B0502020104020203" pitchFamily="34" charset="0"/>
          </a:endParaRPr>
        </a:p>
      </dgm:t>
    </dgm:pt>
    <dgm:pt modelId="{70AFCA7A-524C-4BBE-B17D-3E4FA720D8A1}" type="pres">
      <dgm:prSet presAssocID="{0A6C717B-6906-4447-ACC2-F01E9E5AC606}" presName="theList" presStyleCnt="0">
        <dgm:presLayoutVars>
          <dgm:dir/>
          <dgm:animLvl val="lvl"/>
          <dgm:resizeHandles val="exact"/>
        </dgm:presLayoutVars>
      </dgm:prSet>
      <dgm:spPr/>
    </dgm:pt>
    <dgm:pt modelId="{E524E8CF-CF70-4420-93B0-42BF1CA608FE}" type="pres">
      <dgm:prSet presAssocID="{8F46D398-1D61-4830-BF35-0521F2EE7C9B}" presName="compNode" presStyleCnt="0"/>
      <dgm:spPr/>
    </dgm:pt>
    <dgm:pt modelId="{94CCD7A3-19D0-46E7-945D-723D2438EE1C}" type="pres">
      <dgm:prSet presAssocID="{8F46D398-1D61-4830-BF35-0521F2EE7C9B}" presName="aNode" presStyleLbl="bgShp" presStyleIdx="0" presStyleCnt="1" custScaleY="100000" custLinFactNeighborX="0"/>
      <dgm:spPr/>
    </dgm:pt>
    <dgm:pt modelId="{96AAE310-470A-4ABA-BE17-918616100134}" type="pres">
      <dgm:prSet presAssocID="{8F46D398-1D61-4830-BF35-0521F2EE7C9B}" presName="textNode" presStyleLbl="bgShp" presStyleIdx="0" presStyleCnt="1"/>
      <dgm:spPr/>
    </dgm:pt>
    <dgm:pt modelId="{2A602B3C-DC9F-45C9-969B-B750DDCE95F2}" type="pres">
      <dgm:prSet presAssocID="{8F46D398-1D61-4830-BF35-0521F2EE7C9B}" presName="compChildNode" presStyleCnt="0"/>
      <dgm:spPr/>
    </dgm:pt>
    <dgm:pt modelId="{C01E4BD7-5901-402C-9E1B-69AA20D494DC}" type="pres">
      <dgm:prSet presAssocID="{8F46D398-1D61-4830-BF35-0521F2EE7C9B}" presName="theInnerList" presStyleCnt="0"/>
      <dgm:spPr/>
    </dgm:pt>
    <dgm:pt modelId="{34419AE3-CDE4-4255-8188-C104E9C5E761}" type="pres">
      <dgm:prSet presAssocID="{B4ABDA91-B602-4862-B84E-E7E98722D23A}" presName="childNode" presStyleLbl="node1" presStyleIdx="0" presStyleCnt="4" custScaleX="108814" custScaleY="2000000" custLinFactY="-500000" custLinFactNeighborY="-562954">
        <dgm:presLayoutVars>
          <dgm:bulletEnabled val="1"/>
        </dgm:presLayoutVars>
      </dgm:prSet>
      <dgm:spPr/>
    </dgm:pt>
    <dgm:pt modelId="{859ED174-70BC-456E-A86B-627ED161C680}" type="pres">
      <dgm:prSet presAssocID="{B4ABDA91-B602-4862-B84E-E7E98722D23A}" presName="aSpace2" presStyleCnt="0"/>
      <dgm:spPr/>
    </dgm:pt>
    <dgm:pt modelId="{A9207183-9EFA-45E7-9845-7413C39A2537}" type="pres">
      <dgm:prSet presAssocID="{EE4EA128-4E5E-4B23-BF89-3E15B2E03192}" presName="childNode" presStyleLbl="node1" presStyleIdx="1" presStyleCnt="4" custScaleX="108814" custScaleY="2000000" custLinFactY="-373413" custLinFactNeighborY="-400000">
        <dgm:presLayoutVars>
          <dgm:bulletEnabled val="1"/>
        </dgm:presLayoutVars>
      </dgm:prSet>
      <dgm:spPr/>
    </dgm:pt>
    <dgm:pt modelId="{0A10B71A-D8FB-4C76-BD32-EB74C32EF1A1}" type="pres">
      <dgm:prSet presAssocID="{EE4EA128-4E5E-4B23-BF89-3E15B2E03192}" presName="aSpace2" presStyleCnt="0"/>
      <dgm:spPr/>
    </dgm:pt>
    <dgm:pt modelId="{8323ABC9-AF10-4F7A-B69B-5B1E1EF81986}" type="pres">
      <dgm:prSet presAssocID="{9F7D7449-F5CA-4AC0-A158-0987BFA83D05}" presName="childNode" presStyleLbl="node1" presStyleIdx="2" presStyleCnt="4" custScaleX="108814" custScaleY="2000000" custLinFactY="-176711" custLinFactNeighborY="-200000">
        <dgm:presLayoutVars>
          <dgm:bulletEnabled val="1"/>
        </dgm:presLayoutVars>
      </dgm:prSet>
      <dgm:spPr/>
    </dgm:pt>
    <dgm:pt modelId="{49FC1524-1E89-4E7E-8C7C-5DC32BB08F0B}" type="pres">
      <dgm:prSet presAssocID="{9F7D7449-F5CA-4AC0-A158-0987BFA83D05}" presName="aSpace2" presStyleCnt="0"/>
      <dgm:spPr/>
    </dgm:pt>
    <dgm:pt modelId="{CB185E42-D11E-4120-804C-453C8BA2CD4F}" type="pres">
      <dgm:prSet presAssocID="{4D54DD1E-77F0-427B-8954-119FEDACA751}" presName="childNode" presStyleLbl="node1" presStyleIdx="3" presStyleCnt="4" custScaleX="108814" custScaleY="2000000">
        <dgm:presLayoutVars>
          <dgm:bulletEnabled val="1"/>
        </dgm:presLayoutVars>
      </dgm:prSet>
      <dgm:spPr/>
    </dgm:pt>
  </dgm:ptLst>
  <dgm:cxnLst>
    <dgm:cxn modelId="{0E87E00E-0731-400A-B71B-579CEF9B7C29}" srcId="{8F46D398-1D61-4830-BF35-0521F2EE7C9B}" destId="{B4ABDA91-B602-4862-B84E-E7E98722D23A}" srcOrd="0" destOrd="0" parTransId="{AB213952-BDDF-411A-96CE-718C08C393A0}" sibTransId="{6F60AAA9-3936-46FC-84E2-E4BD39BF658C}"/>
    <dgm:cxn modelId="{DF9BBE1A-7EAF-40E8-9D13-3A114D6CA43D}" srcId="{8F46D398-1D61-4830-BF35-0521F2EE7C9B}" destId="{9F7D7449-F5CA-4AC0-A158-0987BFA83D05}" srcOrd="2" destOrd="0" parTransId="{1F041734-BFBD-47F4-B834-6ACC2C112A68}" sibTransId="{536C0CF2-B024-4986-B16E-328AEDF77A98}"/>
    <dgm:cxn modelId="{7E9F0826-71B6-4FE7-9870-6921B6FAE4D2}" type="presOf" srcId="{B4ABDA91-B602-4862-B84E-E7E98722D23A}" destId="{34419AE3-CDE4-4255-8188-C104E9C5E761}" srcOrd="0" destOrd="0" presId="urn:microsoft.com/office/officeart/2005/8/layout/lProcess2"/>
    <dgm:cxn modelId="{E4D43161-50BD-4A81-A95E-A814840AD5EC}" type="presOf" srcId="{EE4EA128-4E5E-4B23-BF89-3E15B2E03192}" destId="{A9207183-9EFA-45E7-9845-7413C39A2537}" srcOrd="0" destOrd="0" presId="urn:microsoft.com/office/officeart/2005/8/layout/lProcess2"/>
    <dgm:cxn modelId="{097B3663-437C-4789-BB8A-65BE9EEBE620}" srcId="{8F46D398-1D61-4830-BF35-0521F2EE7C9B}" destId="{EE4EA128-4E5E-4B23-BF89-3E15B2E03192}" srcOrd="1" destOrd="0" parTransId="{04405FA2-A257-436C-88EE-379B5F0B2FA7}" sibTransId="{B5416DAD-6378-49F1-87BF-5E5A7D119E6C}"/>
    <dgm:cxn modelId="{77283B53-CEFC-4AF6-A51E-C4F70D09A356}" type="presOf" srcId="{9F7D7449-F5CA-4AC0-A158-0987BFA83D05}" destId="{8323ABC9-AF10-4F7A-B69B-5B1E1EF81986}" srcOrd="0" destOrd="0" presId="urn:microsoft.com/office/officeart/2005/8/layout/lProcess2"/>
    <dgm:cxn modelId="{C0CDE190-3B26-4828-8FE2-87132C641563}" type="presOf" srcId="{8F46D398-1D61-4830-BF35-0521F2EE7C9B}" destId="{94CCD7A3-19D0-46E7-945D-723D2438EE1C}" srcOrd="0" destOrd="0" presId="urn:microsoft.com/office/officeart/2005/8/layout/lProcess2"/>
    <dgm:cxn modelId="{ABC1FFA1-166B-44CA-A44D-1CA1B8778F0D}" type="presOf" srcId="{4D54DD1E-77F0-427B-8954-119FEDACA751}" destId="{CB185E42-D11E-4120-804C-453C8BA2CD4F}" srcOrd="0" destOrd="0" presId="urn:microsoft.com/office/officeart/2005/8/layout/lProcess2"/>
    <dgm:cxn modelId="{323367AB-3DDB-4AE2-8824-B553322941A6}" type="presOf" srcId="{8F46D398-1D61-4830-BF35-0521F2EE7C9B}" destId="{96AAE310-470A-4ABA-BE17-918616100134}" srcOrd="1" destOrd="0" presId="urn:microsoft.com/office/officeart/2005/8/layout/lProcess2"/>
    <dgm:cxn modelId="{824E15B2-F5E1-4464-A022-44C33ED55FB6}" srcId="{0A6C717B-6906-4447-ACC2-F01E9E5AC606}" destId="{8F46D398-1D61-4830-BF35-0521F2EE7C9B}" srcOrd="0" destOrd="0" parTransId="{7E769081-BDFD-422A-B9D3-F6DDE4359481}" sibTransId="{0FB5DAAA-EBD1-4BB9-97B7-BB2DD9609C3B}"/>
    <dgm:cxn modelId="{2259E9BE-FCD5-4497-B07B-4A329FC0EE33}" type="presOf" srcId="{0A6C717B-6906-4447-ACC2-F01E9E5AC606}" destId="{70AFCA7A-524C-4BBE-B17D-3E4FA720D8A1}" srcOrd="0" destOrd="0" presId="urn:microsoft.com/office/officeart/2005/8/layout/lProcess2"/>
    <dgm:cxn modelId="{931857BF-EEDC-4FB1-87F1-86FE91FDE634}" srcId="{8F46D398-1D61-4830-BF35-0521F2EE7C9B}" destId="{4D54DD1E-77F0-427B-8954-119FEDACA751}" srcOrd="3" destOrd="0" parTransId="{5DF7F3E0-24C6-425C-A0E1-40E057A7D8AB}" sibTransId="{8A18E1F8-8959-4E6E-8F75-80FE20F35A99}"/>
    <dgm:cxn modelId="{2C884E06-2B49-400D-8525-257EB179C6C7}" type="presParOf" srcId="{70AFCA7A-524C-4BBE-B17D-3E4FA720D8A1}" destId="{E524E8CF-CF70-4420-93B0-42BF1CA608FE}" srcOrd="0" destOrd="0" presId="urn:microsoft.com/office/officeart/2005/8/layout/lProcess2"/>
    <dgm:cxn modelId="{438114E2-7668-4C22-AAAF-8258F885C6C1}" type="presParOf" srcId="{E524E8CF-CF70-4420-93B0-42BF1CA608FE}" destId="{94CCD7A3-19D0-46E7-945D-723D2438EE1C}" srcOrd="0" destOrd="0" presId="urn:microsoft.com/office/officeart/2005/8/layout/lProcess2"/>
    <dgm:cxn modelId="{527A6788-D4A9-4CE5-AA20-F8AE528D3FB4}" type="presParOf" srcId="{E524E8CF-CF70-4420-93B0-42BF1CA608FE}" destId="{96AAE310-470A-4ABA-BE17-918616100134}" srcOrd="1" destOrd="0" presId="urn:microsoft.com/office/officeart/2005/8/layout/lProcess2"/>
    <dgm:cxn modelId="{01DADCDD-EF6F-4116-ABE3-07FA17BCFAD7}" type="presParOf" srcId="{E524E8CF-CF70-4420-93B0-42BF1CA608FE}" destId="{2A602B3C-DC9F-45C9-969B-B750DDCE95F2}" srcOrd="2" destOrd="0" presId="urn:microsoft.com/office/officeart/2005/8/layout/lProcess2"/>
    <dgm:cxn modelId="{ED4E6FA5-10C9-4D6E-A367-B51B808EEE72}" type="presParOf" srcId="{2A602B3C-DC9F-45C9-969B-B750DDCE95F2}" destId="{C01E4BD7-5901-402C-9E1B-69AA20D494DC}" srcOrd="0" destOrd="0" presId="urn:microsoft.com/office/officeart/2005/8/layout/lProcess2"/>
    <dgm:cxn modelId="{1B902720-81CD-47E9-8054-11B83322D85C}" type="presParOf" srcId="{C01E4BD7-5901-402C-9E1B-69AA20D494DC}" destId="{34419AE3-CDE4-4255-8188-C104E9C5E761}" srcOrd="0" destOrd="0" presId="urn:microsoft.com/office/officeart/2005/8/layout/lProcess2"/>
    <dgm:cxn modelId="{A495FECF-E973-4E54-ABC8-9557C3D5B38D}" type="presParOf" srcId="{C01E4BD7-5901-402C-9E1B-69AA20D494DC}" destId="{859ED174-70BC-456E-A86B-627ED161C680}" srcOrd="1" destOrd="0" presId="urn:microsoft.com/office/officeart/2005/8/layout/lProcess2"/>
    <dgm:cxn modelId="{D567F6CB-DF37-41E8-B843-7B6CABC371F1}" type="presParOf" srcId="{C01E4BD7-5901-402C-9E1B-69AA20D494DC}" destId="{A9207183-9EFA-45E7-9845-7413C39A2537}" srcOrd="2" destOrd="0" presId="urn:microsoft.com/office/officeart/2005/8/layout/lProcess2"/>
    <dgm:cxn modelId="{515F6E44-F11E-421D-9F6B-161FA8BC133D}" type="presParOf" srcId="{C01E4BD7-5901-402C-9E1B-69AA20D494DC}" destId="{0A10B71A-D8FB-4C76-BD32-EB74C32EF1A1}" srcOrd="3" destOrd="0" presId="urn:microsoft.com/office/officeart/2005/8/layout/lProcess2"/>
    <dgm:cxn modelId="{EAD27056-7E10-452F-AF99-BC425052683A}" type="presParOf" srcId="{C01E4BD7-5901-402C-9E1B-69AA20D494DC}" destId="{8323ABC9-AF10-4F7A-B69B-5B1E1EF81986}" srcOrd="4" destOrd="0" presId="urn:microsoft.com/office/officeart/2005/8/layout/lProcess2"/>
    <dgm:cxn modelId="{7361B4B3-9CC7-4013-A95D-A28C41A348BB}" type="presParOf" srcId="{C01E4BD7-5901-402C-9E1B-69AA20D494DC}" destId="{49FC1524-1E89-4E7E-8C7C-5DC32BB08F0B}" srcOrd="5" destOrd="0" presId="urn:microsoft.com/office/officeart/2005/8/layout/lProcess2"/>
    <dgm:cxn modelId="{023B91CA-F9A4-49E9-91E4-7715809A888F}" type="presParOf" srcId="{C01E4BD7-5901-402C-9E1B-69AA20D494DC}" destId="{CB185E42-D11E-4120-804C-453C8BA2CD4F}"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D46E8-8CE9-4413-AE19-23EE9022B8CE}">
      <dsp:nvSpPr>
        <dsp:cNvPr id="0" name=""/>
        <dsp:cNvSpPr/>
      </dsp:nvSpPr>
      <dsp:spPr>
        <a:xfrm>
          <a:off x="1283" y="325871"/>
          <a:ext cx="3337470" cy="3956236"/>
        </a:xfrm>
        <a:prstGeom prst="roundRect">
          <a:avLst>
            <a:gd name="adj" fmla="val 10000"/>
          </a:avLst>
        </a:prstGeom>
        <a:solidFill>
          <a:srgbClr val="D0D8E8">
            <a:alpha val="5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People</a:t>
          </a:r>
        </a:p>
      </dsp:txBody>
      <dsp:txXfrm>
        <a:off x="1283" y="325871"/>
        <a:ext cx="3337470" cy="1186870"/>
      </dsp:txXfrm>
    </dsp:sp>
    <dsp:sp modelId="{23EDCD1B-4478-4438-9E7C-80093953D564}">
      <dsp:nvSpPr>
        <dsp:cNvPr id="0" name=""/>
        <dsp:cNvSpPr/>
      </dsp:nvSpPr>
      <dsp:spPr>
        <a:xfrm>
          <a:off x="335030" y="1306676"/>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Gill Sans MT" panose="020B0502020104020203" pitchFamily="34" charset="0"/>
            </a:rPr>
            <a:t>3000 researchers</a:t>
          </a:r>
        </a:p>
      </dsp:txBody>
      <dsp:txXfrm>
        <a:off x="373457" y="1345103"/>
        <a:ext cx="2593122" cy="1235133"/>
      </dsp:txXfrm>
    </dsp:sp>
    <dsp:sp modelId="{088C7ECF-D5F4-4365-86F4-DD42A3A26554}">
      <dsp:nvSpPr>
        <dsp:cNvPr id="0" name=""/>
        <dsp:cNvSpPr/>
      </dsp:nvSpPr>
      <dsp:spPr>
        <a:xfrm>
          <a:off x="335030" y="2820508"/>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Gill Sans MT" panose="020B0502020104020203" pitchFamily="34" charset="0"/>
            </a:rPr>
            <a:t>1000 PhD students</a:t>
          </a:r>
        </a:p>
      </dsp:txBody>
      <dsp:txXfrm>
        <a:off x="373457" y="2858935"/>
        <a:ext cx="2593122" cy="1235133"/>
      </dsp:txXfrm>
    </dsp:sp>
    <dsp:sp modelId="{4FDFEED4-A7A6-4C71-A2BF-5BC49BE32BFD}">
      <dsp:nvSpPr>
        <dsp:cNvPr id="0" name=""/>
        <dsp:cNvSpPr/>
      </dsp:nvSpPr>
      <dsp:spPr>
        <a:xfrm>
          <a:off x="3589064" y="325871"/>
          <a:ext cx="3337470" cy="3956236"/>
        </a:xfrm>
        <a:prstGeom prst="roundRect">
          <a:avLst>
            <a:gd name="adj" fmla="val 10000"/>
          </a:avLst>
        </a:prstGeom>
        <a:solidFill>
          <a:srgbClr val="D0D8E8">
            <a:alpha val="5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Research</a:t>
          </a:r>
        </a:p>
      </dsp:txBody>
      <dsp:txXfrm>
        <a:off x="3589064" y="325871"/>
        <a:ext cx="3337470" cy="1186870"/>
      </dsp:txXfrm>
    </dsp:sp>
    <dsp:sp modelId="{CE7EC9D5-7B5F-43BE-9FF6-C2EF2D6E8652}">
      <dsp:nvSpPr>
        <dsp:cNvPr id="0" name=""/>
        <dsp:cNvSpPr/>
      </dsp:nvSpPr>
      <dsp:spPr>
        <a:xfrm>
          <a:off x="3922811" y="1306676"/>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Gill Sans MT" panose="020B0502020104020203" pitchFamily="34" charset="0"/>
            </a:rPr>
            <a:t>1000 research projects</a:t>
          </a:r>
          <a:br>
            <a:rPr lang="en-GB" sz="1400" kern="1200" dirty="0">
              <a:latin typeface="Gill Sans MT" panose="020B0502020104020203" pitchFamily="34" charset="0"/>
            </a:rPr>
          </a:br>
          <a:br>
            <a:rPr lang="en-GB" sz="1400" kern="1200" dirty="0">
              <a:latin typeface="Gill Sans MT" panose="020B0502020104020203" pitchFamily="34" charset="0"/>
            </a:rPr>
          </a:br>
          <a:r>
            <a:rPr lang="en-GB" sz="1400" kern="1200" dirty="0">
              <a:latin typeface="Gill Sans MT" panose="020B0502020104020203" pitchFamily="34" charset="0"/>
            </a:rPr>
            <a:t>60 UK or international programmes</a:t>
          </a:r>
        </a:p>
      </dsp:txBody>
      <dsp:txXfrm>
        <a:off x="3961238" y="1345103"/>
        <a:ext cx="2593122" cy="1235133"/>
      </dsp:txXfrm>
    </dsp:sp>
    <dsp:sp modelId="{B8FEADA0-369F-40BE-994F-2CFF5E963AFA}">
      <dsp:nvSpPr>
        <dsp:cNvPr id="0" name=""/>
        <dsp:cNvSpPr/>
      </dsp:nvSpPr>
      <dsp:spPr>
        <a:xfrm>
          <a:off x="3922811" y="2820508"/>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Gill Sans MT" panose="020B0502020104020203" pitchFamily="34" charset="0"/>
            </a:rPr>
            <a:t>55 universities</a:t>
          </a:r>
          <a:br>
            <a:rPr lang="en-GB" sz="1600" kern="1200" dirty="0">
              <a:latin typeface="Gill Sans MT" panose="020B0502020104020203" pitchFamily="34" charset="0"/>
            </a:rPr>
          </a:br>
          <a:br>
            <a:rPr lang="en-GB" sz="1600" kern="1200" dirty="0">
              <a:latin typeface="Gill Sans MT" panose="020B0502020104020203" pitchFamily="34" charset="0"/>
            </a:rPr>
          </a:br>
          <a:r>
            <a:rPr lang="en-GB" sz="1600" kern="1200" dirty="0">
              <a:latin typeface="Gill Sans MT" panose="020B0502020104020203" pitchFamily="34" charset="0"/>
            </a:rPr>
            <a:t>20 research institutes</a:t>
          </a:r>
        </a:p>
      </dsp:txBody>
      <dsp:txXfrm>
        <a:off x="3961238" y="2858935"/>
        <a:ext cx="2593122" cy="1235133"/>
      </dsp:txXfrm>
    </dsp:sp>
    <dsp:sp modelId="{94CCD7A3-19D0-46E7-945D-723D2438EE1C}">
      <dsp:nvSpPr>
        <dsp:cNvPr id="0" name=""/>
        <dsp:cNvSpPr/>
      </dsp:nvSpPr>
      <dsp:spPr>
        <a:xfrm>
          <a:off x="7176845" y="325871"/>
          <a:ext cx="3337470" cy="3956236"/>
        </a:xfrm>
        <a:prstGeom prst="roundRect">
          <a:avLst>
            <a:gd name="adj" fmla="val 10000"/>
          </a:avLst>
        </a:prstGeom>
        <a:solidFill>
          <a:srgbClr val="D0D8E8">
            <a:alpha val="5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Infrastructure</a:t>
          </a:r>
        </a:p>
      </dsp:txBody>
      <dsp:txXfrm>
        <a:off x="7176845" y="325871"/>
        <a:ext cx="3337470" cy="1186870"/>
      </dsp:txXfrm>
    </dsp:sp>
    <dsp:sp modelId="{34419AE3-CDE4-4255-8188-C104E9C5E761}">
      <dsp:nvSpPr>
        <dsp:cNvPr id="0" name=""/>
        <dsp:cNvSpPr/>
      </dsp:nvSpPr>
      <dsp:spPr>
        <a:xfrm>
          <a:off x="7510592" y="1306224"/>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4 ships</a:t>
          </a:r>
        </a:p>
      </dsp:txBody>
      <dsp:txXfrm>
        <a:off x="7525336" y="1320968"/>
        <a:ext cx="2640488" cy="473901"/>
      </dsp:txXfrm>
    </dsp:sp>
    <dsp:sp modelId="{A9207183-9EFA-45E7-9845-7413C39A2537}">
      <dsp:nvSpPr>
        <dsp:cNvPr id="0" name=""/>
        <dsp:cNvSpPr/>
      </dsp:nvSpPr>
      <dsp:spPr>
        <a:xfrm>
          <a:off x="7510592" y="1887058"/>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7 aircraft</a:t>
          </a:r>
        </a:p>
      </dsp:txBody>
      <dsp:txXfrm>
        <a:off x="7525336" y="1901802"/>
        <a:ext cx="2640488" cy="473901"/>
      </dsp:txXfrm>
    </dsp:sp>
    <dsp:sp modelId="{8323ABC9-AF10-4F7A-B69B-5B1E1EF81986}">
      <dsp:nvSpPr>
        <dsp:cNvPr id="0" name=""/>
        <dsp:cNvSpPr/>
      </dsp:nvSpPr>
      <dsp:spPr>
        <a:xfrm>
          <a:off x="7510592" y="2467891"/>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Gill Sans MT" panose="020B0502020104020203" pitchFamily="34" charset="0"/>
            </a:rPr>
            <a:t>6 polar bases</a:t>
          </a:r>
        </a:p>
      </dsp:txBody>
      <dsp:txXfrm>
        <a:off x="7525336" y="2482635"/>
        <a:ext cx="2640488" cy="473901"/>
      </dsp:txXfrm>
    </dsp:sp>
    <dsp:sp modelId="{CB185E42-D11E-4120-804C-453C8BA2CD4F}">
      <dsp:nvSpPr>
        <dsp:cNvPr id="0" name=""/>
        <dsp:cNvSpPr/>
      </dsp:nvSpPr>
      <dsp:spPr>
        <a:xfrm>
          <a:off x="7510592" y="3048725"/>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Gill Sans MT" panose="020B0502020104020203" pitchFamily="34" charset="0"/>
            </a:rPr>
            <a:t>6 data centres</a:t>
          </a:r>
        </a:p>
      </dsp:txBody>
      <dsp:txXfrm>
        <a:off x="7525336" y="3063469"/>
        <a:ext cx="2640488" cy="473901"/>
      </dsp:txXfrm>
    </dsp:sp>
    <dsp:sp modelId="{592703B2-7ED1-454D-ADC5-D561EFDF2329}">
      <dsp:nvSpPr>
        <dsp:cNvPr id="0" name=""/>
        <dsp:cNvSpPr/>
      </dsp:nvSpPr>
      <dsp:spPr>
        <a:xfrm>
          <a:off x="7510592" y="3629558"/>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Gill Sans MT" panose="020B0502020104020203" pitchFamily="34" charset="0"/>
            </a:rPr>
            <a:t>32 community facilities</a:t>
          </a:r>
        </a:p>
      </dsp:txBody>
      <dsp:txXfrm>
        <a:off x="7525336" y="3644302"/>
        <a:ext cx="2640488" cy="473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CD7A3-19D0-46E7-945D-723D2438EE1C}">
      <dsp:nvSpPr>
        <dsp:cNvPr id="0" name=""/>
        <dsp:cNvSpPr/>
      </dsp:nvSpPr>
      <dsp:spPr>
        <a:xfrm>
          <a:off x="0" y="0"/>
          <a:ext cx="10515600" cy="4351338"/>
        </a:xfrm>
        <a:prstGeom prst="roundRect">
          <a:avLst>
            <a:gd name="adj" fmla="val 10000"/>
          </a:avLst>
        </a:prstGeom>
        <a:solidFill>
          <a:srgbClr val="D0D8E8">
            <a:alpha val="5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Gill Sans MT" panose="020B0502020104020203" pitchFamily="34" charset="0"/>
            </a:rPr>
            <a:t>Impact on economy &amp; society…</a:t>
          </a:r>
          <a:endParaRPr lang="en-GB" sz="2400" b="0" kern="1200" dirty="0">
            <a:latin typeface="Gill Sans MT" panose="020B0502020104020203" pitchFamily="34" charset="0"/>
          </a:endParaRPr>
        </a:p>
      </dsp:txBody>
      <dsp:txXfrm>
        <a:off x="0" y="0"/>
        <a:ext cx="10515600" cy="1305401"/>
      </dsp:txXfrm>
    </dsp:sp>
    <dsp:sp modelId="{34419AE3-CDE4-4255-8188-C104E9C5E761}">
      <dsp:nvSpPr>
        <dsp:cNvPr id="0" name=""/>
        <dsp:cNvSpPr/>
      </dsp:nvSpPr>
      <dsp:spPr>
        <a:xfrm>
          <a:off x="680822" y="1100194"/>
          <a:ext cx="9153955" cy="7026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Gill Sans MT" panose="020B0502020104020203" pitchFamily="34" charset="0"/>
            </a:rPr>
            <a:t>For example: how we benefit from natural resources</a:t>
          </a:r>
        </a:p>
      </dsp:txBody>
      <dsp:txXfrm>
        <a:off x="701401" y="1120773"/>
        <a:ext cx="9112797" cy="661446"/>
      </dsp:txXfrm>
    </dsp:sp>
    <dsp:sp modelId="{A9207183-9EFA-45E7-9845-7413C39A2537}">
      <dsp:nvSpPr>
        <dsp:cNvPr id="0" name=""/>
        <dsp:cNvSpPr/>
      </dsp:nvSpPr>
      <dsp:spPr>
        <a:xfrm>
          <a:off x="680822" y="1861480"/>
          <a:ext cx="9153955" cy="7026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Gill Sans MT" panose="020B0502020104020203" pitchFamily="34" charset="0"/>
            </a:rPr>
            <a:t>Large, long-term benefits</a:t>
          </a:r>
        </a:p>
      </dsp:txBody>
      <dsp:txXfrm>
        <a:off x="701401" y="1882059"/>
        <a:ext cx="9112797" cy="661446"/>
      </dsp:txXfrm>
    </dsp:sp>
    <dsp:sp modelId="{8323ABC9-AF10-4F7A-B69B-5B1E1EF81986}">
      <dsp:nvSpPr>
        <dsp:cNvPr id="0" name=""/>
        <dsp:cNvSpPr/>
      </dsp:nvSpPr>
      <dsp:spPr>
        <a:xfrm>
          <a:off x="680822" y="2649400"/>
          <a:ext cx="9153955" cy="7026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Gill Sans MT" panose="020B0502020104020203" pitchFamily="34" charset="0"/>
            </a:rPr>
            <a:t>Productivity and competitiveness</a:t>
          </a:r>
        </a:p>
      </dsp:txBody>
      <dsp:txXfrm>
        <a:off x="701401" y="2669979"/>
        <a:ext cx="9112797" cy="661446"/>
      </dsp:txXfrm>
    </dsp:sp>
    <dsp:sp modelId="{CB185E42-D11E-4120-804C-453C8BA2CD4F}">
      <dsp:nvSpPr>
        <dsp:cNvPr id="0" name=""/>
        <dsp:cNvSpPr/>
      </dsp:nvSpPr>
      <dsp:spPr>
        <a:xfrm>
          <a:off x="680822" y="3430297"/>
          <a:ext cx="9153955" cy="7026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Gill Sans MT" panose="020B0502020104020203" pitchFamily="34" charset="0"/>
            </a:rPr>
            <a:t>Safer, wealthier and more secure</a:t>
          </a:r>
        </a:p>
      </dsp:txBody>
      <dsp:txXfrm>
        <a:off x="701401" y="3450876"/>
        <a:ext cx="9112797" cy="66144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15D43-B538-4E96-AF5C-D644AEAE8996}" type="datetimeFigureOut">
              <a:rPr lang="en-GB" smtClean="0"/>
              <a:t>24/08/2018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B217C-1903-4D83-9AF0-598A6CBC913C}" type="slidenum">
              <a:rPr lang="en-GB" smtClean="0"/>
              <a:t>‹#›</a:t>
            </a:fld>
            <a:endParaRPr lang="en-GB"/>
          </a:p>
        </p:txBody>
      </p:sp>
    </p:spTree>
    <p:extLst>
      <p:ext uri="{BB962C8B-B14F-4D97-AF65-F5344CB8AC3E}">
        <p14:creationId xmlns:p14="http://schemas.microsoft.com/office/powerpoint/2010/main" val="4213787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rc.ac.uk/research/impact/casestudies/society/cleaner-sea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nerc.ac.uk/about/perform/evaluation/evaluationreports/tributyltin-and-biocid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rc.ukri.org/funding/available/researchgra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B3832-0DC0-441B-84A0-7A127FD069EC}" type="slidenum">
              <a:rPr lang="en-GB" smtClean="0"/>
              <a:t>7</a:t>
            </a:fld>
            <a:endParaRPr lang="en-GB"/>
          </a:p>
        </p:txBody>
      </p:sp>
    </p:spTree>
    <p:extLst>
      <p:ext uri="{BB962C8B-B14F-4D97-AF65-F5344CB8AC3E}">
        <p14:creationId xmlns:p14="http://schemas.microsoft.com/office/powerpoint/2010/main" val="369677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ill Sans MT" panose="020B0502020104020203" pitchFamily="34" charset="0"/>
              </a:rPr>
              <a:t>How do scientists decide what to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ill Sans MT" panose="020B0502020104020203" pitchFamily="34" charset="0"/>
              </a:rPr>
              <a:t>They generally either respond to specific calls for funders’ priorities, or follow their interests and seek funding based on that,</a:t>
            </a:r>
            <a:r>
              <a:rPr lang="en-GB" baseline="0" dirty="0">
                <a:latin typeface="Gill Sans MT" panose="020B0502020104020203" pitchFamily="34" charset="0"/>
              </a:rPr>
              <a:t> or a mixture of both</a:t>
            </a:r>
            <a:endParaRPr lang="en-GB" dirty="0"/>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9B3832-0DC0-441B-84A0-7A127FD069EC}" type="slidenum">
              <a:rPr lang="en-GB" smtClean="0"/>
              <a:t>29</a:t>
            </a:fld>
            <a:endParaRPr lang="en-GB"/>
          </a:p>
        </p:txBody>
      </p:sp>
    </p:spTree>
    <p:extLst>
      <p:ext uri="{BB962C8B-B14F-4D97-AF65-F5344CB8AC3E}">
        <p14:creationId xmlns:p14="http://schemas.microsoft.com/office/powerpoint/2010/main" val="351241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see that the increase co-authors is a general trend!</a:t>
            </a:r>
            <a:br>
              <a:rPr lang="en-GB" baseline="0" dirty="0"/>
            </a:br>
            <a:r>
              <a:rPr lang="en-GB" baseline="0" dirty="0"/>
              <a:t>Note: this is not about scientists trying to ‘muscle in’ and gain credit (feel free to crop the title on this slide) However, it’s clear that there’s a general trend toward multi-author papers caused by: </a:t>
            </a:r>
          </a:p>
          <a:p>
            <a:r>
              <a:rPr lang="en-GB" baseline="0" dirty="0"/>
              <a:t> - greater collaboration across disciplines</a:t>
            </a:r>
          </a:p>
          <a:p>
            <a:r>
              <a:rPr lang="en-GB" baseline="0" dirty="0"/>
              <a:t> - large international projects</a:t>
            </a:r>
          </a:p>
          <a:p>
            <a:r>
              <a:rPr lang="en-GB" baseline="0" dirty="0"/>
              <a:t> - increased recognition for technical staff</a:t>
            </a:r>
          </a:p>
          <a:p>
            <a:r>
              <a:rPr lang="en-GB" baseline="0" dirty="0"/>
              <a:t>All good things!</a:t>
            </a:r>
          </a:p>
          <a:p>
            <a:endParaRPr lang="en-GB" dirty="0"/>
          </a:p>
        </p:txBody>
      </p:sp>
    </p:spTree>
    <p:extLst>
      <p:ext uri="{BB962C8B-B14F-4D97-AF65-F5344CB8AC3E}">
        <p14:creationId xmlns:p14="http://schemas.microsoft.com/office/powerpoint/2010/main" val="185930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ANIMATED (3 clicks)</a:t>
            </a:r>
          </a:p>
          <a:p>
            <a:r>
              <a:rPr lang="en-GB" baseline="0" dirty="0"/>
              <a:t> - A simplified version of the editorial process for the majority of manuscripts: all this will be covered in more detail later in the module</a:t>
            </a:r>
          </a:p>
          <a:p>
            <a:r>
              <a:rPr lang="en-GB" baseline="0" dirty="0"/>
              <a:t> - The first decision lies with the editor</a:t>
            </a:r>
          </a:p>
          <a:p>
            <a:r>
              <a:rPr lang="en-GB" baseline="0" dirty="0"/>
              <a:t>CLICK</a:t>
            </a:r>
          </a:p>
          <a:p>
            <a:r>
              <a:rPr lang="en-GB" baseline="0" dirty="0"/>
              <a:t> - Sometimes rejected at that stage</a:t>
            </a:r>
          </a:p>
          <a:p>
            <a:r>
              <a:rPr lang="en-GB" baseline="0" dirty="0"/>
              <a:t>CLICK</a:t>
            </a:r>
          </a:p>
          <a:p>
            <a:r>
              <a:rPr lang="en-GB" baseline="0" dirty="0"/>
              <a:t> - After review, the editor will make a decision on whether to reject or revise (it’s very rare for a paper to be published without revision)</a:t>
            </a:r>
          </a:p>
          <a:p>
            <a:r>
              <a:rPr lang="en-GB" baseline="0" dirty="0"/>
              <a:t>CLICK</a:t>
            </a:r>
          </a:p>
          <a:p>
            <a:r>
              <a:rPr lang="en-GB" baseline="0" dirty="0"/>
              <a:t> - There might be another round of review, or the paper might be published after revisions</a:t>
            </a:r>
          </a:p>
          <a:p>
            <a:r>
              <a:rPr lang="en-GB" baseline="0" dirty="0"/>
              <a:t> - Around 10% of the submitted manuscripts are published</a:t>
            </a:r>
          </a:p>
        </p:txBody>
      </p:sp>
    </p:spTree>
    <p:extLst>
      <p:ext uri="{BB962C8B-B14F-4D97-AF65-F5344CB8AC3E}">
        <p14:creationId xmlns:p14="http://schemas.microsoft.com/office/powerpoint/2010/main" val="234524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Shape 1565"/>
          <p:cNvSpPr>
            <a:spLocks noGrp="1" noRot="1" noChangeAspect="1"/>
          </p:cNvSpPr>
          <p:nvPr>
            <p:ph type="sldImg"/>
          </p:nvPr>
        </p:nvSpPr>
        <p:spPr>
          <a:prstGeom prst="rect">
            <a:avLst/>
          </a:prstGeom>
        </p:spPr>
        <p:txBody>
          <a:bodyPr/>
          <a:lstStyle/>
          <a:p>
            <a:pPr lvl="0"/>
            <a:endParaRPr/>
          </a:p>
        </p:txBody>
      </p:sp>
      <p:sp>
        <p:nvSpPr>
          <p:cNvPr id="1566" name="Shape 1566"/>
          <p:cNvSpPr>
            <a:spLocks noGrp="1"/>
          </p:cNvSpPr>
          <p:nvPr>
            <p:ph type="body" sz="quarter" idx="1"/>
          </p:nvPr>
        </p:nvSpPr>
        <p:spPr>
          <a:prstGeom prst="rect">
            <a:avLst/>
          </a:prstGeom>
        </p:spPr>
        <p:txBody>
          <a:bodyPr/>
          <a:lstStyle/>
          <a:p>
            <a:pPr lvl="0" defTabSz="914400">
              <a:lnSpc>
                <a:spcPct val="100000"/>
              </a:lnSpc>
              <a:defRPr sz="1800"/>
            </a:pPr>
            <a:r>
              <a:rPr sz="1200" dirty="0">
                <a:latin typeface="Arial"/>
                <a:ea typeface="Arial"/>
                <a:cs typeface="Arial"/>
                <a:sym typeface="Arial"/>
              </a:rPr>
              <a:t>Single-blinded peer review</a:t>
            </a:r>
          </a:p>
          <a:p>
            <a:pPr marL="171450" lvl="0" indent="-171450" defTabSz="914400">
              <a:lnSpc>
                <a:spcPct val="100000"/>
              </a:lnSpc>
              <a:buSzPct val="100000"/>
              <a:buFont typeface="Arial"/>
              <a:buChar char="•"/>
              <a:defRPr sz="1800"/>
            </a:pPr>
            <a:r>
              <a:rPr sz="1200" dirty="0">
                <a:latin typeface="Arial"/>
                <a:ea typeface="Arial"/>
                <a:cs typeface="Arial"/>
                <a:sym typeface="Arial"/>
              </a:rPr>
              <a:t>Helps prevents bland, timid reviews</a:t>
            </a:r>
          </a:p>
          <a:p>
            <a:pPr marL="171450" lvl="0" indent="-171450" defTabSz="914400">
              <a:lnSpc>
                <a:spcPct val="100000"/>
              </a:lnSpc>
              <a:buSzPct val="100000"/>
              <a:buFont typeface="Arial"/>
              <a:buChar char="•"/>
              <a:defRPr sz="1800"/>
            </a:pPr>
            <a:r>
              <a:rPr sz="1200" dirty="0">
                <a:latin typeface="Arial"/>
                <a:ea typeface="Arial"/>
                <a:cs typeface="Arial"/>
                <a:sym typeface="Arial"/>
              </a:rPr>
              <a:t>Corrects for power imbalance</a:t>
            </a:r>
          </a:p>
          <a:p>
            <a:pPr marL="171450" lvl="0" indent="-171450" defTabSz="914400">
              <a:lnSpc>
                <a:spcPct val="100000"/>
              </a:lnSpc>
              <a:buSzPct val="100000"/>
              <a:buFont typeface="Arial"/>
              <a:buChar char="•"/>
              <a:defRPr sz="1800"/>
            </a:pPr>
            <a:r>
              <a:rPr sz="1200" dirty="0">
                <a:latin typeface="Arial"/>
                <a:ea typeface="Arial"/>
                <a:cs typeface="Arial"/>
                <a:sym typeface="Arial"/>
              </a:rPr>
              <a:t>Reduces opportunities for favor trading</a:t>
            </a:r>
          </a:p>
          <a:p>
            <a:pPr marL="171450" lvl="0" indent="-171450" defTabSz="914400">
              <a:lnSpc>
                <a:spcPct val="100000"/>
              </a:lnSpc>
              <a:buSzPct val="100000"/>
              <a:buFont typeface="Arial"/>
              <a:buChar char="•"/>
              <a:defRPr sz="1800"/>
            </a:pPr>
            <a:r>
              <a:rPr sz="1200" dirty="0">
                <a:latin typeface="Arial"/>
                <a:ea typeface="Arial"/>
                <a:cs typeface="Arial"/>
                <a:sym typeface="Arial"/>
              </a:rPr>
              <a:t>Helps scientists stay friends</a:t>
            </a:r>
          </a:p>
          <a:p>
            <a:pPr marL="171450" lvl="0" indent="-171450" defTabSz="914400">
              <a:lnSpc>
                <a:spcPct val="100000"/>
              </a:lnSpc>
              <a:buSzPct val="100000"/>
              <a:buFont typeface="Arial"/>
              <a:buChar char="•"/>
              <a:defRPr sz="1800"/>
            </a:pPr>
            <a:r>
              <a:rPr sz="1200" dirty="0">
                <a:latin typeface="Arial"/>
                <a:ea typeface="Arial"/>
                <a:cs typeface="Arial"/>
                <a:sym typeface="Arial"/>
              </a:rPr>
              <a:t>Many referees would refuse to review if identified by name</a:t>
            </a:r>
          </a:p>
          <a:p>
            <a:pPr marL="171450" lvl="0" indent="-171450" defTabSz="914400">
              <a:lnSpc>
                <a:spcPct val="100000"/>
              </a:lnSpc>
              <a:buSzPct val="100000"/>
              <a:buFont typeface="Arial"/>
              <a:buChar char="•"/>
              <a:defRPr sz="1800"/>
            </a:pPr>
            <a:r>
              <a:rPr sz="1200" dirty="0">
                <a:latin typeface="Arial"/>
                <a:ea typeface="Arial"/>
                <a:cs typeface="Arial"/>
                <a:sym typeface="Arial"/>
              </a:rPr>
              <a:t>Editors, not referees, take the ultimate responsibility for decisions</a:t>
            </a:r>
          </a:p>
          <a:p>
            <a:pPr lvl="0" defTabSz="914400">
              <a:lnSpc>
                <a:spcPct val="100000"/>
              </a:lnSpc>
              <a:defRPr sz="1800"/>
            </a:pPr>
            <a:endParaRPr sz="1200" dirty="0">
              <a:latin typeface="Times New Roman"/>
              <a:ea typeface="Times New Roman"/>
              <a:cs typeface="Times New Roman"/>
              <a:sym typeface="Times New Roman"/>
            </a:endParaRPr>
          </a:p>
          <a:p>
            <a:pPr lvl="0" defTabSz="914400">
              <a:lnSpc>
                <a:spcPct val="100000"/>
              </a:lnSpc>
              <a:defRPr sz="1800"/>
            </a:pPr>
            <a:r>
              <a:rPr sz="1200" dirty="0">
                <a:latin typeface="Times New Roman"/>
                <a:ea typeface="Times New Roman"/>
                <a:cs typeface="Times New Roman"/>
                <a:sym typeface="Times New Roman"/>
              </a:rPr>
              <a:t>Double blind peer review</a:t>
            </a:r>
            <a:endParaRPr sz="1200" dirty="0">
              <a:latin typeface="Arial"/>
              <a:ea typeface="Arial"/>
              <a:cs typeface="Arial"/>
              <a:sym typeface="Arial"/>
            </a:endParaRP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Referees do not know the identity of the authors: all relevant information is blanked out</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Better objectivity by the reviewers: avoids bias based on gender, celebrity, nationality, identity etc.</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Difficult to hide author identity (self-citation, conference presentations)</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A </a:t>
            </a:r>
            <a:r>
              <a:rPr sz="1200" dirty="0" err="1">
                <a:latin typeface="Arial"/>
                <a:ea typeface="Arial"/>
                <a:cs typeface="Arial"/>
                <a:sym typeface="Arial"/>
              </a:rPr>
              <a:t>randomised</a:t>
            </a:r>
            <a:r>
              <a:rPr sz="1200" dirty="0">
                <a:latin typeface="Arial"/>
                <a:ea typeface="Arial"/>
                <a:cs typeface="Arial"/>
                <a:sym typeface="Arial"/>
              </a:rPr>
              <a:t> study published in </a:t>
            </a:r>
            <a:r>
              <a:rPr sz="1200" i="1" dirty="0">
                <a:latin typeface="Arial"/>
                <a:ea typeface="Arial"/>
                <a:cs typeface="Arial"/>
                <a:sym typeface="Arial"/>
              </a:rPr>
              <a:t>Journal of the American Medical Assoc.</a:t>
            </a:r>
            <a:r>
              <a:rPr sz="1200" dirty="0">
                <a:latin typeface="Arial"/>
                <a:ea typeface="Arial"/>
                <a:cs typeface="Arial"/>
                <a:sym typeface="Arial"/>
              </a:rPr>
              <a:t>/</a:t>
            </a:r>
            <a:r>
              <a:rPr sz="1200" i="1" dirty="0">
                <a:latin typeface="Arial"/>
                <a:ea typeface="Arial"/>
                <a:cs typeface="Arial"/>
                <a:sym typeface="Arial"/>
              </a:rPr>
              <a:t>JAMA</a:t>
            </a:r>
            <a:r>
              <a:rPr sz="1200" dirty="0">
                <a:latin typeface="Arial"/>
                <a:ea typeface="Arial"/>
                <a:cs typeface="Arial"/>
                <a:sym typeface="Arial"/>
              </a:rPr>
              <a:t> study in 1998 found no benefit to quality of reviews (n=118; doi:10.1001/jama.280.3.240)</a:t>
            </a:r>
          </a:p>
          <a:p>
            <a:pPr marL="273050" lvl="0" indent="-273050" defTabSz="914400">
              <a:lnSpc>
                <a:spcPct val="100000"/>
              </a:lnSpc>
              <a:spcBef>
                <a:spcPts val="1800"/>
              </a:spcBef>
              <a:buSzPct val="100000"/>
              <a:buFont typeface="Arial"/>
              <a:buChar char="•"/>
              <a:defRPr sz="1800"/>
            </a:pPr>
            <a:r>
              <a:rPr sz="1200" i="1" dirty="0" err="1">
                <a:latin typeface="Arial"/>
                <a:ea typeface="Arial"/>
                <a:cs typeface="Arial"/>
                <a:sym typeface="Arial"/>
              </a:rPr>
              <a:t>PLoS</a:t>
            </a:r>
            <a:r>
              <a:rPr sz="1200" dirty="0">
                <a:latin typeface="Arial"/>
                <a:ea typeface="Arial"/>
                <a:cs typeface="Arial"/>
                <a:sym typeface="Arial"/>
              </a:rPr>
              <a:t>, the American Physical Society and </a:t>
            </a:r>
            <a:r>
              <a:rPr sz="1200" i="1" dirty="0">
                <a:latin typeface="Arial"/>
                <a:ea typeface="Arial"/>
                <a:cs typeface="Arial"/>
                <a:sym typeface="Arial"/>
              </a:rPr>
              <a:t>Nature</a:t>
            </a:r>
            <a:r>
              <a:rPr sz="1200" dirty="0">
                <a:latin typeface="Arial"/>
                <a:ea typeface="Arial"/>
                <a:cs typeface="Arial"/>
                <a:sym typeface="Arial"/>
              </a:rPr>
              <a:t> (Nature 451, 605– 606 (2008)) have abandoned double-blind peer-review trials in the past</a:t>
            </a:r>
          </a:p>
          <a:p>
            <a:pPr marL="273050" lvl="0" indent="-273050" defTabSz="914400">
              <a:lnSpc>
                <a:spcPct val="100000"/>
              </a:lnSpc>
              <a:spcBef>
                <a:spcPts val="1800"/>
              </a:spcBef>
              <a:buSzPct val="100000"/>
              <a:buFont typeface="Arial"/>
              <a:buChar char="•"/>
              <a:defRPr sz="1800"/>
            </a:pPr>
            <a:r>
              <a:rPr sz="1200" i="1" dirty="0">
                <a:latin typeface="Arial"/>
                <a:ea typeface="Arial"/>
                <a:cs typeface="Arial"/>
                <a:sym typeface="Arial"/>
              </a:rPr>
              <a:t>Nature Climate Change </a:t>
            </a:r>
            <a:r>
              <a:rPr sz="1200" dirty="0">
                <a:latin typeface="Arial"/>
                <a:ea typeface="Arial"/>
                <a:cs typeface="Arial"/>
                <a:sym typeface="Arial"/>
              </a:rPr>
              <a:t>and </a:t>
            </a:r>
            <a:r>
              <a:rPr sz="1200" i="1" dirty="0">
                <a:latin typeface="Arial"/>
                <a:ea typeface="Arial"/>
                <a:cs typeface="Arial"/>
                <a:sym typeface="Arial"/>
              </a:rPr>
              <a:t>Nature Geoscience </a:t>
            </a:r>
            <a:r>
              <a:rPr sz="1200" dirty="0">
                <a:latin typeface="Arial"/>
                <a:ea typeface="Arial"/>
                <a:cs typeface="Arial"/>
                <a:sym typeface="Arial"/>
              </a:rPr>
              <a:t>are still </a:t>
            </a:r>
            <a:r>
              <a:rPr sz="1200" dirty="0" err="1">
                <a:latin typeface="Arial"/>
                <a:ea typeface="Arial"/>
                <a:cs typeface="Arial"/>
                <a:sym typeface="Arial"/>
              </a:rPr>
              <a:t>trialling</a:t>
            </a:r>
            <a:r>
              <a:rPr sz="1200" dirty="0">
                <a:latin typeface="Arial"/>
                <a:ea typeface="Arial"/>
                <a:cs typeface="Arial"/>
                <a:sym typeface="Arial"/>
              </a:rPr>
              <a:t>. Uptake quite low (15% </a:t>
            </a:r>
            <a:r>
              <a:rPr sz="1200" dirty="0" err="1">
                <a:latin typeface="Arial"/>
                <a:ea typeface="Arial"/>
                <a:cs typeface="Arial"/>
                <a:sym typeface="Arial"/>
              </a:rPr>
              <a:t>Ngeo</a:t>
            </a:r>
            <a:r>
              <a:rPr sz="1200" dirty="0">
                <a:latin typeface="Arial"/>
                <a:ea typeface="Arial"/>
                <a:cs typeface="Arial"/>
                <a:sym typeface="Arial"/>
              </a:rPr>
              <a:t>, 22% NCC), probably because authors had to actively </a:t>
            </a:r>
            <a:r>
              <a:rPr sz="1200" dirty="0" err="1">
                <a:latin typeface="Arial"/>
                <a:ea typeface="Arial"/>
                <a:cs typeface="Arial"/>
                <a:sym typeface="Arial"/>
              </a:rPr>
              <a:t>anonymise</a:t>
            </a:r>
            <a:r>
              <a:rPr sz="1200" dirty="0">
                <a:latin typeface="Arial"/>
                <a:ea typeface="Arial"/>
                <a:cs typeface="Arial"/>
                <a:sym typeface="Arial"/>
              </a:rPr>
              <a:t> their paper (e.g. concealing self-citation), which takes time and effort when ready to submit. An editorial at each journal discusses how the trial went.</a:t>
            </a:r>
          </a:p>
          <a:p>
            <a:pPr lvl="0" defTabSz="914400">
              <a:lnSpc>
                <a:spcPct val="100000"/>
              </a:lnSpc>
              <a:spcBef>
                <a:spcPts val="1800"/>
              </a:spcBef>
              <a:defRPr sz="1800"/>
            </a:pPr>
            <a:endParaRPr sz="1200" dirty="0">
              <a:latin typeface="Times New Roman"/>
              <a:ea typeface="Times New Roman"/>
              <a:cs typeface="Times New Roman"/>
              <a:sym typeface="Times New Roman"/>
            </a:endParaRPr>
          </a:p>
          <a:p>
            <a:pPr lvl="0" defTabSz="914400">
              <a:lnSpc>
                <a:spcPct val="100000"/>
              </a:lnSpc>
              <a:spcBef>
                <a:spcPts val="1800"/>
              </a:spcBef>
              <a:defRPr sz="1800"/>
            </a:pPr>
            <a:r>
              <a:rPr sz="1200" dirty="0">
                <a:latin typeface="Times New Roman"/>
                <a:ea typeface="Times New Roman"/>
                <a:cs typeface="Times New Roman"/>
                <a:sym typeface="Times New Roman"/>
              </a:rPr>
              <a:t>Open peer review</a:t>
            </a:r>
            <a:endParaRPr sz="1200" dirty="0">
              <a:latin typeface="Arial"/>
              <a:ea typeface="Arial"/>
              <a:cs typeface="Arial"/>
              <a:sym typeface="Arial"/>
            </a:endParaRP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Low participation</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Quality of comments lacking, particularly on technical correctness (“very nice study” etc.)</a:t>
            </a:r>
          </a:p>
          <a:p>
            <a:pPr marL="273050" lvl="0" indent="-273050" defTabSz="914400">
              <a:lnSpc>
                <a:spcPct val="100000"/>
              </a:lnSpc>
              <a:spcBef>
                <a:spcPts val="1800"/>
              </a:spcBef>
              <a:buSzPct val="100000"/>
              <a:buFont typeface="Arial"/>
              <a:buChar char="•"/>
              <a:defRPr sz="1800"/>
            </a:pPr>
            <a:endParaRPr sz="1200" dirty="0">
              <a:latin typeface="Arial"/>
              <a:ea typeface="Arial"/>
              <a:cs typeface="Arial"/>
              <a:sym typeface="Arial"/>
            </a:endParaRPr>
          </a:p>
          <a:p>
            <a:pPr lvl="0" defTabSz="914400">
              <a:lnSpc>
                <a:spcPct val="100000"/>
              </a:lnSpc>
              <a:spcBef>
                <a:spcPts val="1800"/>
              </a:spcBef>
              <a:defRPr sz="1800"/>
            </a:pPr>
            <a:r>
              <a:rPr sz="1200" dirty="0">
                <a:latin typeface="Arial"/>
                <a:ea typeface="Arial"/>
                <a:cs typeface="Arial"/>
                <a:sym typeface="Arial"/>
              </a:rPr>
              <a:t>Transparent peer review</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EMBO Journal publishes a ‘review process file’ with each paper, containing all anonymous referee reports, as well as all correspondence between authors and editors</a:t>
            </a:r>
          </a:p>
          <a:p>
            <a:pPr marL="273050" lvl="0" indent="-273050" defTabSz="914400">
              <a:lnSpc>
                <a:spcPct val="100000"/>
              </a:lnSpc>
              <a:spcBef>
                <a:spcPts val="1800"/>
              </a:spcBef>
              <a:buSzPct val="100000"/>
              <a:buFont typeface="Arial"/>
              <a:buChar char="•"/>
              <a:defRPr sz="1800"/>
            </a:pPr>
            <a:r>
              <a:rPr sz="1200" dirty="0">
                <a:latin typeface="Arial"/>
                <a:ea typeface="Arial"/>
                <a:cs typeface="Arial"/>
                <a:sym typeface="Arial"/>
              </a:rPr>
              <a:t>99.85% of reviewers take part with no indication of less-critical reports. More transparency in editorial decisions.</a:t>
            </a:r>
          </a:p>
          <a:p>
            <a:pPr marL="273050" lvl="0" indent="-273050" defTabSz="914400">
              <a:lnSpc>
                <a:spcPct val="100000"/>
              </a:lnSpc>
              <a:spcBef>
                <a:spcPts val="1800"/>
              </a:spcBef>
              <a:buSzPct val="100000"/>
              <a:buFont typeface="Arial"/>
              <a:buChar char="•"/>
              <a:defRPr sz="1800"/>
            </a:pPr>
            <a:endParaRPr sz="1200" dirty="0">
              <a:latin typeface="Arial"/>
              <a:ea typeface="Arial"/>
              <a:cs typeface="Arial"/>
              <a:sym typeface="Arial"/>
            </a:endParaRPr>
          </a:p>
        </p:txBody>
      </p:sp>
    </p:spTree>
    <p:extLst>
      <p:ext uri="{BB962C8B-B14F-4D97-AF65-F5344CB8AC3E}">
        <p14:creationId xmlns:p14="http://schemas.microsoft.com/office/powerpoint/2010/main" val="412802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Slide Image Placeholder 1"/>
          <p:cNvSpPr>
            <a:spLocks noGrp="1" noRot="1" noChangeAspect="1"/>
          </p:cNvSpPr>
          <p:nvPr>
            <p:ph type="sldImg"/>
          </p:nvPr>
        </p:nvSpPr>
        <p:spPr bwMode="auto">
          <a:noFill/>
          <a:ln>
            <a:solidFill>
              <a:srgbClr val="000000"/>
            </a:solidFill>
            <a:miter lim="800000"/>
            <a:headEnd/>
            <a:tailEnd/>
          </a:ln>
        </p:spPr>
      </p:sp>
      <p:sp>
        <p:nvSpPr>
          <p:cNvPr id="721922"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They look at: </a:t>
            </a:r>
          </a:p>
          <a:p>
            <a:pPr lvl="1"/>
            <a:r>
              <a:rPr lang="en-GB" sz="2600" dirty="0"/>
              <a:t>Is the research correct?</a:t>
            </a:r>
          </a:p>
          <a:p>
            <a:pPr lvl="1"/>
            <a:r>
              <a:rPr lang="en-GB" sz="2600" dirty="0"/>
              <a:t>How significant is it?</a:t>
            </a:r>
          </a:p>
          <a:p>
            <a:pPr lvl="1"/>
            <a:r>
              <a:rPr lang="en-GB" sz="2600" dirty="0"/>
              <a:t>How much will it move the field forward?</a:t>
            </a:r>
          </a:p>
          <a:p>
            <a:r>
              <a:rPr lang="en-GB" dirty="0"/>
              <a:t>They must be: </a:t>
            </a:r>
          </a:p>
          <a:p>
            <a:pPr lvl="1"/>
            <a:r>
              <a:rPr lang="en-GB" sz="2600" dirty="0"/>
              <a:t>Minimal bias, no conflict of interest</a:t>
            </a:r>
          </a:p>
          <a:p>
            <a:pPr lvl="1"/>
            <a:r>
              <a:rPr lang="en-GB" sz="2600" dirty="0"/>
              <a:t>Timely, fair-minded, constructive</a:t>
            </a:r>
            <a:endParaRPr lang="en-GB" dirty="0"/>
          </a:p>
          <a:p>
            <a:pPr lvl="0" defTabSz="914400">
              <a:lnSpc>
                <a:spcPct val="100000"/>
              </a:lnSpc>
              <a:defRPr sz="1800"/>
            </a:pPr>
            <a:endParaRPr lang="en-GB" sz="1200" dirty="0">
              <a:latin typeface="Arial"/>
              <a:ea typeface="Arial"/>
              <a:cs typeface="Arial"/>
              <a:sym typeface="Arial"/>
            </a:endParaRPr>
          </a:p>
          <a:p>
            <a:pPr lvl="0" defTabSz="914400">
              <a:lnSpc>
                <a:spcPct val="100000"/>
              </a:lnSpc>
              <a:defRPr sz="1800"/>
            </a:pPr>
            <a:r>
              <a:rPr lang="en-GB" sz="1200" dirty="0">
                <a:latin typeface="Arial"/>
                <a:ea typeface="Arial"/>
                <a:cs typeface="Arial"/>
                <a:sym typeface="Arial"/>
              </a:rPr>
              <a:t>How do the editors choose referees? </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The editor’s own knowledge of the field</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Publisher peer reviewer databases</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The reference list of the paper and related papers</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Online literature searches using keywords</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Conference pages</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The potential referee’s author profile pages can be very helpful to show areas of interest, roles</a:t>
            </a:r>
          </a:p>
          <a:p>
            <a:pPr lvl="0" defTabSz="914400">
              <a:lnSpc>
                <a:spcPct val="100000"/>
              </a:lnSpc>
              <a:spcBef>
                <a:spcPts val="1200"/>
              </a:spcBef>
              <a:buSzPct val="100000"/>
              <a:buFont typeface="Arial"/>
              <a:buChar char="•"/>
              <a:defRPr sz="1800"/>
            </a:pPr>
            <a:r>
              <a:rPr lang="en-GB" sz="1200" dirty="0">
                <a:latin typeface="Arial"/>
                <a:ea typeface="Arial"/>
                <a:cs typeface="Arial"/>
                <a:sym typeface="Arial"/>
              </a:rPr>
              <a:t>Suggestions in the cover letter </a:t>
            </a:r>
            <a:r>
              <a:rPr lang="en-GB" sz="1200" i="1" dirty="0">
                <a:latin typeface="Arial"/>
                <a:ea typeface="Arial"/>
                <a:cs typeface="Arial"/>
                <a:sym typeface="Arial"/>
              </a:rPr>
              <a:t>(consider elaborating on how these are used, if you haven’t already)</a:t>
            </a:r>
          </a:p>
          <a:p>
            <a:pPr lvl="0" defTabSz="914400">
              <a:lnSpc>
                <a:spcPct val="100000"/>
              </a:lnSpc>
              <a:defRPr sz="1800"/>
            </a:pPr>
            <a:endParaRPr lang="en-GB" sz="1200" dirty="0">
              <a:latin typeface="Arial"/>
              <a:ea typeface="Arial"/>
              <a:cs typeface="Arial"/>
              <a:sym typeface="Arial"/>
            </a:endParaRPr>
          </a:p>
          <a:p>
            <a:pPr lvl="0" defTabSz="914400">
              <a:lnSpc>
                <a:spcPct val="100000"/>
              </a:lnSpc>
              <a:defRPr sz="1800"/>
            </a:pPr>
            <a:r>
              <a:rPr lang="en-GB" sz="1200" dirty="0">
                <a:latin typeface="Times New Roman"/>
                <a:ea typeface="Times New Roman"/>
                <a:cs typeface="Times New Roman"/>
                <a:sym typeface="Times New Roman"/>
              </a:rPr>
              <a:t>To become a reviewer: ensure you are accessible (including a website/page with your contact details, details of your research and publications), and be a well-published author yourself. Talking to editors can sometimes help!</a:t>
            </a:r>
            <a:endParaRPr lang="en-GB" sz="1200" dirty="0">
              <a:latin typeface="Arial"/>
              <a:ea typeface="Arial"/>
              <a:cs typeface="Arial"/>
              <a:sym typeface="Arial"/>
            </a:endParaRPr>
          </a:p>
          <a:p>
            <a:endParaRPr lang="en-GB" altLang="ja-JP" dirty="0">
              <a:latin typeface="Times New Roman" pitchFamily="18" charset="0"/>
              <a:ea typeface="ＭＳ Ｐゴシック" pitchFamily="34" charset="-128"/>
            </a:endParaRPr>
          </a:p>
        </p:txBody>
      </p:sp>
      <p:sp>
        <p:nvSpPr>
          <p:cNvPr id="721923"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0953CC7C-A189-4189-A337-8C21617F2EEC}" type="slidenum">
              <a:rPr lang="en-US" smtClean="0">
                <a:solidFill>
                  <a:srgbClr val="000000"/>
                </a:solidFill>
              </a:rPr>
              <a:pPr/>
              <a:t>35</a:t>
            </a:fld>
            <a:endParaRPr lang="en-US" dirty="0">
              <a:solidFill>
                <a:srgbClr val="000000"/>
              </a:solidFill>
            </a:endParaRPr>
          </a:p>
        </p:txBody>
      </p:sp>
    </p:spTree>
    <p:extLst>
      <p:ext uri="{BB962C8B-B14F-4D97-AF65-F5344CB8AC3E}">
        <p14:creationId xmlns:p14="http://schemas.microsoft.com/office/powerpoint/2010/main" val="209443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GB" altLang="ja-JP" sz="1200" dirty="0">
                <a:latin typeface="Times New Roman" pitchFamily="-106" charset="0"/>
                <a:cs typeface="Arial" pitchFamily="-106" charset="0"/>
              </a:rPr>
              <a:t>Authoritative, NOVEL synthesis, summarizing advances from past 2-3 years</a:t>
            </a:r>
          </a:p>
          <a:p>
            <a:pPr marL="342900" indent="-342900">
              <a:buFont typeface="Arial" panose="020B0604020202020204" pitchFamily="34" charset="0"/>
              <a:buChar char="•"/>
            </a:pPr>
            <a:r>
              <a:rPr lang="en-GB" altLang="ja-JP" sz="1200" dirty="0">
                <a:latin typeface="Times New Roman" pitchFamily="-106" charset="0"/>
                <a:cs typeface="Arial" pitchFamily="-106" charset="0"/>
              </a:rPr>
              <a:t>Important: not just summarizing, ‘collection</a:t>
            </a:r>
            <a:r>
              <a:rPr lang="en-GB" altLang="ja-JP" sz="1200" baseline="0" dirty="0">
                <a:latin typeface="Times New Roman" pitchFamily="-106" charset="0"/>
                <a:cs typeface="Arial" pitchFamily="-106" charset="0"/>
              </a:rPr>
              <a:t> of sentences’</a:t>
            </a:r>
            <a:endParaRPr lang="en-GB" altLang="ja-JP" sz="1200" dirty="0">
              <a:latin typeface="Times New Roman" pitchFamily="-106" charset="0"/>
              <a:cs typeface="Arial" pitchFamily="-106" charset="0"/>
            </a:endParaRPr>
          </a:p>
          <a:p>
            <a:pPr marL="342900" indent="-342900">
              <a:buFont typeface="Arial" panose="020B0604020202020204" pitchFamily="34" charset="0"/>
              <a:buChar char="•"/>
            </a:pPr>
            <a:r>
              <a:rPr lang="en-GB" altLang="ja-JP" sz="1200" dirty="0">
                <a:latin typeface="Times New Roman" pitchFamily="-106" charset="0"/>
                <a:cs typeface="Arial" pitchFamily="-106" charset="0"/>
              </a:rPr>
              <a:t>You have 5000 words</a:t>
            </a:r>
            <a:r>
              <a:rPr lang="en-GB" altLang="ja-JP" sz="1200" baseline="0" dirty="0">
                <a:latin typeface="Times New Roman" pitchFamily="-106" charset="0"/>
                <a:cs typeface="Arial" pitchFamily="-106" charset="0"/>
              </a:rPr>
              <a:t> to consider how new data advances our understanding</a:t>
            </a:r>
            <a:endParaRPr lang="en-GB" altLang="ja-JP" sz="1200" dirty="0">
              <a:latin typeface="Times New Roman" pitchFamily="-106" charset="0"/>
              <a:cs typeface="Arial" pitchFamily="-106" charset="0"/>
            </a:endParaRPr>
          </a:p>
          <a:p>
            <a:pPr marL="342900" indent="-342900">
              <a:buFont typeface="Arial" panose="020B0604020202020204" pitchFamily="34" charset="0"/>
              <a:buChar char="•"/>
            </a:pPr>
            <a:r>
              <a:rPr lang="en-GB" altLang="ja-JP" sz="1200" dirty="0">
                <a:latin typeface="Times New Roman" pitchFamily="-106" charset="0"/>
                <a:cs typeface="Arial" pitchFamily="-106" charset="0"/>
              </a:rPr>
              <a:t>goes further</a:t>
            </a:r>
            <a:r>
              <a:rPr lang="en-GB" altLang="ja-JP" sz="1200" baseline="0" dirty="0">
                <a:latin typeface="Times New Roman" pitchFamily="-106" charset="0"/>
                <a:cs typeface="Arial" pitchFamily="-106" charset="0"/>
              </a:rPr>
              <a:t> than discussion sections of primary papers</a:t>
            </a:r>
          </a:p>
          <a:p>
            <a:pPr marL="342900" indent="-342900">
              <a:buFont typeface="Arial" panose="020B0604020202020204" pitchFamily="34" charset="0"/>
              <a:buChar char="•"/>
            </a:pPr>
            <a:r>
              <a:rPr lang="en-GB" altLang="ja-JP" sz="1200" baseline="0" dirty="0">
                <a:latin typeface="Times New Roman" pitchFamily="-106" charset="0"/>
                <a:cs typeface="Arial" pitchFamily="-106" charset="0"/>
              </a:rPr>
              <a:t>NOT soapbox</a:t>
            </a:r>
          </a:p>
          <a:p>
            <a:pPr marL="342900" indent="-342900">
              <a:buFont typeface="Arial" panose="020B0604020202020204" pitchFamily="34" charset="0"/>
              <a:buChar char="•"/>
            </a:pPr>
            <a:r>
              <a:rPr lang="en-GB" altLang="ja-JP" sz="1200" baseline="0" dirty="0">
                <a:latin typeface="Times New Roman" pitchFamily="-106" charset="0"/>
                <a:cs typeface="Arial" pitchFamily="-106" charset="0"/>
              </a:rPr>
              <a:t>NOT vehicle for pushing own work</a:t>
            </a:r>
          </a:p>
          <a:p>
            <a:pPr marL="342900" indent="-342900">
              <a:buFont typeface="Arial" panose="020B0604020202020204" pitchFamily="34" charset="0"/>
              <a:buChar char="•"/>
            </a:pPr>
            <a:r>
              <a:rPr lang="en-GB" altLang="ja-JP" sz="1200" dirty="0">
                <a:latin typeface="Times New Roman" pitchFamily="-106" charset="0"/>
                <a:cs typeface="Arial" pitchFamily="-106" charset="0"/>
              </a:rPr>
              <a:t>Opportunity</a:t>
            </a:r>
            <a:r>
              <a:rPr lang="en-GB" altLang="ja-JP" sz="1200" baseline="0" dirty="0">
                <a:latin typeface="Times New Roman" pitchFamily="-106" charset="0"/>
                <a:cs typeface="Arial" pitchFamily="-106" charset="0"/>
              </a:rPr>
              <a:t> to consider </a:t>
            </a:r>
            <a:r>
              <a:rPr lang="en-GB" sz="1200" dirty="0">
                <a:latin typeface="Times New Roman" pitchFamily="-106" charset="0"/>
                <a:cs typeface="Arial" pitchFamily="-106" charset="0"/>
              </a:rPr>
              <a:t>‘</a:t>
            </a:r>
            <a:r>
              <a:rPr lang="en-GB" altLang="ja-JP" sz="1200" i="1" dirty="0">
                <a:latin typeface="Times New Roman" pitchFamily="-106" charset="0"/>
                <a:cs typeface="Arial" pitchFamily="-106" charset="0"/>
              </a:rPr>
              <a:t>how do all these findings advance our understanding</a:t>
            </a:r>
            <a:r>
              <a:rPr lang="en-GB" altLang="ja-JP" sz="1200" dirty="0">
                <a:latin typeface="Times New Roman" pitchFamily="-106" charset="0"/>
                <a:cs typeface="Arial" pitchFamily="-106" charset="0"/>
              </a:rPr>
              <a:t>?</a:t>
            </a:r>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pPr>
              <a:defRPr/>
            </a:pPr>
            <a:fld id="{51DBB23C-4049-A442-883F-0DC550C3796F}"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408135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rgbClr val="FF0000"/>
                </a:solidFill>
                <a:effectLst/>
                <a:latin typeface="+mn-lt"/>
                <a:ea typeface="+mn-ea"/>
                <a:cs typeface="+mn-cs"/>
              </a:rPr>
              <a:t>NERC</a:t>
            </a:r>
            <a:r>
              <a:rPr lang="en-GB" sz="1200" b="1" kern="1200" baseline="0" dirty="0">
                <a:solidFill>
                  <a:srgbClr val="FF0000"/>
                </a:solidFill>
                <a:effectLst/>
                <a:latin typeface="+mn-lt"/>
                <a:ea typeface="+mn-ea"/>
                <a:cs typeface="+mn-cs"/>
              </a:rPr>
              <a:t> is the main funder of research into the environment: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	from the deep oceans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	to the upper atmosphere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	from the poles to the equator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Really exciting research tackling societal issues like climate change, how the environment affects our health and our food supply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We are funded by the UK government and part of UKRI, spending public money on:</a:t>
            </a:r>
          </a:p>
          <a:p>
            <a:r>
              <a:rPr lang="en-GB" sz="1200" b="1" kern="1200" baseline="0" dirty="0">
                <a:solidFill>
                  <a:srgbClr val="FF0000"/>
                </a:solidFill>
                <a:effectLst/>
                <a:latin typeface="+mn-lt"/>
                <a:ea typeface="+mn-ea"/>
                <a:cs typeface="+mn-cs"/>
              </a:rPr>
              <a:t>	</a:t>
            </a:r>
            <a:r>
              <a:rPr lang="en-GB" sz="1200" b="0" i="0" kern="1200" dirty="0">
                <a:solidFill>
                  <a:schemeClr val="tx1"/>
                </a:solidFill>
                <a:effectLst/>
                <a:latin typeface="+mn-lt"/>
                <a:ea typeface="+mn-ea"/>
                <a:cs typeface="+mn-cs"/>
              </a:rPr>
              <a:t>Science</a:t>
            </a:r>
            <a:r>
              <a:rPr lang="en-GB" sz="1200" b="0" i="0" kern="1200" baseline="0" dirty="0">
                <a:solidFill>
                  <a:schemeClr val="tx1"/>
                </a:solidFill>
                <a:effectLst/>
                <a:latin typeface="+mn-lt"/>
                <a:ea typeface="+mn-ea"/>
                <a:cs typeface="+mn-cs"/>
              </a:rPr>
              <a:t> of the oceans (RRS SDA, </a:t>
            </a:r>
            <a:r>
              <a:rPr lang="en-GB" sz="1200" b="0" i="0" kern="1200" baseline="0" dirty="0" err="1">
                <a:solidFill>
                  <a:schemeClr val="tx1"/>
                </a:solidFill>
                <a:effectLst/>
                <a:latin typeface="+mn-lt"/>
                <a:ea typeface="+mn-ea"/>
                <a:cs typeface="+mn-cs"/>
              </a:rPr>
              <a:t>Boaty</a:t>
            </a:r>
            <a:r>
              <a:rPr lang="en-GB" sz="1200" b="0" i="0" kern="1200" baseline="0" dirty="0">
                <a:solidFill>
                  <a:schemeClr val="tx1"/>
                </a:solidFill>
                <a:effectLst/>
                <a:latin typeface="+mn-lt"/>
                <a:ea typeface="+mn-ea"/>
                <a:cs typeface="+mn-cs"/>
              </a:rPr>
              <a:t>)</a:t>
            </a:r>
          </a:p>
          <a:p>
            <a:r>
              <a:rPr lang="en-GB" sz="1200" b="0" i="0" kern="1200" baseline="0" dirty="0">
                <a:solidFill>
                  <a:schemeClr val="tx1"/>
                </a:solidFill>
                <a:effectLst/>
                <a:latin typeface="+mn-lt"/>
                <a:ea typeface="+mn-ea"/>
                <a:cs typeface="+mn-cs"/>
              </a:rPr>
              <a:t>	Science of the ground and below ground (ecology and geology – pollinators, flooding)</a:t>
            </a:r>
          </a:p>
          <a:p>
            <a:r>
              <a:rPr lang="en-GB" sz="1200" b="0" i="0" kern="1200" baseline="0" dirty="0">
                <a:solidFill>
                  <a:schemeClr val="tx1"/>
                </a:solidFill>
                <a:effectLst/>
                <a:latin typeface="+mn-lt"/>
                <a:ea typeface="+mn-ea"/>
                <a:cs typeface="+mn-cs"/>
              </a:rPr>
              <a:t>	Science of the poles (finding out what is happening at the most vulnerable parts of Earth)</a:t>
            </a:r>
          </a:p>
          <a:p>
            <a:r>
              <a:rPr lang="en-GB" sz="1200" b="0" i="0" kern="1200" baseline="0" dirty="0">
                <a:solidFill>
                  <a:schemeClr val="tx1"/>
                </a:solidFill>
                <a:effectLst/>
                <a:latin typeface="+mn-lt"/>
                <a:ea typeface="+mn-ea"/>
                <a:cs typeface="+mn-cs"/>
              </a:rPr>
              <a:t>	Science of the atmosphere (the air we breathe)</a:t>
            </a:r>
          </a:p>
          <a:p>
            <a:r>
              <a:rPr lang="en-GB" sz="1200" b="0" i="0" kern="1200" baseline="0" dirty="0">
                <a:solidFill>
                  <a:schemeClr val="tx1"/>
                </a:solidFill>
                <a:effectLst/>
                <a:latin typeface="+mn-lt"/>
                <a:ea typeface="+mn-ea"/>
                <a:cs typeface="+mn-cs"/>
              </a:rPr>
              <a:t>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NERC is the UK's main organisation for funding and managing research, training and knowledge exchange in the environmental sciences.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Our work covers the full range of atmospheric, Earth, biological, terrestrial and aquatic science, from the deep oceans to the upper atmosphere and from the poles to the equator.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We coordinate some of the world's most exciting research projects, tackling major issues such as climate change, environmental influences on human health, the genetic make-up of life on Earth, and much more.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NERC is part of UK Research &amp; Innovation, a non-departmental public body funded by a grant-in-aid from the UK government.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invest public money in world-leading science of the environment:</a:t>
            </a:r>
          </a:p>
          <a:p>
            <a:r>
              <a:rPr lang="en-GB" sz="1200" b="0" i="0" kern="1200" dirty="0">
                <a:solidFill>
                  <a:schemeClr val="tx1"/>
                </a:solidFill>
                <a:effectLst/>
                <a:latin typeface="+mn-lt"/>
                <a:ea typeface="+mn-ea"/>
                <a:cs typeface="+mn-cs"/>
              </a:rPr>
              <a:t>	Science</a:t>
            </a:r>
            <a:r>
              <a:rPr lang="en-GB" sz="1200" b="0" i="0" kern="1200" baseline="0" dirty="0">
                <a:solidFill>
                  <a:schemeClr val="tx1"/>
                </a:solidFill>
                <a:effectLst/>
                <a:latin typeface="+mn-lt"/>
                <a:ea typeface="+mn-ea"/>
                <a:cs typeface="+mn-cs"/>
              </a:rPr>
              <a:t> of the oceans (RRS SDA, </a:t>
            </a:r>
            <a:r>
              <a:rPr lang="en-GB" sz="1200" b="0" i="0" kern="1200" baseline="0" dirty="0" err="1">
                <a:solidFill>
                  <a:schemeClr val="tx1"/>
                </a:solidFill>
                <a:effectLst/>
                <a:latin typeface="+mn-lt"/>
                <a:ea typeface="+mn-ea"/>
                <a:cs typeface="+mn-cs"/>
              </a:rPr>
              <a:t>Boaty</a:t>
            </a:r>
            <a:r>
              <a:rPr lang="en-GB" sz="1200" b="0" i="0" kern="1200" baseline="0" dirty="0">
                <a:solidFill>
                  <a:schemeClr val="tx1"/>
                </a:solidFill>
                <a:effectLst/>
                <a:latin typeface="+mn-lt"/>
                <a:ea typeface="+mn-ea"/>
                <a:cs typeface="+mn-cs"/>
              </a:rPr>
              <a:t>)</a:t>
            </a:r>
          </a:p>
          <a:p>
            <a:r>
              <a:rPr lang="en-GB" sz="1200" b="0" i="0" kern="1200" baseline="0" dirty="0">
                <a:solidFill>
                  <a:schemeClr val="tx1"/>
                </a:solidFill>
                <a:effectLst/>
                <a:latin typeface="+mn-lt"/>
                <a:ea typeface="+mn-ea"/>
                <a:cs typeface="+mn-cs"/>
              </a:rPr>
              <a:t>	Science of the ground and below ground (ecology and geology)</a:t>
            </a:r>
          </a:p>
          <a:p>
            <a:r>
              <a:rPr lang="en-GB" sz="1200" b="0" i="0" kern="1200" baseline="0" dirty="0">
                <a:solidFill>
                  <a:schemeClr val="tx1"/>
                </a:solidFill>
                <a:effectLst/>
                <a:latin typeface="+mn-lt"/>
                <a:ea typeface="+mn-ea"/>
                <a:cs typeface="+mn-cs"/>
              </a:rPr>
              <a:t>	Science of the poles (finding out what is happening at the most vulnerable parts of Earth)</a:t>
            </a:r>
          </a:p>
          <a:p>
            <a:r>
              <a:rPr lang="en-GB" sz="1200" b="0" i="0" kern="1200" baseline="0" dirty="0">
                <a:solidFill>
                  <a:schemeClr val="tx1"/>
                </a:solidFill>
                <a:effectLst/>
                <a:latin typeface="+mn-lt"/>
                <a:ea typeface="+mn-ea"/>
                <a:cs typeface="+mn-cs"/>
              </a:rPr>
              <a:t>	Science of the atmosphere (the air we breathe)</a:t>
            </a:r>
          </a:p>
          <a:p>
            <a:r>
              <a:rPr lang="en-GB" sz="1200" b="0" i="0"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619B3832-0DC0-441B-84A0-7A127FD069EC}" type="slidenum">
              <a:rPr lang="en-GB" smtClean="0"/>
              <a:t>8</a:t>
            </a:fld>
            <a:endParaRPr lang="en-GB"/>
          </a:p>
        </p:txBody>
      </p:sp>
    </p:spTree>
    <p:extLst>
      <p:ext uri="{BB962C8B-B14F-4D97-AF65-F5344CB8AC3E}">
        <p14:creationId xmlns:p14="http://schemas.microsoft.com/office/powerpoint/2010/main" val="2160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BRING IMPACT REPORT HARD COPIES AND HOLD UP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Gill Sans MT" panose="020B0502020104020203" pitchFamily="34" charset="0"/>
              </a:rPr>
              <a:t>Our impact on economy &amp; society…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Gill Sans MT" panose="020B0502020104020203" pitchFamily="34" charset="0"/>
              </a:rPr>
              <a:t>Help</a:t>
            </a:r>
            <a:r>
              <a:rPr lang="en-GB" sz="1200" b="0" baseline="0" dirty="0">
                <a:latin typeface="Gill Sans MT" panose="020B0502020104020203" pitchFamily="34" charset="0"/>
              </a:rPr>
              <a:t> society to benefit from n</a:t>
            </a:r>
            <a:r>
              <a:rPr lang="en-GB" sz="1200" dirty="0">
                <a:latin typeface="Gill Sans MT" panose="020B0502020104020203" pitchFamily="34" charset="0"/>
              </a:rPr>
              <a:t>atural resources, resilience to </a:t>
            </a:r>
            <a:r>
              <a:rPr lang="en-GB" sz="1200" dirty="0" err="1">
                <a:latin typeface="Gill Sans MT" panose="020B0502020104020203" pitchFamily="34" charset="0"/>
              </a:rPr>
              <a:t>env</a:t>
            </a:r>
            <a:r>
              <a:rPr lang="en-GB" sz="1200" dirty="0">
                <a:latin typeface="Gill Sans MT" panose="020B0502020104020203" pitchFamily="34" charset="0"/>
              </a:rPr>
              <a:t> hazards and manage environmental change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kern="1200" dirty="0">
                <a:solidFill>
                  <a:schemeClr val="tx1"/>
                </a:solidFill>
                <a:effectLst/>
                <a:latin typeface="Gill Sans MT" panose="020B0502020104020203" pitchFamily="34" charset="0"/>
                <a:ea typeface="+mn-ea"/>
                <a:cs typeface="+mn-cs"/>
              </a:rPr>
              <a:t>Generates</a:t>
            </a:r>
            <a:r>
              <a:rPr lang="en-GB" sz="1200" b="0" i="0" kern="1200" baseline="0" dirty="0">
                <a:solidFill>
                  <a:schemeClr val="tx1"/>
                </a:solidFill>
                <a:effectLst/>
                <a:latin typeface="Gill Sans MT" panose="020B0502020104020203" pitchFamily="34" charset="0"/>
                <a:ea typeface="+mn-ea"/>
                <a:cs typeface="+mn-cs"/>
              </a:rPr>
              <a:t> large, LT economic and social benefits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kern="1200" baseline="0" dirty="0">
                <a:solidFill>
                  <a:schemeClr val="tx1"/>
                </a:solidFill>
                <a:effectLst/>
                <a:latin typeface="Gill Sans MT" panose="020B0502020104020203" pitchFamily="34" charset="0"/>
                <a:ea typeface="+mn-ea"/>
                <a:cs typeface="+mn-cs"/>
              </a:rPr>
              <a:t>Drive UK p</a:t>
            </a:r>
            <a:r>
              <a:rPr lang="en-GB" sz="1200" dirty="0">
                <a:latin typeface="Gill Sans MT" panose="020B0502020104020203" pitchFamily="34" charset="0"/>
              </a:rPr>
              <a:t>roductivity and competitiveness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kern="1200" dirty="0">
                <a:solidFill>
                  <a:schemeClr val="tx1"/>
                </a:solidFill>
                <a:effectLst/>
                <a:latin typeface="+mn-lt"/>
                <a:ea typeface="+mn-ea"/>
                <a:cs typeface="+mn-cs"/>
              </a:rPr>
              <a:t>Whilst</a:t>
            </a:r>
            <a:r>
              <a:rPr lang="en-GB" sz="1200" b="0" i="0" kern="1200" baseline="0" dirty="0">
                <a:solidFill>
                  <a:schemeClr val="tx1"/>
                </a:solidFill>
                <a:effectLst/>
                <a:latin typeface="+mn-lt"/>
                <a:ea typeface="+mn-ea"/>
                <a:cs typeface="+mn-cs"/>
              </a:rPr>
              <a:t> b</a:t>
            </a:r>
            <a:r>
              <a:rPr lang="en-GB" sz="1200" b="0" i="0" kern="1200" dirty="0">
                <a:solidFill>
                  <a:schemeClr val="tx1"/>
                </a:solidFill>
                <a:effectLst/>
                <a:latin typeface="+mn-lt"/>
                <a:ea typeface="+mn-ea"/>
                <a:cs typeface="+mn-cs"/>
              </a:rPr>
              <a:t>uilding </a:t>
            </a:r>
            <a:r>
              <a:rPr lang="en-GB" sz="1200" b="0" i="0" kern="1200" dirty="0">
                <a:solidFill>
                  <a:schemeClr val="tx1"/>
                </a:solidFill>
                <a:effectLst/>
                <a:latin typeface="Gill Sans MT" panose="020B0502020104020203" pitchFamily="34" charset="0"/>
                <a:ea typeface="+mn-ea"/>
                <a:cs typeface="+mn-cs"/>
              </a:rPr>
              <a:t>s</a:t>
            </a:r>
            <a:r>
              <a:rPr lang="en-GB" sz="1200" dirty="0">
                <a:latin typeface="Gill Sans MT" panose="020B0502020104020203" pitchFamily="34" charset="0"/>
              </a:rPr>
              <a:t>afer, wealthier and more secure world</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Katie St John </a:t>
            </a:r>
            <a:r>
              <a:rPr lang="en-GB" sz="1200" b="1" i="0" kern="1200" dirty="0" err="1">
                <a:solidFill>
                  <a:schemeClr val="tx1"/>
                </a:solidFill>
                <a:effectLst/>
                <a:latin typeface="+mn-lt"/>
                <a:ea typeface="+mn-ea"/>
                <a:cs typeface="+mn-cs"/>
              </a:rPr>
              <a:t>Glew</a:t>
            </a:r>
            <a:r>
              <a:rPr lang="en-GB" sz="1200" b="1" i="0" kern="1200" dirty="0">
                <a:solidFill>
                  <a:schemeClr val="tx1"/>
                </a:solidFill>
                <a:effectLst/>
                <a:latin typeface="+mn-lt"/>
                <a:ea typeface="+mn-ea"/>
                <a:cs typeface="+mn-cs"/>
              </a:rPr>
              <a:t> - University of Southampton</a:t>
            </a:r>
          </a:p>
          <a:p>
            <a:r>
              <a:rPr lang="en-GB" sz="1200" b="0" i="0" kern="1200" dirty="0">
                <a:solidFill>
                  <a:schemeClr val="tx1"/>
                </a:solidFill>
                <a:effectLst/>
                <a:latin typeface="+mn-lt"/>
                <a:ea typeface="+mn-ea"/>
                <a:cs typeface="+mn-cs"/>
              </a:rPr>
              <a:t>Fishing by Sunset. Beautiful skies in the Irish Sea whilst carrying out fisheries stock assessments on board RV </a:t>
            </a:r>
            <a:r>
              <a:rPr lang="en-GB" sz="1200" b="0" i="0" kern="1200" dirty="0" err="1">
                <a:solidFill>
                  <a:schemeClr val="tx1"/>
                </a:solidFill>
                <a:effectLst/>
                <a:latin typeface="+mn-lt"/>
                <a:ea typeface="+mn-ea"/>
                <a:cs typeface="+mn-cs"/>
              </a:rPr>
              <a:t>Cefas</a:t>
            </a:r>
            <a:r>
              <a:rPr lang="en-GB" sz="1200" b="0" i="0" kern="1200" dirty="0">
                <a:solidFill>
                  <a:schemeClr val="tx1"/>
                </a:solidFill>
                <a:effectLst/>
                <a:latin typeface="+mn-lt"/>
                <a:ea typeface="+mn-ea"/>
                <a:cs typeface="+mn-cs"/>
              </a:rPr>
              <a:t> Endeavour, and collecting jellyfish and fish samples for my PhD project to create isotope maps of the UK shelf seas for use in conservation and fisheries management.</a:t>
            </a:r>
          </a:p>
        </p:txBody>
      </p:sp>
      <p:sp>
        <p:nvSpPr>
          <p:cNvPr id="4" name="Slide Number Placeholder 3"/>
          <p:cNvSpPr>
            <a:spLocks noGrp="1"/>
          </p:cNvSpPr>
          <p:nvPr>
            <p:ph type="sldNum" sz="quarter" idx="10"/>
          </p:nvPr>
        </p:nvSpPr>
        <p:spPr/>
        <p:txBody>
          <a:bodyPr/>
          <a:lstStyle/>
          <a:p>
            <a:fld id="{619B3832-0DC0-441B-84A0-7A127FD069EC}" type="slidenum">
              <a:rPr lang="en-GB" smtClean="0"/>
              <a:t>10</a:t>
            </a:fld>
            <a:endParaRPr lang="en-GB"/>
          </a:p>
        </p:txBody>
      </p:sp>
    </p:spTree>
    <p:extLst>
      <p:ext uri="{BB962C8B-B14F-4D97-AF65-F5344CB8AC3E}">
        <p14:creationId xmlns:p14="http://schemas.microsoft.com/office/powerpoint/2010/main" val="16706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ShellEye</a:t>
            </a:r>
            <a:r>
              <a:rPr lang="en-GB" sz="1200" b="1" i="0" kern="1200" dirty="0">
                <a:solidFill>
                  <a:schemeClr val="tx1"/>
                </a:solidFill>
                <a:effectLst/>
                <a:latin typeface="+mn-lt"/>
                <a:ea typeface="+mn-ea"/>
                <a:cs typeface="+mn-cs"/>
              </a:rPr>
              <a:t> project seeks to help shellfish farmers manage threats from harmful algal blooms and </a:t>
            </a:r>
            <a:r>
              <a:rPr lang="en-GB" sz="1200" b="1" i="1" kern="1200" dirty="0">
                <a:solidFill>
                  <a:schemeClr val="tx1"/>
                </a:solidFill>
                <a:effectLst/>
                <a:latin typeface="+mn-lt"/>
                <a:ea typeface="+mn-ea"/>
                <a:cs typeface="+mn-cs"/>
              </a:rPr>
              <a:t>E. coli</a:t>
            </a:r>
            <a:r>
              <a:rPr lang="en-GB" sz="1200" b="1" i="0" kern="1200" dirty="0">
                <a:solidFill>
                  <a:schemeClr val="tx1"/>
                </a:solidFill>
                <a:effectLst/>
                <a:latin typeface="+mn-lt"/>
                <a:ea typeface="+mn-ea"/>
                <a:cs typeface="+mn-cs"/>
              </a:rPr>
              <a:t> bacteria.</a:t>
            </a:r>
          </a:p>
          <a:p>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Project works</a:t>
            </a:r>
            <a:r>
              <a:rPr lang="en-GB" sz="1200" b="0" i="0" kern="1200" baseline="0" dirty="0">
                <a:solidFill>
                  <a:schemeClr val="tx1"/>
                </a:solidFill>
                <a:effectLst/>
                <a:latin typeface="+mn-lt"/>
                <a:ea typeface="+mn-ea"/>
                <a:cs typeface="+mn-cs"/>
              </a:rPr>
              <a:t> with people like </a:t>
            </a:r>
            <a:r>
              <a:rPr lang="en-GB" sz="1200" b="0" i="0" kern="1200" dirty="0">
                <a:solidFill>
                  <a:schemeClr val="tx1"/>
                </a:solidFill>
                <a:effectLst/>
                <a:latin typeface="+mn-lt"/>
                <a:ea typeface="+mn-ea"/>
                <a:cs typeface="+mn-cs"/>
              </a:rPr>
              <a:t>Gary </a:t>
            </a:r>
            <a:r>
              <a:rPr lang="en-GB" sz="1200" b="0" i="0" kern="1200" dirty="0" err="1">
                <a:solidFill>
                  <a:schemeClr val="tx1"/>
                </a:solidFill>
                <a:effectLst/>
                <a:latin typeface="+mn-lt"/>
                <a:ea typeface="+mn-ea"/>
                <a:cs typeface="+mn-cs"/>
              </a:rPr>
              <a:t>Rawle</a:t>
            </a:r>
            <a:r>
              <a:rPr lang="en-GB" sz="1200" b="0" i="0" kern="1200" dirty="0">
                <a:solidFill>
                  <a:schemeClr val="tx1"/>
                </a:solidFill>
                <a:effectLst/>
                <a:latin typeface="+mn-lt"/>
                <a:ea typeface="+mn-ea"/>
                <a:cs typeface="+mn-cs"/>
              </a:rPr>
              <a:t>, a shellfish farmer based around St Austell, owns West Country Mussels of Fowey mussels which end up in restaurants all over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project aims to develop a satellite-based forecasting system to help fishermen avoid the worst effects of the algal blooms to protect public health, reduce food waste and contribute to the resilience of the UK food system and </a:t>
            </a:r>
            <a:r>
              <a:rPr lang="en-GB" sz="1200" b="0" i="0" kern="1200" dirty="0" err="1">
                <a:solidFill>
                  <a:schemeClr val="tx1"/>
                </a:solidFill>
                <a:effectLst/>
                <a:latin typeface="+mn-lt"/>
                <a:ea typeface="+mn-ea"/>
                <a:cs typeface="+mn-cs"/>
              </a:rPr>
              <a:t>bioeconomy</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 Peter Miller of PML heads up the </a:t>
            </a:r>
            <a:r>
              <a:rPr lang="en-GB" sz="1200" b="0" i="0" kern="1200" dirty="0" err="1">
                <a:solidFill>
                  <a:schemeClr val="tx1"/>
                </a:solidFill>
                <a:effectLst/>
                <a:latin typeface="+mn-lt"/>
                <a:ea typeface="+mn-ea"/>
                <a:cs typeface="+mn-cs"/>
              </a:rPr>
              <a:t>ShellEye</a:t>
            </a:r>
            <a:r>
              <a:rPr lang="en-GB" sz="1200" b="0" i="0" kern="1200" dirty="0">
                <a:solidFill>
                  <a:schemeClr val="tx1"/>
                </a:solidFill>
                <a:effectLst/>
                <a:latin typeface="+mn-lt"/>
                <a:ea typeface="+mn-ea"/>
                <a:cs typeface="+mn-cs"/>
              </a:rPr>
              <a:t> project and is excited by the potential of satellite data to track algal blooms in real-time, and how these data can then be analysed, simplified and sent to fishermen in the area.</a:t>
            </a:r>
          </a:p>
        </p:txBody>
      </p:sp>
      <p:sp>
        <p:nvSpPr>
          <p:cNvPr id="4" name="Slide Number Placeholder 3"/>
          <p:cNvSpPr>
            <a:spLocks noGrp="1"/>
          </p:cNvSpPr>
          <p:nvPr>
            <p:ph type="sldNum" sz="quarter" idx="10"/>
          </p:nvPr>
        </p:nvSpPr>
        <p:spPr/>
        <p:txBody>
          <a:bodyPr/>
          <a:lstStyle/>
          <a:p>
            <a:fld id="{619B3832-0DC0-441B-84A0-7A127FD069EC}" type="slidenum">
              <a:rPr lang="en-GB" smtClean="0"/>
              <a:t>11</a:t>
            </a:fld>
            <a:endParaRPr lang="en-GB"/>
          </a:p>
        </p:txBody>
      </p:sp>
    </p:spTree>
    <p:extLst>
      <p:ext uri="{BB962C8B-B14F-4D97-AF65-F5344CB8AC3E}">
        <p14:creationId xmlns:p14="http://schemas.microsoft.com/office/powerpoint/2010/main" val="352310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Anti-</a:t>
            </a:r>
            <a:r>
              <a:rPr lang="en-GB" dirty="0" err="1"/>
              <a:t>foulant</a:t>
            </a:r>
            <a:r>
              <a:rPr lang="en-GB" dirty="0"/>
              <a:t> agents prevent organisms</a:t>
            </a:r>
            <a:r>
              <a:rPr lang="en-GB" baseline="0" dirty="0"/>
              <a:t> such as barnacles and algae attaching to vessel hulls, so improving fuel efficiency and cutting maintenance costs. T</a:t>
            </a:r>
            <a:r>
              <a:rPr lang="en-GB" dirty="0"/>
              <a:t>ributyltin (TBT) was banned for small</a:t>
            </a:r>
            <a:r>
              <a:rPr lang="en-GB" baseline="0" dirty="0"/>
              <a:t> vessels in 1987, this was extended to all vessels in 2008.</a:t>
            </a:r>
            <a:endParaRPr lang="en-GB" dirty="0"/>
          </a:p>
          <a:p>
            <a:endParaRPr lang="en-GB" dirty="0"/>
          </a:p>
          <a:p>
            <a:r>
              <a:rPr lang="en-GB" dirty="0"/>
              <a:t>Based on NERC-commissioned analysis by Deloitte in 2016</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More</a:t>
            </a:r>
            <a:r>
              <a:rPr lang="en-GB" baseline="0" dirty="0"/>
              <a:t> detail in Impacts of NERC science - Cleaner seas (PDF) available at </a:t>
            </a:r>
            <a:r>
              <a:rPr lang="en-GB" sz="1200" u="sng" kern="1200" dirty="0">
                <a:solidFill>
                  <a:schemeClr val="tx1"/>
                </a:solidFill>
                <a:effectLst/>
                <a:latin typeface="+mn-lt"/>
                <a:ea typeface="+mn-ea"/>
                <a:cs typeface="+mn-cs"/>
                <a:hlinkClick r:id="rId3"/>
              </a:rPr>
              <a:t>www.nerc.ac.uk/research/impact/casestudies/society/cleaner-seas/</a:t>
            </a:r>
            <a:endParaRPr lang="en-GB" sz="1200" kern="1200" dirty="0">
              <a:solidFill>
                <a:schemeClr val="tx1"/>
              </a:solidFill>
              <a:effectLst/>
              <a:latin typeface="+mn-lt"/>
              <a:ea typeface="+mn-ea"/>
              <a:cs typeface="+mn-cs"/>
            </a:endParaRPr>
          </a:p>
          <a:p>
            <a:endParaRPr lang="en-GB" baseline="0" dirty="0"/>
          </a:p>
          <a:p>
            <a:r>
              <a:rPr lang="en-GB" baseline="0" dirty="0">
                <a:solidFill>
                  <a:srgbClr val="FF0000"/>
                </a:solidFill>
              </a:rPr>
              <a:t>Study report available at </a:t>
            </a:r>
            <a:r>
              <a:rPr lang="en-GB" sz="1200" u="sng" kern="1200" dirty="0">
                <a:solidFill>
                  <a:schemeClr val="tx1"/>
                </a:solidFill>
                <a:effectLst/>
                <a:latin typeface="+mn-lt"/>
                <a:ea typeface="+mn-ea"/>
                <a:cs typeface="+mn-cs"/>
                <a:hlinkClick r:id="rId4"/>
              </a:rPr>
              <a:t>www.nerc.ac.uk/about/perform/evaluation/evaluationreports/tributyltin-and-biocides/</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619B3832-0DC0-441B-84A0-7A127FD069EC}" type="slidenum">
              <a:rPr lang="en-GB" smtClean="0"/>
              <a:t>12</a:t>
            </a:fld>
            <a:endParaRPr lang="en-GB"/>
          </a:p>
        </p:txBody>
      </p:sp>
    </p:spTree>
    <p:extLst>
      <p:ext uri="{BB962C8B-B14F-4D97-AF65-F5344CB8AC3E}">
        <p14:creationId xmlns:p14="http://schemas.microsoft.com/office/powerpoint/2010/main" val="284852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10 min overview of scientific funding (who funds the research e.g. tax, industry, charities/trusts etc., how funding bodies decide what to fund, and how scientists decide what to research). </a:t>
            </a:r>
            <a:endParaRPr lang="en-GB" sz="1200" dirty="0">
              <a:solidFill>
                <a:schemeClr val="bg1"/>
              </a:solidFill>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619B3832-0DC0-441B-84A0-7A127FD069EC}" type="slidenum">
              <a:rPr lang="en-GB" smtClean="0"/>
              <a:t>25</a:t>
            </a:fld>
            <a:endParaRPr lang="en-GB"/>
          </a:p>
        </p:txBody>
      </p:sp>
    </p:spTree>
    <p:extLst>
      <p:ext uri="{BB962C8B-B14F-4D97-AF65-F5344CB8AC3E}">
        <p14:creationId xmlns:p14="http://schemas.microsoft.com/office/powerpoint/2010/main" val="136843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 funding bodies decide what to fund (blue sky vs strategic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Researchers respond to ‘calls’, which are essentially competitions</a:t>
            </a:r>
            <a:r>
              <a:rPr lang="en-GB" sz="1200" kern="1200" baseline="0" dirty="0">
                <a:solidFill>
                  <a:schemeClr val="tx1"/>
                </a:solidFill>
                <a:effectLst/>
                <a:latin typeface="+mn-lt"/>
                <a:ea typeface="+mn-ea"/>
                <a:cs typeface="+mn-cs"/>
              </a:rPr>
              <a:t> for funding, by filling in application forms which are assessed</a:t>
            </a:r>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b="1" dirty="0"/>
              <a:t>Strategic research – ocean acidification, climate change,</a:t>
            </a:r>
            <a:r>
              <a:rPr lang="en-GB" b="1" baseline="0" dirty="0"/>
              <a:t> air pollution</a:t>
            </a:r>
            <a:endParaRPr lang="en-GB" b="1" dirty="0"/>
          </a:p>
          <a:p>
            <a:r>
              <a:rPr lang="en-GB" dirty="0"/>
              <a:t>NERC's strategic research is designed to address major scientific questions that are important for the UK's prosperity and wellbeing in the 21st century - many of them revolving around how we can manage environmental change, make the best use of scarce resources and build resilience to natural hazards. As well as directing funds into important areas of fundamental science, it also supports training and helps to build strong research communities by bringing together academics from different disciplines with potential users of their science.</a:t>
            </a:r>
          </a:p>
          <a:p>
            <a:endParaRPr lang="en-GB" dirty="0"/>
          </a:p>
          <a:p>
            <a:r>
              <a:rPr lang="en-GB" b="1" dirty="0">
                <a:hlinkClick r:id="rId3"/>
              </a:rPr>
              <a:t>Discovery science (responsive mode) </a:t>
            </a:r>
            <a:endParaRPr lang="en-GB" b="1" dirty="0"/>
          </a:p>
          <a:p>
            <a:r>
              <a:rPr lang="en-GB" dirty="0"/>
              <a:t>Research that is driven by curiosity rather than by a strategic agenda can have enormous benefits far beyond the advancement of knowledge, and often they are least expected. We don't know which projects will eventually make a major impact on our society and economy, but we know some will. NERC is fully committed to supporting this kind of science.</a:t>
            </a:r>
          </a:p>
        </p:txBody>
      </p:sp>
      <p:sp>
        <p:nvSpPr>
          <p:cNvPr id="4" name="Slide Number Placeholder 3"/>
          <p:cNvSpPr>
            <a:spLocks noGrp="1"/>
          </p:cNvSpPr>
          <p:nvPr>
            <p:ph type="sldNum" sz="quarter" idx="10"/>
          </p:nvPr>
        </p:nvSpPr>
        <p:spPr/>
        <p:txBody>
          <a:bodyPr/>
          <a:lstStyle/>
          <a:p>
            <a:fld id="{619B3832-0DC0-441B-84A0-7A127FD069EC}" type="slidenum">
              <a:rPr lang="en-GB" smtClean="0"/>
              <a:t>26</a:t>
            </a:fld>
            <a:endParaRPr lang="en-GB"/>
          </a:p>
        </p:txBody>
      </p:sp>
    </p:spTree>
    <p:extLst>
      <p:ext uri="{BB962C8B-B14F-4D97-AF65-F5344CB8AC3E}">
        <p14:creationId xmlns:p14="http://schemas.microsoft.com/office/powerpoint/2010/main" val="172004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ONS Gross domestic expenditure on research and development, UK: 2016 (ref: https://www.ons.gov.uk/economy/governmentpublicsectorandtaxes/researchanddevelopmentexpenditure/bulletins/ukgrossdomesticexpenditureonresearchanddevelopment/2016)</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Estimates of research and development performed and funded by: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business enterprise (industry)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higher education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government, research councils (tax)</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private non-profit organisations (charities, trusts)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9B3832-0DC0-441B-84A0-7A127FD069EC}" type="slidenum">
              <a:rPr lang="en-GB" smtClean="0"/>
              <a:t>27</a:t>
            </a:fld>
            <a:endParaRPr lang="en-GB"/>
          </a:p>
        </p:txBody>
      </p:sp>
    </p:spTree>
    <p:extLst>
      <p:ext uri="{BB962C8B-B14F-4D97-AF65-F5344CB8AC3E}">
        <p14:creationId xmlns:p14="http://schemas.microsoft.com/office/powerpoint/2010/main" val="220278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ONS Gross domestic expenditure on research and development, UK: 2016 (ref: https://www.ons.gov.uk/economy/governmentpublicsectorandtaxes/researchanddevelopmentexpenditure/bulletins/ukgrossdomesticexpenditureonresearchanddevelopment/2016)</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Estimates of research and development performed and funded by: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business enterprise (industry)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higher education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government, research councils (tax)</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private non-profit organisations (charities, trusts)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9B3832-0DC0-441B-84A0-7A127FD069EC}" type="slidenum">
              <a:rPr lang="en-GB" smtClean="0"/>
              <a:t>28</a:t>
            </a:fld>
            <a:endParaRPr lang="en-GB"/>
          </a:p>
        </p:txBody>
      </p:sp>
    </p:spTree>
    <p:extLst>
      <p:ext uri="{BB962C8B-B14F-4D97-AF65-F5344CB8AC3E}">
        <p14:creationId xmlns:p14="http://schemas.microsoft.com/office/powerpoint/2010/main" val="29373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FF76-F15D-4CAE-8E06-F6DC9A2AB4F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B3958B9-F433-4EB6-8F72-7FEBC38342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A7CF2D-83BB-4715-AC55-94FE06ED948F}"/>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5" name="Footer Placeholder 4">
            <a:extLst>
              <a:ext uri="{FF2B5EF4-FFF2-40B4-BE49-F238E27FC236}">
                <a16:creationId xmlns:a16="http://schemas.microsoft.com/office/drawing/2014/main" id="{D3531D47-5E72-49F4-AB96-05FB3EF636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2CCB6-3BC7-4F82-91FC-96B62C4444FB}"/>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342822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B7A5-9025-45DC-B593-DC022000E6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DBF2D4-1B16-48C9-8E97-F37821C962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3EEE4C-E019-4472-B91B-A0BA11644BE3}"/>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5" name="Footer Placeholder 4">
            <a:extLst>
              <a:ext uri="{FF2B5EF4-FFF2-40B4-BE49-F238E27FC236}">
                <a16:creationId xmlns:a16="http://schemas.microsoft.com/office/drawing/2014/main" id="{0FE44EEA-5B78-494B-BF24-0861372362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0E877A-973E-47B1-9208-8E72E604AABD}"/>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223386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9C10F-E6C3-48A7-83A5-211441AB5C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60CACE-42DA-42F5-AB68-1C67811542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E712A2-4EE6-4BC4-8490-344EB2092124}"/>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5" name="Footer Placeholder 4">
            <a:extLst>
              <a:ext uri="{FF2B5EF4-FFF2-40B4-BE49-F238E27FC236}">
                <a16:creationId xmlns:a16="http://schemas.microsoft.com/office/drawing/2014/main" id="{1950B510-E1D2-4528-A066-E1D056243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891CEA-8FB1-4DFF-89CE-0913C7E3677E}"/>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423951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571A-838E-44CC-A2AE-410F702ACB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56674E-C8C4-42B2-A517-351ACAFFE1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0D618F-33CD-41AE-9A1C-A9E76165EF4B}"/>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5" name="Footer Placeholder 4">
            <a:extLst>
              <a:ext uri="{FF2B5EF4-FFF2-40B4-BE49-F238E27FC236}">
                <a16:creationId xmlns:a16="http://schemas.microsoft.com/office/drawing/2014/main" id="{92E2EA58-C7D9-45DE-ABF1-304059986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D84A4-7506-4D1B-989E-FD7227B18E9F}"/>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24636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9385-800A-416D-AD7B-981EDCB6D6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FBE285-02DA-4718-BB65-7BA5FFDED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115EA0-7264-495E-AC62-88A70D852DF3}"/>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5" name="Footer Placeholder 4">
            <a:extLst>
              <a:ext uri="{FF2B5EF4-FFF2-40B4-BE49-F238E27FC236}">
                <a16:creationId xmlns:a16="http://schemas.microsoft.com/office/drawing/2014/main" id="{9D15FD6D-A6A7-4F18-9B24-455160EDE2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F4F6E8-7F12-462D-B57E-92E04A350329}"/>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44258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2C92-E5E3-489A-A967-A5C2972AAA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377C08-4016-4895-841E-BB09139A61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5C861A-21EC-4C16-A7FF-5F258E9537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480645-A2A6-40EC-96C1-15F30AC8EF79}"/>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6" name="Footer Placeholder 5">
            <a:extLst>
              <a:ext uri="{FF2B5EF4-FFF2-40B4-BE49-F238E27FC236}">
                <a16:creationId xmlns:a16="http://schemas.microsoft.com/office/drawing/2014/main" id="{E99ADD2E-9CBE-4E33-8E31-CB3373AD2A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62CF86-2082-427C-BA4F-859D2C6EE3CA}"/>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64705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DAB6-CCAC-48BD-9577-DE1C8BE65E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74A6EA-DAD5-4A58-98BE-E76D00DE0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892F61-98D7-47E9-988C-D0F170E08F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330F05-E06B-4539-8653-7EB77841E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58D3BD-E407-42A8-A192-2AB03C39EF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CE8615-951E-47F9-8BE8-3B45D3854CBF}"/>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8" name="Footer Placeholder 7">
            <a:extLst>
              <a:ext uri="{FF2B5EF4-FFF2-40B4-BE49-F238E27FC236}">
                <a16:creationId xmlns:a16="http://schemas.microsoft.com/office/drawing/2014/main" id="{A833F277-A982-4919-BA98-0A79890159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909BE5-DEEF-4241-A77A-6808FC354EEA}"/>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198297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0F6E-BEB9-4FAE-A89C-CC6B338F76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03780D-17D7-4E60-BF16-616F0758CB87}"/>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4" name="Footer Placeholder 3">
            <a:extLst>
              <a:ext uri="{FF2B5EF4-FFF2-40B4-BE49-F238E27FC236}">
                <a16:creationId xmlns:a16="http://schemas.microsoft.com/office/drawing/2014/main" id="{7F9800FB-C5D3-4748-9630-25DBC35782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3BBC5A-A316-40F0-B6B7-7AC1F76B3A1C}"/>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38055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929486-1190-4542-B0D0-8999CA8D62C7}"/>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3" name="Footer Placeholder 2">
            <a:extLst>
              <a:ext uri="{FF2B5EF4-FFF2-40B4-BE49-F238E27FC236}">
                <a16:creationId xmlns:a16="http://schemas.microsoft.com/office/drawing/2014/main" id="{B8A01BA8-4638-4EA2-8878-E7972DABC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6B863A-156E-488B-9239-C7DEEDE290C0}"/>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111672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1CFC-590E-4CBC-A2B4-EA95202F4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5B039B-3AE0-447E-9501-C1D06EE23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8949D2-BA95-45FD-9008-6C0592716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896FD7-7088-4877-9209-D0322C3172A6}"/>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6" name="Footer Placeholder 5">
            <a:extLst>
              <a:ext uri="{FF2B5EF4-FFF2-40B4-BE49-F238E27FC236}">
                <a16:creationId xmlns:a16="http://schemas.microsoft.com/office/drawing/2014/main" id="{AA202C69-B5B9-4DEB-ABC2-E6783D0F65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A5B5D1-0682-4BE4-B5F6-4CFC67075751}"/>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315387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13C8-C0F0-4D79-A2B2-6CA68EE15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E6A232-C2C6-41BE-ABE6-C5CA55946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233F27-8F85-4D18-AD05-071F37903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EFCA3D-6987-43C5-94B7-643772136553}"/>
              </a:ext>
            </a:extLst>
          </p:cNvPr>
          <p:cNvSpPr>
            <a:spLocks noGrp="1"/>
          </p:cNvSpPr>
          <p:nvPr>
            <p:ph type="dt" sz="half" idx="10"/>
          </p:nvPr>
        </p:nvSpPr>
        <p:spPr/>
        <p:txBody>
          <a:bodyPr/>
          <a:lstStyle/>
          <a:p>
            <a:fld id="{96CF022E-AEA6-4A9E-A60A-93E0EB0E48E9}" type="datetimeFigureOut">
              <a:rPr lang="en-GB" smtClean="0"/>
              <a:t>24/08/2018</a:t>
            </a:fld>
            <a:endParaRPr lang="en-GB"/>
          </a:p>
        </p:txBody>
      </p:sp>
      <p:sp>
        <p:nvSpPr>
          <p:cNvPr id="6" name="Footer Placeholder 5">
            <a:extLst>
              <a:ext uri="{FF2B5EF4-FFF2-40B4-BE49-F238E27FC236}">
                <a16:creationId xmlns:a16="http://schemas.microsoft.com/office/drawing/2014/main" id="{67F3D35C-674E-4122-A628-D28F2A2549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11602F-E98F-4B18-AF1F-EED441E94F85}"/>
              </a:ext>
            </a:extLst>
          </p:cNvPr>
          <p:cNvSpPr>
            <a:spLocks noGrp="1"/>
          </p:cNvSpPr>
          <p:nvPr>
            <p:ph type="sldNum" sz="quarter" idx="12"/>
          </p:nvPr>
        </p:nvSpPr>
        <p:spPr/>
        <p:txBody>
          <a:bodyPr/>
          <a:lstStyle/>
          <a:p>
            <a:fld id="{AA04A8A4-25A8-4EEE-BD9C-DCDCDD71F370}" type="slidenum">
              <a:rPr lang="en-GB" smtClean="0"/>
              <a:t>‹#›</a:t>
            </a:fld>
            <a:endParaRPr lang="en-GB"/>
          </a:p>
        </p:txBody>
      </p:sp>
    </p:spTree>
    <p:extLst>
      <p:ext uri="{BB962C8B-B14F-4D97-AF65-F5344CB8AC3E}">
        <p14:creationId xmlns:p14="http://schemas.microsoft.com/office/powerpoint/2010/main" val="183914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54D9A-066C-4109-8EF2-4DD0081FB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785038-133B-401B-8C49-7E4DB4237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C51A7-7E87-497E-A559-ACE3D35E9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6CF022E-AEA6-4A9E-A60A-93E0EB0E48E9}" type="datetimeFigureOut">
              <a:rPr lang="en-GB" smtClean="0"/>
              <a:pPr/>
              <a:t>24/08/2018</a:t>
            </a:fld>
            <a:endParaRPr lang="en-GB"/>
          </a:p>
        </p:txBody>
      </p:sp>
      <p:sp>
        <p:nvSpPr>
          <p:cNvPr id="5" name="Footer Placeholder 4">
            <a:extLst>
              <a:ext uri="{FF2B5EF4-FFF2-40B4-BE49-F238E27FC236}">
                <a16:creationId xmlns:a16="http://schemas.microsoft.com/office/drawing/2014/main" id="{7A4B73A7-9B48-42B8-B605-824EFE1C2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FAD13E24-4B66-4865-B971-61EE33167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A04A8A4-25A8-4EEE-BD9C-DCDCDD71F370}" type="slidenum">
              <a:rPr lang="en-GB" smtClean="0"/>
              <a:pPr/>
              <a:t>‹#›</a:t>
            </a:fld>
            <a:endParaRPr lang="en-GB"/>
          </a:p>
        </p:txBody>
      </p:sp>
    </p:spTree>
    <p:extLst>
      <p:ext uri="{BB962C8B-B14F-4D97-AF65-F5344CB8AC3E}">
        <p14:creationId xmlns:p14="http://schemas.microsoft.com/office/powerpoint/2010/main" val="138080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kern="1200">
          <a:solidFill>
            <a:srgbClr val="02222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hannah.king@nerc.ac.uk"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advances.sciencemag.org/lookup/external-ref?access_num=000291150100007&amp;link_type=ISI" TargetMode="External"/><Relationship Id="rId13" Type="http://schemas.openxmlformats.org/officeDocument/2006/relationships/hyperlink" Target="http://advances.sciencemag.org/lookup/external-ref?access_num=000257785000010&amp;link_type=ISI" TargetMode="External"/><Relationship Id="rId3" Type="http://schemas.openxmlformats.org/officeDocument/2006/relationships/hyperlink" Target="http://advances.sciencemag.org/lookup/external-ref?access_num=6008393&amp;link_type=MED&amp;atom=/advances/4/8/eaap9815.atom" TargetMode="External"/><Relationship Id="rId7" Type="http://schemas.openxmlformats.org/officeDocument/2006/relationships/hyperlink" Target="http://advances.sciencemag.org/lookup/external-ref?access_num=21632966&amp;link_type=MED&amp;atom=/advances/4/8/eaap9815.atom" TargetMode="External"/><Relationship Id="rId12" Type="http://schemas.openxmlformats.org/officeDocument/2006/relationships/hyperlink" Target="http://advances.sciencemag.org/lookup/external-ref?access_num=18727782&amp;link_type=MED&amp;atom=/advances/4/8/eaap9815.atom" TargetMode="External"/><Relationship Id="rId2" Type="http://schemas.openxmlformats.org/officeDocument/2006/relationships/hyperlink" Target="http://advances.sciencemag.org/lookup/external-ref?access_num=10.1037/h0021188&amp;link_type=DOI" TargetMode="External"/><Relationship Id="rId1" Type="http://schemas.openxmlformats.org/officeDocument/2006/relationships/slideLayout" Target="../slideLayouts/slideLayout2.xml"/><Relationship Id="rId6" Type="http://schemas.openxmlformats.org/officeDocument/2006/relationships/hyperlink" Target="http://advances.sciencemag.org/lookup/external-ref?access_num=10.1177/0146167211409947&amp;link_type=DOI" TargetMode="External"/><Relationship Id="rId11" Type="http://schemas.openxmlformats.org/officeDocument/2006/relationships/hyperlink" Target="http://advances.sciencemag.org/lookup/external-ref?access_num=10.1111/j.1467-9280.2008.02141.x&amp;link_type=DOI" TargetMode="External"/><Relationship Id="rId5" Type="http://schemas.openxmlformats.org/officeDocument/2006/relationships/hyperlink" Target="http://advances.sciencemag.org/lookup/google-scholar?link_type=googlescholar&amp;gs_type=article&amp;author%5b0%5d=E.+Walster&amp;author%5b1%5d=V.+Aronson&amp;author%5b2%5d=D.+Abrahams&amp;author%5b3%5d=L.+Rottman&amp;title=Importance+of+physical+attractiveness+in+dating+behavior&amp;publication_year=1966&amp;journal=J.+Pers.+Soc.+Psychol.&amp;volume=4&amp;pages=508-516" TargetMode="External"/><Relationship Id="rId10" Type="http://schemas.openxmlformats.org/officeDocument/2006/relationships/hyperlink" Target="http://advances.sciencemag.org/lookup/google-scholar?link_type=googlescholar&amp;gs_type=article&amp;author%5b0%5d=G.%20J.+Hitsch&amp;author%5b1%5d=A.+Horta%C3%A7su&amp;author%5b2%5d=D.+Ariely&amp;title=Matching+and+sorting+in+online+dating&amp;publication_year=2010&amp;journal=Am.+Econ.+Rev.&amp;volume=100&amp;pages=130-163" TargetMode="External"/><Relationship Id="rId4" Type="http://schemas.openxmlformats.org/officeDocument/2006/relationships/hyperlink" Target="http://advances.sciencemag.org/lookup/external-ref?access_num=A19668537200005&amp;link_type=ISI" TargetMode="External"/><Relationship Id="rId9" Type="http://schemas.openxmlformats.org/officeDocument/2006/relationships/hyperlink" Target="http://advances.sciencemag.org/lookup/google-scholar?link_type=googlescholar&amp;gs_type=article&amp;author%5b0%5d=L.%20S.+Taylor&amp;author%5b1%5d=A.%20T.+Fiore&amp;author%5b2%5d=G.%20A.+Mendelsohn&amp;author%5b3%5d=C.+Cheshire&amp;title=%E2%80%9COut+of+my+league%E2%80%9D:+A+real-world+test+of+the+matching+hypothesis&amp;publication_year=2011&amp;journal=Pers.+Soc.+Psychol.+Bull.&amp;volume=37&amp;pages=942-954" TargetMode="External"/><Relationship Id="rId14" Type="http://schemas.openxmlformats.org/officeDocument/2006/relationships/hyperlink" Target="http://advances.sciencemag.org/lookup/google-scholar?link_type=googlescholar&amp;gs_type=article&amp;author%5b0%5d=L.+Lee&amp;author%5b1%5d=G.+Loewenstein&amp;author%5b2%5d=D.+Ariely&amp;author%5b3%5d=J.+Hong&amp;author%5b4%5d=J.+Young&amp;title=If+I%E2%80%99m+not+hot,+are+you+hot+or+not?+Physical-attractiveness+evaluations+and+dating+preferences+as+a+function+of+one%E2%80%99s+own+attractiveness&amp;publication_year=2008&amp;journal=Psychol.+Sci.&amp;volume=19&amp;pages=669-67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t5Qzhi1wJX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2A7E-898B-490D-A9ED-DB9E39AA8078}"/>
              </a:ext>
            </a:extLst>
          </p:cNvPr>
          <p:cNvSpPr>
            <a:spLocks noGrp="1"/>
          </p:cNvSpPr>
          <p:nvPr>
            <p:ph type="title"/>
          </p:nvPr>
        </p:nvSpPr>
        <p:spPr/>
        <p:txBody>
          <a:bodyPr/>
          <a:lstStyle/>
          <a:p>
            <a:r>
              <a:rPr lang="en-GB" dirty="0"/>
              <a:t>Welcome!</a:t>
            </a:r>
          </a:p>
        </p:txBody>
      </p:sp>
      <p:pic>
        <p:nvPicPr>
          <p:cNvPr id="4" name="Picture 3">
            <a:extLst>
              <a:ext uri="{FF2B5EF4-FFF2-40B4-BE49-F238E27FC236}">
                <a16:creationId xmlns:a16="http://schemas.microsoft.com/office/drawing/2014/main" id="{E1E55941-F10C-4A97-A24C-2224C373B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33" y="1690688"/>
            <a:ext cx="4948479" cy="2706142"/>
          </a:xfrm>
          <a:prstGeom prst="rect">
            <a:avLst/>
          </a:prstGeom>
        </p:spPr>
      </p:pic>
      <p:pic>
        <p:nvPicPr>
          <p:cNvPr id="6" name="Picture 5">
            <a:extLst>
              <a:ext uri="{FF2B5EF4-FFF2-40B4-BE49-F238E27FC236}">
                <a16:creationId xmlns:a16="http://schemas.microsoft.com/office/drawing/2014/main" id="{F529AB68-BACB-45ED-9937-9F5AB52FAC96}"/>
              </a:ext>
            </a:extLst>
          </p:cNvPr>
          <p:cNvPicPr>
            <a:picLocks noChangeAspect="1"/>
          </p:cNvPicPr>
          <p:nvPr/>
        </p:nvPicPr>
        <p:blipFill>
          <a:blip r:embed="rId3">
            <a:lum/>
            <a:alphaModFix/>
          </a:blip>
          <a:srcRect/>
          <a:stretch>
            <a:fillRect/>
          </a:stretch>
        </p:blipFill>
        <p:spPr>
          <a:xfrm>
            <a:off x="5193298" y="4850537"/>
            <a:ext cx="2484788" cy="1743711"/>
          </a:xfrm>
          <a:prstGeom prst="rect">
            <a:avLst/>
          </a:prstGeom>
          <a:noFill/>
          <a:ln>
            <a:noFill/>
          </a:ln>
        </p:spPr>
      </p:pic>
      <p:pic>
        <p:nvPicPr>
          <p:cNvPr id="7" name="Picture 6">
            <a:extLst>
              <a:ext uri="{FF2B5EF4-FFF2-40B4-BE49-F238E27FC236}">
                <a16:creationId xmlns:a16="http://schemas.microsoft.com/office/drawing/2014/main" id="{E99376E1-5BE3-443E-9909-AABB862978F2}"/>
              </a:ext>
            </a:extLst>
          </p:cNvPr>
          <p:cNvPicPr>
            <a:picLocks noChangeAspect="1"/>
          </p:cNvPicPr>
          <p:nvPr/>
        </p:nvPicPr>
        <p:blipFill>
          <a:blip r:embed="rId4">
            <a:lum/>
            <a:alphaModFix/>
          </a:blip>
          <a:srcRect/>
          <a:stretch>
            <a:fillRect/>
          </a:stretch>
        </p:blipFill>
        <p:spPr>
          <a:xfrm>
            <a:off x="676337" y="4796077"/>
            <a:ext cx="3440520" cy="1807560"/>
          </a:xfrm>
          <a:prstGeom prst="rect">
            <a:avLst/>
          </a:prstGeom>
          <a:noFill/>
          <a:ln>
            <a:noFill/>
          </a:ln>
        </p:spPr>
      </p:pic>
      <p:pic>
        <p:nvPicPr>
          <p:cNvPr id="8" name="Picture 7">
            <a:extLst>
              <a:ext uri="{FF2B5EF4-FFF2-40B4-BE49-F238E27FC236}">
                <a16:creationId xmlns:a16="http://schemas.microsoft.com/office/drawing/2014/main" id="{D76292BD-6E91-45E8-B225-C1D710F2F3A7}"/>
              </a:ext>
            </a:extLst>
          </p:cNvPr>
          <p:cNvPicPr>
            <a:picLocks noChangeAspect="1"/>
          </p:cNvPicPr>
          <p:nvPr/>
        </p:nvPicPr>
        <p:blipFill>
          <a:blip r:embed="rId5">
            <a:lum/>
            <a:alphaModFix/>
          </a:blip>
          <a:srcRect/>
          <a:stretch>
            <a:fillRect/>
          </a:stretch>
        </p:blipFill>
        <p:spPr>
          <a:xfrm>
            <a:off x="9427372" y="5088875"/>
            <a:ext cx="2015999" cy="1404000"/>
          </a:xfrm>
          <a:prstGeom prst="rect">
            <a:avLst/>
          </a:prstGeom>
          <a:noFill/>
          <a:ln>
            <a:noFill/>
          </a:ln>
        </p:spPr>
      </p:pic>
      <p:sp>
        <p:nvSpPr>
          <p:cNvPr id="9" name="Content Placeholder 6">
            <a:extLst>
              <a:ext uri="{FF2B5EF4-FFF2-40B4-BE49-F238E27FC236}">
                <a16:creationId xmlns:a16="http://schemas.microsoft.com/office/drawing/2014/main" id="{5894AD72-ED49-481D-84AC-A43CA99037C6}"/>
              </a:ext>
            </a:extLst>
          </p:cNvPr>
          <p:cNvSpPr>
            <a:spLocks noGrp="1"/>
          </p:cNvSpPr>
          <p:nvPr>
            <p:ph idx="1"/>
          </p:nvPr>
        </p:nvSpPr>
        <p:spPr>
          <a:xfrm>
            <a:off x="838200" y="4553339"/>
            <a:ext cx="4237653" cy="438539"/>
          </a:xfrm>
        </p:spPr>
        <p:txBody>
          <a:bodyPr>
            <a:normAutofit/>
          </a:bodyPr>
          <a:lstStyle/>
          <a:p>
            <a:pPr marL="0" indent="0">
              <a:buNone/>
            </a:pPr>
            <a:r>
              <a:rPr lang="en-GB" sz="1600" dirty="0"/>
              <a:t>Delivered by</a:t>
            </a:r>
          </a:p>
        </p:txBody>
      </p:sp>
      <p:sp>
        <p:nvSpPr>
          <p:cNvPr id="10" name="Content Placeholder 6">
            <a:extLst>
              <a:ext uri="{FF2B5EF4-FFF2-40B4-BE49-F238E27FC236}">
                <a16:creationId xmlns:a16="http://schemas.microsoft.com/office/drawing/2014/main" id="{579E4025-B74A-448B-BB88-6500B36DF1F1}"/>
              </a:ext>
            </a:extLst>
          </p:cNvPr>
          <p:cNvSpPr txBox="1">
            <a:spLocks/>
          </p:cNvSpPr>
          <p:nvPr/>
        </p:nvSpPr>
        <p:spPr>
          <a:xfrm>
            <a:off x="7954347" y="4653446"/>
            <a:ext cx="4237653" cy="438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Supported by</a:t>
            </a:r>
          </a:p>
        </p:txBody>
      </p:sp>
    </p:spTree>
    <p:extLst>
      <p:ext uri="{BB962C8B-B14F-4D97-AF65-F5344CB8AC3E}">
        <p14:creationId xmlns:p14="http://schemas.microsoft.com/office/powerpoint/2010/main" val="325800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9" y="0"/>
            <a:ext cx="5869729" cy="6858000"/>
          </a:xfrm>
          <a:prstGeom prst="rect">
            <a:avLst/>
          </a:prstGeom>
        </p:spPr>
      </p:pic>
      <p:sp>
        <p:nvSpPr>
          <p:cNvPr id="8" name="Rectangle 7"/>
          <p:cNvSpPr/>
          <p:nvPr/>
        </p:nvSpPr>
        <p:spPr>
          <a:xfrm>
            <a:off x="9408368" y="5301208"/>
            <a:ext cx="1259632" cy="1556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pPr algn="r"/>
            <a:r>
              <a:rPr lang="en-GB" dirty="0">
                <a:latin typeface="Gill Sans MT" panose="020B0502020104020203" pitchFamily="34" charset="0"/>
              </a:rPr>
              <a:t>Why NERC?</a:t>
            </a:r>
          </a:p>
        </p:txBody>
      </p:sp>
      <p:graphicFrame>
        <p:nvGraphicFramePr>
          <p:cNvPr id="9"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80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200" dirty="0">
                <a:latin typeface="Gill Sans MT" panose="020B0502020104020203" pitchFamily="34" charset="0"/>
              </a:rPr>
              <a:t>Why NERC example:</a:t>
            </a:r>
          </a:p>
        </p:txBody>
      </p:sp>
      <p:sp>
        <p:nvSpPr>
          <p:cNvPr id="3" name="Content Placeholder 2">
            <a:extLst>
              <a:ext uri="{FF2B5EF4-FFF2-40B4-BE49-F238E27FC236}">
                <a16:creationId xmlns:a16="http://schemas.microsoft.com/office/drawing/2014/main" id="{5A84CA26-8D93-4FE8-83CB-03B1D415EFB7}"/>
              </a:ext>
            </a:extLst>
          </p:cNvPr>
          <p:cNvSpPr>
            <a:spLocks noGrp="1"/>
          </p:cNvSpPr>
          <p:nvPr>
            <p:ph idx="1"/>
          </p:nvPr>
        </p:nvSpPr>
        <p:spPr>
          <a:xfrm>
            <a:off x="838200" y="1825625"/>
            <a:ext cx="4159170" cy="4351338"/>
          </a:xfrm>
        </p:spPr>
        <p:txBody>
          <a:bodyPr/>
          <a:lstStyle/>
          <a:p>
            <a:r>
              <a:rPr lang="en-GB" dirty="0">
                <a:latin typeface="Gill Sans MT" panose="020B0502020104020203" pitchFamily="34" charset="0"/>
              </a:rPr>
              <a:t>What can satellite data do for aquaculture?</a:t>
            </a:r>
            <a:endParaRPr lang="en-GB" dirty="0"/>
          </a:p>
        </p:txBody>
      </p:sp>
      <p:pic>
        <p:nvPicPr>
          <p:cNvPr id="2050" name="Picture 2" descr="Muss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70" y="1393073"/>
            <a:ext cx="567063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 Peter Miller and Gary Raw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082" y="4008051"/>
            <a:ext cx="4559919" cy="28499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86985" y="6130078"/>
            <a:ext cx="4572000" cy="707886"/>
          </a:xfrm>
          <a:prstGeom prst="rect">
            <a:avLst/>
          </a:prstGeom>
        </p:spPr>
        <p:txBody>
          <a:bodyPr>
            <a:spAutoFit/>
          </a:bodyPr>
          <a:lstStyle/>
          <a:p>
            <a:r>
              <a:rPr lang="en-GB" sz="2000" dirty="0">
                <a:latin typeface="Gill Sans MT" panose="020B0502020104020203" pitchFamily="34" charset="0"/>
              </a:rPr>
              <a:t>Researcher Dr Peter Miller (left) and fisherman Gary </a:t>
            </a:r>
            <a:r>
              <a:rPr lang="en-GB" sz="2000" dirty="0" err="1">
                <a:latin typeface="Gill Sans MT" panose="020B0502020104020203" pitchFamily="34" charset="0"/>
              </a:rPr>
              <a:t>Rawle</a:t>
            </a:r>
            <a:endParaRPr lang="en-GB" sz="2000" dirty="0">
              <a:latin typeface="Gill Sans MT" panose="020B0502020104020203" pitchFamily="34" charset="0"/>
            </a:endParaRPr>
          </a:p>
        </p:txBody>
      </p:sp>
      <p:sp>
        <p:nvSpPr>
          <p:cNvPr id="5" name="Rectangle 4"/>
          <p:cNvSpPr/>
          <p:nvPr/>
        </p:nvSpPr>
        <p:spPr>
          <a:xfrm>
            <a:off x="2783632" y="3068960"/>
            <a:ext cx="22137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2869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a:latin typeface="Gill Sans MT" panose="020B0502020104020203" pitchFamily="34" charset="0"/>
              </a:rPr>
              <a:t>Why NERC example:</a:t>
            </a:r>
          </a:p>
        </p:txBody>
      </p:sp>
      <p:sp>
        <p:nvSpPr>
          <p:cNvPr id="3" name="Content Placeholder 2"/>
          <p:cNvSpPr>
            <a:spLocks noGrp="1"/>
          </p:cNvSpPr>
          <p:nvPr>
            <p:ph idx="1"/>
          </p:nvPr>
        </p:nvSpPr>
        <p:spPr>
          <a:solidFill>
            <a:schemeClr val="bg1"/>
          </a:solidFill>
        </p:spPr>
        <p:txBody>
          <a:bodyPr>
            <a:normAutofit/>
          </a:bodyPr>
          <a:lstStyle/>
          <a:p>
            <a:pPr marL="0" indent="0">
              <a:buNone/>
            </a:pPr>
            <a:r>
              <a:rPr lang="en-GB" sz="2000" b="1" dirty="0">
                <a:latin typeface="Gill Sans MT" panose="020B0502020104020203" pitchFamily="34" charset="0"/>
              </a:rPr>
              <a:t>NERC science boosts UK shellfish industry</a:t>
            </a:r>
          </a:p>
          <a:p>
            <a:pPr marL="0" indent="-180000"/>
            <a:r>
              <a:rPr lang="en-GB" sz="2000" dirty="0">
                <a:latin typeface="Gill Sans MT" panose="020B0502020104020203" pitchFamily="34" charset="0"/>
              </a:rPr>
              <a:t>Britain’s seas are important, and under pressure:</a:t>
            </a:r>
          </a:p>
          <a:p>
            <a:pPr marL="400050" lvl="1" indent="-180000"/>
            <a:r>
              <a:rPr lang="en-GB" sz="1700" dirty="0">
                <a:latin typeface="Gill Sans MT" panose="020B0502020104020203" pitchFamily="34" charset="0"/>
              </a:rPr>
              <a:t>UK households spent £6.3bn on seafood in 2015</a:t>
            </a:r>
          </a:p>
          <a:p>
            <a:pPr marL="0" indent="-180000">
              <a:tabLst>
                <a:tab pos="36000" algn="l"/>
                <a:tab pos="72000" algn="l"/>
                <a:tab pos="108000" algn="l"/>
                <a:tab pos="144000" algn="l"/>
                <a:tab pos="180000" algn="l"/>
                <a:tab pos="216000" algn="l"/>
              </a:tabLst>
            </a:pPr>
            <a:r>
              <a:rPr lang="en-GB" sz="2000" dirty="0">
                <a:latin typeface="Gill Sans MT" panose="020B0502020104020203" pitchFamily="34" charset="0"/>
              </a:rPr>
              <a:t>Decades of NERC-funded research enabled 						scientists to:</a:t>
            </a:r>
          </a:p>
          <a:p>
            <a:pPr marL="400050" lvl="1" indent="-180000"/>
            <a:r>
              <a:rPr lang="en-GB" sz="1700" dirty="0">
                <a:latin typeface="Gill Sans MT" panose="020B0502020104020203" pitchFamily="34" charset="0"/>
              </a:rPr>
              <a:t>identify that the use of anti-fouling agents on boats and ships was causing severe harm to shellfish and other marine life</a:t>
            </a:r>
          </a:p>
          <a:p>
            <a:pPr marL="400050" lvl="1" indent="-180000"/>
            <a:r>
              <a:rPr lang="en-GB" sz="1700" dirty="0">
                <a:latin typeface="Gill Sans MT" panose="020B0502020104020203" pitchFamily="34" charset="0"/>
              </a:rPr>
              <a:t>provide the evidence underpinning government bans.</a:t>
            </a:r>
          </a:p>
          <a:p>
            <a:pPr marL="0" indent="-180000">
              <a:tabLst>
                <a:tab pos="36000" algn="l"/>
                <a:tab pos="72000" algn="l"/>
                <a:tab pos="108000" algn="l"/>
                <a:tab pos="144000" algn="l"/>
                <a:tab pos="180000" algn="l"/>
                <a:tab pos="216000" algn="l"/>
              </a:tabLst>
            </a:pPr>
            <a:r>
              <a:rPr lang="en-GB" sz="2000" dirty="0">
                <a:latin typeface="Gill Sans MT" panose="020B0502020104020203" pitchFamily="34" charset="0"/>
              </a:rPr>
              <a:t>Marine life has now recovered, generating UK 						benefits worth over £900m:</a:t>
            </a:r>
            <a:endParaRPr lang="en-GB" dirty="0">
              <a:latin typeface="Gill Sans MT" panose="020B0502020104020203" pitchFamily="34" charset="0"/>
            </a:endParaRPr>
          </a:p>
        </p:txBody>
      </p:sp>
      <p:grpSp>
        <p:nvGrpSpPr>
          <p:cNvPr id="14" name="Group 13"/>
          <p:cNvGrpSpPr>
            <a:grpSpLocks noChangeAspect="1"/>
          </p:cNvGrpSpPr>
          <p:nvPr/>
        </p:nvGrpSpPr>
        <p:grpSpPr>
          <a:xfrm>
            <a:off x="1991545" y="5157192"/>
            <a:ext cx="7344003" cy="1512000"/>
            <a:chOff x="467544" y="5121188"/>
            <a:chExt cx="7344816" cy="1512168"/>
          </a:xfrm>
        </p:grpSpPr>
        <p:sp>
          <p:nvSpPr>
            <p:cNvPr id="6" name="Oval 5"/>
            <p:cNvSpPr/>
            <p:nvPr/>
          </p:nvSpPr>
          <p:spPr>
            <a:xfrm>
              <a:off x="467544" y="5121188"/>
              <a:ext cx="1512168" cy="1512168"/>
            </a:xfrm>
            <a:prstGeom prst="ellipse">
              <a:avLst/>
            </a:prstGeom>
            <a:solidFill>
              <a:srgbClr val="E2A6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a:solidFill>
                    <a:schemeClr val="tx1"/>
                  </a:solidFill>
                  <a:latin typeface="Gill Sans MT" panose="020B0502020104020203" pitchFamily="34" charset="0"/>
                  <a:cs typeface="Arial" panose="020B0604020202020204" pitchFamily="34" charset="0"/>
                </a:rPr>
                <a:t>£331m</a:t>
              </a:r>
            </a:p>
            <a:p>
              <a:pPr algn="ctr"/>
              <a:r>
                <a:rPr lang="en-GB" sz="1300" dirty="0">
                  <a:solidFill>
                    <a:schemeClr val="tx1"/>
                  </a:solidFill>
                  <a:latin typeface="Gill Sans MT" panose="020B0502020104020203" pitchFamily="34" charset="0"/>
                  <a:cs typeface="Arial" panose="020B0604020202020204" pitchFamily="34" charset="0"/>
                </a:rPr>
                <a:t>UK shellfish production benefit</a:t>
              </a:r>
            </a:p>
          </p:txBody>
        </p:sp>
        <p:sp>
          <p:nvSpPr>
            <p:cNvPr id="7" name="Oval 6"/>
            <p:cNvSpPr/>
            <p:nvPr/>
          </p:nvSpPr>
          <p:spPr>
            <a:xfrm>
              <a:off x="2446492" y="5121188"/>
              <a:ext cx="1512168" cy="1512168"/>
            </a:xfrm>
            <a:prstGeom prst="ellipse">
              <a:avLst/>
            </a:prstGeom>
            <a:solidFill>
              <a:srgbClr val="E2A6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Gill Sans MT" panose="020B0502020104020203" pitchFamily="34" charset="0"/>
                  <a:cs typeface="Arial" panose="020B0604020202020204" pitchFamily="34" charset="0"/>
                </a:rPr>
                <a:t>£718m</a:t>
              </a:r>
            </a:p>
            <a:p>
              <a:pPr algn="ctr"/>
              <a:r>
                <a:rPr lang="en-GB" sz="1300" dirty="0">
                  <a:solidFill>
                    <a:schemeClr val="tx1"/>
                  </a:solidFill>
                  <a:latin typeface="Gill Sans MT" panose="020B0502020104020203" pitchFamily="34" charset="0"/>
                  <a:cs typeface="Arial" panose="020B0604020202020204" pitchFamily="34" charset="0"/>
                </a:rPr>
                <a:t>Wider UK benefits</a:t>
              </a:r>
            </a:p>
          </p:txBody>
        </p:sp>
        <p:sp>
          <p:nvSpPr>
            <p:cNvPr id="8" name="Oval 7"/>
            <p:cNvSpPr/>
            <p:nvPr/>
          </p:nvSpPr>
          <p:spPr>
            <a:xfrm>
              <a:off x="4321246" y="5121188"/>
              <a:ext cx="1512168" cy="1512168"/>
            </a:xfrm>
            <a:prstGeom prst="ellipse">
              <a:avLst/>
            </a:prstGeom>
            <a:solidFill>
              <a:srgbClr val="E2A6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200" b="1" dirty="0">
                  <a:solidFill>
                    <a:schemeClr val="tx1"/>
                  </a:solidFill>
                  <a:latin typeface="Gill Sans MT" panose="020B0502020104020203" pitchFamily="34" charset="0"/>
                  <a:cs typeface="Arial" panose="020B0604020202020204" pitchFamily="34" charset="0"/>
                </a:rPr>
                <a:t>£141m</a:t>
              </a:r>
            </a:p>
            <a:p>
              <a:pPr algn="ctr"/>
              <a:r>
                <a:rPr lang="en-GB" sz="1300" dirty="0">
                  <a:solidFill>
                    <a:schemeClr val="tx1"/>
                  </a:solidFill>
                  <a:latin typeface="Gill Sans MT" panose="020B0502020104020203" pitchFamily="34" charset="0"/>
                  <a:cs typeface="Arial" panose="020B0604020202020204" pitchFamily="34" charset="0"/>
                </a:rPr>
                <a:t>Private sector compliance costs</a:t>
              </a:r>
            </a:p>
          </p:txBody>
        </p:sp>
        <p:sp>
          <p:nvSpPr>
            <p:cNvPr id="9" name="Oval 8"/>
            <p:cNvSpPr/>
            <p:nvPr/>
          </p:nvSpPr>
          <p:spPr>
            <a:xfrm>
              <a:off x="6300192" y="5121188"/>
              <a:ext cx="1512168" cy="1512168"/>
            </a:xfrm>
            <a:prstGeom prst="ellipse">
              <a:avLst/>
            </a:prstGeom>
            <a:solidFill>
              <a:srgbClr val="E2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Gill Sans MT" panose="020B0502020104020203" pitchFamily="34" charset="0"/>
                  <a:cs typeface="Arial" panose="020B0604020202020204" pitchFamily="34" charset="0"/>
                </a:rPr>
                <a:t>£908m</a:t>
              </a:r>
            </a:p>
            <a:p>
              <a:pPr algn="ctr"/>
              <a:r>
                <a:rPr lang="en-GB" sz="1400" b="1" dirty="0">
                  <a:solidFill>
                    <a:schemeClr val="tx1"/>
                  </a:solidFill>
                  <a:latin typeface="Gill Sans MT" panose="020B0502020104020203" pitchFamily="34" charset="0"/>
                  <a:cs typeface="Arial" panose="020B0604020202020204" pitchFamily="34" charset="0"/>
                </a:rPr>
                <a:t>Net UK benefit</a:t>
              </a:r>
            </a:p>
          </p:txBody>
        </p:sp>
        <p:sp>
          <p:nvSpPr>
            <p:cNvPr id="10" name="TextBox 9"/>
            <p:cNvSpPr txBox="1"/>
            <p:nvPr/>
          </p:nvSpPr>
          <p:spPr>
            <a:xfrm>
              <a:off x="2092877" y="5631051"/>
              <a:ext cx="240450" cy="492443"/>
            </a:xfrm>
            <a:prstGeom prst="rect">
              <a:avLst/>
            </a:prstGeom>
            <a:noFill/>
          </p:spPr>
          <p:txBody>
            <a:bodyPr wrap="none" lIns="0" tIns="0" rIns="0" bIns="0" rtlCol="0">
              <a:spAutoFit/>
            </a:bodyPr>
            <a:lstStyle/>
            <a:p>
              <a:r>
                <a:rPr lang="en-GB" sz="3200" dirty="0">
                  <a:latin typeface="Gill Sans MT" panose="020B0502020104020203" pitchFamily="34" charset="0"/>
                  <a:cs typeface="Arial" panose="020B0604020202020204" pitchFamily="34" charset="0"/>
                </a:rPr>
                <a:t>+</a:t>
              </a:r>
            </a:p>
          </p:txBody>
        </p:sp>
        <p:sp>
          <p:nvSpPr>
            <p:cNvPr id="11" name="TextBox 10"/>
            <p:cNvSpPr txBox="1"/>
            <p:nvPr/>
          </p:nvSpPr>
          <p:spPr>
            <a:xfrm>
              <a:off x="4071825" y="5631051"/>
              <a:ext cx="136256" cy="492443"/>
            </a:xfrm>
            <a:prstGeom prst="rect">
              <a:avLst/>
            </a:prstGeom>
            <a:noFill/>
          </p:spPr>
          <p:txBody>
            <a:bodyPr wrap="none" lIns="0" tIns="0" rIns="0" bIns="0" rtlCol="0">
              <a:spAutoFit/>
            </a:bodyPr>
            <a:lstStyle/>
            <a:p>
              <a:r>
                <a:rPr lang="en-GB" sz="3200" dirty="0">
                  <a:latin typeface="Gill Sans MT" panose="020B0502020104020203" pitchFamily="34" charset="0"/>
                  <a:cs typeface="Arial" panose="020B0604020202020204" pitchFamily="34" charset="0"/>
                </a:rPr>
                <a:t>-</a:t>
              </a:r>
            </a:p>
          </p:txBody>
        </p:sp>
        <p:sp>
          <p:nvSpPr>
            <p:cNvPr id="12" name="TextBox 11"/>
            <p:cNvSpPr txBox="1"/>
            <p:nvPr/>
          </p:nvSpPr>
          <p:spPr>
            <a:xfrm>
              <a:off x="5946579" y="5631051"/>
              <a:ext cx="240450" cy="492443"/>
            </a:xfrm>
            <a:prstGeom prst="rect">
              <a:avLst/>
            </a:prstGeom>
            <a:noFill/>
          </p:spPr>
          <p:txBody>
            <a:bodyPr wrap="none" lIns="0" tIns="0" rIns="0" bIns="0" rtlCol="0">
              <a:spAutoFit/>
            </a:bodyPr>
            <a:lstStyle/>
            <a:p>
              <a:r>
                <a:rPr lang="en-GB" sz="3200" dirty="0">
                  <a:latin typeface="Gill Sans MT" panose="020B0502020104020203" pitchFamily="34" charset="0"/>
                  <a:cs typeface="Arial" panose="020B0604020202020204" pitchFamily="34" charset="0"/>
                </a:rPr>
                <a:t>=</a:t>
              </a:r>
            </a:p>
          </p:txBody>
        </p:sp>
      </p:grpSp>
      <p:sp>
        <p:nvSpPr>
          <p:cNvPr id="4" name="Rectangle 3"/>
          <p:cNvSpPr/>
          <p:nvPr/>
        </p:nvSpPr>
        <p:spPr>
          <a:xfrm>
            <a:off x="7799588" y="3253467"/>
            <a:ext cx="929742" cy="92333"/>
          </a:xfrm>
          <a:prstGeom prst="rect">
            <a:avLst/>
          </a:prstGeom>
        </p:spPr>
        <p:txBody>
          <a:bodyPr wrap="none" lIns="0" tIns="0" rIns="0" bIns="0">
            <a:spAutoFit/>
          </a:bodyPr>
          <a:lstStyle/>
          <a:p>
            <a:r>
              <a:rPr lang="en-GB" sz="600" dirty="0">
                <a:solidFill>
                  <a:schemeClr val="bg1"/>
                </a:solidFill>
                <a:latin typeface="Gill Sans MT" panose="020B0502020104020203" pitchFamily="34" charset="0"/>
              </a:rPr>
              <a:t>Alan Lagadu/istockphoto.com</a:t>
            </a:r>
          </a:p>
        </p:txBody>
      </p:sp>
      <p:sp>
        <p:nvSpPr>
          <p:cNvPr id="21" name="Rounded Rectangle 20"/>
          <p:cNvSpPr>
            <a:spLocks noChangeAspect="1"/>
          </p:cNvSpPr>
          <p:nvPr/>
        </p:nvSpPr>
        <p:spPr>
          <a:xfrm>
            <a:off x="7880499" y="2187691"/>
            <a:ext cx="2448000" cy="284102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5" name="Oval 14"/>
          <p:cNvSpPr>
            <a:spLocks noChangeAspect="1"/>
          </p:cNvSpPr>
          <p:nvPr/>
        </p:nvSpPr>
        <p:spPr>
          <a:xfrm>
            <a:off x="7823546" y="1593691"/>
            <a:ext cx="1188000" cy="1188000"/>
          </a:xfrm>
          <a:prstGeom prst="ellipse">
            <a:avLst/>
          </a:prstGeom>
          <a:solidFill>
            <a:srgbClr val="E2A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tx1"/>
                </a:solidFill>
                <a:latin typeface="Gill Sans MT" panose="020B0502020104020203" pitchFamily="34" charset="0"/>
                <a:cs typeface="Arial" panose="020B0604020202020204" pitchFamily="34" charset="0"/>
              </a:rPr>
              <a:t>£4m</a:t>
            </a:r>
          </a:p>
          <a:p>
            <a:pPr algn="ctr"/>
            <a:r>
              <a:rPr lang="en-GB" sz="1050" dirty="0">
                <a:solidFill>
                  <a:schemeClr val="tx1"/>
                </a:solidFill>
                <a:latin typeface="Gill Sans MT" panose="020B0502020104020203" pitchFamily="34" charset="0"/>
                <a:cs typeface="Arial" panose="020B0604020202020204" pitchFamily="34" charset="0"/>
              </a:rPr>
              <a:t>Approx NERC investment 1981-2015</a:t>
            </a:r>
          </a:p>
        </p:txBody>
      </p:sp>
    </p:spTree>
    <p:extLst>
      <p:ext uri="{BB962C8B-B14F-4D97-AF65-F5344CB8AC3E}">
        <p14:creationId xmlns:p14="http://schemas.microsoft.com/office/powerpoint/2010/main" val="324264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CF014-9A87-4B24-995D-23D222088D6D}"/>
              </a:ext>
            </a:extLst>
          </p:cNvPr>
          <p:cNvPicPr>
            <a:picLocks noChangeAspect="1"/>
          </p:cNvPicPr>
          <p:nvPr/>
        </p:nvPicPr>
        <p:blipFill>
          <a:blip r:embed="rId2">
            <a:lum/>
            <a:alphaModFix/>
          </a:blip>
          <a:srcRect/>
          <a:stretch>
            <a:fillRect/>
          </a:stretch>
        </p:blipFill>
        <p:spPr>
          <a:xfrm>
            <a:off x="4300500" y="260009"/>
            <a:ext cx="3591000" cy="2520000"/>
          </a:xfrm>
          <a:prstGeom prst="rect">
            <a:avLst/>
          </a:prstGeom>
          <a:noFill/>
          <a:ln>
            <a:noFill/>
          </a:ln>
        </p:spPr>
      </p:pic>
      <p:sp>
        <p:nvSpPr>
          <p:cNvPr id="6" name="Rectangle 5">
            <a:extLst>
              <a:ext uri="{FF2B5EF4-FFF2-40B4-BE49-F238E27FC236}">
                <a16:creationId xmlns:a16="http://schemas.microsoft.com/office/drawing/2014/main" id="{84ED86CB-EA50-4F00-8CA5-4F4937DC3E82}"/>
              </a:ext>
            </a:extLst>
          </p:cNvPr>
          <p:cNvSpPr/>
          <p:nvPr/>
        </p:nvSpPr>
        <p:spPr>
          <a:xfrm>
            <a:off x="1484851" y="3713793"/>
            <a:ext cx="9731230" cy="2246769"/>
          </a:xfrm>
          <a:prstGeom prst="rect">
            <a:avLst/>
          </a:prstGeom>
        </p:spPr>
        <p:txBody>
          <a:bodyPr wrap="square">
            <a:spAutoFit/>
          </a:bodyPr>
          <a:lstStyle/>
          <a:p>
            <a:pPr marL="457200" lvl="0" indent="-457200">
              <a:buFont typeface="Arial" panose="020B0604020202020204" pitchFamily="34" charset="0"/>
              <a:buChar char="•"/>
            </a:pPr>
            <a:r>
              <a:rPr lang="en-GB" sz="2800" dirty="0" err="1">
                <a:solidFill>
                  <a:srgbClr val="000000"/>
                </a:solidFill>
                <a:latin typeface="Gill Sans MT" pitchFamily="34"/>
              </a:rPr>
              <a:t>FoAM</a:t>
            </a:r>
            <a:r>
              <a:rPr lang="en-GB" sz="2800" dirty="0">
                <a:solidFill>
                  <a:srgbClr val="000000"/>
                </a:solidFill>
                <a:latin typeface="Gill Sans MT" pitchFamily="34"/>
              </a:rPr>
              <a:t> is a networked transdisciplinary lab (UK, BE, NL, SE, Earth)</a:t>
            </a:r>
          </a:p>
          <a:p>
            <a:pPr marL="457200" lvl="0" indent="-457200">
              <a:buFont typeface="Arial" panose="020B0604020202020204" pitchFamily="34" charset="0"/>
              <a:buChar char="•"/>
            </a:pPr>
            <a:r>
              <a:rPr lang="en-GB" sz="2800" dirty="0">
                <a:solidFill>
                  <a:srgbClr val="000000"/>
                </a:solidFill>
                <a:latin typeface="Gill Sans MT" pitchFamily="34"/>
              </a:rPr>
              <a:t>We are generalists - working across disparate fields – asking ‘what if’?</a:t>
            </a:r>
          </a:p>
          <a:p>
            <a:pPr marL="457200" lvl="0" indent="-457200">
              <a:buFont typeface="Arial" panose="020B0604020202020204" pitchFamily="34" charset="0"/>
              <a:buChar char="•"/>
            </a:pPr>
            <a:r>
              <a:rPr lang="en-GB" sz="2800" dirty="0">
                <a:solidFill>
                  <a:srgbClr val="000000"/>
                </a:solidFill>
                <a:latin typeface="Gill Sans MT" pitchFamily="34"/>
              </a:rPr>
              <a:t>We are a non-profit and open-source</a:t>
            </a:r>
          </a:p>
        </p:txBody>
      </p:sp>
    </p:spTree>
    <p:extLst>
      <p:ext uri="{BB962C8B-B14F-4D97-AF65-F5344CB8AC3E}">
        <p14:creationId xmlns:p14="http://schemas.microsoft.com/office/powerpoint/2010/main" val="314854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ECF27F-8535-43CE-9DC3-77A89F0E6AF4}"/>
              </a:ext>
            </a:extLst>
          </p:cNvPr>
          <p:cNvSpPr txBox="1"/>
          <p:nvPr/>
        </p:nvSpPr>
        <p:spPr>
          <a:xfrm>
            <a:off x="838200" y="642990"/>
            <a:ext cx="10898752" cy="104267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GB" sz="3200" b="0" i="0" u="none" strike="noStrike" kern="1200" cap="none" dirty="0">
                <a:ln>
                  <a:noFill/>
                </a:ln>
                <a:latin typeface="Gill Sans MT" pitchFamily="34"/>
                <a:ea typeface="Noto Sans CJK SC Regular" pitchFamily="2"/>
                <a:cs typeface="FreeSans" pitchFamily="2"/>
              </a:rPr>
              <a:t>We work across disciplines designing new ways to improve access to research.</a:t>
            </a:r>
          </a:p>
        </p:txBody>
      </p:sp>
      <p:sp>
        <p:nvSpPr>
          <p:cNvPr id="5" name="TextBox 4">
            <a:extLst>
              <a:ext uri="{FF2B5EF4-FFF2-40B4-BE49-F238E27FC236}">
                <a16:creationId xmlns:a16="http://schemas.microsoft.com/office/drawing/2014/main" id="{3526725A-B9D5-46F9-8806-0B85A0AA3248}"/>
              </a:ext>
            </a:extLst>
          </p:cNvPr>
          <p:cNvSpPr txBox="1"/>
          <p:nvPr/>
        </p:nvSpPr>
        <p:spPr>
          <a:xfrm>
            <a:off x="1332000" y="2232000"/>
            <a:ext cx="7920000" cy="9169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2800" b="0" i="0" u="none" strike="noStrike" kern="1200" cap="none" dirty="0">
                <a:ln>
                  <a:noFill/>
                </a:ln>
                <a:latin typeface="Gill Sans MT" pitchFamily="34"/>
                <a:ea typeface="Noto Sans CJK SC Regular" pitchFamily="2"/>
                <a:cs typeface="FreeSans" pitchFamily="2"/>
              </a:rPr>
              <a:t>Our tax pays for research, so we should all have access to it.</a:t>
            </a:r>
          </a:p>
        </p:txBody>
      </p:sp>
      <p:sp>
        <p:nvSpPr>
          <p:cNvPr id="6" name="TextBox 5">
            <a:extLst>
              <a:ext uri="{FF2B5EF4-FFF2-40B4-BE49-F238E27FC236}">
                <a16:creationId xmlns:a16="http://schemas.microsoft.com/office/drawing/2014/main" id="{7E7FDAFB-1421-493B-BD72-0A431BDD409F}"/>
              </a:ext>
            </a:extLst>
          </p:cNvPr>
          <p:cNvSpPr txBox="1"/>
          <p:nvPr/>
        </p:nvSpPr>
        <p:spPr>
          <a:xfrm>
            <a:off x="1332000" y="3652919"/>
            <a:ext cx="7920000" cy="9169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2800" b="0" i="0" u="none" strike="noStrike" kern="1200" cap="none">
                <a:ln>
                  <a:noFill/>
                </a:ln>
                <a:latin typeface="Gill Sans MT" pitchFamily="34"/>
                <a:ea typeface="Noto Sans CJK SC Regular" pitchFamily="2"/>
                <a:cs typeface="FreeSans" pitchFamily="2"/>
              </a:rPr>
              <a:t>More diversity of people involved in research makes for better ideas.</a:t>
            </a:r>
          </a:p>
        </p:txBody>
      </p:sp>
      <p:sp>
        <p:nvSpPr>
          <p:cNvPr id="7" name="TextBox 6">
            <a:extLst>
              <a:ext uri="{FF2B5EF4-FFF2-40B4-BE49-F238E27FC236}">
                <a16:creationId xmlns:a16="http://schemas.microsoft.com/office/drawing/2014/main" id="{C0CA9F17-1E05-4ADA-8C6A-945850FA5E18}"/>
              </a:ext>
            </a:extLst>
          </p:cNvPr>
          <p:cNvSpPr txBox="1"/>
          <p:nvPr/>
        </p:nvSpPr>
        <p:spPr>
          <a:xfrm>
            <a:off x="1332000" y="4986720"/>
            <a:ext cx="7920000" cy="13302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2800" b="0" i="0" u="none" strike="noStrike" kern="1200" cap="none">
                <a:ln>
                  <a:noFill/>
                </a:ln>
                <a:latin typeface="Gill Sans MT" pitchFamily="34"/>
                <a:ea typeface="Noto Sans CJK SC Regular" pitchFamily="2"/>
                <a:cs typeface="FreeSans" pitchFamily="2"/>
              </a:rPr>
              <a:t>Knowledge inequality is a serious matter.</a:t>
            </a:r>
          </a:p>
        </p:txBody>
      </p:sp>
    </p:spTree>
    <p:extLst>
      <p:ext uri="{BB962C8B-B14F-4D97-AF65-F5344CB8AC3E}">
        <p14:creationId xmlns:p14="http://schemas.microsoft.com/office/powerpoint/2010/main" val="16666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6002-84D0-4EA2-A80B-9C61B8C40E03}"/>
              </a:ext>
            </a:extLst>
          </p:cNvPr>
          <p:cNvSpPr>
            <a:spLocks noGrp="1"/>
          </p:cNvSpPr>
          <p:nvPr>
            <p:ph type="title"/>
          </p:nvPr>
        </p:nvSpPr>
        <p:spPr/>
        <p:txBody>
          <a:bodyPr/>
          <a:lstStyle/>
          <a:p>
            <a:r>
              <a:rPr lang="en-GB" dirty="0"/>
              <a:t>Understanding the basics</a:t>
            </a:r>
          </a:p>
        </p:txBody>
      </p:sp>
      <p:sp>
        <p:nvSpPr>
          <p:cNvPr id="3" name="Content Placeholder 2">
            <a:extLst>
              <a:ext uri="{FF2B5EF4-FFF2-40B4-BE49-F238E27FC236}">
                <a16:creationId xmlns:a16="http://schemas.microsoft.com/office/drawing/2014/main" id="{FE06A82E-0CB8-43FB-A242-08EC0CE7543F}"/>
              </a:ext>
            </a:extLst>
          </p:cNvPr>
          <p:cNvSpPr>
            <a:spLocks noGrp="1"/>
          </p:cNvSpPr>
          <p:nvPr>
            <p:ph idx="1"/>
          </p:nvPr>
        </p:nvSpPr>
        <p:spPr/>
        <p:txBody>
          <a:bodyPr/>
          <a:lstStyle/>
          <a:p>
            <a:r>
              <a:rPr lang="en-GB" dirty="0"/>
              <a:t>Why is access to research an issue?</a:t>
            </a:r>
          </a:p>
          <a:p>
            <a:r>
              <a:rPr lang="en-GB" dirty="0">
                <a:solidFill>
                  <a:schemeClr val="tx1">
                    <a:lumMod val="50000"/>
                    <a:lumOff val="50000"/>
                  </a:schemeClr>
                </a:solidFill>
              </a:rPr>
              <a:t>How does research get funded?</a:t>
            </a:r>
          </a:p>
          <a:p>
            <a:r>
              <a:rPr lang="en-GB" dirty="0">
                <a:solidFill>
                  <a:schemeClr val="tx1">
                    <a:lumMod val="50000"/>
                    <a:lumOff val="50000"/>
                  </a:schemeClr>
                </a:solidFill>
              </a:rPr>
              <a:t>How does research get reviewed and published?</a:t>
            </a:r>
          </a:p>
        </p:txBody>
      </p:sp>
    </p:spTree>
    <p:extLst>
      <p:ext uri="{BB962C8B-B14F-4D97-AF65-F5344CB8AC3E}">
        <p14:creationId xmlns:p14="http://schemas.microsoft.com/office/powerpoint/2010/main" val="38852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4F7C4-660B-40E3-B552-B045079E4B3C}"/>
              </a:ext>
            </a:extLst>
          </p:cNvPr>
          <p:cNvPicPr>
            <a:picLocks noChangeAspect="1"/>
          </p:cNvPicPr>
          <p:nvPr/>
        </p:nvPicPr>
        <p:blipFill>
          <a:blip r:embed="rId2">
            <a:lum/>
            <a:alphaModFix/>
          </a:blip>
          <a:srcRect/>
          <a:stretch>
            <a:fillRect/>
          </a:stretch>
        </p:blipFill>
        <p:spPr>
          <a:xfrm>
            <a:off x="4369620" y="1168381"/>
            <a:ext cx="2636639" cy="2520000"/>
          </a:xfrm>
          <a:prstGeom prst="rect">
            <a:avLst/>
          </a:prstGeom>
          <a:noFill/>
          <a:ln>
            <a:noFill/>
          </a:ln>
        </p:spPr>
      </p:pic>
      <p:pic>
        <p:nvPicPr>
          <p:cNvPr id="5" name="Picture 4">
            <a:extLst>
              <a:ext uri="{FF2B5EF4-FFF2-40B4-BE49-F238E27FC236}">
                <a16:creationId xmlns:a16="http://schemas.microsoft.com/office/drawing/2014/main" id="{F3DCB127-6EBC-4A7A-B0F7-52A2EF4E0C47}"/>
              </a:ext>
            </a:extLst>
          </p:cNvPr>
          <p:cNvPicPr>
            <a:picLocks noChangeAspect="1"/>
          </p:cNvPicPr>
          <p:nvPr/>
        </p:nvPicPr>
        <p:blipFill>
          <a:blip r:embed="rId3">
            <a:lum/>
            <a:alphaModFix/>
          </a:blip>
          <a:srcRect/>
          <a:stretch>
            <a:fillRect/>
          </a:stretch>
        </p:blipFill>
        <p:spPr>
          <a:xfrm>
            <a:off x="3046260" y="4480381"/>
            <a:ext cx="6099479" cy="1209239"/>
          </a:xfrm>
          <a:prstGeom prst="rect">
            <a:avLst/>
          </a:prstGeom>
          <a:noFill/>
          <a:ln>
            <a:noFill/>
          </a:ln>
        </p:spPr>
      </p:pic>
    </p:spTree>
    <p:extLst>
      <p:ext uri="{BB962C8B-B14F-4D97-AF65-F5344CB8AC3E}">
        <p14:creationId xmlns:p14="http://schemas.microsoft.com/office/powerpoint/2010/main" val="361989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33D9-B6B4-4555-A99F-5A4FA1C4CC48}"/>
              </a:ext>
            </a:extLst>
          </p:cNvPr>
          <p:cNvSpPr>
            <a:spLocks noGrp="1"/>
          </p:cNvSpPr>
          <p:nvPr>
            <p:ph type="title"/>
          </p:nvPr>
        </p:nvSpPr>
        <p:spPr/>
        <p:txBody>
          <a:bodyPr/>
          <a:lstStyle/>
          <a:p>
            <a:r>
              <a:rPr lang="en-GB" dirty="0"/>
              <a:t>What is </a:t>
            </a:r>
            <a:r>
              <a:rPr lang="en-GB" dirty="0" err="1"/>
              <a:t>AccessLab</a:t>
            </a:r>
            <a:r>
              <a:rPr lang="en-GB" dirty="0"/>
              <a:t> about?</a:t>
            </a:r>
          </a:p>
        </p:txBody>
      </p:sp>
      <p:sp>
        <p:nvSpPr>
          <p:cNvPr id="3" name="Content Placeholder 2">
            <a:extLst>
              <a:ext uri="{FF2B5EF4-FFF2-40B4-BE49-F238E27FC236}">
                <a16:creationId xmlns:a16="http://schemas.microsoft.com/office/drawing/2014/main" id="{C08FEEB0-9343-4F45-BB1D-AAC70A7BE80E}"/>
              </a:ext>
            </a:extLst>
          </p:cNvPr>
          <p:cNvSpPr>
            <a:spLocks noGrp="1"/>
          </p:cNvSpPr>
          <p:nvPr>
            <p:ph idx="1"/>
          </p:nvPr>
        </p:nvSpPr>
        <p:spPr>
          <a:xfrm>
            <a:off x="838200" y="3251550"/>
            <a:ext cx="10515600" cy="3241325"/>
          </a:xfrm>
        </p:spPr>
        <p:txBody>
          <a:bodyPr>
            <a:normAutofit/>
          </a:bodyPr>
          <a:lstStyle/>
          <a:p>
            <a:pPr marL="0" lvl="0" indent="0" hangingPunct="0">
              <a:lnSpc>
                <a:spcPct val="100000"/>
              </a:lnSpc>
              <a:spcBef>
                <a:spcPts val="0"/>
              </a:spcBef>
              <a:buNone/>
            </a:pPr>
            <a:r>
              <a:rPr lang="en-GB" dirty="0">
                <a:ea typeface="Noto Sans CJK SC Regular" pitchFamily="2"/>
              </a:rPr>
              <a:t>There’s a vast body of scientific research that could help people in their day-to-day life decisions and work.</a:t>
            </a:r>
          </a:p>
          <a:p>
            <a:pPr marL="0" lvl="0" indent="0" hangingPunct="0">
              <a:lnSpc>
                <a:spcPct val="100000"/>
              </a:lnSpc>
              <a:spcBef>
                <a:spcPts val="0"/>
              </a:spcBef>
              <a:buNone/>
            </a:pPr>
            <a:endParaRPr lang="en-GB" dirty="0">
              <a:ea typeface="Noto Sans CJK SC Regular" pitchFamily="2"/>
            </a:endParaRPr>
          </a:p>
          <a:p>
            <a:pPr marL="0" lvl="0" indent="0" hangingPunct="0">
              <a:lnSpc>
                <a:spcPct val="100000"/>
              </a:lnSpc>
              <a:spcBef>
                <a:spcPts val="0"/>
              </a:spcBef>
              <a:buNone/>
            </a:pPr>
            <a:r>
              <a:rPr lang="en-GB" dirty="0">
                <a:ea typeface="Noto Sans CJK SC Regular" pitchFamily="2"/>
              </a:rPr>
              <a:t>Peer-reviewed literature, in scientific journals, is a primary source of information.</a:t>
            </a:r>
          </a:p>
          <a:p>
            <a:pPr marL="0" lvl="0" indent="0" hangingPunct="0">
              <a:lnSpc>
                <a:spcPct val="100000"/>
              </a:lnSpc>
              <a:spcBef>
                <a:spcPts val="0"/>
              </a:spcBef>
              <a:buNone/>
            </a:pPr>
            <a:endParaRPr lang="en-GB" dirty="0">
              <a:ea typeface="Noto Sans CJK SC Regular" pitchFamily="2"/>
            </a:endParaRPr>
          </a:p>
          <a:p>
            <a:pPr marL="0" lvl="0" indent="0" hangingPunct="0">
              <a:lnSpc>
                <a:spcPct val="100000"/>
              </a:lnSpc>
              <a:spcBef>
                <a:spcPts val="0"/>
              </a:spcBef>
              <a:buNone/>
            </a:pPr>
            <a:r>
              <a:rPr lang="en-GB" dirty="0">
                <a:ea typeface="Noto Sans CJK SC Regular" pitchFamily="2"/>
              </a:rPr>
              <a:t>We’d like to find ways to help people access this.</a:t>
            </a:r>
          </a:p>
        </p:txBody>
      </p:sp>
      <p:sp>
        <p:nvSpPr>
          <p:cNvPr id="4" name="Speech Bubble: Rectangle with Corners Rounded 3">
            <a:extLst>
              <a:ext uri="{FF2B5EF4-FFF2-40B4-BE49-F238E27FC236}">
                <a16:creationId xmlns:a16="http://schemas.microsoft.com/office/drawing/2014/main" id="{AC725CE8-734A-411E-8D76-69EA92262F27}"/>
              </a:ext>
            </a:extLst>
          </p:cNvPr>
          <p:cNvSpPr/>
          <p:nvPr/>
        </p:nvSpPr>
        <p:spPr>
          <a:xfrm>
            <a:off x="1543574" y="1568741"/>
            <a:ext cx="3900881" cy="1325563"/>
          </a:xfrm>
          <a:prstGeom prst="wedgeRoundRectCallout">
            <a:avLst/>
          </a:prstGeom>
          <a:solidFill>
            <a:schemeClr val="bg1"/>
          </a:solidFill>
          <a:ln>
            <a:solidFill>
              <a:srgbClr val="022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2222C"/>
                </a:solidFill>
                <a:latin typeface="Arial" panose="020B0604020202020204" pitchFamily="34" charset="0"/>
                <a:cs typeface="Arial" panose="020B0604020202020204" pitchFamily="34" charset="0"/>
              </a:rPr>
              <a:t>What should I eat?</a:t>
            </a:r>
          </a:p>
        </p:txBody>
      </p:sp>
      <p:sp>
        <p:nvSpPr>
          <p:cNvPr id="5" name="Speech Bubble: Rectangle with Corners Rounded 4">
            <a:extLst>
              <a:ext uri="{FF2B5EF4-FFF2-40B4-BE49-F238E27FC236}">
                <a16:creationId xmlns:a16="http://schemas.microsoft.com/office/drawing/2014/main" id="{A7369E61-3B3F-4E60-8CE6-D215BD0E367A}"/>
              </a:ext>
            </a:extLst>
          </p:cNvPr>
          <p:cNvSpPr/>
          <p:nvPr/>
        </p:nvSpPr>
        <p:spPr>
          <a:xfrm flipH="1">
            <a:off x="6351864" y="1568741"/>
            <a:ext cx="4296562" cy="1325563"/>
          </a:xfrm>
          <a:prstGeom prst="wedgeRoundRectCallout">
            <a:avLst/>
          </a:prstGeom>
          <a:solidFill>
            <a:schemeClr val="bg1"/>
          </a:solidFill>
          <a:ln>
            <a:solidFill>
              <a:srgbClr val="022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2222C"/>
                </a:solidFill>
                <a:latin typeface="Arial" panose="020B0604020202020204" pitchFamily="34" charset="0"/>
                <a:cs typeface="Arial" panose="020B0604020202020204" pitchFamily="34" charset="0"/>
              </a:rPr>
              <a:t>Should I be worried about vaccinating my kids?</a:t>
            </a:r>
          </a:p>
        </p:txBody>
      </p:sp>
    </p:spTree>
    <p:extLst>
      <p:ext uri="{BB962C8B-B14F-4D97-AF65-F5344CB8AC3E}">
        <p14:creationId xmlns:p14="http://schemas.microsoft.com/office/powerpoint/2010/main" val="322368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319E-D34C-45DB-86B6-2914C5F3B461}"/>
              </a:ext>
            </a:extLst>
          </p:cNvPr>
          <p:cNvSpPr>
            <a:spLocks noGrp="1"/>
          </p:cNvSpPr>
          <p:nvPr>
            <p:ph type="title"/>
          </p:nvPr>
        </p:nvSpPr>
        <p:spPr/>
        <p:txBody>
          <a:bodyPr/>
          <a:lstStyle/>
          <a:p>
            <a:r>
              <a:rPr lang="en-GB" dirty="0"/>
              <a:t>Current situation</a:t>
            </a:r>
          </a:p>
        </p:txBody>
      </p:sp>
      <p:sp>
        <p:nvSpPr>
          <p:cNvPr id="3" name="Content Placeholder 2">
            <a:extLst>
              <a:ext uri="{FF2B5EF4-FFF2-40B4-BE49-F238E27FC236}">
                <a16:creationId xmlns:a16="http://schemas.microsoft.com/office/drawing/2014/main" id="{9180CEBC-F8EB-4307-9A8C-95B65948B2E0}"/>
              </a:ext>
            </a:extLst>
          </p:cNvPr>
          <p:cNvSpPr>
            <a:spLocks noGrp="1"/>
          </p:cNvSpPr>
          <p:nvPr>
            <p:ph idx="1"/>
          </p:nvPr>
        </p:nvSpPr>
        <p:spPr/>
        <p:txBody>
          <a:bodyPr/>
          <a:lstStyle/>
          <a:p>
            <a:pPr marL="0" lvl="0" indent="0" hangingPunct="0">
              <a:lnSpc>
                <a:spcPct val="100000"/>
              </a:lnSpc>
              <a:spcBef>
                <a:spcPts val="0"/>
              </a:spcBef>
              <a:buNone/>
              <a:defRPr sz="3600"/>
            </a:pPr>
            <a:r>
              <a:rPr lang="en-GB" dirty="0">
                <a:ea typeface="Noto Sans CJK SC Regular" pitchFamily="2"/>
              </a:rPr>
              <a:t>Global scientific output doubles every 9 years - now ~2.5 million papers/year published in scientific journals.</a:t>
            </a:r>
          </a:p>
          <a:p>
            <a:pPr marL="0" lvl="0" indent="0" hangingPunct="0">
              <a:lnSpc>
                <a:spcPct val="100000"/>
              </a:lnSpc>
              <a:spcBef>
                <a:spcPts val="0"/>
              </a:spcBef>
              <a:buNone/>
              <a:defRPr sz="3600"/>
            </a:pPr>
            <a:endParaRPr lang="en-GB" dirty="0">
              <a:ea typeface="Noto Sans CJK SC Regular" pitchFamily="2"/>
            </a:endParaRPr>
          </a:p>
          <a:p>
            <a:pPr marL="0" lvl="0" indent="0" hangingPunct="0">
              <a:lnSpc>
                <a:spcPct val="100000"/>
              </a:lnSpc>
              <a:spcBef>
                <a:spcPts val="0"/>
              </a:spcBef>
              <a:buNone/>
              <a:defRPr sz="3600"/>
            </a:pPr>
            <a:r>
              <a:rPr lang="en-GB" dirty="0">
                <a:ea typeface="Noto Sans CJK SC Regular" pitchFamily="2"/>
              </a:rPr>
              <a:t>About 28% of published research is Open Access (~19M papers). The rest is behind paywalls (~£20-100/article).</a:t>
            </a:r>
          </a:p>
          <a:p>
            <a:endParaRPr lang="en-GB" dirty="0"/>
          </a:p>
        </p:txBody>
      </p:sp>
    </p:spTree>
    <p:extLst>
      <p:ext uri="{BB962C8B-B14F-4D97-AF65-F5344CB8AC3E}">
        <p14:creationId xmlns:p14="http://schemas.microsoft.com/office/powerpoint/2010/main" val="34936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7962FD-0BBE-4FFD-8FF5-565FA85963AC}"/>
              </a:ext>
            </a:extLst>
          </p:cNvPr>
          <p:cNvPicPr>
            <a:picLocks noChangeAspect="1"/>
          </p:cNvPicPr>
          <p:nvPr/>
        </p:nvPicPr>
        <p:blipFill>
          <a:blip r:embed="rId2">
            <a:lum/>
            <a:alphaModFix/>
          </a:blip>
          <a:srcRect l="37223" t="38794" r="24916" b="32924"/>
          <a:stretch>
            <a:fillRect/>
          </a:stretch>
        </p:blipFill>
        <p:spPr>
          <a:xfrm>
            <a:off x="2278740" y="2669125"/>
            <a:ext cx="7703999" cy="3274920"/>
          </a:xfrm>
          <a:prstGeom prst="rect">
            <a:avLst/>
          </a:prstGeom>
          <a:noFill/>
          <a:ln>
            <a:noFill/>
          </a:ln>
        </p:spPr>
      </p:pic>
      <p:pic>
        <p:nvPicPr>
          <p:cNvPr id="5" name="Picture 4">
            <a:extLst>
              <a:ext uri="{FF2B5EF4-FFF2-40B4-BE49-F238E27FC236}">
                <a16:creationId xmlns:a16="http://schemas.microsoft.com/office/drawing/2014/main" id="{9E690052-0D54-4E42-8D64-34FB1C600D87}"/>
              </a:ext>
            </a:extLst>
          </p:cNvPr>
          <p:cNvPicPr>
            <a:picLocks noChangeAspect="1"/>
          </p:cNvPicPr>
          <p:nvPr/>
        </p:nvPicPr>
        <p:blipFill>
          <a:blip r:embed="rId3">
            <a:lum/>
            <a:alphaModFix/>
          </a:blip>
          <a:srcRect l="37223" t="35029" r="24916" b="46142"/>
          <a:stretch>
            <a:fillRect/>
          </a:stretch>
        </p:blipFill>
        <p:spPr>
          <a:xfrm>
            <a:off x="2279100" y="365125"/>
            <a:ext cx="7633799" cy="2160000"/>
          </a:xfrm>
          <a:prstGeom prst="rect">
            <a:avLst/>
          </a:prstGeom>
          <a:noFill/>
          <a:ln>
            <a:noFill/>
          </a:ln>
        </p:spPr>
      </p:pic>
    </p:spTree>
    <p:extLst>
      <p:ext uri="{BB962C8B-B14F-4D97-AF65-F5344CB8AC3E}">
        <p14:creationId xmlns:p14="http://schemas.microsoft.com/office/powerpoint/2010/main" val="11246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6C81-58F4-4E98-93B1-8D6F55F3E2C6}"/>
              </a:ext>
            </a:extLst>
          </p:cNvPr>
          <p:cNvSpPr>
            <a:spLocks noGrp="1"/>
          </p:cNvSpPr>
          <p:nvPr>
            <p:ph type="title"/>
          </p:nvPr>
        </p:nvSpPr>
        <p:spPr/>
        <p:txBody>
          <a:bodyPr/>
          <a:lstStyle/>
          <a:p>
            <a:r>
              <a:rPr lang="en-GB" dirty="0"/>
              <a:t>Why we’re here</a:t>
            </a:r>
          </a:p>
        </p:txBody>
      </p:sp>
      <p:sp>
        <p:nvSpPr>
          <p:cNvPr id="3" name="Content Placeholder 2">
            <a:extLst>
              <a:ext uri="{FF2B5EF4-FFF2-40B4-BE49-F238E27FC236}">
                <a16:creationId xmlns:a16="http://schemas.microsoft.com/office/drawing/2014/main" id="{05FBE410-771E-4245-9AA3-858BB9DDAEA9}"/>
              </a:ext>
            </a:extLst>
          </p:cNvPr>
          <p:cNvSpPr>
            <a:spLocks noGrp="1"/>
          </p:cNvSpPr>
          <p:nvPr>
            <p:ph idx="1"/>
          </p:nvPr>
        </p:nvSpPr>
        <p:spPr/>
        <p:txBody>
          <a:bodyPr/>
          <a:lstStyle/>
          <a:p>
            <a:r>
              <a:rPr lang="en-GB" dirty="0"/>
              <a:t>Understand the basics of research</a:t>
            </a:r>
          </a:p>
          <a:p>
            <a:r>
              <a:rPr lang="en-GB" dirty="0"/>
              <a:t>Representing science for the public – how could we be better at “fact checking”?</a:t>
            </a:r>
          </a:p>
          <a:p>
            <a:r>
              <a:rPr lang="en-GB" dirty="0"/>
              <a:t>Co-research a topic </a:t>
            </a:r>
          </a:p>
          <a:p>
            <a:r>
              <a:rPr lang="en-GB" dirty="0"/>
              <a:t>Improve the </a:t>
            </a:r>
            <a:r>
              <a:rPr lang="en-GB" dirty="0" err="1"/>
              <a:t>AccessLab</a:t>
            </a:r>
            <a:r>
              <a:rPr lang="en-GB" dirty="0"/>
              <a:t> format</a:t>
            </a:r>
          </a:p>
        </p:txBody>
      </p:sp>
    </p:spTree>
    <p:extLst>
      <p:ext uri="{BB962C8B-B14F-4D97-AF65-F5344CB8AC3E}">
        <p14:creationId xmlns:p14="http://schemas.microsoft.com/office/powerpoint/2010/main" val="3356780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C971-807D-4860-8900-67B23D2016EC}"/>
              </a:ext>
            </a:extLst>
          </p:cNvPr>
          <p:cNvSpPr>
            <a:spLocks noGrp="1"/>
          </p:cNvSpPr>
          <p:nvPr>
            <p:ph type="title"/>
          </p:nvPr>
        </p:nvSpPr>
        <p:spPr/>
        <p:txBody>
          <a:bodyPr/>
          <a:lstStyle/>
          <a:p>
            <a:r>
              <a:rPr lang="en-GB" dirty="0"/>
              <a:t>How we got here</a:t>
            </a:r>
          </a:p>
        </p:txBody>
      </p:sp>
      <p:sp>
        <p:nvSpPr>
          <p:cNvPr id="3" name="Content Placeholder 2">
            <a:extLst>
              <a:ext uri="{FF2B5EF4-FFF2-40B4-BE49-F238E27FC236}">
                <a16:creationId xmlns:a16="http://schemas.microsoft.com/office/drawing/2014/main" id="{840F0412-6395-4F2E-8066-9898C2F0788A}"/>
              </a:ext>
            </a:extLst>
          </p:cNvPr>
          <p:cNvSpPr>
            <a:spLocks noGrp="1"/>
          </p:cNvSpPr>
          <p:nvPr>
            <p:ph idx="1"/>
          </p:nvPr>
        </p:nvSpPr>
        <p:spPr/>
        <p:txBody>
          <a:bodyPr/>
          <a:lstStyle/>
          <a:p>
            <a:pPr lvl="0"/>
            <a:r>
              <a:rPr lang="en-GB" dirty="0"/>
              <a:t>For centuries publishing has been how scholars share their research.</a:t>
            </a:r>
          </a:p>
          <a:p>
            <a:pPr lvl="0"/>
            <a:r>
              <a:rPr lang="en-GB" dirty="0"/>
              <a:t>Until relatively recently, this was paid for by sponsors, with peer-review done by research community or </a:t>
            </a:r>
            <a:r>
              <a:rPr lang="en-GB" dirty="0" err="1"/>
              <a:t>uni</a:t>
            </a:r>
            <a:r>
              <a:rPr lang="en-GB" dirty="0"/>
              <a:t> presses.</a:t>
            </a:r>
          </a:p>
          <a:p>
            <a:pPr lvl="0"/>
            <a:r>
              <a:rPr lang="en-GB" dirty="0"/>
              <a:t>During Cold War, research expanded internationally, university sector grew, and funding grew – publishing became highly profitable.</a:t>
            </a:r>
          </a:p>
          <a:p>
            <a:pPr lvl="0"/>
            <a:r>
              <a:rPr lang="en-GB" dirty="0"/>
              <a:t>Since 1980s, increased demands for accountability led to a culture of metrics. Academia grew into a ‘prestige economy’ operating on symbolic capital generated by publications.</a:t>
            </a:r>
          </a:p>
          <a:p>
            <a:pPr marL="0" indent="0">
              <a:buNone/>
            </a:pPr>
            <a:endParaRPr lang="en-GB" dirty="0"/>
          </a:p>
        </p:txBody>
      </p:sp>
    </p:spTree>
    <p:extLst>
      <p:ext uri="{BB962C8B-B14F-4D97-AF65-F5344CB8AC3E}">
        <p14:creationId xmlns:p14="http://schemas.microsoft.com/office/powerpoint/2010/main" val="42701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D478-4CE5-4DC6-B481-4C2531BF40DC}"/>
              </a:ext>
            </a:extLst>
          </p:cNvPr>
          <p:cNvSpPr>
            <a:spLocks noGrp="1"/>
          </p:cNvSpPr>
          <p:nvPr>
            <p:ph type="title"/>
          </p:nvPr>
        </p:nvSpPr>
        <p:spPr/>
        <p:txBody>
          <a:bodyPr/>
          <a:lstStyle/>
          <a:p>
            <a:r>
              <a:rPr lang="en-GB" dirty="0"/>
              <a:t>How we got here</a:t>
            </a:r>
          </a:p>
        </p:txBody>
      </p:sp>
      <p:sp>
        <p:nvSpPr>
          <p:cNvPr id="3" name="Content Placeholder 2">
            <a:extLst>
              <a:ext uri="{FF2B5EF4-FFF2-40B4-BE49-F238E27FC236}">
                <a16:creationId xmlns:a16="http://schemas.microsoft.com/office/drawing/2014/main" id="{94B5B60A-5E98-4B72-BA97-1E63E9631743}"/>
              </a:ext>
            </a:extLst>
          </p:cNvPr>
          <p:cNvSpPr>
            <a:spLocks noGrp="1"/>
          </p:cNvSpPr>
          <p:nvPr>
            <p:ph idx="1"/>
          </p:nvPr>
        </p:nvSpPr>
        <p:spPr/>
        <p:txBody>
          <a:bodyPr>
            <a:normAutofit/>
          </a:bodyPr>
          <a:lstStyle/>
          <a:p>
            <a:pPr lvl="0"/>
            <a:r>
              <a:rPr lang="en-GB" sz="3000" dirty="0"/>
              <a:t>In last 25 years, there’s been a growing divergence between the roles of academic publishing:</a:t>
            </a:r>
          </a:p>
          <a:p>
            <a:pPr lvl="1"/>
            <a:r>
              <a:rPr lang="en-GB" dirty="0">
                <a:highlight>
                  <a:scrgbClr r="0" g="0" b="0">
                    <a:alpha val="0"/>
                  </a:scrgbClr>
                </a:highlight>
              </a:rPr>
              <a:t>Disseminating validated knowledge</a:t>
            </a:r>
          </a:p>
          <a:p>
            <a:pPr lvl="1"/>
            <a:r>
              <a:rPr lang="en-GB" dirty="0">
                <a:highlight>
                  <a:scrgbClr r="0" g="0" b="0">
                    <a:alpha val="0"/>
                  </a:scrgbClr>
                </a:highlight>
              </a:rPr>
              <a:t>Symbolic capital for academic career progression.</a:t>
            </a:r>
          </a:p>
          <a:p>
            <a:pPr lvl="1"/>
            <a:r>
              <a:rPr lang="en-GB" dirty="0">
                <a:highlight>
                  <a:scrgbClr r="0" g="0" b="0">
                    <a:alpha val="0"/>
                  </a:scrgbClr>
                </a:highlight>
              </a:rPr>
              <a:t>Profitable business enterprise – 35-40% profits.</a:t>
            </a:r>
          </a:p>
          <a:p>
            <a:pPr lvl="0"/>
            <a:r>
              <a:rPr lang="en-GB" sz="3000" dirty="0"/>
              <a:t>Tax-funded academics do the research, write the papers, make the figures, do the editing roles, do the peer review – all for free, sign over the copyright to publishers who then sell it back to them, typeset.</a:t>
            </a:r>
          </a:p>
        </p:txBody>
      </p:sp>
    </p:spTree>
    <p:extLst>
      <p:ext uri="{BB962C8B-B14F-4D97-AF65-F5344CB8AC3E}">
        <p14:creationId xmlns:p14="http://schemas.microsoft.com/office/powerpoint/2010/main" val="413963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2EEAC-C823-4BA3-93C3-27E9F0B12007}"/>
              </a:ext>
            </a:extLst>
          </p:cNvPr>
          <p:cNvSpPr/>
          <p:nvPr/>
        </p:nvSpPr>
        <p:spPr>
          <a:xfrm>
            <a:off x="3112316" y="3917659"/>
            <a:ext cx="6090407" cy="1551963"/>
          </a:xfrm>
          <a:prstGeom prst="rect">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C37C94D-4132-4AFD-A278-03C6FC685566}"/>
              </a:ext>
            </a:extLst>
          </p:cNvPr>
          <p:cNvSpPr>
            <a:spLocks noGrp="1"/>
          </p:cNvSpPr>
          <p:nvPr>
            <p:ph type="title"/>
          </p:nvPr>
        </p:nvSpPr>
        <p:spPr/>
        <p:txBody>
          <a:bodyPr/>
          <a:lstStyle/>
          <a:p>
            <a:r>
              <a:rPr lang="en-GB" dirty="0"/>
              <a:t>Change is happening</a:t>
            </a:r>
          </a:p>
        </p:txBody>
      </p:sp>
      <p:sp>
        <p:nvSpPr>
          <p:cNvPr id="3" name="Content Placeholder 2">
            <a:extLst>
              <a:ext uri="{FF2B5EF4-FFF2-40B4-BE49-F238E27FC236}">
                <a16:creationId xmlns:a16="http://schemas.microsoft.com/office/drawing/2014/main" id="{7BC7E363-3D80-4AB0-893F-0AA6CAE56F2A}"/>
              </a:ext>
            </a:extLst>
          </p:cNvPr>
          <p:cNvSpPr>
            <a:spLocks noGrp="1"/>
          </p:cNvSpPr>
          <p:nvPr>
            <p:ph idx="1"/>
          </p:nvPr>
        </p:nvSpPr>
        <p:spPr/>
        <p:txBody>
          <a:bodyPr/>
          <a:lstStyle/>
          <a:p>
            <a:pPr lvl="0"/>
            <a:r>
              <a:rPr lang="en-GB" dirty="0"/>
              <a:t>Awareness that accessibility of research is a serious issue (led by funders).</a:t>
            </a:r>
          </a:p>
          <a:p>
            <a:pPr lvl="0"/>
            <a:r>
              <a:rPr lang="en-GB" dirty="0"/>
              <a:t>Awareness that prestige of specific journals is primarily a marketing tactic by the publishers.</a:t>
            </a:r>
          </a:p>
          <a:p>
            <a:pPr lvl="0"/>
            <a:r>
              <a:rPr lang="en-GB" dirty="0"/>
              <a:t>Growth of: </a:t>
            </a:r>
          </a:p>
          <a:p>
            <a:pPr marL="0" lvl="1" indent="0" algn="ctr" hangingPunct="0">
              <a:lnSpc>
                <a:spcPct val="100000"/>
              </a:lnSpc>
              <a:spcBef>
                <a:spcPts val="0"/>
              </a:spcBef>
              <a:buNone/>
            </a:pPr>
            <a:r>
              <a:rPr lang="en-GB" dirty="0">
                <a:ea typeface="Noto Sans CJK SC Regular" pitchFamily="2"/>
              </a:rPr>
              <a:t>Open Access Journals</a:t>
            </a:r>
          </a:p>
          <a:p>
            <a:pPr marL="0" lvl="1" indent="0" algn="ctr" hangingPunct="0">
              <a:lnSpc>
                <a:spcPct val="100000"/>
              </a:lnSpc>
              <a:spcBef>
                <a:spcPts val="0"/>
              </a:spcBef>
              <a:buNone/>
            </a:pPr>
            <a:r>
              <a:rPr lang="en-GB" dirty="0">
                <a:ea typeface="Noto Sans CJK SC Regular" pitchFamily="2"/>
              </a:rPr>
              <a:t>Non-Profit Journals (incl. Uni Presses)</a:t>
            </a:r>
          </a:p>
          <a:p>
            <a:pPr marL="0" lvl="1" indent="0" algn="ctr" hangingPunct="0">
              <a:lnSpc>
                <a:spcPct val="100000"/>
              </a:lnSpc>
              <a:spcBef>
                <a:spcPts val="0"/>
              </a:spcBef>
              <a:buNone/>
            </a:pPr>
            <a:r>
              <a:rPr lang="en-GB" dirty="0">
                <a:ea typeface="Noto Sans CJK SC Regular" pitchFamily="2"/>
              </a:rPr>
              <a:t>Various work-arounds to access papers</a:t>
            </a:r>
          </a:p>
          <a:p>
            <a:pPr lvl="1"/>
            <a:endParaRPr lang="en-GB" dirty="0"/>
          </a:p>
          <a:p>
            <a:pPr lvl="0"/>
            <a:endParaRPr lang="en-GB" dirty="0"/>
          </a:p>
          <a:p>
            <a:pPr lvl="0"/>
            <a:endParaRPr lang="en-GB" dirty="0"/>
          </a:p>
          <a:p>
            <a:endParaRPr lang="en-GB" dirty="0"/>
          </a:p>
        </p:txBody>
      </p:sp>
    </p:spTree>
    <p:extLst>
      <p:ext uri="{BB962C8B-B14F-4D97-AF65-F5344CB8AC3E}">
        <p14:creationId xmlns:p14="http://schemas.microsoft.com/office/powerpoint/2010/main" val="20823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EB19-B3AF-443E-8A72-A6FFE266E66E}"/>
              </a:ext>
            </a:extLst>
          </p:cNvPr>
          <p:cNvSpPr>
            <a:spLocks noGrp="1"/>
          </p:cNvSpPr>
          <p:nvPr>
            <p:ph type="title"/>
          </p:nvPr>
        </p:nvSpPr>
        <p:spPr/>
        <p:txBody>
          <a:bodyPr>
            <a:normAutofit/>
          </a:bodyPr>
          <a:lstStyle/>
          <a:p>
            <a:r>
              <a:rPr lang="en-GB" dirty="0">
                <a:ea typeface="Noto Sans CJK SC Regular" pitchFamily="2"/>
              </a:rPr>
              <a:t>Universal Declaration of Human Rights, Article 27:</a:t>
            </a:r>
            <a:endParaRPr lang="en-GB" dirty="0"/>
          </a:p>
        </p:txBody>
      </p:sp>
      <p:sp>
        <p:nvSpPr>
          <p:cNvPr id="3" name="Content Placeholder 2">
            <a:extLst>
              <a:ext uri="{FF2B5EF4-FFF2-40B4-BE49-F238E27FC236}">
                <a16:creationId xmlns:a16="http://schemas.microsoft.com/office/drawing/2014/main" id="{F7DBF1DE-F0AF-4F4D-AD76-E8B7D4CFE30F}"/>
              </a:ext>
            </a:extLst>
          </p:cNvPr>
          <p:cNvSpPr>
            <a:spLocks noGrp="1"/>
          </p:cNvSpPr>
          <p:nvPr>
            <p:ph idx="1"/>
          </p:nvPr>
        </p:nvSpPr>
        <p:spPr/>
        <p:txBody>
          <a:bodyPr/>
          <a:lstStyle/>
          <a:p>
            <a:pPr marL="0" indent="0">
              <a:buNone/>
            </a:pPr>
            <a:r>
              <a:rPr lang="en-GB" sz="3600" dirty="0">
                <a:ea typeface="Noto Sans CJK SC Regular" pitchFamily="2"/>
              </a:rPr>
              <a:t>'Everyone has the right freely to share in scientific advancement and its benefits'</a:t>
            </a:r>
          </a:p>
          <a:p>
            <a:endParaRPr lang="en-GB" dirty="0"/>
          </a:p>
        </p:txBody>
      </p:sp>
    </p:spTree>
    <p:extLst>
      <p:ext uri="{BB962C8B-B14F-4D97-AF65-F5344CB8AC3E}">
        <p14:creationId xmlns:p14="http://schemas.microsoft.com/office/powerpoint/2010/main" val="1735377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6002-84D0-4EA2-A80B-9C61B8C40E03}"/>
              </a:ext>
            </a:extLst>
          </p:cNvPr>
          <p:cNvSpPr>
            <a:spLocks noGrp="1"/>
          </p:cNvSpPr>
          <p:nvPr>
            <p:ph type="title"/>
          </p:nvPr>
        </p:nvSpPr>
        <p:spPr/>
        <p:txBody>
          <a:bodyPr/>
          <a:lstStyle/>
          <a:p>
            <a:r>
              <a:rPr lang="en-GB" dirty="0"/>
              <a:t>Understanding the basics</a:t>
            </a:r>
          </a:p>
        </p:txBody>
      </p:sp>
      <p:sp>
        <p:nvSpPr>
          <p:cNvPr id="3" name="Content Placeholder 2">
            <a:extLst>
              <a:ext uri="{FF2B5EF4-FFF2-40B4-BE49-F238E27FC236}">
                <a16:creationId xmlns:a16="http://schemas.microsoft.com/office/drawing/2014/main" id="{FE06A82E-0CB8-43FB-A242-08EC0CE7543F}"/>
              </a:ext>
            </a:extLst>
          </p:cNvPr>
          <p:cNvSpPr>
            <a:spLocks noGrp="1"/>
          </p:cNvSpPr>
          <p:nvPr>
            <p:ph idx="1"/>
          </p:nvPr>
        </p:nvSpPr>
        <p:spPr/>
        <p:txBody>
          <a:bodyPr/>
          <a:lstStyle/>
          <a:p>
            <a:r>
              <a:rPr lang="en-GB" dirty="0">
                <a:solidFill>
                  <a:schemeClr val="tx1">
                    <a:lumMod val="50000"/>
                    <a:lumOff val="50000"/>
                  </a:schemeClr>
                </a:solidFill>
              </a:rPr>
              <a:t>Why is access to research an issue?</a:t>
            </a:r>
          </a:p>
          <a:p>
            <a:r>
              <a:rPr lang="en-GB" dirty="0"/>
              <a:t>How does research get funded?</a:t>
            </a:r>
          </a:p>
          <a:p>
            <a:r>
              <a:rPr lang="en-GB" dirty="0">
                <a:solidFill>
                  <a:schemeClr val="tx1">
                    <a:lumMod val="50000"/>
                    <a:lumOff val="50000"/>
                  </a:schemeClr>
                </a:solidFill>
              </a:rPr>
              <a:t>How does research get reviewed and published?</a:t>
            </a:r>
          </a:p>
          <a:p>
            <a:pPr marL="0" indent="0">
              <a:buNone/>
            </a:pPr>
            <a:endParaRPr lang="en-GB" dirty="0"/>
          </a:p>
        </p:txBody>
      </p:sp>
    </p:spTree>
    <p:extLst>
      <p:ext uri="{BB962C8B-B14F-4D97-AF65-F5344CB8AC3E}">
        <p14:creationId xmlns:p14="http://schemas.microsoft.com/office/powerpoint/2010/main" val="138817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Contents</a:t>
            </a:r>
          </a:p>
        </p:txBody>
      </p:sp>
      <p:sp>
        <p:nvSpPr>
          <p:cNvPr id="5" name="Content Placeholder 4"/>
          <p:cNvSpPr>
            <a:spLocks noGrp="1"/>
          </p:cNvSpPr>
          <p:nvPr>
            <p:ph idx="1"/>
          </p:nvPr>
        </p:nvSpPr>
        <p:spPr/>
        <p:txBody>
          <a:bodyPr/>
          <a:lstStyle/>
          <a:p>
            <a:endParaRPr lang="en-GB"/>
          </a:p>
        </p:txBody>
      </p:sp>
      <p:pic>
        <p:nvPicPr>
          <p:cNvPr id="5122" name="Picture 2" descr="https://ishare.apps.nerc.ac.uk/teams/comms/media/images1/Done%20BAS/BAS%20BEIS%20images/10011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507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443" y="419427"/>
            <a:ext cx="8352928" cy="523220"/>
          </a:xfrm>
          <a:prstGeom prst="rect">
            <a:avLst/>
          </a:prstGeom>
          <a:solidFill>
            <a:schemeClr val="tx2">
              <a:lumMod val="50000"/>
              <a:alpha val="67000"/>
            </a:schemeClr>
          </a:solidFill>
        </p:spPr>
        <p:txBody>
          <a:bodyPr wrap="square" rtlCol="0">
            <a:spAutoFit/>
          </a:bodyPr>
          <a:lstStyle/>
          <a:p>
            <a:r>
              <a:rPr lang="en-GB" sz="2800" dirty="0">
                <a:solidFill>
                  <a:schemeClr val="bg1"/>
                </a:solidFill>
                <a:latin typeface="Gill Sans MT" panose="020B0502020104020203" pitchFamily="34" charset="0"/>
              </a:rPr>
              <a:t>Who funds science and why?</a:t>
            </a:r>
          </a:p>
        </p:txBody>
      </p:sp>
    </p:spTree>
    <p:extLst>
      <p:ext uri="{BB962C8B-B14F-4D97-AF65-F5344CB8AC3E}">
        <p14:creationId xmlns:p14="http://schemas.microsoft.com/office/powerpoint/2010/main" val="409376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760" y="99307"/>
            <a:ext cx="8363272" cy="1082983"/>
          </a:xfrm>
        </p:spPr>
        <p:txBody>
          <a:bodyPr>
            <a:normAutofit/>
          </a:bodyPr>
          <a:lstStyle/>
          <a:p>
            <a:r>
              <a:rPr lang="en-GB" sz="4000" dirty="0">
                <a:latin typeface="Gill Sans MT" panose="020B0502020104020203" pitchFamily="34" charset="0"/>
              </a:rPr>
              <a:t>How do we decide what to fund?</a:t>
            </a:r>
            <a:endParaRPr lang="en-GB" sz="2800" dirty="0">
              <a:latin typeface="Gill Sans MT" panose="020B0502020104020203" pitchFamily="34" charset="0"/>
            </a:endParaRPr>
          </a:p>
        </p:txBody>
      </p:sp>
      <p:pic>
        <p:nvPicPr>
          <p:cNvPr id="23" name="Picture 2" descr="https://ishare.apps.nerc.ac.uk/basintranet/PeopleAndTeams/Communications/Documents/Multimedia/ner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500" y="404664"/>
            <a:ext cx="1239973" cy="864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321485" y="4149080"/>
            <a:ext cx="4346515" cy="2708920"/>
          </a:xfrm>
          <a:prstGeom prst="rect">
            <a:avLst/>
          </a:prstGeom>
        </p:spPr>
      </p:pic>
      <p:sp>
        <p:nvSpPr>
          <p:cNvPr id="10" name="Title 1"/>
          <p:cNvSpPr txBox="1">
            <a:spLocks/>
          </p:cNvSpPr>
          <p:nvPr/>
        </p:nvSpPr>
        <p:spPr>
          <a:xfrm>
            <a:off x="6320380" y="3191086"/>
            <a:ext cx="4315916" cy="1082983"/>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GB" sz="4000" dirty="0">
                <a:latin typeface="Gill Sans MT" panose="020B0502020104020203" pitchFamily="34" charset="0"/>
                <a:cs typeface="Arial" panose="020B0604020202020204" pitchFamily="34" charset="0"/>
              </a:rPr>
              <a:t>‘Discovery science’ (bottom up)</a:t>
            </a:r>
            <a:endParaRPr lang="en-GB" sz="2800" dirty="0">
              <a:latin typeface="Gill Sans MT" panose="020B0502020104020203" pitchFamily="34" charset="0"/>
            </a:endParaRPr>
          </a:p>
        </p:txBody>
      </p:sp>
      <p:pic>
        <p:nvPicPr>
          <p:cNvPr id="1032" name="Picture 8" descr="Image result for nerc climate 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78204"/>
            <a:ext cx="4828056" cy="257496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1415480" y="3970012"/>
            <a:ext cx="4315916" cy="1082983"/>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a:latin typeface="Gill Sans MT" panose="020B0502020104020203" pitchFamily="34" charset="0"/>
                <a:cs typeface="Arial" panose="020B0604020202020204" pitchFamily="34" charset="0"/>
              </a:rPr>
              <a:t>‘Strategic science’ (top down)</a:t>
            </a:r>
            <a:endParaRPr lang="en-GB" sz="2800" dirty="0">
              <a:latin typeface="Gill Sans MT" panose="020B0502020104020203" pitchFamily="34" charset="0"/>
            </a:endParaRPr>
          </a:p>
        </p:txBody>
      </p:sp>
    </p:spTree>
    <p:extLst>
      <p:ext uri="{BB962C8B-B14F-4D97-AF65-F5344CB8AC3E}">
        <p14:creationId xmlns:p14="http://schemas.microsoft.com/office/powerpoint/2010/main" val="249198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GB" sz="4000" dirty="0">
                <a:latin typeface="Gill Sans MT" panose="020B0502020104020203" pitchFamily="34" charset="0"/>
              </a:rPr>
              <a:t>Who funds science (R&amp;D)?</a:t>
            </a:r>
            <a:endParaRPr lang="en-GB" sz="2800" dirty="0">
              <a:latin typeface="Gill Sans MT" panose="020B0502020104020203" pitchFamily="34" charset="0"/>
            </a:endParaRPr>
          </a:p>
        </p:txBody>
      </p:sp>
      <p:sp>
        <p:nvSpPr>
          <p:cNvPr id="4" name="Rectangle 3"/>
          <p:cNvSpPr/>
          <p:nvPr/>
        </p:nvSpPr>
        <p:spPr>
          <a:xfrm>
            <a:off x="8442500" y="2487407"/>
            <a:ext cx="929742" cy="92333"/>
          </a:xfrm>
          <a:prstGeom prst="rect">
            <a:avLst/>
          </a:prstGeom>
        </p:spPr>
        <p:txBody>
          <a:bodyPr wrap="none" lIns="0" tIns="0" rIns="0" bIns="0">
            <a:spAutoFit/>
          </a:bodyPr>
          <a:lstStyle/>
          <a:p>
            <a:r>
              <a:rPr lang="en-GB" sz="600" dirty="0">
                <a:solidFill>
                  <a:schemeClr val="bg1"/>
                </a:solidFill>
                <a:latin typeface="Gill Sans MT" panose="020B0502020104020203" pitchFamily="34" charset="0"/>
              </a:rPr>
              <a:t>Alan Lagadu/istockphoto.com</a:t>
            </a:r>
          </a:p>
        </p:txBody>
      </p:sp>
      <p:pic>
        <p:nvPicPr>
          <p:cNvPr id="23" name="Picture 2" descr="https://ishare.apps.nerc.ac.uk/basintranet/PeopleAndTeams/Communications/Documents/Multimedia/ner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500" y="404664"/>
            <a:ext cx="1239973" cy="864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940" b="4818"/>
          <a:stretch/>
        </p:blipFill>
        <p:spPr>
          <a:xfrm>
            <a:off x="2131112" y="1624467"/>
            <a:ext cx="6775689" cy="4736906"/>
          </a:xfrm>
          <a:prstGeom prst="rect">
            <a:avLst/>
          </a:prstGeom>
        </p:spPr>
      </p:pic>
      <p:sp>
        <p:nvSpPr>
          <p:cNvPr id="5" name="Rounded Rectangle 4"/>
          <p:cNvSpPr/>
          <p:nvPr/>
        </p:nvSpPr>
        <p:spPr>
          <a:xfrm>
            <a:off x="6898200" y="4662727"/>
            <a:ext cx="2016224" cy="386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087991" y="1624467"/>
            <a:ext cx="2016224" cy="386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2802847" y="1624466"/>
            <a:ext cx="2016224" cy="532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2175347" y="3362349"/>
            <a:ext cx="2016224" cy="644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1439126" y="1630808"/>
            <a:ext cx="10515600" cy="4351338"/>
          </a:xfrm>
          <a:noFill/>
        </p:spPr>
        <p:txBody>
          <a:bodyPr anchor="b">
            <a:normAutofit/>
          </a:bodyPr>
          <a:lstStyle/>
          <a:p>
            <a:pPr marL="0" indent="0" algn="r">
              <a:buNone/>
            </a:pPr>
            <a:r>
              <a:rPr lang="en-GB" sz="2000" dirty="0">
                <a:latin typeface="Gill Sans MT" panose="020B0502020104020203" pitchFamily="34" charset="0"/>
              </a:rPr>
              <a:t>Research &amp; development funding (ONS, 2016)</a:t>
            </a:r>
          </a:p>
        </p:txBody>
      </p:sp>
    </p:spTree>
    <p:extLst>
      <p:ext uri="{BB962C8B-B14F-4D97-AF65-F5344CB8AC3E}">
        <p14:creationId xmlns:p14="http://schemas.microsoft.com/office/powerpoint/2010/main" val="20496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Gill Sans MT" panose="020B0502020104020203" pitchFamily="34" charset="0"/>
              </a:rPr>
              <a:t>Basic science funding – </a:t>
            </a:r>
            <a:r>
              <a:rPr lang="en-GB" sz="4000">
                <a:latin typeface="Gill Sans MT" panose="020B0502020104020203" pitchFamily="34" charset="0"/>
              </a:rPr>
              <a:t>2 examples</a:t>
            </a:r>
            <a:endParaRPr lang="en-GB" sz="2800"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FE4702A4-328B-485D-A58C-6AA83B998C76}"/>
              </a:ext>
            </a:extLst>
          </p:cNvPr>
          <p:cNvSpPr>
            <a:spLocks noGrp="1"/>
          </p:cNvSpPr>
          <p:nvPr>
            <p:ph idx="1"/>
          </p:nvPr>
        </p:nvSpPr>
        <p:spPr>
          <a:xfrm>
            <a:off x="838200" y="1825625"/>
            <a:ext cx="4232887" cy="4351338"/>
          </a:xfrm>
        </p:spPr>
        <p:txBody>
          <a:bodyPr/>
          <a:lstStyle/>
          <a:p>
            <a:pPr marL="0" indent="0">
              <a:buNone/>
            </a:pPr>
            <a:r>
              <a:rPr lang="en-GB" dirty="0"/>
              <a:t>Government</a:t>
            </a:r>
          </a:p>
        </p:txBody>
      </p:sp>
      <p:sp>
        <p:nvSpPr>
          <p:cNvPr id="4" name="Rectangle 3"/>
          <p:cNvSpPr/>
          <p:nvPr/>
        </p:nvSpPr>
        <p:spPr>
          <a:xfrm>
            <a:off x="7799588" y="3253467"/>
            <a:ext cx="929742" cy="92333"/>
          </a:xfrm>
          <a:prstGeom prst="rect">
            <a:avLst/>
          </a:prstGeom>
        </p:spPr>
        <p:txBody>
          <a:bodyPr wrap="none" lIns="0" tIns="0" rIns="0" bIns="0">
            <a:spAutoFit/>
          </a:bodyPr>
          <a:lstStyle/>
          <a:p>
            <a:r>
              <a:rPr lang="en-GB" sz="600" dirty="0">
                <a:solidFill>
                  <a:schemeClr val="bg1"/>
                </a:solidFill>
                <a:latin typeface="Gill Sans MT" panose="020B0502020104020203" pitchFamily="34" charset="0"/>
              </a:rPr>
              <a:t>Alan Lagadu/istockphoto.com</a:t>
            </a:r>
          </a:p>
        </p:txBody>
      </p:sp>
      <p:cxnSp>
        <p:nvCxnSpPr>
          <p:cNvPr id="24" name="Straight Connector 23"/>
          <p:cNvCxnSpPr/>
          <p:nvPr/>
        </p:nvCxnSpPr>
        <p:spPr>
          <a:xfrm>
            <a:off x="1987725" y="1487166"/>
            <a:ext cx="5478429" cy="0"/>
          </a:xfrm>
          <a:prstGeom prst="line">
            <a:avLst/>
          </a:prstGeom>
          <a:ln w="57150">
            <a:solidFill>
              <a:srgbClr val="BDBE1C"/>
            </a:solidFill>
          </a:ln>
        </p:spPr>
        <p:style>
          <a:lnRef idx="1">
            <a:schemeClr val="accent1"/>
          </a:lnRef>
          <a:fillRef idx="0">
            <a:schemeClr val="accent1"/>
          </a:fillRef>
          <a:effectRef idx="0">
            <a:schemeClr val="accent1"/>
          </a:effectRef>
          <a:fontRef idx="minor">
            <a:schemeClr val="tx1"/>
          </a:fontRef>
        </p:style>
      </p:cxnSp>
      <p:pic>
        <p:nvPicPr>
          <p:cNvPr id="23" name="Picture 2" descr="https://ishare.apps.nerc.ac.uk/basintranet/PeopleAndTeams/Communications/Documents/Multimedia/ner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500" y="404664"/>
            <a:ext cx="1239973" cy="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A6970CA-DA43-4FAA-8059-ACA3F1F938A1}"/>
              </a:ext>
            </a:extLst>
          </p:cNvPr>
          <p:cNvPicPr>
            <a:picLocks noChangeAspect="1"/>
          </p:cNvPicPr>
          <p:nvPr/>
        </p:nvPicPr>
        <p:blipFill rotWithShape="1">
          <a:blip r:embed="rId4"/>
          <a:srcRect l="31376" t="11865" r="31812" b="21685"/>
          <a:stretch/>
        </p:blipFill>
        <p:spPr>
          <a:xfrm>
            <a:off x="738230" y="2282713"/>
            <a:ext cx="4488110" cy="4557102"/>
          </a:xfrm>
          <a:prstGeom prst="rect">
            <a:avLst/>
          </a:prstGeom>
        </p:spPr>
      </p:pic>
      <p:pic>
        <p:nvPicPr>
          <p:cNvPr id="6" name="Picture 5">
            <a:extLst>
              <a:ext uri="{FF2B5EF4-FFF2-40B4-BE49-F238E27FC236}">
                <a16:creationId xmlns:a16="http://schemas.microsoft.com/office/drawing/2014/main" id="{D71ABE1D-D4D4-4E2B-9ED2-A61819A1B8A1}"/>
              </a:ext>
            </a:extLst>
          </p:cNvPr>
          <p:cNvPicPr>
            <a:picLocks noChangeAspect="1"/>
          </p:cNvPicPr>
          <p:nvPr/>
        </p:nvPicPr>
        <p:blipFill rotWithShape="1">
          <a:blip r:embed="rId5"/>
          <a:srcRect l="25115" t="9931" r="29333" b="8797"/>
          <a:stretch/>
        </p:blipFill>
        <p:spPr>
          <a:xfrm>
            <a:off x="6612886" y="2509215"/>
            <a:ext cx="4232887" cy="4248119"/>
          </a:xfrm>
          <a:prstGeom prst="rect">
            <a:avLst/>
          </a:prstGeom>
        </p:spPr>
      </p:pic>
      <p:sp>
        <p:nvSpPr>
          <p:cNvPr id="9" name="Content Placeholder 2">
            <a:extLst>
              <a:ext uri="{FF2B5EF4-FFF2-40B4-BE49-F238E27FC236}">
                <a16:creationId xmlns:a16="http://schemas.microsoft.com/office/drawing/2014/main" id="{1312B541-4834-4D79-8032-6F8257F2791A}"/>
              </a:ext>
            </a:extLst>
          </p:cNvPr>
          <p:cNvSpPr txBox="1">
            <a:spLocks/>
          </p:cNvSpPr>
          <p:nvPr/>
        </p:nvSpPr>
        <p:spPr>
          <a:xfrm>
            <a:off x="6096000" y="1844498"/>
            <a:ext cx="40341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Charities (e.g. CRUK)</a:t>
            </a:r>
          </a:p>
        </p:txBody>
      </p:sp>
    </p:spTree>
    <p:extLst>
      <p:ext uri="{BB962C8B-B14F-4D97-AF65-F5344CB8AC3E}">
        <p14:creationId xmlns:p14="http://schemas.microsoft.com/office/powerpoint/2010/main" val="305350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12580" y="1"/>
            <a:ext cx="9155420" cy="6866565"/>
          </a:xfrm>
        </p:spPr>
      </p:pic>
      <p:sp>
        <p:nvSpPr>
          <p:cNvPr id="2" name="Title 1"/>
          <p:cNvSpPr>
            <a:spLocks noGrp="1"/>
          </p:cNvSpPr>
          <p:nvPr>
            <p:ph type="title"/>
          </p:nvPr>
        </p:nvSpPr>
        <p:spPr>
          <a:xfrm>
            <a:off x="1987724" y="144429"/>
            <a:ext cx="5325546" cy="1187985"/>
          </a:xfrm>
        </p:spPr>
        <p:txBody>
          <a:bodyPr>
            <a:normAutofit fontScale="90000"/>
          </a:bodyPr>
          <a:lstStyle/>
          <a:p>
            <a:r>
              <a:rPr lang="en-GB" sz="4000" dirty="0">
                <a:solidFill>
                  <a:schemeClr val="bg1"/>
                </a:solidFill>
                <a:latin typeface="Gill Sans MT" panose="020B0502020104020203" pitchFamily="34" charset="0"/>
              </a:rPr>
              <a:t>How do scientists choose their research?</a:t>
            </a:r>
            <a:endParaRPr lang="en-GB" sz="2800" dirty="0">
              <a:solidFill>
                <a:schemeClr val="bg1"/>
              </a:solidFill>
              <a:latin typeface="Gill Sans MT" panose="020B0502020104020203" pitchFamily="34" charset="0"/>
            </a:endParaRPr>
          </a:p>
        </p:txBody>
      </p:sp>
      <p:pic>
        <p:nvPicPr>
          <p:cNvPr id="23" name="Picture 2" descr="https://ishare.apps.nerc.ac.uk/basintranet/PeopleAndTeams/Communications/Documents/Multimedia/nerc-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4500" y="404664"/>
            <a:ext cx="1239973" cy="8640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75520" y="5715254"/>
            <a:ext cx="4176464" cy="954107"/>
          </a:xfrm>
          <a:prstGeom prst="rect">
            <a:avLst/>
          </a:prstGeom>
          <a:solidFill>
            <a:schemeClr val="tx2">
              <a:lumMod val="50000"/>
              <a:alpha val="67000"/>
            </a:schemeClr>
          </a:solidFill>
        </p:spPr>
        <p:txBody>
          <a:bodyPr wrap="square" rtlCol="0">
            <a:spAutoFit/>
          </a:bodyPr>
          <a:lstStyle/>
          <a:p>
            <a:r>
              <a:rPr lang="en-GB" sz="2800" dirty="0">
                <a:solidFill>
                  <a:schemeClr val="bg1"/>
                </a:solidFill>
                <a:latin typeface="Gill Sans MT" panose="020B0502020104020203" pitchFamily="34" charset="0"/>
              </a:rPr>
              <a:t>They follow where the money is…</a:t>
            </a:r>
          </a:p>
        </p:txBody>
      </p:sp>
      <p:sp>
        <p:nvSpPr>
          <p:cNvPr id="16" name="TextBox 15"/>
          <p:cNvSpPr txBox="1"/>
          <p:nvPr/>
        </p:nvSpPr>
        <p:spPr>
          <a:xfrm>
            <a:off x="6312024" y="6146140"/>
            <a:ext cx="4176464" cy="523220"/>
          </a:xfrm>
          <a:prstGeom prst="rect">
            <a:avLst/>
          </a:prstGeom>
          <a:solidFill>
            <a:schemeClr val="tx2">
              <a:lumMod val="50000"/>
              <a:alpha val="67000"/>
            </a:schemeClr>
          </a:solidFill>
        </p:spPr>
        <p:txBody>
          <a:bodyPr wrap="square" rtlCol="0">
            <a:spAutoFit/>
          </a:bodyPr>
          <a:lstStyle/>
          <a:p>
            <a:r>
              <a:rPr lang="en-GB" sz="2800" dirty="0">
                <a:solidFill>
                  <a:schemeClr val="bg1"/>
                </a:solidFill>
                <a:latin typeface="Gill Sans MT" panose="020B0502020104020203" pitchFamily="34" charset="0"/>
              </a:rPr>
              <a:t>…or follow their interests!</a:t>
            </a:r>
          </a:p>
        </p:txBody>
      </p:sp>
    </p:spTree>
    <p:extLst>
      <p:ext uri="{BB962C8B-B14F-4D97-AF65-F5344CB8AC3E}">
        <p14:creationId xmlns:p14="http://schemas.microsoft.com/office/powerpoint/2010/main" val="300533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ACA8-E72F-49CE-9C93-47665834C4A9}"/>
              </a:ext>
            </a:extLst>
          </p:cNvPr>
          <p:cNvSpPr>
            <a:spLocks noGrp="1"/>
          </p:cNvSpPr>
          <p:nvPr>
            <p:ph type="title"/>
          </p:nvPr>
        </p:nvSpPr>
        <p:spPr/>
        <p:txBody>
          <a:bodyPr/>
          <a:lstStyle/>
          <a:p>
            <a:r>
              <a:rPr lang="en-GB" dirty="0"/>
              <a:t>Introductions</a:t>
            </a:r>
          </a:p>
        </p:txBody>
      </p:sp>
      <p:sp>
        <p:nvSpPr>
          <p:cNvPr id="3" name="Content Placeholder 2">
            <a:extLst>
              <a:ext uri="{FF2B5EF4-FFF2-40B4-BE49-F238E27FC236}">
                <a16:creationId xmlns:a16="http://schemas.microsoft.com/office/drawing/2014/main" id="{B377DD9F-47B8-444C-A961-8F58C40F24F6}"/>
              </a:ext>
            </a:extLst>
          </p:cNvPr>
          <p:cNvSpPr>
            <a:spLocks noGrp="1"/>
          </p:cNvSpPr>
          <p:nvPr>
            <p:ph idx="1"/>
          </p:nvPr>
        </p:nvSpPr>
        <p:spPr/>
        <p:txBody>
          <a:bodyPr>
            <a:normAutofit lnSpcReduction="10000"/>
          </a:bodyPr>
          <a:lstStyle/>
          <a:p>
            <a:r>
              <a:rPr lang="en-GB" dirty="0"/>
              <a:t>Say hi to the person next to you</a:t>
            </a:r>
          </a:p>
          <a:p>
            <a:r>
              <a:rPr lang="en-GB" dirty="0"/>
              <a:t>What do you do?</a:t>
            </a:r>
          </a:p>
          <a:p>
            <a:r>
              <a:rPr lang="en-GB" dirty="0"/>
              <a:t>Anything you’re particularly interested to do today?</a:t>
            </a:r>
          </a:p>
          <a:p>
            <a:endParaRPr lang="en-GB" dirty="0"/>
          </a:p>
          <a:p>
            <a:endParaRPr lang="en-GB" dirty="0"/>
          </a:p>
          <a:p>
            <a:pPr marL="0" indent="0" algn="r">
              <a:buNone/>
            </a:pPr>
            <a:r>
              <a:rPr lang="en-GB" dirty="0">
                <a:solidFill>
                  <a:srgbClr val="02222C"/>
                </a:solidFill>
              </a:rPr>
              <a:t>#</a:t>
            </a:r>
            <a:r>
              <a:rPr lang="en-GB" dirty="0" err="1">
                <a:solidFill>
                  <a:srgbClr val="02222C"/>
                </a:solidFill>
              </a:rPr>
              <a:t>accesslab</a:t>
            </a:r>
            <a:endParaRPr lang="en-GB" dirty="0">
              <a:solidFill>
                <a:srgbClr val="02222C"/>
              </a:solidFill>
            </a:endParaRPr>
          </a:p>
          <a:p>
            <a:pPr marL="0" indent="0" algn="r">
              <a:buNone/>
            </a:pPr>
            <a:r>
              <a:rPr lang="en-GB" dirty="0">
                <a:solidFill>
                  <a:srgbClr val="02222C"/>
                </a:solidFill>
              </a:rPr>
              <a:t>@</a:t>
            </a:r>
            <a:r>
              <a:rPr lang="en-GB" dirty="0" err="1">
                <a:solidFill>
                  <a:srgbClr val="02222C"/>
                </a:solidFill>
              </a:rPr>
              <a:t>BritSciAssoc</a:t>
            </a:r>
            <a:endParaRPr lang="en-GB" dirty="0">
              <a:solidFill>
                <a:srgbClr val="02222C"/>
              </a:solidFill>
            </a:endParaRPr>
          </a:p>
          <a:p>
            <a:pPr marL="0" indent="0" algn="r">
              <a:buNone/>
            </a:pPr>
            <a:r>
              <a:rPr lang="en-GB" dirty="0">
                <a:solidFill>
                  <a:srgbClr val="02222C"/>
                </a:solidFill>
              </a:rPr>
              <a:t>@_foam</a:t>
            </a:r>
          </a:p>
          <a:p>
            <a:pPr marL="0" indent="0" algn="r">
              <a:buNone/>
            </a:pPr>
            <a:r>
              <a:rPr lang="en-GB" dirty="0">
                <a:solidFill>
                  <a:srgbClr val="02222C"/>
                </a:solidFill>
              </a:rPr>
              <a:t>@</a:t>
            </a:r>
            <a:r>
              <a:rPr lang="en-GB" dirty="0" err="1">
                <a:solidFill>
                  <a:srgbClr val="02222C"/>
                </a:solidFill>
              </a:rPr>
              <a:t>NERCscience</a:t>
            </a:r>
            <a:endParaRPr lang="en-GB" dirty="0">
              <a:solidFill>
                <a:srgbClr val="02222C"/>
              </a:solidFill>
            </a:endParaRPr>
          </a:p>
        </p:txBody>
      </p:sp>
    </p:spTree>
    <p:extLst>
      <p:ext uri="{BB962C8B-B14F-4D97-AF65-F5344CB8AC3E}">
        <p14:creationId xmlns:p14="http://schemas.microsoft.com/office/powerpoint/2010/main" val="72725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296806"/>
            <a:ext cx="7772400" cy="2115666"/>
          </a:xfrm>
        </p:spPr>
        <p:txBody>
          <a:bodyPr>
            <a:normAutofit fontScale="90000"/>
          </a:bodyPr>
          <a:lstStyle/>
          <a:p>
            <a:pPr algn="l"/>
            <a:r>
              <a:rPr lang="en-GB" dirty="0">
                <a:solidFill>
                  <a:schemeClr val="tx1"/>
                </a:solidFill>
                <a:latin typeface="Gill Sans MT" panose="020B0502020104020203" pitchFamily="34" charset="0"/>
                <a:cs typeface="Arial" panose="020B0604020202020204" pitchFamily="34" charset="0"/>
              </a:rPr>
              <a:t>Hannah King</a:t>
            </a:r>
            <a:br>
              <a:rPr lang="en-GB" dirty="0">
                <a:solidFill>
                  <a:schemeClr val="tx1"/>
                </a:solidFill>
                <a:latin typeface="Gill Sans MT" panose="020B0502020104020203" pitchFamily="34" charset="0"/>
                <a:cs typeface="Arial" panose="020B0604020202020204" pitchFamily="34" charset="0"/>
              </a:rPr>
            </a:br>
            <a:r>
              <a:rPr lang="en-GB" dirty="0">
                <a:solidFill>
                  <a:schemeClr val="tx1"/>
                </a:solidFill>
                <a:latin typeface="Gill Sans MT" panose="020B0502020104020203" pitchFamily="34" charset="0"/>
                <a:cs typeface="Arial" panose="020B0604020202020204" pitchFamily="34" charset="0"/>
                <a:hlinkClick r:id="rId2"/>
              </a:rPr>
              <a:t>hannah.king@nerc.ac.uk</a:t>
            </a:r>
            <a:r>
              <a:rPr lang="en-GB" dirty="0">
                <a:solidFill>
                  <a:schemeClr val="tx1"/>
                </a:solidFill>
                <a:latin typeface="Gill Sans MT" panose="020B0502020104020203" pitchFamily="34" charset="0"/>
                <a:cs typeface="Arial" panose="020B0604020202020204" pitchFamily="34" charset="0"/>
              </a:rPr>
              <a:t> </a:t>
            </a:r>
            <a:br>
              <a:rPr lang="en-GB" dirty="0">
                <a:solidFill>
                  <a:schemeClr val="tx1"/>
                </a:solidFill>
                <a:latin typeface="Gill Sans MT" panose="020B0502020104020203" pitchFamily="34" charset="0"/>
                <a:cs typeface="Arial" panose="020B0604020202020204" pitchFamily="34" charset="0"/>
              </a:rPr>
            </a:br>
            <a:r>
              <a:rPr lang="en-GB" dirty="0">
                <a:solidFill>
                  <a:schemeClr val="tx1"/>
                </a:solidFill>
                <a:latin typeface="Gill Sans MT" panose="020B0502020104020203" pitchFamily="34" charset="0"/>
                <a:cs typeface="Arial" panose="020B0604020202020204" pitchFamily="34" charset="0"/>
              </a:rPr>
              <a:t>Public Engagement Officer</a:t>
            </a:r>
            <a:br>
              <a:rPr lang="en-GB" dirty="0">
                <a:solidFill>
                  <a:schemeClr val="tx1"/>
                </a:solidFill>
                <a:latin typeface="Gill Sans MT" panose="020B0502020104020203" pitchFamily="34" charset="0"/>
                <a:cs typeface="Arial" panose="020B0604020202020204" pitchFamily="34" charset="0"/>
              </a:rPr>
            </a:br>
            <a:endParaRPr lang="en-GB" dirty="0">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336295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6002-84D0-4EA2-A80B-9C61B8C40E03}"/>
              </a:ext>
            </a:extLst>
          </p:cNvPr>
          <p:cNvSpPr>
            <a:spLocks noGrp="1"/>
          </p:cNvSpPr>
          <p:nvPr>
            <p:ph type="title"/>
          </p:nvPr>
        </p:nvSpPr>
        <p:spPr/>
        <p:txBody>
          <a:bodyPr/>
          <a:lstStyle/>
          <a:p>
            <a:r>
              <a:rPr lang="en-GB" dirty="0"/>
              <a:t>Understanding the basics</a:t>
            </a:r>
          </a:p>
        </p:txBody>
      </p:sp>
      <p:sp>
        <p:nvSpPr>
          <p:cNvPr id="3" name="Content Placeholder 2">
            <a:extLst>
              <a:ext uri="{FF2B5EF4-FFF2-40B4-BE49-F238E27FC236}">
                <a16:creationId xmlns:a16="http://schemas.microsoft.com/office/drawing/2014/main" id="{FE06A82E-0CB8-43FB-A242-08EC0CE7543F}"/>
              </a:ext>
            </a:extLst>
          </p:cNvPr>
          <p:cNvSpPr>
            <a:spLocks noGrp="1"/>
          </p:cNvSpPr>
          <p:nvPr>
            <p:ph idx="1"/>
          </p:nvPr>
        </p:nvSpPr>
        <p:spPr/>
        <p:txBody>
          <a:bodyPr/>
          <a:lstStyle/>
          <a:p>
            <a:r>
              <a:rPr lang="en-GB" dirty="0">
                <a:solidFill>
                  <a:schemeClr val="tx1">
                    <a:lumMod val="50000"/>
                    <a:lumOff val="50000"/>
                  </a:schemeClr>
                </a:solidFill>
              </a:rPr>
              <a:t>How does research get funded?</a:t>
            </a:r>
          </a:p>
          <a:p>
            <a:r>
              <a:rPr lang="en-GB" dirty="0">
                <a:solidFill>
                  <a:schemeClr val="tx1">
                    <a:lumMod val="50000"/>
                    <a:lumOff val="50000"/>
                  </a:schemeClr>
                </a:solidFill>
              </a:rPr>
              <a:t>Why is access to research an issue?</a:t>
            </a:r>
            <a:r>
              <a:rPr lang="en-GB" dirty="0"/>
              <a:t> </a:t>
            </a:r>
          </a:p>
          <a:p>
            <a:r>
              <a:rPr lang="en-GB" dirty="0"/>
              <a:t>How does research get reviewed and published?</a:t>
            </a:r>
          </a:p>
          <a:p>
            <a:endParaRPr lang="en-GB" dirty="0">
              <a:solidFill>
                <a:schemeClr val="tx1">
                  <a:lumMod val="50000"/>
                  <a:lumOff val="50000"/>
                </a:schemeClr>
              </a:solidFill>
            </a:endParaRPr>
          </a:p>
        </p:txBody>
      </p:sp>
    </p:spTree>
    <p:extLst>
      <p:ext uri="{BB962C8B-B14F-4D97-AF65-F5344CB8AC3E}">
        <p14:creationId xmlns:p14="http://schemas.microsoft.com/office/powerpoint/2010/main" val="405021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Science is collaborative	</a:t>
            </a:r>
          </a:p>
        </p:txBody>
      </p:sp>
      <p:sp>
        <p:nvSpPr>
          <p:cNvPr id="3" name="Content Placeholder 2">
            <a:extLst>
              <a:ext uri="{FF2B5EF4-FFF2-40B4-BE49-F238E27FC236}">
                <a16:creationId xmlns:a16="http://schemas.microsoft.com/office/drawing/2014/main" id="{03DB6DD8-D9D9-4FA2-B4CE-2D54F01E21A4}"/>
              </a:ext>
            </a:extLst>
          </p:cNvPr>
          <p:cNvSpPr>
            <a:spLocks noGrp="1"/>
          </p:cNvSpPr>
          <p:nvPr>
            <p:ph idx="1"/>
          </p:nvPr>
        </p:nvSpPr>
        <p:spPr>
          <a:xfrm>
            <a:off x="838200" y="1825625"/>
            <a:ext cx="4770863" cy="4351338"/>
          </a:xfrm>
        </p:spPr>
        <p:txBody>
          <a:bodyPr/>
          <a:lstStyle/>
          <a:p>
            <a:r>
              <a:rPr lang="en-GB" dirty="0"/>
              <a:t>When you read a piece of research, it’s very rarely done by one person… </a:t>
            </a:r>
          </a:p>
          <a:p>
            <a:r>
              <a:rPr lang="en-GB" dirty="0"/>
              <a:t>Scientists work in teams of 1-1000!</a:t>
            </a:r>
          </a:p>
          <a:p>
            <a:endParaRPr lang="en-GB" dirty="0"/>
          </a:p>
        </p:txBody>
      </p:sp>
      <p:pic>
        <p:nvPicPr>
          <p:cNvPr id="1026" name="Picture 2" descr="http://si.wsj.net/public/resources/images/P1-BU542_COAUTH_16U_20150809183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678" y="1386099"/>
            <a:ext cx="5643062" cy="502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8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26647" y="1988840"/>
            <a:ext cx="3926727" cy="2088252"/>
            <a:chOff x="3402646" y="1474892"/>
            <a:chExt cx="3926727" cy="2088252"/>
          </a:xfrm>
        </p:grpSpPr>
        <p:sp>
          <p:nvSpPr>
            <p:cNvPr id="9" name="Freccia a destra 5"/>
            <p:cNvSpPr/>
            <p:nvPr/>
          </p:nvSpPr>
          <p:spPr>
            <a:xfrm rot="5400000">
              <a:off x="4428167" y="2384599"/>
              <a:ext cx="428625" cy="357188"/>
            </a:xfrm>
            <a:prstGeom prst="rightArrow">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0" name="CasellaDiTesto 6"/>
            <p:cNvSpPr txBox="1">
              <a:spLocks noChangeArrowheads="1"/>
            </p:cNvSpPr>
            <p:nvPr/>
          </p:nvSpPr>
          <p:spPr bwMode="auto">
            <a:xfrm>
              <a:off x="4028986" y="2855258"/>
              <a:ext cx="1500187" cy="707886"/>
            </a:xfrm>
            <a:prstGeom prst="rect">
              <a:avLst/>
            </a:prstGeom>
            <a:noFill/>
            <a:ln w="9525">
              <a:noFill/>
              <a:miter lim="800000"/>
              <a:headEnd/>
              <a:tailEnd/>
            </a:ln>
          </p:spPr>
          <p:txBody>
            <a:bodyPr>
              <a:spAutoFit/>
            </a:bodyPr>
            <a:lstStyle/>
            <a:p>
              <a:r>
                <a:rPr lang="it-IT" sz="2000" b="1" dirty="0">
                  <a:latin typeface="Arial" panose="020B0604020202020204" pitchFamily="34" charset="0"/>
                  <a:ea typeface="Verdana" panose="020B0604030504040204" pitchFamily="34" charset="0"/>
                </a:rPr>
                <a:t>External review</a:t>
              </a:r>
            </a:p>
          </p:txBody>
        </p:sp>
        <p:sp>
          <p:nvSpPr>
            <p:cNvPr id="20" name="Freccia a destra 5"/>
            <p:cNvSpPr/>
            <p:nvPr/>
          </p:nvSpPr>
          <p:spPr>
            <a:xfrm>
              <a:off x="5256545" y="1599619"/>
              <a:ext cx="500633" cy="589276"/>
            </a:xfrm>
            <a:prstGeom prst="rightArrow">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0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1" name="CasellaDiTesto 6"/>
            <p:cNvSpPr txBox="1">
              <a:spLocks noChangeArrowheads="1"/>
            </p:cNvSpPr>
            <p:nvPr/>
          </p:nvSpPr>
          <p:spPr bwMode="auto">
            <a:xfrm>
              <a:off x="5829186" y="1474892"/>
              <a:ext cx="1500187" cy="707886"/>
            </a:xfrm>
            <a:prstGeom prst="rect">
              <a:avLst/>
            </a:prstGeom>
            <a:noFill/>
            <a:ln w="9525">
              <a:noFill/>
              <a:miter lim="800000"/>
              <a:headEnd/>
              <a:tailEnd/>
            </a:ln>
          </p:spPr>
          <p:txBody>
            <a:bodyPr>
              <a:spAutoFit/>
            </a:bodyPr>
            <a:lstStyle/>
            <a:p>
              <a:r>
                <a:rPr lang="it-IT" sz="2000" b="1" dirty="0">
                  <a:solidFill>
                    <a:srgbClr val="FF0000"/>
                  </a:solidFill>
                  <a:latin typeface="Arial" panose="020B0604020202020204" pitchFamily="34" charset="0"/>
                  <a:ea typeface="Verdana" panose="020B0604030504040204" pitchFamily="34" charset="0"/>
                </a:rPr>
                <a:t>Returned to author</a:t>
              </a:r>
            </a:p>
          </p:txBody>
        </p:sp>
        <p:sp>
          <p:nvSpPr>
            <p:cNvPr id="22" name="CasellaDiTesto 6"/>
            <p:cNvSpPr txBox="1">
              <a:spLocks noChangeArrowheads="1"/>
            </p:cNvSpPr>
            <p:nvPr/>
          </p:nvSpPr>
          <p:spPr bwMode="auto">
            <a:xfrm>
              <a:off x="3402646" y="2377396"/>
              <a:ext cx="1088216" cy="400110"/>
            </a:xfrm>
            <a:prstGeom prst="rect">
              <a:avLst/>
            </a:prstGeom>
            <a:noFill/>
            <a:ln w="9525">
              <a:noFill/>
              <a:miter lim="800000"/>
              <a:headEnd/>
              <a:tailEnd/>
            </a:ln>
          </p:spPr>
          <p:txBody>
            <a:bodyPr wrap="square">
              <a:spAutoFit/>
            </a:bodyPr>
            <a:lstStyle/>
            <a:p>
              <a:r>
                <a:rPr lang="it-IT" sz="2000" b="1" dirty="0">
                  <a:solidFill>
                    <a:schemeClr val="bg1"/>
                  </a:solidFill>
                  <a:latin typeface="Arial" panose="020B0604020202020204" pitchFamily="34" charset="0"/>
                  <a:ea typeface="Verdana" panose="020B0604030504040204" pitchFamily="34" charset="0"/>
                </a:rPr>
                <a:t>20-50%</a:t>
              </a:r>
            </a:p>
          </p:txBody>
        </p:sp>
        <p:sp>
          <p:nvSpPr>
            <p:cNvPr id="23" name="CasellaDiTesto 6"/>
            <p:cNvSpPr txBox="1">
              <a:spLocks noChangeArrowheads="1"/>
            </p:cNvSpPr>
            <p:nvPr/>
          </p:nvSpPr>
          <p:spPr bwMode="auto">
            <a:xfrm>
              <a:off x="5151101" y="2164794"/>
              <a:ext cx="1117033" cy="400110"/>
            </a:xfrm>
            <a:prstGeom prst="rect">
              <a:avLst/>
            </a:prstGeom>
            <a:noFill/>
            <a:ln w="9525">
              <a:noFill/>
              <a:miter lim="800000"/>
              <a:headEnd/>
              <a:tailEnd/>
            </a:ln>
          </p:spPr>
          <p:txBody>
            <a:bodyPr wrap="square">
              <a:spAutoFit/>
            </a:bodyPr>
            <a:lstStyle/>
            <a:p>
              <a:r>
                <a:rPr lang="it-IT" sz="2000" b="1" dirty="0">
                  <a:solidFill>
                    <a:srgbClr val="FF0000"/>
                  </a:solidFill>
                  <a:latin typeface="Arial" panose="020B0604020202020204" pitchFamily="34" charset="0"/>
                  <a:ea typeface="Verdana" panose="020B0604030504040204" pitchFamily="34" charset="0"/>
                </a:rPr>
                <a:t>50-80%</a:t>
              </a:r>
            </a:p>
          </p:txBody>
        </p:sp>
      </p:grpSp>
      <p:grpSp>
        <p:nvGrpSpPr>
          <p:cNvPr id="31" name="Group 30"/>
          <p:cNvGrpSpPr/>
          <p:nvPr/>
        </p:nvGrpSpPr>
        <p:grpSpPr>
          <a:xfrm>
            <a:off x="7145244" y="3945475"/>
            <a:ext cx="3592319" cy="1661208"/>
            <a:chOff x="5621243" y="3431527"/>
            <a:chExt cx="3592319" cy="1661208"/>
          </a:xfrm>
        </p:grpSpPr>
        <p:sp>
          <p:nvSpPr>
            <p:cNvPr id="14" name="Freccia a destra 5"/>
            <p:cNvSpPr/>
            <p:nvPr/>
          </p:nvSpPr>
          <p:spPr>
            <a:xfrm rot="13676534">
              <a:off x="5330819" y="3721951"/>
              <a:ext cx="955869" cy="375022"/>
            </a:xfrm>
            <a:prstGeom prst="rightArrow">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000">
                <a:latin typeface="Arial" panose="020B0604020202020204" pitchFamily="34" charset="0"/>
                <a:ea typeface="Verdana" panose="020B0604030504040204" pitchFamily="34" charset="0"/>
                <a:cs typeface="Arial" panose="020B0604020202020204" pitchFamily="34" charset="0"/>
              </a:endParaRPr>
            </a:p>
          </p:txBody>
        </p:sp>
        <p:sp>
          <p:nvSpPr>
            <p:cNvPr id="16" name="CasellaDiTesto 6"/>
            <p:cNvSpPr txBox="1">
              <a:spLocks noChangeArrowheads="1"/>
            </p:cNvSpPr>
            <p:nvPr/>
          </p:nvSpPr>
          <p:spPr bwMode="auto">
            <a:xfrm>
              <a:off x="7713375" y="4077072"/>
              <a:ext cx="1500187" cy="1015663"/>
            </a:xfrm>
            <a:prstGeom prst="rect">
              <a:avLst/>
            </a:prstGeom>
            <a:noFill/>
            <a:ln w="9525">
              <a:noFill/>
              <a:miter lim="800000"/>
              <a:headEnd/>
              <a:tailEnd/>
            </a:ln>
          </p:spPr>
          <p:txBody>
            <a:bodyPr>
              <a:spAutoFit/>
            </a:bodyPr>
            <a:lstStyle/>
            <a:p>
              <a:r>
                <a:rPr lang="it-IT" sz="2000" b="1" dirty="0">
                  <a:solidFill>
                    <a:srgbClr val="00B050"/>
                  </a:solidFill>
                  <a:latin typeface="Arial" panose="020B0604020202020204" pitchFamily="34" charset="0"/>
                  <a:ea typeface="Verdana" panose="020B0604030504040204" pitchFamily="34" charset="0"/>
                </a:rPr>
                <a:t>Accepted and published</a:t>
              </a:r>
            </a:p>
          </p:txBody>
        </p:sp>
        <p:sp>
          <p:nvSpPr>
            <p:cNvPr id="17" name="CasellaDiTesto 6"/>
            <p:cNvSpPr txBox="1">
              <a:spLocks noChangeArrowheads="1"/>
            </p:cNvSpPr>
            <p:nvPr/>
          </p:nvSpPr>
          <p:spPr bwMode="auto">
            <a:xfrm>
              <a:off x="6743182" y="4037002"/>
              <a:ext cx="1204761" cy="400110"/>
            </a:xfrm>
            <a:prstGeom prst="rect">
              <a:avLst/>
            </a:prstGeom>
            <a:noFill/>
            <a:ln w="9525">
              <a:noFill/>
              <a:miter lim="800000"/>
              <a:headEnd/>
              <a:tailEnd/>
            </a:ln>
          </p:spPr>
          <p:txBody>
            <a:bodyPr wrap="square">
              <a:spAutoFit/>
            </a:bodyPr>
            <a:lstStyle/>
            <a:p>
              <a:r>
                <a:rPr lang="it-IT" sz="2000" b="1" dirty="0">
                  <a:solidFill>
                    <a:srgbClr val="92D050"/>
                  </a:solidFill>
                  <a:latin typeface="Arial" panose="020B0604020202020204" pitchFamily="34" charset="0"/>
                  <a:ea typeface="Verdana" panose="020B0604030504040204" pitchFamily="34" charset="0"/>
                </a:rPr>
                <a:t>10-40%</a:t>
              </a:r>
            </a:p>
          </p:txBody>
        </p:sp>
        <p:sp>
          <p:nvSpPr>
            <p:cNvPr id="24" name="Freccia a destra 5"/>
            <p:cNvSpPr/>
            <p:nvPr/>
          </p:nvSpPr>
          <p:spPr>
            <a:xfrm>
              <a:off x="7128753" y="4437112"/>
              <a:ext cx="428625" cy="357188"/>
            </a:xfrm>
            <a:prstGeom prst="rightArrow">
              <a:avLst/>
            </a:prstGeom>
            <a:solidFill>
              <a:srgbClr val="92D05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000">
                <a:latin typeface="Arial" panose="020B0604020202020204" pitchFamily="34" charset="0"/>
                <a:ea typeface="Verdana" panose="020B0604030504040204" pitchFamily="34" charset="0"/>
                <a:cs typeface="Arial" panose="020B0604020202020204" pitchFamily="34" charset="0"/>
              </a:endParaRPr>
            </a:p>
          </p:txBody>
        </p:sp>
      </p:grpSp>
      <p:grpSp>
        <p:nvGrpSpPr>
          <p:cNvPr id="3" name="Group 2"/>
          <p:cNvGrpSpPr/>
          <p:nvPr/>
        </p:nvGrpSpPr>
        <p:grpSpPr>
          <a:xfrm>
            <a:off x="1569562" y="1998732"/>
            <a:ext cx="5495592" cy="746938"/>
            <a:chOff x="45562" y="1484784"/>
            <a:chExt cx="5495592" cy="746938"/>
          </a:xfrm>
        </p:grpSpPr>
        <p:sp>
          <p:nvSpPr>
            <p:cNvPr id="6" name="CasellaDiTesto 4"/>
            <p:cNvSpPr txBox="1">
              <a:spLocks noChangeArrowheads="1"/>
            </p:cNvSpPr>
            <p:nvPr/>
          </p:nvSpPr>
          <p:spPr bwMode="auto">
            <a:xfrm>
              <a:off x="45562" y="1496978"/>
              <a:ext cx="1500188" cy="707886"/>
            </a:xfrm>
            <a:prstGeom prst="rect">
              <a:avLst/>
            </a:prstGeom>
            <a:noFill/>
            <a:ln w="9525">
              <a:noFill/>
              <a:miter lim="800000"/>
              <a:headEnd/>
              <a:tailEnd/>
            </a:ln>
          </p:spPr>
          <p:txBody>
            <a:bodyPr>
              <a:spAutoFit/>
            </a:bodyPr>
            <a:lstStyle/>
            <a:p>
              <a:r>
                <a:rPr lang="it-IT" sz="2000" b="1" dirty="0">
                  <a:latin typeface="Arial" panose="020B0604020202020204" pitchFamily="34" charset="0"/>
                  <a:ea typeface="Verdana" panose="020B0604030504040204" pitchFamily="34" charset="0"/>
                </a:rPr>
                <a:t>Paper submitted</a:t>
              </a:r>
            </a:p>
          </p:txBody>
        </p:sp>
        <p:sp>
          <p:nvSpPr>
            <p:cNvPr id="4" name="CasellaDiTesto 6"/>
            <p:cNvSpPr txBox="1">
              <a:spLocks noChangeArrowheads="1"/>
            </p:cNvSpPr>
            <p:nvPr/>
          </p:nvSpPr>
          <p:spPr bwMode="auto">
            <a:xfrm>
              <a:off x="2112155" y="1496978"/>
              <a:ext cx="1500187" cy="707886"/>
            </a:xfrm>
            <a:prstGeom prst="rect">
              <a:avLst/>
            </a:prstGeom>
            <a:noFill/>
            <a:ln w="9525">
              <a:noFill/>
              <a:miter lim="800000"/>
              <a:headEnd/>
              <a:tailEnd/>
            </a:ln>
          </p:spPr>
          <p:txBody>
            <a:bodyPr>
              <a:spAutoFit/>
            </a:bodyPr>
            <a:lstStyle/>
            <a:p>
              <a:r>
                <a:rPr lang="it-IT" sz="2000" b="1" dirty="0">
                  <a:latin typeface="Arial" panose="020B0604020202020204" pitchFamily="34" charset="0"/>
                  <a:ea typeface="Verdana" panose="020B0604030504040204" pitchFamily="34" charset="0"/>
                </a:rPr>
                <a:t>Editor assigned</a:t>
              </a:r>
            </a:p>
          </p:txBody>
        </p:sp>
        <p:sp>
          <p:nvSpPr>
            <p:cNvPr id="5" name="Freccia a destra 5"/>
            <p:cNvSpPr/>
            <p:nvPr/>
          </p:nvSpPr>
          <p:spPr>
            <a:xfrm>
              <a:off x="1512129" y="1556792"/>
              <a:ext cx="644649" cy="632103"/>
            </a:xfrm>
            <a:prstGeom prst="rightArrow">
              <a:avLst/>
            </a:prstGeom>
            <a:solidFill>
              <a:schemeClr val="bg1">
                <a:lumMod val="6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7" name="CasellaDiTesto 6"/>
            <p:cNvSpPr txBox="1">
              <a:spLocks noChangeArrowheads="1"/>
            </p:cNvSpPr>
            <p:nvPr/>
          </p:nvSpPr>
          <p:spPr bwMode="auto">
            <a:xfrm>
              <a:off x="4040967" y="1484784"/>
              <a:ext cx="1500187" cy="707886"/>
            </a:xfrm>
            <a:prstGeom prst="rect">
              <a:avLst/>
            </a:prstGeom>
            <a:noFill/>
            <a:ln w="9525">
              <a:noFill/>
              <a:miter lim="800000"/>
              <a:headEnd/>
              <a:tailEnd/>
            </a:ln>
          </p:spPr>
          <p:txBody>
            <a:bodyPr>
              <a:spAutoFit/>
            </a:bodyPr>
            <a:lstStyle/>
            <a:p>
              <a:r>
                <a:rPr lang="it-IT" sz="2000" b="1" dirty="0">
                  <a:latin typeface="Arial" panose="020B0604020202020204" pitchFamily="34" charset="0"/>
                  <a:ea typeface="Verdana" panose="020B0604030504040204" pitchFamily="34" charset="0"/>
                </a:rPr>
                <a:t>First decision</a:t>
              </a:r>
            </a:p>
          </p:txBody>
        </p:sp>
        <p:sp>
          <p:nvSpPr>
            <p:cNvPr id="27" name="Freccia a destra 5"/>
            <p:cNvSpPr/>
            <p:nvPr/>
          </p:nvSpPr>
          <p:spPr>
            <a:xfrm>
              <a:off x="3469569" y="1599619"/>
              <a:ext cx="644649" cy="632103"/>
            </a:xfrm>
            <a:prstGeom prst="rightArrow">
              <a:avLst/>
            </a:prstGeom>
            <a:solidFill>
              <a:schemeClr val="bg1">
                <a:lumMod val="6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30" name="Group 29"/>
          <p:cNvGrpSpPr/>
          <p:nvPr/>
        </p:nvGrpSpPr>
        <p:grpSpPr>
          <a:xfrm>
            <a:off x="5552986" y="4230980"/>
            <a:ext cx="3240360" cy="2209082"/>
            <a:chOff x="4028986" y="3717032"/>
            <a:chExt cx="3240360" cy="2209082"/>
          </a:xfrm>
        </p:grpSpPr>
        <p:sp>
          <p:nvSpPr>
            <p:cNvPr id="11" name="Freccia a destra 5"/>
            <p:cNvSpPr/>
            <p:nvPr/>
          </p:nvSpPr>
          <p:spPr>
            <a:xfrm rot="5400000">
              <a:off x="4465700" y="3823333"/>
              <a:ext cx="428625" cy="216024"/>
            </a:xfrm>
            <a:prstGeom prst="rightArrow">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latin typeface="Arial" panose="020B0604020202020204" pitchFamily="34" charset="0"/>
                <a:ea typeface="Verdana" panose="020B0604030504040204" pitchFamily="34" charset="0"/>
                <a:cs typeface="Arial" panose="020B0604020202020204" pitchFamily="34" charset="0"/>
              </a:endParaRPr>
            </a:p>
          </p:txBody>
        </p:sp>
        <p:sp>
          <p:nvSpPr>
            <p:cNvPr id="12" name="CasellaDiTesto 6"/>
            <p:cNvSpPr txBox="1">
              <a:spLocks noChangeArrowheads="1"/>
            </p:cNvSpPr>
            <p:nvPr/>
          </p:nvSpPr>
          <p:spPr bwMode="auto">
            <a:xfrm>
              <a:off x="4028986" y="4151402"/>
              <a:ext cx="1500187" cy="707886"/>
            </a:xfrm>
            <a:prstGeom prst="rect">
              <a:avLst/>
            </a:prstGeom>
            <a:noFill/>
            <a:ln w="9525">
              <a:noFill/>
              <a:miter lim="800000"/>
              <a:headEnd/>
              <a:tailEnd/>
            </a:ln>
          </p:spPr>
          <p:txBody>
            <a:bodyPr>
              <a:spAutoFit/>
            </a:bodyPr>
            <a:lstStyle/>
            <a:p>
              <a:r>
                <a:rPr lang="it-IT" sz="2000" b="1" dirty="0">
                  <a:solidFill>
                    <a:schemeClr val="bg1">
                      <a:lumMod val="50000"/>
                    </a:schemeClr>
                  </a:solidFill>
                  <a:latin typeface="Arial" panose="020B0604020202020204" pitchFamily="34" charset="0"/>
                  <a:ea typeface="Verdana" panose="020B0604030504040204" pitchFamily="34" charset="0"/>
                </a:rPr>
                <a:t>Editorial decision</a:t>
              </a:r>
            </a:p>
          </p:txBody>
        </p:sp>
        <p:sp>
          <p:nvSpPr>
            <p:cNvPr id="13" name="CasellaDiTesto 6"/>
            <p:cNvSpPr txBox="1">
              <a:spLocks noChangeArrowheads="1"/>
            </p:cNvSpPr>
            <p:nvPr/>
          </p:nvSpPr>
          <p:spPr bwMode="auto">
            <a:xfrm>
              <a:off x="5769159" y="4392106"/>
              <a:ext cx="1500187" cy="400110"/>
            </a:xfrm>
            <a:prstGeom prst="rect">
              <a:avLst/>
            </a:prstGeom>
            <a:noFill/>
            <a:ln w="9525">
              <a:noFill/>
              <a:miter lim="800000"/>
              <a:headEnd/>
              <a:tailEnd/>
            </a:ln>
          </p:spPr>
          <p:txBody>
            <a:bodyPr>
              <a:spAutoFit/>
            </a:bodyPr>
            <a:lstStyle/>
            <a:p>
              <a:r>
                <a:rPr lang="it-IT" sz="2000" b="1" dirty="0">
                  <a:solidFill>
                    <a:schemeClr val="bg1">
                      <a:lumMod val="50000"/>
                    </a:schemeClr>
                  </a:solidFill>
                  <a:latin typeface="Arial" panose="020B0604020202020204" pitchFamily="34" charset="0"/>
                  <a:ea typeface="Verdana" panose="020B0604030504040204" pitchFamily="34" charset="0"/>
                </a:rPr>
                <a:t>Revision</a:t>
              </a:r>
            </a:p>
          </p:txBody>
        </p:sp>
        <p:sp>
          <p:nvSpPr>
            <p:cNvPr id="15" name="Freccia a destra 5"/>
            <p:cNvSpPr/>
            <p:nvPr/>
          </p:nvSpPr>
          <p:spPr>
            <a:xfrm>
              <a:off x="5328553" y="4437112"/>
              <a:ext cx="428625" cy="357188"/>
            </a:xfrm>
            <a:prstGeom prst="rightArrow">
              <a:avLst/>
            </a:prstGeom>
            <a:solidFill>
              <a:srgbClr val="FFFF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000">
                <a:solidFill>
                  <a:srgbClr val="FFFF00"/>
                </a:solidFill>
                <a:latin typeface="Arial" panose="020B0604020202020204" pitchFamily="34" charset="0"/>
                <a:ea typeface="Verdana" panose="020B0604030504040204" pitchFamily="34" charset="0"/>
                <a:cs typeface="Arial" panose="020B0604020202020204" pitchFamily="34" charset="0"/>
              </a:endParaRPr>
            </a:p>
          </p:txBody>
        </p:sp>
        <p:sp>
          <p:nvSpPr>
            <p:cNvPr id="18" name="Freccia a destra 5"/>
            <p:cNvSpPr/>
            <p:nvPr/>
          </p:nvSpPr>
          <p:spPr>
            <a:xfrm rot="5400000">
              <a:off x="4425316" y="5120903"/>
              <a:ext cx="428625" cy="357188"/>
            </a:xfrm>
            <a:prstGeom prst="rightArrow">
              <a:avLst/>
            </a:prstGeom>
            <a:solidFill>
              <a:srgbClr val="C00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000">
                <a:latin typeface="Arial" panose="020B0604020202020204" pitchFamily="34" charset="0"/>
                <a:ea typeface="Verdana" panose="020B0604030504040204" pitchFamily="34" charset="0"/>
                <a:cs typeface="Arial" panose="020B0604020202020204" pitchFamily="34" charset="0"/>
              </a:endParaRPr>
            </a:p>
          </p:txBody>
        </p:sp>
        <p:sp>
          <p:nvSpPr>
            <p:cNvPr id="19" name="CasellaDiTesto 6"/>
            <p:cNvSpPr txBox="1">
              <a:spLocks noChangeArrowheads="1"/>
            </p:cNvSpPr>
            <p:nvPr/>
          </p:nvSpPr>
          <p:spPr bwMode="auto">
            <a:xfrm>
              <a:off x="4028986" y="5526004"/>
              <a:ext cx="1500187" cy="400110"/>
            </a:xfrm>
            <a:prstGeom prst="rect">
              <a:avLst/>
            </a:prstGeom>
            <a:noFill/>
            <a:ln w="9525">
              <a:noFill/>
              <a:miter lim="800000"/>
              <a:headEnd/>
              <a:tailEnd/>
            </a:ln>
          </p:spPr>
          <p:txBody>
            <a:bodyPr>
              <a:spAutoFit/>
            </a:bodyPr>
            <a:lstStyle/>
            <a:p>
              <a:r>
                <a:rPr lang="it-IT" sz="2000" b="1" dirty="0">
                  <a:solidFill>
                    <a:srgbClr val="C00000"/>
                  </a:solidFill>
                  <a:latin typeface="Arial" panose="020B0604020202020204" pitchFamily="34" charset="0"/>
                  <a:ea typeface="Verdana" panose="020B0604030504040204" pitchFamily="34" charset="0"/>
                </a:rPr>
                <a:t>Rejection</a:t>
              </a:r>
              <a:endParaRPr lang="it-IT" sz="2400" b="1" dirty="0">
                <a:solidFill>
                  <a:srgbClr val="C00000"/>
                </a:solidFill>
                <a:latin typeface="Arial" panose="020B0604020202020204" pitchFamily="34" charset="0"/>
                <a:ea typeface="Verdana" panose="020B0604030504040204" pitchFamily="34" charset="0"/>
              </a:endParaRPr>
            </a:p>
          </p:txBody>
        </p:sp>
        <p:sp>
          <p:nvSpPr>
            <p:cNvPr id="28" name="Freccia a destra 5"/>
            <p:cNvSpPr/>
            <p:nvPr/>
          </p:nvSpPr>
          <p:spPr>
            <a:xfrm rot="5400000">
              <a:off x="4236655" y="3823333"/>
              <a:ext cx="428625" cy="216024"/>
            </a:xfrm>
            <a:prstGeom prst="rightArrow">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latin typeface="Arial" panose="020B0604020202020204" pitchFamily="34" charset="0"/>
                <a:ea typeface="Verdana" panose="020B0604030504040204" pitchFamily="34" charset="0"/>
                <a:cs typeface="Arial" panose="020B0604020202020204" pitchFamily="34" charset="0"/>
              </a:endParaRPr>
            </a:p>
          </p:txBody>
        </p:sp>
        <p:sp>
          <p:nvSpPr>
            <p:cNvPr id="29" name="Freccia a destra 5"/>
            <p:cNvSpPr/>
            <p:nvPr/>
          </p:nvSpPr>
          <p:spPr>
            <a:xfrm rot="5400000">
              <a:off x="4684991" y="3823333"/>
              <a:ext cx="428625" cy="216024"/>
            </a:xfrm>
            <a:prstGeom prst="rightArrow">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500">
                <a:latin typeface="Arial" panose="020B0604020202020204" pitchFamily="34" charset="0"/>
                <a:ea typeface="Verdana" panose="020B0604030504040204" pitchFamily="34" charset="0"/>
                <a:cs typeface="Arial" panose="020B0604020202020204" pitchFamily="34" charset="0"/>
              </a:endParaRPr>
            </a:p>
          </p:txBody>
        </p:sp>
      </p:grpSp>
      <p:sp>
        <p:nvSpPr>
          <p:cNvPr id="2" name="Title 1"/>
          <p:cNvSpPr>
            <a:spLocks noGrp="1"/>
          </p:cNvSpPr>
          <p:nvPr>
            <p:ph type="title"/>
          </p:nvPr>
        </p:nvSpPr>
        <p:spPr/>
        <p:txBody>
          <a:bodyPr/>
          <a:lstStyle/>
          <a:p>
            <a:r>
              <a:rPr lang="en-GB" dirty="0"/>
              <a:t>The publishing process</a:t>
            </a:r>
          </a:p>
        </p:txBody>
      </p:sp>
    </p:spTree>
    <p:extLst>
      <p:ext uri="{BB962C8B-B14F-4D97-AF65-F5344CB8AC3E}">
        <p14:creationId xmlns:p14="http://schemas.microsoft.com/office/powerpoint/2010/main" val="23101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Shape 1563"/>
          <p:cNvSpPr>
            <a:spLocks noGrp="1"/>
          </p:cNvSpPr>
          <p:nvPr>
            <p:ph type="title"/>
          </p:nvPr>
        </p:nvSpPr>
        <p:spPr/>
        <p:txBody>
          <a:bodyPr/>
          <a:lstStyle/>
          <a:p>
            <a:pPr lvl="0"/>
            <a:r>
              <a:rPr lang="en-GB" dirty="0"/>
              <a:t>How is research assessed?</a:t>
            </a:r>
          </a:p>
        </p:txBody>
      </p:sp>
      <p:sp>
        <p:nvSpPr>
          <p:cNvPr id="1564" name="Shape 1564"/>
          <p:cNvSpPr>
            <a:spLocks noGrp="1"/>
          </p:cNvSpPr>
          <p:nvPr>
            <p:ph idx="1"/>
          </p:nvPr>
        </p:nvSpPr>
        <p:spPr/>
        <p:txBody>
          <a:bodyPr>
            <a:normAutofit/>
          </a:bodyPr>
          <a:lstStyle/>
          <a:p>
            <a:pPr marL="0" indent="0">
              <a:buNone/>
            </a:pPr>
            <a:r>
              <a:rPr lang="en-GB" dirty="0"/>
              <a:t>Research is checked by other scientists working in a similar field – peer review</a:t>
            </a:r>
          </a:p>
          <a:p>
            <a:pPr marL="0" indent="0">
              <a:buNone/>
            </a:pPr>
            <a:endParaRPr lang="en-GB" dirty="0"/>
          </a:p>
          <a:p>
            <a:r>
              <a:rPr lang="en-GB" dirty="0"/>
              <a:t>Scientists do not know who is reviewing their paper</a:t>
            </a:r>
          </a:p>
          <a:p>
            <a:r>
              <a:rPr lang="en-GB" dirty="0"/>
              <a:t>Scientists can suggest reviewers or exclude reviewers (within reason)</a:t>
            </a:r>
          </a:p>
          <a:p>
            <a:r>
              <a:rPr lang="en-GB" dirty="0"/>
              <a:t>There are trials with making peer review more anonymised, or more transparent</a:t>
            </a:r>
          </a:p>
          <a:p>
            <a:endParaRPr lang="en-GB" dirty="0"/>
          </a:p>
        </p:txBody>
      </p:sp>
    </p:spTree>
    <p:extLst>
      <p:ext uri="{BB962C8B-B14F-4D97-AF65-F5344CB8AC3E}">
        <p14:creationId xmlns:p14="http://schemas.microsoft.com/office/powerpoint/2010/main" val="11824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Title 1"/>
          <p:cNvSpPr>
            <a:spLocks noGrp="1"/>
          </p:cNvSpPr>
          <p:nvPr>
            <p:ph type="title"/>
          </p:nvPr>
        </p:nvSpPr>
        <p:spPr/>
        <p:txBody>
          <a:bodyPr/>
          <a:lstStyle/>
          <a:p>
            <a:r>
              <a:rPr lang="en-US" dirty="0"/>
              <a:t>Who are reviewers?</a:t>
            </a:r>
            <a:endParaRPr lang="en-US" b="0" dirty="0"/>
          </a:p>
        </p:txBody>
      </p:sp>
      <p:sp>
        <p:nvSpPr>
          <p:cNvPr id="4" name="Shape 1564">
            <a:extLst>
              <a:ext uri="{FF2B5EF4-FFF2-40B4-BE49-F238E27FC236}">
                <a16:creationId xmlns:a16="http://schemas.microsoft.com/office/drawing/2014/main" id="{7DEF4D0D-2083-49BD-B0EC-69A34C76AA14}"/>
              </a:ext>
            </a:extLst>
          </p:cNvPr>
          <p:cNvSpPr>
            <a:spLocks noGrp="1"/>
          </p:cNvSpPr>
          <p:nvPr>
            <p:ph idx="1"/>
          </p:nvPr>
        </p:nvSpPr>
        <p:spPr>
          <a:xfrm>
            <a:off x="838200" y="1825625"/>
            <a:ext cx="10515600" cy="4351338"/>
          </a:xfrm>
        </p:spPr>
        <p:txBody>
          <a:bodyPr>
            <a:normAutofit/>
          </a:bodyPr>
          <a:lstStyle/>
          <a:p>
            <a:pPr marL="0" indent="0">
              <a:buNone/>
            </a:pPr>
            <a:r>
              <a:rPr lang="en-GB" sz="3200" dirty="0"/>
              <a:t>Commonly 2-4 referees chosen by journal editors from a database</a:t>
            </a:r>
          </a:p>
          <a:p>
            <a:endParaRPr lang="en-GB" sz="3200" dirty="0"/>
          </a:p>
          <a:p>
            <a:pPr marL="0" indent="0">
              <a:buNone/>
            </a:pPr>
            <a:r>
              <a:rPr lang="en-GB" sz="3200" dirty="0"/>
              <a:t>They answer two questions: </a:t>
            </a:r>
          </a:p>
          <a:p>
            <a:pPr marL="0" indent="0">
              <a:buNone/>
            </a:pPr>
            <a:endParaRPr lang="en-GB" sz="3200" dirty="0"/>
          </a:p>
          <a:p>
            <a:r>
              <a:rPr lang="en-GB" sz="3200" dirty="0"/>
              <a:t>Do I trust the data?</a:t>
            </a:r>
          </a:p>
          <a:p>
            <a:r>
              <a:rPr lang="en-GB" sz="3200" dirty="0"/>
              <a:t>Why do I care?</a:t>
            </a:r>
          </a:p>
          <a:p>
            <a:endParaRPr lang="en-GB" dirty="0"/>
          </a:p>
        </p:txBody>
      </p:sp>
    </p:spTree>
    <p:extLst>
      <p:ext uri="{BB962C8B-B14F-4D97-AF65-F5344CB8AC3E}">
        <p14:creationId xmlns:p14="http://schemas.microsoft.com/office/powerpoint/2010/main" val="37090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What is a review paper?</a:t>
            </a:r>
          </a:p>
        </p:txBody>
      </p:sp>
      <p:sp>
        <p:nvSpPr>
          <p:cNvPr id="6" name="Content Placeholder 2"/>
          <p:cNvSpPr>
            <a:spLocks noGrp="1"/>
          </p:cNvSpPr>
          <p:nvPr>
            <p:ph type="body" idx="1"/>
          </p:nvPr>
        </p:nvSpPr>
        <p:spPr/>
        <p:txBody>
          <a:bodyPr vert="horz">
            <a:normAutofit/>
          </a:bodyPr>
          <a:lstStyle/>
          <a:p>
            <a:pPr>
              <a:spcBef>
                <a:spcPts val="1224"/>
              </a:spcBef>
              <a:buFont typeface="Arial"/>
              <a:buChar char="•"/>
            </a:pPr>
            <a:r>
              <a:rPr lang="en-US" dirty="0"/>
              <a:t>Longer, more in-depth look at a research area</a:t>
            </a:r>
          </a:p>
          <a:p>
            <a:pPr>
              <a:spcBef>
                <a:spcPts val="1224"/>
              </a:spcBef>
              <a:buFont typeface="Arial"/>
              <a:buChar char="•"/>
            </a:pPr>
            <a:r>
              <a:rPr lang="en-US" dirty="0"/>
              <a:t>Discussion of advances over past 2-3 years</a:t>
            </a:r>
          </a:p>
          <a:p>
            <a:pPr marL="0" indent="0">
              <a:spcBef>
                <a:spcPts val="1224"/>
              </a:spcBef>
              <a:buNone/>
            </a:pPr>
            <a:endParaRPr lang="en-US" dirty="0"/>
          </a:p>
          <a:p>
            <a:pPr marL="0" indent="0">
              <a:spcBef>
                <a:spcPts val="1224"/>
              </a:spcBef>
              <a:buNone/>
            </a:pPr>
            <a:r>
              <a:rPr lang="en-US" dirty="0"/>
              <a:t>Usually:</a:t>
            </a:r>
          </a:p>
          <a:p>
            <a:pPr>
              <a:spcBef>
                <a:spcPts val="1224"/>
              </a:spcBef>
              <a:buFont typeface="Arial"/>
              <a:buChar char="•"/>
            </a:pPr>
            <a:r>
              <a:rPr lang="en-US" dirty="0"/>
              <a:t>Commissioned</a:t>
            </a:r>
          </a:p>
          <a:p>
            <a:pPr>
              <a:spcBef>
                <a:spcPts val="1224"/>
              </a:spcBef>
              <a:buFont typeface="Arial"/>
              <a:buChar char="•"/>
            </a:pPr>
            <a:r>
              <a:rPr lang="en-US" dirty="0"/>
              <a:t>Written by a senior academic</a:t>
            </a:r>
          </a:p>
          <a:p>
            <a:pPr>
              <a:spcBef>
                <a:spcPts val="1224"/>
              </a:spcBef>
              <a:buFont typeface="Arial"/>
              <a:buChar char="•"/>
            </a:pPr>
            <a:r>
              <a:rPr lang="en-US" dirty="0"/>
              <a:t>Contains more images and editorial input</a:t>
            </a:r>
          </a:p>
          <a:p>
            <a:pPr>
              <a:spcBef>
                <a:spcPts val="1224"/>
              </a:spcBef>
              <a:buFont typeface="Arial"/>
              <a:buChar char="•"/>
            </a:pPr>
            <a:r>
              <a:rPr lang="en-US" dirty="0"/>
              <a:t>Read by lots of people</a:t>
            </a:r>
          </a:p>
        </p:txBody>
      </p:sp>
    </p:spTree>
    <p:extLst>
      <p:ext uri="{BB962C8B-B14F-4D97-AF65-F5344CB8AC3E}">
        <p14:creationId xmlns:p14="http://schemas.microsoft.com/office/powerpoint/2010/main" val="1053620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CC06-45F3-43DC-A0C9-4BE331C0A761}"/>
              </a:ext>
            </a:extLst>
          </p:cNvPr>
          <p:cNvSpPr>
            <a:spLocks noGrp="1"/>
          </p:cNvSpPr>
          <p:nvPr>
            <p:ph type="title"/>
          </p:nvPr>
        </p:nvSpPr>
        <p:spPr/>
        <p:txBody>
          <a:bodyPr/>
          <a:lstStyle/>
          <a:p>
            <a:r>
              <a:rPr lang="en-GB" dirty="0"/>
              <a:t>Is all research in journals?</a:t>
            </a:r>
          </a:p>
        </p:txBody>
      </p:sp>
      <p:sp>
        <p:nvSpPr>
          <p:cNvPr id="3" name="Content Placeholder 2">
            <a:extLst>
              <a:ext uri="{FF2B5EF4-FFF2-40B4-BE49-F238E27FC236}">
                <a16:creationId xmlns:a16="http://schemas.microsoft.com/office/drawing/2014/main" id="{4F259191-8DC1-4822-B745-628ED459D9A0}"/>
              </a:ext>
            </a:extLst>
          </p:cNvPr>
          <p:cNvSpPr>
            <a:spLocks noGrp="1"/>
          </p:cNvSpPr>
          <p:nvPr>
            <p:ph idx="1"/>
          </p:nvPr>
        </p:nvSpPr>
        <p:spPr/>
        <p:txBody>
          <a:bodyPr/>
          <a:lstStyle/>
          <a:p>
            <a:pPr marL="0" indent="0">
              <a:buNone/>
            </a:pPr>
            <a:r>
              <a:rPr lang="en-GB" dirty="0"/>
              <a:t>Pre-prints</a:t>
            </a:r>
          </a:p>
          <a:p>
            <a:r>
              <a:rPr lang="en-GB" dirty="0"/>
              <a:t>Research can be put online before review as a “working copy”.</a:t>
            </a:r>
          </a:p>
          <a:p>
            <a:r>
              <a:rPr lang="en-GB" dirty="0"/>
              <a:t>There are hosting platforms organised by subject or by institution</a:t>
            </a:r>
          </a:p>
          <a:p>
            <a:pPr marL="0" indent="0">
              <a:buNone/>
            </a:pPr>
            <a:r>
              <a:rPr lang="en-GB" dirty="0"/>
              <a:t>Author copies</a:t>
            </a:r>
          </a:p>
          <a:p>
            <a:r>
              <a:rPr lang="en-GB" dirty="0"/>
              <a:t>Some journals offer authors a link to share their work freely</a:t>
            </a:r>
          </a:p>
          <a:p>
            <a:r>
              <a:rPr lang="en-GB" dirty="0"/>
              <a:t>All articles will have a link to the lead author so you can contact them directly</a:t>
            </a:r>
          </a:p>
          <a:p>
            <a:r>
              <a:rPr lang="en-GB" dirty="0"/>
              <a:t>Remember – authors do not profit from articles! </a:t>
            </a:r>
          </a:p>
        </p:txBody>
      </p:sp>
    </p:spTree>
    <p:extLst>
      <p:ext uri="{BB962C8B-B14F-4D97-AF65-F5344CB8AC3E}">
        <p14:creationId xmlns:p14="http://schemas.microsoft.com/office/powerpoint/2010/main" val="2842722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9BC4-A3F5-452B-A6E8-DFC1F16D2F78}"/>
              </a:ext>
            </a:extLst>
          </p:cNvPr>
          <p:cNvSpPr>
            <a:spLocks noGrp="1"/>
          </p:cNvSpPr>
          <p:nvPr>
            <p:ph type="title"/>
          </p:nvPr>
        </p:nvSpPr>
        <p:spPr/>
        <p:txBody>
          <a:bodyPr/>
          <a:lstStyle/>
          <a:p>
            <a:r>
              <a:rPr lang="en-GB" dirty="0"/>
              <a:t>More questions…	</a:t>
            </a:r>
          </a:p>
        </p:txBody>
      </p:sp>
      <p:sp>
        <p:nvSpPr>
          <p:cNvPr id="3" name="Content Placeholder 2">
            <a:extLst>
              <a:ext uri="{FF2B5EF4-FFF2-40B4-BE49-F238E27FC236}">
                <a16:creationId xmlns:a16="http://schemas.microsoft.com/office/drawing/2014/main" id="{4F05C615-CE81-4AE6-A96D-2DE48146DFF7}"/>
              </a:ext>
            </a:extLst>
          </p:cNvPr>
          <p:cNvSpPr>
            <a:spLocks noGrp="1"/>
          </p:cNvSpPr>
          <p:nvPr>
            <p:ph idx="1"/>
          </p:nvPr>
        </p:nvSpPr>
        <p:spPr/>
        <p:txBody>
          <a:bodyPr/>
          <a:lstStyle/>
          <a:p>
            <a:pPr marL="0" indent="0">
              <a:buNone/>
            </a:pPr>
            <a:r>
              <a:rPr lang="en-GB" dirty="0"/>
              <a:t>Discuss with the person next to you: </a:t>
            </a:r>
          </a:p>
          <a:p>
            <a:r>
              <a:rPr lang="en-GB" dirty="0"/>
              <a:t>What makes a great research question?</a:t>
            </a:r>
          </a:p>
          <a:p>
            <a:r>
              <a:rPr lang="en-GB" dirty="0"/>
              <a:t>What makes a great story?</a:t>
            </a:r>
          </a:p>
          <a:p>
            <a:r>
              <a:rPr lang="en-GB" dirty="0"/>
              <a:t>Who are your key audiences?</a:t>
            </a:r>
          </a:p>
        </p:txBody>
      </p:sp>
    </p:spTree>
    <p:extLst>
      <p:ext uri="{BB962C8B-B14F-4D97-AF65-F5344CB8AC3E}">
        <p14:creationId xmlns:p14="http://schemas.microsoft.com/office/powerpoint/2010/main" val="1521606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3CCA-3EB6-4E07-B15B-DEBC0582E6BB}"/>
              </a:ext>
            </a:extLst>
          </p:cNvPr>
          <p:cNvSpPr>
            <a:spLocks noGrp="1"/>
          </p:cNvSpPr>
          <p:nvPr>
            <p:ph type="title"/>
          </p:nvPr>
        </p:nvSpPr>
        <p:spPr/>
        <p:txBody>
          <a:bodyPr/>
          <a:lstStyle/>
          <a:p>
            <a:r>
              <a:rPr lang="en-GB" dirty="0"/>
              <a:t>Research to headline</a:t>
            </a:r>
          </a:p>
        </p:txBody>
      </p:sp>
      <p:sp>
        <p:nvSpPr>
          <p:cNvPr id="3" name="Content Placeholder 2">
            <a:extLst>
              <a:ext uri="{FF2B5EF4-FFF2-40B4-BE49-F238E27FC236}">
                <a16:creationId xmlns:a16="http://schemas.microsoft.com/office/drawing/2014/main" id="{87FE59C4-B6DD-4977-B5C2-4850FBEAEFD3}"/>
              </a:ext>
            </a:extLst>
          </p:cNvPr>
          <p:cNvSpPr>
            <a:spLocks noGrp="1"/>
          </p:cNvSpPr>
          <p:nvPr>
            <p:ph idx="1"/>
          </p:nvPr>
        </p:nvSpPr>
        <p:spPr>
          <a:xfrm>
            <a:off x="6096000" y="1825625"/>
            <a:ext cx="5257800" cy="1603374"/>
          </a:xfrm>
          <a:ln>
            <a:solidFill>
              <a:schemeClr val="bg2">
                <a:lumMod val="75000"/>
              </a:schemeClr>
            </a:solidFill>
          </a:ln>
        </p:spPr>
        <p:txBody>
          <a:bodyPr/>
          <a:lstStyle/>
          <a:p>
            <a:pPr marL="0" indent="0" algn="ctr" hangingPunct="0">
              <a:lnSpc>
                <a:spcPct val="100000"/>
              </a:lnSpc>
              <a:spcBef>
                <a:spcPts val="0"/>
              </a:spcBef>
              <a:buNone/>
            </a:pPr>
            <a:r>
              <a:rPr lang="en-GB" dirty="0"/>
              <a:t>University press office keeps an eye out for what researchers are doing</a:t>
            </a:r>
            <a:endParaRPr lang="en-GB" dirty="0">
              <a:latin typeface="Gill Sans MT" pitchFamily="34"/>
              <a:ea typeface="Noto Sans CJK SC Regular" pitchFamily="2"/>
              <a:cs typeface="FreeSans" pitchFamily="2"/>
            </a:endParaRPr>
          </a:p>
        </p:txBody>
      </p:sp>
      <p:sp>
        <p:nvSpPr>
          <p:cNvPr id="7" name="Content Placeholder 2">
            <a:extLst>
              <a:ext uri="{FF2B5EF4-FFF2-40B4-BE49-F238E27FC236}">
                <a16:creationId xmlns:a16="http://schemas.microsoft.com/office/drawing/2014/main" id="{54982C33-B4B2-4735-9796-F381F9BF245B}"/>
              </a:ext>
            </a:extLst>
          </p:cNvPr>
          <p:cNvSpPr txBox="1">
            <a:spLocks/>
          </p:cNvSpPr>
          <p:nvPr/>
        </p:nvSpPr>
        <p:spPr>
          <a:xfrm>
            <a:off x="552276" y="1825625"/>
            <a:ext cx="5257800" cy="1603375"/>
          </a:xfrm>
          <a:prstGeom prst="rect">
            <a:avLst/>
          </a:prstGeom>
          <a:ln>
            <a:solidFill>
              <a:schemeClr val="bg2">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Researchers carry out their project and (usually) submit findings to a journal </a:t>
            </a:r>
          </a:p>
        </p:txBody>
      </p:sp>
      <p:sp>
        <p:nvSpPr>
          <p:cNvPr id="8" name="Content Placeholder 2">
            <a:extLst>
              <a:ext uri="{FF2B5EF4-FFF2-40B4-BE49-F238E27FC236}">
                <a16:creationId xmlns:a16="http://schemas.microsoft.com/office/drawing/2014/main" id="{7FC8C464-9FDF-4339-88A3-874D1123041A}"/>
              </a:ext>
            </a:extLst>
          </p:cNvPr>
          <p:cNvSpPr txBox="1">
            <a:spLocks/>
          </p:cNvSpPr>
          <p:nvPr/>
        </p:nvSpPr>
        <p:spPr>
          <a:xfrm>
            <a:off x="3181176" y="4469555"/>
            <a:ext cx="5257800" cy="1125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0">
              <a:lnSpc>
                <a:spcPct val="100000"/>
              </a:lnSpc>
              <a:spcBef>
                <a:spcPts val="0"/>
              </a:spcBef>
              <a:buFont typeface="Arial" panose="020B0604020202020204" pitchFamily="34" charset="0"/>
              <a:buNone/>
            </a:pPr>
            <a:r>
              <a:rPr lang="en-GB" dirty="0">
                <a:solidFill>
                  <a:srgbClr val="02222C"/>
                </a:solidFill>
              </a:rPr>
              <a:t>Write a press release (either together, or just press office)</a:t>
            </a:r>
            <a:endParaRPr lang="en-GB" dirty="0">
              <a:solidFill>
                <a:srgbClr val="02222C"/>
              </a:solidFill>
              <a:latin typeface="Gill Sans MT" pitchFamily="34"/>
              <a:ea typeface="Noto Sans CJK SC Regular" pitchFamily="2"/>
              <a:cs typeface="FreeSans" pitchFamily="2"/>
            </a:endParaRPr>
          </a:p>
        </p:txBody>
      </p:sp>
      <p:sp>
        <p:nvSpPr>
          <p:cNvPr id="9" name="Arrow: Down 8">
            <a:extLst>
              <a:ext uri="{FF2B5EF4-FFF2-40B4-BE49-F238E27FC236}">
                <a16:creationId xmlns:a16="http://schemas.microsoft.com/office/drawing/2014/main" id="{1468AEEA-33FF-47CC-B23D-379D4BF4123E}"/>
              </a:ext>
            </a:extLst>
          </p:cNvPr>
          <p:cNvSpPr/>
          <p:nvPr/>
        </p:nvSpPr>
        <p:spPr>
          <a:xfrm>
            <a:off x="5729680" y="3621771"/>
            <a:ext cx="536895" cy="789950"/>
          </a:xfrm>
          <a:prstGeom prst="downArrow">
            <a:avLst/>
          </a:prstGeom>
          <a:solidFill>
            <a:srgbClr val="25A09A"/>
          </a:solidFill>
          <a:ln>
            <a:solidFill>
              <a:srgbClr val="25A09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54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71C0-332C-4CAF-85D6-67DA3C5E21C5}"/>
              </a:ext>
            </a:extLst>
          </p:cNvPr>
          <p:cNvSpPr>
            <a:spLocks noGrp="1"/>
          </p:cNvSpPr>
          <p:nvPr>
            <p:ph type="title"/>
          </p:nvPr>
        </p:nvSpPr>
        <p:spPr/>
        <p:txBody>
          <a:bodyPr/>
          <a:lstStyle/>
          <a:p>
            <a:r>
              <a:rPr lang="en-GB" dirty="0"/>
              <a:t>Exercise – Sources of information</a:t>
            </a:r>
          </a:p>
        </p:txBody>
      </p:sp>
      <p:sp>
        <p:nvSpPr>
          <p:cNvPr id="3" name="Content Placeholder 2">
            <a:extLst>
              <a:ext uri="{FF2B5EF4-FFF2-40B4-BE49-F238E27FC236}">
                <a16:creationId xmlns:a16="http://schemas.microsoft.com/office/drawing/2014/main" id="{DED46BFF-0D62-4219-B470-F9DD3076ACCE}"/>
              </a:ext>
            </a:extLst>
          </p:cNvPr>
          <p:cNvSpPr>
            <a:spLocks noGrp="1"/>
          </p:cNvSpPr>
          <p:nvPr>
            <p:ph idx="1"/>
          </p:nvPr>
        </p:nvSpPr>
        <p:spPr/>
        <p:txBody>
          <a:bodyPr/>
          <a:lstStyle/>
          <a:p>
            <a:pPr marL="0" indent="0">
              <a:buNone/>
            </a:pPr>
            <a:r>
              <a:rPr lang="en-GB" dirty="0"/>
              <a:t>5 minute task</a:t>
            </a:r>
          </a:p>
          <a:p>
            <a:r>
              <a:rPr lang="en-GB" dirty="0"/>
              <a:t>On separate pieces of paper, list all the sources of information you would use to find out about </a:t>
            </a:r>
            <a:r>
              <a:rPr lang="en-GB" b="1" dirty="0"/>
              <a:t>what caused this summer’s heatwave</a:t>
            </a:r>
          </a:p>
          <a:p>
            <a:endParaRPr lang="en-GB" dirty="0"/>
          </a:p>
          <a:p>
            <a:endParaRPr lang="en-GB" dirty="0"/>
          </a:p>
          <a:p>
            <a:r>
              <a:rPr lang="en-GB" dirty="0"/>
              <a:t>Place your papers on the “trust scale”</a:t>
            </a:r>
          </a:p>
        </p:txBody>
      </p:sp>
    </p:spTree>
    <p:extLst>
      <p:ext uri="{BB962C8B-B14F-4D97-AF65-F5344CB8AC3E}">
        <p14:creationId xmlns:p14="http://schemas.microsoft.com/office/powerpoint/2010/main" val="30897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039F9-5E87-48CD-A359-4238A796EA5B}"/>
              </a:ext>
            </a:extLst>
          </p:cNvPr>
          <p:cNvPicPr>
            <a:picLocks noChangeAspect="1"/>
          </p:cNvPicPr>
          <p:nvPr/>
        </p:nvPicPr>
        <p:blipFill>
          <a:blip r:embed="rId2">
            <a:lum/>
            <a:alphaModFix/>
          </a:blip>
          <a:srcRect l="23081" t="9943" r="23345" b="16532"/>
          <a:stretch>
            <a:fillRect/>
          </a:stretch>
        </p:blipFill>
        <p:spPr>
          <a:xfrm>
            <a:off x="1692720" y="0"/>
            <a:ext cx="8806560" cy="6879798"/>
          </a:xfrm>
          <a:prstGeom prst="rect">
            <a:avLst/>
          </a:prstGeom>
          <a:noFill/>
          <a:ln>
            <a:noFill/>
          </a:ln>
        </p:spPr>
      </p:pic>
    </p:spTree>
    <p:extLst>
      <p:ext uri="{BB962C8B-B14F-4D97-AF65-F5344CB8AC3E}">
        <p14:creationId xmlns:p14="http://schemas.microsoft.com/office/powerpoint/2010/main" val="3914464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E6FA1-00AF-45FE-95BE-FA40F16A899F}"/>
              </a:ext>
            </a:extLst>
          </p:cNvPr>
          <p:cNvPicPr>
            <a:picLocks noChangeAspect="1"/>
          </p:cNvPicPr>
          <p:nvPr/>
        </p:nvPicPr>
        <p:blipFill>
          <a:blip r:embed="rId2">
            <a:lum/>
            <a:alphaModFix/>
          </a:blip>
          <a:srcRect l="21652" t="9943" r="23345" b="37330"/>
          <a:stretch>
            <a:fillRect/>
          </a:stretch>
        </p:blipFill>
        <p:spPr>
          <a:xfrm>
            <a:off x="0" y="97971"/>
            <a:ext cx="12209726" cy="6662058"/>
          </a:xfrm>
          <a:prstGeom prst="rect">
            <a:avLst/>
          </a:prstGeom>
          <a:noFill/>
          <a:ln>
            <a:noFill/>
          </a:ln>
        </p:spPr>
      </p:pic>
    </p:spTree>
    <p:extLst>
      <p:ext uri="{BB962C8B-B14F-4D97-AF65-F5344CB8AC3E}">
        <p14:creationId xmlns:p14="http://schemas.microsoft.com/office/powerpoint/2010/main" val="2236888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16BE-EE66-4386-B92B-FDC813B031FD}"/>
              </a:ext>
            </a:extLst>
          </p:cNvPr>
          <p:cNvSpPr>
            <a:spLocks noGrp="1"/>
          </p:cNvSpPr>
          <p:nvPr>
            <p:ph type="title"/>
          </p:nvPr>
        </p:nvSpPr>
        <p:spPr/>
        <p:txBody>
          <a:bodyPr/>
          <a:lstStyle/>
          <a:p>
            <a:r>
              <a:rPr lang="en-GB" dirty="0"/>
              <a:t>Exaggerations in press releases</a:t>
            </a:r>
          </a:p>
        </p:txBody>
      </p:sp>
      <p:sp>
        <p:nvSpPr>
          <p:cNvPr id="3" name="Content Placeholder 2">
            <a:extLst>
              <a:ext uri="{FF2B5EF4-FFF2-40B4-BE49-F238E27FC236}">
                <a16:creationId xmlns:a16="http://schemas.microsoft.com/office/drawing/2014/main" id="{3DE8D949-A358-43E9-A502-B36771EA4242}"/>
              </a:ext>
            </a:extLst>
          </p:cNvPr>
          <p:cNvSpPr>
            <a:spLocks noGrp="1"/>
          </p:cNvSpPr>
          <p:nvPr>
            <p:ph idx="1"/>
          </p:nvPr>
        </p:nvSpPr>
        <p:spPr/>
        <p:txBody>
          <a:bodyPr>
            <a:normAutofit fontScale="85000" lnSpcReduction="10000"/>
          </a:bodyPr>
          <a:lstStyle/>
          <a:p>
            <a:pPr lvl="0">
              <a:lnSpc>
                <a:spcPct val="120000"/>
              </a:lnSpc>
            </a:pPr>
            <a:r>
              <a:rPr lang="en-GB" sz="2400" dirty="0"/>
              <a:t>Looked at research, press releases (n=462), and associated news stories (n=668).</a:t>
            </a:r>
          </a:p>
          <a:p>
            <a:pPr marL="0" lvl="0" indent="0">
              <a:lnSpc>
                <a:spcPct val="120000"/>
              </a:lnSpc>
              <a:buNone/>
            </a:pPr>
            <a:endParaRPr lang="en-GB" sz="2400" dirty="0"/>
          </a:p>
          <a:p>
            <a:pPr lvl="0">
              <a:lnSpc>
                <a:spcPct val="120000"/>
              </a:lnSpc>
            </a:pPr>
            <a:r>
              <a:rPr lang="en-GB" sz="2400" dirty="0"/>
              <a:t>40% of the press releases contained exaggerated advice</a:t>
            </a:r>
          </a:p>
          <a:p>
            <a:pPr lvl="0">
              <a:lnSpc>
                <a:spcPct val="120000"/>
              </a:lnSpc>
            </a:pPr>
            <a:r>
              <a:rPr lang="en-GB" sz="2400" dirty="0"/>
              <a:t>33% contained exaggerated causal claims</a:t>
            </a:r>
          </a:p>
          <a:p>
            <a:pPr lvl="0">
              <a:lnSpc>
                <a:spcPct val="120000"/>
              </a:lnSpc>
            </a:pPr>
            <a:r>
              <a:rPr lang="en-GB" sz="2400" dirty="0"/>
              <a:t>36% contained exaggerated inference to humans from research on other animals.</a:t>
            </a:r>
          </a:p>
          <a:p>
            <a:pPr marL="0" lvl="0" indent="0">
              <a:lnSpc>
                <a:spcPct val="120000"/>
              </a:lnSpc>
              <a:buNone/>
            </a:pPr>
            <a:endParaRPr lang="en-GB" sz="2400" dirty="0"/>
          </a:p>
          <a:p>
            <a:pPr lvl="0">
              <a:lnSpc>
                <a:spcPct val="120000"/>
              </a:lnSpc>
            </a:pPr>
            <a:r>
              <a:rPr lang="en-GB" sz="2400" dirty="0"/>
              <a:t>When press releases contained exaggeration, 58%, 81%, and 86% of news stories, contained similar exaggeration, compared with exaggeration rates of 17%, 18%, and 10% in news when the press releases were not exaggerated.</a:t>
            </a:r>
          </a:p>
        </p:txBody>
      </p:sp>
      <p:sp>
        <p:nvSpPr>
          <p:cNvPr id="5" name="TextBox 2">
            <a:extLst>
              <a:ext uri="{FF2B5EF4-FFF2-40B4-BE49-F238E27FC236}">
                <a16:creationId xmlns:a16="http://schemas.microsoft.com/office/drawing/2014/main" id="{F27D7610-766B-4365-9A7D-96583FD164C7}"/>
              </a:ext>
            </a:extLst>
          </p:cNvPr>
          <p:cNvSpPr txBox="1"/>
          <p:nvPr/>
        </p:nvSpPr>
        <p:spPr>
          <a:xfrm>
            <a:off x="838200" y="5925057"/>
            <a:ext cx="8902080" cy="503812"/>
          </a:xfrm>
          <a:prstGeom prst="rect">
            <a:avLst/>
          </a:prstGeom>
          <a:noFill/>
          <a:ln>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r>
              <a:rPr lang="en-GB" sz="1400" b="0" i="0" u="none" strike="noStrike" kern="1200" cap="none" dirty="0">
                <a:ln>
                  <a:noFill/>
                </a:ln>
                <a:latin typeface="Arial" panose="020B0604020202020204" pitchFamily="34" charset="0"/>
                <a:ea typeface="Noto Sans CJK SC Regular" pitchFamily="2"/>
                <a:cs typeface="Arial" panose="020B0604020202020204" pitchFamily="34" charset="0"/>
              </a:rPr>
              <a:t>Sumner et al. (2014) The association between exaggeration in health related science news and academic press releases: retrospective observational study. BMJ; 349.</a:t>
            </a:r>
          </a:p>
        </p:txBody>
      </p:sp>
    </p:spTree>
    <p:extLst>
      <p:ext uri="{BB962C8B-B14F-4D97-AF65-F5344CB8AC3E}">
        <p14:creationId xmlns:p14="http://schemas.microsoft.com/office/powerpoint/2010/main" val="1882184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56CC-0AA4-4526-86EC-48ACC0127354}"/>
              </a:ext>
            </a:extLst>
          </p:cNvPr>
          <p:cNvSpPr>
            <a:spLocks noGrp="1"/>
          </p:cNvSpPr>
          <p:nvPr>
            <p:ph type="title"/>
          </p:nvPr>
        </p:nvSpPr>
        <p:spPr/>
        <p:txBody>
          <a:bodyPr/>
          <a:lstStyle/>
          <a:p>
            <a:r>
              <a:rPr lang="en-GB" dirty="0"/>
              <a:t>Let’s fact-check!</a:t>
            </a:r>
          </a:p>
        </p:txBody>
      </p:sp>
      <p:sp>
        <p:nvSpPr>
          <p:cNvPr id="5" name="Content Placeholder 4">
            <a:extLst>
              <a:ext uri="{FF2B5EF4-FFF2-40B4-BE49-F238E27FC236}">
                <a16:creationId xmlns:a16="http://schemas.microsoft.com/office/drawing/2014/main" id="{237BA8A2-8388-4D64-AFC5-FFD33F06D3F4}"/>
              </a:ext>
            </a:extLst>
          </p:cNvPr>
          <p:cNvSpPr>
            <a:spLocks noGrp="1"/>
          </p:cNvSpPr>
          <p:nvPr>
            <p:ph idx="1"/>
          </p:nvPr>
        </p:nvSpPr>
        <p:spPr>
          <a:xfrm>
            <a:off x="838200" y="1825625"/>
            <a:ext cx="4883092" cy="4351338"/>
          </a:xfrm>
        </p:spPr>
        <p:txBody>
          <a:bodyPr/>
          <a:lstStyle/>
          <a:p>
            <a:r>
              <a:rPr lang="en-GB" dirty="0"/>
              <a:t>We’ll go through 7 “key questions” about this story to find the evidence behind the claims</a:t>
            </a:r>
          </a:p>
        </p:txBody>
      </p:sp>
      <p:pic>
        <p:nvPicPr>
          <p:cNvPr id="4" name="Picture 3">
            <a:extLst>
              <a:ext uri="{FF2B5EF4-FFF2-40B4-BE49-F238E27FC236}">
                <a16:creationId xmlns:a16="http://schemas.microsoft.com/office/drawing/2014/main" id="{18F2331D-1533-4937-828D-5670E455DDA1}"/>
              </a:ext>
            </a:extLst>
          </p:cNvPr>
          <p:cNvPicPr>
            <a:picLocks noChangeAspect="1"/>
          </p:cNvPicPr>
          <p:nvPr/>
        </p:nvPicPr>
        <p:blipFill rotWithShape="1">
          <a:blip r:embed="rId2"/>
          <a:srcRect l="22730" t="8299" r="41071" b="23701"/>
          <a:stretch/>
        </p:blipFill>
        <p:spPr>
          <a:xfrm>
            <a:off x="6091335" y="932217"/>
            <a:ext cx="5262465" cy="5560658"/>
          </a:xfrm>
          <a:prstGeom prst="rect">
            <a:avLst/>
          </a:prstGeom>
        </p:spPr>
      </p:pic>
    </p:spTree>
    <p:extLst>
      <p:ext uri="{BB962C8B-B14F-4D97-AF65-F5344CB8AC3E}">
        <p14:creationId xmlns:p14="http://schemas.microsoft.com/office/powerpoint/2010/main" val="1630636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8063-8E05-491D-9B6B-5293B5CFAE7F}"/>
              </a:ext>
            </a:extLst>
          </p:cNvPr>
          <p:cNvSpPr>
            <a:spLocks noGrp="1"/>
          </p:cNvSpPr>
          <p:nvPr>
            <p:ph type="title"/>
          </p:nvPr>
        </p:nvSpPr>
        <p:spPr/>
        <p:txBody>
          <a:bodyPr/>
          <a:lstStyle/>
          <a:p>
            <a:r>
              <a:rPr lang="en-GB" dirty="0"/>
              <a:t>Can you find the original research?</a:t>
            </a:r>
          </a:p>
        </p:txBody>
      </p:sp>
      <p:grpSp>
        <p:nvGrpSpPr>
          <p:cNvPr id="6" name="Group 5">
            <a:extLst>
              <a:ext uri="{FF2B5EF4-FFF2-40B4-BE49-F238E27FC236}">
                <a16:creationId xmlns:a16="http://schemas.microsoft.com/office/drawing/2014/main" id="{59C7D590-5E20-47C6-99AF-4C61C02FDB97}"/>
              </a:ext>
            </a:extLst>
          </p:cNvPr>
          <p:cNvGrpSpPr/>
          <p:nvPr/>
        </p:nvGrpSpPr>
        <p:grpSpPr>
          <a:xfrm>
            <a:off x="223934" y="1548882"/>
            <a:ext cx="6167349" cy="3233620"/>
            <a:chOff x="5477069" y="1595535"/>
            <a:chExt cx="6167349" cy="3233620"/>
          </a:xfrm>
        </p:grpSpPr>
        <p:pic>
          <p:nvPicPr>
            <p:cNvPr id="4" name="Picture 3">
              <a:extLst>
                <a:ext uri="{FF2B5EF4-FFF2-40B4-BE49-F238E27FC236}">
                  <a16:creationId xmlns:a16="http://schemas.microsoft.com/office/drawing/2014/main" id="{BB4D7CBB-908A-4BAF-B00B-A0D47692FE3F}"/>
                </a:ext>
              </a:extLst>
            </p:cNvPr>
            <p:cNvPicPr>
              <a:picLocks noChangeAspect="1"/>
            </p:cNvPicPr>
            <p:nvPr/>
          </p:nvPicPr>
          <p:blipFill rotWithShape="1">
            <a:blip r:embed="rId2"/>
            <a:srcRect l="22730" t="62585" r="41071" b="3673"/>
            <a:stretch/>
          </p:blipFill>
          <p:spPr>
            <a:xfrm>
              <a:off x="5477069" y="1595535"/>
              <a:ext cx="6167349" cy="3233620"/>
            </a:xfrm>
            <a:prstGeom prst="rect">
              <a:avLst/>
            </a:prstGeom>
          </p:spPr>
        </p:pic>
        <p:sp>
          <p:nvSpPr>
            <p:cNvPr id="5" name="Oval 4">
              <a:extLst>
                <a:ext uri="{FF2B5EF4-FFF2-40B4-BE49-F238E27FC236}">
                  <a16:creationId xmlns:a16="http://schemas.microsoft.com/office/drawing/2014/main" id="{FBB04018-4CBD-43B9-8B92-144D2883B039}"/>
                </a:ext>
              </a:extLst>
            </p:cNvPr>
            <p:cNvSpPr/>
            <p:nvPr/>
          </p:nvSpPr>
          <p:spPr>
            <a:xfrm>
              <a:off x="5872294" y="3313651"/>
              <a:ext cx="4773335" cy="52011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6654B2F1-CA15-4200-B9E6-D54DDB7EFDE1}"/>
              </a:ext>
            </a:extLst>
          </p:cNvPr>
          <p:cNvPicPr>
            <a:picLocks noChangeAspect="1"/>
          </p:cNvPicPr>
          <p:nvPr/>
        </p:nvPicPr>
        <p:blipFill rotWithShape="1">
          <a:blip r:embed="rId3"/>
          <a:srcRect l="15535" t="16599" r="39005" b="18232"/>
          <a:stretch/>
        </p:blipFill>
        <p:spPr>
          <a:xfrm>
            <a:off x="6649616" y="1967528"/>
            <a:ext cx="5542384" cy="4469364"/>
          </a:xfrm>
          <a:prstGeom prst="rect">
            <a:avLst/>
          </a:prstGeom>
        </p:spPr>
      </p:pic>
      <p:cxnSp>
        <p:nvCxnSpPr>
          <p:cNvPr id="9" name="Straight Arrow Connector 8">
            <a:extLst>
              <a:ext uri="{FF2B5EF4-FFF2-40B4-BE49-F238E27FC236}">
                <a16:creationId xmlns:a16="http://schemas.microsoft.com/office/drawing/2014/main" id="{F2EC88BC-1645-4E50-8460-079143CA1CF1}"/>
              </a:ext>
            </a:extLst>
          </p:cNvPr>
          <p:cNvCxnSpPr>
            <a:stCxn id="5" idx="6"/>
          </p:cNvCxnSpPr>
          <p:nvPr/>
        </p:nvCxnSpPr>
        <p:spPr>
          <a:xfrm flipV="1">
            <a:off x="5392494" y="2453951"/>
            <a:ext cx="1502828" cy="107310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3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30E4-7453-4D84-800D-7F99642C46FE}"/>
              </a:ext>
            </a:extLst>
          </p:cNvPr>
          <p:cNvSpPr>
            <a:spLocks noGrp="1"/>
          </p:cNvSpPr>
          <p:nvPr>
            <p:ph type="title"/>
          </p:nvPr>
        </p:nvSpPr>
        <p:spPr/>
        <p:txBody>
          <a:bodyPr/>
          <a:lstStyle/>
          <a:p>
            <a:r>
              <a:rPr lang="en-GB" dirty="0"/>
              <a:t>Who did the research?</a:t>
            </a:r>
          </a:p>
        </p:txBody>
      </p:sp>
      <p:grpSp>
        <p:nvGrpSpPr>
          <p:cNvPr id="8" name="Group 7">
            <a:extLst>
              <a:ext uri="{FF2B5EF4-FFF2-40B4-BE49-F238E27FC236}">
                <a16:creationId xmlns:a16="http://schemas.microsoft.com/office/drawing/2014/main" id="{254A2C69-732C-4EC7-A906-43F3C7B5AF9F}"/>
              </a:ext>
            </a:extLst>
          </p:cNvPr>
          <p:cNvGrpSpPr/>
          <p:nvPr/>
        </p:nvGrpSpPr>
        <p:grpSpPr>
          <a:xfrm>
            <a:off x="1531389" y="1427894"/>
            <a:ext cx="7633568" cy="1825708"/>
            <a:chOff x="306597" y="1444672"/>
            <a:chExt cx="7633568" cy="1825708"/>
          </a:xfrm>
        </p:grpSpPr>
        <p:pic>
          <p:nvPicPr>
            <p:cNvPr id="4" name="Picture 3">
              <a:extLst>
                <a:ext uri="{FF2B5EF4-FFF2-40B4-BE49-F238E27FC236}">
                  <a16:creationId xmlns:a16="http://schemas.microsoft.com/office/drawing/2014/main" id="{53A8D005-B78D-4096-AA92-C5DB9592D6FA}"/>
                </a:ext>
              </a:extLst>
            </p:cNvPr>
            <p:cNvPicPr>
              <a:picLocks noChangeAspect="1"/>
            </p:cNvPicPr>
            <p:nvPr/>
          </p:nvPicPr>
          <p:blipFill rotWithShape="1">
            <a:blip r:embed="rId2"/>
            <a:srcRect l="15535" t="16599" r="39005" b="64073"/>
            <a:stretch/>
          </p:blipFill>
          <p:spPr>
            <a:xfrm>
              <a:off x="306597" y="1444672"/>
              <a:ext cx="7633568" cy="1825708"/>
            </a:xfrm>
            <a:prstGeom prst="rect">
              <a:avLst/>
            </a:prstGeom>
          </p:spPr>
        </p:pic>
        <p:sp>
          <p:nvSpPr>
            <p:cNvPr id="5" name="Oval 4">
              <a:extLst>
                <a:ext uri="{FF2B5EF4-FFF2-40B4-BE49-F238E27FC236}">
                  <a16:creationId xmlns:a16="http://schemas.microsoft.com/office/drawing/2014/main" id="{F7757CB5-7CBB-4044-B8D4-0E0EC4DCB7D5}"/>
                </a:ext>
              </a:extLst>
            </p:cNvPr>
            <p:cNvSpPr/>
            <p:nvPr/>
          </p:nvSpPr>
          <p:spPr>
            <a:xfrm>
              <a:off x="684474" y="2240787"/>
              <a:ext cx="3906188" cy="39044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Arrow Connector 5">
            <a:extLst>
              <a:ext uri="{FF2B5EF4-FFF2-40B4-BE49-F238E27FC236}">
                <a16:creationId xmlns:a16="http://schemas.microsoft.com/office/drawing/2014/main" id="{9F733807-DC5A-4F0E-A1CB-DD81D10E9F3A}"/>
              </a:ext>
            </a:extLst>
          </p:cNvPr>
          <p:cNvCxnSpPr>
            <a:cxnSpLocks/>
          </p:cNvCxnSpPr>
          <p:nvPr/>
        </p:nvCxnSpPr>
        <p:spPr>
          <a:xfrm>
            <a:off x="3699915" y="2609797"/>
            <a:ext cx="2784774" cy="80077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B30496-7574-4701-892E-F8D32327253A}"/>
              </a:ext>
            </a:extLst>
          </p:cNvPr>
          <p:cNvPicPr>
            <a:picLocks noChangeAspect="1"/>
          </p:cNvPicPr>
          <p:nvPr/>
        </p:nvPicPr>
        <p:blipFill rotWithShape="1">
          <a:blip r:embed="rId3"/>
          <a:srcRect l="38188" t="29847" r="33120" b="4845"/>
          <a:stretch/>
        </p:blipFill>
        <p:spPr>
          <a:xfrm>
            <a:off x="6526233" y="2224009"/>
            <a:ext cx="3498209" cy="4478795"/>
          </a:xfrm>
          <a:prstGeom prst="rect">
            <a:avLst/>
          </a:prstGeom>
        </p:spPr>
      </p:pic>
    </p:spTree>
    <p:extLst>
      <p:ext uri="{BB962C8B-B14F-4D97-AF65-F5344CB8AC3E}">
        <p14:creationId xmlns:p14="http://schemas.microsoft.com/office/powerpoint/2010/main" val="42863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3327-2641-44FE-83D4-94E11AFFA5EC}"/>
              </a:ext>
            </a:extLst>
          </p:cNvPr>
          <p:cNvSpPr>
            <a:spLocks noGrp="1"/>
          </p:cNvSpPr>
          <p:nvPr>
            <p:ph type="title"/>
          </p:nvPr>
        </p:nvSpPr>
        <p:spPr/>
        <p:txBody>
          <a:bodyPr/>
          <a:lstStyle/>
          <a:p>
            <a:r>
              <a:rPr lang="en-GB" dirty="0"/>
              <a:t>Who funded the work?</a:t>
            </a:r>
          </a:p>
        </p:txBody>
      </p:sp>
      <p:sp>
        <p:nvSpPr>
          <p:cNvPr id="8" name="Content Placeholder 7">
            <a:extLst>
              <a:ext uri="{FF2B5EF4-FFF2-40B4-BE49-F238E27FC236}">
                <a16:creationId xmlns:a16="http://schemas.microsoft.com/office/drawing/2014/main" id="{E0A6CA03-3A82-444B-8B83-15D7BC9876DA}"/>
              </a:ext>
            </a:extLst>
          </p:cNvPr>
          <p:cNvSpPr>
            <a:spLocks noGrp="1"/>
          </p:cNvSpPr>
          <p:nvPr>
            <p:ph idx="1"/>
          </p:nvPr>
        </p:nvSpPr>
        <p:spPr>
          <a:xfrm>
            <a:off x="838200" y="4345497"/>
            <a:ext cx="10515600" cy="1831466"/>
          </a:xfrm>
        </p:spPr>
        <p:txBody>
          <a:bodyPr/>
          <a:lstStyle/>
          <a:p>
            <a:r>
              <a:rPr lang="en-GB" dirty="0"/>
              <a:t>Not funded by a dating app</a:t>
            </a:r>
          </a:p>
          <a:p>
            <a:r>
              <a:rPr lang="en-GB" dirty="0"/>
              <a:t>Not funded by a chain of bars/restaurants/other date location</a:t>
            </a:r>
          </a:p>
          <a:p>
            <a:r>
              <a:rPr lang="en-GB" dirty="0"/>
              <a:t>Not funded by a consumer goods company</a:t>
            </a:r>
          </a:p>
          <a:p>
            <a:endParaRPr lang="en-GB" dirty="0"/>
          </a:p>
          <a:p>
            <a:endParaRPr lang="en-GB" dirty="0"/>
          </a:p>
        </p:txBody>
      </p:sp>
      <p:grpSp>
        <p:nvGrpSpPr>
          <p:cNvPr id="7" name="Group 6">
            <a:extLst>
              <a:ext uri="{FF2B5EF4-FFF2-40B4-BE49-F238E27FC236}">
                <a16:creationId xmlns:a16="http://schemas.microsoft.com/office/drawing/2014/main" id="{03A9BC8E-AF5A-4F4C-A17C-4C1305AAADF9}"/>
              </a:ext>
            </a:extLst>
          </p:cNvPr>
          <p:cNvGrpSpPr/>
          <p:nvPr/>
        </p:nvGrpSpPr>
        <p:grpSpPr>
          <a:xfrm>
            <a:off x="1424458" y="1360863"/>
            <a:ext cx="8798769" cy="2834659"/>
            <a:chOff x="1416069" y="1771924"/>
            <a:chExt cx="8798769" cy="2834659"/>
          </a:xfrm>
        </p:grpSpPr>
        <p:pic>
          <p:nvPicPr>
            <p:cNvPr id="4" name="Picture 3">
              <a:extLst>
                <a:ext uri="{FF2B5EF4-FFF2-40B4-BE49-F238E27FC236}">
                  <a16:creationId xmlns:a16="http://schemas.microsoft.com/office/drawing/2014/main" id="{7ADECCAE-26EB-4173-B4C9-B42477A8AB2B}"/>
                </a:ext>
              </a:extLst>
            </p:cNvPr>
            <p:cNvPicPr>
              <a:picLocks noChangeAspect="1"/>
            </p:cNvPicPr>
            <p:nvPr/>
          </p:nvPicPr>
          <p:blipFill rotWithShape="1">
            <a:blip r:embed="rId2"/>
            <a:srcRect l="28437" t="24652" r="29397" b="51198"/>
            <a:stretch/>
          </p:blipFill>
          <p:spPr>
            <a:xfrm>
              <a:off x="1416069" y="1771924"/>
              <a:ext cx="8798769" cy="2834659"/>
            </a:xfrm>
            <a:prstGeom prst="rect">
              <a:avLst/>
            </a:prstGeom>
          </p:spPr>
        </p:pic>
        <p:sp>
          <p:nvSpPr>
            <p:cNvPr id="5" name="Oval 4">
              <a:extLst>
                <a:ext uri="{FF2B5EF4-FFF2-40B4-BE49-F238E27FC236}">
                  <a16:creationId xmlns:a16="http://schemas.microsoft.com/office/drawing/2014/main" id="{3E2BA73E-F147-4C41-92AA-615BD673B875}"/>
                </a:ext>
              </a:extLst>
            </p:cNvPr>
            <p:cNvSpPr/>
            <p:nvPr/>
          </p:nvSpPr>
          <p:spPr>
            <a:xfrm>
              <a:off x="4635688" y="2618291"/>
              <a:ext cx="3906188" cy="39044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6A00344-A139-4179-A8F8-28F1EC19AA1C}"/>
                </a:ext>
              </a:extLst>
            </p:cNvPr>
            <p:cNvSpPr/>
            <p:nvPr/>
          </p:nvSpPr>
          <p:spPr>
            <a:xfrm>
              <a:off x="2850231" y="3035340"/>
              <a:ext cx="3906188" cy="39044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4241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2B99-8467-42DF-A8E2-4372DFFD38D7}"/>
              </a:ext>
            </a:extLst>
          </p:cNvPr>
          <p:cNvSpPr>
            <a:spLocks noGrp="1"/>
          </p:cNvSpPr>
          <p:nvPr>
            <p:ph type="title"/>
          </p:nvPr>
        </p:nvSpPr>
        <p:spPr/>
        <p:txBody>
          <a:bodyPr/>
          <a:lstStyle/>
          <a:p>
            <a:r>
              <a:rPr lang="en-GB" dirty="0"/>
              <a:t>How was the work done?</a:t>
            </a:r>
          </a:p>
        </p:txBody>
      </p:sp>
      <p:sp>
        <p:nvSpPr>
          <p:cNvPr id="3" name="Content Placeholder 2">
            <a:extLst>
              <a:ext uri="{FF2B5EF4-FFF2-40B4-BE49-F238E27FC236}">
                <a16:creationId xmlns:a16="http://schemas.microsoft.com/office/drawing/2014/main" id="{5F1C720A-380F-4217-AB33-A5879FB8BEDD}"/>
              </a:ext>
            </a:extLst>
          </p:cNvPr>
          <p:cNvSpPr>
            <a:spLocks noGrp="1"/>
          </p:cNvSpPr>
          <p:nvPr>
            <p:ph idx="1"/>
          </p:nvPr>
        </p:nvSpPr>
        <p:spPr>
          <a:xfrm>
            <a:off x="838200" y="1810139"/>
            <a:ext cx="10515600" cy="4366824"/>
          </a:xfrm>
        </p:spPr>
        <p:txBody>
          <a:bodyPr>
            <a:normAutofit lnSpcReduction="10000"/>
          </a:bodyPr>
          <a:lstStyle/>
          <a:p>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In general, look for: </a:t>
            </a:r>
          </a:p>
          <a:p>
            <a:r>
              <a:rPr lang="en-GB" dirty="0"/>
              <a:t>If the work claims human health implications, was the work done on humans?</a:t>
            </a:r>
          </a:p>
          <a:p>
            <a:r>
              <a:rPr lang="en-GB" dirty="0"/>
              <a:t>How many people/subjects were involved in the study?</a:t>
            </a:r>
          </a:p>
          <a:p>
            <a:r>
              <a:rPr lang="en-GB" dirty="0"/>
              <a:t>If it’s a review paper, is it a “systematic review”?</a:t>
            </a:r>
          </a:p>
        </p:txBody>
      </p:sp>
      <p:pic>
        <p:nvPicPr>
          <p:cNvPr id="4" name="Picture 3">
            <a:extLst>
              <a:ext uri="{FF2B5EF4-FFF2-40B4-BE49-F238E27FC236}">
                <a16:creationId xmlns:a16="http://schemas.microsoft.com/office/drawing/2014/main" id="{0A7F9049-91C3-4963-8388-6908912B4FB9}"/>
              </a:ext>
            </a:extLst>
          </p:cNvPr>
          <p:cNvPicPr>
            <a:picLocks noChangeAspect="1"/>
          </p:cNvPicPr>
          <p:nvPr/>
        </p:nvPicPr>
        <p:blipFill rotWithShape="1">
          <a:blip r:embed="rId2"/>
          <a:srcRect l="17525" t="24650" r="39643" b="52519"/>
          <a:stretch/>
        </p:blipFill>
        <p:spPr>
          <a:xfrm>
            <a:off x="3163077" y="1810139"/>
            <a:ext cx="5222033" cy="1565696"/>
          </a:xfrm>
          <a:prstGeom prst="rect">
            <a:avLst/>
          </a:prstGeom>
        </p:spPr>
      </p:pic>
    </p:spTree>
    <p:extLst>
      <p:ext uri="{BB962C8B-B14F-4D97-AF65-F5344CB8AC3E}">
        <p14:creationId xmlns:p14="http://schemas.microsoft.com/office/powerpoint/2010/main" val="2304468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E026-96AD-49D8-8FDD-96FB39300622}"/>
              </a:ext>
            </a:extLst>
          </p:cNvPr>
          <p:cNvSpPr>
            <a:spLocks noGrp="1"/>
          </p:cNvSpPr>
          <p:nvPr>
            <p:ph type="title"/>
          </p:nvPr>
        </p:nvSpPr>
        <p:spPr/>
        <p:txBody>
          <a:bodyPr/>
          <a:lstStyle/>
          <a:p>
            <a:r>
              <a:rPr lang="en-GB" dirty="0"/>
              <a:t>Did they do what they say they did?</a:t>
            </a:r>
          </a:p>
        </p:txBody>
      </p:sp>
      <p:sp>
        <p:nvSpPr>
          <p:cNvPr id="3" name="Content Placeholder 2">
            <a:extLst>
              <a:ext uri="{FF2B5EF4-FFF2-40B4-BE49-F238E27FC236}">
                <a16:creationId xmlns:a16="http://schemas.microsoft.com/office/drawing/2014/main" id="{4773325D-4C10-49D6-A378-49320208BD60}"/>
              </a:ext>
            </a:extLst>
          </p:cNvPr>
          <p:cNvSpPr>
            <a:spLocks noGrp="1"/>
          </p:cNvSpPr>
          <p:nvPr>
            <p:ph idx="1"/>
          </p:nvPr>
        </p:nvSpPr>
        <p:spPr/>
        <p:txBody>
          <a:bodyPr/>
          <a:lstStyle/>
          <a:p>
            <a:pPr marL="0" indent="0">
              <a:buNone/>
            </a:pPr>
            <a:r>
              <a:rPr lang="en-GB" dirty="0"/>
              <a:t>Yes!</a:t>
            </a:r>
          </a:p>
          <a:p>
            <a:r>
              <a:rPr lang="en-GB" dirty="0"/>
              <a:t>Looked at heterosexual users in 4 US cities</a:t>
            </a:r>
          </a:p>
          <a:p>
            <a:r>
              <a:rPr lang="en-GB" dirty="0"/>
              <a:t>Used a standard measure “page rank” to initially determine “desirability”</a:t>
            </a:r>
          </a:p>
          <a:p>
            <a:r>
              <a:rPr lang="en-GB" dirty="0"/>
              <a:t>Looked at variation in age, gender, location, “messaging strategy”</a:t>
            </a:r>
          </a:p>
          <a:p>
            <a:r>
              <a:rPr lang="en-GB" dirty="0"/>
              <a:t>Explained where the results wouldn’t be reliable (e.g. in an “offline” context)</a:t>
            </a:r>
          </a:p>
        </p:txBody>
      </p:sp>
    </p:spTree>
    <p:extLst>
      <p:ext uri="{BB962C8B-B14F-4D97-AF65-F5344CB8AC3E}">
        <p14:creationId xmlns:p14="http://schemas.microsoft.com/office/powerpoint/2010/main" val="2380311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8997-B2B3-4029-BB07-893680947115}"/>
              </a:ext>
            </a:extLst>
          </p:cNvPr>
          <p:cNvSpPr>
            <a:spLocks noGrp="1"/>
          </p:cNvSpPr>
          <p:nvPr>
            <p:ph type="title"/>
          </p:nvPr>
        </p:nvSpPr>
        <p:spPr/>
        <p:txBody>
          <a:bodyPr/>
          <a:lstStyle/>
          <a:p>
            <a:r>
              <a:rPr lang="en-GB" dirty="0"/>
              <a:t>What else has been published? </a:t>
            </a:r>
          </a:p>
        </p:txBody>
      </p:sp>
      <p:sp>
        <p:nvSpPr>
          <p:cNvPr id="7" name="Rectangle 2">
            <a:extLst>
              <a:ext uri="{FF2B5EF4-FFF2-40B4-BE49-F238E27FC236}">
                <a16:creationId xmlns:a16="http://schemas.microsoft.com/office/drawing/2014/main" id="{84D0E727-19DF-4DD8-8BB1-A8D112F7865E}"/>
              </a:ext>
            </a:extLst>
          </p:cNvPr>
          <p:cNvSpPr>
            <a:spLocks noGrp="1" noChangeArrowheads="1"/>
          </p:cNvSpPr>
          <p:nvPr>
            <p:ph idx="1"/>
          </p:nvPr>
        </p:nvSpPr>
        <p:spPr bwMode="auto">
          <a:xfrm>
            <a:off x="188720" y="1569007"/>
            <a:ext cx="11530700" cy="48474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333333"/>
                </a:solidFill>
                <a:effectLst/>
                <a:latin typeface="Roboto"/>
              </a:rPr>
              <a:t>Importance of physical attractiveness in dating behavior. J. Pers. Soc. Psychol. </a:t>
            </a:r>
            <a:r>
              <a:rPr kumimoji="0" lang="en-US" altLang="en-US" sz="1600" b="1" i="0" u="none" strike="noStrike" cap="none" normalizeH="0" baseline="0" dirty="0">
                <a:ln>
                  <a:noFill/>
                </a:ln>
                <a:solidFill>
                  <a:srgbClr val="333333"/>
                </a:solidFill>
                <a:effectLst/>
                <a:latin typeface="Roboto"/>
              </a:rPr>
              <a:t>4</a:t>
            </a:r>
            <a:r>
              <a:rPr kumimoji="0" lang="en-US" altLang="en-US" sz="1600" b="0" i="0" u="none" strike="noStrike" cap="none" normalizeH="0" baseline="0" dirty="0">
                <a:ln>
                  <a:noFill/>
                </a:ln>
                <a:solidFill>
                  <a:srgbClr val="333333"/>
                </a:solidFill>
                <a:effectLst/>
                <a:latin typeface="Roboto"/>
              </a:rPr>
              <a:t>, 508–516 </a:t>
            </a:r>
            <a:r>
              <a:rPr kumimoji="0" lang="en-US" altLang="en-US" sz="1600" b="0" i="0" u="none" strike="noStrike" cap="none" normalizeH="0" baseline="0" dirty="0">
                <a:ln>
                  <a:noFill/>
                </a:ln>
                <a:solidFill>
                  <a:srgbClr val="333333"/>
                </a:solidFill>
                <a:effectLst/>
                <a:highlight>
                  <a:srgbClr val="FFFF00"/>
                </a:highlight>
                <a:latin typeface="Roboto"/>
              </a:rPr>
              <a:t>(1966).</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600" b="0" i="0" u="sng" strike="noStrike" cap="none" normalizeH="0" baseline="0" dirty="0" err="1">
                <a:ln>
                  <a:noFill/>
                </a:ln>
                <a:solidFill>
                  <a:srgbClr val="37588A"/>
                </a:solidFill>
                <a:effectLst/>
                <a:latin typeface="Roboto"/>
                <a:hlinkClick r:id="rId2"/>
              </a:rPr>
              <a:t>CrossRef</a:t>
            </a:r>
            <a:r>
              <a:rPr kumimoji="0" lang="en-US" altLang="en-US" sz="600" b="0" i="0" u="sng" strike="noStrike" cap="none" normalizeH="0" baseline="0" dirty="0" err="1">
                <a:ln>
                  <a:noFill/>
                </a:ln>
                <a:solidFill>
                  <a:srgbClr val="37588A"/>
                </a:solidFill>
                <a:effectLst/>
                <a:latin typeface="Roboto"/>
                <a:hlinkClick r:id="rId3"/>
              </a:rPr>
              <a:t>PubMed</a:t>
            </a:r>
            <a:r>
              <a:rPr kumimoji="0" lang="en-US" altLang="en-US" sz="600" b="0" i="0" u="sng" strike="noStrike" cap="none" normalizeH="0" baseline="0" dirty="0" err="1">
                <a:ln>
                  <a:noFill/>
                </a:ln>
                <a:solidFill>
                  <a:srgbClr val="37588A"/>
                </a:solidFill>
                <a:effectLst/>
                <a:latin typeface="Roboto"/>
                <a:hlinkClick r:id="rId4"/>
              </a:rPr>
              <a:t>Web</a:t>
            </a:r>
            <a:r>
              <a:rPr kumimoji="0" lang="en-US" altLang="en-US" sz="600" b="0" i="0" u="sng" strike="noStrike" cap="none" normalizeH="0" baseline="0" dirty="0">
                <a:ln>
                  <a:noFill/>
                </a:ln>
                <a:solidFill>
                  <a:srgbClr val="37588A"/>
                </a:solidFill>
                <a:effectLst/>
                <a:latin typeface="Roboto"/>
                <a:hlinkClick r:id="rId4"/>
              </a:rPr>
              <a:t> of </a:t>
            </a:r>
            <a:r>
              <a:rPr kumimoji="0" lang="en-US" altLang="en-US" sz="600" b="0" i="0" u="sng" strike="noStrike" cap="none" normalizeH="0" baseline="0" dirty="0" err="1">
                <a:ln>
                  <a:noFill/>
                </a:ln>
                <a:solidFill>
                  <a:srgbClr val="37588A"/>
                </a:solidFill>
                <a:effectLst/>
                <a:latin typeface="Roboto"/>
                <a:hlinkClick r:id="rId4"/>
              </a:rPr>
              <a:t>Science</a:t>
            </a:r>
            <a:r>
              <a:rPr kumimoji="0" lang="en-US" altLang="en-US" sz="600" b="0" i="0" u="sng" strike="noStrike" cap="none" normalizeH="0" baseline="0" dirty="0" err="1">
                <a:ln>
                  <a:noFill/>
                </a:ln>
                <a:solidFill>
                  <a:srgbClr val="37588A"/>
                </a:solidFill>
                <a:effectLst/>
                <a:latin typeface="Roboto"/>
                <a:hlinkClick r:id="rId5"/>
              </a:rPr>
              <a:t>Google</a:t>
            </a:r>
            <a:r>
              <a:rPr kumimoji="0" lang="en-US" altLang="en-US" sz="600" b="0" i="0" u="sng" strike="noStrike" cap="none" normalizeH="0" baseline="0" dirty="0">
                <a:ln>
                  <a:noFill/>
                </a:ln>
                <a:solidFill>
                  <a:srgbClr val="37588A"/>
                </a:solidFill>
                <a:effectLst/>
                <a:latin typeface="Roboto"/>
                <a:hlinkClick r:id="rId5"/>
              </a:rPr>
              <a:t> Scholar</a:t>
            </a:r>
            <a:endParaRPr kumimoji="0" lang="en-US" altLang="en-US" sz="700" b="0" i="0" u="none" strike="noStrike" cap="none" normalizeH="0" baseline="0" dirty="0">
              <a:ln>
                <a:noFill/>
              </a:ln>
              <a:solidFill>
                <a:srgbClr val="333333"/>
              </a:solidFill>
              <a:effectLst/>
              <a:latin typeface="Roboto"/>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rgbClr val="333333"/>
                </a:solidFill>
                <a:effectLst/>
                <a:latin typeface="Roboto"/>
              </a:rPr>
              <a:t>L. S. Taylor, </a:t>
            </a: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600" b="0" i="0" u="none" strike="noStrike" cap="none" normalizeH="0" baseline="0" dirty="0">
                <a:ln>
                  <a:noFill/>
                </a:ln>
                <a:solidFill>
                  <a:srgbClr val="333333"/>
                </a:solidFill>
                <a:effectLst/>
                <a:latin typeface="Roboto"/>
              </a:rPr>
              <a:t>A. T. Fiore, </a:t>
            </a:r>
          </a:p>
          <a:p>
            <a:pPr marL="457200" marR="0" lvl="1"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600" b="0" i="0" u="none" strike="noStrike" cap="none" normalizeH="0" baseline="0" dirty="0">
                <a:ln>
                  <a:noFill/>
                </a:ln>
                <a:solidFill>
                  <a:srgbClr val="333333"/>
                </a:solidFill>
                <a:effectLst/>
                <a:latin typeface="Roboto"/>
              </a:rPr>
              <a:t>G. A. Mendelsohn, </a:t>
            </a:r>
          </a:p>
          <a:p>
            <a:pPr marL="457200" marR="0" lvl="1"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600" b="0" i="0" u="none" strike="noStrike" cap="none" normalizeH="0" baseline="0" dirty="0">
                <a:ln>
                  <a:noFill/>
                </a:ln>
                <a:solidFill>
                  <a:srgbClr val="333333"/>
                </a:solidFill>
                <a:effectLst/>
                <a:latin typeface="Roboto"/>
              </a:rPr>
              <a:t>C. Cheshire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333333"/>
                </a:solidFill>
                <a:effectLst/>
                <a:latin typeface="Roboto"/>
              </a:rPr>
              <a:t> “Out of my league”: A real-world test of the matching hypothesis. Pers. Soc. Psychol. Bull. </a:t>
            </a:r>
            <a:r>
              <a:rPr kumimoji="0" lang="en-US" altLang="en-US" sz="1600" b="1" i="0" u="none" strike="noStrike" cap="none" normalizeH="0" baseline="0" dirty="0">
                <a:ln>
                  <a:noFill/>
                </a:ln>
                <a:solidFill>
                  <a:srgbClr val="333333"/>
                </a:solidFill>
                <a:effectLst/>
                <a:latin typeface="Roboto"/>
              </a:rPr>
              <a:t>37</a:t>
            </a:r>
            <a:r>
              <a:rPr kumimoji="0" lang="en-US" altLang="en-US" sz="1600" b="0" i="0" u="none" strike="noStrike" cap="none" normalizeH="0" baseline="0" dirty="0">
                <a:ln>
                  <a:noFill/>
                </a:ln>
                <a:solidFill>
                  <a:srgbClr val="333333"/>
                </a:solidFill>
                <a:effectLst/>
                <a:latin typeface="Roboto"/>
              </a:rPr>
              <a:t>, 942–954 </a:t>
            </a:r>
            <a:r>
              <a:rPr kumimoji="0" lang="en-US" altLang="en-US" sz="1600" b="0" i="0" u="none" strike="noStrike" cap="none" normalizeH="0" baseline="0" dirty="0">
                <a:ln>
                  <a:noFill/>
                </a:ln>
                <a:solidFill>
                  <a:srgbClr val="333333"/>
                </a:solidFill>
                <a:effectLst/>
                <a:highlight>
                  <a:srgbClr val="FFFF00"/>
                </a:highlight>
                <a:latin typeface="Roboto"/>
              </a:rPr>
              <a:t>(2011).</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600" b="0" i="0" u="sng" strike="noStrike" cap="none" normalizeH="0" baseline="0" dirty="0" err="1">
                <a:ln>
                  <a:noFill/>
                </a:ln>
                <a:solidFill>
                  <a:srgbClr val="37588A"/>
                </a:solidFill>
                <a:effectLst/>
                <a:latin typeface="Roboto"/>
                <a:hlinkClick r:id="rId6"/>
              </a:rPr>
              <a:t>CrossRef</a:t>
            </a:r>
            <a:r>
              <a:rPr kumimoji="0" lang="en-US" altLang="en-US" sz="600" b="0" i="0" u="sng" strike="noStrike" cap="none" normalizeH="0" baseline="0" dirty="0" err="1">
                <a:ln>
                  <a:noFill/>
                </a:ln>
                <a:solidFill>
                  <a:srgbClr val="37588A"/>
                </a:solidFill>
                <a:effectLst/>
                <a:latin typeface="Roboto"/>
                <a:hlinkClick r:id="rId7"/>
              </a:rPr>
              <a:t>PubMed</a:t>
            </a:r>
            <a:r>
              <a:rPr kumimoji="0" lang="en-US" altLang="en-US" sz="600" b="0" i="0" u="sng" strike="noStrike" cap="none" normalizeH="0" baseline="0" dirty="0" err="1">
                <a:ln>
                  <a:noFill/>
                </a:ln>
                <a:solidFill>
                  <a:srgbClr val="37588A"/>
                </a:solidFill>
                <a:effectLst/>
                <a:latin typeface="Roboto"/>
                <a:hlinkClick r:id="rId8"/>
              </a:rPr>
              <a:t>Web</a:t>
            </a:r>
            <a:r>
              <a:rPr kumimoji="0" lang="en-US" altLang="en-US" sz="600" b="0" i="0" u="sng" strike="noStrike" cap="none" normalizeH="0" baseline="0" dirty="0">
                <a:ln>
                  <a:noFill/>
                </a:ln>
                <a:solidFill>
                  <a:srgbClr val="37588A"/>
                </a:solidFill>
                <a:effectLst/>
                <a:latin typeface="Roboto"/>
                <a:hlinkClick r:id="rId8"/>
              </a:rPr>
              <a:t> of </a:t>
            </a:r>
            <a:r>
              <a:rPr kumimoji="0" lang="en-US" altLang="en-US" sz="600" b="0" i="0" u="sng" strike="noStrike" cap="none" normalizeH="0" baseline="0" dirty="0" err="1">
                <a:ln>
                  <a:noFill/>
                </a:ln>
                <a:solidFill>
                  <a:srgbClr val="37588A"/>
                </a:solidFill>
                <a:effectLst/>
                <a:latin typeface="Roboto"/>
                <a:hlinkClick r:id="rId8"/>
              </a:rPr>
              <a:t>Science</a:t>
            </a:r>
            <a:r>
              <a:rPr kumimoji="0" lang="en-US" altLang="en-US" sz="600" b="0" i="0" u="sng" strike="noStrike" cap="none" normalizeH="0" baseline="0" dirty="0" err="1">
                <a:ln>
                  <a:noFill/>
                </a:ln>
                <a:solidFill>
                  <a:srgbClr val="37588A"/>
                </a:solidFill>
                <a:effectLst/>
                <a:latin typeface="Roboto"/>
                <a:hlinkClick r:id="rId9"/>
              </a:rPr>
              <a:t>Google</a:t>
            </a:r>
            <a:r>
              <a:rPr kumimoji="0" lang="en-US" altLang="en-US" sz="600" b="0" i="0" u="sng" strike="noStrike" cap="none" normalizeH="0" baseline="0" dirty="0">
                <a:ln>
                  <a:noFill/>
                </a:ln>
                <a:solidFill>
                  <a:srgbClr val="37588A"/>
                </a:solidFill>
                <a:effectLst/>
                <a:latin typeface="Roboto"/>
                <a:hlinkClick r:id="rId9"/>
              </a:rPr>
              <a:t> Scholar</a:t>
            </a:r>
            <a:endParaRPr kumimoji="0" lang="en-US" altLang="en-US" sz="700" b="0" i="0" u="none" strike="noStrike" cap="none" normalizeH="0" baseline="0" dirty="0">
              <a:ln>
                <a:noFill/>
              </a:ln>
              <a:solidFill>
                <a:srgbClr val="333333"/>
              </a:solidFill>
              <a:effectLst/>
              <a:latin typeface="Roboto"/>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rgbClr val="333333"/>
                </a:solidFill>
                <a:effectLst/>
                <a:latin typeface="Roboto"/>
              </a:rPr>
              <a:t>G. J. </a:t>
            </a:r>
            <a:r>
              <a:rPr kumimoji="0" lang="en-US" altLang="en-US" sz="1600" b="0" i="0" u="none" strike="noStrike" cap="none" normalizeH="0" baseline="0" dirty="0" err="1">
                <a:ln>
                  <a:noFill/>
                </a:ln>
                <a:solidFill>
                  <a:srgbClr val="333333"/>
                </a:solidFill>
                <a:effectLst/>
                <a:latin typeface="Roboto"/>
              </a:rPr>
              <a:t>Hitsch</a:t>
            </a:r>
            <a:r>
              <a:rPr kumimoji="0" lang="en-US" altLang="en-US" sz="1600" b="0" i="0" u="none" strike="noStrike" cap="none" normalizeH="0" baseline="0" dirty="0">
                <a:ln>
                  <a:noFill/>
                </a:ln>
                <a:solidFill>
                  <a:srgbClr val="333333"/>
                </a:solidFill>
                <a:effectLst/>
                <a:latin typeface="Roboto"/>
              </a:rPr>
              <a:t>, </a:t>
            </a: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600" b="0" i="0" u="none" strike="noStrike" cap="none" normalizeH="0" baseline="0" dirty="0">
                <a:ln>
                  <a:noFill/>
                </a:ln>
                <a:solidFill>
                  <a:srgbClr val="333333"/>
                </a:solidFill>
                <a:effectLst/>
                <a:latin typeface="Roboto"/>
              </a:rPr>
              <a:t>A. </a:t>
            </a:r>
            <a:r>
              <a:rPr kumimoji="0" lang="en-US" altLang="en-US" sz="1600" b="0" i="0" u="none" strike="noStrike" cap="none" normalizeH="0" baseline="0" dirty="0" err="1">
                <a:ln>
                  <a:noFill/>
                </a:ln>
                <a:solidFill>
                  <a:srgbClr val="333333"/>
                </a:solidFill>
                <a:effectLst/>
                <a:latin typeface="Roboto"/>
              </a:rPr>
              <a:t>Hortaçsu</a:t>
            </a:r>
            <a:r>
              <a:rPr kumimoji="0" lang="en-US" altLang="en-US" sz="1600" b="0" i="0" u="none" strike="noStrike" cap="none" normalizeH="0" baseline="0" dirty="0">
                <a:ln>
                  <a:noFill/>
                </a:ln>
                <a:solidFill>
                  <a:srgbClr val="333333"/>
                </a:solidFill>
                <a:effectLst/>
                <a:latin typeface="Roboto"/>
              </a:rPr>
              <a:t>, </a:t>
            </a:r>
          </a:p>
          <a:p>
            <a:pPr marL="457200" marR="0" lvl="1"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600" b="0" i="0" u="none" strike="noStrike" cap="none" normalizeH="0" baseline="0" dirty="0">
                <a:ln>
                  <a:noFill/>
                </a:ln>
                <a:solidFill>
                  <a:srgbClr val="333333"/>
                </a:solidFill>
                <a:effectLst/>
                <a:latin typeface="Roboto"/>
              </a:rPr>
              <a:t>D. </a:t>
            </a:r>
            <a:r>
              <a:rPr kumimoji="0" lang="en-US" altLang="en-US" sz="1600" b="0" i="0" u="none" strike="noStrike" cap="none" normalizeH="0" baseline="0" dirty="0" err="1">
                <a:ln>
                  <a:noFill/>
                </a:ln>
                <a:solidFill>
                  <a:srgbClr val="333333"/>
                </a:solidFill>
                <a:effectLst/>
                <a:latin typeface="Roboto"/>
              </a:rPr>
              <a:t>Ariely</a:t>
            </a:r>
            <a:endParaRPr kumimoji="0" lang="en-US" altLang="en-US" sz="1600" b="0" i="0" u="none" strike="noStrike" cap="none" normalizeH="0" baseline="0" dirty="0">
              <a:ln>
                <a:noFill/>
              </a:ln>
              <a:solidFill>
                <a:srgbClr val="333333"/>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333333"/>
                </a:solidFill>
                <a:effectLst/>
                <a:latin typeface="Roboto"/>
              </a:rPr>
              <a:t>,Matching and sorting in online dating. Am. Econ. Rev. </a:t>
            </a:r>
            <a:r>
              <a:rPr kumimoji="0" lang="en-US" altLang="en-US" sz="1600" b="1" i="0" u="none" strike="noStrike" cap="none" normalizeH="0" baseline="0" dirty="0">
                <a:ln>
                  <a:noFill/>
                </a:ln>
                <a:solidFill>
                  <a:srgbClr val="333333"/>
                </a:solidFill>
                <a:effectLst/>
                <a:latin typeface="Roboto"/>
              </a:rPr>
              <a:t>100</a:t>
            </a:r>
            <a:r>
              <a:rPr kumimoji="0" lang="en-US" altLang="en-US" sz="1600" b="0" i="0" u="none" strike="noStrike" cap="none" normalizeH="0" baseline="0" dirty="0">
                <a:ln>
                  <a:noFill/>
                </a:ln>
                <a:solidFill>
                  <a:srgbClr val="333333"/>
                </a:solidFill>
                <a:effectLst/>
                <a:latin typeface="Roboto"/>
              </a:rPr>
              <a:t>, 130–163</a:t>
            </a:r>
            <a:r>
              <a:rPr kumimoji="0" lang="en-US" altLang="en-US" sz="1600" b="0" i="0" u="none" strike="noStrike" cap="none" normalizeH="0" baseline="0" dirty="0">
                <a:ln>
                  <a:noFill/>
                </a:ln>
                <a:solidFill>
                  <a:srgbClr val="333333"/>
                </a:solidFill>
                <a:effectLst/>
                <a:highlight>
                  <a:srgbClr val="FFFF00"/>
                </a:highlight>
                <a:latin typeface="Roboto"/>
              </a:rPr>
              <a:t>(2010).</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600" b="0" i="0" u="sng" strike="noStrike" cap="none" normalizeH="0" baseline="0" dirty="0">
                <a:ln>
                  <a:noFill/>
                </a:ln>
                <a:solidFill>
                  <a:srgbClr val="37588A"/>
                </a:solidFill>
                <a:effectLst/>
                <a:latin typeface="Roboto"/>
                <a:hlinkClick r:id="rId10"/>
              </a:rPr>
              <a:t>Google Scholar</a:t>
            </a:r>
            <a:endParaRPr kumimoji="0" lang="en-US" altLang="en-US" sz="1600" b="0" i="0" u="none" strike="noStrike" cap="none" normalizeH="0" baseline="0" dirty="0">
              <a:ln>
                <a:noFill/>
              </a:ln>
              <a:solidFill>
                <a:srgbClr val="333333"/>
              </a:solidFill>
              <a:effectLst/>
              <a:latin typeface="Roboto"/>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rgbClr val="333333"/>
                </a:solidFill>
                <a:effectLst/>
                <a:latin typeface="Roboto"/>
              </a:rPr>
              <a:t>L. Lee, </a:t>
            </a: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600" b="0" i="0" u="none" strike="noStrike" cap="none" normalizeH="0" baseline="0" dirty="0">
                <a:ln>
                  <a:noFill/>
                </a:ln>
                <a:solidFill>
                  <a:srgbClr val="333333"/>
                </a:solidFill>
                <a:effectLst/>
                <a:latin typeface="Roboto"/>
              </a:rPr>
              <a:t>G. Loewenstein, </a:t>
            </a:r>
          </a:p>
          <a:p>
            <a:pPr marL="457200" marR="0" lvl="1"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600" b="0" i="0" u="none" strike="noStrike" cap="none" normalizeH="0" baseline="0" dirty="0">
                <a:ln>
                  <a:noFill/>
                </a:ln>
                <a:solidFill>
                  <a:srgbClr val="333333"/>
                </a:solidFill>
                <a:effectLst/>
                <a:latin typeface="Roboto"/>
              </a:rPr>
              <a:t>D. </a:t>
            </a:r>
            <a:r>
              <a:rPr kumimoji="0" lang="en-US" altLang="en-US" sz="1600" b="0" i="0" u="none" strike="noStrike" cap="none" normalizeH="0" baseline="0" dirty="0" err="1">
                <a:ln>
                  <a:noFill/>
                </a:ln>
                <a:solidFill>
                  <a:srgbClr val="333333"/>
                </a:solidFill>
                <a:effectLst/>
                <a:latin typeface="Roboto"/>
              </a:rPr>
              <a:t>Ariely</a:t>
            </a:r>
            <a:r>
              <a:rPr kumimoji="0" lang="en-US" altLang="en-US" sz="1600" b="0" i="0" u="none" strike="noStrike" cap="none" normalizeH="0" baseline="0" dirty="0">
                <a:ln>
                  <a:noFill/>
                </a:ln>
                <a:solidFill>
                  <a:srgbClr val="333333"/>
                </a:solidFill>
                <a:effectLst/>
                <a:latin typeface="Roboto"/>
              </a:rPr>
              <a:t>, </a:t>
            </a:r>
          </a:p>
          <a:p>
            <a:pPr marL="457200" marR="0" lvl="1"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600" b="0" i="0" u="none" strike="noStrike" cap="none" normalizeH="0" baseline="0" dirty="0">
                <a:ln>
                  <a:noFill/>
                </a:ln>
                <a:solidFill>
                  <a:srgbClr val="333333"/>
                </a:solidFill>
                <a:effectLst/>
                <a:latin typeface="Roboto"/>
              </a:rPr>
              <a:t>J. Hong, </a:t>
            </a:r>
          </a:p>
          <a:p>
            <a:pPr marL="457200" marR="0" lvl="1"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600" b="0" i="0" u="none" strike="noStrike" cap="none" normalizeH="0" baseline="0" dirty="0">
                <a:ln>
                  <a:noFill/>
                </a:ln>
                <a:solidFill>
                  <a:srgbClr val="333333"/>
                </a:solidFill>
                <a:effectLst/>
                <a:latin typeface="Roboto"/>
              </a:rPr>
              <a:t>J. Young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333333"/>
                </a:solidFill>
                <a:effectLst/>
                <a:latin typeface="Roboto"/>
              </a:rPr>
              <a:t>If I’m not hot, are you hot or not? Physical-attractiveness evaluations and dating preferences as a function of one’s own attractiveness. Psychol. Sci.</a:t>
            </a:r>
            <a:r>
              <a:rPr kumimoji="0" lang="en-US" altLang="en-US" sz="1600" b="1" i="0" u="none" strike="noStrike" cap="none" normalizeH="0" baseline="0" dirty="0">
                <a:ln>
                  <a:noFill/>
                </a:ln>
                <a:solidFill>
                  <a:srgbClr val="333333"/>
                </a:solidFill>
                <a:effectLst/>
                <a:latin typeface="Roboto"/>
              </a:rPr>
              <a:t>19</a:t>
            </a:r>
            <a:r>
              <a:rPr kumimoji="0" lang="en-US" altLang="en-US" sz="1600" b="0" i="0" u="none" strike="noStrike" cap="none" normalizeH="0" baseline="0" dirty="0">
                <a:ln>
                  <a:noFill/>
                </a:ln>
                <a:solidFill>
                  <a:srgbClr val="333333"/>
                </a:solidFill>
                <a:effectLst/>
                <a:latin typeface="Roboto"/>
              </a:rPr>
              <a:t>, 669–677 </a:t>
            </a:r>
            <a:r>
              <a:rPr kumimoji="0" lang="en-US" altLang="en-US" sz="1600" b="0" i="0" u="none" strike="noStrike" cap="none" normalizeH="0" baseline="0" dirty="0">
                <a:ln>
                  <a:noFill/>
                </a:ln>
                <a:solidFill>
                  <a:srgbClr val="333333"/>
                </a:solidFill>
                <a:effectLst/>
                <a:highlight>
                  <a:srgbClr val="FFFF00"/>
                </a:highlight>
                <a:latin typeface="Roboto"/>
              </a:rPr>
              <a:t>(2008).</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700" b="0" i="0" u="sng" strike="noStrike" cap="none" normalizeH="0" baseline="0" dirty="0" err="1">
                <a:ln>
                  <a:noFill/>
                </a:ln>
                <a:solidFill>
                  <a:srgbClr val="37588A"/>
                </a:solidFill>
                <a:effectLst/>
                <a:latin typeface="Roboto"/>
                <a:hlinkClick r:id="rId11"/>
              </a:rPr>
              <a:t>CrossRef</a:t>
            </a:r>
            <a:r>
              <a:rPr kumimoji="0" lang="en-US" altLang="en-US" sz="700" b="0" i="0" u="sng" strike="noStrike" cap="none" normalizeH="0" baseline="0" dirty="0" err="1">
                <a:ln>
                  <a:noFill/>
                </a:ln>
                <a:solidFill>
                  <a:srgbClr val="37588A"/>
                </a:solidFill>
                <a:effectLst/>
                <a:latin typeface="Roboto"/>
                <a:hlinkClick r:id="rId12"/>
              </a:rPr>
              <a:t>PubMed</a:t>
            </a:r>
            <a:r>
              <a:rPr kumimoji="0" lang="en-US" altLang="en-US" sz="700" b="0" i="0" u="sng" strike="noStrike" cap="none" normalizeH="0" baseline="0" dirty="0" err="1">
                <a:ln>
                  <a:noFill/>
                </a:ln>
                <a:solidFill>
                  <a:srgbClr val="37588A"/>
                </a:solidFill>
                <a:effectLst/>
                <a:latin typeface="Roboto"/>
                <a:hlinkClick r:id="rId13"/>
              </a:rPr>
              <a:t>Web</a:t>
            </a:r>
            <a:r>
              <a:rPr kumimoji="0" lang="en-US" altLang="en-US" sz="700" b="0" i="0" u="sng" strike="noStrike" cap="none" normalizeH="0" baseline="0" dirty="0">
                <a:ln>
                  <a:noFill/>
                </a:ln>
                <a:solidFill>
                  <a:srgbClr val="37588A"/>
                </a:solidFill>
                <a:effectLst/>
                <a:latin typeface="Roboto"/>
                <a:hlinkClick r:id="rId13"/>
              </a:rPr>
              <a:t> of </a:t>
            </a:r>
            <a:r>
              <a:rPr kumimoji="0" lang="en-US" altLang="en-US" sz="700" b="0" i="0" u="sng" strike="noStrike" cap="none" normalizeH="0" baseline="0" dirty="0" err="1">
                <a:ln>
                  <a:noFill/>
                </a:ln>
                <a:solidFill>
                  <a:srgbClr val="37588A"/>
                </a:solidFill>
                <a:effectLst/>
                <a:latin typeface="Roboto"/>
                <a:hlinkClick r:id="rId13"/>
              </a:rPr>
              <a:t>Science</a:t>
            </a:r>
            <a:r>
              <a:rPr kumimoji="0" lang="en-US" altLang="en-US" sz="700" b="0" i="0" u="sng" strike="noStrike" cap="none" normalizeH="0" baseline="0" dirty="0" err="1">
                <a:ln>
                  <a:noFill/>
                </a:ln>
                <a:solidFill>
                  <a:srgbClr val="37588A"/>
                </a:solidFill>
                <a:effectLst/>
                <a:latin typeface="Roboto"/>
                <a:hlinkClick r:id="rId14"/>
              </a:rPr>
              <a:t>Google</a:t>
            </a:r>
            <a:r>
              <a:rPr kumimoji="0" lang="en-US" altLang="en-US" sz="700" b="0" i="0" u="sng" strike="noStrike" cap="none" normalizeH="0" baseline="0" dirty="0">
                <a:ln>
                  <a:noFill/>
                </a:ln>
                <a:solidFill>
                  <a:srgbClr val="37588A"/>
                </a:solidFill>
                <a:effectLst/>
                <a:latin typeface="Roboto"/>
                <a:hlinkClick r:id="rId14"/>
              </a:rPr>
              <a:t> Scholar</a:t>
            </a:r>
            <a:endParaRPr kumimoji="0" lang="en-US" altLang="en-US" sz="800" b="0" i="0" u="none" strike="noStrike" cap="none" normalizeH="0" baseline="0" dirty="0">
              <a:ln>
                <a:noFill/>
              </a:ln>
              <a:solidFill>
                <a:srgbClr val="333333"/>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981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9F87F-DC49-4805-B19B-1A4966C969F0}"/>
              </a:ext>
            </a:extLst>
          </p:cNvPr>
          <p:cNvSpPr>
            <a:spLocks noGrp="1"/>
          </p:cNvSpPr>
          <p:nvPr>
            <p:ph type="title"/>
          </p:nvPr>
        </p:nvSpPr>
        <p:spPr/>
        <p:txBody>
          <a:bodyPr/>
          <a:lstStyle/>
          <a:p>
            <a:r>
              <a:rPr lang="en-GB" dirty="0"/>
              <a:t>Understanding the basics	</a:t>
            </a:r>
          </a:p>
        </p:txBody>
      </p:sp>
      <p:sp>
        <p:nvSpPr>
          <p:cNvPr id="3" name="Content Placeholder 2">
            <a:extLst>
              <a:ext uri="{FF2B5EF4-FFF2-40B4-BE49-F238E27FC236}">
                <a16:creationId xmlns:a16="http://schemas.microsoft.com/office/drawing/2014/main" id="{E143943C-65F6-4EB2-9E98-1ED99FB73B61}"/>
              </a:ext>
            </a:extLst>
          </p:cNvPr>
          <p:cNvSpPr>
            <a:spLocks noGrp="1"/>
          </p:cNvSpPr>
          <p:nvPr>
            <p:ph idx="1"/>
          </p:nvPr>
        </p:nvSpPr>
        <p:spPr/>
        <p:txBody>
          <a:bodyPr/>
          <a:lstStyle/>
          <a:p>
            <a:r>
              <a:rPr lang="en-GB" dirty="0"/>
              <a:t>About BSA, NERC, and </a:t>
            </a:r>
            <a:r>
              <a:rPr lang="en-GB" dirty="0" err="1"/>
              <a:t>FoAM</a:t>
            </a:r>
            <a:endParaRPr lang="en-GB" dirty="0"/>
          </a:p>
          <a:p>
            <a:r>
              <a:rPr lang="en-GB" dirty="0">
                <a:solidFill>
                  <a:schemeClr val="tx1">
                    <a:lumMod val="50000"/>
                    <a:lumOff val="50000"/>
                  </a:schemeClr>
                </a:solidFill>
              </a:rPr>
              <a:t>Why is access to research an issue?</a:t>
            </a:r>
          </a:p>
          <a:p>
            <a:r>
              <a:rPr lang="en-GB" dirty="0">
                <a:solidFill>
                  <a:schemeClr val="tx1">
                    <a:lumMod val="50000"/>
                    <a:lumOff val="50000"/>
                  </a:schemeClr>
                </a:solidFill>
              </a:rPr>
              <a:t>How does research get funded?</a:t>
            </a:r>
          </a:p>
          <a:p>
            <a:r>
              <a:rPr lang="en-GB" dirty="0">
                <a:solidFill>
                  <a:schemeClr val="tx1">
                    <a:lumMod val="50000"/>
                    <a:lumOff val="50000"/>
                  </a:schemeClr>
                </a:solidFill>
              </a:rPr>
              <a:t>How does research get reviewed and published?</a:t>
            </a:r>
          </a:p>
          <a:p>
            <a:endParaRPr lang="en-GB" dirty="0"/>
          </a:p>
          <a:p>
            <a:endParaRPr lang="en-GB" dirty="0"/>
          </a:p>
        </p:txBody>
      </p:sp>
    </p:spTree>
    <p:extLst>
      <p:ext uri="{BB962C8B-B14F-4D97-AF65-F5344CB8AC3E}">
        <p14:creationId xmlns:p14="http://schemas.microsoft.com/office/powerpoint/2010/main" val="124137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1F4B-FF79-4A0E-890A-837819926F00}"/>
              </a:ext>
            </a:extLst>
          </p:cNvPr>
          <p:cNvSpPr>
            <a:spLocks noGrp="1"/>
          </p:cNvSpPr>
          <p:nvPr>
            <p:ph type="title"/>
          </p:nvPr>
        </p:nvSpPr>
        <p:spPr/>
        <p:txBody>
          <a:bodyPr/>
          <a:lstStyle/>
          <a:p>
            <a:r>
              <a:rPr lang="en-GB" dirty="0"/>
              <a:t>Can you access the data?</a:t>
            </a:r>
          </a:p>
        </p:txBody>
      </p:sp>
      <p:pic>
        <p:nvPicPr>
          <p:cNvPr id="4" name="Picture 3">
            <a:extLst>
              <a:ext uri="{FF2B5EF4-FFF2-40B4-BE49-F238E27FC236}">
                <a16:creationId xmlns:a16="http://schemas.microsoft.com/office/drawing/2014/main" id="{0E63FDD8-72B8-45BB-85FE-0AB0817D3EE2}"/>
              </a:ext>
            </a:extLst>
          </p:cNvPr>
          <p:cNvPicPr>
            <a:picLocks noChangeAspect="1"/>
          </p:cNvPicPr>
          <p:nvPr/>
        </p:nvPicPr>
        <p:blipFill rotWithShape="1">
          <a:blip r:embed="rId2"/>
          <a:srcRect l="19592" t="31429" r="43673" b="7963"/>
          <a:stretch/>
        </p:blipFill>
        <p:spPr>
          <a:xfrm>
            <a:off x="6969967" y="1690688"/>
            <a:ext cx="4478695" cy="4156530"/>
          </a:xfrm>
          <a:prstGeom prst="rect">
            <a:avLst/>
          </a:prstGeom>
        </p:spPr>
      </p:pic>
      <p:pic>
        <p:nvPicPr>
          <p:cNvPr id="5" name="Picture 4">
            <a:extLst>
              <a:ext uri="{FF2B5EF4-FFF2-40B4-BE49-F238E27FC236}">
                <a16:creationId xmlns:a16="http://schemas.microsoft.com/office/drawing/2014/main" id="{00234DD7-590F-4A24-9A95-AF0B5E10C3BA}"/>
              </a:ext>
            </a:extLst>
          </p:cNvPr>
          <p:cNvPicPr>
            <a:picLocks noChangeAspect="1"/>
          </p:cNvPicPr>
          <p:nvPr/>
        </p:nvPicPr>
        <p:blipFill rotWithShape="1">
          <a:blip r:embed="rId3"/>
          <a:srcRect l="17372" t="18367" r="40000" b="6802"/>
          <a:stretch/>
        </p:blipFill>
        <p:spPr>
          <a:xfrm>
            <a:off x="1305508" y="1361038"/>
            <a:ext cx="5197151" cy="5131837"/>
          </a:xfrm>
          <a:prstGeom prst="rect">
            <a:avLst/>
          </a:prstGeom>
        </p:spPr>
      </p:pic>
    </p:spTree>
    <p:extLst>
      <p:ext uri="{BB962C8B-B14F-4D97-AF65-F5344CB8AC3E}">
        <p14:creationId xmlns:p14="http://schemas.microsoft.com/office/powerpoint/2010/main" val="2395552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35A5-8D17-4CBF-9CE7-661BD21205B7}"/>
              </a:ext>
            </a:extLst>
          </p:cNvPr>
          <p:cNvSpPr>
            <a:spLocks noGrp="1"/>
          </p:cNvSpPr>
          <p:nvPr>
            <p:ph type="title"/>
          </p:nvPr>
        </p:nvSpPr>
        <p:spPr/>
        <p:txBody>
          <a:bodyPr/>
          <a:lstStyle/>
          <a:p>
            <a:r>
              <a:rPr lang="en-GB" dirty="0"/>
              <a:t>Conclusions from this example		</a:t>
            </a:r>
          </a:p>
        </p:txBody>
      </p:sp>
      <p:sp>
        <p:nvSpPr>
          <p:cNvPr id="3" name="Content Placeholder 2">
            <a:extLst>
              <a:ext uri="{FF2B5EF4-FFF2-40B4-BE49-F238E27FC236}">
                <a16:creationId xmlns:a16="http://schemas.microsoft.com/office/drawing/2014/main" id="{B123FEA1-2430-4A8F-9970-0D3B6E52565C}"/>
              </a:ext>
            </a:extLst>
          </p:cNvPr>
          <p:cNvSpPr>
            <a:spLocks noGrp="1"/>
          </p:cNvSpPr>
          <p:nvPr>
            <p:ph idx="1"/>
          </p:nvPr>
        </p:nvSpPr>
        <p:spPr/>
        <p:txBody>
          <a:bodyPr/>
          <a:lstStyle/>
          <a:p>
            <a:r>
              <a:rPr lang="en-GB" dirty="0"/>
              <a:t>What seems like a silly headline has some decent evidence behind it!</a:t>
            </a:r>
          </a:p>
        </p:txBody>
      </p:sp>
      <p:grpSp>
        <p:nvGrpSpPr>
          <p:cNvPr id="6" name="Group 5">
            <a:extLst>
              <a:ext uri="{FF2B5EF4-FFF2-40B4-BE49-F238E27FC236}">
                <a16:creationId xmlns:a16="http://schemas.microsoft.com/office/drawing/2014/main" id="{35210FFD-D298-440E-8882-1EC9E422C0D1}"/>
              </a:ext>
            </a:extLst>
          </p:cNvPr>
          <p:cNvGrpSpPr/>
          <p:nvPr/>
        </p:nvGrpSpPr>
        <p:grpSpPr>
          <a:xfrm>
            <a:off x="838200" y="2555357"/>
            <a:ext cx="10515600" cy="3937518"/>
            <a:chOff x="838200" y="2555357"/>
            <a:chExt cx="10515600" cy="3937518"/>
          </a:xfrm>
        </p:grpSpPr>
        <p:pic>
          <p:nvPicPr>
            <p:cNvPr id="4" name="Picture 3">
              <a:extLst>
                <a:ext uri="{FF2B5EF4-FFF2-40B4-BE49-F238E27FC236}">
                  <a16:creationId xmlns:a16="http://schemas.microsoft.com/office/drawing/2014/main" id="{4FB85DA9-6C43-480C-9093-670455EE4F32}"/>
                </a:ext>
              </a:extLst>
            </p:cNvPr>
            <p:cNvPicPr>
              <a:picLocks noChangeAspect="1"/>
            </p:cNvPicPr>
            <p:nvPr/>
          </p:nvPicPr>
          <p:blipFill rotWithShape="1">
            <a:blip r:embed="rId2"/>
            <a:srcRect l="22193" t="23266" r="42832" b="19319"/>
            <a:stretch/>
          </p:blipFill>
          <p:spPr>
            <a:xfrm>
              <a:off x="3284376" y="2555357"/>
              <a:ext cx="4264089" cy="3937518"/>
            </a:xfrm>
            <a:prstGeom prst="rect">
              <a:avLst/>
            </a:prstGeom>
          </p:spPr>
        </p:pic>
        <p:sp>
          <p:nvSpPr>
            <p:cNvPr id="5" name="Content Placeholder 2">
              <a:extLst>
                <a:ext uri="{FF2B5EF4-FFF2-40B4-BE49-F238E27FC236}">
                  <a16:creationId xmlns:a16="http://schemas.microsoft.com/office/drawing/2014/main" id="{F64A23E6-CD7D-49E3-AFB2-0B9011CED389}"/>
                </a:ext>
              </a:extLst>
            </p:cNvPr>
            <p:cNvSpPr txBox="1">
              <a:spLocks/>
            </p:cNvSpPr>
            <p:nvPr/>
          </p:nvSpPr>
          <p:spPr>
            <a:xfrm>
              <a:off x="838200" y="2696482"/>
              <a:ext cx="10515600" cy="732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A0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A09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A09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A09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Mostly!</a:t>
              </a:r>
            </a:p>
          </p:txBody>
        </p:sp>
      </p:grpSp>
    </p:spTree>
    <p:extLst>
      <p:ext uri="{BB962C8B-B14F-4D97-AF65-F5344CB8AC3E}">
        <p14:creationId xmlns:p14="http://schemas.microsoft.com/office/powerpoint/2010/main" val="323122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8E03-94DC-4EBE-BCB8-CF8187F82220}"/>
              </a:ext>
            </a:extLst>
          </p:cNvPr>
          <p:cNvSpPr>
            <a:spLocks noGrp="1"/>
          </p:cNvSpPr>
          <p:nvPr>
            <p:ph type="title"/>
          </p:nvPr>
        </p:nvSpPr>
        <p:spPr/>
        <p:txBody>
          <a:bodyPr/>
          <a:lstStyle/>
          <a:p>
            <a:r>
              <a:rPr lang="en-GB" dirty="0"/>
              <a:t>Media case studies – checklist	</a:t>
            </a:r>
          </a:p>
        </p:txBody>
      </p:sp>
      <p:sp>
        <p:nvSpPr>
          <p:cNvPr id="3" name="Content Placeholder 2">
            <a:extLst>
              <a:ext uri="{FF2B5EF4-FFF2-40B4-BE49-F238E27FC236}">
                <a16:creationId xmlns:a16="http://schemas.microsoft.com/office/drawing/2014/main" id="{22352450-F208-49AB-8144-A02DDFB74717}"/>
              </a:ext>
            </a:extLst>
          </p:cNvPr>
          <p:cNvSpPr>
            <a:spLocks noGrp="1"/>
          </p:cNvSpPr>
          <p:nvPr>
            <p:ph idx="1"/>
          </p:nvPr>
        </p:nvSpPr>
        <p:spPr/>
        <p:txBody>
          <a:bodyPr>
            <a:normAutofit lnSpcReduction="10000"/>
          </a:bodyPr>
          <a:lstStyle/>
          <a:p>
            <a:pPr marL="0" indent="0">
              <a:buNone/>
            </a:pPr>
            <a:r>
              <a:rPr lang="en-GB" b="1" dirty="0"/>
              <a:t>Fo.am/</a:t>
            </a:r>
            <a:r>
              <a:rPr lang="en-GB" b="1" dirty="0" err="1"/>
              <a:t>accesslab</a:t>
            </a:r>
            <a:r>
              <a:rPr lang="en-GB" b="1" dirty="0"/>
              <a:t> – Media Case study link</a:t>
            </a:r>
          </a:p>
          <a:p>
            <a:pPr marL="0" indent="0">
              <a:buNone/>
            </a:pPr>
            <a:r>
              <a:rPr lang="en-GB" dirty="0"/>
              <a:t>20 minute task with the person next to you</a:t>
            </a:r>
          </a:p>
          <a:p>
            <a:r>
              <a:rPr lang="en-GB" dirty="0"/>
              <a:t>Can you find the original research?</a:t>
            </a:r>
          </a:p>
          <a:p>
            <a:r>
              <a:rPr lang="en-GB" dirty="0"/>
              <a:t>Who did the work?</a:t>
            </a:r>
          </a:p>
          <a:p>
            <a:r>
              <a:rPr lang="en-GB" dirty="0"/>
              <a:t>Who funded the work?</a:t>
            </a:r>
          </a:p>
          <a:p>
            <a:r>
              <a:rPr lang="en-GB" dirty="0"/>
              <a:t>How was the work done?</a:t>
            </a:r>
          </a:p>
          <a:p>
            <a:r>
              <a:rPr lang="en-GB" dirty="0"/>
              <a:t>Did they do what they say they did?</a:t>
            </a:r>
          </a:p>
          <a:p>
            <a:r>
              <a:rPr lang="en-GB" dirty="0"/>
              <a:t>What else has been published on the topic?</a:t>
            </a:r>
          </a:p>
          <a:p>
            <a:r>
              <a:rPr lang="en-GB" dirty="0"/>
              <a:t>Can you access the data?</a:t>
            </a:r>
          </a:p>
        </p:txBody>
      </p:sp>
    </p:spTree>
    <p:extLst>
      <p:ext uri="{BB962C8B-B14F-4D97-AF65-F5344CB8AC3E}">
        <p14:creationId xmlns:p14="http://schemas.microsoft.com/office/powerpoint/2010/main" val="2770359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BB5C-1128-4018-8248-287CA292A7FC}"/>
              </a:ext>
            </a:extLst>
          </p:cNvPr>
          <p:cNvSpPr>
            <a:spLocks noGrp="1"/>
          </p:cNvSpPr>
          <p:nvPr>
            <p:ph type="title"/>
          </p:nvPr>
        </p:nvSpPr>
        <p:spPr/>
        <p:txBody>
          <a:bodyPr/>
          <a:lstStyle/>
          <a:p>
            <a:r>
              <a:rPr lang="en-GB" dirty="0"/>
              <a:t>Feedback	</a:t>
            </a:r>
          </a:p>
        </p:txBody>
      </p:sp>
      <p:sp>
        <p:nvSpPr>
          <p:cNvPr id="3" name="Content Placeholder 2">
            <a:extLst>
              <a:ext uri="{FF2B5EF4-FFF2-40B4-BE49-F238E27FC236}">
                <a16:creationId xmlns:a16="http://schemas.microsoft.com/office/drawing/2014/main" id="{46528A1E-F8EE-467D-9D85-C42C2B50D054}"/>
              </a:ext>
            </a:extLst>
          </p:cNvPr>
          <p:cNvSpPr>
            <a:spLocks noGrp="1"/>
          </p:cNvSpPr>
          <p:nvPr>
            <p:ph idx="1"/>
          </p:nvPr>
        </p:nvSpPr>
        <p:spPr/>
        <p:txBody>
          <a:bodyPr/>
          <a:lstStyle/>
          <a:p>
            <a:r>
              <a:rPr lang="en-GB" dirty="0"/>
              <a:t>Score /10?</a:t>
            </a:r>
          </a:p>
          <a:p>
            <a:r>
              <a:rPr lang="en-GB" dirty="0"/>
              <a:t>Which “fact-checking stage” was most useful?</a:t>
            </a:r>
          </a:p>
          <a:p>
            <a:r>
              <a:rPr lang="en-GB" dirty="0"/>
              <a:t>Anything to add?</a:t>
            </a:r>
          </a:p>
        </p:txBody>
      </p:sp>
    </p:spTree>
    <p:extLst>
      <p:ext uri="{BB962C8B-B14F-4D97-AF65-F5344CB8AC3E}">
        <p14:creationId xmlns:p14="http://schemas.microsoft.com/office/powerpoint/2010/main" val="3056940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B14D5-D6F9-423A-BF8A-9BF509F44B20}"/>
              </a:ext>
            </a:extLst>
          </p:cNvPr>
          <p:cNvSpPr>
            <a:spLocks noGrp="1"/>
          </p:cNvSpPr>
          <p:nvPr>
            <p:ph type="title"/>
          </p:nvPr>
        </p:nvSpPr>
        <p:spPr/>
        <p:txBody>
          <a:bodyPr/>
          <a:lstStyle/>
          <a:p>
            <a:r>
              <a:rPr lang="en-GB" dirty="0"/>
              <a:t>Lunch!</a:t>
            </a:r>
          </a:p>
        </p:txBody>
      </p:sp>
      <p:sp>
        <p:nvSpPr>
          <p:cNvPr id="7" name="Text Placeholder 6">
            <a:extLst>
              <a:ext uri="{FF2B5EF4-FFF2-40B4-BE49-F238E27FC236}">
                <a16:creationId xmlns:a16="http://schemas.microsoft.com/office/drawing/2014/main" id="{66F810AD-3557-447F-9E56-40619659135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63720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0B9363-866C-43CC-9731-C841CFFB32FE}"/>
              </a:ext>
            </a:extLst>
          </p:cNvPr>
          <p:cNvSpPr>
            <a:spLocks noGrp="1"/>
          </p:cNvSpPr>
          <p:nvPr>
            <p:ph type="title"/>
          </p:nvPr>
        </p:nvSpPr>
        <p:spPr/>
        <p:txBody>
          <a:bodyPr/>
          <a:lstStyle/>
          <a:p>
            <a:r>
              <a:rPr lang="en-GB" dirty="0"/>
              <a:t>Refining your research question</a:t>
            </a:r>
          </a:p>
        </p:txBody>
      </p:sp>
      <p:sp>
        <p:nvSpPr>
          <p:cNvPr id="5" name="Content Placeholder 4">
            <a:extLst>
              <a:ext uri="{FF2B5EF4-FFF2-40B4-BE49-F238E27FC236}">
                <a16:creationId xmlns:a16="http://schemas.microsoft.com/office/drawing/2014/main" id="{5509DB0B-76DD-4A67-B716-8E84828E19D9}"/>
              </a:ext>
            </a:extLst>
          </p:cNvPr>
          <p:cNvSpPr>
            <a:spLocks noGrp="1"/>
          </p:cNvSpPr>
          <p:nvPr>
            <p:ph idx="1"/>
          </p:nvPr>
        </p:nvSpPr>
        <p:spPr/>
        <p:txBody>
          <a:bodyPr/>
          <a:lstStyle/>
          <a:p>
            <a:pPr marL="0" indent="0">
              <a:buNone/>
            </a:pPr>
            <a:r>
              <a:rPr lang="en-GB" dirty="0"/>
              <a:t>30 minute exercise</a:t>
            </a:r>
          </a:p>
          <a:p>
            <a:r>
              <a:rPr lang="en-GB" dirty="0"/>
              <a:t>Discuss your chosen research topic</a:t>
            </a:r>
          </a:p>
          <a:p>
            <a:r>
              <a:rPr lang="en-GB" dirty="0"/>
              <a:t>Why did you choose it?</a:t>
            </a:r>
          </a:p>
          <a:p>
            <a:r>
              <a:rPr lang="en-GB" dirty="0"/>
              <a:t>What do you know already?</a:t>
            </a:r>
          </a:p>
          <a:p>
            <a:endParaRPr lang="en-GB" dirty="0"/>
          </a:p>
          <a:p>
            <a:r>
              <a:rPr lang="en-GB" dirty="0"/>
              <a:t>Refine your research question and write it out on the large sheet of paper</a:t>
            </a:r>
          </a:p>
        </p:txBody>
      </p:sp>
    </p:spTree>
    <p:extLst>
      <p:ext uri="{BB962C8B-B14F-4D97-AF65-F5344CB8AC3E}">
        <p14:creationId xmlns:p14="http://schemas.microsoft.com/office/powerpoint/2010/main" val="4200095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9293-EDFF-4372-830D-C726339C312D}"/>
              </a:ext>
            </a:extLst>
          </p:cNvPr>
          <p:cNvSpPr>
            <a:spLocks noGrp="1"/>
          </p:cNvSpPr>
          <p:nvPr>
            <p:ph type="title"/>
          </p:nvPr>
        </p:nvSpPr>
        <p:spPr/>
        <p:txBody>
          <a:bodyPr/>
          <a:lstStyle/>
          <a:p>
            <a:r>
              <a:rPr lang="en-GB" dirty="0"/>
              <a:t>Researching the topic</a:t>
            </a:r>
          </a:p>
        </p:txBody>
      </p:sp>
      <p:sp>
        <p:nvSpPr>
          <p:cNvPr id="3" name="Content Placeholder 2">
            <a:extLst>
              <a:ext uri="{FF2B5EF4-FFF2-40B4-BE49-F238E27FC236}">
                <a16:creationId xmlns:a16="http://schemas.microsoft.com/office/drawing/2014/main" id="{D0927CDF-BC36-4100-A3F6-C169410BF8D3}"/>
              </a:ext>
            </a:extLst>
          </p:cNvPr>
          <p:cNvSpPr>
            <a:spLocks noGrp="1"/>
          </p:cNvSpPr>
          <p:nvPr>
            <p:ph idx="1"/>
          </p:nvPr>
        </p:nvSpPr>
        <p:spPr/>
        <p:txBody>
          <a:bodyPr/>
          <a:lstStyle/>
          <a:p>
            <a:pPr marL="0" indent="0">
              <a:buNone/>
            </a:pPr>
            <a:r>
              <a:rPr lang="en-GB" dirty="0"/>
              <a:t>90 minute exercise</a:t>
            </a:r>
          </a:p>
          <a:p>
            <a:pPr marL="0" indent="0">
              <a:buNone/>
            </a:pPr>
            <a:endParaRPr lang="en-GB" dirty="0"/>
          </a:p>
          <a:p>
            <a:pPr marL="0" indent="0">
              <a:buNone/>
            </a:pPr>
            <a:r>
              <a:rPr lang="en-GB" dirty="0"/>
              <a:t>(optional)</a:t>
            </a:r>
          </a:p>
          <a:p>
            <a:r>
              <a:rPr lang="en-GB" dirty="0"/>
              <a:t>Write down the sources you find most useful</a:t>
            </a:r>
          </a:p>
          <a:p>
            <a:r>
              <a:rPr lang="en-GB" dirty="0"/>
              <a:t>Write down anything you’d like to share with the group</a:t>
            </a:r>
          </a:p>
          <a:p>
            <a:endParaRPr lang="en-GB" dirty="0"/>
          </a:p>
          <a:p>
            <a:r>
              <a:rPr lang="en-GB" dirty="0"/>
              <a:t>This is your time – we won’t be asking you to share your findings!</a:t>
            </a:r>
          </a:p>
        </p:txBody>
      </p:sp>
    </p:spTree>
    <p:extLst>
      <p:ext uri="{BB962C8B-B14F-4D97-AF65-F5344CB8AC3E}">
        <p14:creationId xmlns:p14="http://schemas.microsoft.com/office/powerpoint/2010/main" val="384128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8B5C-A3FF-4B77-9AB9-2A7EF607246F}"/>
              </a:ext>
            </a:extLst>
          </p:cNvPr>
          <p:cNvSpPr>
            <a:spLocks noGrp="1"/>
          </p:cNvSpPr>
          <p:nvPr>
            <p:ph type="title"/>
          </p:nvPr>
        </p:nvSpPr>
        <p:spPr/>
        <p:txBody>
          <a:bodyPr/>
          <a:lstStyle/>
          <a:p>
            <a:r>
              <a:rPr lang="en-GB" dirty="0"/>
              <a:t>Finishing up	</a:t>
            </a:r>
          </a:p>
        </p:txBody>
      </p:sp>
      <p:sp>
        <p:nvSpPr>
          <p:cNvPr id="3" name="Content Placeholder 2">
            <a:extLst>
              <a:ext uri="{FF2B5EF4-FFF2-40B4-BE49-F238E27FC236}">
                <a16:creationId xmlns:a16="http://schemas.microsoft.com/office/drawing/2014/main" id="{758EFC0D-0924-4F11-8AB3-8A7168E69DBF}"/>
              </a:ext>
            </a:extLst>
          </p:cNvPr>
          <p:cNvSpPr>
            <a:spLocks noGrp="1"/>
          </p:cNvSpPr>
          <p:nvPr>
            <p:ph idx="1"/>
          </p:nvPr>
        </p:nvSpPr>
        <p:spPr/>
        <p:txBody>
          <a:bodyPr/>
          <a:lstStyle/>
          <a:p>
            <a:r>
              <a:rPr lang="en-GB" dirty="0"/>
              <a:t>Anything you’d like to share?</a:t>
            </a:r>
          </a:p>
          <a:p>
            <a:r>
              <a:rPr lang="en-GB" dirty="0"/>
              <a:t>Feedback for us</a:t>
            </a:r>
          </a:p>
          <a:p>
            <a:endParaRPr lang="en-GB" dirty="0"/>
          </a:p>
          <a:p>
            <a:pPr marL="0" indent="0">
              <a:buNone/>
            </a:pPr>
            <a:r>
              <a:rPr lang="en-GB" sz="3600" dirty="0">
                <a:solidFill>
                  <a:srgbClr val="02222C"/>
                </a:solidFill>
              </a:rPr>
              <a:t>Thank you!!</a:t>
            </a:r>
          </a:p>
        </p:txBody>
      </p:sp>
      <p:pic>
        <p:nvPicPr>
          <p:cNvPr id="4" name="Picture 3">
            <a:extLst>
              <a:ext uri="{FF2B5EF4-FFF2-40B4-BE49-F238E27FC236}">
                <a16:creationId xmlns:a16="http://schemas.microsoft.com/office/drawing/2014/main" id="{D9097C80-FDFA-4F68-BF12-D47B4A270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095" y="3934409"/>
            <a:ext cx="2483400" cy="1358081"/>
          </a:xfrm>
          <a:prstGeom prst="rect">
            <a:avLst/>
          </a:prstGeom>
        </p:spPr>
      </p:pic>
      <p:pic>
        <p:nvPicPr>
          <p:cNvPr id="5" name="Picture 4">
            <a:extLst>
              <a:ext uri="{FF2B5EF4-FFF2-40B4-BE49-F238E27FC236}">
                <a16:creationId xmlns:a16="http://schemas.microsoft.com/office/drawing/2014/main" id="{FADB9AA0-AAAC-4A0A-B4C3-797C87FA2366}"/>
              </a:ext>
            </a:extLst>
          </p:cNvPr>
          <p:cNvPicPr>
            <a:picLocks noChangeAspect="1"/>
          </p:cNvPicPr>
          <p:nvPr/>
        </p:nvPicPr>
        <p:blipFill>
          <a:blip r:embed="rId3">
            <a:lum/>
            <a:alphaModFix/>
          </a:blip>
          <a:srcRect/>
          <a:stretch>
            <a:fillRect/>
          </a:stretch>
        </p:blipFill>
        <p:spPr>
          <a:xfrm>
            <a:off x="5193298" y="5719164"/>
            <a:ext cx="1246994" cy="875084"/>
          </a:xfrm>
          <a:prstGeom prst="rect">
            <a:avLst/>
          </a:prstGeom>
          <a:noFill/>
          <a:ln>
            <a:noFill/>
          </a:ln>
        </p:spPr>
      </p:pic>
      <p:pic>
        <p:nvPicPr>
          <p:cNvPr id="6" name="Picture 5">
            <a:extLst>
              <a:ext uri="{FF2B5EF4-FFF2-40B4-BE49-F238E27FC236}">
                <a16:creationId xmlns:a16="http://schemas.microsoft.com/office/drawing/2014/main" id="{BDC43B7F-37DB-491E-8132-A92FAFDC6B43}"/>
              </a:ext>
            </a:extLst>
          </p:cNvPr>
          <p:cNvPicPr>
            <a:picLocks noChangeAspect="1"/>
          </p:cNvPicPr>
          <p:nvPr/>
        </p:nvPicPr>
        <p:blipFill>
          <a:blip r:embed="rId4">
            <a:lum/>
            <a:alphaModFix/>
          </a:blip>
          <a:srcRect/>
          <a:stretch>
            <a:fillRect/>
          </a:stretch>
        </p:blipFill>
        <p:spPr>
          <a:xfrm>
            <a:off x="2635765" y="5723400"/>
            <a:ext cx="1726629" cy="907126"/>
          </a:xfrm>
          <a:prstGeom prst="rect">
            <a:avLst/>
          </a:prstGeom>
          <a:noFill/>
          <a:ln>
            <a:noFill/>
          </a:ln>
        </p:spPr>
      </p:pic>
      <p:pic>
        <p:nvPicPr>
          <p:cNvPr id="7" name="Picture 6">
            <a:extLst>
              <a:ext uri="{FF2B5EF4-FFF2-40B4-BE49-F238E27FC236}">
                <a16:creationId xmlns:a16="http://schemas.microsoft.com/office/drawing/2014/main" id="{F5C4496C-83B7-4C85-B6AD-166FAE92D535}"/>
              </a:ext>
            </a:extLst>
          </p:cNvPr>
          <p:cNvPicPr>
            <a:picLocks noChangeAspect="1"/>
          </p:cNvPicPr>
          <p:nvPr/>
        </p:nvPicPr>
        <p:blipFill>
          <a:blip r:embed="rId5">
            <a:lum/>
            <a:alphaModFix/>
          </a:blip>
          <a:srcRect/>
          <a:stretch>
            <a:fillRect/>
          </a:stretch>
        </p:blipFill>
        <p:spPr>
          <a:xfrm>
            <a:off x="7579910" y="5804406"/>
            <a:ext cx="1011731" cy="704599"/>
          </a:xfrm>
          <a:prstGeom prst="rect">
            <a:avLst/>
          </a:prstGeom>
          <a:noFill/>
          <a:ln>
            <a:noFill/>
          </a:ln>
        </p:spPr>
      </p:pic>
    </p:spTree>
    <p:extLst>
      <p:ext uri="{BB962C8B-B14F-4D97-AF65-F5344CB8AC3E}">
        <p14:creationId xmlns:p14="http://schemas.microsoft.com/office/powerpoint/2010/main" val="165254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40C1C1-22A7-4DA5-A571-3BDA2B3D22D9}"/>
              </a:ext>
            </a:extLst>
          </p:cNvPr>
          <p:cNvSpPr>
            <a:spLocks noGrp="1"/>
          </p:cNvSpPr>
          <p:nvPr>
            <p:ph idx="1"/>
          </p:nvPr>
        </p:nvSpPr>
        <p:spPr/>
        <p:txBody>
          <a:bodyPr/>
          <a:lstStyle/>
          <a:p>
            <a:pPr marL="0" indent="0">
              <a:buNone/>
            </a:pPr>
            <a:r>
              <a:rPr lang="en-GB" dirty="0">
                <a:hlinkClick r:id="rId2"/>
              </a:rPr>
              <a:t>https://www.youtube.com/watch?v=t5Qzhi1wJXE</a:t>
            </a:r>
            <a:r>
              <a:rPr lang="en-GB" dirty="0"/>
              <a:t> </a:t>
            </a:r>
          </a:p>
          <a:p>
            <a:endParaRPr lang="en-GB" dirty="0"/>
          </a:p>
        </p:txBody>
      </p:sp>
    </p:spTree>
    <p:extLst>
      <p:ext uri="{BB962C8B-B14F-4D97-AF65-F5344CB8AC3E}">
        <p14:creationId xmlns:p14="http://schemas.microsoft.com/office/powerpoint/2010/main" val="120474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Contents</a:t>
            </a:r>
          </a:p>
        </p:txBody>
      </p:sp>
      <p:sp>
        <p:nvSpPr>
          <p:cNvPr id="5" name="Content Placeholder 4"/>
          <p:cNvSpPr>
            <a:spLocks noGrp="1"/>
          </p:cNvSpPr>
          <p:nvPr>
            <p:ph idx="1"/>
          </p:nvPr>
        </p:nvSpPr>
        <p:spPr/>
        <p:txBody>
          <a:bodyPr/>
          <a:lstStyle/>
          <a:p>
            <a:endParaRPr lang="en-GB"/>
          </a:p>
        </p:txBody>
      </p:sp>
      <p:pic>
        <p:nvPicPr>
          <p:cNvPr id="5122" name="Picture 2" descr="https://ishare.apps.nerc.ac.uk/teams/comms/media/images1/Done%20BAS/BAS%20BEIS%20images/10011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507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3512" y="5229201"/>
            <a:ext cx="8352928" cy="1384995"/>
          </a:xfrm>
          <a:prstGeom prst="rect">
            <a:avLst/>
          </a:prstGeom>
          <a:solidFill>
            <a:schemeClr val="tx2">
              <a:lumMod val="50000"/>
              <a:alpha val="67000"/>
            </a:schemeClr>
          </a:solidFill>
        </p:spPr>
        <p:txBody>
          <a:bodyPr wrap="square" rtlCol="0">
            <a:spAutoFit/>
          </a:bodyPr>
          <a:lstStyle/>
          <a:p>
            <a:r>
              <a:rPr lang="en-GB" sz="2800" dirty="0">
                <a:solidFill>
                  <a:schemeClr val="bg1"/>
                </a:solidFill>
                <a:latin typeface="Gill Sans MT" panose="020B0502020104020203" pitchFamily="34" charset="0"/>
              </a:rPr>
              <a:t>What is NERC?</a:t>
            </a:r>
          </a:p>
          <a:p>
            <a:r>
              <a:rPr lang="en-GB" sz="2800" dirty="0">
                <a:solidFill>
                  <a:schemeClr val="bg1"/>
                </a:solidFill>
                <a:latin typeface="Gill Sans MT" panose="020B0502020104020203" pitchFamily="34" charset="0"/>
              </a:rPr>
              <a:t>Who are NERC?</a:t>
            </a:r>
          </a:p>
          <a:p>
            <a:r>
              <a:rPr lang="en-GB" sz="2800" dirty="0">
                <a:solidFill>
                  <a:schemeClr val="bg1"/>
                </a:solidFill>
                <a:latin typeface="Gill Sans MT" panose="020B0502020104020203" pitchFamily="34" charset="0"/>
              </a:rPr>
              <a:t>Why NERC?</a:t>
            </a:r>
          </a:p>
        </p:txBody>
      </p:sp>
    </p:spTree>
    <p:extLst>
      <p:ext uri="{BB962C8B-B14F-4D97-AF65-F5344CB8AC3E}">
        <p14:creationId xmlns:p14="http://schemas.microsoft.com/office/powerpoint/2010/main" val="398943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000" t="17716" r="4677" b="7276"/>
          <a:stretch/>
        </p:blipFill>
        <p:spPr bwMode="auto">
          <a:xfrm>
            <a:off x="975101" y="0"/>
            <a:ext cx="95532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81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49" y="1615813"/>
            <a:ext cx="7863281" cy="5242187"/>
          </a:xfrm>
          <a:prstGeom prst="rect">
            <a:avLst/>
          </a:prstGeom>
        </p:spPr>
      </p:pic>
      <p:sp>
        <p:nvSpPr>
          <p:cNvPr id="2" name="Title 1"/>
          <p:cNvSpPr>
            <a:spLocks noGrp="1"/>
          </p:cNvSpPr>
          <p:nvPr>
            <p:ph type="title"/>
          </p:nvPr>
        </p:nvSpPr>
        <p:spPr/>
        <p:txBody>
          <a:bodyPr>
            <a:normAutofit/>
          </a:bodyPr>
          <a:lstStyle/>
          <a:p>
            <a:r>
              <a:rPr lang="en-GB" dirty="0">
                <a:latin typeface="Gill Sans MT" panose="020B0502020104020203" pitchFamily="34" charset="0"/>
              </a:rPr>
              <a:t>Who is NERC?</a:t>
            </a:r>
          </a:p>
        </p:txBody>
      </p:sp>
      <p:graphicFrame>
        <p:nvGraphicFramePr>
          <p:cNvPr id="6"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469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B2BE627E82BC4BAFF6F72779512BEE" ma:contentTypeVersion="12" ma:contentTypeDescription="Create a new document." ma:contentTypeScope="" ma:versionID="831d6411ebc14c439f923f287dce54e7">
  <xsd:schema xmlns:xsd="http://www.w3.org/2001/XMLSchema" xmlns:xs="http://www.w3.org/2001/XMLSchema" xmlns:p="http://schemas.microsoft.com/office/2006/metadata/properties" xmlns:ns1="http://schemas.microsoft.com/sharepoint/v3" xmlns:ns2="5888dc7e-574f-412b-b0c1-d1272ceede5a" xmlns:ns3="f35cf21f-4c90-4c31-b2be-962ed3f04f12" targetNamespace="http://schemas.microsoft.com/office/2006/metadata/properties" ma:root="true" ma:fieldsID="aaa66a1f1d9bd2bbc3b8be5bd5652e93" ns1:_="" ns2:_="" ns3:_="">
    <xsd:import namespace="http://schemas.microsoft.com/sharepoint/v3"/>
    <xsd:import namespace="5888dc7e-574f-412b-b0c1-d1272ceede5a"/>
    <xsd:import namespace="f35cf21f-4c90-4c31-b2be-962ed3f04f1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8dc7e-574f-412b-b0c1-d1272ceede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35cf21f-4c90-4c31-b2be-962ed3f04f1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2CC8708-1A47-4B6F-BCE4-71F4C4DF99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88dc7e-574f-412b-b0c1-d1272ceede5a"/>
    <ds:schemaRef ds:uri="f35cf21f-4c90-4c31-b2be-962ed3f04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1D2AC-7251-410E-B4C5-F7E4375751EB}">
  <ds:schemaRefs>
    <ds:schemaRef ds:uri="http://schemas.microsoft.com/sharepoint/v3/contenttype/forms"/>
  </ds:schemaRefs>
</ds:datastoreItem>
</file>

<file path=customXml/itemProps3.xml><?xml version="1.0" encoding="utf-8"?>
<ds:datastoreItem xmlns:ds="http://schemas.openxmlformats.org/officeDocument/2006/customXml" ds:itemID="{679B8397-263E-4DB1-B031-802803F773A4}">
  <ds:schemaRefs>
    <ds:schemaRef ds:uri="http://purl.org/dc/elements/1.1/"/>
    <ds:schemaRef ds:uri="5888dc7e-574f-412b-b0c1-d1272ceede5a"/>
    <ds:schemaRef ds:uri="http://www.w3.org/XML/1998/namespace"/>
    <ds:schemaRef ds:uri="http://purl.org/dc/terms/"/>
    <ds:schemaRef ds:uri="http://purl.org/dc/dcmitype/"/>
    <ds:schemaRef ds:uri="http://schemas.microsoft.com/office/infopath/2007/PartnerControls"/>
    <ds:schemaRef ds:uri="http://schemas.microsoft.com/sharepoint/v3"/>
    <ds:schemaRef ds:uri="http://schemas.microsoft.com/office/2006/documentManagement/types"/>
    <ds:schemaRef ds:uri="http://schemas.openxmlformats.org/package/2006/metadata/core-properties"/>
    <ds:schemaRef ds:uri="f35cf21f-4c90-4c31-b2be-962ed3f04f1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8009</TotalTime>
  <Words>2920</Words>
  <Application>Microsoft Office PowerPoint</Application>
  <PresentationFormat>Widescreen</PresentationFormat>
  <Paragraphs>443</Paragraphs>
  <Slides>57</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ＭＳ Ｐゴシック</vt:lpstr>
      <vt:lpstr>游ゴシック</vt:lpstr>
      <vt:lpstr>Arial</vt:lpstr>
      <vt:lpstr>Calibri</vt:lpstr>
      <vt:lpstr>FreeSans</vt:lpstr>
      <vt:lpstr>Gill Sans MT</vt:lpstr>
      <vt:lpstr>Noto Sans CJK SC Regular</vt:lpstr>
      <vt:lpstr>Roboto</vt:lpstr>
      <vt:lpstr>Times New Roman</vt:lpstr>
      <vt:lpstr>Verdana</vt:lpstr>
      <vt:lpstr>Office Theme</vt:lpstr>
      <vt:lpstr>Welcome!</vt:lpstr>
      <vt:lpstr>Why we’re here</vt:lpstr>
      <vt:lpstr>Introductions</vt:lpstr>
      <vt:lpstr>Exercise – Sources of information</vt:lpstr>
      <vt:lpstr>Understanding the basics </vt:lpstr>
      <vt:lpstr>PowerPoint Presentation</vt:lpstr>
      <vt:lpstr>Contents</vt:lpstr>
      <vt:lpstr>PowerPoint Presentation</vt:lpstr>
      <vt:lpstr>Who is NERC?</vt:lpstr>
      <vt:lpstr>Why NERC?</vt:lpstr>
      <vt:lpstr>Why NERC example:</vt:lpstr>
      <vt:lpstr>Why NERC example:</vt:lpstr>
      <vt:lpstr>PowerPoint Presentation</vt:lpstr>
      <vt:lpstr>PowerPoint Presentation</vt:lpstr>
      <vt:lpstr>Understanding the basics</vt:lpstr>
      <vt:lpstr>PowerPoint Presentation</vt:lpstr>
      <vt:lpstr>What is AccessLab about?</vt:lpstr>
      <vt:lpstr>Current situation</vt:lpstr>
      <vt:lpstr>PowerPoint Presentation</vt:lpstr>
      <vt:lpstr>How we got here</vt:lpstr>
      <vt:lpstr>How we got here</vt:lpstr>
      <vt:lpstr>Change is happening</vt:lpstr>
      <vt:lpstr>Universal Declaration of Human Rights, Article 27:</vt:lpstr>
      <vt:lpstr>Understanding the basics</vt:lpstr>
      <vt:lpstr>Contents</vt:lpstr>
      <vt:lpstr>How do we decide what to fund?</vt:lpstr>
      <vt:lpstr>Who funds science (R&amp;D)?</vt:lpstr>
      <vt:lpstr>Basic science funding – 2 examples</vt:lpstr>
      <vt:lpstr>How do scientists choose their research?</vt:lpstr>
      <vt:lpstr>Hannah King hannah.king@nerc.ac.uk  Public Engagement Officer </vt:lpstr>
      <vt:lpstr>Understanding the basics</vt:lpstr>
      <vt:lpstr>Science is collaborative </vt:lpstr>
      <vt:lpstr>The publishing process</vt:lpstr>
      <vt:lpstr>How is research assessed?</vt:lpstr>
      <vt:lpstr>Who are reviewers?</vt:lpstr>
      <vt:lpstr>What is a review paper?</vt:lpstr>
      <vt:lpstr>Is all research in journals?</vt:lpstr>
      <vt:lpstr>More questions… </vt:lpstr>
      <vt:lpstr>Research to headline</vt:lpstr>
      <vt:lpstr>PowerPoint Presentation</vt:lpstr>
      <vt:lpstr>PowerPoint Presentation</vt:lpstr>
      <vt:lpstr>Exaggerations in press releases</vt:lpstr>
      <vt:lpstr>Let’s fact-check!</vt:lpstr>
      <vt:lpstr>Can you find the original research?</vt:lpstr>
      <vt:lpstr>Who did the research?</vt:lpstr>
      <vt:lpstr>Who funded the work?</vt:lpstr>
      <vt:lpstr>How was the work done?</vt:lpstr>
      <vt:lpstr>Did they do what they say they did?</vt:lpstr>
      <vt:lpstr>What else has been published? </vt:lpstr>
      <vt:lpstr>Can you access the data?</vt:lpstr>
      <vt:lpstr>Conclusions from this example  </vt:lpstr>
      <vt:lpstr>Media case studies – checklist </vt:lpstr>
      <vt:lpstr>Feedback </vt:lpstr>
      <vt:lpstr>Lunch!</vt:lpstr>
      <vt:lpstr>Refining your research question</vt:lpstr>
      <vt:lpstr>Researching the topic</vt:lpstr>
      <vt:lpstr>Finishing 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Clio Heslop</dc:creator>
  <cp:lastModifiedBy>Clio Heslop</cp:lastModifiedBy>
  <cp:revision>10</cp:revision>
  <dcterms:created xsi:type="dcterms:W3CDTF">2018-08-02T10:22:09Z</dcterms:created>
  <dcterms:modified xsi:type="dcterms:W3CDTF">2018-08-24T11:13:25Z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0x0101003AB2BE627E82BC4BAFF6F72779512BEE</vt:lpwstr>
  </property>
</Properties>
</file>