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9" r:id="rId5"/>
    <p:sldId id="256" r:id="rId6"/>
    <p:sldId id="257" r:id="rId7"/>
    <p:sldId id="260" r:id="rId8"/>
    <p:sldId id="314" r:id="rId9"/>
    <p:sldId id="264" r:id="rId10"/>
    <p:sldId id="277" r:id="rId11"/>
    <p:sldId id="310" r:id="rId12"/>
    <p:sldId id="311" r:id="rId13"/>
    <p:sldId id="312" r:id="rId14"/>
    <p:sldId id="307" r:id="rId15"/>
    <p:sldId id="313" r:id="rId16"/>
    <p:sldId id="266" r:id="rId17"/>
    <p:sldId id="267" r:id="rId18"/>
    <p:sldId id="268" r:id="rId19"/>
    <p:sldId id="261" r:id="rId20"/>
    <p:sldId id="274" r:id="rId21"/>
    <p:sldId id="262" r:id="rId22"/>
    <p:sldId id="273" r:id="rId23"/>
    <p:sldId id="272" r:id="rId24"/>
    <p:sldId id="275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22C"/>
    <a:srgbClr val="25A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405" autoAdjust="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C717B-6906-4447-ACC2-F01E9E5AC60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DA89382-16CF-449D-8BDE-38007C165BDA}">
      <dgm:prSet custT="1"/>
      <dgm:spPr>
        <a:solidFill>
          <a:srgbClr val="D0D8E8">
            <a:alpha val="50196"/>
          </a:srgbClr>
        </a:solidFill>
      </dgm:spPr>
      <dgm:t>
        <a:bodyPr/>
        <a:lstStyle/>
        <a:p>
          <a:pPr rtl="0"/>
          <a:r>
            <a:rPr lang="en-GB" sz="2400" dirty="0">
              <a:latin typeface="Gill Sans MT" panose="020B0502020104020203" pitchFamily="34" charset="0"/>
            </a:rPr>
            <a:t>Research</a:t>
          </a:r>
        </a:p>
      </dgm:t>
    </dgm:pt>
    <dgm:pt modelId="{9D04D855-4FFC-4DC5-B7F2-21227F330DFA}" type="parTrans" cxnId="{45E8281F-8102-4AD4-B61D-0CBB58793839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104AA7DC-0935-49EF-8A87-DF712613094E}" type="sibTrans" cxnId="{45E8281F-8102-4AD4-B61D-0CBB58793839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976F9D1A-DEF1-4372-86A3-2D022E28F1D3}">
      <dgm:prSet custT="1"/>
      <dgm:spPr>
        <a:solidFill>
          <a:srgbClr val="D0D8E8">
            <a:alpha val="50196"/>
          </a:srgbClr>
        </a:solidFill>
      </dgm:spPr>
      <dgm:t>
        <a:bodyPr/>
        <a:lstStyle/>
        <a:p>
          <a:pPr rtl="0"/>
          <a:r>
            <a:rPr lang="en-GB" sz="2400" dirty="0">
              <a:latin typeface="Gill Sans MT" panose="020B0502020104020203" pitchFamily="34" charset="0"/>
            </a:rPr>
            <a:t>People</a:t>
          </a:r>
        </a:p>
      </dgm:t>
    </dgm:pt>
    <dgm:pt modelId="{5CDB0755-DF2D-462B-BED4-869D43E9DA24}" type="parTrans" cxnId="{B2D5E022-CA3E-4A5D-B61F-E597542EBA0E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E709AC58-81F9-42B7-84CC-B59304BFDFBB}" type="sibTrans" cxnId="{B2D5E022-CA3E-4A5D-B61F-E597542EBA0E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8F46D398-1D61-4830-BF35-0521F2EE7C9B}">
      <dgm:prSet custT="1"/>
      <dgm:spPr>
        <a:solidFill>
          <a:srgbClr val="D0D8E8">
            <a:alpha val="50196"/>
          </a:srgbClr>
        </a:solidFill>
      </dgm:spPr>
      <dgm:t>
        <a:bodyPr/>
        <a:lstStyle/>
        <a:p>
          <a:pPr rtl="0"/>
          <a:r>
            <a:rPr lang="en-GB" sz="2400" dirty="0">
              <a:latin typeface="Gill Sans MT" panose="020B0502020104020203" pitchFamily="34" charset="0"/>
            </a:rPr>
            <a:t>Infrastructure</a:t>
          </a:r>
        </a:p>
      </dgm:t>
    </dgm:pt>
    <dgm:pt modelId="{7E769081-BDFD-422A-B9D3-F6DDE4359481}" type="parTrans" cxnId="{824E15B2-F5E1-4464-A022-44C33ED55FB6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0FB5DAAA-EBD1-4BB9-97B7-BB2DD9609C3B}" type="sibTrans" cxnId="{824E15B2-F5E1-4464-A022-44C33ED55FB6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0FD4F215-3A4A-45FE-AF34-8320FEEECD8F}">
      <dgm:prSet custT="1"/>
      <dgm:spPr/>
      <dgm:t>
        <a:bodyPr/>
        <a:lstStyle/>
        <a:p>
          <a:pPr rtl="0"/>
          <a:r>
            <a:rPr lang="en-GB" sz="2000" dirty="0">
              <a:latin typeface="Gill Sans MT" panose="020B0502020104020203" pitchFamily="34" charset="0"/>
            </a:rPr>
            <a:t>3000 researchers</a:t>
          </a:r>
        </a:p>
      </dgm:t>
    </dgm:pt>
    <dgm:pt modelId="{989F3DEC-B738-49BF-B51C-BA37F51FBF9D}" type="parTrans" cxnId="{1DA9211C-4FE8-4A49-98EB-FA1136EC3F90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DEF60690-8E6B-4A62-A578-7C493BB8BAEF}" type="sibTrans" cxnId="{1DA9211C-4FE8-4A49-98EB-FA1136EC3F90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01983389-2FA7-4C06-9043-02B2C4E1B100}">
      <dgm:prSet custT="1"/>
      <dgm:spPr/>
      <dgm:t>
        <a:bodyPr/>
        <a:lstStyle/>
        <a:p>
          <a:pPr rtl="0"/>
          <a:r>
            <a:rPr lang="en-GB" sz="2000">
              <a:latin typeface="Gill Sans MT" panose="020B0502020104020203" pitchFamily="34" charset="0"/>
            </a:rPr>
            <a:t>1000 PhD students</a:t>
          </a:r>
        </a:p>
      </dgm:t>
    </dgm:pt>
    <dgm:pt modelId="{CF0FDC36-5CB3-4EC3-8D32-B0A6C5B87784}" type="parTrans" cxnId="{B799ADD9-14C0-4E24-ABD3-DEBFDF6A89B9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E464E791-BCA5-4E86-B65F-133BD111EF3D}" type="sibTrans" cxnId="{B799ADD9-14C0-4E24-ABD3-DEBFDF6A89B9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B4ABDA91-B602-4862-B84E-E7E98722D23A}">
      <dgm:prSet custT="1"/>
      <dgm:spPr/>
      <dgm:t>
        <a:bodyPr/>
        <a:lstStyle/>
        <a:p>
          <a:pPr rtl="0"/>
          <a:r>
            <a:rPr lang="en-GB" sz="2400" dirty="0">
              <a:latin typeface="Gill Sans MT" panose="020B0502020104020203" pitchFamily="34" charset="0"/>
            </a:rPr>
            <a:t>4 ships</a:t>
          </a:r>
        </a:p>
      </dgm:t>
    </dgm:pt>
    <dgm:pt modelId="{AB213952-BDDF-411A-96CE-718C08C393A0}" type="parTrans" cxnId="{0E87E00E-0731-400A-B71B-579CEF9B7C29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6F60AAA9-3936-46FC-84E2-E4BD39BF658C}" type="sibTrans" cxnId="{0E87E00E-0731-400A-B71B-579CEF9B7C29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EE4EA128-4E5E-4B23-BF89-3E15B2E03192}">
      <dgm:prSet custT="1"/>
      <dgm:spPr/>
      <dgm:t>
        <a:bodyPr/>
        <a:lstStyle/>
        <a:p>
          <a:pPr rtl="0"/>
          <a:r>
            <a:rPr lang="en-GB" sz="2400" dirty="0">
              <a:latin typeface="Gill Sans MT" panose="020B0502020104020203" pitchFamily="34" charset="0"/>
            </a:rPr>
            <a:t>7 aircraft</a:t>
          </a:r>
        </a:p>
      </dgm:t>
    </dgm:pt>
    <dgm:pt modelId="{04405FA2-A257-436C-88EE-379B5F0B2FA7}" type="parTrans" cxnId="{097B3663-437C-4789-BB8A-65BE9EEBE620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B5416DAD-6378-49F1-87BF-5E5A7D119E6C}" type="sibTrans" cxnId="{097B3663-437C-4789-BB8A-65BE9EEBE620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9F7D7449-F5CA-4AC0-A158-0987BFA83D05}">
      <dgm:prSet custT="1"/>
      <dgm:spPr/>
      <dgm:t>
        <a:bodyPr/>
        <a:lstStyle/>
        <a:p>
          <a:pPr rtl="0"/>
          <a:r>
            <a:rPr lang="en-GB" sz="1800" dirty="0">
              <a:latin typeface="Gill Sans MT" panose="020B0502020104020203" pitchFamily="34" charset="0"/>
            </a:rPr>
            <a:t>6 polar bases</a:t>
          </a:r>
        </a:p>
      </dgm:t>
    </dgm:pt>
    <dgm:pt modelId="{1F041734-BFBD-47F4-B834-6ACC2C112A68}" type="parTrans" cxnId="{DF9BBE1A-7EAF-40E8-9D13-3A114D6CA43D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536C0CF2-B024-4986-B16E-328AEDF77A98}" type="sibTrans" cxnId="{DF9BBE1A-7EAF-40E8-9D13-3A114D6CA43D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4D54DD1E-77F0-427B-8954-119FEDACA751}">
      <dgm:prSet custT="1"/>
      <dgm:spPr/>
      <dgm:t>
        <a:bodyPr/>
        <a:lstStyle/>
        <a:p>
          <a:pPr rtl="0"/>
          <a:r>
            <a:rPr lang="en-GB" sz="1800" dirty="0">
              <a:latin typeface="Gill Sans MT" panose="020B0502020104020203" pitchFamily="34" charset="0"/>
            </a:rPr>
            <a:t>6 data centres</a:t>
          </a:r>
        </a:p>
      </dgm:t>
    </dgm:pt>
    <dgm:pt modelId="{5DF7F3E0-24C6-425C-A0E1-40E057A7D8AB}" type="parTrans" cxnId="{931857BF-EEDC-4FB1-87F1-86FE91FDE634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8A18E1F8-8959-4E6E-8F75-80FE20F35A99}" type="sibTrans" cxnId="{931857BF-EEDC-4FB1-87F1-86FE91FDE634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4E9CE4D2-CF83-4BF3-B3B9-B606B12D7CC4}">
      <dgm:prSet custT="1"/>
      <dgm:spPr/>
      <dgm:t>
        <a:bodyPr/>
        <a:lstStyle/>
        <a:p>
          <a:pPr rtl="0"/>
          <a:r>
            <a:rPr lang="en-GB" sz="1600" dirty="0">
              <a:latin typeface="Gill Sans MT" panose="020B0502020104020203" pitchFamily="34" charset="0"/>
            </a:rPr>
            <a:t>32 community facilities</a:t>
          </a:r>
        </a:p>
      </dgm:t>
    </dgm:pt>
    <dgm:pt modelId="{787F96FE-7EEC-467E-840D-6BEB55A11859}" type="parTrans" cxnId="{08A28170-A2A2-4101-B507-3A73F9068C83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9AA7FC74-0DE2-4019-95D8-420AAEC67F07}" type="sibTrans" cxnId="{08A28170-A2A2-4101-B507-3A73F9068C83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5276E3C6-1E20-4B55-ADA2-438D3434B8A5}">
      <dgm:prSet custT="1"/>
      <dgm:spPr/>
      <dgm:t>
        <a:bodyPr/>
        <a:lstStyle/>
        <a:p>
          <a:pPr rtl="0"/>
          <a:r>
            <a:rPr lang="en-GB" sz="1400" dirty="0">
              <a:latin typeface="Gill Sans MT" panose="020B0502020104020203" pitchFamily="34" charset="0"/>
            </a:rPr>
            <a:t>1000 research projects</a:t>
          </a:r>
          <a:br>
            <a:rPr lang="en-GB" sz="1400" dirty="0">
              <a:latin typeface="Gill Sans MT" panose="020B0502020104020203" pitchFamily="34" charset="0"/>
            </a:rPr>
          </a:br>
          <a:br>
            <a:rPr lang="en-GB" sz="1400" dirty="0">
              <a:latin typeface="Gill Sans MT" panose="020B0502020104020203" pitchFamily="34" charset="0"/>
            </a:rPr>
          </a:br>
          <a:r>
            <a:rPr lang="en-GB" sz="1400" dirty="0">
              <a:latin typeface="Gill Sans MT" panose="020B0502020104020203" pitchFamily="34" charset="0"/>
            </a:rPr>
            <a:t>60 UK or international programmes</a:t>
          </a:r>
        </a:p>
      </dgm:t>
    </dgm:pt>
    <dgm:pt modelId="{2A758A0E-B22A-41D9-8D90-DF3326AA9442}" type="parTrans" cxnId="{05B2A9C6-1A35-4563-B63F-CB4585A6AB97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B04AF537-F348-4497-9883-085D28A1643D}" type="sibTrans" cxnId="{05B2A9C6-1A35-4563-B63F-CB4585A6AB97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53968C73-650C-490E-85FB-31E07ADD12A8}">
      <dgm:prSet custT="1"/>
      <dgm:spPr/>
      <dgm:t>
        <a:bodyPr/>
        <a:lstStyle/>
        <a:p>
          <a:r>
            <a:rPr lang="en-GB" sz="1600" dirty="0">
              <a:latin typeface="Gill Sans MT" panose="020B0502020104020203" pitchFamily="34" charset="0"/>
            </a:rPr>
            <a:t>55 universities</a:t>
          </a:r>
          <a:br>
            <a:rPr lang="en-GB" sz="1600" dirty="0">
              <a:latin typeface="Gill Sans MT" panose="020B0502020104020203" pitchFamily="34" charset="0"/>
            </a:rPr>
          </a:br>
          <a:br>
            <a:rPr lang="en-GB" sz="1600" dirty="0">
              <a:latin typeface="Gill Sans MT" panose="020B0502020104020203" pitchFamily="34" charset="0"/>
            </a:rPr>
          </a:br>
          <a:r>
            <a:rPr lang="en-GB" sz="1600" dirty="0">
              <a:latin typeface="Gill Sans MT" panose="020B0502020104020203" pitchFamily="34" charset="0"/>
            </a:rPr>
            <a:t>20 research institutes</a:t>
          </a:r>
        </a:p>
      </dgm:t>
    </dgm:pt>
    <dgm:pt modelId="{1E7D110F-DE4C-4CA9-B0E9-EFD9236B233E}" type="parTrans" cxnId="{4FA63A93-18F0-435F-8B55-9A971D170E6E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FA2265A5-A32E-49B6-803F-4855CC9ACA55}" type="sibTrans" cxnId="{4FA63A93-18F0-435F-8B55-9A971D170E6E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70AFCA7A-524C-4BBE-B17D-3E4FA720D8A1}" type="pres">
      <dgm:prSet presAssocID="{0A6C717B-6906-4447-ACC2-F01E9E5AC606}" presName="theList" presStyleCnt="0">
        <dgm:presLayoutVars>
          <dgm:dir/>
          <dgm:animLvl val="lvl"/>
          <dgm:resizeHandles val="exact"/>
        </dgm:presLayoutVars>
      </dgm:prSet>
      <dgm:spPr/>
    </dgm:pt>
    <dgm:pt modelId="{18418EFE-905B-4845-AEA2-8D9FA651D654}" type="pres">
      <dgm:prSet presAssocID="{976F9D1A-DEF1-4372-86A3-2D022E28F1D3}" presName="compNode" presStyleCnt="0"/>
      <dgm:spPr/>
    </dgm:pt>
    <dgm:pt modelId="{1ACD46E8-8CE9-4413-AE19-23EE9022B8CE}" type="pres">
      <dgm:prSet presAssocID="{976F9D1A-DEF1-4372-86A3-2D022E28F1D3}" presName="aNode" presStyleLbl="bgShp" presStyleIdx="0" presStyleCnt="3" custScaleY="90920" custLinFactNeighborY="2949"/>
      <dgm:spPr/>
    </dgm:pt>
    <dgm:pt modelId="{F9BC3CB0-2787-4BE4-ACB2-0508AB5EDC57}" type="pres">
      <dgm:prSet presAssocID="{976F9D1A-DEF1-4372-86A3-2D022E28F1D3}" presName="textNode" presStyleLbl="bgShp" presStyleIdx="0" presStyleCnt="3"/>
      <dgm:spPr/>
    </dgm:pt>
    <dgm:pt modelId="{F0BC95DC-1F5A-4B74-804D-DB72A5DB5C64}" type="pres">
      <dgm:prSet presAssocID="{976F9D1A-DEF1-4372-86A3-2D022E28F1D3}" presName="compChildNode" presStyleCnt="0"/>
      <dgm:spPr/>
    </dgm:pt>
    <dgm:pt modelId="{DC855A4F-7588-48C5-A5D2-BED90AB5753E}" type="pres">
      <dgm:prSet presAssocID="{976F9D1A-DEF1-4372-86A3-2D022E28F1D3}" presName="theInnerList" presStyleCnt="0"/>
      <dgm:spPr/>
    </dgm:pt>
    <dgm:pt modelId="{23EDCD1B-4478-4438-9E7C-80093953D564}" type="pres">
      <dgm:prSet presAssocID="{0FD4F215-3A4A-45FE-AF34-8320FEEECD8F}" presName="childNode" presStyleLbl="node1" presStyleIdx="0" presStyleCnt="9">
        <dgm:presLayoutVars>
          <dgm:bulletEnabled val="1"/>
        </dgm:presLayoutVars>
      </dgm:prSet>
      <dgm:spPr/>
    </dgm:pt>
    <dgm:pt modelId="{0D6CF1D7-B4B6-4402-B2C0-2874F5A4424A}" type="pres">
      <dgm:prSet presAssocID="{0FD4F215-3A4A-45FE-AF34-8320FEEECD8F}" presName="aSpace2" presStyleCnt="0"/>
      <dgm:spPr/>
    </dgm:pt>
    <dgm:pt modelId="{088C7ECF-D5F4-4365-86F4-DD42A3A26554}" type="pres">
      <dgm:prSet presAssocID="{01983389-2FA7-4C06-9043-02B2C4E1B100}" presName="childNode" presStyleLbl="node1" presStyleIdx="1" presStyleCnt="9">
        <dgm:presLayoutVars>
          <dgm:bulletEnabled val="1"/>
        </dgm:presLayoutVars>
      </dgm:prSet>
      <dgm:spPr/>
    </dgm:pt>
    <dgm:pt modelId="{9D77F768-B48C-4F85-8AFD-E765FB0EF8EA}" type="pres">
      <dgm:prSet presAssocID="{976F9D1A-DEF1-4372-86A3-2D022E28F1D3}" presName="aSpace" presStyleCnt="0"/>
      <dgm:spPr/>
    </dgm:pt>
    <dgm:pt modelId="{72877792-F8CD-4A8A-9C5F-DE3567E1D0D8}" type="pres">
      <dgm:prSet presAssocID="{CDA89382-16CF-449D-8BDE-38007C165BDA}" presName="compNode" presStyleCnt="0"/>
      <dgm:spPr/>
    </dgm:pt>
    <dgm:pt modelId="{4FDFEED4-A7A6-4C71-A2BF-5BC49BE32BFD}" type="pres">
      <dgm:prSet presAssocID="{CDA89382-16CF-449D-8BDE-38007C165BDA}" presName="aNode" presStyleLbl="bgShp" presStyleIdx="1" presStyleCnt="3" custScaleY="90920" custLinFactNeighborY="2949"/>
      <dgm:spPr/>
    </dgm:pt>
    <dgm:pt modelId="{CB4F720D-061C-40D3-9102-5B1F3B073F33}" type="pres">
      <dgm:prSet presAssocID="{CDA89382-16CF-449D-8BDE-38007C165BDA}" presName="textNode" presStyleLbl="bgShp" presStyleIdx="1" presStyleCnt="3"/>
      <dgm:spPr/>
    </dgm:pt>
    <dgm:pt modelId="{E61ECE16-EA38-48EB-936C-70DB6ACE70E2}" type="pres">
      <dgm:prSet presAssocID="{CDA89382-16CF-449D-8BDE-38007C165BDA}" presName="compChildNode" presStyleCnt="0"/>
      <dgm:spPr/>
    </dgm:pt>
    <dgm:pt modelId="{AB3EE0BD-039E-44F1-83C8-6344C47D3367}" type="pres">
      <dgm:prSet presAssocID="{CDA89382-16CF-449D-8BDE-38007C165BDA}" presName="theInnerList" presStyleCnt="0"/>
      <dgm:spPr/>
    </dgm:pt>
    <dgm:pt modelId="{CE7EC9D5-7B5F-43BE-9FF6-C2EF2D6E8652}" type="pres">
      <dgm:prSet presAssocID="{5276E3C6-1E20-4B55-ADA2-438D3434B8A5}" presName="childNode" presStyleLbl="node1" presStyleIdx="2" presStyleCnt="9">
        <dgm:presLayoutVars>
          <dgm:bulletEnabled val="1"/>
        </dgm:presLayoutVars>
      </dgm:prSet>
      <dgm:spPr/>
    </dgm:pt>
    <dgm:pt modelId="{0423B2D4-649C-40C1-B2E6-275727BD6728}" type="pres">
      <dgm:prSet presAssocID="{5276E3C6-1E20-4B55-ADA2-438D3434B8A5}" presName="aSpace2" presStyleCnt="0"/>
      <dgm:spPr/>
    </dgm:pt>
    <dgm:pt modelId="{B8FEADA0-369F-40BE-994F-2CFF5E963AFA}" type="pres">
      <dgm:prSet presAssocID="{53968C73-650C-490E-85FB-31E07ADD12A8}" presName="childNode" presStyleLbl="node1" presStyleIdx="3" presStyleCnt="9">
        <dgm:presLayoutVars>
          <dgm:bulletEnabled val="1"/>
        </dgm:presLayoutVars>
      </dgm:prSet>
      <dgm:spPr/>
    </dgm:pt>
    <dgm:pt modelId="{8AA31A8E-9122-4E42-90E2-B14B26839FBC}" type="pres">
      <dgm:prSet presAssocID="{CDA89382-16CF-449D-8BDE-38007C165BDA}" presName="aSpace" presStyleCnt="0"/>
      <dgm:spPr/>
    </dgm:pt>
    <dgm:pt modelId="{E524E8CF-CF70-4420-93B0-42BF1CA608FE}" type="pres">
      <dgm:prSet presAssocID="{8F46D398-1D61-4830-BF35-0521F2EE7C9B}" presName="compNode" presStyleCnt="0"/>
      <dgm:spPr/>
    </dgm:pt>
    <dgm:pt modelId="{94CCD7A3-19D0-46E7-945D-723D2438EE1C}" type="pres">
      <dgm:prSet presAssocID="{8F46D398-1D61-4830-BF35-0521F2EE7C9B}" presName="aNode" presStyleLbl="bgShp" presStyleIdx="2" presStyleCnt="3" custScaleY="90920" custLinFactNeighborY="2949"/>
      <dgm:spPr/>
    </dgm:pt>
    <dgm:pt modelId="{96AAE310-470A-4ABA-BE17-918616100134}" type="pres">
      <dgm:prSet presAssocID="{8F46D398-1D61-4830-BF35-0521F2EE7C9B}" presName="textNode" presStyleLbl="bgShp" presStyleIdx="2" presStyleCnt="3"/>
      <dgm:spPr/>
    </dgm:pt>
    <dgm:pt modelId="{2A602B3C-DC9F-45C9-969B-B750DDCE95F2}" type="pres">
      <dgm:prSet presAssocID="{8F46D398-1D61-4830-BF35-0521F2EE7C9B}" presName="compChildNode" presStyleCnt="0"/>
      <dgm:spPr/>
    </dgm:pt>
    <dgm:pt modelId="{C01E4BD7-5901-402C-9E1B-69AA20D494DC}" type="pres">
      <dgm:prSet presAssocID="{8F46D398-1D61-4830-BF35-0521F2EE7C9B}" presName="theInnerList" presStyleCnt="0"/>
      <dgm:spPr/>
    </dgm:pt>
    <dgm:pt modelId="{34419AE3-CDE4-4255-8188-C104E9C5E761}" type="pres">
      <dgm:prSet presAssocID="{B4ABDA91-B602-4862-B84E-E7E98722D23A}" presName="childNode" presStyleLbl="node1" presStyleIdx="4" presStyleCnt="9">
        <dgm:presLayoutVars>
          <dgm:bulletEnabled val="1"/>
        </dgm:presLayoutVars>
      </dgm:prSet>
      <dgm:spPr/>
    </dgm:pt>
    <dgm:pt modelId="{859ED174-70BC-456E-A86B-627ED161C680}" type="pres">
      <dgm:prSet presAssocID="{B4ABDA91-B602-4862-B84E-E7E98722D23A}" presName="aSpace2" presStyleCnt="0"/>
      <dgm:spPr/>
    </dgm:pt>
    <dgm:pt modelId="{A9207183-9EFA-45E7-9845-7413C39A2537}" type="pres">
      <dgm:prSet presAssocID="{EE4EA128-4E5E-4B23-BF89-3E15B2E03192}" presName="childNode" presStyleLbl="node1" presStyleIdx="5" presStyleCnt="9">
        <dgm:presLayoutVars>
          <dgm:bulletEnabled val="1"/>
        </dgm:presLayoutVars>
      </dgm:prSet>
      <dgm:spPr/>
    </dgm:pt>
    <dgm:pt modelId="{0A10B71A-D8FB-4C76-BD32-EB74C32EF1A1}" type="pres">
      <dgm:prSet presAssocID="{EE4EA128-4E5E-4B23-BF89-3E15B2E03192}" presName="aSpace2" presStyleCnt="0"/>
      <dgm:spPr/>
    </dgm:pt>
    <dgm:pt modelId="{8323ABC9-AF10-4F7A-B69B-5B1E1EF81986}" type="pres">
      <dgm:prSet presAssocID="{9F7D7449-F5CA-4AC0-A158-0987BFA83D05}" presName="childNode" presStyleLbl="node1" presStyleIdx="6" presStyleCnt="9">
        <dgm:presLayoutVars>
          <dgm:bulletEnabled val="1"/>
        </dgm:presLayoutVars>
      </dgm:prSet>
      <dgm:spPr/>
    </dgm:pt>
    <dgm:pt modelId="{49FC1524-1E89-4E7E-8C7C-5DC32BB08F0B}" type="pres">
      <dgm:prSet presAssocID="{9F7D7449-F5CA-4AC0-A158-0987BFA83D05}" presName="aSpace2" presStyleCnt="0"/>
      <dgm:spPr/>
    </dgm:pt>
    <dgm:pt modelId="{CB185E42-D11E-4120-804C-453C8BA2CD4F}" type="pres">
      <dgm:prSet presAssocID="{4D54DD1E-77F0-427B-8954-119FEDACA751}" presName="childNode" presStyleLbl="node1" presStyleIdx="7" presStyleCnt="9">
        <dgm:presLayoutVars>
          <dgm:bulletEnabled val="1"/>
        </dgm:presLayoutVars>
      </dgm:prSet>
      <dgm:spPr/>
    </dgm:pt>
    <dgm:pt modelId="{38B36CC9-BC91-47E5-9FFC-6686944DA44A}" type="pres">
      <dgm:prSet presAssocID="{4D54DD1E-77F0-427B-8954-119FEDACA751}" presName="aSpace2" presStyleCnt="0"/>
      <dgm:spPr/>
    </dgm:pt>
    <dgm:pt modelId="{592703B2-7ED1-454D-ADC5-D561EFDF2329}" type="pres">
      <dgm:prSet presAssocID="{4E9CE4D2-CF83-4BF3-B3B9-B606B12D7CC4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5869E008-596F-4172-B265-30AD26CCA991}" type="presOf" srcId="{976F9D1A-DEF1-4372-86A3-2D022E28F1D3}" destId="{1ACD46E8-8CE9-4413-AE19-23EE9022B8CE}" srcOrd="0" destOrd="0" presId="urn:microsoft.com/office/officeart/2005/8/layout/lProcess2"/>
    <dgm:cxn modelId="{0E87E00E-0731-400A-B71B-579CEF9B7C29}" srcId="{8F46D398-1D61-4830-BF35-0521F2EE7C9B}" destId="{B4ABDA91-B602-4862-B84E-E7E98722D23A}" srcOrd="0" destOrd="0" parTransId="{AB213952-BDDF-411A-96CE-718C08C393A0}" sibTransId="{6F60AAA9-3936-46FC-84E2-E4BD39BF658C}"/>
    <dgm:cxn modelId="{DF9BBE1A-7EAF-40E8-9D13-3A114D6CA43D}" srcId="{8F46D398-1D61-4830-BF35-0521F2EE7C9B}" destId="{9F7D7449-F5CA-4AC0-A158-0987BFA83D05}" srcOrd="2" destOrd="0" parTransId="{1F041734-BFBD-47F4-B834-6ACC2C112A68}" sibTransId="{536C0CF2-B024-4986-B16E-328AEDF77A98}"/>
    <dgm:cxn modelId="{1DA9211C-4FE8-4A49-98EB-FA1136EC3F90}" srcId="{976F9D1A-DEF1-4372-86A3-2D022E28F1D3}" destId="{0FD4F215-3A4A-45FE-AF34-8320FEEECD8F}" srcOrd="0" destOrd="0" parTransId="{989F3DEC-B738-49BF-B51C-BA37F51FBF9D}" sibTransId="{DEF60690-8E6B-4A62-A578-7C493BB8BAEF}"/>
    <dgm:cxn modelId="{45E8281F-8102-4AD4-B61D-0CBB58793839}" srcId="{0A6C717B-6906-4447-ACC2-F01E9E5AC606}" destId="{CDA89382-16CF-449D-8BDE-38007C165BDA}" srcOrd="1" destOrd="0" parTransId="{9D04D855-4FFC-4DC5-B7F2-21227F330DFA}" sibTransId="{104AA7DC-0935-49EF-8A87-DF712613094E}"/>
    <dgm:cxn modelId="{B2D5E022-CA3E-4A5D-B61F-E597542EBA0E}" srcId="{0A6C717B-6906-4447-ACC2-F01E9E5AC606}" destId="{976F9D1A-DEF1-4372-86A3-2D022E28F1D3}" srcOrd="0" destOrd="0" parTransId="{5CDB0755-DF2D-462B-BED4-869D43E9DA24}" sibTransId="{E709AC58-81F9-42B7-84CC-B59304BFDFBB}"/>
    <dgm:cxn modelId="{7E9F0826-71B6-4FE7-9870-6921B6FAE4D2}" type="presOf" srcId="{B4ABDA91-B602-4862-B84E-E7E98722D23A}" destId="{34419AE3-CDE4-4255-8188-C104E9C5E761}" srcOrd="0" destOrd="0" presId="urn:microsoft.com/office/officeart/2005/8/layout/lProcess2"/>
    <dgm:cxn modelId="{7B54233B-3886-40B3-B699-40CC93BDDFF3}" type="presOf" srcId="{53968C73-650C-490E-85FB-31E07ADD12A8}" destId="{B8FEADA0-369F-40BE-994F-2CFF5E963AFA}" srcOrd="0" destOrd="0" presId="urn:microsoft.com/office/officeart/2005/8/layout/lProcess2"/>
    <dgm:cxn modelId="{920D183C-ED76-488D-982B-60B3AB5E0880}" type="presOf" srcId="{976F9D1A-DEF1-4372-86A3-2D022E28F1D3}" destId="{F9BC3CB0-2787-4BE4-ACB2-0508AB5EDC57}" srcOrd="1" destOrd="0" presId="urn:microsoft.com/office/officeart/2005/8/layout/lProcess2"/>
    <dgm:cxn modelId="{E4D43161-50BD-4A81-A95E-A814840AD5EC}" type="presOf" srcId="{EE4EA128-4E5E-4B23-BF89-3E15B2E03192}" destId="{A9207183-9EFA-45E7-9845-7413C39A2537}" srcOrd="0" destOrd="0" presId="urn:microsoft.com/office/officeart/2005/8/layout/lProcess2"/>
    <dgm:cxn modelId="{097B3663-437C-4789-BB8A-65BE9EEBE620}" srcId="{8F46D398-1D61-4830-BF35-0521F2EE7C9B}" destId="{EE4EA128-4E5E-4B23-BF89-3E15B2E03192}" srcOrd="1" destOrd="0" parTransId="{04405FA2-A257-436C-88EE-379B5F0B2FA7}" sibTransId="{B5416DAD-6378-49F1-87BF-5E5A7D119E6C}"/>
    <dgm:cxn modelId="{CAE27C46-09AD-4299-B9F7-30FA101A2F5A}" type="presOf" srcId="{01983389-2FA7-4C06-9043-02B2C4E1B100}" destId="{088C7ECF-D5F4-4365-86F4-DD42A3A26554}" srcOrd="0" destOrd="0" presId="urn:microsoft.com/office/officeart/2005/8/layout/lProcess2"/>
    <dgm:cxn modelId="{4E2CB36E-B6C9-488E-B17D-66A6BE5F8A74}" type="presOf" srcId="{5276E3C6-1E20-4B55-ADA2-438D3434B8A5}" destId="{CE7EC9D5-7B5F-43BE-9FF6-C2EF2D6E8652}" srcOrd="0" destOrd="0" presId="urn:microsoft.com/office/officeart/2005/8/layout/lProcess2"/>
    <dgm:cxn modelId="{08A28170-A2A2-4101-B507-3A73F9068C83}" srcId="{8F46D398-1D61-4830-BF35-0521F2EE7C9B}" destId="{4E9CE4D2-CF83-4BF3-B3B9-B606B12D7CC4}" srcOrd="4" destOrd="0" parTransId="{787F96FE-7EEC-467E-840D-6BEB55A11859}" sibTransId="{9AA7FC74-0DE2-4019-95D8-420AAEC67F07}"/>
    <dgm:cxn modelId="{77283B53-CEFC-4AF6-A51E-C4F70D09A356}" type="presOf" srcId="{9F7D7449-F5CA-4AC0-A158-0987BFA83D05}" destId="{8323ABC9-AF10-4F7A-B69B-5B1E1EF81986}" srcOrd="0" destOrd="0" presId="urn:microsoft.com/office/officeart/2005/8/layout/lProcess2"/>
    <dgm:cxn modelId="{DD417088-7858-4B22-AD0E-BF1CF45124EF}" type="presOf" srcId="{CDA89382-16CF-449D-8BDE-38007C165BDA}" destId="{CB4F720D-061C-40D3-9102-5B1F3B073F33}" srcOrd="1" destOrd="0" presId="urn:microsoft.com/office/officeart/2005/8/layout/lProcess2"/>
    <dgm:cxn modelId="{C0CDE190-3B26-4828-8FE2-87132C641563}" type="presOf" srcId="{8F46D398-1D61-4830-BF35-0521F2EE7C9B}" destId="{94CCD7A3-19D0-46E7-945D-723D2438EE1C}" srcOrd="0" destOrd="0" presId="urn:microsoft.com/office/officeart/2005/8/layout/lProcess2"/>
    <dgm:cxn modelId="{4FA63A93-18F0-435F-8B55-9A971D170E6E}" srcId="{CDA89382-16CF-449D-8BDE-38007C165BDA}" destId="{53968C73-650C-490E-85FB-31E07ADD12A8}" srcOrd="1" destOrd="0" parTransId="{1E7D110F-DE4C-4CA9-B0E9-EFD9236B233E}" sibTransId="{FA2265A5-A32E-49B6-803F-4855CC9ACA55}"/>
    <dgm:cxn modelId="{ABC1FFA1-166B-44CA-A44D-1CA1B8778F0D}" type="presOf" srcId="{4D54DD1E-77F0-427B-8954-119FEDACA751}" destId="{CB185E42-D11E-4120-804C-453C8BA2CD4F}" srcOrd="0" destOrd="0" presId="urn:microsoft.com/office/officeart/2005/8/layout/lProcess2"/>
    <dgm:cxn modelId="{323367AB-3DDB-4AE2-8824-B553322941A6}" type="presOf" srcId="{8F46D398-1D61-4830-BF35-0521F2EE7C9B}" destId="{96AAE310-470A-4ABA-BE17-918616100134}" srcOrd="1" destOrd="0" presId="urn:microsoft.com/office/officeart/2005/8/layout/lProcess2"/>
    <dgm:cxn modelId="{824E15B2-F5E1-4464-A022-44C33ED55FB6}" srcId="{0A6C717B-6906-4447-ACC2-F01E9E5AC606}" destId="{8F46D398-1D61-4830-BF35-0521F2EE7C9B}" srcOrd="2" destOrd="0" parTransId="{7E769081-BDFD-422A-B9D3-F6DDE4359481}" sibTransId="{0FB5DAAA-EBD1-4BB9-97B7-BB2DD9609C3B}"/>
    <dgm:cxn modelId="{2259E9BE-FCD5-4497-B07B-4A329FC0EE33}" type="presOf" srcId="{0A6C717B-6906-4447-ACC2-F01E9E5AC606}" destId="{70AFCA7A-524C-4BBE-B17D-3E4FA720D8A1}" srcOrd="0" destOrd="0" presId="urn:microsoft.com/office/officeart/2005/8/layout/lProcess2"/>
    <dgm:cxn modelId="{931857BF-EEDC-4FB1-87F1-86FE91FDE634}" srcId="{8F46D398-1D61-4830-BF35-0521F2EE7C9B}" destId="{4D54DD1E-77F0-427B-8954-119FEDACA751}" srcOrd="3" destOrd="0" parTransId="{5DF7F3E0-24C6-425C-A0E1-40E057A7D8AB}" sibTransId="{8A18E1F8-8959-4E6E-8F75-80FE20F35A99}"/>
    <dgm:cxn modelId="{BD6F3EC0-3886-4666-8AD3-5EA8BB1339A1}" type="presOf" srcId="{0FD4F215-3A4A-45FE-AF34-8320FEEECD8F}" destId="{23EDCD1B-4478-4438-9E7C-80093953D564}" srcOrd="0" destOrd="0" presId="urn:microsoft.com/office/officeart/2005/8/layout/lProcess2"/>
    <dgm:cxn modelId="{05B2A9C6-1A35-4563-B63F-CB4585A6AB97}" srcId="{CDA89382-16CF-449D-8BDE-38007C165BDA}" destId="{5276E3C6-1E20-4B55-ADA2-438D3434B8A5}" srcOrd="0" destOrd="0" parTransId="{2A758A0E-B22A-41D9-8D90-DF3326AA9442}" sibTransId="{B04AF537-F348-4497-9883-085D28A1643D}"/>
    <dgm:cxn modelId="{B799ADD9-14C0-4E24-ABD3-DEBFDF6A89B9}" srcId="{976F9D1A-DEF1-4372-86A3-2D022E28F1D3}" destId="{01983389-2FA7-4C06-9043-02B2C4E1B100}" srcOrd="1" destOrd="0" parTransId="{CF0FDC36-5CB3-4EC3-8D32-B0A6C5B87784}" sibTransId="{E464E791-BCA5-4E86-B65F-133BD111EF3D}"/>
    <dgm:cxn modelId="{B678C4E3-47F8-4E02-8666-5755D611453C}" type="presOf" srcId="{CDA89382-16CF-449D-8BDE-38007C165BDA}" destId="{4FDFEED4-A7A6-4C71-A2BF-5BC49BE32BFD}" srcOrd="0" destOrd="0" presId="urn:microsoft.com/office/officeart/2005/8/layout/lProcess2"/>
    <dgm:cxn modelId="{2F416BEF-320A-46D7-BE9B-295B2C2145D3}" type="presOf" srcId="{4E9CE4D2-CF83-4BF3-B3B9-B606B12D7CC4}" destId="{592703B2-7ED1-454D-ADC5-D561EFDF2329}" srcOrd="0" destOrd="0" presId="urn:microsoft.com/office/officeart/2005/8/layout/lProcess2"/>
    <dgm:cxn modelId="{1166BBFD-0F39-423A-B32B-F939F5072C1B}" type="presParOf" srcId="{70AFCA7A-524C-4BBE-B17D-3E4FA720D8A1}" destId="{18418EFE-905B-4845-AEA2-8D9FA651D654}" srcOrd="0" destOrd="0" presId="urn:microsoft.com/office/officeart/2005/8/layout/lProcess2"/>
    <dgm:cxn modelId="{22CB23B2-C1A9-4857-86DD-84E8E3128F8A}" type="presParOf" srcId="{18418EFE-905B-4845-AEA2-8D9FA651D654}" destId="{1ACD46E8-8CE9-4413-AE19-23EE9022B8CE}" srcOrd="0" destOrd="0" presId="urn:microsoft.com/office/officeart/2005/8/layout/lProcess2"/>
    <dgm:cxn modelId="{9CF930EF-4C8B-4E38-8EA3-253B287D249D}" type="presParOf" srcId="{18418EFE-905B-4845-AEA2-8D9FA651D654}" destId="{F9BC3CB0-2787-4BE4-ACB2-0508AB5EDC57}" srcOrd="1" destOrd="0" presId="urn:microsoft.com/office/officeart/2005/8/layout/lProcess2"/>
    <dgm:cxn modelId="{D7F6B59B-CDE7-4DC1-9BF6-69EE90B1816A}" type="presParOf" srcId="{18418EFE-905B-4845-AEA2-8D9FA651D654}" destId="{F0BC95DC-1F5A-4B74-804D-DB72A5DB5C64}" srcOrd="2" destOrd="0" presId="urn:microsoft.com/office/officeart/2005/8/layout/lProcess2"/>
    <dgm:cxn modelId="{F70C5F02-7EF9-4B74-A61F-526923914372}" type="presParOf" srcId="{F0BC95DC-1F5A-4B74-804D-DB72A5DB5C64}" destId="{DC855A4F-7588-48C5-A5D2-BED90AB5753E}" srcOrd="0" destOrd="0" presId="urn:microsoft.com/office/officeart/2005/8/layout/lProcess2"/>
    <dgm:cxn modelId="{CE1A648A-1E15-4FD5-8C05-E639B3FB1774}" type="presParOf" srcId="{DC855A4F-7588-48C5-A5D2-BED90AB5753E}" destId="{23EDCD1B-4478-4438-9E7C-80093953D564}" srcOrd="0" destOrd="0" presId="urn:microsoft.com/office/officeart/2005/8/layout/lProcess2"/>
    <dgm:cxn modelId="{1FA48EF6-DD37-4B91-94D0-21992ADDC3DD}" type="presParOf" srcId="{DC855A4F-7588-48C5-A5D2-BED90AB5753E}" destId="{0D6CF1D7-B4B6-4402-B2C0-2874F5A4424A}" srcOrd="1" destOrd="0" presId="urn:microsoft.com/office/officeart/2005/8/layout/lProcess2"/>
    <dgm:cxn modelId="{4A64BA46-C82D-49F7-BEF2-59E625AE0DF9}" type="presParOf" srcId="{DC855A4F-7588-48C5-A5D2-BED90AB5753E}" destId="{088C7ECF-D5F4-4365-86F4-DD42A3A26554}" srcOrd="2" destOrd="0" presId="urn:microsoft.com/office/officeart/2005/8/layout/lProcess2"/>
    <dgm:cxn modelId="{B54440F1-B30D-4841-AF1E-9E3B9045C05B}" type="presParOf" srcId="{70AFCA7A-524C-4BBE-B17D-3E4FA720D8A1}" destId="{9D77F768-B48C-4F85-8AFD-E765FB0EF8EA}" srcOrd="1" destOrd="0" presId="urn:microsoft.com/office/officeart/2005/8/layout/lProcess2"/>
    <dgm:cxn modelId="{8A48DCA2-D391-4422-8BC2-8B82F5BE475E}" type="presParOf" srcId="{70AFCA7A-524C-4BBE-B17D-3E4FA720D8A1}" destId="{72877792-F8CD-4A8A-9C5F-DE3567E1D0D8}" srcOrd="2" destOrd="0" presId="urn:microsoft.com/office/officeart/2005/8/layout/lProcess2"/>
    <dgm:cxn modelId="{D156290B-272C-4F55-9879-244B138C2A92}" type="presParOf" srcId="{72877792-F8CD-4A8A-9C5F-DE3567E1D0D8}" destId="{4FDFEED4-A7A6-4C71-A2BF-5BC49BE32BFD}" srcOrd="0" destOrd="0" presId="urn:microsoft.com/office/officeart/2005/8/layout/lProcess2"/>
    <dgm:cxn modelId="{3604D9EB-5518-42AD-BEF0-E182DE412A39}" type="presParOf" srcId="{72877792-F8CD-4A8A-9C5F-DE3567E1D0D8}" destId="{CB4F720D-061C-40D3-9102-5B1F3B073F33}" srcOrd="1" destOrd="0" presId="urn:microsoft.com/office/officeart/2005/8/layout/lProcess2"/>
    <dgm:cxn modelId="{DAFB6B43-BFE3-42E1-B1A4-B0E5C7DF24D7}" type="presParOf" srcId="{72877792-F8CD-4A8A-9C5F-DE3567E1D0D8}" destId="{E61ECE16-EA38-48EB-936C-70DB6ACE70E2}" srcOrd="2" destOrd="0" presId="urn:microsoft.com/office/officeart/2005/8/layout/lProcess2"/>
    <dgm:cxn modelId="{137902AC-AAF3-4809-80EB-E26568640FF7}" type="presParOf" srcId="{E61ECE16-EA38-48EB-936C-70DB6ACE70E2}" destId="{AB3EE0BD-039E-44F1-83C8-6344C47D3367}" srcOrd="0" destOrd="0" presId="urn:microsoft.com/office/officeart/2005/8/layout/lProcess2"/>
    <dgm:cxn modelId="{C16D048B-E93C-48B9-8653-9E1FB1DC1337}" type="presParOf" srcId="{AB3EE0BD-039E-44F1-83C8-6344C47D3367}" destId="{CE7EC9D5-7B5F-43BE-9FF6-C2EF2D6E8652}" srcOrd="0" destOrd="0" presId="urn:microsoft.com/office/officeart/2005/8/layout/lProcess2"/>
    <dgm:cxn modelId="{B1B45D35-5F49-4336-8372-BB035245068F}" type="presParOf" srcId="{AB3EE0BD-039E-44F1-83C8-6344C47D3367}" destId="{0423B2D4-649C-40C1-B2E6-275727BD6728}" srcOrd="1" destOrd="0" presId="urn:microsoft.com/office/officeart/2005/8/layout/lProcess2"/>
    <dgm:cxn modelId="{92A2EE64-5BDA-4D3D-A4E6-4A471D8066D6}" type="presParOf" srcId="{AB3EE0BD-039E-44F1-83C8-6344C47D3367}" destId="{B8FEADA0-369F-40BE-994F-2CFF5E963AFA}" srcOrd="2" destOrd="0" presId="urn:microsoft.com/office/officeart/2005/8/layout/lProcess2"/>
    <dgm:cxn modelId="{5B9F8B0A-9674-47E7-8710-E201A46C0044}" type="presParOf" srcId="{70AFCA7A-524C-4BBE-B17D-3E4FA720D8A1}" destId="{8AA31A8E-9122-4E42-90E2-B14B26839FBC}" srcOrd="3" destOrd="0" presId="urn:microsoft.com/office/officeart/2005/8/layout/lProcess2"/>
    <dgm:cxn modelId="{2C884E06-2B49-400D-8525-257EB179C6C7}" type="presParOf" srcId="{70AFCA7A-524C-4BBE-B17D-3E4FA720D8A1}" destId="{E524E8CF-CF70-4420-93B0-42BF1CA608FE}" srcOrd="4" destOrd="0" presId="urn:microsoft.com/office/officeart/2005/8/layout/lProcess2"/>
    <dgm:cxn modelId="{438114E2-7668-4C22-AAAF-8258F885C6C1}" type="presParOf" srcId="{E524E8CF-CF70-4420-93B0-42BF1CA608FE}" destId="{94CCD7A3-19D0-46E7-945D-723D2438EE1C}" srcOrd="0" destOrd="0" presId="urn:microsoft.com/office/officeart/2005/8/layout/lProcess2"/>
    <dgm:cxn modelId="{527A6788-D4A9-4CE5-AA20-F8AE528D3FB4}" type="presParOf" srcId="{E524E8CF-CF70-4420-93B0-42BF1CA608FE}" destId="{96AAE310-470A-4ABA-BE17-918616100134}" srcOrd="1" destOrd="0" presId="urn:microsoft.com/office/officeart/2005/8/layout/lProcess2"/>
    <dgm:cxn modelId="{01DADCDD-EF6F-4116-ABE3-07FA17BCFAD7}" type="presParOf" srcId="{E524E8CF-CF70-4420-93B0-42BF1CA608FE}" destId="{2A602B3C-DC9F-45C9-969B-B750DDCE95F2}" srcOrd="2" destOrd="0" presId="urn:microsoft.com/office/officeart/2005/8/layout/lProcess2"/>
    <dgm:cxn modelId="{ED4E6FA5-10C9-4D6E-A367-B51B808EEE72}" type="presParOf" srcId="{2A602B3C-DC9F-45C9-969B-B750DDCE95F2}" destId="{C01E4BD7-5901-402C-9E1B-69AA20D494DC}" srcOrd="0" destOrd="0" presId="urn:microsoft.com/office/officeart/2005/8/layout/lProcess2"/>
    <dgm:cxn modelId="{1B902720-81CD-47E9-8054-11B83322D85C}" type="presParOf" srcId="{C01E4BD7-5901-402C-9E1B-69AA20D494DC}" destId="{34419AE3-CDE4-4255-8188-C104E9C5E761}" srcOrd="0" destOrd="0" presId="urn:microsoft.com/office/officeart/2005/8/layout/lProcess2"/>
    <dgm:cxn modelId="{A495FECF-E973-4E54-ABC8-9557C3D5B38D}" type="presParOf" srcId="{C01E4BD7-5901-402C-9E1B-69AA20D494DC}" destId="{859ED174-70BC-456E-A86B-627ED161C680}" srcOrd="1" destOrd="0" presId="urn:microsoft.com/office/officeart/2005/8/layout/lProcess2"/>
    <dgm:cxn modelId="{D567F6CB-DF37-41E8-B843-7B6CABC371F1}" type="presParOf" srcId="{C01E4BD7-5901-402C-9E1B-69AA20D494DC}" destId="{A9207183-9EFA-45E7-9845-7413C39A2537}" srcOrd="2" destOrd="0" presId="urn:microsoft.com/office/officeart/2005/8/layout/lProcess2"/>
    <dgm:cxn modelId="{515F6E44-F11E-421D-9F6B-161FA8BC133D}" type="presParOf" srcId="{C01E4BD7-5901-402C-9E1B-69AA20D494DC}" destId="{0A10B71A-D8FB-4C76-BD32-EB74C32EF1A1}" srcOrd="3" destOrd="0" presId="urn:microsoft.com/office/officeart/2005/8/layout/lProcess2"/>
    <dgm:cxn modelId="{EAD27056-7E10-452F-AF99-BC425052683A}" type="presParOf" srcId="{C01E4BD7-5901-402C-9E1B-69AA20D494DC}" destId="{8323ABC9-AF10-4F7A-B69B-5B1E1EF81986}" srcOrd="4" destOrd="0" presId="urn:microsoft.com/office/officeart/2005/8/layout/lProcess2"/>
    <dgm:cxn modelId="{7361B4B3-9CC7-4013-A95D-A28C41A348BB}" type="presParOf" srcId="{C01E4BD7-5901-402C-9E1B-69AA20D494DC}" destId="{49FC1524-1E89-4E7E-8C7C-5DC32BB08F0B}" srcOrd="5" destOrd="0" presId="urn:microsoft.com/office/officeart/2005/8/layout/lProcess2"/>
    <dgm:cxn modelId="{023B91CA-F9A4-49E9-91E4-7715809A888F}" type="presParOf" srcId="{C01E4BD7-5901-402C-9E1B-69AA20D494DC}" destId="{CB185E42-D11E-4120-804C-453C8BA2CD4F}" srcOrd="6" destOrd="0" presId="urn:microsoft.com/office/officeart/2005/8/layout/lProcess2"/>
    <dgm:cxn modelId="{45379B17-3FB3-4B01-9442-EAEEB328BAF6}" type="presParOf" srcId="{C01E4BD7-5901-402C-9E1B-69AA20D494DC}" destId="{38B36CC9-BC91-47E5-9FFC-6686944DA44A}" srcOrd="7" destOrd="0" presId="urn:microsoft.com/office/officeart/2005/8/layout/lProcess2"/>
    <dgm:cxn modelId="{6A6A8DD8-62EA-435B-9E4A-37CF4182475C}" type="presParOf" srcId="{C01E4BD7-5901-402C-9E1B-69AA20D494DC}" destId="{592703B2-7ED1-454D-ADC5-D561EFDF2329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C717B-6906-4447-ACC2-F01E9E5AC60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ABDA91-B602-4862-B84E-E7E98722D23A}">
      <dgm:prSet custT="1"/>
      <dgm:spPr/>
      <dgm:t>
        <a:bodyPr/>
        <a:lstStyle/>
        <a:p>
          <a:pPr rtl="0"/>
          <a:r>
            <a:rPr lang="en-GB" sz="2000" dirty="0">
              <a:latin typeface="Gill Sans MT" panose="020B0502020104020203" pitchFamily="34" charset="0"/>
            </a:rPr>
            <a:t>For example: how we benefit from natural resources</a:t>
          </a:r>
        </a:p>
      </dgm:t>
    </dgm:pt>
    <dgm:pt modelId="{AB213952-BDDF-411A-96CE-718C08C393A0}" type="parTrans" cxnId="{0E87E00E-0731-400A-B71B-579CEF9B7C29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6F60AAA9-3936-46FC-84E2-E4BD39BF658C}" type="sibTrans" cxnId="{0E87E00E-0731-400A-B71B-579CEF9B7C29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EE4EA128-4E5E-4B23-BF89-3E15B2E03192}">
      <dgm:prSet custT="1"/>
      <dgm:spPr/>
      <dgm:t>
        <a:bodyPr/>
        <a:lstStyle/>
        <a:p>
          <a:pPr rtl="0"/>
          <a:r>
            <a:rPr lang="en-GB" sz="2000" dirty="0">
              <a:latin typeface="Gill Sans MT" panose="020B0502020104020203" pitchFamily="34" charset="0"/>
            </a:rPr>
            <a:t>Large, long-term benefits</a:t>
          </a:r>
        </a:p>
      </dgm:t>
    </dgm:pt>
    <dgm:pt modelId="{04405FA2-A257-436C-88EE-379B5F0B2FA7}" type="parTrans" cxnId="{097B3663-437C-4789-BB8A-65BE9EEBE620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B5416DAD-6378-49F1-87BF-5E5A7D119E6C}" type="sibTrans" cxnId="{097B3663-437C-4789-BB8A-65BE9EEBE620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9F7D7449-F5CA-4AC0-A158-0987BFA83D05}">
      <dgm:prSet custT="1"/>
      <dgm:spPr/>
      <dgm:t>
        <a:bodyPr/>
        <a:lstStyle/>
        <a:p>
          <a:pPr rtl="0"/>
          <a:r>
            <a:rPr lang="en-GB" sz="2000" dirty="0">
              <a:latin typeface="Gill Sans MT" panose="020B0502020104020203" pitchFamily="34" charset="0"/>
            </a:rPr>
            <a:t>Productivity and competitiveness</a:t>
          </a:r>
        </a:p>
      </dgm:t>
    </dgm:pt>
    <dgm:pt modelId="{1F041734-BFBD-47F4-B834-6ACC2C112A68}" type="parTrans" cxnId="{DF9BBE1A-7EAF-40E8-9D13-3A114D6CA43D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536C0CF2-B024-4986-B16E-328AEDF77A98}" type="sibTrans" cxnId="{DF9BBE1A-7EAF-40E8-9D13-3A114D6CA43D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4D54DD1E-77F0-427B-8954-119FEDACA751}">
      <dgm:prSet custT="1"/>
      <dgm:spPr/>
      <dgm:t>
        <a:bodyPr/>
        <a:lstStyle/>
        <a:p>
          <a:pPr rtl="0"/>
          <a:r>
            <a:rPr lang="en-GB" sz="2000" dirty="0">
              <a:latin typeface="Gill Sans MT" panose="020B0502020104020203" pitchFamily="34" charset="0"/>
            </a:rPr>
            <a:t>Safer, wealthier and more secure</a:t>
          </a:r>
        </a:p>
      </dgm:t>
    </dgm:pt>
    <dgm:pt modelId="{5DF7F3E0-24C6-425C-A0E1-40E057A7D8AB}" type="parTrans" cxnId="{931857BF-EEDC-4FB1-87F1-86FE91FDE634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8A18E1F8-8959-4E6E-8F75-80FE20F35A99}" type="sibTrans" cxnId="{931857BF-EEDC-4FB1-87F1-86FE91FDE634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8F46D398-1D61-4830-BF35-0521F2EE7C9B}">
      <dgm:prSet custT="1"/>
      <dgm:spPr>
        <a:solidFill>
          <a:srgbClr val="D0D8E8">
            <a:alpha val="50196"/>
          </a:srgbClr>
        </a:solidFill>
      </dgm:spPr>
      <dgm:t>
        <a:bodyPr/>
        <a:lstStyle/>
        <a:p>
          <a:pPr rtl="0"/>
          <a:r>
            <a:rPr lang="en-GB" sz="2400" dirty="0">
              <a:latin typeface="Gill Sans MT" panose="020B0502020104020203" pitchFamily="34" charset="0"/>
            </a:rPr>
            <a:t>Impact on economy &amp; society…</a:t>
          </a:r>
          <a:endParaRPr lang="en-GB" sz="2400" b="0" dirty="0">
            <a:latin typeface="Gill Sans MT" panose="020B0502020104020203" pitchFamily="34" charset="0"/>
          </a:endParaRPr>
        </a:p>
      </dgm:t>
    </dgm:pt>
    <dgm:pt modelId="{0FB5DAAA-EBD1-4BB9-97B7-BB2DD9609C3B}" type="sibTrans" cxnId="{824E15B2-F5E1-4464-A022-44C33ED55FB6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7E769081-BDFD-422A-B9D3-F6DDE4359481}" type="parTrans" cxnId="{824E15B2-F5E1-4464-A022-44C33ED55FB6}">
      <dgm:prSet/>
      <dgm:spPr/>
      <dgm:t>
        <a:bodyPr/>
        <a:lstStyle/>
        <a:p>
          <a:endParaRPr lang="en-GB" sz="2000">
            <a:latin typeface="Gill Sans MT" panose="020B0502020104020203" pitchFamily="34" charset="0"/>
          </a:endParaRPr>
        </a:p>
      </dgm:t>
    </dgm:pt>
    <dgm:pt modelId="{70AFCA7A-524C-4BBE-B17D-3E4FA720D8A1}" type="pres">
      <dgm:prSet presAssocID="{0A6C717B-6906-4447-ACC2-F01E9E5AC606}" presName="theList" presStyleCnt="0">
        <dgm:presLayoutVars>
          <dgm:dir/>
          <dgm:animLvl val="lvl"/>
          <dgm:resizeHandles val="exact"/>
        </dgm:presLayoutVars>
      </dgm:prSet>
      <dgm:spPr/>
    </dgm:pt>
    <dgm:pt modelId="{E524E8CF-CF70-4420-93B0-42BF1CA608FE}" type="pres">
      <dgm:prSet presAssocID="{8F46D398-1D61-4830-BF35-0521F2EE7C9B}" presName="compNode" presStyleCnt="0"/>
      <dgm:spPr/>
    </dgm:pt>
    <dgm:pt modelId="{94CCD7A3-19D0-46E7-945D-723D2438EE1C}" type="pres">
      <dgm:prSet presAssocID="{8F46D398-1D61-4830-BF35-0521F2EE7C9B}" presName="aNode" presStyleLbl="bgShp" presStyleIdx="0" presStyleCnt="1" custScaleY="100000" custLinFactNeighborX="0"/>
      <dgm:spPr/>
    </dgm:pt>
    <dgm:pt modelId="{96AAE310-470A-4ABA-BE17-918616100134}" type="pres">
      <dgm:prSet presAssocID="{8F46D398-1D61-4830-BF35-0521F2EE7C9B}" presName="textNode" presStyleLbl="bgShp" presStyleIdx="0" presStyleCnt="1"/>
      <dgm:spPr/>
    </dgm:pt>
    <dgm:pt modelId="{2A602B3C-DC9F-45C9-969B-B750DDCE95F2}" type="pres">
      <dgm:prSet presAssocID="{8F46D398-1D61-4830-BF35-0521F2EE7C9B}" presName="compChildNode" presStyleCnt="0"/>
      <dgm:spPr/>
    </dgm:pt>
    <dgm:pt modelId="{C01E4BD7-5901-402C-9E1B-69AA20D494DC}" type="pres">
      <dgm:prSet presAssocID="{8F46D398-1D61-4830-BF35-0521F2EE7C9B}" presName="theInnerList" presStyleCnt="0"/>
      <dgm:spPr/>
    </dgm:pt>
    <dgm:pt modelId="{34419AE3-CDE4-4255-8188-C104E9C5E761}" type="pres">
      <dgm:prSet presAssocID="{B4ABDA91-B602-4862-B84E-E7E98722D23A}" presName="childNode" presStyleLbl="node1" presStyleIdx="0" presStyleCnt="4" custScaleX="108814" custScaleY="2000000" custLinFactY="-500000" custLinFactNeighborY="-562954">
        <dgm:presLayoutVars>
          <dgm:bulletEnabled val="1"/>
        </dgm:presLayoutVars>
      </dgm:prSet>
      <dgm:spPr/>
    </dgm:pt>
    <dgm:pt modelId="{859ED174-70BC-456E-A86B-627ED161C680}" type="pres">
      <dgm:prSet presAssocID="{B4ABDA91-B602-4862-B84E-E7E98722D23A}" presName="aSpace2" presStyleCnt="0"/>
      <dgm:spPr/>
    </dgm:pt>
    <dgm:pt modelId="{A9207183-9EFA-45E7-9845-7413C39A2537}" type="pres">
      <dgm:prSet presAssocID="{EE4EA128-4E5E-4B23-BF89-3E15B2E03192}" presName="childNode" presStyleLbl="node1" presStyleIdx="1" presStyleCnt="4" custScaleX="108814" custScaleY="2000000" custLinFactY="-373413" custLinFactNeighborY="-400000">
        <dgm:presLayoutVars>
          <dgm:bulletEnabled val="1"/>
        </dgm:presLayoutVars>
      </dgm:prSet>
      <dgm:spPr/>
    </dgm:pt>
    <dgm:pt modelId="{0A10B71A-D8FB-4C76-BD32-EB74C32EF1A1}" type="pres">
      <dgm:prSet presAssocID="{EE4EA128-4E5E-4B23-BF89-3E15B2E03192}" presName="aSpace2" presStyleCnt="0"/>
      <dgm:spPr/>
    </dgm:pt>
    <dgm:pt modelId="{8323ABC9-AF10-4F7A-B69B-5B1E1EF81986}" type="pres">
      <dgm:prSet presAssocID="{9F7D7449-F5CA-4AC0-A158-0987BFA83D05}" presName="childNode" presStyleLbl="node1" presStyleIdx="2" presStyleCnt="4" custScaleX="108814" custScaleY="2000000" custLinFactY="-176711" custLinFactNeighborY="-200000">
        <dgm:presLayoutVars>
          <dgm:bulletEnabled val="1"/>
        </dgm:presLayoutVars>
      </dgm:prSet>
      <dgm:spPr/>
    </dgm:pt>
    <dgm:pt modelId="{49FC1524-1E89-4E7E-8C7C-5DC32BB08F0B}" type="pres">
      <dgm:prSet presAssocID="{9F7D7449-F5CA-4AC0-A158-0987BFA83D05}" presName="aSpace2" presStyleCnt="0"/>
      <dgm:spPr/>
    </dgm:pt>
    <dgm:pt modelId="{CB185E42-D11E-4120-804C-453C8BA2CD4F}" type="pres">
      <dgm:prSet presAssocID="{4D54DD1E-77F0-427B-8954-119FEDACA751}" presName="childNode" presStyleLbl="node1" presStyleIdx="3" presStyleCnt="4" custScaleX="108814" custScaleY="2000000">
        <dgm:presLayoutVars>
          <dgm:bulletEnabled val="1"/>
        </dgm:presLayoutVars>
      </dgm:prSet>
      <dgm:spPr/>
    </dgm:pt>
  </dgm:ptLst>
  <dgm:cxnLst>
    <dgm:cxn modelId="{0E87E00E-0731-400A-B71B-579CEF9B7C29}" srcId="{8F46D398-1D61-4830-BF35-0521F2EE7C9B}" destId="{B4ABDA91-B602-4862-B84E-E7E98722D23A}" srcOrd="0" destOrd="0" parTransId="{AB213952-BDDF-411A-96CE-718C08C393A0}" sibTransId="{6F60AAA9-3936-46FC-84E2-E4BD39BF658C}"/>
    <dgm:cxn modelId="{DF9BBE1A-7EAF-40E8-9D13-3A114D6CA43D}" srcId="{8F46D398-1D61-4830-BF35-0521F2EE7C9B}" destId="{9F7D7449-F5CA-4AC0-A158-0987BFA83D05}" srcOrd="2" destOrd="0" parTransId="{1F041734-BFBD-47F4-B834-6ACC2C112A68}" sibTransId="{536C0CF2-B024-4986-B16E-328AEDF77A98}"/>
    <dgm:cxn modelId="{7E9F0826-71B6-4FE7-9870-6921B6FAE4D2}" type="presOf" srcId="{B4ABDA91-B602-4862-B84E-E7E98722D23A}" destId="{34419AE3-CDE4-4255-8188-C104E9C5E761}" srcOrd="0" destOrd="0" presId="urn:microsoft.com/office/officeart/2005/8/layout/lProcess2"/>
    <dgm:cxn modelId="{E4D43161-50BD-4A81-A95E-A814840AD5EC}" type="presOf" srcId="{EE4EA128-4E5E-4B23-BF89-3E15B2E03192}" destId="{A9207183-9EFA-45E7-9845-7413C39A2537}" srcOrd="0" destOrd="0" presId="urn:microsoft.com/office/officeart/2005/8/layout/lProcess2"/>
    <dgm:cxn modelId="{097B3663-437C-4789-BB8A-65BE9EEBE620}" srcId="{8F46D398-1D61-4830-BF35-0521F2EE7C9B}" destId="{EE4EA128-4E5E-4B23-BF89-3E15B2E03192}" srcOrd="1" destOrd="0" parTransId="{04405FA2-A257-436C-88EE-379B5F0B2FA7}" sibTransId="{B5416DAD-6378-49F1-87BF-5E5A7D119E6C}"/>
    <dgm:cxn modelId="{77283B53-CEFC-4AF6-A51E-C4F70D09A356}" type="presOf" srcId="{9F7D7449-F5CA-4AC0-A158-0987BFA83D05}" destId="{8323ABC9-AF10-4F7A-B69B-5B1E1EF81986}" srcOrd="0" destOrd="0" presId="urn:microsoft.com/office/officeart/2005/8/layout/lProcess2"/>
    <dgm:cxn modelId="{C0CDE190-3B26-4828-8FE2-87132C641563}" type="presOf" srcId="{8F46D398-1D61-4830-BF35-0521F2EE7C9B}" destId="{94CCD7A3-19D0-46E7-945D-723D2438EE1C}" srcOrd="0" destOrd="0" presId="urn:microsoft.com/office/officeart/2005/8/layout/lProcess2"/>
    <dgm:cxn modelId="{ABC1FFA1-166B-44CA-A44D-1CA1B8778F0D}" type="presOf" srcId="{4D54DD1E-77F0-427B-8954-119FEDACA751}" destId="{CB185E42-D11E-4120-804C-453C8BA2CD4F}" srcOrd="0" destOrd="0" presId="urn:microsoft.com/office/officeart/2005/8/layout/lProcess2"/>
    <dgm:cxn modelId="{323367AB-3DDB-4AE2-8824-B553322941A6}" type="presOf" srcId="{8F46D398-1D61-4830-BF35-0521F2EE7C9B}" destId="{96AAE310-470A-4ABA-BE17-918616100134}" srcOrd="1" destOrd="0" presId="urn:microsoft.com/office/officeart/2005/8/layout/lProcess2"/>
    <dgm:cxn modelId="{824E15B2-F5E1-4464-A022-44C33ED55FB6}" srcId="{0A6C717B-6906-4447-ACC2-F01E9E5AC606}" destId="{8F46D398-1D61-4830-BF35-0521F2EE7C9B}" srcOrd="0" destOrd="0" parTransId="{7E769081-BDFD-422A-B9D3-F6DDE4359481}" sibTransId="{0FB5DAAA-EBD1-4BB9-97B7-BB2DD9609C3B}"/>
    <dgm:cxn modelId="{2259E9BE-FCD5-4497-B07B-4A329FC0EE33}" type="presOf" srcId="{0A6C717B-6906-4447-ACC2-F01E9E5AC606}" destId="{70AFCA7A-524C-4BBE-B17D-3E4FA720D8A1}" srcOrd="0" destOrd="0" presId="urn:microsoft.com/office/officeart/2005/8/layout/lProcess2"/>
    <dgm:cxn modelId="{931857BF-EEDC-4FB1-87F1-86FE91FDE634}" srcId="{8F46D398-1D61-4830-BF35-0521F2EE7C9B}" destId="{4D54DD1E-77F0-427B-8954-119FEDACA751}" srcOrd="3" destOrd="0" parTransId="{5DF7F3E0-24C6-425C-A0E1-40E057A7D8AB}" sibTransId="{8A18E1F8-8959-4E6E-8F75-80FE20F35A99}"/>
    <dgm:cxn modelId="{2C884E06-2B49-400D-8525-257EB179C6C7}" type="presParOf" srcId="{70AFCA7A-524C-4BBE-B17D-3E4FA720D8A1}" destId="{E524E8CF-CF70-4420-93B0-42BF1CA608FE}" srcOrd="0" destOrd="0" presId="urn:microsoft.com/office/officeart/2005/8/layout/lProcess2"/>
    <dgm:cxn modelId="{438114E2-7668-4C22-AAAF-8258F885C6C1}" type="presParOf" srcId="{E524E8CF-CF70-4420-93B0-42BF1CA608FE}" destId="{94CCD7A3-19D0-46E7-945D-723D2438EE1C}" srcOrd="0" destOrd="0" presId="urn:microsoft.com/office/officeart/2005/8/layout/lProcess2"/>
    <dgm:cxn modelId="{527A6788-D4A9-4CE5-AA20-F8AE528D3FB4}" type="presParOf" srcId="{E524E8CF-CF70-4420-93B0-42BF1CA608FE}" destId="{96AAE310-470A-4ABA-BE17-918616100134}" srcOrd="1" destOrd="0" presId="urn:microsoft.com/office/officeart/2005/8/layout/lProcess2"/>
    <dgm:cxn modelId="{01DADCDD-EF6F-4116-ABE3-07FA17BCFAD7}" type="presParOf" srcId="{E524E8CF-CF70-4420-93B0-42BF1CA608FE}" destId="{2A602B3C-DC9F-45C9-969B-B750DDCE95F2}" srcOrd="2" destOrd="0" presId="urn:microsoft.com/office/officeart/2005/8/layout/lProcess2"/>
    <dgm:cxn modelId="{ED4E6FA5-10C9-4D6E-A367-B51B808EEE72}" type="presParOf" srcId="{2A602B3C-DC9F-45C9-969B-B750DDCE95F2}" destId="{C01E4BD7-5901-402C-9E1B-69AA20D494DC}" srcOrd="0" destOrd="0" presId="urn:microsoft.com/office/officeart/2005/8/layout/lProcess2"/>
    <dgm:cxn modelId="{1B902720-81CD-47E9-8054-11B83322D85C}" type="presParOf" srcId="{C01E4BD7-5901-402C-9E1B-69AA20D494DC}" destId="{34419AE3-CDE4-4255-8188-C104E9C5E761}" srcOrd="0" destOrd="0" presId="urn:microsoft.com/office/officeart/2005/8/layout/lProcess2"/>
    <dgm:cxn modelId="{A495FECF-E973-4E54-ABC8-9557C3D5B38D}" type="presParOf" srcId="{C01E4BD7-5901-402C-9E1B-69AA20D494DC}" destId="{859ED174-70BC-456E-A86B-627ED161C680}" srcOrd="1" destOrd="0" presId="urn:microsoft.com/office/officeart/2005/8/layout/lProcess2"/>
    <dgm:cxn modelId="{D567F6CB-DF37-41E8-B843-7B6CABC371F1}" type="presParOf" srcId="{C01E4BD7-5901-402C-9E1B-69AA20D494DC}" destId="{A9207183-9EFA-45E7-9845-7413C39A2537}" srcOrd="2" destOrd="0" presId="urn:microsoft.com/office/officeart/2005/8/layout/lProcess2"/>
    <dgm:cxn modelId="{515F6E44-F11E-421D-9F6B-161FA8BC133D}" type="presParOf" srcId="{C01E4BD7-5901-402C-9E1B-69AA20D494DC}" destId="{0A10B71A-D8FB-4C76-BD32-EB74C32EF1A1}" srcOrd="3" destOrd="0" presId="urn:microsoft.com/office/officeart/2005/8/layout/lProcess2"/>
    <dgm:cxn modelId="{EAD27056-7E10-452F-AF99-BC425052683A}" type="presParOf" srcId="{C01E4BD7-5901-402C-9E1B-69AA20D494DC}" destId="{8323ABC9-AF10-4F7A-B69B-5B1E1EF81986}" srcOrd="4" destOrd="0" presId="urn:microsoft.com/office/officeart/2005/8/layout/lProcess2"/>
    <dgm:cxn modelId="{7361B4B3-9CC7-4013-A95D-A28C41A348BB}" type="presParOf" srcId="{C01E4BD7-5901-402C-9E1B-69AA20D494DC}" destId="{49FC1524-1E89-4E7E-8C7C-5DC32BB08F0B}" srcOrd="5" destOrd="0" presId="urn:microsoft.com/office/officeart/2005/8/layout/lProcess2"/>
    <dgm:cxn modelId="{023B91CA-F9A4-49E9-91E4-7715809A888F}" type="presParOf" srcId="{C01E4BD7-5901-402C-9E1B-69AA20D494DC}" destId="{CB185E42-D11E-4120-804C-453C8BA2CD4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D46E8-8CE9-4413-AE19-23EE9022B8CE}">
      <dsp:nvSpPr>
        <dsp:cNvPr id="0" name=""/>
        <dsp:cNvSpPr/>
      </dsp:nvSpPr>
      <dsp:spPr>
        <a:xfrm>
          <a:off x="1283" y="325871"/>
          <a:ext cx="3337470" cy="3956236"/>
        </a:xfrm>
        <a:prstGeom prst="roundRect">
          <a:avLst>
            <a:gd name="adj" fmla="val 10000"/>
          </a:avLst>
        </a:prstGeom>
        <a:solidFill>
          <a:srgbClr val="D0D8E8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Gill Sans MT" panose="020B0502020104020203" pitchFamily="34" charset="0"/>
            </a:rPr>
            <a:t>People</a:t>
          </a:r>
        </a:p>
      </dsp:txBody>
      <dsp:txXfrm>
        <a:off x="1283" y="325871"/>
        <a:ext cx="3337470" cy="1186870"/>
      </dsp:txXfrm>
    </dsp:sp>
    <dsp:sp modelId="{23EDCD1B-4478-4438-9E7C-80093953D564}">
      <dsp:nvSpPr>
        <dsp:cNvPr id="0" name=""/>
        <dsp:cNvSpPr/>
      </dsp:nvSpPr>
      <dsp:spPr>
        <a:xfrm>
          <a:off x="335030" y="1306676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Gill Sans MT" panose="020B0502020104020203" pitchFamily="34" charset="0"/>
            </a:rPr>
            <a:t>3000 researchers</a:t>
          </a:r>
        </a:p>
      </dsp:txBody>
      <dsp:txXfrm>
        <a:off x="373457" y="1345103"/>
        <a:ext cx="2593122" cy="1235133"/>
      </dsp:txXfrm>
    </dsp:sp>
    <dsp:sp modelId="{088C7ECF-D5F4-4365-86F4-DD42A3A26554}">
      <dsp:nvSpPr>
        <dsp:cNvPr id="0" name=""/>
        <dsp:cNvSpPr/>
      </dsp:nvSpPr>
      <dsp:spPr>
        <a:xfrm>
          <a:off x="335030" y="2820508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Gill Sans MT" panose="020B0502020104020203" pitchFamily="34" charset="0"/>
            </a:rPr>
            <a:t>1000 PhD students</a:t>
          </a:r>
        </a:p>
      </dsp:txBody>
      <dsp:txXfrm>
        <a:off x="373457" y="2858935"/>
        <a:ext cx="2593122" cy="1235133"/>
      </dsp:txXfrm>
    </dsp:sp>
    <dsp:sp modelId="{4FDFEED4-A7A6-4C71-A2BF-5BC49BE32BFD}">
      <dsp:nvSpPr>
        <dsp:cNvPr id="0" name=""/>
        <dsp:cNvSpPr/>
      </dsp:nvSpPr>
      <dsp:spPr>
        <a:xfrm>
          <a:off x="3589064" y="325871"/>
          <a:ext cx="3337470" cy="3956236"/>
        </a:xfrm>
        <a:prstGeom prst="roundRect">
          <a:avLst>
            <a:gd name="adj" fmla="val 10000"/>
          </a:avLst>
        </a:prstGeom>
        <a:solidFill>
          <a:srgbClr val="D0D8E8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Gill Sans MT" panose="020B0502020104020203" pitchFamily="34" charset="0"/>
            </a:rPr>
            <a:t>Research</a:t>
          </a:r>
        </a:p>
      </dsp:txBody>
      <dsp:txXfrm>
        <a:off x="3589064" y="325871"/>
        <a:ext cx="3337470" cy="1186870"/>
      </dsp:txXfrm>
    </dsp:sp>
    <dsp:sp modelId="{CE7EC9D5-7B5F-43BE-9FF6-C2EF2D6E8652}">
      <dsp:nvSpPr>
        <dsp:cNvPr id="0" name=""/>
        <dsp:cNvSpPr/>
      </dsp:nvSpPr>
      <dsp:spPr>
        <a:xfrm>
          <a:off x="3922811" y="1306676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Gill Sans MT" panose="020B0502020104020203" pitchFamily="34" charset="0"/>
            </a:rPr>
            <a:t>1000 research projects</a:t>
          </a:r>
          <a:br>
            <a:rPr lang="en-GB" sz="1400" kern="1200" dirty="0">
              <a:latin typeface="Gill Sans MT" panose="020B0502020104020203" pitchFamily="34" charset="0"/>
            </a:rPr>
          </a:br>
          <a:br>
            <a:rPr lang="en-GB" sz="1400" kern="1200" dirty="0">
              <a:latin typeface="Gill Sans MT" panose="020B0502020104020203" pitchFamily="34" charset="0"/>
            </a:rPr>
          </a:br>
          <a:r>
            <a:rPr lang="en-GB" sz="1400" kern="1200" dirty="0">
              <a:latin typeface="Gill Sans MT" panose="020B0502020104020203" pitchFamily="34" charset="0"/>
            </a:rPr>
            <a:t>60 UK or international programmes</a:t>
          </a:r>
        </a:p>
      </dsp:txBody>
      <dsp:txXfrm>
        <a:off x="3961238" y="1345103"/>
        <a:ext cx="2593122" cy="1235133"/>
      </dsp:txXfrm>
    </dsp:sp>
    <dsp:sp modelId="{B8FEADA0-369F-40BE-994F-2CFF5E963AFA}">
      <dsp:nvSpPr>
        <dsp:cNvPr id="0" name=""/>
        <dsp:cNvSpPr/>
      </dsp:nvSpPr>
      <dsp:spPr>
        <a:xfrm>
          <a:off x="3922811" y="2820508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Gill Sans MT" panose="020B0502020104020203" pitchFamily="34" charset="0"/>
            </a:rPr>
            <a:t>55 universities</a:t>
          </a:r>
          <a:br>
            <a:rPr lang="en-GB" sz="1600" kern="1200" dirty="0">
              <a:latin typeface="Gill Sans MT" panose="020B0502020104020203" pitchFamily="34" charset="0"/>
            </a:rPr>
          </a:br>
          <a:br>
            <a:rPr lang="en-GB" sz="1600" kern="1200" dirty="0">
              <a:latin typeface="Gill Sans MT" panose="020B0502020104020203" pitchFamily="34" charset="0"/>
            </a:rPr>
          </a:br>
          <a:r>
            <a:rPr lang="en-GB" sz="1600" kern="1200" dirty="0">
              <a:latin typeface="Gill Sans MT" panose="020B0502020104020203" pitchFamily="34" charset="0"/>
            </a:rPr>
            <a:t>20 research institutes</a:t>
          </a:r>
        </a:p>
      </dsp:txBody>
      <dsp:txXfrm>
        <a:off x="3961238" y="2858935"/>
        <a:ext cx="2593122" cy="1235133"/>
      </dsp:txXfrm>
    </dsp:sp>
    <dsp:sp modelId="{94CCD7A3-19D0-46E7-945D-723D2438EE1C}">
      <dsp:nvSpPr>
        <dsp:cNvPr id="0" name=""/>
        <dsp:cNvSpPr/>
      </dsp:nvSpPr>
      <dsp:spPr>
        <a:xfrm>
          <a:off x="7176845" y="325871"/>
          <a:ext cx="3337470" cy="3956236"/>
        </a:xfrm>
        <a:prstGeom prst="roundRect">
          <a:avLst>
            <a:gd name="adj" fmla="val 10000"/>
          </a:avLst>
        </a:prstGeom>
        <a:solidFill>
          <a:srgbClr val="D0D8E8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Gill Sans MT" panose="020B0502020104020203" pitchFamily="34" charset="0"/>
            </a:rPr>
            <a:t>Infrastructure</a:t>
          </a:r>
        </a:p>
      </dsp:txBody>
      <dsp:txXfrm>
        <a:off x="7176845" y="325871"/>
        <a:ext cx="3337470" cy="1186870"/>
      </dsp:txXfrm>
    </dsp:sp>
    <dsp:sp modelId="{34419AE3-CDE4-4255-8188-C104E9C5E761}">
      <dsp:nvSpPr>
        <dsp:cNvPr id="0" name=""/>
        <dsp:cNvSpPr/>
      </dsp:nvSpPr>
      <dsp:spPr>
        <a:xfrm>
          <a:off x="7510592" y="1306224"/>
          <a:ext cx="2669976" cy="503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Gill Sans MT" panose="020B0502020104020203" pitchFamily="34" charset="0"/>
            </a:rPr>
            <a:t>4 ships</a:t>
          </a:r>
        </a:p>
      </dsp:txBody>
      <dsp:txXfrm>
        <a:off x="7525336" y="1320968"/>
        <a:ext cx="2640488" cy="473901"/>
      </dsp:txXfrm>
    </dsp:sp>
    <dsp:sp modelId="{A9207183-9EFA-45E7-9845-7413C39A2537}">
      <dsp:nvSpPr>
        <dsp:cNvPr id="0" name=""/>
        <dsp:cNvSpPr/>
      </dsp:nvSpPr>
      <dsp:spPr>
        <a:xfrm>
          <a:off x="7510592" y="1887058"/>
          <a:ext cx="2669976" cy="503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Gill Sans MT" panose="020B0502020104020203" pitchFamily="34" charset="0"/>
            </a:rPr>
            <a:t>7 aircraft</a:t>
          </a:r>
        </a:p>
      </dsp:txBody>
      <dsp:txXfrm>
        <a:off x="7525336" y="1901802"/>
        <a:ext cx="2640488" cy="473901"/>
      </dsp:txXfrm>
    </dsp:sp>
    <dsp:sp modelId="{8323ABC9-AF10-4F7A-B69B-5B1E1EF81986}">
      <dsp:nvSpPr>
        <dsp:cNvPr id="0" name=""/>
        <dsp:cNvSpPr/>
      </dsp:nvSpPr>
      <dsp:spPr>
        <a:xfrm>
          <a:off x="7510592" y="2467891"/>
          <a:ext cx="2669976" cy="503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Gill Sans MT" panose="020B0502020104020203" pitchFamily="34" charset="0"/>
            </a:rPr>
            <a:t>6 polar bases</a:t>
          </a:r>
        </a:p>
      </dsp:txBody>
      <dsp:txXfrm>
        <a:off x="7525336" y="2482635"/>
        <a:ext cx="2640488" cy="473901"/>
      </dsp:txXfrm>
    </dsp:sp>
    <dsp:sp modelId="{CB185E42-D11E-4120-804C-453C8BA2CD4F}">
      <dsp:nvSpPr>
        <dsp:cNvPr id="0" name=""/>
        <dsp:cNvSpPr/>
      </dsp:nvSpPr>
      <dsp:spPr>
        <a:xfrm>
          <a:off x="7510592" y="3048725"/>
          <a:ext cx="2669976" cy="503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Gill Sans MT" panose="020B0502020104020203" pitchFamily="34" charset="0"/>
            </a:rPr>
            <a:t>6 data centres</a:t>
          </a:r>
        </a:p>
      </dsp:txBody>
      <dsp:txXfrm>
        <a:off x="7525336" y="3063469"/>
        <a:ext cx="2640488" cy="473901"/>
      </dsp:txXfrm>
    </dsp:sp>
    <dsp:sp modelId="{592703B2-7ED1-454D-ADC5-D561EFDF2329}">
      <dsp:nvSpPr>
        <dsp:cNvPr id="0" name=""/>
        <dsp:cNvSpPr/>
      </dsp:nvSpPr>
      <dsp:spPr>
        <a:xfrm>
          <a:off x="7510592" y="3629558"/>
          <a:ext cx="2669976" cy="503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Gill Sans MT" panose="020B0502020104020203" pitchFamily="34" charset="0"/>
            </a:rPr>
            <a:t>32 community facilities</a:t>
          </a:r>
        </a:p>
      </dsp:txBody>
      <dsp:txXfrm>
        <a:off x="7525336" y="3644302"/>
        <a:ext cx="2640488" cy="473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CD7A3-19D0-46E7-945D-723D2438EE1C}">
      <dsp:nvSpPr>
        <dsp:cNvPr id="0" name=""/>
        <dsp:cNvSpPr/>
      </dsp:nvSpPr>
      <dsp:spPr>
        <a:xfrm>
          <a:off x="0" y="0"/>
          <a:ext cx="10515600" cy="4351338"/>
        </a:xfrm>
        <a:prstGeom prst="roundRect">
          <a:avLst>
            <a:gd name="adj" fmla="val 10000"/>
          </a:avLst>
        </a:prstGeom>
        <a:solidFill>
          <a:srgbClr val="D0D8E8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Gill Sans MT" panose="020B0502020104020203" pitchFamily="34" charset="0"/>
            </a:rPr>
            <a:t>Impact on economy &amp; society…</a:t>
          </a:r>
          <a:endParaRPr lang="en-GB" sz="2400" b="0" kern="1200" dirty="0">
            <a:latin typeface="Gill Sans MT" panose="020B0502020104020203" pitchFamily="34" charset="0"/>
          </a:endParaRPr>
        </a:p>
      </dsp:txBody>
      <dsp:txXfrm>
        <a:off x="0" y="0"/>
        <a:ext cx="10515600" cy="1305401"/>
      </dsp:txXfrm>
    </dsp:sp>
    <dsp:sp modelId="{34419AE3-CDE4-4255-8188-C104E9C5E761}">
      <dsp:nvSpPr>
        <dsp:cNvPr id="0" name=""/>
        <dsp:cNvSpPr/>
      </dsp:nvSpPr>
      <dsp:spPr>
        <a:xfrm>
          <a:off x="680822" y="1100194"/>
          <a:ext cx="9153955" cy="702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Gill Sans MT" panose="020B0502020104020203" pitchFamily="34" charset="0"/>
            </a:rPr>
            <a:t>For example: how we benefit from natural resources</a:t>
          </a:r>
        </a:p>
      </dsp:txBody>
      <dsp:txXfrm>
        <a:off x="701401" y="1120773"/>
        <a:ext cx="9112797" cy="661446"/>
      </dsp:txXfrm>
    </dsp:sp>
    <dsp:sp modelId="{A9207183-9EFA-45E7-9845-7413C39A2537}">
      <dsp:nvSpPr>
        <dsp:cNvPr id="0" name=""/>
        <dsp:cNvSpPr/>
      </dsp:nvSpPr>
      <dsp:spPr>
        <a:xfrm>
          <a:off x="680822" y="1861480"/>
          <a:ext cx="9153955" cy="702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Gill Sans MT" panose="020B0502020104020203" pitchFamily="34" charset="0"/>
            </a:rPr>
            <a:t>Large, long-term benefits</a:t>
          </a:r>
        </a:p>
      </dsp:txBody>
      <dsp:txXfrm>
        <a:off x="701401" y="1882059"/>
        <a:ext cx="9112797" cy="661446"/>
      </dsp:txXfrm>
    </dsp:sp>
    <dsp:sp modelId="{8323ABC9-AF10-4F7A-B69B-5B1E1EF81986}">
      <dsp:nvSpPr>
        <dsp:cNvPr id="0" name=""/>
        <dsp:cNvSpPr/>
      </dsp:nvSpPr>
      <dsp:spPr>
        <a:xfrm>
          <a:off x="680822" y="2649400"/>
          <a:ext cx="9153955" cy="702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Gill Sans MT" panose="020B0502020104020203" pitchFamily="34" charset="0"/>
            </a:rPr>
            <a:t>Productivity and competitiveness</a:t>
          </a:r>
        </a:p>
      </dsp:txBody>
      <dsp:txXfrm>
        <a:off x="701401" y="2669979"/>
        <a:ext cx="9112797" cy="661446"/>
      </dsp:txXfrm>
    </dsp:sp>
    <dsp:sp modelId="{CB185E42-D11E-4120-804C-453C8BA2CD4F}">
      <dsp:nvSpPr>
        <dsp:cNvPr id="0" name=""/>
        <dsp:cNvSpPr/>
      </dsp:nvSpPr>
      <dsp:spPr>
        <a:xfrm>
          <a:off x="680822" y="3430297"/>
          <a:ext cx="9153955" cy="702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Gill Sans MT" panose="020B0502020104020203" pitchFamily="34" charset="0"/>
            </a:rPr>
            <a:t>Safer, wealthier and more secure</a:t>
          </a:r>
        </a:p>
      </dsp:txBody>
      <dsp:txXfrm>
        <a:off x="701401" y="3450876"/>
        <a:ext cx="9112797" cy="661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15D43-B538-4E96-AF5C-D644AEAE8996}" type="datetimeFigureOut">
              <a:rPr lang="en-GB" smtClean="0"/>
              <a:t>24/08/2018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B217C-1903-4D83-9AF0-598A6CBC9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8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3832-0DC0-441B-84A0-7A127FD069E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77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NERC</a:t>
            </a:r>
            <a:r>
              <a:rPr lang="en-GB" sz="1200" b="1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is the main funder of research into the environment: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	from the deep oceans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	to the upper atmosphere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	from the poles to the equator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Really exciting research tackling societal issues like climate change, how the environment affects our health and our food supply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We are funded by the UK government and part of UKRI, spending public money on:</a:t>
            </a:r>
          </a:p>
          <a:p>
            <a:r>
              <a:rPr lang="en-GB" sz="1200" b="1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oceans (RRS SDA,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Boaty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Science of the ground and below ground (ecology and geology – pollinators, flooding)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Science of the poles (finding out what is happening at the most vulnerable parts of Earth)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Science of the atmosphere (the air we breathe)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NERC is the UK's main organisation for funding and managing research, training and knowledge exchange in the environmental sciences.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work covers the full range of atmospheric, Earth, biological, terrestrial and aquatic science, from the deep oceans to the upper atmosphere and from the poles to the equator.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coordinate some of the world's most exciting research projects, tackling major issues such as climate change, environmental influences on human health, the genetic make-up of life on Earth, and much more.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NERC is part of UK Research &amp; Innovation, a non-departmental public body funded by a grant-in-aid from the UK government.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invest public money in world-leading science of the environment: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Science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oceans (RRS SDA,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Boaty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Science of the ground and below ground (ecology and geology)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Science of the poles (finding out what is happening at the most vulnerable parts of Earth)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Science of the atmosphere (the air we breathe)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3832-0DC0-441B-84A0-7A127FD069E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IMPACT REPORT HARD COPIES AND HOLD UP HERE!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Gill Sans MT" panose="020B0502020104020203" pitchFamily="34" charset="0"/>
              </a:rPr>
              <a:t>Our impact on economy &amp; society…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b="0" dirty="0">
                <a:latin typeface="Gill Sans MT" panose="020B0502020104020203" pitchFamily="34" charset="0"/>
              </a:rPr>
              <a:t>Help</a:t>
            </a:r>
            <a:r>
              <a:rPr lang="en-GB" sz="1200" b="0" baseline="0" dirty="0">
                <a:latin typeface="Gill Sans MT" panose="020B0502020104020203" pitchFamily="34" charset="0"/>
              </a:rPr>
              <a:t> society to benefit from n</a:t>
            </a:r>
            <a:r>
              <a:rPr lang="en-GB" sz="1200" dirty="0">
                <a:latin typeface="Gill Sans MT" panose="020B0502020104020203" pitchFamily="34" charset="0"/>
              </a:rPr>
              <a:t>atural resources, resilience to </a:t>
            </a:r>
            <a:r>
              <a:rPr lang="en-GB" sz="1200" dirty="0" err="1">
                <a:latin typeface="Gill Sans MT" panose="020B0502020104020203" pitchFamily="34" charset="0"/>
              </a:rPr>
              <a:t>env</a:t>
            </a:r>
            <a:r>
              <a:rPr lang="en-GB" sz="1200" dirty="0">
                <a:latin typeface="Gill Sans MT" panose="020B0502020104020203" pitchFamily="34" charset="0"/>
              </a:rPr>
              <a:t> hazards and manage environmental change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Generates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 large, LT economic and social benefits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Drive UK p</a:t>
            </a:r>
            <a:r>
              <a:rPr lang="en-GB" sz="1200" dirty="0">
                <a:latin typeface="Gill Sans MT" panose="020B0502020104020203" pitchFamily="34" charset="0"/>
              </a:rPr>
              <a:t>roductivity and competitiveness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Whilst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uilding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s</a:t>
            </a:r>
            <a:r>
              <a:rPr lang="en-GB" sz="1200" dirty="0">
                <a:latin typeface="Gill Sans MT" panose="020B0502020104020203" pitchFamily="34" charset="0"/>
              </a:rPr>
              <a:t>afer, wealthier and more secure world</a:t>
            </a:r>
          </a:p>
          <a:p>
            <a:endParaRPr lang="en-GB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Katie St John 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Glew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University of Southampton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Fishing by Sunset. Beautiful skies in the Irish Sea whilst carrying out fisheries stock assessments on board RV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Cefas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Endeavour, and collecting jellyfish and fish samples for my PhD project to create isotope maps of the UK shelf seas for use in conservation and fisheries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3832-0DC0-441B-84A0-7A127FD069E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64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5FF76-F15D-4CAE-8E06-F6DC9A2AB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958B9-F433-4EB6-8F72-7FEBC3834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7CF2D-83BB-4715-AC55-94FE06ED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022E-AEA6-4A9E-A60A-93E0EB0E48E9}" type="datetimeFigureOut">
              <a:rPr lang="en-GB" smtClean="0"/>
              <a:t>24/08/2018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31D47-5E72-49F4-AB96-05FB3EF63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2CCB6-3BC7-4F82-91FC-96B62C44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8A4-25A8-4EEE-BD9C-DCDCDD71F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22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B7A5-9025-45DC-B593-DC022000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DBF2D4-1B16-48C9-8E97-F37821C96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EEE4C-E019-4472-B91B-A0BA1164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022E-AEA6-4A9E-A60A-93E0EB0E48E9}" type="datetimeFigureOut">
              <a:rPr lang="en-GB" smtClean="0"/>
              <a:t>24/08/2018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44EEA-5B78-494B-BF24-08613723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877A-973E-47B1-9208-8E72E604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8A4-25A8-4EEE-BD9C-DCDCDD71F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6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9C10F-E6C3-48A7-83A5-211441AB5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0CACE-42DA-42F5-AB68-1C6781154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712A2-4EE6-4BC4-8490-344EB209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022E-AEA6-4A9E-A60A-93E0EB0E48E9}" type="datetimeFigureOut">
              <a:rPr lang="en-GB" smtClean="0"/>
              <a:t>24/08/2018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0B510-E1D2-4528-A066-E1D056243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91CEA-8FB1-4DFF-89CE-0913C7E3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8A4-25A8-4EEE-BD9C-DCDCDD71F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51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571A-838E-44CC-A2AE-410F702A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6674E-C8C4-42B2-A517-351ACAFFE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D618F-33CD-41AE-9A1C-A9E76165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022E-AEA6-4A9E-A60A-93E0EB0E48E9}" type="datetimeFigureOut">
              <a:rPr lang="en-GB" smtClean="0"/>
              <a:t>24/08/2018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2EA58-C7D9-45DE-ABF1-30405998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D84A4-7506-4D1B-989E-FD7227B1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8A4-25A8-4EEE-BD9C-DCDCDD71F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6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9385-800A-416D-AD7B-981EDCB6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BE285-02DA-4718-BB65-7BA5FFDED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5EA0-7264-495E-AC62-88A70D85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022E-AEA6-4A9E-A60A-93E0EB0E48E9}" type="datetimeFigureOut">
              <a:rPr lang="en-GB" smtClean="0"/>
              <a:t>24/08/2018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5FD6D-A6A7-4F18-9B24-455160ED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4F6E8-7F12-462D-B57E-92E04A35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8A4-25A8-4EEE-BD9C-DCDCDD71F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8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62C92-E5E3-489A-A967-A5C2972AA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7C08-4016-4895-841E-BB09139A6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C861A-21EC-4C16-A7FF-5F258E953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80645-A2A6-40EC-96C1-15F30AC8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022E-AEA6-4A9E-A60A-93E0EB0E48E9}" type="datetimeFigureOut">
              <a:rPr lang="en-GB" smtClean="0"/>
              <a:t>24/08/2018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DD2E-9CBE-4E33-8E31-CB3373AD2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2CF86-2082-427C-BA4F-859D2C6E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8A4-25A8-4EEE-BD9C-DCDCDD71F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05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DAB6-CCAC-48BD-9577-DE1C8BE6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4A6EA-DAD5-4A58-98BE-E76D00DE0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92F61-98D7-47E9-988C-D0F170E08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30F05-E06B-4539-8653-7EB77841E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8D3BD-E407-42A8-A192-2AB03C39E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CE8615-951E-47F9-8BE8-3B45D385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022E-AEA6-4A9E-A60A-93E0EB0E48E9}" type="datetimeFigureOut">
              <a:rPr lang="en-GB" smtClean="0"/>
              <a:t>24/08/2018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3F277-A982-4919-BA98-0A7989015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09BE5-DEEF-4241-A77A-6808FC35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8A4-25A8-4EEE-BD9C-DCDCDD71F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7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0F6E-BEB9-4FAE-A89C-CC6B338F7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03780D-17D7-4E60-BF16-616F0758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022E-AEA6-4A9E-A60A-93E0EB0E48E9}" type="datetimeFigureOut">
              <a:rPr lang="en-GB" smtClean="0"/>
              <a:t>24/08/2018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800FB-C5D3-4748-9630-25DBC357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BBC5A-A316-40F0-B6B7-7AC1F76B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8A4-25A8-4EEE-BD9C-DCDCDD71F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55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29486-1190-4542-B0D0-8999CA8D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022E-AEA6-4A9E-A60A-93E0EB0E48E9}" type="datetimeFigureOut">
              <a:rPr lang="en-GB" smtClean="0"/>
              <a:t>24/08/2018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A01BA8-4638-4EA2-8878-E7972DAB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B863A-156E-488B-9239-C7DEEDE2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8A4-25A8-4EEE-BD9C-DCDCDD71F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72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1CFC-590E-4CBC-A2B4-EA95202F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B039B-3AE0-447E-9501-C1D06EE23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949D2-BA95-45FD-9008-6C0592716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96FD7-7088-4877-9209-D0322C31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022E-AEA6-4A9E-A60A-93E0EB0E48E9}" type="datetimeFigureOut">
              <a:rPr lang="en-GB" smtClean="0"/>
              <a:t>24/08/2018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02C69-B5B9-4DEB-ABC2-E6783D0F6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5B5D1-0682-4BE4-B5F6-4CFC6707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8A4-25A8-4EEE-BD9C-DCDCDD71F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87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13C8-C0F0-4D79-A2B2-6CA68EE1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6A232-C2C6-41BE-ABE6-C5CA55946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33F27-8F85-4D18-AD05-071F37903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FCA3D-6987-43C5-94B7-64377213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022E-AEA6-4A9E-A60A-93E0EB0E48E9}" type="datetimeFigureOut">
              <a:rPr lang="en-GB" smtClean="0"/>
              <a:t>24/08/2018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3D35C-674E-4122-A628-D28F2A25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1602F-E98F-4B18-AF1F-EED441E9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A8A4-25A8-4EEE-BD9C-DCDCDD71F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14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54D9A-066C-4109-8EF2-4DD0081F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85038-133B-401B-8C49-7E4DB4237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C51A7-7E87-497E-A559-ACE3D35E9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CF022E-AEA6-4A9E-A60A-93E0EB0E48E9}" type="datetimeFigureOut">
              <a:rPr lang="en-GB" smtClean="0"/>
              <a:pPr/>
              <a:t>24/08/2018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B73A7-9B48-42B8-B605-824EFE1C2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13E24-4B66-4865-B971-61EE33167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04A8A4-25A8-4EEE-BD9C-DCDCDD71F3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80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2222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5A09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5A09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5A09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5A09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5A09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5Qzhi1wJX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22A7E-898B-490D-A9ED-DB9E39AA8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55941-F10C-4A97-A24C-2224C373B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33" y="1690688"/>
            <a:ext cx="4948479" cy="2706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29AB68-BACB-45ED-9937-9F5AB52FAC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93298" y="4850537"/>
            <a:ext cx="2484788" cy="174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376E1-5BE3-443E-9909-AABB862978F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76337" y="4796077"/>
            <a:ext cx="3440520" cy="180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6292BD-6E91-45E8-B225-C1D710F2F3A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427372" y="5088875"/>
            <a:ext cx="2015999" cy="14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5894AD72-ED49-481D-84AC-A43CA9903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53339"/>
            <a:ext cx="4237653" cy="438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Delivered by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579E4025-B74A-448B-BB88-6500B36DF1F1}"/>
              </a:ext>
            </a:extLst>
          </p:cNvPr>
          <p:cNvSpPr txBox="1">
            <a:spLocks/>
          </p:cNvSpPr>
          <p:nvPr/>
        </p:nvSpPr>
        <p:spPr>
          <a:xfrm>
            <a:off x="7954347" y="4653446"/>
            <a:ext cx="4237653" cy="438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5A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5A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5A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5A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5A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325800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49" y="1615813"/>
            <a:ext cx="7863281" cy="5242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Who is NERC?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46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9" y="0"/>
            <a:ext cx="586972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08368" y="5301208"/>
            <a:ext cx="1259632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dirty="0">
                <a:latin typeface="Gill Sans MT" panose="020B0502020104020203" pitchFamily="34" charset="0"/>
              </a:rPr>
              <a:t>Why NERC?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800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22F03-8D41-426E-ADF7-C55C22E7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</a:t>
            </a:r>
            <a:r>
              <a:rPr lang="en-GB" dirty="0" err="1"/>
              <a:t>AccessLab</a:t>
            </a:r>
            <a:r>
              <a:rPr lang="en-GB" dirty="0"/>
              <a:t>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B7FBBC-3283-4DA9-8045-31A00FAC69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02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69E4-2298-4432-9DB2-5C9C87DE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information…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2F700F-A787-47B5-843A-7657A1247D9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l="36026" t="25725" r="38232" b="11262"/>
          <a:stretch>
            <a:fillRect/>
          </a:stretch>
        </p:blipFill>
        <p:spPr>
          <a:xfrm>
            <a:off x="4700280" y="1414144"/>
            <a:ext cx="2791440" cy="38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749CAB43-6BC1-40B5-93E3-FEF7ADA3BCF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71444" y="3713297"/>
            <a:ext cx="3626280" cy="268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6DF8F11-D48D-4AF4-8D93-62414275867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24563" y="1721224"/>
            <a:ext cx="2993040" cy="322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107D3D-6C69-4502-8A1D-25024B5E712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071681" y="1690688"/>
            <a:ext cx="3431159" cy="1233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7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9F4C4A-452F-4009-B20B-47CE22E2FCF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l="2341" t="26410" r="42655" b="17119"/>
          <a:stretch>
            <a:fillRect/>
          </a:stretch>
        </p:blipFill>
        <p:spPr>
          <a:xfrm>
            <a:off x="950167" y="549000"/>
            <a:ext cx="9856440" cy="57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48030E-BFA2-4202-9ADD-81448DB8B49D}"/>
              </a:ext>
            </a:extLst>
          </p:cNvPr>
          <p:cNvSpPr txBox="1"/>
          <p:nvPr/>
        </p:nvSpPr>
        <p:spPr>
          <a:xfrm>
            <a:off x="682283" y="6134598"/>
            <a:ext cx="10070299" cy="3268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600" b="0" i="0" u="none" strike="noStrike" kern="1200" cap="none" dirty="0">
                <a:ln>
                  <a:noFill/>
                </a:ln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Public Attitudes to Science – Dept for Business, Innovation and Skills, Ipsos Mori, British Science Association</a:t>
            </a:r>
          </a:p>
        </p:txBody>
      </p:sp>
    </p:spTree>
    <p:extLst>
      <p:ext uri="{BB962C8B-B14F-4D97-AF65-F5344CB8AC3E}">
        <p14:creationId xmlns:p14="http://schemas.microsoft.com/office/powerpoint/2010/main" val="125469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B6002-84D0-4EA2-A80B-9C61B8C4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6A82E-0CB8-43FB-A242-08EC0CE75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9032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To make use of scientific research, you need to know: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2222C"/>
                </a:solidFill>
              </a:rPr>
              <a:t>That it exists</a:t>
            </a:r>
          </a:p>
          <a:p>
            <a:pPr marL="0" indent="0">
              <a:buNone/>
            </a:pPr>
            <a:r>
              <a:rPr lang="en-GB" dirty="0">
                <a:solidFill>
                  <a:srgbClr val="02222C"/>
                </a:solidFill>
              </a:rPr>
              <a:t>How to find it</a:t>
            </a:r>
          </a:p>
          <a:p>
            <a:pPr marL="0" indent="0">
              <a:buNone/>
            </a:pPr>
            <a:r>
              <a:rPr lang="en-GB" dirty="0">
                <a:solidFill>
                  <a:srgbClr val="02222C"/>
                </a:solidFill>
              </a:rPr>
              <a:t>How to read an interpret it</a:t>
            </a:r>
          </a:p>
          <a:p>
            <a:pPr marL="0" indent="0" algn="ctr">
              <a:buNone/>
            </a:pPr>
            <a:endParaRPr lang="en-GB" dirty="0">
              <a:solidFill>
                <a:srgbClr val="02222C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374E5B-CEE3-42D5-BE97-5DA6EE7A3D24}"/>
              </a:ext>
            </a:extLst>
          </p:cNvPr>
          <p:cNvSpPr txBox="1">
            <a:spLocks/>
          </p:cNvSpPr>
          <p:nvPr/>
        </p:nvSpPr>
        <p:spPr>
          <a:xfrm>
            <a:off x="5822658" y="2833702"/>
            <a:ext cx="6114875" cy="157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5A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5A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5A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5A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5A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2"/>
                </a:solidFill>
              </a:rPr>
              <a:t>You have this knowledge!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2"/>
                </a:solidFill>
              </a:rPr>
              <a:t>And this access!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2"/>
                </a:solidFill>
              </a:rPr>
              <a:t>And these skills!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solidFill>
                <a:srgbClr val="0222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7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84764-718A-4C0B-8D19-8267EFBC3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– Research to benefit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04BBB-B1EF-4EF4-9F05-AB5397028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 minute task</a:t>
            </a:r>
          </a:p>
          <a:p>
            <a:r>
              <a:rPr lang="en-GB" dirty="0"/>
              <a:t>What is </a:t>
            </a:r>
            <a:r>
              <a:rPr lang="en-GB" b="1" dirty="0">
                <a:solidFill>
                  <a:srgbClr val="02222C"/>
                </a:solidFill>
              </a:rPr>
              <a:t>the most important </a:t>
            </a:r>
            <a:r>
              <a:rPr lang="en-GB" dirty="0"/>
              <a:t>question/topic of our time that scientific research could offer something towards?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20 minute task</a:t>
            </a:r>
          </a:p>
          <a:p>
            <a:r>
              <a:rPr lang="en-GB" dirty="0"/>
              <a:t>Work in pairs to choose 3-5 seminal papers on your topic</a:t>
            </a:r>
          </a:p>
          <a:p>
            <a:r>
              <a:rPr lang="en-GB" dirty="0"/>
              <a:t>Write them on your big sheet</a:t>
            </a:r>
          </a:p>
        </p:txBody>
      </p:sp>
    </p:spTree>
    <p:extLst>
      <p:ext uri="{BB962C8B-B14F-4D97-AF65-F5344CB8AC3E}">
        <p14:creationId xmlns:p14="http://schemas.microsoft.com/office/powerpoint/2010/main" val="28631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3B14D5-D6F9-423A-BF8A-9BF509F4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F810AD-3557-447F-9E56-406196591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720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3001D-E16E-4375-B2A3-2CD33B2E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– Finding and judging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83A26-0C14-4247-940E-0C9ECBCBD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Part 1</a:t>
            </a:r>
          </a:p>
          <a:p>
            <a:r>
              <a:rPr lang="en-GB" dirty="0"/>
              <a:t>On separate pieces of paper, list all the places you could find scientific information/research papers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Part 2</a:t>
            </a:r>
          </a:p>
          <a:p>
            <a:r>
              <a:rPr lang="en-GB" dirty="0"/>
              <a:t>On separate pieces of paper, list all the ways you could judge the reliability of scientific information/research papers</a:t>
            </a:r>
          </a:p>
        </p:txBody>
      </p:sp>
    </p:spTree>
    <p:extLst>
      <p:ext uri="{BB962C8B-B14F-4D97-AF65-F5344CB8AC3E}">
        <p14:creationId xmlns:p14="http://schemas.microsoft.com/office/powerpoint/2010/main" val="255370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12D8-B1F4-460A-96F3-21C0AA1C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– Finding and judging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3A3E4-5889-4D3C-B4CA-D05BC5339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Place your papers on a scale: </a:t>
            </a:r>
          </a:p>
          <a:p>
            <a:r>
              <a:rPr lang="en-GB" dirty="0"/>
              <a:t>How easy is it to use for someone with no research background?</a:t>
            </a:r>
          </a:p>
          <a:p>
            <a:r>
              <a:rPr lang="en-GB" dirty="0"/>
              <a:t>How reliable is the approach?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Think about: </a:t>
            </a:r>
          </a:p>
          <a:p>
            <a:r>
              <a:rPr lang="en-GB" dirty="0"/>
              <a:t>What prior knowledge is needed</a:t>
            </a:r>
          </a:p>
          <a:p>
            <a:r>
              <a:rPr lang="en-GB" dirty="0"/>
              <a:t>How the information is organised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18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58F1FCE-B43E-44F6-9761-38360F15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afternoon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0FA8D7-780E-4412-B089-6667D2AF5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we are doing this</a:t>
            </a:r>
          </a:p>
          <a:p>
            <a:r>
              <a:rPr lang="en-GB" dirty="0"/>
              <a:t>What content we’ll cover</a:t>
            </a:r>
          </a:p>
          <a:p>
            <a:r>
              <a:rPr lang="en-GB" dirty="0"/>
              <a:t>Practical considerations</a:t>
            </a:r>
          </a:p>
          <a:p>
            <a:endParaRPr lang="en-GB" dirty="0"/>
          </a:p>
          <a:p>
            <a:pPr marL="0" indent="0" algn="r">
              <a:buNone/>
            </a:pPr>
            <a:r>
              <a:rPr lang="en-GB" dirty="0">
                <a:solidFill>
                  <a:srgbClr val="02222C"/>
                </a:solidFill>
              </a:rPr>
              <a:t>#</a:t>
            </a:r>
            <a:r>
              <a:rPr lang="en-GB" dirty="0" err="1">
                <a:solidFill>
                  <a:srgbClr val="02222C"/>
                </a:solidFill>
              </a:rPr>
              <a:t>accesslab</a:t>
            </a:r>
            <a:endParaRPr lang="en-GB" dirty="0">
              <a:solidFill>
                <a:srgbClr val="02222C"/>
              </a:solidFill>
            </a:endParaRPr>
          </a:p>
          <a:p>
            <a:pPr marL="0" indent="0" algn="r">
              <a:buNone/>
            </a:pPr>
            <a:r>
              <a:rPr lang="en-GB" dirty="0">
                <a:solidFill>
                  <a:srgbClr val="02222C"/>
                </a:solidFill>
              </a:rPr>
              <a:t>@_foam</a:t>
            </a:r>
          </a:p>
          <a:p>
            <a:pPr marL="0" indent="0" algn="r">
              <a:buNone/>
            </a:pPr>
            <a:r>
              <a:rPr lang="en-GB" dirty="0">
                <a:solidFill>
                  <a:srgbClr val="02222C"/>
                </a:solidFill>
              </a:rPr>
              <a:t>@</a:t>
            </a:r>
            <a:r>
              <a:rPr lang="en-GB" dirty="0" err="1">
                <a:solidFill>
                  <a:srgbClr val="02222C"/>
                </a:solidFill>
              </a:rPr>
              <a:t>BritSciAssoc</a:t>
            </a:r>
            <a:endParaRPr lang="en-GB" dirty="0">
              <a:solidFill>
                <a:srgbClr val="02222C"/>
              </a:solidFill>
            </a:endParaRPr>
          </a:p>
          <a:p>
            <a:pPr marL="0" indent="0" algn="r">
              <a:buNone/>
            </a:pPr>
            <a:r>
              <a:rPr lang="en-GB" dirty="0">
                <a:solidFill>
                  <a:srgbClr val="02222C"/>
                </a:solidFill>
              </a:rPr>
              <a:t>@</a:t>
            </a:r>
            <a:r>
              <a:rPr lang="en-GB" dirty="0" err="1">
                <a:solidFill>
                  <a:srgbClr val="02222C"/>
                </a:solidFill>
              </a:rPr>
              <a:t>NERCscience</a:t>
            </a:r>
            <a:endParaRPr lang="en-GB" dirty="0">
              <a:solidFill>
                <a:srgbClr val="0222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51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B6F1E-2666-4BE9-9B58-612FD0C7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4BA0B-6F4C-43BB-ABBD-DB27E0F98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They have taken time out of their jobs to attend the workshop</a:t>
            </a:r>
          </a:p>
          <a:p>
            <a:r>
              <a:rPr lang="en-GB" dirty="0" err="1"/>
              <a:t>AccessLab</a:t>
            </a:r>
            <a:r>
              <a:rPr lang="en-GB" dirty="0"/>
              <a:t> is a skills exchange, not a transfer of knowledge</a:t>
            </a:r>
          </a:p>
          <a:p>
            <a:r>
              <a:rPr lang="en-GB" dirty="0"/>
              <a:t>There might be different views and approaches – you can definitely learn from this!</a:t>
            </a:r>
          </a:p>
          <a:p>
            <a:r>
              <a:rPr lang="en-GB" dirty="0"/>
              <a:t>There are good reasons why people might not 100% trust science or scientists – don’t shy away from this!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088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6ED8A8-EAEA-4A3C-B5D9-45535CD581E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l="7962" t="20963" r="7749" b="1235"/>
          <a:stretch>
            <a:fillRect/>
          </a:stretch>
        </p:blipFill>
        <p:spPr>
          <a:xfrm>
            <a:off x="1136050" y="584441"/>
            <a:ext cx="10140120" cy="5327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197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00BA-7239-4DB4-A42D-6ED45AE6E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finally…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39B00-D1DC-4B64-B041-360ADC67F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ea typeface="Noto Sans CJK SC Regular" pitchFamily="2"/>
              </a:rPr>
              <a:t>We all know that science has huge positives to offer - we need to help people to access these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endParaRPr lang="en-GB" dirty="0">
              <a:ea typeface="Noto Sans CJK SC Regular" pitchFamily="2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endParaRPr lang="en-GB" dirty="0">
              <a:ea typeface="Noto Sans CJK SC Regular" pitchFamily="2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ea typeface="Noto Sans CJK SC Regular" pitchFamily="2"/>
              </a:rPr>
              <a:t>Think about what the ideal workshop would look like – you are the people who could roll this model out → 25 JAN 2019!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68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C6C81-58F4-4E98-93B1-8D6F55F3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Friday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BE410-771E-4245-9AA3-858BB9DDA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Understand the basics of research</a:t>
            </a:r>
          </a:p>
          <a:p>
            <a:r>
              <a:rPr lang="en-GB" dirty="0"/>
              <a:t>Representing science for the public – how could we be better at “fact checking”?</a:t>
            </a:r>
          </a:p>
          <a:p>
            <a:r>
              <a:rPr lang="en-GB" dirty="0"/>
              <a:t>Co-research a topic </a:t>
            </a:r>
          </a:p>
          <a:p>
            <a:r>
              <a:rPr lang="en-GB" dirty="0"/>
              <a:t>Improve the </a:t>
            </a:r>
            <a:r>
              <a:rPr lang="en-GB" dirty="0" err="1"/>
              <a:t>AccessLab</a:t>
            </a:r>
            <a:r>
              <a:rPr lang="en-GB" dirty="0"/>
              <a:t> format</a:t>
            </a:r>
          </a:p>
        </p:txBody>
      </p:sp>
    </p:spTree>
    <p:extLst>
      <p:ext uri="{BB962C8B-B14F-4D97-AF65-F5344CB8AC3E}">
        <p14:creationId xmlns:p14="http://schemas.microsoft.com/office/powerpoint/2010/main" val="335678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71C0-332C-4CAF-85D6-67DA3C5E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– Sources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46BFF-0D62-4219-B470-F9DD3076A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5 minute task</a:t>
            </a:r>
          </a:p>
          <a:p>
            <a:r>
              <a:rPr lang="en-GB" dirty="0"/>
              <a:t>On separate pieces of paper, list all the sources of information you would use to vote on the final terms of a Brexit deal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Place your papers on the “trust scale”</a:t>
            </a:r>
          </a:p>
        </p:txBody>
      </p:sp>
    </p:spTree>
    <p:extLst>
      <p:ext uri="{BB962C8B-B14F-4D97-AF65-F5344CB8AC3E}">
        <p14:creationId xmlns:p14="http://schemas.microsoft.com/office/powerpoint/2010/main" val="30897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9336E-8A54-4C9A-AA25-00AB85F1E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https://www.youtube.com/watch?v=t5Qzhi1wJXE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21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5A38C29-4187-4DBF-98FB-61C6A625C811}"/>
              </a:ext>
            </a:extLst>
          </p:cNvPr>
          <p:cNvSpPr txBox="1">
            <a:spLocks/>
          </p:cNvSpPr>
          <p:nvPr/>
        </p:nvSpPr>
        <p:spPr>
          <a:xfrm>
            <a:off x="578498" y="3437817"/>
            <a:ext cx="11613502" cy="2920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5A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5A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5A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5A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5A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000000"/>
                </a:solidFill>
                <a:latin typeface="Gill Sans MT" pitchFamily="34"/>
              </a:rPr>
              <a:t>FoAM</a:t>
            </a:r>
            <a:r>
              <a:rPr lang="en-GB" dirty="0">
                <a:solidFill>
                  <a:srgbClr val="000000"/>
                </a:solidFill>
                <a:latin typeface="Gill Sans MT" pitchFamily="34"/>
              </a:rPr>
              <a:t> is a networked transdisciplinary lab (UK, BE, NL, SE, Earth)</a:t>
            </a:r>
          </a:p>
          <a:p>
            <a:r>
              <a:rPr lang="en-GB" dirty="0">
                <a:solidFill>
                  <a:srgbClr val="000000"/>
                </a:solidFill>
                <a:latin typeface="Gill Sans MT" pitchFamily="34"/>
              </a:rPr>
              <a:t>We are generalists - people who work across disparate fields in an entangled, speculative culture</a:t>
            </a:r>
          </a:p>
          <a:p>
            <a:r>
              <a:rPr lang="en-GB" dirty="0">
                <a:solidFill>
                  <a:srgbClr val="000000"/>
                </a:solidFill>
                <a:latin typeface="Gill Sans MT" pitchFamily="34"/>
              </a:rPr>
              <a:t>We are a non-profit organisation</a:t>
            </a:r>
          </a:p>
          <a:p>
            <a:r>
              <a:rPr lang="en-GB" dirty="0">
                <a:solidFill>
                  <a:srgbClr val="000000"/>
                </a:solidFill>
                <a:latin typeface="Gill Sans MT" pitchFamily="34"/>
              </a:rPr>
              <a:t>We work open-source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CF014-9A87-4B24-995D-23D222088D6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00500" y="260009"/>
            <a:ext cx="3591000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91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ECF27F-8535-43CE-9DC3-77A89F0E6AF4}"/>
              </a:ext>
            </a:extLst>
          </p:cNvPr>
          <p:cNvSpPr txBox="1"/>
          <p:nvPr/>
        </p:nvSpPr>
        <p:spPr>
          <a:xfrm>
            <a:off x="838200" y="642990"/>
            <a:ext cx="10898752" cy="10426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3200" b="0" i="0" u="none" strike="noStrike" kern="1200" cap="none" dirty="0">
                <a:ln>
                  <a:noFill/>
                </a:ln>
                <a:latin typeface="Gill Sans MT" pitchFamily="34"/>
                <a:ea typeface="Noto Sans CJK SC Regular" pitchFamily="2"/>
                <a:cs typeface="FreeSans" pitchFamily="2"/>
              </a:rPr>
              <a:t>We work across disciplines designing new ways to improve access to research.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6725A-B9D5-46F9-8806-0B85A0AA3248}"/>
              </a:ext>
            </a:extLst>
          </p:cNvPr>
          <p:cNvSpPr txBox="1"/>
          <p:nvPr/>
        </p:nvSpPr>
        <p:spPr>
          <a:xfrm>
            <a:off x="1332000" y="2232000"/>
            <a:ext cx="7920000" cy="916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b="0" i="0" u="none" strike="noStrike" kern="1200" cap="none" dirty="0">
                <a:ln>
                  <a:noFill/>
                </a:ln>
                <a:latin typeface="Gill Sans MT" pitchFamily="34"/>
                <a:ea typeface="Noto Sans CJK SC Regular" pitchFamily="2"/>
                <a:cs typeface="FreeSans" pitchFamily="2"/>
              </a:rPr>
              <a:t>Our tax pays for research, so we should all have access to 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FDAFB-1421-493B-BD72-0A431BDD409F}"/>
              </a:ext>
            </a:extLst>
          </p:cNvPr>
          <p:cNvSpPr txBox="1"/>
          <p:nvPr/>
        </p:nvSpPr>
        <p:spPr>
          <a:xfrm>
            <a:off x="1332000" y="3652919"/>
            <a:ext cx="7920000" cy="916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b="0" i="0" u="none" strike="noStrike" kern="1200" cap="none">
                <a:ln>
                  <a:noFill/>
                </a:ln>
                <a:latin typeface="Gill Sans MT" pitchFamily="34"/>
                <a:ea typeface="Noto Sans CJK SC Regular" pitchFamily="2"/>
                <a:cs typeface="FreeSans" pitchFamily="2"/>
              </a:rPr>
              <a:t>More diversity of people involved in research makes for better ideas.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A9F17-1E05-4ADA-8C6A-945850FA5E18}"/>
              </a:ext>
            </a:extLst>
          </p:cNvPr>
          <p:cNvSpPr txBox="1"/>
          <p:nvPr/>
        </p:nvSpPr>
        <p:spPr>
          <a:xfrm>
            <a:off x="1332000" y="4986720"/>
            <a:ext cx="7920000" cy="13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b="0" i="0" u="none" strike="noStrike" kern="1200" cap="none">
                <a:ln>
                  <a:noFill/>
                </a:ln>
                <a:latin typeface="Gill Sans MT" pitchFamily="34"/>
                <a:ea typeface="Noto Sans CJK SC Regular" pitchFamily="2"/>
                <a:cs typeface="FreeSans" pitchFamily="2"/>
              </a:rPr>
              <a:t>Knowledge inequality is a serious matter.</a:t>
            </a:r>
          </a:p>
        </p:txBody>
      </p:sp>
    </p:spTree>
    <p:extLst>
      <p:ext uri="{BB962C8B-B14F-4D97-AF65-F5344CB8AC3E}">
        <p14:creationId xmlns:p14="http://schemas.microsoft.com/office/powerpoint/2010/main" val="166666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s://ishare.apps.nerc.ac.uk/teams/comms/media/images1/Done%20BAS/BAS%20BEIS%20images/100113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0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3512" y="5229201"/>
            <a:ext cx="8352928" cy="1384995"/>
          </a:xfrm>
          <a:prstGeom prst="rect">
            <a:avLst/>
          </a:prstGeom>
          <a:solidFill>
            <a:schemeClr val="tx2">
              <a:lumMod val="5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What is NERC?</a:t>
            </a:r>
          </a:p>
          <a:p>
            <a:r>
              <a:rPr lang="en-GB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Who are NERC?</a:t>
            </a:r>
          </a:p>
          <a:p>
            <a:r>
              <a:rPr lang="en-GB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Why NERC?</a:t>
            </a:r>
          </a:p>
        </p:txBody>
      </p:sp>
    </p:spTree>
    <p:extLst>
      <p:ext uri="{BB962C8B-B14F-4D97-AF65-F5344CB8AC3E}">
        <p14:creationId xmlns:p14="http://schemas.microsoft.com/office/powerpoint/2010/main" val="398943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7716" r="4677" b="7276"/>
          <a:stretch/>
        </p:blipFill>
        <p:spPr bwMode="auto">
          <a:xfrm>
            <a:off x="975101" y="0"/>
            <a:ext cx="95532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810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2BE627E82BC4BAFF6F72779512BEE" ma:contentTypeVersion="12" ma:contentTypeDescription="Create a new document." ma:contentTypeScope="" ma:versionID="831d6411ebc14c439f923f287dce54e7">
  <xsd:schema xmlns:xsd="http://www.w3.org/2001/XMLSchema" xmlns:xs="http://www.w3.org/2001/XMLSchema" xmlns:p="http://schemas.microsoft.com/office/2006/metadata/properties" xmlns:ns1="http://schemas.microsoft.com/sharepoint/v3" xmlns:ns2="5888dc7e-574f-412b-b0c1-d1272ceede5a" xmlns:ns3="f35cf21f-4c90-4c31-b2be-962ed3f04f12" targetNamespace="http://schemas.microsoft.com/office/2006/metadata/properties" ma:root="true" ma:fieldsID="aaa66a1f1d9bd2bbc3b8be5bd5652e93" ns1:_="" ns2:_="" ns3:_="">
    <xsd:import namespace="http://schemas.microsoft.com/sharepoint/v3"/>
    <xsd:import namespace="5888dc7e-574f-412b-b0c1-d1272ceede5a"/>
    <xsd:import namespace="f35cf21f-4c90-4c31-b2be-962ed3f04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8dc7e-574f-412b-b0c1-d1272ceed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cf21f-4c90-4c31-b2be-962ed3f04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2CC8708-1A47-4B6F-BCE4-71F4C4DF99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88dc7e-574f-412b-b0c1-d1272ceede5a"/>
    <ds:schemaRef ds:uri="f35cf21f-4c90-4c31-b2be-962ed3f04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21D2AC-7251-410E-B4C5-F7E4375751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9B8397-263E-4DB1-B031-802803F773A4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f35cf21f-4c90-4c31-b2be-962ed3f04f12"/>
    <ds:schemaRef ds:uri="5888dc7e-574f-412b-b0c1-d1272ceede5a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718</Words>
  <Application>Microsoft Office PowerPoint</Application>
  <PresentationFormat>Widescreen</PresentationFormat>
  <Paragraphs>134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FreeSans</vt:lpstr>
      <vt:lpstr>Gill Sans MT</vt:lpstr>
      <vt:lpstr>Noto Sans CJK SC Regular</vt:lpstr>
      <vt:lpstr>Office Theme</vt:lpstr>
      <vt:lpstr>Welcome!</vt:lpstr>
      <vt:lpstr>This afternoon</vt:lpstr>
      <vt:lpstr>Friday </vt:lpstr>
      <vt:lpstr>Exercise – Sources of information</vt:lpstr>
      <vt:lpstr>PowerPoint Presentation</vt:lpstr>
      <vt:lpstr>PowerPoint Presentation</vt:lpstr>
      <vt:lpstr>PowerPoint Presentation</vt:lpstr>
      <vt:lpstr>Contents</vt:lpstr>
      <vt:lpstr>PowerPoint Presentation</vt:lpstr>
      <vt:lpstr>Who is NERC?</vt:lpstr>
      <vt:lpstr>Why NERC?</vt:lpstr>
      <vt:lpstr>Why AccessLab?</vt:lpstr>
      <vt:lpstr>Sources of information… </vt:lpstr>
      <vt:lpstr>PowerPoint Presentation</vt:lpstr>
      <vt:lpstr>The challenge</vt:lpstr>
      <vt:lpstr>Exercise – Research to benefit the world</vt:lpstr>
      <vt:lpstr>Break!</vt:lpstr>
      <vt:lpstr>Exercise – Finding and judging research</vt:lpstr>
      <vt:lpstr>Exercise – Finding and judging research</vt:lpstr>
      <vt:lpstr>Things to remember</vt:lpstr>
      <vt:lpstr>PowerPoint Presentation</vt:lpstr>
      <vt:lpstr>And finally…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Clio Heslop</dc:creator>
  <cp:lastModifiedBy>Clio Heslop</cp:lastModifiedBy>
  <cp:revision>3</cp:revision>
  <dcterms:created xsi:type="dcterms:W3CDTF">2018-08-02T10:22:09Z</dcterms:created>
  <dcterms:modified xsi:type="dcterms:W3CDTF">2018-08-24T11:06:03Z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0x0101003AB2BE627E82BC4BAFF6F72779512BEE</vt:lpwstr>
  </property>
</Properties>
</file>