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83" r:id="rId3"/>
    <p:sldId id="264" r:id="rId4"/>
    <p:sldId id="274" r:id="rId5"/>
    <p:sldId id="275" r:id="rId6"/>
    <p:sldId id="301" r:id="rId7"/>
    <p:sldId id="258" r:id="rId8"/>
    <p:sldId id="279" r:id="rId9"/>
    <p:sldId id="276" r:id="rId10"/>
    <p:sldId id="259" r:id="rId11"/>
    <p:sldId id="273" r:id="rId12"/>
    <p:sldId id="278" r:id="rId13"/>
    <p:sldId id="261" r:id="rId14"/>
    <p:sldId id="271" r:id="rId15"/>
    <p:sldId id="281" r:id="rId16"/>
    <p:sldId id="268" r:id="rId17"/>
    <p:sldId id="263" r:id="rId18"/>
    <p:sldId id="277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0"/>
    <p:restoredTop sz="72324"/>
  </p:normalViewPr>
  <p:slideViewPr>
    <p:cSldViewPr snapToGrid="0" snapToObjects="1">
      <p:cViewPr varScale="1">
        <p:scale>
          <a:sx n="80" d="100"/>
          <a:sy n="80" d="100"/>
        </p:scale>
        <p:origin x="1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55081-0353-4469-8AF1-53D1DC9D3602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7864543-B858-49D2-A0C6-8F09A4379DD5}">
      <dgm:prSet custT="1"/>
      <dgm:spPr/>
      <dgm:t>
        <a:bodyPr/>
        <a:lstStyle/>
        <a:p>
          <a:r>
            <a:rPr lang="en-US" sz="2400" b="1" dirty="0"/>
            <a:t>1. How many different species in NALT have occurrences in GBIF?</a:t>
          </a:r>
          <a:endParaRPr lang="en-US" sz="2400" dirty="0"/>
        </a:p>
      </dgm:t>
    </dgm:pt>
    <dgm:pt modelId="{F57EDBDD-03F2-4916-9D14-9998212CCC63}" type="parTrans" cxnId="{FC851EDF-9CF5-45EB-9929-A5B734C34E12}">
      <dgm:prSet/>
      <dgm:spPr/>
      <dgm:t>
        <a:bodyPr/>
        <a:lstStyle/>
        <a:p>
          <a:endParaRPr lang="en-US"/>
        </a:p>
      </dgm:t>
    </dgm:pt>
    <dgm:pt modelId="{3548948F-9E4B-4B09-A9C4-32AFD7B5AEFF}" type="sibTrans" cxnId="{FC851EDF-9CF5-45EB-9929-A5B734C34E12}">
      <dgm:prSet/>
      <dgm:spPr/>
      <dgm:t>
        <a:bodyPr/>
        <a:lstStyle/>
        <a:p>
          <a:endParaRPr lang="en-US"/>
        </a:p>
      </dgm:t>
    </dgm:pt>
    <dgm:pt modelId="{7019BB84-E19B-4680-8705-2CDD5B037AD5}">
      <dgm:prSet custT="1"/>
      <dgm:spPr/>
      <dgm:t>
        <a:bodyPr/>
        <a:lstStyle/>
        <a:p>
          <a:r>
            <a:rPr lang="en-US" sz="2400" b="1" dirty="0"/>
            <a:t>2. Which are the most and least common agricultural species in GBIF?</a:t>
          </a:r>
          <a:endParaRPr lang="en-US" sz="2400" dirty="0"/>
        </a:p>
      </dgm:t>
    </dgm:pt>
    <dgm:pt modelId="{35CB09C9-1896-43D5-A6CD-3E4B649F1737}" type="parTrans" cxnId="{EDA8138A-792D-410E-95B0-FE58502B5C0A}">
      <dgm:prSet/>
      <dgm:spPr/>
      <dgm:t>
        <a:bodyPr/>
        <a:lstStyle/>
        <a:p>
          <a:endParaRPr lang="en-US"/>
        </a:p>
      </dgm:t>
    </dgm:pt>
    <dgm:pt modelId="{5C37F055-826E-4D19-AEAA-A9642C7FCEC9}" type="sibTrans" cxnId="{EDA8138A-792D-410E-95B0-FE58502B5C0A}">
      <dgm:prSet/>
      <dgm:spPr/>
      <dgm:t>
        <a:bodyPr/>
        <a:lstStyle/>
        <a:p>
          <a:endParaRPr lang="en-US"/>
        </a:p>
      </dgm:t>
    </dgm:pt>
    <dgm:pt modelId="{44504CB9-825D-4A9E-AB92-E1AE4B0C9965}">
      <dgm:prSet custT="1"/>
      <dgm:spPr/>
      <dgm:t>
        <a:bodyPr/>
        <a:lstStyle/>
        <a:p>
          <a:r>
            <a:rPr lang="en-US" sz="2400" b="1" dirty="0"/>
            <a:t>3. What is the temporal trend of the occurrences in the overall GBIF corpus?</a:t>
          </a:r>
          <a:endParaRPr lang="en-US" sz="2400" dirty="0"/>
        </a:p>
      </dgm:t>
    </dgm:pt>
    <dgm:pt modelId="{0609EE5D-5E2F-4F2B-9764-FCE2A3A53D75}" type="parTrans" cxnId="{AFC6B465-8B2E-4B5C-9DBC-628692FFBBFA}">
      <dgm:prSet/>
      <dgm:spPr/>
      <dgm:t>
        <a:bodyPr/>
        <a:lstStyle/>
        <a:p>
          <a:endParaRPr lang="en-US"/>
        </a:p>
      </dgm:t>
    </dgm:pt>
    <dgm:pt modelId="{7CB00AA6-E0C5-4893-A52D-007AE8FF2814}" type="sibTrans" cxnId="{AFC6B465-8B2E-4B5C-9DBC-628692FFBBFA}">
      <dgm:prSet/>
      <dgm:spPr/>
      <dgm:t>
        <a:bodyPr/>
        <a:lstStyle/>
        <a:p>
          <a:endParaRPr lang="en-US"/>
        </a:p>
      </dgm:t>
    </dgm:pt>
    <dgm:pt modelId="{E89F37A3-EE06-4DAC-92FA-D8144CFD0AA7}">
      <dgm:prSet/>
      <dgm:spPr/>
      <dgm:t>
        <a:bodyPr/>
        <a:lstStyle/>
        <a:p>
          <a:r>
            <a:rPr lang="en-US" dirty="0"/>
            <a:t>4. How does it compare to the temporal trend of agriculturally relevant occurrence data?</a:t>
          </a:r>
        </a:p>
      </dgm:t>
    </dgm:pt>
    <dgm:pt modelId="{C382E12B-732F-41B1-BF1B-B76EE9DD61CD}" type="parTrans" cxnId="{DBE58517-105C-4EF4-919B-CA3473AC995D}">
      <dgm:prSet/>
      <dgm:spPr/>
      <dgm:t>
        <a:bodyPr/>
        <a:lstStyle/>
        <a:p>
          <a:endParaRPr lang="en-US"/>
        </a:p>
      </dgm:t>
    </dgm:pt>
    <dgm:pt modelId="{D02D86F9-B6AC-4BE8-813A-79177F87E32E}" type="sibTrans" cxnId="{DBE58517-105C-4EF4-919B-CA3473AC995D}">
      <dgm:prSet/>
      <dgm:spPr/>
      <dgm:t>
        <a:bodyPr/>
        <a:lstStyle/>
        <a:p>
          <a:endParaRPr lang="en-US"/>
        </a:p>
      </dgm:t>
    </dgm:pt>
    <dgm:pt modelId="{6DA6EE70-7F26-4DC0-9347-2FB361A1BF91}">
      <dgm:prSet/>
      <dgm:spPr/>
      <dgm:t>
        <a:bodyPr/>
        <a:lstStyle/>
        <a:p>
          <a:r>
            <a:rPr lang="en-US" dirty="0"/>
            <a:t>5. What is the geographic distribution of the overall GBIF corpus compared to the geographic distribution of ag relevant occurrences?</a:t>
          </a:r>
        </a:p>
      </dgm:t>
    </dgm:pt>
    <dgm:pt modelId="{AEE27FE0-1F30-4FA1-B337-62C0A4EFECF9}" type="parTrans" cxnId="{3329B567-863A-4457-8586-BACFE16E3465}">
      <dgm:prSet/>
      <dgm:spPr/>
      <dgm:t>
        <a:bodyPr/>
        <a:lstStyle/>
        <a:p>
          <a:endParaRPr lang="en-US"/>
        </a:p>
      </dgm:t>
    </dgm:pt>
    <dgm:pt modelId="{844F5E59-C1B5-4052-921F-EE9E8C58DE3D}" type="sibTrans" cxnId="{3329B567-863A-4457-8586-BACFE16E3465}">
      <dgm:prSet/>
      <dgm:spPr/>
      <dgm:t>
        <a:bodyPr/>
        <a:lstStyle/>
        <a:p>
          <a:endParaRPr lang="en-US"/>
        </a:p>
      </dgm:t>
    </dgm:pt>
    <dgm:pt modelId="{B6DF26DD-616D-7745-A7C5-2B5D857507AE}" type="pres">
      <dgm:prSet presAssocID="{4EA55081-0353-4469-8AF1-53D1DC9D3602}" presName="diagram" presStyleCnt="0">
        <dgm:presLayoutVars>
          <dgm:dir/>
          <dgm:resizeHandles val="exact"/>
        </dgm:presLayoutVars>
      </dgm:prSet>
      <dgm:spPr/>
    </dgm:pt>
    <dgm:pt modelId="{4AE3F344-DE98-B942-B39D-DA26CE60412E}" type="pres">
      <dgm:prSet presAssocID="{A7864543-B858-49D2-A0C6-8F09A4379DD5}" presName="node" presStyleLbl="node1" presStyleIdx="0" presStyleCnt="5">
        <dgm:presLayoutVars>
          <dgm:bulletEnabled val="1"/>
        </dgm:presLayoutVars>
      </dgm:prSet>
      <dgm:spPr/>
    </dgm:pt>
    <dgm:pt modelId="{1874A0F9-469B-1543-A685-906C449EB923}" type="pres">
      <dgm:prSet presAssocID="{3548948F-9E4B-4B09-A9C4-32AFD7B5AEFF}" presName="sibTrans" presStyleCnt="0"/>
      <dgm:spPr/>
    </dgm:pt>
    <dgm:pt modelId="{54B77E83-DB46-7347-A4D2-53CD6DB136D7}" type="pres">
      <dgm:prSet presAssocID="{7019BB84-E19B-4680-8705-2CDD5B037AD5}" presName="node" presStyleLbl="node1" presStyleIdx="1" presStyleCnt="5">
        <dgm:presLayoutVars>
          <dgm:bulletEnabled val="1"/>
        </dgm:presLayoutVars>
      </dgm:prSet>
      <dgm:spPr/>
    </dgm:pt>
    <dgm:pt modelId="{74A14367-3085-7244-8E40-085EDCF8AFA4}" type="pres">
      <dgm:prSet presAssocID="{5C37F055-826E-4D19-AEAA-A9642C7FCEC9}" presName="sibTrans" presStyleCnt="0"/>
      <dgm:spPr/>
    </dgm:pt>
    <dgm:pt modelId="{D1FFE9D1-80EB-9741-A4F8-457899D451CC}" type="pres">
      <dgm:prSet presAssocID="{44504CB9-825D-4A9E-AB92-E1AE4B0C9965}" presName="node" presStyleLbl="node1" presStyleIdx="2" presStyleCnt="5">
        <dgm:presLayoutVars>
          <dgm:bulletEnabled val="1"/>
        </dgm:presLayoutVars>
      </dgm:prSet>
      <dgm:spPr/>
    </dgm:pt>
    <dgm:pt modelId="{0ACCDCFB-9F40-EE45-945F-8D8C7777EAA4}" type="pres">
      <dgm:prSet presAssocID="{7CB00AA6-E0C5-4893-A52D-007AE8FF2814}" presName="sibTrans" presStyleCnt="0"/>
      <dgm:spPr/>
    </dgm:pt>
    <dgm:pt modelId="{FF9932B6-8653-CD44-9B3E-7B7EA0DB93C6}" type="pres">
      <dgm:prSet presAssocID="{E89F37A3-EE06-4DAC-92FA-D8144CFD0AA7}" presName="node" presStyleLbl="node1" presStyleIdx="3" presStyleCnt="5">
        <dgm:presLayoutVars>
          <dgm:bulletEnabled val="1"/>
        </dgm:presLayoutVars>
      </dgm:prSet>
      <dgm:spPr/>
    </dgm:pt>
    <dgm:pt modelId="{24327514-84FE-7440-8694-10B59442C05C}" type="pres">
      <dgm:prSet presAssocID="{D02D86F9-B6AC-4BE8-813A-79177F87E32E}" presName="sibTrans" presStyleCnt="0"/>
      <dgm:spPr/>
    </dgm:pt>
    <dgm:pt modelId="{B8450D28-96F1-284B-B032-F3A71A5D16F7}" type="pres">
      <dgm:prSet presAssocID="{6DA6EE70-7F26-4DC0-9347-2FB361A1BF91}" presName="node" presStyleLbl="node1" presStyleIdx="4" presStyleCnt="5">
        <dgm:presLayoutVars>
          <dgm:bulletEnabled val="1"/>
        </dgm:presLayoutVars>
      </dgm:prSet>
      <dgm:spPr/>
    </dgm:pt>
  </dgm:ptLst>
  <dgm:cxnLst>
    <dgm:cxn modelId="{DBE58517-105C-4EF4-919B-CA3473AC995D}" srcId="{4EA55081-0353-4469-8AF1-53D1DC9D3602}" destId="{E89F37A3-EE06-4DAC-92FA-D8144CFD0AA7}" srcOrd="3" destOrd="0" parTransId="{C382E12B-732F-41B1-BF1B-B76EE9DD61CD}" sibTransId="{D02D86F9-B6AC-4BE8-813A-79177F87E32E}"/>
    <dgm:cxn modelId="{E144CC3A-8902-BC47-BE2F-9AEA7B3629A0}" type="presOf" srcId="{A7864543-B858-49D2-A0C6-8F09A4379DD5}" destId="{4AE3F344-DE98-B942-B39D-DA26CE60412E}" srcOrd="0" destOrd="0" presId="urn:microsoft.com/office/officeart/2005/8/layout/default"/>
    <dgm:cxn modelId="{2C9A3B3D-E228-7244-A2B8-4041577160D6}" type="presOf" srcId="{7019BB84-E19B-4680-8705-2CDD5B037AD5}" destId="{54B77E83-DB46-7347-A4D2-53CD6DB136D7}" srcOrd="0" destOrd="0" presId="urn:microsoft.com/office/officeart/2005/8/layout/default"/>
    <dgm:cxn modelId="{AFC6B465-8B2E-4B5C-9DBC-628692FFBBFA}" srcId="{4EA55081-0353-4469-8AF1-53D1DC9D3602}" destId="{44504CB9-825D-4A9E-AB92-E1AE4B0C9965}" srcOrd="2" destOrd="0" parTransId="{0609EE5D-5E2F-4F2B-9764-FCE2A3A53D75}" sibTransId="{7CB00AA6-E0C5-4893-A52D-007AE8FF2814}"/>
    <dgm:cxn modelId="{3329B567-863A-4457-8586-BACFE16E3465}" srcId="{4EA55081-0353-4469-8AF1-53D1DC9D3602}" destId="{6DA6EE70-7F26-4DC0-9347-2FB361A1BF91}" srcOrd="4" destOrd="0" parTransId="{AEE27FE0-1F30-4FA1-B337-62C0A4EFECF9}" sibTransId="{844F5E59-C1B5-4052-921F-EE9E8C58DE3D}"/>
    <dgm:cxn modelId="{9FF5FC89-08E9-6F42-89D3-6680A7E814E6}" type="presOf" srcId="{E89F37A3-EE06-4DAC-92FA-D8144CFD0AA7}" destId="{FF9932B6-8653-CD44-9B3E-7B7EA0DB93C6}" srcOrd="0" destOrd="0" presId="urn:microsoft.com/office/officeart/2005/8/layout/default"/>
    <dgm:cxn modelId="{EDA8138A-792D-410E-95B0-FE58502B5C0A}" srcId="{4EA55081-0353-4469-8AF1-53D1DC9D3602}" destId="{7019BB84-E19B-4680-8705-2CDD5B037AD5}" srcOrd="1" destOrd="0" parTransId="{35CB09C9-1896-43D5-A6CD-3E4B649F1737}" sibTransId="{5C37F055-826E-4D19-AEAA-A9642C7FCEC9}"/>
    <dgm:cxn modelId="{7A10CA8C-991D-454E-A258-E6B2B86A7ED5}" type="presOf" srcId="{6DA6EE70-7F26-4DC0-9347-2FB361A1BF91}" destId="{B8450D28-96F1-284B-B032-F3A71A5D16F7}" srcOrd="0" destOrd="0" presId="urn:microsoft.com/office/officeart/2005/8/layout/default"/>
    <dgm:cxn modelId="{719B32A4-D5F5-804F-BF32-C1E4778904DE}" type="presOf" srcId="{4EA55081-0353-4469-8AF1-53D1DC9D3602}" destId="{B6DF26DD-616D-7745-A7C5-2B5D857507AE}" srcOrd="0" destOrd="0" presId="urn:microsoft.com/office/officeart/2005/8/layout/default"/>
    <dgm:cxn modelId="{4235B4D7-4394-C743-AD44-9E4DF2230EEC}" type="presOf" srcId="{44504CB9-825D-4A9E-AB92-E1AE4B0C9965}" destId="{D1FFE9D1-80EB-9741-A4F8-457899D451CC}" srcOrd="0" destOrd="0" presId="urn:microsoft.com/office/officeart/2005/8/layout/default"/>
    <dgm:cxn modelId="{FC851EDF-9CF5-45EB-9929-A5B734C34E12}" srcId="{4EA55081-0353-4469-8AF1-53D1DC9D3602}" destId="{A7864543-B858-49D2-A0C6-8F09A4379DD5}" srcOrd="0" destOrd="0" parTransId="{F57EDBDD-03F2-4916-9D14-9998212CCC63}" sibTransId="{3548948F-9E4B-4B09-A9C4-32AFD7B5AEFF}"/>
    <dgm:cxn modelId="{EB6643F2-40CD-2140-BA5B-37A5112DD409}" type="presParOf" srcId="{B6DF26DD-616D-7745-A7C5-2B5D857507AE}" destId="{4AE3F344-DE98-B942-B39D-DA26CE60412E}" srcOrd="0" destOrd="0" presId="urn:microsoft.com/office/officeart/2005/8/layout/default"/>
    <dgm:cxn modelId="{DD96543D-69AC-E54B-AAE0-6371F4D6EB27}" type="presParOf" srcId="{B6DF26DD-616D-7745-A7C5-2B5D857507AE}" destId="{1874A0F9-469B-1543-A685-906C449EB923}" srcOrd="1" destOrd="0" presId="urn:microsoft.com/office/officeart/2005/8/layout/default"/>
    <dgm:cxn modelId="{0A338A23-E2C9-674B-914B-445C79AAF96C}" type="presParOf" srcId="{B6DF26DD-616D-7745-A7C5-2B5D857507AE}" destId="{54B77E83-DB46-7347-A4D2-53CD6DB136D7}" srcOrd="2" destOrd="0" presId="urn:microsoft.com/office/officeart/2005/8/layout/default"/>
    <dgm:cxn modelId="{8EDC834D-C7B0-1149-A588-66B85D29DC70}" type="presParOf" srcId="{B6DF26DD-616D-7745-A7C5-2B5D857507AE}" destId="{74A14367-3085-7244-8E40-085EDCF8AFA4}" srcOrd="3" destOrd="0" presId="urn:microsoft.com/office/officeart/2005/8/layout/default"/>
    <dgm:cxn modelId="{7063BF96-76A0-F745-8592-B16F124ABFEC}" type="presParOf" srcId="{B6DF26DD-616D-7745-A7C5-2B5D857507AE}" destId="{D1FFE9D1-80EB-9741-A4F8-457899D451CC}" srcOrd="4" destOrd="0" presId="urn:microsoft.com/office/officeart/2005/8/layout/default"/>
    <dgm:cxn modelId="{5538306B-F6F7-2746-84FD-5E0B2024CBE7}" type="presParOf" srcId="{B6DF26DD-616D-7745-A7C5-2B5D857507AE}" destId="{0ACCDCFB-9F40-EE45-945F-8D8C7777EAA4}" srcOrd="5" destOrd="0" presId="urn:microsoft.com/office/officeart/2005/8/layout/default"/>
    <dgm:cxn modelId="{DD38A662-023F-A94F-8849-8D2E32421415}" type="presParOf" srcId="{B6DF26DD-616D-7745-A7C5-2B5D857507AE}" destId="{FF9932B6-8653-CD44-9B3E-7B7EA0DB93C6}" srcOrd="6" destOrd="0" presId="urn:microsoft.com/office/officeart/2005/8/layout/default"/>
    <dgm:cxn modelId="{0E7535A9-A193-F74B-BE51-5F07CCE5E828}" type="presParOf" srcId="{B6DF26DD-616D-7745-A7C5-2B5D857507AE}" destId="{24327514-84FE-7440-8694-10B59442C05C}" srcOrd="7" destOrd="0" presId="urn:microsoft.com/office/officeart/2005/8/layout/default"/>
    <dgm:cxn modelId="{8956ED33-D6A1-0E44-9C7F-D7716A40B841}" type="presParOf" srcId="{B6DF26DD-616D-7745-A7C5-2B5D857507AE}" destId="{B8450D28-96F1-284B-B032-F3A71A5D16F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1402CE-A7C6-2242-A583-8E123F587533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30D38B42-3BDC-AF49-B8BC-C7DBECFDA35C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E6AF8385-1A69-DB4B-9682-A4F7F2CE71E1}" type="parTrans" cxnId="{5A98DF18-42C1-B946-A6F3-DDC9EA125723}">
      <dgm:prSet/>
      <dgm:spPr/>
      <dgm:t>
        <a:bodyPr/>
        <a:lstStyle/>
        <a:p>
          <a:endParaRPr lang="en-US"/>
        </a:p>
      </dgm:t>
    </dgm:pt>
    <dgm:pt modelId="{22E3D00A-4D3B-134F-ABCE-799B891AB0DA}" type="sibTrans" cxnId="{5A98DF18-42C1-B946-A6F3-DDC9EA125723}">
      <dgm:prSet/>
      <dgm:spPr/>
      <dgm:t>
        <a:bodyPr/>
        <a:lstStyle/>
        <a:p>
          <a:endParaRPr lang="en-US"/>
        </a:p>
      </dgm:t>
    </dgm:pt>
    <dgm:pt modelId="{5AE116F0-AD47-7046-90ED-90515DAF2A7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279D5EA-EDD6-3D40-9EFD-2525F2508485}" type="parTrans" cxnId="{47FF3514-2F07-C946-B1A8-3DEC84D15EBC}">
      <dgm:prSet/>
      <dgm:spPr/>
      <dgm:t>
        <a:bodyPr/>
        <a:lstStyle/>
        <a:p>
          <a:endParaRPr lang="en-US"/>
        </a:p>
      </dgm:t>
    </dgm:pt>
    <dgm:pt modelId="{CA2B8067-34AA-5448-86CA-9C0E070394D9}" type="sibTrans" cxnId="{47FF3514-2F07-C946-B1A8-3DEC84D15EBC}">
      <dgm:prSet/>
      <dgm:spPr/>
      <dgm:t>
        <a:bodyPr/>
        <a:lstStyle/>
        <a:p>
          <a:endParaRPr lang="en-US"/>
        </a:p>
      </dgm:t>
    </dgm:pt>
    <dgm:pt modelId="{215436FF-ED36-7E4F-961B-9AD2A82D40D5}" type="pres">
      <dgm:prSet presAssocID="{051402CE-A7C6-2242-A583-8E123F587533}" presName="compositeShape" presStyleCnt="0">
        <dgm:presLayoutVars>
          <dgm:chMax val="7"/>
          <dgm:dir/>
          <dgm:resizeHandles val="exact"/>
        </dgm:presLayoutVars>
      </dgm:prSet>
      <dgm:spPr/>
    </dgm:pt>
    <dgm:pt modelId="{797EFD18-ADE0-FD4F-9CEE-CF5FF9EFDEC4}" type="pres">
      <dgm:prSet presAssocID="{30D38B42-3BDC-AF49-B8BC-C7DBECFDA35C}" presName="circ1" presStyleLbl="vennNode1" presStyleIdx="0" presStyleCnt="2" custScaleX="38393" custScaleY="41090" custLinFactNeighborX="20300" custLinFactNeighborY="0"/>
      <dgm:spPr/>
    </dgm:pt>
    <dgm:pt modelId="{6A0347B0-8202-6742-A789-5545B2FEBB30}" type="pres">
      <dgm:prSet presAssocID="{30D38B42-3BDC-AF49-B8BC-C7DBECFDA35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5567F01-C162-6E47-83A8-0D9609F99EAF}" type="pres">
      <dgm:prSet presAssocID="{5AE116F0-AD47-7046-90ED-90515DAF2A70}" presName="circ2" presStyleLbl="vennNode1" presStyleIdx="1" presStyleCnt="2" custLinFactNeighborX="-11490" custLinFactNeighborY="0"/>
      <dgm:spPr/>
    </dgm:pt>
    <dgm:pt modelId="{5BB60057-4625-6247-BC51-1ED9E75FB5C1}" type="pres">
      <dgm:prSet presAssocID="{5AE116F0-AD47-7046-90ED-90515DAF2A7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7FF3514-2F07-C946-B1A8-3DEC84D15EBC}" srcId="{051402CE-A7C6-2242-A583-8E123F587533}" destId="{5AE116F0-AD47-7046-90ED-90515DAF2A70}" srcOrd="1" destOrd="0" parTransId="{3279D5EA-EDD6-3D40-9EFD-2525F2508485}" sibTransId="{CA2B8067-34AA-5448-86CA-9C0E070394D9}"/>
    <dgm:cxn modelId="{5A98DF18-42C1-B946-A6F3-DDC9EA125723}" srcId="{051402CE-A7C6-2242-A583-8E123F587533}" destId="{30D38B42-3BDC-AF49-B8BC-C7DBECFDA35C}" srcOrd="0" destOrd="0" parTransId="{E6AF8385-1A69-DB4B-9682-A4F7F2CE71E1}" sibTransId="{22E3D00A-4D3B-134F-ABCE-799B891AB0DA}"/>
    <dgm:cxn modelId="{BC346869-09EE-6141-A261-D3D3892C4F65}" type="presOf" srcId="{5AE116F0-AD47-7046-90ED-90515DAF2A70}" destId="{5BB60057-4625-6247-BC51-1ED9E75FB5C1}" srcOrd="1" destOrd="0" presId="urn:microsoft.com/office/officeart/2005/8/layout/venn1"/>
    <dgm:cxn modelId="{B2E40E7A-82D2-6C40-AB48-4357D92232C6}" type="presOf" srcId="{051402CE-A7C6-2242-A583-8E123F587533}" destId="{215436FF-ED36-7E4F-961B-9AD2A82D40D5}" srcOrd="0" destOrd="0" presId="urn:microsoft.com/office/officeart/2005/8/layout/venn1"/>
    <dgm:cxn modelId="{04AAF7AE-1FDD-B74B-B9CF-596C6EA05260}" type="presOf" srcId="{30D38B42-3BDC-AF49-B8BC-C7DBECFDA35C}" destId="{797EFD18-ADE0-FD4F-9CEE-CF5FF9EFDEC4}" srcOrd="0" destOrd="0" presId="urn:microsoft.com/office/officeart/2005/8/layout/venn1"/>
    <dgm:cxn modelId="{62CA25D0-954E-F34A-967B-2452AB6E5C3C}" type="presOf" srcId="{30D38B42-3BDC-AF49-B8BC-C7DBECFDA35C}" destId="{6A0347B0-8202-6742-A789-5545B2FEBB30}" srcOrd="1" destOrd="0" presId="urn:microsoft.com/office/officeart/2005/8/layout/venn1"/>
    <dgm:cxn modelId="{8E4258E4-CC71-7E4B-A214-8793ECD67E83}" type="presOf" srcId="{5AE116F0-AD47-7046-90ED-90515DAF2A70}" destId="{15567F01-C162-6E47-83A8-0D9609F99EAF}" srcOrd="0" destOrd="0" presId="urn:microsoft.com/office/officeart/2005/8/layout/venn1"/>
    <dgm:cxn modelId="{73D9F9A6-013E-BB41-92B2-B69B7450AFBC}" type="presParOf" srcId="{215436FF-ED36-7E4F-961B-9AD2A82D40D5}" destId="{797EFD18-ADE0-FD4F-9CEE-CF5FF9EFDEC4}" srcOrd="0" destOrd="0" presId="urn:microsoft.com/office/officeart/2005/8/layout/venn1"/>
    <dgm:cxn modelId="{B728097C-9F4A-5C4B-B94F-E30718E4811E}" type="presParOf" srcId="{215436FF-ED36-7E4F-961B-9AD2A82D40D5}" destId="{6A0347B0-8202-6742-A789-5545B2FEBB30}" srcOrd="1" destOrd="0" presId="urn:microsoft.com/office/officeart/2005/8/layout/venn1"/>
    <dgm:cxn modelId="{D7205452-9959-7949-B667-02492B6171A9}" type="presParOf" srcId="{215436FF-ED36-7E4F-961B-9AD2A82D40D5}" destId="{15567F01-C162-6E47-83A8-0D9609F99EAF}" srcOrd="2" destOrd="0" presId="urn:microsoft.com/office/officeart/2005/8/layout/venn1"/>
    <dgm:cxn modelId="{A6432112-2CE2-624D-8AC6-7A04846FD99D}" type="presParOf" srcId="{215436FF-ED36-7E4F-961B-9AD2A82D40D5}" destId="{5BB60057-4625-6247-BC51-1ED9E75FB5C1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3F344-DE98-B942-B39D-DA26CE60412E}">
      <dsp:nvSpPr>
        <dsp:cNvPr id="0" name=""/>
        <dsp:cNvSpPr/>
      </dsp:nvSpPr>
      <dsp:spPr>
        <a:xfrm>
          <a:off x="147875" y="1337"/>
          <a:ext cx="3193702" cy="19162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1. How many different species in NALT have occurrences in GBIF?</a:t>
          </a:r>
          <a:endParaRPr lang="en-US" sz="2400" kern="1200" dirty="0"/>
        </a:p>
      </dsp:txBody>
      <dsp:txXfrm>
        <a:off x="147875" y="1337"/>
        <a:ext cx="3193702" cy="1916221"/>
      </dsp:txXfrm>
    </dsp:sp>
    <dsp:sp modelId="{54B77E83-DB46-7347-A4D2-53CD6DB136D7}">
      <dsp:nvSpPr>
        <dsp:cNvPr id="0" name=""/>
        <dsp:cNvSpPr/>
      </dsp:nvSpPr>
      <dsp:spPr>
        <a:xfrm>
          <a:off x="3660948" y="1337"/>
          <a:ext cx="3193702" cy="19162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2. Which are the most and least common agricultural species in GBIF?</a:t>
          </a:r>
          <a:endParaRPr lang="en-US" sz="2400" kern="1200" dirty="0"/>
        </a:p>
      </dsp:txBody>
      <dsp:txXfrm>
        <a:off x="3660948" y="1337"/>
        <a:ext cx="3193702" cy="1916221"/>
      </dsp:txXfrm>
    </dsp:sp>
    <dsp:sp modelId="{D1FFE9D1-80EB-9741-A4F8-457899D451CC}">
      <dsp:nvSpPr>
        <dsp:cNvPr id="0" name=""/>
        <dsp:cNvSpPr/>
      </dsp:nvSpPr>
      <dsp:spPr>
        <a:xfrm>
          <a:off x="7174021" y="1337"/>
          <a:ext cx="3193702" cy="19162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3. What is the temporal trend of the occurrences in the overall GBIF corpus?</a:t>
          </a:r>
          <a:endParaRPr lang="en-US" sz="2400" kern="1200" dirty="0"/>
        </a:p>
      </dsp:txBody>
      <dsp:txXfrm>
        <a:off x="7174021" y="1337"/>
        <a:ext cx="3193702" cy="1916221"/>
      </dsp:txXfrm>
    </dsp:sp>
    <dsp:sp modelId="{FF9932B6-8653-CD44-9B3E-7B7EA0DB93C6}">
      <dsp:nvSpPr>
        <dsp:cNvPr id="0" name=""/>
        <dsp:cNvSpPr/>
      </dsp:nvSpPr>
      <dsp:spPr>
        <a:xfrm>
          <a:off x="1904412" y="2236929"/>
          <a:ext cx="3193702" cy="19162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4. How does it compare to the temporal trend of agriculturally relevant occurrence data?</a:t>
          </a:r>
        </a:p>
      </dsp:txBody>
      <dsp:txXfrm>
        <a:off x="1904412" y="2236929"/>
        <a:ext cx="3193702" cy="1916221"/>
      </dsp:txXfrm>
    </dsp:sp>
    <dsp:sp modelId="{B8450D28-96F1-284B-B032-F3A71A5D16F7}">
      <dsp:nvSpPr>
        <dsp:cNvPr id="0" name=""/>
        <dsp:cNvSpPr/>
      </dsp:nvSpPr>
      <dsp:spPr>
        <a:xfrm>
          <a:off x="5417485" y="2236929"/>
          <a:ext cx="3193702" cy="19162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5. What is the geographic distribution of the overall GBIF corpus compared to the geographic distribution of ag relevant occurrences?</a:t>
          </a:r>
        </a:p>
      </dsp:txBody>
      <dsp:txXfrm>
        <a:off x="5417485" y="2236929"/>
        <a:ext cx="3193702" cy="19162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EFD18-ADE0-FD4F-9CEE-CF5FF9EFDEC4}">
      <dsp:nvSpPr>
        <dsp:cNvPr id="0" name=""/>
        <dsp:cNvSpPr/>
      </dsp:nvSpPr>
      <dsp:spPr>
        <a:xfrm>
          <a:off x="3079499" y="1286549"/>
          <a:ext cx="1661521" cy="177823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3311514" y="1496242"/>
        <a:ext cx="957994" cy="1358853"/>
      </dsp:txXfrm>
    </dsp:sp>
    <dsp:sp modelId="{15567F01-C162-6E47-83A8-0D9609F99EAF}">
      <dsp:nvSpPr>
        <dsp:cNvPr id="0" name=""/>
        <dsp:cNvSpPr/>
      </dsp:nvSpPr>
      <dsp:spPr>
        <a:xfrm>
          <a:off x="3489700" y="11835"/>
          <a:ext cx="4327666" cy="43276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4717822" y="522160"/>
        <a:ext cx="2495231" cy="3307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9A008-D961-AA47-8190-F9A0B443AC6D}" type="datetimeFigureOut">
              <a:rPr lang="en-US" smtClean="0"/>
              <a:t>5/21/18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5BC8F-590F-6145-BFF2-904EA6B75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2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l.usda.gov/" TargetMode="External"/><Relationship Id="rId7" Type="http://schemas.openxmlformats.org/officeDocument/2006/relationships/hyperlink" Target="https://agclass.nal.usda.gov/dne/whatsnew.s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orton.catie.ac.cr/" TargetMode="External"/><Relationship Id="rId5" Type="http://schemas.openxmlformats.org/officeDocument/2006/relationships/hyperlink" Target="http://www.iica.int/" TargetMode="External"/><Relationship Id="rId4" Type="http://schemas.openxmlformats.org/officeDocument/2006/relationships/hyperlink" Target="http://www.usda.gov/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23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F99249-B50D-4019-9F2D-12FD7B54A1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223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84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BC8F-590F-6145-BFF2-904EA6B755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02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about the logarithmic axis. How it translates to exponential increase. </a:t>
            </a:r>
          </a:p>
          <a:p>
            <a:r>
              <a:rPr lang="en-US" dirty="0"/>
              <a:t>Reason could be technological  advances and increased accessibility of image capturing devices, increase in accessibility of different regions of earth.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BC8F-590F-6145-BFF2-904EA6B755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66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Challenges: Getting the </a:t>
            </a:r>
            <a:r>
              <a:rPr lang="en-US" dirty="0" err="1"/>
              <a:t>lat</a:t>
            </a:r>
            <a:r>
              <a:rPr lang="en-US" dirty="0"/>
              <a:t> long values. Unusual format of the csv download from </a:t>
            </a:r>
            <a:r>
              <a:rPr lang="en-US" dirty="0" err="1"/>
              <a:t>gbif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BC8F-590F-6145-BFF2-904EA6B755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29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BC8F-590F-6145-BFF2-904EA6B755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88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BC8F-590F-6145-BFF2-904EA6B755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08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BC8F-590F-6145-BFF2-904EA6B755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0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BC8F-590F-6145-BFF2-904EA6B755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8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Thesaurus and Glossary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 online vocabulary tools of agricultural terms in English and Spanish and are cooperatively produced by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National Agricultural Library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USDA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Inter-American Institute for Cooperation on Agriculture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as well as other Latin American agricultural institutions belonging to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Agriculture Information and Documentation Service of the Americas (SIDALC)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Agricultural Thesaurus and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Glossary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first released by the National Agricultural Library in 2002. In 2007, NAL and the Inter-American Institute for Cooperation on Agriculture (IICA) collaborated to develop the Spanish version of the NAL Agricultural Thesaurus. </a:t>
            </a:r>
            <a:r>
              <a:rPr lang="en-US" dirty="0"/>
              <a:t>In depth coverage of agriculture, biology and related disciplines.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Contains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over 135,000 terms.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Data like taxonomic rank, broader term (parent), narrower term (children), </a:t>
            </a:r>
            <a:r>
              <a:rPr lang="en-US" dirty="0" err="1"/>
              <a:t>Rdf</a:t>
            </a:r>
            <a:r>
              <a:rPr lang="en-US" dirty="0"/>
              <a:t>/XML format, </a:t>
            </a:r>
            <a:r>
              <a:rPr lang="en-US" dirty="0" err="1"/>
              <a:t>persistant</a:t>
            </a:r>
            <a:r>
              <a:rPr lang="en-US" dirty="0"/>
              <a:t> </a:t>
            </a:r>
            <a:r>
              <a:rPr lang="en-US" dirty="0" err="1"/>
              <a:t>uri</a:t>
            </a:r>
            <a:r>
              <a:rPr lang="en-US" dirty="0"/>
              <a:t> (links to that organisms webpage.)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BC8F-590F-6145-BFF2-904EA6B755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61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BC8F-590F-6145-BFF2-904EA6B755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20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BC8F-590F-6145-BFF2-904EA6B755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3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many different species in NALT have occurrences in GBIF (% of the total NALT sample, % of total GBIF species)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are the most common agricultural species in GBIF?  (Which have the most occurrences? How many have only a small count?)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BC8F-590F-6145-BFF2-904EA6B755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86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BC8F-590F-6145-BFF2-904EA6B755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95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Challenges: Using </a:t>
            </a:r>
            <a:r>
              <a:rPr lang="en-US" dirty="0" err="1"/>
              <a:t>api</a:t>
            </a:r>
            <a:r>
              <a:rPr lang="en-US" dirty="0"/>
              <a:t> with </a:t>
            </a:r>
            <a:r>
              <a:rPr lang="en-US" dirty="0" err="1"/>
              <a:t>nalt</a:t>
            </a:r>
            <a:r>
              <a:rPr lang="en-US" dirty="0"/>
              <a:t> names (used exception handling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BC8F-590F-6145-BFF2-904EA6B755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8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9D277-25A6-D942-86F7-133FFBC50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D00B03-775A-4B47-BCEE-2E8965282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57237-0B13-7E4B-8710-AC958EFC0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4BBE-94C9-1144-88E0-CAF05744BF24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1EE29-D026-1945-A6E3-9EE8C4659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091D6-E250-604D-BEB8-78C6347A2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C3DF-8862-914A-8C84-91AEC121A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8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8A2D-F638-5748-92AB-F3FC49A8C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723647-E14C-CA47-90E0-F158164DC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8BDD1-2644-2848-8282-B28E8B53F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4BBE-94C9-1144-88E0-CAF05744BF24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25AC7-5660-714F-A732-AF52841BD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B33B9-F1A6-7C48-A4C1-5226D39E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C3DF-8862-914A-8C84-91AEC121A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2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7B4F6D-6911-D443-AD85-C665E88646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C5D35B-D067-C645-85ED-CA0A04CDD2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077B0-55A8-374B-BD4B-D98DB815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4BBE-94C9-1144-88E0-CAF05744BF24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8BF4-DD2D-DC46-900B-1FA1AC4D2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FD7A2-A465-5C47-8600-959AA167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C3DF-8862-914A-8C84-91AEC121A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82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85801"/>
            <a:ext cx="10363200" cy="1470025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928D3-DB1F-495F-81C3-3F181AAD294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01649"/>
            <a:ext cx="3860800" cy="419827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https://data.nal.usda.gov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3A02-4EF0-4266-B524-22859FACE4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2645157"/>
            <a:ext cx="12192000" cy="182482"/>
            <a:chOff x="0" y="6612672"/>
            <a:chExt cx="9144000" cy="182482"/>
          </a:xfrm>
        </p:grpSpPr>
        <p:sp>
          <p:nvSpPr>
            <p:cNvPr id="21" name="Rectangle 20"/>
            <p:cNvSpPr/>
            <p:nvPr/>
          </p:nvSpPr>
          <p:spPr>
            <a:xfrm>
              <a:off x="0" y="6612672"/>
              <a:ext cx="4267200" cy="1824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76800" y="6612672"/>
              <a:ext cx="4267200" cy="1824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026" name="Picture 2" descr="S:\NAL\DOCS\USDA Logos\usda300smal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12" y="2452302"/>
            <a:ext cx="1099312" cy="568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86413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2E3A-8F43-431D-A431-C1DFDF0BCE5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https://data.nal.usda.gov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3A02-4EF0-4266-B524-22859FACE4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6650045"/>
            <a:ext cx="12192000" cy="115720"/>
            <a:chOff x="0" y="6679434"/>
            <a:chExt cx="9144000" cy="115720"/>
          </a:xfrm>
        </p:grpSpPr>
        <p:sp>
          <p:nvSpPr>
            <p:cNvPr id="11" name="Rectangle 10"/>
            <p:cNvSpPr/>
            <p:nvPr/>
          </p:nvSpPr>
          <p:spPr>
            <a:xfrm>
              <a:off x="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7680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050" name="Picture 2" descr="S:\NAL\DOCS\USDA Logos\usda300smal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93" y="6304383"/>
            <a:ext cx="815017" cy="421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66493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47BC-6F00-488A-92B7-31FBE32341A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https://data.nal.usda.gov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3A02-4EF0-4266-B524-22859FACE4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630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3329-3B19-46F7-8790-AA3B28C1CBC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https://data.nal.usda.gov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3A02-4EF0-4266-B524-22859FACE4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650045"/>
            <a:ext cx="12192000" cy="115720"/>
            <a:chOff x="0" y="6679434"/>
            <a:chExt cx="9144000" cy="115720"/>
          </a:xfrm>
        </p:grpSpPr>
        <p:sp>
          <p:nvSpPr>
            <p:cNvPr id="9" name="Rectangle 8"/>
            <p:cNvSpPr/>
            <p:nvPr/>
          </p:nvSpPr>
          <p:spPr>
            <a:xfrm>
              <a:off x="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87680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1" name="Picture 2" descr="S:\NAL\DOCS\USDA Logos\usda300smal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93" y="6304383"/>
            <a:ext cx="815017" cy="421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73691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93B4-DA9C-465B-B612-A421DC6A6BD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https://data.nal.usda.gov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3A02-4EF0-4266-B524-22859FACE4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650045"/>
            <a:ext cx="12192000" cy="115720"/>
            <a:chOff x="0" y="6679434"/>
            <a:chExt cx="9144000" cy="115720"/>
          </a:xfrm>
        </p:grpSpPr>
        <p:sp>
          <p:nvSpPr>
            <p:cNvPr id="11" name="Rectangle 10"/>
            <p:cNvSpPr/>
            <p:nvPr/>
          </p:nvSpPr>
          <p:spPr>
            <a:xfrm>
              <a:off x="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7680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3" name="Picture 2" descr="S:\NAL\DOCS\USDA Logos\usda300smal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93" y="6304383"/>
            <a:ext cx="815017" cy="421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14905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4994D-0CA0-4BF3-851B-A1ADB7D73D3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https://data.nal.usda.gov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3A02-4EF0-4266-B524-22859FACE4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650045"/>
            <a:ext cx="12192000" cy="115720"/>
            <a:chOff x="0" y="6679434"/>
            <a:chExt cx="9144000" cy="115720"/>
          </a:xfrm>
        </p:grpSpPr>
        <p:sp>
          <p:nvSpPr>
            <p:cNvPr id="7" name="Rectangle 6"/>
            <p:cNvSpPr/>
            <p:nvPr/>
          </p:nvSpPr>
          <p:spPr>
            <a:xfrm>
              <a:off x="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7680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" name="Picture 2" descr="S:\NAL\DOCS\USDA Logos\usda300smal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93" y="6304383"/>
            <a:ext cx="815017" cy="421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52207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C099-B640-4591-B7BB-66555DE3B8D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https://data.nal.usda.gov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3A02-4EF0-4266-B524-22859FACE4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6650045"/>
            <a:ext cx="12192000" cy="115720"/>
            <a:chOff x="0" y="6679434"/>
            <a:chExt cx="9144000" cy="115720"/>
          </a:xfrm>
        </p:grpSpPr>
        <p:sp>
          <p:nvSpPr>
            <p:cNvPr id="6" name="Rectangle 5"/>
            <p:cNvSpPr/>
            <p:nvPr/>
          </p:nvSpPr>
          <p:spPr>
            <a:xfrm>
              <a:off x="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87680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8" name="Picture 2" descr="S:\NAL\DOCS\USDA Logos\usda300smal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93" y="6304383"/>
            <a:ext cx="815017" cy="421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97406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9B4A-5098-45D1-BF3C-4B484D075A7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https://data.nal.usda.gov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3A02-4EF0-4266-B524-22859FACE4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650045"/>
            <a:ext cx="12192000" cy="115720"/>
            <a:chOff x="0" y="6679434"/>
            <a:chExt cx="9144000" cy="115720"/>
          </a:xfrm>
        </p:grpSpPr>
        <p:sp>
          <p:nvSpPr>
            <p:cNvPr id="9" name="Rectangle 8"/>
            <p:cNvSpPr/>
            <p:nvPr/>
          </p:nvSpPr>
          <p:spPr>
            <a:xfrm>
              <a:off x="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87680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1" name="Picture 2" descr="S:\NAL\DOCS\USDA Logos\usda300smal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93" y="6304383"/>
            <a:ext cx="815017" cy="421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3585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3D723-0BEF-D046-9A82-1C46D278F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1E214-9153-E64E-98F0-08F4ABE53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75735-7B97-1748-9D88-D55995DF4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4BBE-94C9-1144-88E0-CAF05744BF24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20879-C14D-5D49-8E4A-FE46FA244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36A97-708A-2642-B27F-92FB73F6F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C3DF-8862-914A-8C84-91AEC121A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04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0965-527C-4DB0-885D-8059BCA8FAF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https://data.nal.usda.gov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3A02-4EF0-4266-B524-22859FACE4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650045"/>
            <a:ext cx="12192000" cy="115720"/>
            <a:chOff x="0" y="6679434"/>
            <a:chExt cx="9144000" cy="115720"/>
          </a:xfrm>
        </p:grpSpPr>
        <p:sp>
          <p:nvSpPr>
            <p:cNvPr id="9" name="Rectangle 8"/>
            <p:cNvSpPr/>
            <p:nvPr/>
          </p:nvSpPr>
          <p:spPr>
            <a:xfrm>
              <a:off x="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87680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1" name="Picture 2" descr="S:\NAL\DOCS\USDA Logos\usda300smal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93" y="6304383"/>
            <a:ext cx="815017" cy="421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80140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6904C-2E4D-4F5F-8D38-D7E97EA10EA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https://data.nal.usda.gov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3A02-4EF0-4266-B524-22859FACE4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650045"/>
            <a:ext cx="12192000" cy="115720"/>
            <a:chOff x="0" y="6679434"/>
            <a:chExt cx="9144000" cy="115720"/>
          </a:xfrm>
        </p:grpSpPr>
        <p:sp>
          <p:nvSpPr>
            <p:cNvPr id="8" name="Rectangle 7"/>
            <p:cNvSpPr/>
            <p:nvPr/>
          </p:nvSpPr>
          <p:spPr>
            <a:xfrm>
              <a:off x="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7680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0" name="Picture 2" descr="S:\NAL\DOCS\USDA Logos\usda300smal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93" y="6304383"/>
            <a:ext cx="815017" cy="421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08707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B90BC-D09C-48F1-8DB9-9CBA283AD98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https://data.nal.usda.gov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3A02-4EF0-4266-B524-22859FACE4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650045"/>
            <a:ext cx="12192000" cy="115720"/>
            <a:chOff x="0" y="6679434"/>
            <a:chExt cx="9144000" cy="115720"/>
          </a:xfrm>
        </p:grpSpPr>
        <p:sp>
          <p:nvSpPr>
            <p:cNvPr id="8" name="Rectangle 7"/>
            <p:cNvSpPr/>
            <p:nvPr/>
          </p:nvSpPr>
          <p:spPr>
            <a:xfrm>
              <a:off x="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7680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0" name="Picture 2" descr="S:\NAL\DOCS\USDA Logos\usda300smal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93" y="6304383"/>
            <a:ext cx="815017" cy="421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7652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246A-D3A6-A14E-8036-4CCDE09CC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8A1C2-D34A-1F4F-94E1-98EB070AB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86D81-15CE-994F-9BF4-A68F6F00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4BBE-94C9-1144-88E0-CAF05744BF24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F8018-48E5-794A-8A8C-E98CFAFF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3C79C-6224-2845-8AAC-D042BB861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C3DF-8862-914A-8C84-91AEC121A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55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B44B1-6456-974A-88DA-680E311DE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BCE96-E34A-8E4A-9875-83055ACA84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6D391-3A72-2D45-80B8-569508B0A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2796C-E0CE-CA44-A561-01BA1A8BE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4BBE-94C9-1144-88E0-CAF05744BF24}" type="datetimeFigureOut">
              <a:rPr lang="en-US" smtClean="0"/>
              <a:t>5/21/18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6E7EB-C8BD-FB46-9D34-071EF3A3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CB910-9357-344D-96A9-B8C6C282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C3DF-8862-914A-8C84-91AEC121A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42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F01B-A956-F245-A246-039A9BB07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77C33-885B-5043-8E02-CA6E30C91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932D1-6E5A-0043-96A2-20BEE4DA6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E745CA-1E9B-6F47-A4FE-791ABD28C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BE600-DA65-5F45-9412-88022848B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49B24-4863-D34C-BA2E-A5F69CB5D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4BBE-94C9-1144-88E0-CAF05744BF24}" type="datetimeFigureOut">
              <a:rPr lang="en-US" smtClean="0"/>
              <a:t>5/21/18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670A0D-DC48-9744-9B25-E9ACCA1C8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DBCDE-5BBB-6A4A-9BBE-3B63CA202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C3DF-8862-914A-8C84-91AEC121A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95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54C1-2A43-AA45-87E3-D86A8F5FD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28C8CD-C51C-D549-8529-ABF94C7AB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4BBE-94C9-1144-88E0-CAF05744BF24}" type="datetimeFigureOut">
              <a:rPr lang="en-US" smtClean="0"/>
              <a:t>5/21/18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5D27E-CD31-1245-B14E-4FF93B4B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FBC417-D95E-6B45-8567-7EFA0FAB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C3DF-8862-914A-8C84-91AEC121A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6912B8-F5AE-CF4A-B18F-1F50BE757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4BBE-94C9-1144-88E0-CAF05744BF24}" type="datetimeFigureOut">
              <a:rPr lang="en-US" smtClean="0"/>
              <a:t>5/21/18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A5034C-199C-F44D-A4AA-3FD8C6B3B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A706C-0665-6D4F-AC45-6DA9549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C3DF-8862-914A-8C84-91AEC121A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0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DD78D-B56F-1344-B0EC-0BE589CCD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E341E-7F0A-5E4E-A37B-13DC5E00B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C239B-7B10-654C-9C1D-58859571C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C2111-237E-F04C-9030-75FC5A570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4BBE-94C9-1144-88E0-CAF05744BF24}" type="datetimeFigureOut">
              <a:rPr lang="en-US" smtClean="0"/>
              <a:t>5/21/18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39D18-F1AA-4B40-8A94-B2B36431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39995-21F9-FB46-AAEA-3A829C855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C3DF-8862-914A-8C84-91AEC121A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4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0CD10-2C0C-6C47-86FC-87DF512C9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F1B11C-0C38-5148-8184-E4D33ADE9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9E246-75DA-6B4F-B96F-C0B5BF6DE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B967B-785E-8449-B6E7-FF57E63FA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4BBE-94C9-1144-88E0-CAF05744BF24}" type="datetimeFigureOut">
              <a:rPr lang="en-US" smtClean="0"/>
              <a:t>5/21/18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3894F-6652-1E4F-809A-C46DB7272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96B4C-041C-D248-9B3A-AF2F42131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C3DF-8862-914A-8C84-91AEC121A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5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EC69DE-2E8C-8C44-987D-567020352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B72AF-6E8A-FC44-9E03-311F668CB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315B7-7FD0-7543-8630-7D733128F6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A4BBE-94C9-1144-88E0-CAF05744BF24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BE3D7-47B7-A64C-8590-596BAD1F9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2A8DB-91A9-E745-871A-C3A8911828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CC3DF-8862-914A-8C84-91AEC121A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8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D1F76-46BF-4650-85EF-63BD035146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https://data.nal.usda.gov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43A02-4EF0-4266-B524-22859FACE4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650045"/>
            <a:ext cx="12192000" cy="115720"/>
            <a:chOff x="0" y="6679434"/>
            <a:chExt cx="9144000" cy="115720"/>
          </a:xfrm>
        </p:grpSpPr>
        <p:sp>
          <p:nvSpPr>
            <p:cNvPr id="8" name="Rectangle 7"/>
            <p:cNvSpPr/>
            <p:nvPr/>
          </p:nvSpPr>
          <p:spPr>
            <a:xfrm>
              <a:off x="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76800" y="6679434"/>
              <a:ext cx="4267200" cy="1157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0" name="Picture 2" descr="S:\NAL\DOCS\USDA Logos\usda300small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93" y="6304383"/>
            <a:ext cx="815017" cy="421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6994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gclass.nal.usda.gov/agt.s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17096" r="5126" b="15758"/>
          <a:stretch/>
        </p:blipFill>
        <p:spPr>
          <a:xfrm>
            <a:off x="0" y="2769704"/>
            <a:ext cx="12224354" cy="56396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75" y="5278496"/>
            <a:ext cx="5071431" cy="1579505"/>
          </a:xfrm>
          <a:solidFill>
            <a:schemeClr val="bg1">
              <a:alpha val="65000"/>
            </a:schemeClr>
          </a:solidFill>
        </p:spPr>
        <p:txBody>
          <a:bodyPr>
            <a:normAutofit fontScale="92500" lnSpcReduction="20000"/>
          </a:bodyPr>
          <a:lstStyle/>
          <a:p>
            <a:pPr algn="l"/>
            <a:r>
              <a:rPr lang="en-US" sz="2000" b="1" dirty="0"/>
              <a:t>Shivam Saith</a:t>
            </a:r>
          </a:p>
          <a:p>
            <a:pPr algn="l"/>
            <a:r>
              <a:rPr lang="en-US" sz="2000" b="1" dirty="0"/>
              <a:t>Akshat Pant</a:t>
            </a:r>
          </a:p>
          <a:p>
            <a:pPr algn="l"/>
            <a:r>
              <a:rPr lang="en-US" sz="2000" b="1" dirty="0"/>
              <a:t>US Department of Agriculture</a:t>
            </a:r>
          </a:p>
          <a:p>
            <a:pPr algn="l"/>
            <a:r>
              <a:rPr lang="en-US" sz="2000" b="1" dirty="0"/>
              <a:t>National Agricultural Library</a:t>
            </a:r>
          </a:p>
          <a:p>
            <a:pPr algn="l"/>
            <a:r>
              <a:rPr lang="en-US" sz="2000" b="1" dirty="0"/>
              <a:t>22 May 2018</a:t>
            </a:r>
            <a:endParaRPr lang="en-US" sz="2000" dirty="0"/>
          </a:p>
          <a:p>
            <a:pPr algn="l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11476"/>
            <a:ext cx="8686800" cy="16002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Data Science &amp; Agriculture</a:t>
            </a:r>
            <a:endParaRPr lang="en-US" sz="36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pic>
        <p:nvPicPr>
          <p:cNvPr id="8" name="Picture 2" descr="S:\NAL\DOCS\USDA Logos\usda300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791" y="2305489"/>
            <a:ext cx="1095152" cy="754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37288" y="1813292"/>
            <a:ext cx="3269824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C0504D"/>
                </a:solidFill>
                <a:latin typeface="Calibri"/>
                <a:cs typeface="Arial" charset="0"/>
              </a:rPr>
              <a:t>https://www.data.nal.usda.gov</a:t>
            </a:r>
          </a:p>
        </p:txBody>
      </p:sp>
      <p:sp>
        <p:nvSpPr>
          <p:cNvPr id="9" name="Rectangle 8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31070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F8E8-8062-E443-986E-517B87A4E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Technologies Used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F5DBB-1645-804C-8456-BA745EF62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2968"/>
            <a:ext cx="10515600" cy="4283995"/>
          </a:xfrm>
        </p:spPr>
        <p:txBody>
          <a:bodyPr/>
          <a:lstStyle/>
          <a:p>
            <a:r>
              <a:rPr lang="en-US" dirty="0"/>
              <a:t>Python was used for all the data analysis</a:t>
            </a:r>
          </a:p>
          <a:p>
            <a:r>
              <a:rPr lang="en-US" dirty="0" err="1"/>
              <a:t>Jupyter</a:t>
            </a:r>
            <a:r>
              <a:rPr lang="en-US" dirty="0"/>
              <a:t> notebook run through Anaconda</a:t>
            </a:r>
          </a:p>
          <a:p>
            <a:r>
              <a:rPr lang="en-US" dirty="0"/>
              <a:t>Tableau was used to create visualizations</a:t>
            </a:r>
          </a:p>
          <a:p>
            <a:r>
              <a:rPr lang="en-US" dirty="0"/>
              <a:t>Packages used are pandas, requests and more</a:t>
            </a:r>
          </a:p>
          <a:p>
            <a:r>
              <a:rPr lang="en-US" dirty="0"/>
              <a:t>Pandas is used for data manipulation in python</a:t>
            </a:r>
          </a:p>
          <a:p>
            <a:r>
              <a:rPr lang="en-US" dirty="0"/>
              <a:t>Requests and </a:t>
            </a:r>
            <a:r>
              <a:rPr lang="en-US" dirty="0" err="1"/>
              <a:t>json</a:t>
            </a:r>
            <a:r>
              <a:rPr lang="en-US" dirty="0"/>
              <a:t> libraries used to interact with the GBIF API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4A552C-EE24-3F4A-BF97-789D98FED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84" y="230188"/>
            <a:ext cx="2706774" cy="1366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FD6492-EC4D-964B-B115-95B326A2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884" y="230188"/>
            <a:ext cx="2282991" cy="1219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80A2E8-BFBA-114D-8094-351116B3A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84" y="4990264"/>
            <a:ext cx="3071032" cy="152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A6069D-437F-334F-887B-F859F10F4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1900" y="4879807"/>
            <a:ext cx="2800957" cy="163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60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30353-EC4B-A74A-A8D0-407FEA801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b="1" dirty="0"/>
              <a:t>94 percent of species in the NAL Thesaurus have occurrence records in GBIF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5AD25EA-394B-184B-BC81-8D56135CF1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50062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1A4C831-D3E8-9F4C-AAF3-4AFD8297615A}"/>
              </a:ext>
            </a:extLst>
          </p:cNvPr>
          <p:cNvSpPr txBox="1"/>
          <p:nvPr/>
        </p:nvSpPr>
        <p:spPr>
          <a:xfrm>
            <a:off x="2807369" y="3678127"/>
            <a:ext cx="1459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NALT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39D0C8-1322-9445-9FAC-B6CC78F8C4BC}"/>
              </a:ext>
            </a:extLst>
          </p:cNvPr>
          <p:cNvSpPr txBox="1"/>
          <p:nvPr/>
        </p:nvSpPr>
        <p:spPr>
          <a:xfrm>
            <a:off x="6464968" y="3678128"/>
            <a:ext cx="1411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GBIF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4CDF4F-135E-BF49-9A5D-7860DAB8DB70}"/>
              </a:ext>
            </a:extLst>
          </p:cNvPr>
          <p:cNvSpPr txBox="1"/>
          <p:nvPr/>
        </p:nvSpPr>
        <p:spPr>
          <a:xfrm>
            <a:off x="394349" y="6311900"/>
            <a:ext cx="6776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species in NALT has 18855 occurrence records in GBIF on average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931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Top Corners Rounded 10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50BC8BC-EDBC-8B46-B1A5-571FC7AC1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720" y="467256"/>
            <a:ext cx="6534211" cy="5766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8C637F-EE10-DB4B-8EAF-FFEE3F74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The most common agricultural species in GBIF are all birds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5D8C9-E112-A54F-9564-8ED53B2E7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33D99-9642-7C45-975C-1FEF70B70FC0}"/>
              </a:ext>
            </a:extLst>
          </p:cNvPr>
          <p:cNvSpPr txBox="1"/>
          <p:nvPr/>
        </p:nvSpPr>
        <p:spPr>
          <a:xfrm>
            <a:off x="3805322" y="6362704"/>
            <a:ext cx="6776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species in NALT has 18855 occurrence records in GBIF on average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49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73FCEB7-CD02-4399-BA74-12D9191D6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E0F8EA9D-1BE4-464C-AA87-2B1611BE4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6079" y="545432"/>
            <a:ext cx="6540700" cy="534202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D136D3-3BA3-584F-844D-CA0B4B58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least common agricultural species</a:t>
            </a:r>
            <a:r>
              <a:rPr lang="en-US" b="1" dirty="0">
                <a:solidFill>
                  <a:srgbClr val="FFFFFF"/>
                </a:solidFill>
              </a:rPr>
              <a:t> in GBIF are insects and microbes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42201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3E2B9-50A5-5B40-A829-AD50089A0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Most of the occurrence counts are in the range   1-1000 followed by 1001-2000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17019A8-F004-A348-BC1B-39E2ABD95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10515599" cy="5032375"/>
          </a:xfrm>
        </p:spPr>
      </p:pic>
    </p:spTree>
    <p:extLst>
      <p:ext uri="{BB962C8B-B14F-4D97-AF65-F5344CB8AC3E}">
        <p14:creationId xmlns:p14="http://schemas.microsoft.com/office/powerpoint/2010/main" val="2770153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4F768-9B29-C540-9CCA-3AB01D4AE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Occurrence data in the overall GBIF corpus is increasing exponentially over time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8DFB9EB-8619-DA47-9A39-8105943ED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10515599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30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761EC-56F2-914A-A9D0-6C387D52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Challenges for remaining analyses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279478-8986-904E-871B-6B4EC4B70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8344"/>
            <a:ext cx="12192000" cy="44896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70F5E-7CDE-3C44-AE9D-380126E65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89047"/>
            <a:ext cx="11068455" cy="2785285"/>
          </a:xfrm>
          <a:solidFill>
            <a:schemeClr val="bg1">
              <a:alpha val="72000"/>
            </a:schemeClr>
          </a:solidFill>
        </p:spPr>
        <p:txBody>
          <a:bodyPr/>
          <a:lstStyle/>
          <a:p>
            <a:r>
              <a:rPr lang="en-US" dirty="0"/>
              <a:t>Need to adjust for the GBIF bias in bird citizen science</a:t>
            </a:r>
          </a:p>
          <a:p>
            <a:r>
              <a:rPr lang="en-US" dirty="0"/>
              <a:t>Need to improve queries so the results have effective latitude and longitude data</a:t>
            </a:r>
          </a:p>
          <a:p>
            <a:r>
              <a:rPr lang="en-US" dirty="0"/>
              <a:t>Need to decide on a good way to show the geospatial differences OR</a:t>
            </a:r>
          </a:p>
          <a:p>
            <a:r>
              <a:rPr lang="en-US" dirty="0"/>
              <a:t>Need to visualize the </a:t>
            </a:r>
            <a:r>
              <a:rPr lang="en-US" dirty="0" err="1"/>
              <a:t>AgData</a:t>
            </a:r>
            <a:r>
              <a:rPr lang="en-US" dirty="0"/>
              <a:t> in a similar way to the overall GBIF corpus</a:t>
            </a:r>
          </a:p>
        </p:txBody>
      </p:sp>
    </p:spTree>
    <p:extLst>
      <p:ext uri="{BB962C8B-B14F-4D97-AF65-F5344CB8AC3E}">
        <p14:creationId xmlns:p14="http://schemas.microsoft.com/office/powerpoint/2010/main" val="2166836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A00A56E-AE23-E94C-808F-38960914D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46" r="20306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2220FA-0DE3-5849-9282-C8885B393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SCINet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1BC23-013C-C941-8906-52A22C159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r>
              <a:rPr lang="en-US" sz="1800" dirty="0"/>
              <a:t>Further analyses will be computationally intensive and so I plan to take advantage of Agriculture Research Service’s high performance computing platform called </a:t>
            </a:r>
            <a:r>
              <a:rPr lang="en-US" sz="1800" dirty="0" err="1"/>
              <a:t>SCINet</a:t>
            </a:r>
            <a:endParaRPr lang="en-US" sz="1800" dirty="0"/>
          </a:p>
          <a:p>
            <a:r>
              <a:rPr lang="en-US" sz="1800" dirty="0"/>
              <a:t>This is a high performance computing infrastructure for ARS researchers</a:t>
            </a:r>
          </a:p>
          <a:p>
            <a:r>
              <a:rPr lang="en-US" sz="1800" dirty="0"/>
              <a:t>Designed to enable large-scale computing and large-scale storage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18301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7C17-D588-A249-B606-29C3EDA38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F3510-9FA6-1E42-A876-A676A8080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916"/>
            <a:ext cx="10515600" cy="46850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Most of the species in NAL Thesaurus have occurrence data in GBIF</a:t>
            </a:r>
          </a:p>
          <a:p>
            <a:r>
              <a:rPr lang="en-US" dirty="0"/>
              <a:t>Most of the species have vey little data</a:t>
            </a:r>
          </a:p>
          <a:p>
            <a:r>
              <a:rPr lang="en-US" dirty="0"/>
              <a:t>Occurrence records of GBIF corpus have increased exponentially with time</a:t>
            </a:r>
          </a:p>
          <a:p>
            <a:r>
              <a:rPr lang="en-US" dirty="0"/>
              <a:t>Python is a versatile language, suitable for both web scraping and data analysis.</a:t>
            </a:r>
          </a:p>
          <a:p>
            <a:r>
              <a:rPr lang="en-US" dirty="0"/>
              <a:t>This approach is going to be useful in answering the remaining questions and will provide some guidance for people interested in using GBIF for agricultural analysis.</a:t>
            </a:r>
          </a:p>
          <a:p>
            <a:r>
              <a:rPr lang="en-US" dirty="0"/>
              <a:t>It will also highlight where data are missing from GBIF: gaps may be filled by indexing data from agricultural records or by accounting for biases</a:t>
            </a:r>
          </a:p>
          <a:p>
            <a:r>
              <a:rPr lang="en-US" dirty="0"/>
              <a:t>Future work can include below species occurrence like particular cultivars or varieties.</a:t>
            </a:r>
          </a:p>
        </p:txBody>
      </p:sp>
    </p:spTree>
    <p:extLst>
      <p:ext uri="{BB962C8B-B14F-4D97-AF65-F5344CB8AC3E}">
        <p14:creationId xmlns:p14="http://schemas.microsoft.com/office/powerpoint/2010/main" val="439751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389E2-CD96-9243-802D-41402D27D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63" y="1122363"/>
            <a:ext cx="11240085" cy="141229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Gap Assessment of Accessible Agrobiodiversity Data using GBIF and the NAL Thesaurus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D5BE9-7C34-944A-9EEC-1A8A920FA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34653"/>
            <a:ext cx="9144000" cy="2723147"/>
          </a:xfrm>
        </p:spPr>
        <p:txBody>
          <a:bodyPr/>
          <a:lstStyle/>
          <a:p>
            <a:r>
              <a:rPr lang="en-US" dirty="0"/>
              <a:t>Developed by: Akshat Pant</a:t>
            </a:r>
          </a:p>
          <a:p>
            <a:r>
              <a:rPr lang="en-US" dirty="0"/>
              <a:t>Advised by: Cynthia Parr, Adam </a:t>
            </a:r>
            <a:r>
              <a:rPr lang="en-US" dirty="0" err="1"/>
              <a:t>Kriesberg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572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65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0EBB7-DD98-F445-BA4A-633C57164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4" r="-1" b="-1"/>
          <a:stretch/>
        </p:blipFill>
        <p:spPr>
          <a:xfrm>
            <a:off x="327547" y="321733"/>
            <a:ext cx="7207108" cy="4250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36E4F4-D0FD-5F45-B0F8-6E1EC2548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Global Biodiversity Information Facility (</a:t>
            </a:r>
            <a:r>
              <a:rPr lang="en-US" dirty="0">
                <a:solidFill>
                  <a:schemeClr val="bg1"/>
                </a:solidFill>
              </a:rPr>
              <a:t>https://www.gbif.org)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5F03E-176C-7445-B87E-C935CB486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4"/>
            <a:ext cx="3424739" cy="5474557"/>
          </a:xfrm>
          <a:noFill/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International network and research infrastructure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Open access to data about all types of life on Earth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Information about where and when species have been recorded: occurrences such as museum specimens and citizen science observations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Includes some limited agricultural data such as germplasm records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Metadata like genus, species, family, scientific name, decimal latitude, decimal longitude, year and more.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67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787ECB63-DE10-EF4D-8AAC-C97F96A43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5D28A1-AA1C-4647-B09C-3377B1A1D007}"/>
              </a:ext>
            </a:extLst>
          </p:cNvPr>
          <p:cNvSpPr txBox="1"/>
          <p:nvPr/>
        </p:nvSpPr>
        <p:spPr>
          <a:xfrm>
            <a:off x="6619587" y="364599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76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2C19C-1CA8-784F-AA61-79BACE88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7822"/>
          </a:xfrm>
        </p:spPr>
        <p:txBody>
          <a:bodyPr/>
          <a:lstStyle/>
          <a:p>
            <a:r>
              <a:rPr lang="en-US" b="1" dirty="0"/>
              <a:t>GBIF provides metrics on their overall corpus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B9CC4B-5B27-B941-A61E-B6665F485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594" y="1288214"/>
            <a:ext cx="10214811" cy="556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54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346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>
            <a:solidFill>
              <a:srgbClr val="38A6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CEC91C-DC7B-3F4D-BFD4-015E955BF4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t="161" r="-4" b="-4"/>
          <a:stretch/>
        </p:blipFill>
        <p:spPr>
          <a:xfrm>
            <a:off x="9030743" y="2474254"/>
            <a:ext cx="1912560" cy="1909489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F3150E-A8C6-6441-80D6-B80E7F0E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NAL Thesaurus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D4805-2EB3-974A-8FD5-BAB9F6156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8" y="1752880"/>
            <a:ext cx="6467867" cy="4803563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>
                <a:hlinkClick r:id="rId4"/>
              </a:rPr>
              <a:t>https://agclass.nal.usda.gov/</a:t>
            </a:r>
            <a:endParaRPr lang="en-US" sz="2400" dirty="0"/>
          </a:p>
          <a:p>
            <a:r>
              <a:rPr lang="en-US" sz="2400" dirty="0"/>
              <a:t>Online vocabulary tools</a:t>
            </a:r>
          </a:p>
          <a:p>
            <a:r>
              <a:rPr lang="en-US" sz="2400" dirty="0"/>
              <a:t>First released by the National Agricultural Library in 2002</a:t>
            </a:r>
          </a:p>
          <a:p>
            <a:r>
              <a:rPr lang="en-US" sz="2400" dirty="0"/>
              <a:t>In-depth coverage of agriculture, biology and related disciplines</a:t>
            </a:r>
          </a:p>
          <a:p>
            <a:r>
              <a:rPr lang="en-US" sz="2400" dirty="0"/>
              <a:t>Used to index scholarly articles</a:t>
            </a:r>
          </a:p>
          <a:p>
            <a:r>
              <a:rPr lang="en-US" sz="2400" dirty="0"/>
              <a:t>Contains over 135,000 terms</a:t>
            </a:r>
          </a:p>
          <a:p>
            <a:r>
              <a:rPr lang="en-US" sz="2400" dirty="0"/>
              <a:t>Examples: Tillage, </a:t>
            </a:r>
            <a:r>
              <a:rPr lang="en-US" sz="2400" i="1" dirty="0" err="1"/>
              <a:t>Zea</a:t>
            </a:r>
            <a:r>
              <a:rPr lang="en-US" sz="2400" i="1" dirty="0"/>
              <a:t> mays</a:t>
            </a:r>
            <a:r>
              <a:rPr lang="en-US" sz="2400" dirty="0"/>
              <a:t>, carbon nitrogen ratio</a:t>
            </a:r>
          </a:p>
          <a:p>
            <a:r>
              <a:rPr lang="en-US" sz="2400" dirty="0"/>
              <a:t>Fields like broader term (parent), narrower term (child), RDF format, persistent URI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7540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461B-D4F5-8E40-B0DF-1D0401DCB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Scientific names in NAL Thesaurus will represent “agriculturally relevant organisms”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43B44-97A2-A543-B60E-3A585A113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 50,000 of the 135,000 NALT terms are organism names</a:t>
            </a:r>
          </a:p>
          <a:p>
            <a:r>
              <a:rPr lang="en-US" dirty="0"/>
              <a:t>These are a subset of the overall organisms in the world</a:t>
            </a:r>
          </a:p>
          <a:p>
            <a:r>
              <a:rPr lang="en-US" dirty="0"/>
              <a:t>Names are included in NALT if:</a:t>
            </a:r>
          </a:p>
          <a:p>
            <a:pPr lvl="1"/>
            <a:r>
              <a:rPr lang="en-US" dirty="0"/>
              <a:t>Many hits on AGRICOLA (millions of citations relating to the field of agriculture)</a:t>
            </a:r>
          </a:p>
          <a:p>
            <a:pPr lvl="1"/>
            <a:r>
              <a:rPr lang="en-US" dirty="0"/>
              <a:t>Sometimes entire groups are included if some members of the group have high numbers of hits in AGRICOLA</a:t>
            </a:r>
          </a:p>
          <a:p>
            <a:r>
              <a:rPr lang="en-US" dirty="0"/>
              <a:t>We focus on ~22,000 species-level names to keep the analysis manageable and also because above that level is too broad</a:t>
            </a:r>
          </a:p>
        </p:txBody>
      </p:sp>
    </p:spTree>
    <p:extLst>
      <p:ext uri="{BB962C8B-B14F-4D97-AF65-F5344CB8AC3E}">
        <p14:creationId xmlns:p14="http://schemas.microsoft.com/office/powerpoint/2010/main" val="700905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ED9C876-9B20-4BB3-8D7E-CBA537C2C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A10CD9-AB72-504E-AE2A-629EBB86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3996A-37D3-4E42-A4EF-2CE57895F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1809345"/>
            <a:ext cx="5314543" cy="4319081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en-US" sz="1800" dirty="0"/>
          </a:p>
          <a:p>
            <a:r>
              <a:rPr lang="en-US" sz="2400" dirty="0"/>
              <a:t>Get some descriptive statistics about Agrobiodiversity Data (</a:t>
            </a:r>
            <a:r>
              <a:rPr lang="en-US" sz="2400" dirty="0" err="1"/>
              <a:t>AgData</a:t>
            </a:r>
            <a:r>
              <a:rPr lang="en-US" sz="2400" dirty="0"/>
              <a:t>) in GBIF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Create visualizations to view occurrence trends of the GBIF corpus and </a:t>
            </a:r>
            <a:r>
              <a:rPr lang="en-US" sz="2400" dirty="0" err="1"/>
              <a:t>AgData</a:t>
            </a:r>
            <a:r>
              <a:rPr lang="en-US" sz="2400" dirty="0"/>
              <a:t> in GBIF to determine gaps or biases</a:t>
            </a:r>
          </a:p>
          <a:p>
            <a:endParaRPr lang="en-US" sz="2400" dirty="0"/>
          </a:p>
          <a:p>
            <a:r>
              <a:rPr lang="en-US" sz="2400" dirty="0"/>
              <a:t>Provide examples of and code for how agricultural researchers can work with GBIF data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31860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0DF90E-6BAD-4E82-8FDF-717C9A357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CFE735-3D57-7543-83CD-D243FA3F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Questions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7FEDC0-E22F-457B-953A-2E28094420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5513098"/>
              </p:ext>
            </p:extLst>
          </p:nvPr>
        </p:nvGraphicFramePr>
        <p:xfrm>
          <a:off x="838200" y="2022475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2771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7321</TotalTime>
  <Words>841</Words>
  <Application>Microsoft Macintosh PowerPoint</Application>
  <PresentationFormat>Widescreen</PresentationFormat>
  <Paragraphs>112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1_Office Theme</vt:lpstr>
      <vt:lpstr>Data Science &amp; Agriculture</vt:lpstr>
      <vt:lpstr>Gap Assessment of Accessible Agrobiodiversity Data using GBIF and the NAL Thesaurus</vt:lpstr>
      <vt:lpstr>Global Biodiversity Information Facility (https://www.gbif.org)</vt:lpstr>
      <vt:lpstr>PowerPoint Presentation</vt:lpstr>
      <vt:lpstr>GBIF provides metrics on their overall corpus</vt:lpstr>
      <vt:lpstr>NAL Thesaurus</vt:lpstr>
      <vt:lpstr>Scientific names in NAL Thesaurus will represent “agriculturally relevant organisms”</vt:lpstr>
      <vt:lpstr>Goals</vt:lpstr>
      <vt:lpstr>Questions</vt:lpstr>
      <vt:lpstr>Technologies Used</vt:lpstr>
      <vt:lpstr>94 percent of species in the NAL Thesaurus have occurrence records in GBIF</vt:lpstr>
      <vt:lpstr>The most common agricultural species in GBIF are all birds</vt:lpstr>
      <vt:lpstr>The least common agricultural species in GBIF are insects and microbes  </vt:lpstr>
      <vt:lpstr>Most of the occurrence counts are in the range   1-1000 followed by 1001-2000 </vt:lpstr>
      <vt:lpstr>Occurrence data in the overall GBIF corpus is increasing exponentially over time</vt:lpstr>
      <vt:lpstr>Challenges for remaining analyses</vt:lpstr>
      <vt:lpstr>SCINet</vt:lpstr>
      <vt:lpstr>Conclusion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GBIF</dc:title>
  <dc:creator>Akshat Pant</dc:creator>
  <cp:lastModifiedBy>Akshat Pant</cp:lastModifiedBy>
  <cp:revision>83</cp:revision>
  <dcterms:created xsi:type="dcterms:W3CDTF">2018-05-10T15:31:44Z</dcterms:created>
  <dcterms:modified xsi:type="dcterms:W3CDTF">2018-05-23T03:21:29Z</dcterms:modified>
</cp:coreProperties>
</file>