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72"/>
  </p:notesMasterIdLst>
  <p:handoutMasterIdLst>
    <p:handoutMasterId r:id="rId73"/>
  </p:handoutMasterIdLst>
  <p:sldIdLst>
    <p:sldId id="745" r:id="rId2"/>
    <p:sldId id="748" r:id="rId3"/>
    <p:sldId id="744" r:id="rId4"/>
    <p:sldId id="299" r:id="rId5"/>
    <p:sldId id="300" r:id="rId6"/>
    <p:sldId id="677" r:id="rId7"/>
    <p:sldId id="655" r:id="rId8"/>
    <p:sldId id="258" r:id="rId9"/>
    <p:sldId id="678" r:id="rId10"/>
    <p:sldId id="370" r:id="rId11"/>
    <p:sldId id="305" r:id="rId12"/>
    <p:sldId id="747" r:id="rId13"/>
    <p:sldId id="361" r:id="rId14"/>
    <p:sldId id="381" r:id="rId15"/>
    <p:sldId id="467" r:id="rId16"/>
    <p:sldId id="389" r:id="rId17"/>
    <p:sldId id="746" r:id="rId18"/>
    <p:sldId id="256" r:id="rId19"/>
    <p:sldId id="257" r:id="rId20"/>
    <p:sldId id="750" r:id="rId21"/>
    <p:sldId id="259" r:id="rId22"/>
    <p:sldId id="260" r:id="rId23"/>
    <p:sldId id="261" r:id="rId24"/>
    <p:sldId id="262" r:id="rId25"/>
    <p:sldId id="263" r:id="rId26"/>
    <p:sldId id="264" r:id="rId27"/>
    <p:sldId id="265" r:id="rId28"/>
    <p:sldId id="266" r:id="rId29"/>
    <p:sldId id="267" r:id="rId30"/>
    <p:sldId id="751"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701" r:id="rId48"/>
    <p:sldId id="702" r:id="rId49"/>
    <p:sldId id="703" r:id="rId50"/>
    <p:sldId id="706" r:id="rId51"/>
    <p:sldId id="708" r:id="rId52"/>
    <p:sldId id="710" r:id="rId53"/>
    <p:sldId id="712" r:id="rId54"/>
    <p:sldId id="714" r:id="rId55"/>
    <p:sldId id="713" r:id="rId56"/>
    <p:sldId id="717" r:id="rId57"/>
    <p:sldId id="451" r:id="rId58"/>
    <p:sldId id="727" r:id="rId59"/>
    <p:sldId id="729" r:id="rId60"/>
    <p:sldId id="731" r:id="rId61"/>
    <p:sldId id="740" r:id="rId62"/>
    <p:sldId id="733" r:id="rId63"/>
    <p:sldId id="737" r:id="rId64"/>
    <p:sldId id="734" r:id="rId65"/>
    <p:sldId id="285" r:id="rId66"/>
    <p:sldId id="286" r:id="rId67"/>
    <p:sldId id="268" r:id="rId68"/>
    <p:sldId id="287" r:id="rId69"/>
    <p:sldId id="749" r:id="rId70"/>
    <p:sldId id="738"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FA2C903F-AF3F-2642-A4FD-3A9F4DF90BE2}">
          <p14:sldIdLst>
            <p14:sldId id="745"/>
            <p14:sldId id="748"/>
            <p14:sldId id="744"/>
            <p14:sldId id="299"/>
            <p14:sldId id="300"/>
          </p14:sldIdLst>
        </p14:section>
        <p14:section name="What is ORCID?" id="{5D3B28E9-297C-FA4E-9762-EBE1AD8BB78C}">
          <p14:sldIdLst>
            <p14:sldId id="677"/>
            <p14:sldId id="655"/>
            <p14:sldId id="258"/>
            <p14:sldId id="678"/>
            <p14:sldId id="370"/>
            <p14:sldId id="305"/>
            <p14:sldId id="747"/>
            <p14:sldId id="361"/>
            <p14:sldId id="381"/>
            <p14:sldId id="467"/>
            <p14:sldId id="389"/>
          </p14:sldIdLst>
        </p14:section>
        <p14:section name="ORCID@BC" id="{2401A1EA-A48C-3046-89A0-8D490C0779A0}">
          <p14:sldIdLst>
            <p14:sldId id="746"/>
            <p14:sldId id="256"/>
            <p14:sldId id="257"/>
            <p14:sldId id="750"/>
            <p14:sldId id="259"/>
            <p14:sldId id="260"/>
            <p14:sldId id="261"/>
            <p14:sldId id="262"/>
            <p14:sldId id="263"/>
            <p14:sldId id="264"/>
            <p14:sldId id="265"/>
            <p14:sldId id="266"/>
            <p14:sldId id="267"/>
            <p14:sldId id="751"/>
            <p14:sldId id="269"/>
            <p14:sldId id="270"/>
            <p14:sldId id="271"/>
            <p14:sldId id="272"/>
            <p14:sldId id="273"/>
            <p14:sldId id="274"/>
            <p14:sldId id="275"/>
            <p14:sldId id="276"/>
            <p14:sldId id="277"/>
            <p14:sldId id="278"/>
            <p14:sldId id="279"/>
            <p14:sldId id="280"/>
            <p14:sldId id="281"/>
            <p14:sldId id="282"/>
            <p14:sldId id="283"/>
            <p14:sldId id="284"/>
          </p14:sldIdLst>
        </p14:section>
        <p14:section name="ORCID and Research Institutions" id="{AB3B74C6-7094-AC49-9ABA-83B5F7BC9605}">
          <p14:sldIdLst>
            <p14:sldId id="701"/>
            <p14:sldId id="702"/>
            <p14:sldId id="703"/>
            <p14:sldId id="706"/>
            <p14:sldId id="708"/>
            <p14:sldId id="710"/>
            <p14:sldId id="712"/>
            <p14:sldId id="714"/>
            <p14:sldId id="713"/>
            <p14:sldId id="717"/>
            <p14:sldId id="451"/>
          </p14:sldIdLst>
        </p14:section>
        <p14:section name="Connecting to ORCID" id="{38DA5BE6-1BAA-C94E-AD60-D35A8AB9DC43}">
          <p14:sldIdLst>
            <p14:sldId id="727"/>
            <p14:sldId id="729"/>
            <p14:sldId id="731"/>
            <p14:sldId id="740"/>
            <p14:sldId id="733"/>
            <p14:sldId id="737"/>
          </p14:sldIdLst>
        </p14:section>
        <p14:section name="About Consortia" id="{1691675B-62DF-8841-A6BB-6F598373DB9C}">
          <p14:sldIdLst>
            <p14:sldId id="734"/>
            <p14:sldId id="285"/>
            <p14:sldId id="286"/>
            <p14:sldId id="268"/>
            <p14:sldId id="287"/>
            <p14:sldId id="749"/>
            <p14:sldId id="738"/>
          </p14:sldIdLst>
        </p14:section>
        <p14:section name="UNUSED SLIDES" id="{19974A13-6E0A-5443-9629-B8DF4EAD4DB4}">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ert Peters" initials="" lastIdx="1" clrIdx="0"/>
  <p:cmAuthor id="1" name="Laura Paglione" initials="LADP"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0F0F0"/>
    <a:srgbClr val="DDE6F4"/>
    <a:srgbClr val="3C81BA"/>
    <a:srgbClr val="000000"/>
    <a:srgbClr val="FFA3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9" autoAdjust="0"/>
    <p:restoredTop sz="95833" autoAdjust="0"/>
  </p:normalViewPr>
  <p:slideViewPr>
    <p:cSldViewPr snapToGrid="0" snapToObjects="1" showGuides="1">
      <p:cViewPr varScale="1">
        <p:scale>
          <a:sx n="101" d="100"/>
          <a:sy n="101" d="100"/>
        </p:scale>
        <p:origin x="1480" y="184"/>
      </p:cViewPr>
      <p:guideLst>
        <p:guide orient="horz" pos="2160"/>
        <p:guide pos="2880"/>
      </p:guideLst>
    </p:cSldViewPr>
  </p:slideViewPr>
  <p:notesTextViewPr>
    <p:cViewPr>
      <p:scale>
        <a:sx n="1" d="1"/>
        <a:sy n="1" d="1"/>
      </p:scale>
      <p:origin x="0" y="0"/>
    </p:cViewPr>
  </p:notesTextViewPr>
  <p:sorterViewPr>
    <p:cViewPr>
      <p:scale>
        <a:sx n="132" d="100"/>
        <a:sy n="132" d="100"/>
      </p:scale>
      <p:origin x="0" y="140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F159AB7-0A26-2D44-964B-0651ED095B2F}" type="datetimeFigureOut">
              <a:rPr kumimoji="1" lang="ja-JP" altLang="en-US" smtClean="0"/>
              <a:t>2018/8/3</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46E2931-803E-9746-82D6-0225F68672A1}" type="slidenum">
              <a:rPr kumimoji="1" lang="ja-JP" altLang="en-US" smtClean="0"/>
              <a:t>‹#›</a:t>
            </a:fld>
            <a:endParaRPr kumimoji="1" lang="ja-JP" altLang="en-US"/>
          </a:p>
        </p:txBody>
      </p:sp>
    </p:spTree>
    <p:extLst>
      <p:ext uri="{BB962C8B-B14F-4D97-AF65-F5344CB8AC3E}">
        <p14:creationId xmlns:p14="http://schemas.microsoft.com/office/powerpoint/2010/main" val="4883567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099254-3349-9244-989C-45C3C42499B7}" type="datetimeFigureOut">
              <a:rPr lang="en-US" smtClean="0"/>
              <a:t>8/3/18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4127DA-194F-8448-8E3F-FD22FD1C5D2F}" type="slidenum">
              <a:rPr lang="en-US" smtClean="0"/>
              <a:t>‹#›</a:t>
            </a:fld>
            <a:endParaRPr lang="en-US"/>
          </a:p>
        </p:txBody>
      </p:sp>
    </p:spTree>
    <p:extLst>
      <p:ext uri="{BB962C8B-B14F-4D97-AF65-F5344CB8AC3E}">
        <p14:creationId xmlns:p14="http://schemas.microsoft.com/office/powerpoint/2010/main" val="121494524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I am Laura Paglione, the Director of Strategic Initiatives at ORCID, and I welcome you to this webinar. Also here is my colleague, Eric Olson from ORCID’s community engagement team. </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The information that we have prepared for today is primarily geared toward US-based research institutions that are not currently ORCID members. While we know that some of you are not from this audience, most of the information that we’ll share is general enough to apply to any organization. In addition, we will have time for Q&amp;A at the end for anything that isn’t covered. Finally, we both will be available to set up follow up sessions with anyone who may have questions specific to their organization, or who want to continue the conversation.</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Some housekeeping</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kumimoji="1" lang="en-US" altLang="ja-JP" baseline="0" dirty="0"/>
              <a:t>we will NOT be recording this session, though we will be doing this webinar again next week, and in the future.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kumimoji="1" lang="en-US" altLang="ja-JP" baseline="0" dirty="0"/>
              <a:t>These slides will be available at the conclusion of this webinar – you will receive an email that will include a link to the slides.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kumimoji="1" lang="en-US" altLang="ja-JP" baseline="0" dirty="0"/>
              <a:t>Everyone’s microphone is muted during the presentation, though you are welcome to type questions into the chat window at any time, or please feel free to click on the button in your console to raise your hand, and we can unmute you so that you can ask your question.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kumimoji="1" lang="en-US" altLang="ja-JP" baseline="0" dirty="0"/>
              <a:t>In addition to the Q&amp;A session at the end, we will pause throughout the presentation to answer questions that have come up so far.</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We’ll be spending the next 40 min or so talking about ORCID and how ORCID’s offerings can help address some challenges that research institutions often face. We’ll also talk about new initiatives that national funders, including the US National Institutes of Health, are undertaking as early as next month, and how they may impact research institutions. We’ll wrap things up with information about ORCID membership, and the benefits that both ORCID members and non members enjoy.</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Though, before we get into all of that, Eric and I thought it would be a good idea to learn a bit more about the challenges that you face. </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[GOTOWEBINAR POLL #1: Which of the following challenges does your institution face? (check all that apply)</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kumimoji="1" lang="en-US" altLang="ja-JP" baseline="0" dirty="0"/>
              <a:t>We have research information in many different systems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kumimoji="1" lang="en-US" altLang="ja-JP" baseline="0" dirty="0"/>
              <a:t>It is difficult to collect/track faculty research activities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kumimoji="1" lang="en-US" altLang="ja-JP" baseline="0" dirty="0"/>
              <a:t>We want to understand more about what alumni are doing</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kumimoji="1" lang="en-US" altLang="ja-JP" baseline="0" dirty="0"/>
              <a:t>Research tracking/impact is increasingly important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kumimoji="1" lang="en-US" altLang="ja-JP" baseline="0" dirty="0"/>
              <a:t>We are concerned about inaccurate inst. affiliation claims]</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kumimoji="1" lang="en-US" altLang="ja-JP" baseline="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Display results – provide comment about how the webinar will provide insight of how ORCID can help.</a:t>
            </a:r>
          </a:p>
        </p:txBody>
      </p:sp>
      <p:sp>
        <p:nvSpPr>
          <p:cNvPr id="4" name="スライド番号プレースホルダー 3"/>
          <p:cNvSpPr>
            <a:spLocks noGrp="1"/>
          </p:cNvSpPr>
          <p:nvPr>
            <p:ph type="sldNum" sz="quarter" idx="10"/>
          </p:nvPr>
        </p:nvSpPr>
        <p:spPr/>
        <p:txBody>
          <a:bodyPr/>
          <a:lstStyle/>
          <a:p>
            <a:fld id="{544127DA-194F-8448-8E3F-FD22FD1C5D2F}" type="slidenum">
              <a:rPr lang="en-US" smtClean="0"/>
              <a:t>1</a:t>
            </a:fld>
            <a:endParaRPr lang="en-US"/>
          </a:p>
        </p:txBody>
      </p:sp>
    </p:spTree>
    <p:extLst>
      <p:ext uri="{BB962C8B-B14F-4D97-AF65-F5344CB8AC3E}">
        <p14:creationId xmlns:p14="http://schemas.microsoft.com/office/powerpoint/2010/main" val="418003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HK" baseline="0" dirty="0"/>
              <a:t>Can get updated stats on our webpage </a:t>
            </a:r>
            <a:r>
              <a:rPr lang="en-US" sz="1200" dirty="0">
                <a:solidFill>
                  <a:srgbClr val="98C125"/>
                </a:solidFill>
                <a:ea typeface="ヒラギノ角ゴ ProN W6" charset="0"/>
                <a:cs typeface="Arial" charset="0"/>
                <a:sym typeface="Arial" charset="0"/>
              </a:rPr>
              <a:t>https://orcid.org/statistics</a:t>
            </a:r>
          </a:p>
          <a:p>
            <a:endParaRPr lang="en-HK" baseline="0" dirty="0"/>
          </a:p>
          <a:p>
            <a:r>
              <a:rPr lang="en-HK" baseline="0" dirty="0"/>
              <a:t>Can get integration info from the website https://orcid.org/members or ask us directly </a:t>
            </a:r>
          </a:p>
          <a:p>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14</a:t>
            </a:fld>
            <a:endParaRPr lang="en-US"/>
          </a:p>
        </p:txBody>
      </p:sp>
    </p:spTree>
    <p:extLst>
      <p:ext uri="{BB962C8B-B14F-4D97-AF65-F5344CB8AC3E}">
        <p14:creationId xmlns:p14="http://schemas.microsoft.com/office/powerpoint/2010/main" val="3630261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ahead of ourselves, let’s back up</a:t>
            </a:r>
            <a:r>
              <a:rPr lang="en-US" baseline="0" dirty="0"/>
              <a:t> for a moment and talk about ORCID in general.</a:t>
            </a:r>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17</a:t>
            </a:fld>
            <a:endParaRPr lang="en-US"/>
          </a:p>
        </p:txBody>
      </p:sp>
    </p:spTree>
    <p:extLst>
      <p:ext uri="{BB962C8B-B14F-4D97-AF65-F5344CB8AC3E}">
        <p14:creationId xmlns:p14="http://schemas.microsoft.com/office/powerpoint/2010/main" val="3342565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One way to convince admin to pay for membership was because we needed access to API and that was only way to do so</a:t>
            </a:r>
            <a:endParaRPr/>
          </a:p>
        </p:txBody>
      </p:sp>
    </p:spTree>
    <p:extLst>
      <p:ext uri="{BB962C8B-B14F-4D97-AF65-F5344CB8AC3E}">
        <p14:creationId xmlns:p14="http://schemas.microsoft.com/office/powerpoint/2010/main" val="1017427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c865e37b2_0_0: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Google Shape;58;g3c865e37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805999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634db0c6c_0_0: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Google Shape;64;g2634db0c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62253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634db0c6c_0_11: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Google Shape;69;g2634db0c6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60346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634db0c6c_0_15: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Google Shape;74;g2634db0c6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22559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634db0c6c_0_19: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Google Shape;79;g2634db0c6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13353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634db0c6c_0_23: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Google Shape;84;g2634db0c6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85685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634db0c6c_0_27: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Google Shape;89;g2634db0c6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05315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I am Laura Paglione, the Director of Strategic Initiatives at ORCID, and I welcome you to this webinar. Also here is my colleague, Eric Olson from ORCID’s community engagement team. </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The information that we have prepared for today is primarily geared toward US-based research institutions that are not currently ORCID members. While we know that some of you are not from this audience, most of the information that we’ll share is general enough to apply to any organization. In addition, we will have time for Q&amp;A at the end for anything that isn’t covered. Finally, we both will be available to set up follow up sessions with anyone who may have questions specific to their organization, or who want to continue the conversation.</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Some housekeeping</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kumimoji="1" lang="en-US" altLang="ja-JP" baseline="0" dirty="0"/>
              <a:t>we will NOT be recording this session, though we will be doing this webinar again next week, and in the future.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kumimoji="1" lang="en-US" altLang="ja-JP" baseline="0" dirty="0"/>
              <a:t>These slides will be available at the conclusion of this webinar – you will receive an email that will include a link to the slides.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kumimoji="1" lang="en-US" altLang="ja-JP" baseline="0" dirty="0"/>
              <a:t>Everyone’s microphone is muted during the presentation, though you are welcome to type questions into the chat window at any time, or please feel free to click on the button in your console to raise your hand, and we can unmute you so that you can ask your question.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kumimoji="1" lang="en-US" altLang="ja-JP" baseline="0" dirty="0"/>
              <a:t>In addition to the Q&amp;A session at the end, we will pause throughout the presentation to answer questions that have come up so far.</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We’ll be spending the next 40 min or so talking about ORCID and how ORCID’s offerings can help address some challenges that research institutions often face. We’ll also talk about new initiatives that national funders, including the US National Institutes of Health, are undertaking as early as next month, and how they may impact research institutions. We’ll wrap things up with information about ORCID membership, and the benefits that both ORCID members and non members enjoy.</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Though, before we get into all of that, Eric and I thought it would be a good idea to learn a bit more about the challenges that you face. </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[GOTOWEBINAR POLL #1: Which of the following challenges does your institution face? (check all that apply)</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kumimoji="1" lang="en-US" altLang="ja-JP" baseline="0" dirty="0"/>
              <a:t>We have research information in many different systems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kumimoji="1" lang="en-US" altLang="ja-JP" baseline="0" dirty="0"/>
              <a:t>It is difficult to collect/track faculty research activities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kumimoji="1" lang="en-US" altLang="ja-JP" baseline="0" dirty="0"/>
              <a:t>We want to understand more about what alumni are doing</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kumimoji="1" lang="en-US" altLang="ja-JP" baseline="0" dirty="0"/>
              <a:t>Research tracking/impact is increasingly important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kumimoji="1" lang="en-US" altLang="ja-JP" baseline="0" dirty="0"/>
              <a:t>We are concerned about inaccurate inst. affiliation claims]</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kumimoji="1" lang="en-US" altLang="ja-JP" baseline="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Display results – provide comment about how the webinar will provide insight of how ORCID can help.</a:t>
            </a:r>
          </a:p>
        </p:txBody>
      </p:sp>
      <p:sp>
        <p:nvSpPr>
          <p:cNvPr id="4" name="スライド番号プレースホルダー 3"/>
          <p:cNvSpPr>
            <a:spLocks noGrp="1"/>
          </p:cNvSpPr>
          <p:nvPr>
            <p:ph type="sldNum" sz="quarter" idx="10"/>
          </p:nvPr>
        </p:nvSpPr>
        <p:spPr/>
        <p:txBody>
          <a:bodyPr/>
          <a:lstStyle/>
          <a:p>
            <a:fld id="{544127DA-194F-8448-8E3F-FD22FD1C5D2F}" type="slidenum">
              <a:rPr lang="en-US" smtClean="0"/>
              <a:t>2</a:t>
            </a:fld>
            <a:endParaRPr lang="en-US"/>
          </a:p>
        </p:txBody>
      </p:sp>
    </p:spTree>
    <p:extLst>
      <p:ext uri="{BB962C8B-B14F-4D97-AF65-F5344CB8AC3E}">
        <p14:creationId xmlns:p14="http://schemas.microsoft.com/office/powerpoint/2010/main" val="1401380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634db0c6c_0_35: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Google Shape;94;g2634db0c6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04069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634db0c6c_0_39: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Google Shape;99;g2634db0c6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16487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c865e37b2_0_75: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Google Shape;104;g3c865e37b2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48637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c865e37b2_0_5: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Google Shape;109;g3c865e37b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9322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c865e37b2_0_10: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Google Shape;115;g3c865e37b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09679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c865e37b2_0_35: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Google Shape;120;g3c865e37b2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152896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c865e37b2_0_32: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Google Shape;125;g3c865e37b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880154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c865e37b2_0_29: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Google Shape;130;g3c865e37b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53754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c865e37b2_0_26: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Google Shape;135;g3c865e37b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77942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c865e37b2_0_23: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Google Shape;140;g3c865e37b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44737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pPr/>
              <a:t>5</a:t>
            </a:fld>
            <a:endParaRPr lang="en-US" dirty="0"/>
          </a:p>
        </p:txBody>
      </p:sp>
    </p:spTree>
    <p:extLst>
      <p:ext uri="{BB962C8B-B14F-4D97-AF65-F5344CB8AC3E}">
        <p14:creationId xmlns:p14="http://schemas.microsoft.com/office/powerpoint/2010/main" val="1111876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c865e37b2_0_17: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Google Shape;145;g3c865e37b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461268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c865e37b2_0_14: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Google Shape;150;g3c865e37b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107150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c865e37b2_0_61: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Google Shape;155;g3c865e37b2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483750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c865e37b2_0_58: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Google Shape;160;g3c865e37b2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819141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c865e37b2_0_55: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Google Shape;165;g3c865e37b2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8006958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c865e37b2_0_70: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Google Shape;170;g3c865e37b2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5897066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c865e37b2_0_46: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Google Shape;176;g3c865e37b2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306192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d31a7df04_0_2: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Google Shape;181;g3d31a7df0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084751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c865e37b2_0_93: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Google Shape;186;g3c865e37b2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628204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c865e37b2_0_87: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Google Shape;192;g3c865e37b2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968844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ahead of ourselves, let’s back up</a:t>
            </a:r>
            <a:r>
              <a:rPr lang="en-US" baseline="0" dirty="0"/>
              <a:t> for a moment and talk about ORCID in general.</a:t>
            </a:r>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6</a:t>
            </a:fld>
            <a:endParaRPr lang="en-US"/>
          </a:p>
        </p:txBody>
      </p:sp>
    </p:spTree>
    <p:extLst>
      <p:ext uri="{BB962C8B-B14F-4D97-AF65-F5344CB8AC3E}">
        <p14:creationId xmlns:p14="http://schemas.microsoft.com/office/powerpoint/2010/main" val="27840503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635dc2175_0_0: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Google Shape;198;g2635dc217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91855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are all from research institutions. Why should you care about ORCID?</a:t>
            </a:r>
          </a:p>
          <a:p>
            <a:endParaRPr lang="en-US" dirty="0"/>
          </a:p>
          <a:p>
            <a:r>
              <a:rPr lang="en-US" dirty="0"/>
              <a:t>Bring back in references to the earlier</a:t>
            </a:r>
            <a:r>
              <a:rPr lang="en-US" baseline="0" dirty="0"/>
              <a:t> poll</a:t>
            </a:r>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47</a:t>
            </a:fld>
            <a:endParaRPr lang="en-US"/>
          </a:p>
        </p:txBody>
      </p:sp>
    </p:spTree>
    <p:extLst>
      <p:ext uri="{BB962C8B-B14F-4D97-AF65-F5344CB8AC3E}">
        <p14:creationId xmlns:p14="http://schemas.microsoft.com/office/powerpoint/2010/main" val="211237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dirty="0"/>
              <a:t>Research</a:t>
            </a:r>
            <a:r>
              <a:rPr lang="en-US" b="1" baseline="0" dirty="0"/>
              <a:t> institutions can develop t</a:t>
            </a:r>
            <a:r>
              <a:rPr lang="en-US" b="1" dirty="0"/>
              <a:t>rustworthy &amp; reliable connections, which provide several benefits as describe here. In the next slides we’ll go</a:t>
            </a:r>
            <a:r>
              <a:rPr lang="en-US" b="1" baseline="0" dirty="0"/>
              <a:t> over each.</a:t>
            </a:r>
          </a:p>
        </p:txBody>
      </p:sp>
      <p:sp>
        <p:nvSpPr>
          <p:cNvPr id="4" name="Slide Number Placeholder 3"/>
          <p:cNvSpPr>
            <a:spLocks noGrp="1"/>
          </p:cNvSpPr>
          <p:nvPr>
            <p:ph type="sldNum" sz="quarter" idx="10"/>
          </p:nvPr>
        </p:nvSpPr>
        <p:spPr/>
        <p:txBody>
          <a:bodyPr/>
          <a:lstStyle/>
          <a:p>
            <a:fld id="{544127DA-194F-8448-8E3F-FD22FD1C5D2F}" type="slidenum">
              <a:rPr lang="en-US" smtClean="0"/>
              <a:t>48</a:t>
            </a:fld>
            <a:endParaRPr lang="en-US"/>
          </a:p>
        </p:txBody>
      </p:sp>
    </p:spTree>
    <p:extLst>
      <p:ext uri="{BB962C8B-B14F-4D97-AF65-F5344CB8AC3E}">
        <p14:creationId xmlns:p14="http://schemas.microsoft.com/office/powerpoint/2010/main" val="3769188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Reliable</a:t>
            </a:r>
            <a:r>
              <a:rPr lang="en-US" b="1" baseline="0" dirty="0"/>
              <a:t> connections to your institution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Create unambiguous links between</a:t>
            </a:r>
            <a:r>
              <a:rPr lang="en-US" baseline="0" dirty="0"/>
              <a:t> your institution and the people and activities associated with it. </a:t>
            </a:r>
            <a:r>
              <a:rPr lang="en-US" b="0" dirty="0"/>
              <a:t>As in the story we told with</a:t>
            </a:r>
            <a:r>
              <a:rPr lang="en-US" b="0" baseline="0" dirty="0"/>
              <a:t> the circle diagram, your research institution can CONNECT authoritative affiliation information into your researcher’s records. This action provides three key benefits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You can control how your institution’s name is expressed, and when this information is COLLECTED by other systems with the researcher’s permission, your preferred name is shared as well.</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You can include a unique identifier for your institution, making it easier to tie research activities and affiliations back to your institution even when the information is stored in other systems.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You can explicitly assert authoritative connections between your institution and the people that perform research at and are educated by your institution.</a:t>
            </a:r>
          </a:p>
        </p:txBody>
      </p:sp>
      <p:sp>
        <p:nvSpPr>
          <p:cNvPr id="4" name="Slide Number Placeholder 3"/>
          <p:cNvSpPr>
            <a:spLocks noGrp="1"/>
          </p:cNvSpPr>
          <p:nvPr>
            <p:ph type="sldNum" sz="quarter" idx="10"/>
          </p:nvPr>
        </p:nvSpPr>
        <p:spPr/>
        <p:txBody>
          <a:bodyPr/>
          <a:lstStyle/>
          <a:p>
            <a:fld id="{544127DA-194F-8448-8E3F-FD22FD1C5D2F}" type="slidenum">
              <a:rPr lang="en-US" smtClean="0"/>
              <a:t>49</a:t>
            </a:fld>
            <a:endParaRPr lang="en-US"/>
          </a:p>
        </p:txBody>
      </p:sp>
    </p:spTree>
    <p:extLst>
      <p:ext uri="{BB962C8B-B14F-4D97-AF65-F5344CB8AC3E}">
        <p14:creationId xmlns:p14="http://schemas.microsoft.com/office/powerpoint/2010/main" val="20505956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researchers in nearly every country and member system connectors around the globe, your</a:t>
            </a:r>
            <a:r>
              <a:rPr lang="en-US" baseline="0" dirty="0"/>
              <a:t> institution benefits from a broadly-used, reliable and mobile identifier for your faculty, staff, students and alumni</a:t>
            </a:r>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50</a:t>
            </a:fld>
            <a:endParaRPr lang="en-US"/>
          </a:p>
        </p:txBody>
      </p:sp>
    </p:spTree>
    <p:extLst>
      <p:ext uri="{BB962C8B-B14F-4D97-AF65-F5344CB8AC3E}">
        <p14:creationId xmlns:p14="http://schemas.microsoft.com/office/powerpoint/2010/main" val="34053882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 mentioned before, the US NIH and other funders will be using he ability to COLLECT information from ORCID to pre-populate application forms and eventually reduce granting reporting burdens when research outcomes are published. They are also CONNECTING award information to records to increase transparency of this information, and enable others to COLLECT it from ORCID records.</a:t>
            </a:r>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51</a:t>
            </a:fld>
            <a:endParaRPr lang="en-US"/>
          </a:p>
        </p:txBody>
      </p:sp>
    </p:spTree>
    <p:extLst>
      <p:ext uri="{BB962C8B-B14F-4D97-AF65-F5344CB8AC3E}">
        <p14:creationId xmlns:p14="http://schemas.microsoft.com/office/powerpoint/2010/main" val="25915187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Permissions to</a:t>
            </a:r>
            <a:r>
              <a:rPr lang="en-US" baseline="0" dirty="0"/>
              <a:t> COLLECT information from ORCID records persist until the researcher revokes these permissions. As a result, these permissions can last beyond your formal relationship with the individual. This means that you can gain insights about former faculty, staff and students even after they leave your campus. Your systems can automatically be notified about scholarly activities performed by both your current and future researchers</a:t>
            </a:r>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52</a:t>
            </a:fld>
            <a:endParaRPr lang="en-US"/>
          </a:p>
        </p:txBody>
      </p:sp>
    </p:spTree>
    <p:extLst>
      <p:ext uri="{BB962C8B-B14F-4D97-AF65-F5344CB8AC3E}">
        <p14:creationId xmlns:p14="http://schemas.microsoft.com/office/powerpoint/2010/main" val="19095758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slide quickly</a:t>
            </a:r>
          </a:p>
        </p:txBody>
      </p:sp>
      <p:sp>
        <p:nvSpPr>
          <p:cNvPr id="4" name="Slide Number Placeholder 3"/>
          <p:cNvSpPr>
            <a:spLocks noGrp="1"/>
          </p:cNvSpPr>
          <p:nvPr>
            <p:ph type="sldNum" sz="quarter" idx="10"/>
          </p:nvPr>
        </p:nvSpPr>
        <p:spPr/>
        <p:txBody>
          <a:bodyPr/>
          <a:lstStyle/>
          <a:p>
            <a:fld id="{544127DA-194F-8448-8E3F-FD22FD1C5D2F}" type="slidenum">
              <a:rPr lang="en-US" smtClean="0"/>
              <a:t>53</a:t>
            </a:fld>
            <a:endParaRPr lang="en-US"/>
          </a:p>
        </p:txBody>
      </p:sp>
    </p:spTree>
    <p:extLst>
      <p:ext uri="{BB962C8B-B14F-4D97-AF65-F5344CB8AC3E}">
        <p14:creationId xmlns:p14="http://schemas.microsoft.com/office/powerpoint/2010/main" val="12630767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slide quickly</a:t>
            </a:r>
          </a:p>
        </p:txBody>
      </p:sp>
      <p:sp>
        <p:nvSpPr>
          <p:cNvPr id="4" name="Slide Number Placeholder 3"/>
          <p:cNvSpPr>
            <a:spLocks noGrp="1"/>
          </p:cNvSpPr>
          <p:nvPr>
            <p:ph type="sldNum" sz="quarter" idx="10"/>
          </p:nvPr>
        </p:nvSpPr>
        <p:spPr/>
        <p:txBody>
          <a:bodyPr/>
          <a:lstStyle/>
          <a:p>
            <a:fld id="{544127DA-194F-8448-8E3F-FD22FD1C5D2F}" type="slidenum">
              <a:rPr lang="en-US" smtClean="0"/>
              <a:t>54</a:t>
            </a:fld>
            <a:endParaRPr lang="en-US"/>
          </a:p>
        </p:txBody>
      </p:sp>
    </p:spTree>
    <p:extLst>
      <p:ext uri="{BB962C8B-B14F-4D97-AF65-F5344CB8AC3E}">
        <p14:creationId xmlns:p14="http://schemas.microsoft.com/office/powerpoint/2010/main" val="35038367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the circle</a:t>
            </a:r>
            <a:r>
              <a:rPr lang="en-US" baseline="0" dirty="0"/>
              <a:t> diagram that we showed earlier, part of the “magic” of the information flow is that information can flow freely across systems via the ORCID platform. Some of this information flow may be triggered by workflows that you have internally. For example, “It’s time to report” or “need info for a form!”. These triggers will initiate your systems to reach out to the ORCID record to COLLECT the most recent information from the ORCID record, with the researcher’s permission.</a:t>
            </a:r>
          </a:p>
          <a:p>
            <a:endParaRPr lang="en-US" baseline="0" dirty="0"/>
          </a:p>
          <a:p>
            <a:r>
              <a:rPr lang="en-US" baseline="0" dirty="0"/>
              <a:t>In other situations another organization's workflows may trigger information to be put into the ORCID record. These triggers may be “Updated grant”, or “New publication!” These triggers would generating update notifications to your institution, enabling you to do real-time COLLECTION of information if desired.</a:t>
            </a:r>
          </a:p>
          <a:p>
            <a:endParaRPr lang="en-US" baseline="0" dirty="0"/>
          </a:p>
          <a:p>
            <a:r>
              <a:rPr lang="en-US" baseline="0" dirty="0"/>
              <a:t>Regardless, the researcher has control over this information, can can set the visibility of each item on his or her record according to three settings – visible to everyone, visible to only those I trust (who have my permission), and visible only to the researcher.</a:t>
            </a:r>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55</a:t>
            </a:fld>
            <a:endParaRPr lang="en-US"/>
          </a:p>
        </p:txBody>
      </p:sp>
    </p:spTree>
    <p:extLst>
      <p:ext uri="{BB962C8B-B14F-4D97-AF65-F5344CB8AC3E}">
        <p14:creationId xmlns:p14="http://schemas.microsoft.com/office/powerpoint/2010/main" val="2775170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ORCID is many things</a:t>
            </a:r>
          </a:p>
          <a:p>
            <a:endParaRPr lang="en-US" dirty="0"/>
          </a:p>
          <a:p>
            <a:pPr marL="171450" indent="-171450">
              <a:buFontTx/>
              <a:buChar char="•"/>
            </a:pPr>
            <a:r>
              <a:rPr lang="en-US" dirty="0"/>
              <a:t>We are an identifier for researchers.</a:t>
            </a:r>
            <a:r>
              <a:rPr lang="en-US" baseline="0" dirty="0"/>
              <a:t> This 16-character identifier can be used by researchers and scholars with their name to uniquely identify them. It is free and easy to get, and stays with the person throughout his or her career. Throughout this presentation we will refer to the identifier as the ORCID iD, which is our preference, though occasionally you may hear people talk about the identifier as the “ORCID”</a:t>
            </a:r>
          </a:p>
          <a:p>
            <a:pPr marL="171450" indent="-171450">
              <a:buFontTx/>
              <a:buChar char="•"/>
            </a:pPr>
            <a:r>
              <a:rPr lang="en-US" baseline="0" dirty="0"/>
              <a:t>ORCID is a registry. We provide an online registry for researchers to obtain an ORCID </a:t>
            </a:r>
            <a:r>
              <a:rPr lang="en-US" baseline="0" dirty="0" err="1"/>
              <a:t>iD.</a:t>
            </a:r>
            <a:r>
              <a:rPr lang="en-US" baseline="0" dirty="0"/>
              <a:t> The registry also stores an ORCID record which includes references to activities associated with the individual’s ORCID iD, such as a grant award, a publication, a data set or a research institution affiliation. The use of the registry is also free to individuals, and there they are able to control the visibility and access to the information associated to their </a:t>
            </a:r>
            <a:r>
              <a:rPr lang="en-US" baseline="0" dirty="0" err="1"/>
              <a:t>iD.</a:t>
            </a:r>
            <a:endParaRPr lang="en-US" baseline="0" dirty="0"/>
          </a:p>
          <a:p>
            <a:pPr marL="171450" indent="-171450">
              <a:buFontTx/>
              <a:buChar char="•"/>
            </a:pPr>
            <a:r>
              <a:rPr lang="en-US" baseline="0" dirty="0"/>
              <a:t>ORCID is a set of standard procedures, or APIs) for connecting researchers to their affiliations and activities. I mentioned the ORCID record that is contained in the registry with the </a:t>
            </a:r>
            <a:r>
              <a:rPr lang="en-US" baseline="0" dirty="0" err="1"/>
              <a:t>iD.</a:t>
            </a:r>
            <a:r>
              <a:rPr lang="en-US" baseline="0" dirty="0"/>
              <a:t> This record is generally populated by ORCID members using these standard procedures or APIs. This approach enables automated, machine-to-machine additions and updates of important research activity and affiliation information.</a:t>
            </a:r>
          </a:p>
          <a:p>
            <a:pPr marL="171450" indent="-171450">
              <a:buFontTx/>
              <a:buChar char="•"/>
            </a:pPr>
            <a:r>
              <a:rPr lang="en-US" baseline="0" dirty="0"/>
              <a:t>ORCID is a committed community that is building connectors. The machine-to-machine additions and updates are made possible through “connectors” that are built by member organizations and the system vendors that they use. With explicit consent from the individual researchers and scholars, the ORCID community is building a connected web of trusted information that can be reliably exchanged.</a:t>
            </a:r>
          </a:p>
          <a:p>
            <a:pPr marL="171450" indent="-171450">
              <a:buFontTx/>
              <a:buChar char="•"/>
            </a:pPr>
            <a:r>
              <a:rPr lang="en-US" baseline="0" dirty="0"/>
              <a:t>ORCID is an international-scale open research effort. We accomplish all of these things through collaboration among the international research community of individuals and organizations. Researchers enable this information flow, allowing for global exchange of information regardless of where they are and who they collaborate with.</a:t>
            </a:r>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7</a:t>
            </a:fld>
            <a:endParaRPr lang="en-US"/>
          </a:p>
        </p:txBody>
      </p:sp>
    </p:spTree>
    <p:extLst>
      <p:ext uri="{BB962C8B-B14F-4D97-AF65-F5344CB8AC3E}">
        <p14:creationId xmlns:p14="http://schemas.microsoft.com/office/powerpoint/2010/main" val="37357767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sometimes hear from institutions that they are concerned</a:t>
            </a:r>
            <a:r>
              <a:rPr lang="en-US" baseline="0" dirty="0"/>
              <a:t> researchers will push back about the use of iDs. There are a growing number of publishers and funders whoa re requiring iDs. We conducted a survey of researchers – both those with and without iDs. We found strong support for them. In fact 85.9% of respondents believe that requiring the use of ORCID iDs is beneficial to the global community.</a:t>
            </a:r>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56</a:t>
            </a:fld>
            <a:endParaRPr lang="en-US"/>
          </a:p>
        </p:txBody>
      </p:sp>
    </p:spTree>
    <p:extLst>
      <p:ext uri="{BB962C8B-B14F-4D97-AF65-F5344CB8AC3E}">
        <p14:creationId xmlns:p14="http://schemas.microsoft.com/office/powerpoint/2010/main" val="3558117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connecting to ORCID couldn’t be easier.</a:t>
            </a:r>
          </a:p>
          <a:p>
            <a:endParaRPr lang="en-US" dirty="0"/>
          </a:p>
          <a:p>
            <a:r>
              <a:rPr lang="en-US" dirty="0"/>
              <a:t>Many systems that research institutions already use have incorporated</a:t>
            </a:r>
            <a:r>
              <a:rPr lang="en-US" baseline="0" dirty="0"/>
              <a:t> ORCID connections into their products. Taking advantage of these connections can be as simple as typing in a system ID and secret code that you get from ORCID.</a:t>
            </a:r>
          </a:p>
          <a:p>
            <a:endParaRPr lang="en-US" baseline="0" dirty="0"/>
          </a:p>
          <a:p>
            <a:r>
              <a:rPr lang="en-US" baseline="0" dirty="0"/>
              <a:t>Let’s take a look at some of the vendor systems that already have support for ORCID.</a:t>
            </a:r>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58</a:t>
            </a:fld>
            <a:endParaRPr lang="en-US"/>
          </a:p>
        </p:txBody>
      </p:sp>
    </p:spTree>
    <p:extLst>
      <p:ext uri="{BB962C8B-B14F-4D97-AF65-F5344CB8AC3E}">
        <p14:creationId xmlns:p14="http://schemas.microsoft.com/office/powerpoint/2010/main" val="19076900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62</a:t>
            </a:fld>
            <a:endParaRPr lang="en-US"/>
          </a:p>
        </p:txBody>
      </p:sp>
    </p:spTree>
    <p:extLst>
      <p:ext uri="{BB962C8B-B14F-4D97-AF65-F5344CB8AC3E}">
        <p14:creationId xmlns:p14="http://schemas.microsoft.com/office/powerpoint/2010/main" val="27461961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55600" algn="l" rtl="0">
              <a:lnSpc>
                <a:spcPct val="100000"/>
              </a:lnSpc>
              <a:spcBef>
                <a:spcPts val="1600"/>
              </a:spcBef>
              <a:spcAft>
                <a:spcPts val="0"/>
              </a:spcAft>
              <a:buSzPct val="100000"/>
            </a:pPr>
            <a:r>
              <a:rPr lang="en-US" sz="1200" b="0" dirty="0"/>
              <a:t>You can sign in with your existing institution</a:t>
            </a:r>
            <a:r>
              <a:rPr lang="en-US" sz="1200" b="0" baseline="0" dirty="0"/>
              <a:t> credentials. This works for over 5000 institutions globally with no extra work from them. If it doesn’t work for your institution, contact us and we will work out why, and try to resolve it.</a:t>
            </a:r>
            <a:endParaRPr lang="en-US" sz="1200" b="0" dirty="0"/>
          </a:p>
          <a:p>
            <a:endParaRPr lang="en-US" b="0" dirty="0"/>
          </a:p>
        </p:txBody>
      </p:sp>
      <p:sp>
        <p:nvSpPr>
          <p:cNvPr id="4" name="Slide Number Placeholder 3"/>
          <p:cNvSpPr>
            <a:spLocks noGrp="1"/>
          </p:cNvSpPr>
          <p:nvPr>
            <p:ph type="sldNum" sz="quarter" idx="10"/>
          </p:nvPr>
        </p:nvSpPr>
        <p:spPr/>
        <p:txBody>
          <a:bodyPr/>
          <a:lstStyle/>
          <a:p>
            <a:fld id="{544127DA-194F-8448-8E3F-FD22FD1C5D2F}" type="slidenum">
              <a:rPr lang="en-US" smtClean="0"/>
              <a:t>63</a:t>
            </a:fld>
            <a:endParaRPr lang="en-US"/>
          </a:p>
        </p:txBody>
      </p:sp>
    </p:spTree>
    <p:extLst>
      <p:ext uri="{BB962C8B-B14F-4D97-AF65-F5344CB8AC3E}">
        <p14:creationId xmlns:p14="http://schemas.microsoft.com/office/powerpoint/2010/main" val="37680815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dc14f4563_4_0:notes"/>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Google Shape;235;g3dc14f4563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236" name="Google Shape;236;g3dc14f4563_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s-ES"/>
              <a:t>67</a:t>
            </a:fld>
            <a:endParaRPr/>
          </a:p>
        </p:txBody>
      </p:sp>
    </p:spTree>
    <p:extLst>
      <p:ext uri="{BB962C8B-B14F-4D97-AF65-F5344CB8AC3E}">
        <p14:creationId xmlns:p14="http://schemas.microsoft.com/office/powerpoint/2010/main" val="38325496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70</a:t>
            </a:fld>
            <a:endParaRPr lang="en-US"/>
          </a:p>
        </p:txBody>
      </p:sp>
    </p:spTree>
    <p:extLst>
      <p:ext uri="{BB962C8B-B14F-4D97-AF65-F5344CB8AC3E}">
        <p14:creationId xmlns:p14="http://schemas.microsoft.com/office/powerpoint/2010/main" val="2783344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25" name="Shape 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1676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ORCID’s vision is a world where all who participate in research, scholarship and innovation and uniquely</a:t>
            </a:r>
            <a:r>
              <a:rPr lang="en-US" baseline="0" dirty="0"/>
              <a:t> identified and connected to their contributions and affiliations across time, disciplines, and borders.</a:t>
            </a:r>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9</a:t>
            </a:fld>
            <a:endParaRPr lang="en-US"/>
          </a:p>
        </p:txBody>
      </p:sp>
    </p:spTree>
    <p:extLst>
      <p:ext uri="{BB962C8B-B14F-4D97-AF65-F5344CB8AC3E}">
        <p14:creationId xmlns:p14="http://schemas.microsoft.com/office/powerpoint/2010/main" val="1780727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0F92268-41D7-FB41-BD10-D8AF763BE4FC}" type="slidenum">
              <a:rPr lang="fr-FR"/>
              <a:pPr>
                <a:defRPr/>
              </a:pPr>
              <a:t>12</a:t>
            </a:fld>
            <a:endParaRPr lang="fr-FR"/>
          </a:p>
        </p:txBody>
      </p:sp>
    </p:spTree>
    <p:extLst>
      <p:ext uri="{BB962C8B-B14F-4D97-AF65-F5344CB8AC3E}">
        <p14:creationId xmlns:p14="http://schemas.microsoft.com/office/powerpoint/2010/main" val="763199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HK" baseline="0" dirty="0"/>
              <a:t>Can get updated stats on our webpage </a:t>
            </a:r>
            <a:r>
              <a:rPr lang="en-US" sz="1200" dirty="0">
                <a:solidFill>
                  <a:srgbClr val="98C125"/>
                </a:solidFill>
                <a:ea typeface="ヒラギノ角ゴ ProN W6" charset="0"/>
                <a:cs typeface="Arial" charset="0"/>
                <a:sym typeface="Arial" charset="0"/>
              </a:rPr>
              <a:t>https://orcid.org/statistics</a:t>
            </a:r>
          </a:p>
          <a:p>
            <a:endParaRPr lang="en-HK" baseline="0" dirty="0"/>
          </a:p>
          <a:p>
            <a:r>
              <a:rPr lang="en-HK" baseline="0" dirty="0"/>
              <a:t>Can get integration info from the website https://orcid.org/members or ask us directly </a:t>
            </a:r>
          </a:p>
          <a:p>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13</a:t>
            </a:fld>
            <a:endParaRPr lang="en-US"/>
          </a:p>
        </p:txBody>
      </p:sp>
    </p:spTree>
    <p:extLst>
      <p:ext uri="{BB962C8B-B14F-4D97-AF65-F5344CB8AC3E}">
        <p14:creationId xmlns:p14="http://schemas.microsoft.com/office/powerpoint/2010/main" val="39543790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Content Placeholder 5"/>
          <p:cNvSpPr>
            <a:spLocks noGrp="1"/>
          </p:cNvSpPr>
          <p:nvPr>
            <p:ph sz="quarter" idx="11" hasCustomPrompt="1"/>
          </p:nvPr>
        </p:nvSpPr>
        <p:spPr>
          <a:xfrm>
            <a:off x="1820985" y="4085487"/>
            <a:ext cx="6713415" cy="509955"/>
          </a:xfrm>
        </p:spPr>
        <p:txBody>
          <a:bodyPr>
            <a:noAutofit/>
          </a:bodyPr>
          <a:lstStyle>
            <a:lvl1pPr marL="0" indent="0" algn="r">
              <a:buFontTx/>
              <a:buNone/>
              <a:defRPr sz="2800" cap="all" spc="90" baseline="0">
                <a:solidFill>
                  <a:schemeClr val="bg1"/>
                </a:solidFill>
              </a:defRPr>
            </a:lvl1pPr>
          </a:lstStyle>
          <a:p>
            <a:pPr lvl="0"/>
            <a:r>
              <a:rPr lang="en-US" dirty="0"/>
              <a:t>Click to edit TITLE a</a:t>
            </a:r>
          </a:p>
        </p:txBody>
      </p:sp>
      <p:sp>
        <p:nvSpPr>
          <p:cNvPr id="9" name="Content Placeholder 5"/>
          <p:cNvSpPr>
            <a:spLocks noGrp="1"/>
          </p:cNvSpPr>
          <p:nvPr>
            <p:ph sz="quarter" idx="12" hasCustomPrompt="1"/>
          </p:nvPr>
        </p:nvSpPr>
        <p:spPr>
          <a:xfrm>
            <a:off x="1820986" y="4616939"/>
            <a:ext cx="6724244" cy="509955"/>
          </a:xfrm>
        </p:spPr>
        <p:txBody>
          <a:bodyPr>
            <a:noAutofit/>
          </a:bodyPr>
          <a:lstStyle>
            <a:lvl1pPr marL="0" indent="0" algn="r">
              <a:buFontTx/>
              <a:buNone/>
              <a:defRPr sz="1800" cap="all" spc="90" baseline="0">
                <a:solidFill>
                  <a:schemeClr val="bg1"/>
                </a:solidFill>
              </a:defRPr>
            </a:lvl1pPr>
          </a:lstStyle>
          <a:p>
            <a:pPr lvl="0"/>
            <a:r>
              <a:rPr lang="en-US" dirty="0"/>
              <a:t>Click to edit </a:t>
            </a:r>
            <a:r>
              <a:rPr lang="en-US" dirty="0" err="1"/>
              <a:t>subTITLE</a:t>
            </a:r>
            <a:r>
              <a:rPr lang="en-US" dirty="0"/>
              <a:t> b</a:t>
            </a:r>
          </a:p>
        </p:txBody>
      </p:sp>
      <p:sp>
        <p:nvSpPr>
          <p:cNvPr id="10" name="Content Placeholder 5"/>
          <p:cNvSpPr>
            <a:spLocks noGrp="1"/>
          </p:cNvSpPr>
          <p:nvPr>
            <p:ph sz="quarter" idx="13" hasCustomPrompt="1"/>
          </p:nvPr>
        </p:nvSpPr>
        <p:spPr>
          <a:xfrm>
            <a:off x="1820986" y="5624145"/>
            <a:ext cx="6724244" cy="509955"/>
          </a:xfrm>
        </p:spPr>
        <p:txBody>
          <a:bodyPr>
            <a:noAutofit/>
          </a:bodyPr>
          <a:lstStyle>
            <a:lvl1pPr marL="0" indent="0" algn="r">
              <a:buFontTx/>
              <a:buNone/>
              <a:defRPr sz="1350" cap="all" spc="90" baseline="0">
                <a:solidFill>
                  <a:schemeClr val="bg1"/>
                </a:solidFill>
              </a:defRPr>
            </a:lvl1pPr>
          </a:lstStyle>
          <a:p>
            <a:pPr lvl="0"/>
            <a:r>
              <a:rPr lang="en-US" dirty="0"/>
              <a:t>CLICK TO EDIT presentation type | Month Day, Year</a:t>
            </a:r>
          </a:p>
        </p:txBody>
      </p:sp>
      <p:sp>
        <p:nvSpPr>
          <p:cNvPr id="12" name="Content Placeholder 5"/>
          <p:cNvSpPr>
            <a:spLocks noGrp="1"/>
          </p:cNvSpPr>
          <p:nvPr>
            <p:ph sz="quarter" idx="14" hasCustomPrompt="1"/>
          </p:nvPr>
        </p:nvSpPr>
        <p:spPr>
          <a:xfrm>
            <a:off x="3735754" y="6193176"/>
            <a:ext cx="3043198" cy="283306"/>
          </a:xfrm>
        </p:spPr>
        <p:txBody>
          <a:bodyPr>
            <a:noAutofit/>
          </a:bodyPr>
          <a:lstStyle>
            <a:lvl1pPr marL="0" indent="0" algn="r">
              <a:buFontTx/>
              <a:buNone/>
              <a:defRPr sz="1270" cap="all" spc="50" baseline="0">
                <a:solidFill>
                  <a:schemeClr val="tx1"/>
                </a:solidFill>
              </a:defRPr>
            </a:lvl1pPr>
          </a:lstStyle>
          <a:p>
            <a:pPr lvl="0"/>
            <a:r>
              <a:rPr lang="en-US" dirty="0"/>
              <a:t>CLICK TO EDIT presenter name</a:t>
            </a:r>
          </a:p>
        </p:txBody>
      </p:sp>
      <p:sp>
        <p:nvSpPr>
          <p:cNvPr id="13" name="Content Placeholder 5"/>
          <p:cNvSpPr>
            <a:spLocks noGrp="1"/>
          </p:cNvSpPr>
          <p:nvPr>
            <p:ph sz="quarter" idx="15" hasCustomPrompt="1"/>
          </p:nvPr>
        </p:nvSpPr>
        <p:spPr>
          <a:xfrm>
            <a:off x="3735754" y="6401541"/>
            <a:ext cx="3043198" cy="269367"/>
          </a:xfrm>
        </p:spPr>
        <p:txBody>
          <a:bodyPr>
            <a:noAutofit/>
          </a:bodyPr>
          <a:lstStyle>
            <a:lvl1pPr marL="0" indent="0" algn="r">
              <a:buFontTx/>
              <a:buNone/>
              <a:defRPr sz="1099" b="0" i="1" cap="none" spc="0" baseline="0">
                <a:solidFill>
                  <a:schemeClr val="tx2"/>
                </a:solidFill>
                <a:latin typeface="Open Sans" charset="0"/>
                <a:ea typeface="Open Sans" charset="0"/>
                <a:cs typeface="Open Sans" charset="0"/>
              </a:defRPr>
            </a:lvl1pPr>
          </a:lstStyle>
          <a:p>
            <a:pPr lvl="0"/>
            <a:r>
              <a:rPr lang="en-US" dirty="0"/>
              <a:t>CLICK TO EDIT presenter title</a:t>
            </a:r>
          </a:p>
        </p:txBody>
      </p:sp>
      <p:sp>
        <p:nvSpPr>
          <p:cNvPr id="14" name="Content Placeholder 5"/>
          <p:cNvSpPr>
            <a:spLocks noGrp="1"/>
          </p:cNvSpPr>
          <p:nvPr>
            <p:ph sz="quarter" idx="16" hasCustomPrompt="1"/>
          </p:nvPr>
        </p:nvSpPr>
        <p:spPr>
          <a:xfrm>
            <a:off x="3735754" y="6605569"/>
            <a:ext cx="3043198" cy="269367"/>
          </a:xfrm>
        </p:spPr>
        <p:txBody>
          <a:bodyPr>
            <a:noAutofit/>
          </a:bodyPr>
          <a:lstStyle>
            <a:lvl1pPr marL="0" indent="0" algn="r">
              <a:buFontTx/>
              <a:buNone/>
              <a:defRPr sz="1000" b="0" i="0" cap="none" spc="0" baseline="0">
                <a:solidFill>
                  <a:schemeClr val="tx2"/>
                </a:solidFill>
                <a:latin typeface="Open Sans" charset="0"/>
                <a:ea typeface="Open Sans" charset="0"/>
                <a:cs typeface="Open Sans" charset="0"/>
              </a:defRPr>
            </a:lvl1pPr>
          </a:lstStyle>
          <a:p>
            <a:pPr lvl="0"/>
            <a:r>
              <a:rPr lang="en-US" dirty="0"/>
              <a:t>CLICK TO EDIT </a:t>
            </a:r>
            <a:r>
              <a:rPr lang="en-US" dirty="0" err="1"/>
              <a:t>orcid.org</a:t>
            </a:r>
            <a:r>
              <a:rPr lang="en-US" dirty="0"/>
              <a:t> | ID#</a:t>
            </a:r>
          </a:p>
        </p:txBody>
      </p:sp>
    </p:spTree>
    <p:extLst>
      <p:ext uri="{BB962C8B-B14F-4D97-AF65-F5344CB8AC3E}">
        <p14:creationId xmlns:p14="http://schemas.microsoft.com/office/powerpoint/2010/main" val="1503449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p:bg>
      <p:bgPr>
        <a:solidFill>
          <a:srgbClr val="A4CD39"/>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969264" y="2551200"/>
            <a:ext cx="7315200" cy="914400"/>
          </a:xfrm>
        </p:spPr>
        <p:txBody>
          <a:bodyPr lIns="0" rIns="0" anchor="b"/>
          <a:lstStyle>
            <a:lvl1pPr algn="l">
              <a:defRPr sz="4400" b="0" cap="none">
                <a:solidFill>
                  <a:schemeClr val="bg1"/>
                </a:solidFill>
                <a:latin typeface="+mn-lt"/>
              </a:defRPr>
            </a:lvl1pPr>
          </a:lstStyle>
          <a:p>
            <a:r>
              <a:rPr lang="en-US" dirty="0"/>
              <a:t>Click to edit Master title style</a:t>
            </a:r>
            <a:endParaRPr lang="fr-FR" dirty="0"/>
          </a:p>
        </p:txBody>
      </p:sp>
      <p:sp>
        <p:nvSpPr>
          <p:cNvPr id="8" name="Text Placeholder 2"/>
          <p:cNvSpPr>
            <a:spLocks noGrp="1"/>
          </p:cNvSpPr>
          <p:nvPr>
            <p:ph type="body" idx="1"/>
          </p:nvPr>
        </p:nvSpPr>
        <p:spPr>
          <a:xfrm>
            <a:off x="969264" y="3557040"/>
            <a:ext cx="7315200" cy="1600200"/>
          </a:xfrm>
        </p:spPr>
        <p:txBody>
          <a:bodyPr lIns="0" rIns="0" anchor="t">
            <a:normAutofit/>
          </a:bodyPr>
          <a:lstStyle>
            <a:lvl1pPr marL="0" indent="0">
              <a:buNone/>
              <a:defRPr sz="24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4516420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5" name="Picture 9" descr="D:\Workspace II\Brian\orcid\new project\letterhead\sources\line.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033464"/>
            <a:ext cx="9144000" cy="46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descr="C:\Users\videlizard\Pictures\logo.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33352" y="260351"/>
            <a:ext cx="1990725" cy="69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971500" y="1268700"/>
            <a:ext cx="3566160" cy="4814044"/>
          </a:xfrm>
        </p:spPr>
        <p:txBody>
          <a:bodyPr lIns="0" rIns="0"/>
          <a:lstStyle>
            <a:lvl1pPr>
              <a:defRPr sz="2800">
                <a:solidFill>
                  <a:schemeClr val="bg1"/>
                </a:solidFill>
              </a:defRPr>
            </a:lvl1pPr>
            <a:lvl2pPr>
              <a:defRPr sz="2400">
                <a:solidFill>
                  <a:schemeClr val="bg1"/>
                </a:solidFill>
              </a:defRPr>
            </a:lvl2pPr>
            <a:lvl3pPr>
              <a:defRPr sz="2000">
                <a:solidFill>
                  <a:schemeClr val="bg2"/>
                </a:solidFill>
              </a:defRPr>
            </a:lvl3pPr>
            <a:lvl4pPr>
              <a:defRPr sz="1800">
                <a:solidFill>
                  <a:schemeClr val="bg2"/>
                </a:solidFill>
              </a:defRPr>
            </a:lvl4pPr>
            <a:lvl5pPr>
              <a:defRPr sz="1800">
                <a:solidFill>
                  <a:schemeClr val="bg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4" name="Content Placeholder 3"/>
          <p:cNvSpPr>
            <a:spLocks noGrp="1"/>
          </p:cNvSpPr>
          <p:nvPr>
            <p:ph sz="half" idx="2"/>
          </p:nvPr>
        </p:nvSpPr>
        <p:spPr>
          <a:xfrm>
            <a:off x="4716020" y="1268700"/>
            <a:ext cx="3566160" cy="4814044"/>
          </a:xfrm>
        </p:spPr>
        <p:txBody>
          <a:bodyPr lIns="0" rIns="0"/>
          <a:lstStyle>
            <a:lvl1pPr>
              <a:defRPr sz="2800">
                <a:solidFill>
                  <a:schemeClr val="bg1"/>
                </a:solidFill>
              </a:defRPr>
            </a:lvl1pPr>
            <a:lvl2pPr>
              <a:defRPr sz="2400">
                <a:solidFill>
                  <a:schemeClr val="bg1"/>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7" name="Date Placeholder 3"/>
          <p:cNvSpPr>
            <a:spLocks noGrp="1"/>
          </p:cNvSpPr>
          <p:nvPr>
            <p:ph type="dt" sz="half" idx="10"/>
          </p:nvPr>
        </p:nvSpPr>
        <p:spPr>
          <a:xfrm>
            <a:off x="179390" y="6356351"/>
            <a:ext cx="2133600" cy="365125"/>
          </a:xfrm>
          <a:prstGeom prst="rect">
            <a:avLst/>
          </a:prstGeom>
        </p:spPr>
        <p:txBody>
          <a:bodyPr/>
          <a:lstStyle>
            <a:lvl1pPr>
              <a:defRPr/>
            </a:lvl1pPr>
          </a:lstStyle>
          <a:p>
            <a:pPr>
              <a:defRPr/>
            </a:pPr>
            <a:endParaRPr lang="fr-FR" dirty="0"/>
          </a:p>
        </p:txBody>
      </p:sp>
      <p:sp>
        <p:nvSpPr>
          <p:cNvPr id="8" name="Footer Placeholder 4"/>
          <p:cNvSpPr>
            <a:spLocks noGrp="1"/>
          </p:cNvSpPr>
          <p:nvPr>
            <p:ph type="ftr" sz="quarter" idx="11"/>
          </p:nvPr>
        </p:nvSpPr>
        <p:spPr>
          <a:xfrm>
            <a:off x="3124200" y="6356351"/>
            <a:ext cx="2895600" cy="365125"/>
          </a:xfrm>
          <a:prstGeom prst="rect">
            <a:avLst/>
          </a:prstGeom>
        </p:spPr>
        <p:txBody>
          <a:bodyPr/>
          <a:lstStyle>
            <a:lvl1pPr>
              <a:defRPr/>
            </a:lvl1pPr>
          </a:lstStyle>
          <a:p>
            <a:pPr>
              <a:defRPr/>
            </a:pPr>
            <a:endParaRPr lang="fr-FR" i="1" dirty="0">
              <a:solidFill>
                <a:schemeClr val="accent1"/>
              </a:solidFill>
              <a:latin typeface="Gill Sans"/>
              <a:cs typeface="Gill Sans"/>
            </a:endParaRPr>
          </a:p>
        </p:txBody>
      </p:sp>
      <p:sp>
        <p:nvSpPr>
          <p:cNvPr id="9" name="Slide Number Placeholder 5"/>
          <p:cNvSpPr>
            <a:spLocks noGrp="1"/>
          </p:cNvSpPr>
          <p:nvPr>
            <p:ph type="sldNum" sz="quarter" idx="12"/>
          </p:nvPr>
        </p:nvSpPr>
        <p:spPr>
          <a:xfrm>
            <a:off x="6876320" y="6356351"/>
            <a:ext cx="2133600" cy="365125"/>
          </a:xfrm>
          <a:prstGeom prst="rect">
            <a:avLst/>
          </a:prstGeom>
        </p:spPr>
        <p:txBody>
          <a:bodyPr/>
          <a:lstStyle>
            <a:lvl1pPr>
              <a:defRPr/>
            </a:lvl1pPr>
          </a:lstStyle>
          <a:p>
            <a:pPr>
              <a:defRPr/>
            </a:pPr>
            <a:fld id="{DC880BAE-47D0-9948-98B5-6632034C9825}" type="slidenum">
              <a:rPr lang="fr-FR"/>
              <a:pPr>
                <a:defRPr/>
              </a:pPr>
              <a:t>‹#›</a:t>
            </a:fld>
            <a:endParaRPr lang="fr-FR"/>
          </a:p>
        </p:txBody>
      </p:sp>
      <p:sp>
        <p:nvSpPr>
          <p:cNvPr id="11" name="Title 1"/>
          <p:cNvSpPr>
            <a:spLocks noGrp="1"/>
          </p:cNvSpPr>
          <p:nvPr>
            <p:ph type="title"/>
          </p:nvPr>
        </p:nvSpPr>
        <p:spPr>
          <a:xfrm>
            <a:off x="1721420" y="66260"/>
            <a:ext cx="7315200" cy="914400"/>
          </a:xfrm>
        </p:spPr>
        <p:txBody>
          <a:bodyPr lIns="0" rIns="0"/>
          <a:lstStyle>
            <a:lvl1pPr algn="r">
              <a:defRPr>
                <a:solidFill>
                  <a:srgbClr val="A4CD39"/>
                </a:solidFill>
              </a:defRPr>
            </a:lvl1pPr>
          </a:lstStyle>
          <a:p>
            <a:r>
              <a:rPr lang="en-US" dirty="0"/>
              <a:t>Click to edit Master title style</a:t>
            </a:r>
            <a:endParaRPr lang="fr-FR" dirty="0"/>
          </a:p>
        </p:txBody>
      </p:sp>
    </p:spTree>
    <p:extLst>
      <p:ext uri="{BB962C8B-B14F-4D97-AF65-F5344CB8AC3E}">
        <p14:creationId xmlns:p14="http://schemas.microsoft.com/office/powerpoint/2010/main" val="338655113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7247" y="6223829"/>
            <a:ext cx="1746806" cy="365125"/>
          </a:xfrm>
          <a:prstGeom prst="rect">
            <a:avLst/>
          </a:prstGeom>
        </p:spPr>
        <p:txBody>
          <a:bodyPr/>
          <a:lstStyle/>
          <a:p>
            <a:fld id="{96DFF08F-DC6B-4601-B491-B0F83F6DD2DA}" type="datetimeFigureOut">
              <a:rPr lang="en-US" dirty="0">
                <a:solidFill>
                  <a:srgbClr val="A6CE38"/>
                </a:solidFill>
              </a:rPr>
              <a:pPr/>
              <a:t>8/3/18</a:t>
            </a:fld>
            <a:endParaRPr lang="en-US" dirty="0">
              <a:solidFill>
                <a:srgbClr val="A6CE38"/>
              </a:solidFill>
            </a:endParaRPr>
          </a:p>
        </p:txBody>
      </p:sp>
      <p:sp>
        <p:nvSpPr>
          <p:cNvPr id="5" name="Footer Placeholder 4"/>
          <p:cNvSpPr>
            <a:spLocks noGrp="1"/>
          </p:cNvSpPr>
          <p:nvPr>
            <p:ph type="ftr" sz="quarter" idx="11"/>
          </p:nvPr>
        </p:nvSpPr>
        <p:spPr>
          <a:xfrm>
            <a:off x="2961861" y="6223829"/>
            <a:ext cx="3538331" cy="365125"/>
          </a:xfrm>
          <a:prstGeom prst="rect">
            <a:avLst/>
          </a:prstGeom>
        </p:spPr>
        <p:txBody>
          <a:bodyPr/>
          <a:lstStyle/>
          <a:p>
            <a:endParaRPr lang="en-US" dirty="0">
              <a:solidFill>
                <a:srgbClr val="A6CE38"/>
              </a:solidFill>
            </a:endParaRPr>
          </a:p>
        </p:txBody>
      </p:sp>
      <p:sp>
        <p:nvSpPr>
          <p:cNvPr id="6" name="Slide Number Placeholder 5"/>
          <p:cNvSpPr>
            <a:spLocks noGrp="1"/>
          </p:cNvSpPr>
          <p:nvPr>
            <p:ph type="sldNum" sz="quarter" idx="12"/>
          </p:nvPr>
        </p:nvSpPr>
        <p:spPr>
          <a:xfrm>
            <a:off x="6997148" y="6223829"/>
            <a:ext cx="1279663" cy="365125"/>
          </a:xfrm>
          <a:prstGeom prst="rect">
            <a:avLst/>
          </a:prstGeom>
        </p:spPr>
        <p:txBody>
          <a:bodyPr/>
          <a:lstStyle/>
          <a:p>
            <a:fld id="{4FAB73BC-B049-4115-A692-8D63A059BFB8}" type="slidenum">
              <a:rPr lang="en-US" dirty="0">
                <a:solidFill>
                  <a:srgbClr val="A6CE38"/>
                </a:solidFill>
              </a:rPr>
              <a:pPr/>
              <a:t>‹#›</a:t>
            </a:fld>
            <a:endParaRPr lang="en-US" dirty="0">
              <a:solidFill>
                <a:srgbClr val="A6CE38"/>
              </a:solidFill>
            </a:endParaRPr>
          </a:p>
        </p:txBody>
      </p:sp>
    </p:spTree>
    <p:extLst>
      <p:ext uri="{BB962C8B-B14F-4D97-AF65-F5344CB8AC3E}">
        <p14:creationId xmlns:p14="http://schemas.microsoft.com/office/powerpoint/2010/main" val="2049078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green header</a:t>
            </a:r>
          </a:p>
        </p:txBody>
      </p:sp>
      <p:sp>
        <p:nvSpPr>
          <p:cNvPr id="4" name="Text Placeholder 3"/>
          <p:cNvSpPr>
            <a:spLocks noGrp="1"/>
          </p:cNvSpPr>
          <p:nvPr>
            <p:ph type="body" sz="quarter" idx="10"/>
          </p:nvPr>
        </p:nvSpPr>
        <p:spPr>
          <a:xfrm>
            <a:off x="1566863" y="2024063"/>
            <a:ext cx="6146800" cy="31654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1104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52"/>
        <p:cNvGrpSpPr/>
        <p:nvPr/>
      </p:nvGrpSpPr>
      <p:grpSpPr>
        <a:xfrm>
          <a:off x="0" y="0"/>
          <a:ext cx="0" cy="0"/>
          <a:chOff x="0" y="0"/>
          <a:chExt cx="0" cy="0"/>
        </a:xfrm>
      </p:grpSpPr>
      <p:pic>
        <p:nvPicPr>
          <p:cNvPr id="153" name="Shape 153" descr="D:\Workspace II\Brian\orcid\new project\letterhead\sources\line.png"/>
          <p:cNvPicPr preferRelativeResize="0"/>
          <p:nvPr/>
        </p:nvPicPr>
        <p:blipFill rotWithShape="1">
          <a:blip r:embed="rId2">
            <a:alphaModFix/>
          </a:blip>
          <a:srcRect/>
          <a:stretch/>
        </p:blipFill>
        <p:spPr>
          <a:xfrm>
            <a:off x="0" y="1033464"/>
            <a:ext cx="9144000" cy="45900"/>
          </a:xfrm>
          <a:prstGeom prst="rect">
            <a:avLst/>
          </a:prstGeom>
          <a:noFill/>
          <a:ln>
            <a:noFill/>
          </a:ln>
        </p:spPr>
      </p:pic>
      <p:pic>
        <p:nvPicPr>
          <p:cNvPr id="154" name="Shape 154" descr="C:\Users\videlizard\Pictures\logo.png"/>
          <p:cNvPicPr preferRelativeResize="0"/>
          <p:nvPr/>
        </p:nvPicPr>
        <p:blipFill rotWithShape="1">
          <a:blip r:embed="rId3">
            <a:alphaModFix/>
          </a:blip>
          <a:srcRect/>
          <a:stretch/>
        </p:blipFill>
        <p:spPr>
          <a:xfrm>
            <a:off x="133386" y="260352"/>
            <a:ext cx="1990800" cy="695400"/>
          </a:xfrm>
          <a:prstGeom prst="rect">
            <a:avLst/>
          </a:prstGeom>
          <a:noFill/>
          <a:ln>
            <a:noFill/>
          </a:ln>
        </p:spPr>
      </p:pic>
      <p:sp>
        <p:nvSpPr>
          <p:cNvPr id="155" name="Shape 155"/>
          <p:cNvSpPr txBox="1">
            <a:spLocks noGrp="1"/>
          </p:cNvSpPr>
          <p:nvPr>
            <p:ph type="title"/>
          </p:nvPr>
        </p:nvSpPr>
        <p:spPr>
          <a:xfrm>
            <a:off x="969264" y="1371600"/>
            <a:ext cx="7315200" cy="9144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Open Sans"/>
              <a:buNone/>
              <a:defRPr sz="4000" b="1" i="0" u="none" strike="noStrike" cap="none">
                <a:solidFill>
                  <a:schemeClr val="dk1"/>
                </a:solidFill>
                <a:latin typeface="Open Sans"/>
                <a:ea typeface="Open Sans"/>
                <a:cs typeface="Open Sans"/>
                <a:sym typeface="Open Sans"/>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56" name="Shape 156"/>
          <p:cNvSpPr txBox="1">
            <a:spLocks noGrp="1"/>
          </p:cNvSpPr>
          <p:nvPr>
            <p:ph type="dt" idx="10"/>
          </p:nvPr>
        </p:nvSpPr>
        <p:spPr>
          <a:xfrm>
            <a:off x="179390" y="6356352"/>
            <a:ext cx="21336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7" name="Shape 157"/>
          <p:cNvSpPr txBox="1">
            <a:spLocks noGrp="1"/>
          </p:cNvSpPr>
          <p:nvPr>
            <p:ph type="ftr" idx="11"/>
          </p:nvPr>
        </p:nvSpPr>
        <p:spPr>
          <a:xfrm>
            <a:off x="3124200" y="6356352"/>
            <a:ext cx="28956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sldNum" idx="12"/>
          </p:nvPr>
        </p:nvSpPr>
        <p:spPr>
          <a:xfrm>
            <a:off x="6876320" y="6356352"/>
            <a:ext cx="21336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22192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pic>
        <p:nvPicPr>
          <p:cNvPr id="7" name="Picture 6" descr="D:\Workspace II\Brian\orcid\new project\letterhead\sources\line.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033464"/>
            <a:ext cx="9144000" cy="46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C:\Users\videlizard\Pictures\logo.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33386" y="260352"/>
            <a:ext cx="1990725"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69264" y="1371600"/>
            <a:ext cx="7315200" cy="914400"/>
          </a:xfrm>
        </p:spPr>
        <p:txBody>
          <a:bodyPr lIns="0" rIns="0"/>
          <a:lstStyle>
            <a:lvl1pPr>
              <a:defRPr/>
            </a:lvl1pPr>
          </a:lstStyle>
          <a:p>
            <a:r>
              <a:rPr lang="en-US"/>
              <a:t>Click to edit Master title style</a:t>
            </a:r>
            <a:endParaRPr lang="fr-FR"/>
          </a:p>
        </p:txBody>
      </p:sp>
      <p:sp>
        <p:nvSpPr>
          <p:cNvPr id="3" name="Text Placeholder 2"/>
          <p:cNvSpPr>
            <a:spLocks noGrp="1"/>
          </p:cNvSpPr>
          <p:nvPr>
            <p:ph type="body" idx="1"/>
          </p:nvPr>
        </p:nvSpPr>
        <p:spPr>
          <a:xfrm>
            <a:off x="969264" y="2377441"/>
            <a:ext cx="3566160" cy="639763"/>
          </a:xfrm>
        </p:spPr>
        <p:txBody>
          <a:bodyPr lIns="0" r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969264" y="3023401"/>
            <a:ext cx="3566160" cy="3063240"/>
          </a:xfrm>
        </p:spPr>
        <p:txBody>
          <a:bodyPr lIns="0" rIns="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5" name="Text Placeholder 4"/>
          <p:cNvSpPr>
            <a:spLocks noGrp="1"/>
          </p:cNvSpPr>
          <p:nvPr>
            <p:ph type="body" sz="quarter" idx="3"/>
          </p:nvPr>
        </p:nvSpPr>
        <p:spPr>
          <a:xfrm>
            <a:off x="4718304" y="2377441"/>
            <a:ext cx="3566160" cy="639763"/>
          </a:xfrm>
        </p:spPr>
        <p:txBody>
          <a:bodyPr lIns="0" r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18304" y="3023401"/>
            <a:ext cx="3566160" cy="30632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9" name="Date Placeholder 3"/>
          <p:cNvSpPr>
            <a:spLocks noGrp="1"/>
          </p:cNvSpPr>
          <p:nvPr>
            <p:ph type="dt" sz="half" idx="10"/>
          </p:nvPr>
        </p:nvSpPr>
        <p:spPr>
          <a:xfrm>
            <a:off x="179390" y="6356352"/>
            <a:ext cx="2133600" cy="365125"/>
          </a:xfrm>
          <a:prstGeom prst="rect">
            <a:avLst/>
          </a:prstGeom>
        </p:spPr>
        <p:txBody>
          <a:bodyPr/>
          <a:lstStyle>
            <a:lvl1pPr>
              <a:defRPr/>
            </a:lvl1pPr>
          </a:lstStyle>
          <a:p>
            <a:pPr>
              <a:defRPr/>
            </a:pPr>
            <a:fld id="{2771E657-C25C-D04D-8DB6-F36E92B6715D}" type="datetime3">
              <a:rPr lang="en-US" smtClean="0"/>
              <a:t>3 August 2018</a:t>
            </a:fld>
            <a:endParaRPr lang="fr-FR"/>
          </a:p>
        </p:txBody>
      </p:sp>
      <p:sp>
        <p:nvSpPr>
          <p:cNvPr id="10"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r>
              <a:rPr lang="fr-FR" i="1" dirty="0" err="1">
                <a:solidFill>
                  <a:schemeClr val="bg2"/>
                </a:solidFill>
                <a:latin typeface="Gill Sans"/>
                <a:cs typeface="Gill Sans"/>
              </a:rPr>
              <a:t>orcid</a:t>
            </a:r>
            <a:r>
              <a:rPr lang="fr-FR" i="1" dirty="0" err="1">
                <a:latin typeface="Gill Sans"/>
                <a:cs typeface="Gill Sans"/>
              </a:rPr>
              <a:t>.</a:t>
            </a:r>
            <a:r>
              <a:rPr lang="fr-FR" i="1" dirty="0" err="1">
                <a:solidFill>
                  <a:schemeClr val="accent1"/>
                </a:solidFill>
                <a:latin typeface="Gill Sans"/>
                <a:cs typeface="Gill Sans"/>
              </a:rPr>
              <a:t>org</a:t>
            </a:r>
            <a:endParaRPr lang="fr-FR" i="1" dirty="0">
              <a:solidFill>
                <a:schemeClr val="accent1"/>
              </a:solidFill>
              <a:latin typeface="Gill Sans"/>
              <a:cs typeface="Gill Sans"/>
            </a:endParaRPr>
          </a:p>
        </p:txBody>
      </p:sp>
      <p:sp>
        <p:nvSpPr>
          <p:cNvPr id="11" name="Slide Number Placeholder 5"/>
          <p:cNvSpPr>
            <a:spLocks noGrp="1"/>
          </p:cNvSpPr>
          <p:nvPr>
            <p:ph type="sldNum" sz="quarter" idx="12"/>
          </p:nvPr>
        </p:nvSpPr>
        <p:spPr>
          <a:xfrm>
            <a:off x="6876320" y="6356352"/>
            <a:ext cx="2133600" cy="365125"/>
          </a:xfrm>
          <a:prstGeom prst="rect">
            <a:avLst/>
          </a:prstGeom>
        </p:spPr>
        <p:txBody>
          <a:bodyPr/>
          <a:lstStyle>
            <a:lvl1pPr>
              <a:defRPr/>
            </a:lvl1pPr>
          </a:lstStyle>
          <a:p>
            <a:pPr>
              <a:defRPr/>
            </a:pPr>
            <a:fld id="{626BA2F4-0943-644E-9329-59FA3C3FB55E}" type="slidenum">
              <a:rPr lang="fr-FR"/>
              <a:pPr>
                <a:defRPr/>
              </a:pPr>
              <a:t>‹#›</a:t>
            </a:fld>
            <a:endParaRPr lang="fr-FR"/>
          </a:p>
        </p:txBody>
      </p:sp>
    </p:spTree>
    <p:extLst>
      <p:ext uri="{BB962C8B-B14F-4D97-AF65-F5344CB8AC3E}">
        <p14:creationId xmlns:p14="http://schemas.microsoft.com/office/powerpoint/2010/main" val="9750282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ullet content">
  <p:cSld name="Bullet content">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609599" y="405302"/>
            <a:ext cx="7935629" cy="984738"/>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12"/>
          <p:cNvSpPr txBox="1">
            <a:spLocks noGrp="1"/>
          </p:cNvSpPr>
          <p:nvPr>
            <p:ph type="body" idx="1"/>
          </p:nvPr>
        </p:nvSpPr>
        <p:spPr>
          <a:xfrm>
            <a:off x="514350" y="1590676"/>
            <a:ext cx="8115300" cy="4492625"/>
          </a:xfrm>
          <a:prstGeom prst="rect">
            <a:avLst/>
          </a:prstGeom>
          <a:noFill/>
          <a:ln>
            <a:noFill/>
          </a:ln>
        </p:spPr>
        <p:txBody>
          <a:bodyPr spcFirstLastPara="1" wrap="square" lIns="91425" tIns="45700" rIns="91425" bIns="45700"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69831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87425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69586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3347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ision (static)">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63323"/>
          </a:xfrm>
          <a:prstGeom prst="rect">
            <a:avLst/>
          </a:prstGeom>
        </p:spPr>
      </p:pic>
    </p:spTree>
    <p:extLst>
      <p:ext uri="{BB962C8B-B14F-4D97-AF65-F5344CB8AC3E}">
        <p14:creationId xmlns:p14="http://schemas.microsoft.com/office/powerpoint/2010/main" val="2042720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Vision (static)">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63323"/>
          </a:xfrm>
          <a:prstGeom prst="rect">
            <a:avLst/>
          </a:prstGeom>
        </p:spPr>
      </p:pic>
      <p:sp>
        <p:nvSpPr>
          <p:cNvPr id="6" name="TextBox 5"/>
          <p:cNvSpPr txBox="1"/>
          <p:nvPr userDrawn="1"/>
        </p:nvSpPr>
        <p:spPr>
          <a:xfrm>
            <a:off x="468923" y="1359877"/>
            <a:ext cx="8206154" cy="4061368"/>
          </a:xfrm>
          <a:prstGeom prst="rect">
            <a:avLst/>
          </a:prstGeom>
          <a:noFill/>
        </p:spPr>
        <p:txBody>
          <a:bodyPr wrap="square" rtlCol="0">
            <a:spAutoFit/>
          </a:bodyPr>
          <a:lstStyle/>
          <a:p>
            <a:pPr marL="0" marR="0" indent="0" algn="ctr" defTabSz="914400" rtl="0" eaLnBrk="1" fontAlgn="auto" latinLnBrk="0" hangingPunct="1">
              <a:lnSpc>
                <a:spcPts val="5300"/>
              </a:lnSpc>
              <a:spcBef>
                <a:spcPts val="0"/>
              </a:spcBef>
              <a:spcAft>
                <a:spcPts val="0"/>
              </a:spcAft>
              <a:buClrTx/>
              <a:buSzTx/>
              <a:buFontTx/>
              <a:buNone/>
              <a:tabLst/>
              <a:defRPr/>
            </a:pPr>
            <a:r>
              <a:rPr lang="en-US" sz="2800" b="1" i="0" u="none" strike="noStrike" kern="1200" cap="all" spc="60" baseline="0" dirty="0">
                <a:solidFill>
                  <a:schemeClr val="tx1"/>
                </a:solidFill>
                <a:latin typeface="Open Sans" charset="0"/>
                <a:ea typeface="Open Sans" charset="0"/>
                <a:cs typeface="Open Sans" charset="0"/>
              </a:rPr>
              <a:t>ORCID’s vision</a:t>
            </a:r>
            <a:r>
              <a:rPr lang="en-US" sz="2800" b="0" i="0" u="none" strike="noStrike" kern="1200" cap="all" spc="60" baseline="0" dirty="0">
                <a:solidFill>
                  <a:schemeClr val="bg1"/>
                </a:solidFill>
                <a:latin typeface="Open Sans" charset="0"/>
                <a:ea typeface="Open Sans" charset="0"/>
                <a:cs typeface="Open Sans" charset="0"/>
              </a:rPr>
              <a:t> </a:t>
            </a:r>
            <a:r>
              <a:rPr lang="en-US" sz="2200" b="0" i="0" u="none" strike="noStrike" kern="1200" cap="all" spc="60" baseline="0" dirty="0">
                <a:solidFill>
                  <a:schemeClr val="bg1"/>
                </a:solidFill>
                <a:latin typeface="Open Sans" charset="0"/>
                <a:ea typeface="Open Sans" charset="0"/>
                <a:cs typeface="Open Sans" charset="0"/>
              </a:rPr>
              <a:t>is a world where all who participate in research, scholarship, and innovation are uniquely identified and connected to their contributions and affiliations across time, disciplines, and borders.</a:t>
            </a:r>
          </a:p>
          <a:p>
            <a:pPr algn="ctr">
              <a:lnSpc>
                <a:spcPts val="5300"/>
              </a:lnSpc>
            </a:pPr>
            <a:endParaRPr lang="en-US" dirty="0"/>
          </a:p>
        </p:txBody>
      </p:sp>
    </p:spTree>
    <p:extLst>
      <p:ext uri="{BB962C8B-B14F-4D97-AF65-F5344CB8AC3E}">
        <p14:creationId xmlns:p14="http://schemas.microsoft.com/office/powerpoint/2010/main" val="2586782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text pag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9600" y="405302"/>
            <a:ext cx="7924800" cy="984738"/>
          </a:xfrm>
        </p:spPr>
        <p:txBody>
          <a:bodyPr/>
          <a:lstStyle/>
          <a:p>
            <a:r>
              <a:rPr lang="en-US" dirty="0"/>
              <a:t>Click to edit green header</a:t>
            </a:r>
          </a:p>
        </p:txBody>
      </p:sp>
      <p:sp>
        <p:nvSpPr>
          <p:cNvPr id="9" name="Content Placeholder 8"/>
          <p:cNvSpPr>
            <a:spLocks noGrp="1"/>
          </p:cNvSpPr>
          <p:nvPr>
            <p:ph sz="quarter" idx="13"/>
          </p:nvPr>
        </p:nvSpPr>
        <p:spPr>
          <a:xfrm>
            <a:off x="609600" y="1562100"/>
            <a:ext cx="79248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0273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ernate Head, subhead &amp; body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8"/>
          <p:cNvSpPr>
            <a:spLocks noGrp="1"/>
          </p:cNvSpPr>
          <p:nvPr>
            <p:ph sz="quarter" idx="13" hasCustomPrompt="1"/>
          </p:nvPr>
        </p:nvSpPr>
        <p:spPr>
          <a:xfrm>
            <a:off x="609600" y="1562101"/>
            <a:ext cx="7924800" cy="501162"/>
          </a:xfrm>
        </p:spPr>
        <p:txBody>
          <a:bodyPr>
            <a:normAutofit/>
          </a:bodyPr>
          <a:lstStyle>
            <a:lvl1pPr marL="0" indent="0">
              <a:buNone/>
              <a:defRPr sz="2600" b="1" i="0" cap="all" baseline="0">
                <a:latin typeface="Open Sans Semibold" charset="0"/>
                <a:ea typeface="Open Sans Semibold" charset="0"/>
                <a:cs typeface="Open Sans Semibold" charset="0"/>
              </a:defRPr>
            </a:lvl1pPr>
          </a:lstStyle>
          <a:p>
            <a:pPr lvl="0"/>
            <a:r>
              <a:rPr lang="en-US" dirty="0"/>
              <a:t>Click here to edit Subhead</a:t>
            </a:r>
          </a:p>
        </p:txBody>
      </p:sp>
      <p:sp>
        <p:nvSpPr>
          <p:cNvPr id="6" name="Text Placeholder 5"/>
          <p:cNvSpPr>
            <a:spLocks noGrp="1"/>
          </p:cNvSpPr>
          <p:nvPr>
            <p:ph type="body" sz="quarter" idx="14" hasCustomPrompt="1"/>
          </p:nvPr>
        </p:nvSpPr>
        <p:spPr>
          <a:xfrm>
            <a:off x="890954" y="2172678"/>
            <a:ext cx="7643445" cy="3439136"/>
          </a:xfrm>
        </p:spPr>
        <p:txBody>
          <a:bodyPr>
            <a:normAutofit/>
          </a:bodyPr>
          <a:lstStyle>
            <a:lvl1pPr marL="0" indent="0">
              <a:buFontTx/>
              <a:buNone/>
              <a:defRPr sz="2400" baseline="0"/>
            </a:lvl1pPr>
            <a:lvl2pPr marL="210312" indent="0">
              <a:buFontTx/>
              <a:buNone/>
              <a:defRPr/>
            </a:lvl2pPr>
            <a:lvl3pPr marL="457200" indent="0">
              <a:buFontTx/>
              <a:buNone/>
              <a:defRPr/>
            </a:lvl3pPr>
            <a:lvl4pPr marL="731520" indent="0">
              <a:buFontTx/>
              <a:buNone/>
              <a:defRPr/>
            </a:lvl4pPr>
            <a:lvl5pPr marL="1005840" indent="0">
              <a:buFontTx/>
              <a:buNone/>
              <a:defRPr/>
            </a:lvl5pPr>
          </a:lstStyle>
          <a:p>
            <a:pPr lvl="0"/>
            <a:r>
              <a:rPr lang="en-US" dirty="0"/>
              <a:t>Click to edit text </a:t>
            </a:r>
          </a:p>
        </p:txBody>
      </p:sp>
    </p:spTree>
    <p:extLst>
      <p:ext uri="{BB962C8B-B14F-4D97-AF65-F5344CB8AC3E}">
        <p14:creationId xmlns:p14="http://schemas.microsoft.com/office/powerpoint/2010/main" val="2074688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imported graphic o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US" dirty="0"/>
              <a:t>Click to edit grey header</a:t>
            </a:r>
          </a:p>
        </p:txBody>
      </p:sp>
      <p:sp>
        <p:nvSpPr>
          <p:cNvPr id="5" name="Picture Placeholder 4"/>
          <p:cNvSpPr>
            <a:spLocks noGrp="1"/>
          </p:cNvSpPr>
          <p:nvPr>
            <p:ph type="pic" sz="quarter" idx="11" hasCustomPrompt="1"/>
          </p:nvPr>
        </p:nvSpPr>
        <p:spPr>
          <a:xfrm>
            <a:off x="609600" y="1562100"/>
            <a:ext cx="7924800" cy="4572000"/>
          </a:xfrm>
        </p:spPr>
        <p:txBody>
          <a:bodyPr anchor="ctr"/>
          <a:lstStyle>
            <a:lvl1pPr algn="ctr">
              <a:defRPr/>
            </a:lvl1pPr>
          </a:lstStyle>
          <a:p>
            <a:r>
              <a:rPr lang="en-US" dirty="0"/>
              <a:t>Click to add Picture or imported chart</a:t>
            </a:r>
          </a:p>
        </p:txBody>
      </p:sp>
    </p:spTree>
    <p:extLst>
      <p:ext uri="{BB962C8B-B14F-4D97-AF65-F5344CB8AC3E}">
        <p14:creationId xmlns:p14="http://schemas.microsoft.com/office/powerpoint/2010/main" val="2113004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de imag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2341" y="405302"/>
            <a:ext cx="5422887" cy="984738"/>
          </a:xfrm>
        </p:spPr>
        <p:txBody>
          <a:bodyPr/>
          <a:lstStyle/>
          <a:p>
            <a:r>
              <a:rPr lang="en-US" dirty="0"/>
              <a:t>Click to edit green header</a:t>
            </a:r>
          </a:p>
        </p:txBody>
      </p:sp>
      <p:sp>
        <p:nvSpPr>
          <p:cNvPr id="7" name="Content Placeholder 6"/>
          <p:cNvSpPr>
            <a:spLocks noGrp="1"/>
          </p:cNvSpPr>
          <p:nvPr>
            <p:ph sz="quarter" idx="11"/>
          </p:nvPr>
        </p:nvSpPr>
        <p:spPr>
          <a:xfrm>
            <a:off x="3122613" y="1562100"/>
            <a:ext cx="5411787"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p:cNvSpPr>
            <a:spLocks noGrp="1"/>
          </p:cNvSpPr>
          <p:nvPr>
            <p:ph type="pic" sz="quarter" idx="13" hasCustomPrompt="1"/>
          </p:nvPr>
        </p:nvSpPr>
        <p:spPr>
          <a:xfrm>
            <a:off x="0" y="0"/>
            <a:ext cx="3048000" cy="6134100"/>
          </a:xfrm>
          <a:solidFill>
            <a:schemeClr val="bg1"/>
          </a:solidFill>
          <a:ln>
            <a:noFill/>
          </a:ln>
        </p:spPr>
        <p:txBody>
          <a:bodyPr anchor="ctr" anchorCtr="1"/>
          <a:lstStyle>
            <a:lvl1pPr>
              <a:defRPr baseline="0"/>
            </a:lvl1pPr>
          </a:lstStyle>
          <a:p>
            <a:r>
              <a:rPr lang="en-US" dirty="0"/>
              <a:t>Click to add imported image</a:t>
            </a:r>
          </a:p>
        </p:txBody>
      </p:sp>
    </p:spTree>
    <p:extLst>
      <p:ext uri="{BB962C8B-B14F-4D97-AF65-F5344CB8AC3E}">
        <p14:creationId xmlns:p14="http://schemas.microsoft.com/office/powerpoint/2010/main" val="813377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9144000" cy="6134100"/>
          </a:xfrm>
        </p:spPr>
        <p:txBody>
          <a:bodyPr anchor="ctr"/>
          <a:lstStyle>
            <a:lvl1pPr algn="ctr">
              <a:defRPr/>
            </a:lvl1pPr>
          </a:lstStyle>
          <a:p>
            <a:r>
              <a:rPr lang="en-US" dirty="0"/>
              <a:t>Click to add photo / image</a:t>
            </a:r>
          </a:p>
        </p:txBody>
      </p:sp>
    </p:spTree>
    <p:extLst>
      <p:ext uri="{BB962C8B-B14F-4D97-AF65-F5344CB8AC3E}">
        <p14:creationId xmlns:p14="http://schemas.microsoft.com/office/powerpoint/2010/main" val="451947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3" name="Picture 9" descr="D:\Workspace II\Brian\orcid\new project\letterhead\sources\line.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033464"/>
            <a:ext cx="9144000" cy="46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10" descr="C:\Users\videlizard\Pictures\logo.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33352" y="260351"/>
            <a:ext cx="1990725" cy="69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Date Placeholder 3"/>
          <p:cNvSpPr>
            <a:spLocks noGrp="1"/>
          </p:cNvSpPr>
          <p:nvPr>
            <p:ph type="dt" sz="half" idx="10"/>
          </p:nvPr>
        </p:nvSpPr>
        <p:spPr>
          <a:xfrm>
            <a:off x="179390" y="6356351"/>
            <a:ext cx="2133600" cy="365125"/>
          </a:xfrm>
          <a:prstGeom prst="rect">
            <a:avLst/>
          </a:prstGeom>
        </p:spPr>
        <p:txBody>
          <a:bodyPr/>
          <a:lstStyle>
            <a:lvl1pPr>
              <a:defRPr/>
            </a:lvl1pPr>
          </a:lstStyle>
          <a:p>
            <a:pPr>
              <a:defRPr/>
            </a:pPr>
            <a:endParaRPr lang="fr-FR" dirty="0"/>
          </a:p>
        </p:txBody>
      </p:sp>
      <p:sp>
        <p:nvSpPr>
          <p:cNvPr id="6" name="Footer Placeholder 4"/>
          <p:cNvSpPr>
            <a:spLocks noGrp="1"/>
          </p:cNvSpPr>
          <p:nvPr>
            <p:ph type="ftr" sz="quarter" idx="11"/>
          </p:nvPr>
        </p:nvSpPr>
        <p:spPr>
          <a:xfrm>
            <a:off x="3124200" y="6356351"/>
            <a:ext cx="2895600" cy="365125"/>
          </a:xfrm>
          <a:prstGeom prst="rect">
            <a:avLst/>
          </a:prstGeom>
        </p:spPr>
        <p:txBody>
          <a:bodyPr/>
          <a:lstStyle>
            <a:lvl1pPr>
              <a:defRPr/>
            </a:lvl1pPr>
          </a:lstStyle>
          <a:p>
            <a:pPr>
              <a:defRPr/>
            </a:pPr>
            <a:endParaRPr lang="fr-FR" i="1" dirty="0">
              <a:solidFill>
                <a:schemeClr val="accent1"/>
              </a:solidFill>
              <a:latin typeface="Gill Sans"/>
              <a:cs typeface="Gill Sans"/>
            </a:endParaRPr>
          </a:p>
        </p:txBody>
      </p:sp>
      <p:sp>
        <p:nvSpPr>
          <p:cNvPr id="7" name="Slide Number Placeholder 5"/>
          <p:cNvSpPr>
            <a:spLocks noGrp="1"/>
          </p:cNvSpPr>
          <p:nvPr>
            <p:ph type="sldNum" sz="quarter" idx="12"/>
          </p:nvPr>
        </p:nvSpPr>
        <p:spPr>
          <a:xfrm>
            <a:off x="6876320" y="6356351"/>
            <a:ext cx="2133600" cy="365125"/>
          </a:xfrm>
          <a:prstGeom prst="rect">
            <a:avLst/>
          </a:prstGeom>
        </p:spPr>
        <p:txBody>
          <a:bodyPr/>
          <a:lstStyle>
            <a:lvl1pPr>
              <a:defRPr/>
            </a:lvl1pPr>
          </a:lstStyle>
          <a:p>
            <a:pPr>
              <a:defRPr/>
            </a:pPr>
            <a:fld id="{4CBB45AB-352B-5141-BFA6-8E06FEEA804B}" type="slidenum">
              <a:rPr lang="fr-FR"/>
              <a:pPr>
                <a:defRPr/>
              </a:pPr>
              <a:t>‹#›</a:t>
            </a:fld>
            <a:endParaRPr lang="fr-FR"/>
          </a:p>
        </p:txBody>
      </p:sp>
      <p:sp>
        <p:nvSpPr>
          <p:cNvPr id="9" name="Title 1"/>
          <p:cNvSpPr>
            <a:spLocks noGrp="1"/>
          </p:cNvSpPr>
          <p:nvPr>
            <p:ph type="title"/>
          </p:nvPr>
        </p:nvSpPr>
        <p:spPr>
          <a:xfrm>
            <a:off x="1721420" y="66260"/>
            <a:ext cx="7315200" cy="914400"/>
          </a:xfrm>
        </p:spPr>
        <p:txBody>
          <a:bodyPr lIns="0" rIns="0"/>
          <a:lstStyle>
            <a:lvl1pPr algn="r">
              <a:defRPr>
                <a:solidFill>
                  <a:srgbClr val="A4CD39"/>
                </a:solidFill>
              </a:defRPr>
            </a:lvl1pPr>
          </a:lstStyle>
          <a:p>
            <a:r>
              <a:rPr lang="en-US" dirty="0"/>
              <a:t>Click to edit Master title style</a:t>
            </a:r>
            <a:endParaRPr lang="fr-FR" dirty="0"/>
          </a:p>
        </p:txBody>
      </p:sp>
    </p:spTree>
    <p:extLst>
      <p:ext uri="{BB962C8B-B14F-4D97-AF65-F5344CB8AC3E}">
        <p14:creationId xmlns:p14="http://schemas.microsoft.com/office/powerpoint/2010/main" val="370995132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6126480"/>
            <a:ext cx="9144000"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noChangeAspect="1"/>
          </p:cNvSpPr>
          <p:nvPr>
            <p:ph type="body" idx="1"/>
          </p:nvPr>
        </p:nvSpPr>
        <p:spPr>
          <a:xfrm>
            <a:off x="609599" y="1578708"/>
            <a:ext cx="7935629" cy="4286833"/>
          </a:xfrm>
          <a:prstGeom prst="rect">
            <a:avLst/>
          </a:prstGeom>
        </p:spPr>
        <p:txBody>
          <a:bodyPr vert="horz" lIns="91440" tIns="45720" rIns="91440" bIns="45720" rtlCol="0">
            <a:normAutofit/>
          </a:bodyPr>
          <a:lstStyle/>
          <a:p>
            <a:pPr lvl="0"/>
            <a:r>
              <a:rPr lang="en-US" dirty="0"/>
              <a:t>Bullet text styles</a:t>
            </a:r>
          </a:p>
          <a:p>
            <a:pPr lvl="1"/>
            <a:r>
              <a:rPr lang="en-US" dirty="0"/>
              <a:t>Second level </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609599" y="405302"/>
            <a:ext cx="7935629" cy="984738"/>
          </a:xfrm>
          <a:prstGeom prst="rect">
            <a:avLst/>
          </a:prstGeom>
        </p:spPr>
        <p:txBody>
          <a:bodyPr vert="horz" lIns="91440" tIns="45720" rIns="91440" bIns="45720" rtlCol="0" anchor="b">
            <a:noAutofit/>
          </a:bodyPr>
          <a:lstStyle/>
          <a:p>
            <a:r>
              <a:rPr lang="en-US" dirty="0"/>
              <a:t>Green Header</a:t>
            </a:r>
          </a:p>
        </p:txBody>
      </p:sp>
      <p:pic>
        <p:nvPicPr>
          <p:cNvPr id="10" name="Picture 9"/>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61950" y="6258626"/>
            <a:ext cx="495300" cy="495300"/>
          </a:xfrm>
          <a:prstGeom prst="rect">
            <a:avLst/>
          </a:prstGeom>
        </p:spPr>
      </p:pic>
      <p:cxnSp>
        <p:nvCxnSpPr>
          <p:cNvPr id="12" name="Straight Connector 11"/>
          <p:cNvCxnSpPr/>
          <p:nvPr userDrawn="1"/>
        </p:nvCxnSpPr>
        <p:spPr>
          <a:xfrm>
            <a:off x="-27709" y="6139182"/>
            <a:ext cx="924296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917487"/>
      </p:ext>
    </p:extLst>
  </p:cSld>
  <p:clrMap bg1="lt1" tx1="dk1" bg2="lt2" tx2="dk2" accent1="accent1" accent2="accent2" accent3="accent3" accent4="accent4" accent5="accent5" accent6="accent6" hlink="hlink" folHlink="folHlink"/>
  <p:sldLayoutIdLst>
    <p:sldLayoutId id="2147483664" r:id="rId1"/>
    <p:sldLayoutId id="2147483669" r:id="rId2"/>
    <p:sldLayoutId id="2147483690" r:id="rId3"/>
    <p:sldLayoutId id="2147483661" r:id="rId4"/>
    <p:sldLayoutId id="2147483668" r:id="rId5"/>
    <p:sldLayoutId id="2147483665" r:id="rId6"/>
    <p:sldLayoutId id="2147483666" r:id="rId7"/>
    <p:sldLayoutId id="2147483667" r:id="rId8"/>
    <p:sldLayoutId id="2147483670" r:id="rId9"/>
    <p:sldLayoutId id="2147483673"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p:hf hdr="0" ftr="0" dt="0"/>
  <p:txStyles>
    <p:titleStyle>
      <a:lvl1pPr algn="l" defTabSz="914400" rtl="0" eaLnBrk="1" latinLnBrk="0" hangingPunct="1">
        <a:lnSpc>
          <a:spcPts val="4000"/>
        </a:lnSpc>
        <a:spcBef>
          <a:spcPct val="0"/>
        </a:spcBef>
        <a:buNone/>
        <a:defRPr sz="4000" b="1" i="0" kern="1200" cap="all" spc="0" baseline="0">
          <a:solidFill>
            <a:schemeClr val="tx1"/>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3000" kern="1200" cap="none" baseline="0">
          <a:solidFill>
            <a:schemeClr val="tx2"/>
          </a:solidFill>
          <a:latin typeface="Open Sans" charset="0"/>
          <a:ea typeface="Open Sans" charset="0"/>
          <a:cs typeface="Open Sans" charset="0"/>
        </a:defRPr>
      </a:lvl1pPr>
      <a:lvl2pPr marL="438912" indent="-228600" algn="l" defTabSz="914400" rtl="0" eaLnBrk="1" latinLnBrk="0" hangingPunct="1">
        <a:lnSpc>
          <a:spcPct val="100000"/>
        </a:lnSpc>
        <a:spcBef>
          <a:spcPts val="500"/>
        </a:spcBef>
        <a:spcAft>
          <a:spcPts val="600"/>
        </a:spcAft>
        <a:buFont typeface="Arial" panose="020B0604020202020204" pitchFamily="34" charset="0"/>
        <a:buChar char="•"/>
        <a:defRPr sz="2600" kern="1200">
          <a:solidFill>
            <a:schemeClr val="tx2"/>
          </a:solidFill>
          <a:latin typeface="Open Sans" charset="0"/>
          <a:ea typeface="Open Sans" charset="0"/>
          <a:cs typeface="Open Sans" charset="0"/>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3pPr>
      <a:lvl4pPr marL="96012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4pPr>
      <a:lvl5pPr marL="123444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864" userDrawn="1">
          <p15:clr>
            <a:srgbClr val="5ACBF0"/>
          </p15:clr>
        </p15:guide>
        <p15:guide id="2" pos="384" userDrawn="1">
          <p15:clr>
            <a:srgbClr val="5ACBF0"/>
          </p15:clr>
        </p15:guide>
        <p15:guide id="3" pos="5376" userDrawn="1">
          <p15:clr>
            <a:srgbClr val="5ACBF0"/>
          </p15:clr>
        </p15:guide>
        <p15:guide id="4" pos="1920" userDrawn="1">
          <p15:clr>
            <a:srgbClr val="5ACBF0"/>
          </p15:clr>
        </p15:guide>
        <p15:guide id="5" pos="3840" userDrawn="1">
          <p15:clr>
            <a:srgbClr val="5ACBF0"/>
          </p15:clr>
        </p15:guide>
        <p15:guide id="6" orient="horz" pos="984" userDrawn="1">
          <p15:clr>
            <a:srgbClr val="5ACBF0"/>
          </p15:clr>
        </p15:guide>
        <p15:guide id="7" orient="horz" pos="864" userDrawn="1">
          <p15:clr>
            <a:srgbClr val="5ACBF0"/>
          </p15:clr>
        </p15:guide>
        <p15:guide id="8"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s://vimeo.com/273234758" TargetMode="Externa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hyperlink" Target="http://libguides.bc.edu/orcid"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9.xml"/><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sz="quarter" idx="11"/>
          </p:nvPr>
        </p:nvSpPr>
        <p:spPr>
          <a:xfrm>
            <a:off x="1483111" y="4085487"/>
            <a:ext cx="7051289" cy="509955"/>
          </a:xfrm>
        </p:spPr>
        <p:txBody>
          <a:bodyPr/>
          <a:lstStyle/>
          <a:p>
            <a:r>
              <a:rPr kumimoji="1" lang="en-US" altLang="ja-JP" dirty="0"/>
              <a:t>ORCID: </a:t>
            </a:r>
            <a:r>
              <a:rPr kumimoji="1" lang="en-US" altLang="ja-JP" cap="none" dirty="0"/>
              <a:t>Enter Once | Reuse Often</a:t>
            </a:r>
            <a:endParaRPr kumimoji="1" lang="ja-JP" altLang="en-US" dirty="0"/>
          </a:p>
        </p:txBody>
      </p:sp>
      <p:sp>
        <p:nvSpPr>
          <p:cNvPr id="6" name="コンテンツ プレースホルダー 5"/>
          <p:cNvSpPr>
            <a:spLocks noGrp="1"/>
          </p:cNvSpPr>
          <p:nvPr>
            <p:ph sz="quarter" idx="12"/>
          </p:nvPr>
        </p:nvSpPr>
        <p:spPr>
          <a:xfrm>
            <a:off x="588039" y="4616939"/>
            <a:ext cx="7957191" cy="509955"/>
          </a:xfrm>
        </p:spPr>
        <p:txBody>
          <a:bodyPr/>
          <a:lstStyle/>
          <a:p>
            <a:r>
              <a:rPr lang="en-US" altLang="ja-JP" dirty="0"/>
              <a:t>What does this mean to Research Institutions?</a:t>
            </a:r>
          </a:p>
        </p:txBody>
      </p:sp>
      <p:sp>
        <p:nvSpPr>
          <p:cNvPr id="2" name="Content Placeholder 1"/>
          <p:cNvSpPr>
            <a:spLocks noGrp="1"/>
          </p:cNvSpPr>
          <p:nvPr>
            <p:ph sz="quarter" idx="13"/>
          </p:nvPr>
        </p:nvSpPr>
        <p:spPr/>
        <p:txBody>
          <a:bodyPr/>
          <a:lstStyle/>
          <a:p>
            <a:r>
              <a:rPr lang="en-US" dirty="0"/>
              <a:t>ORCID Webinar | </a:t>
            </a:r>
            <a:r>
              <a:rPr lang="en-US" dirty="0" err="1"/>
              <a:t>july</a:t>
            </a:r>
            <a:r>
              <a:rPr lang="en-US" dirty="0"/>
              <a:t>, 2018</a:t>
            </a:r>
          </a:p>
        </p:txBody>
      </p:sp>
      <p:pic>
        <p:nvPicPr>
          <p:cNvPr id="3" name="Picture 2" descr="OLSON_Headshot.jpg"/>
          <p:cNvPicPr>
            <a:picLocks noChangeAspect="1"/>
          </p:cNvPicPr>
          <p:nvPr/>
        </p:nvPicPr>
        <p:blipFill rotWithShape="1">
          <a:blip r:embed="rId3">
            <a:extLst>
              <a:ext uri="{28A0092B-C50C-407E-A947-70E740481C1C}">
                <a14:useLocalDpi xmlns:a14="http://schemas.microsoft.com/office/drawing/2010/main" val="0"/>
              </a:ext>
            </a:extLst>
          </a:blip>
          <a:srcRect b="20000"/>
          <a:stretch/>
        </p:blipFill>
        <p:spPr>
          <a:xfrm>
            <a:off x="123334" y="413625"/>
            <a:ext cx="929410" cy="929410"/>
          </a:xfrm>
          <a:prstGeom prst="rect">
            <a:avLst/>
          </a:prstGeom>
        </p:spPr>
      </p:pic>
      <p:grpSp>
        <p:nvGrpSpPr>
          <p:cNvPr id="19" name="Group 18"/>
          <p:cNvGrpSpPr/>
          <p:nvPr/>
        </p:nvGrpSpPr>
        <p:grpSpPr>
          <a:xfrm>
            <a:off x="1097236" y="462450"/>
            <a:ext cx="3492301" cy="772933"/>
            <a:chOff x="1386464" y="1120488"/>
            <a:chExt cx="3492301" cy="772933"/>
          </a:xfrm>
        </p:grpSpPr>
        <p:sp>
          <p:nvSpPr>
            <p:cNvPr id="14" name="コンテンツ プレースホルダー 7"/>
            <p:cNvSpPr txBox="1">
              <a:spLocks/>
            </p:cNvSpPr>
            <p:nvPr/>
          </p:nvSpPr>
          <p:spPr>
            <a:xfrm>
              <a:off x="1386464" y="1120488"/>
              <a:ext cx="3043198" cy="283306"/>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1000"/>
                </a:spcBef>
                <a:spcAft>
                  <a:spcPts val="600"/>
                </a:spcAft>
                <a:buFontTx/>
                <a:buNone/>
                <a:defRPr sz="1270" kern="1200" cap="all" spc="50" baseline="0">
                  <a:solidFill>
                    <a:schemeClr val="tx1"/>
                  </a:solidFill>
                  <a:latin typeface="Open Sans" charset="0"/>
                  <a:ea typeface="Open Sans" charset="0"/>
                  <a:cs typeface="Open Sans" charset="0"/>
                </a:defRPr>
              </a:lvl1pPr>
              <a:lvl2pPr marL="438912" indent="-228600" algn="l" defTabSz="914400" rtl="0" eaLnBrk="1" latinLnBrk="0" hangingPunct="1">
                <a:lnSpc>
                  <a:spcPct val="100000"/>
                </a:lnSpc>
                <a:spcBef>
                  <a:spcPts val="500"/>
                </a:spcBef>
                <a:spcAft>
                  <a:spcPts val="600"/>
                </a:spcAft>
                <a:buFont typeface="Arial" panose="020B0604020202020204" pitchFamily="34" charset="0"/>
                <a:buChar char="•"/>
                <a:defRPr sz="2600" kern="1200">
                  <a:solidFill>
                    <a:schemeClr val="tx2"/>
                  </a:solidFill>
                  <a:latin typeface="Open Sans" charset="0"/>
                  <a:ea typeface="Open Sans" charset="0"/>
                  <a:cs typeface="Open Sans" charset="0"/>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3pPr>
              <a:lvl4pPr marL="96012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4pPr>
              <a:lvl5pPr marL="123444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kumimoji="1" lang="en-US" altLang="ja-JP" sz="1600" b="1" dirty="0"/>
                <a:t>Eric Olson</a:t>
              </a:r>
              <a:endParaRPr kumimoji="1" lang="ja-JP" altLang="en-US" sz="1600" b="1" dirty="0"/>
            </a:p>
          </p:txBody>
        </p:sp>
        <p:sp>
          <p:nvSpPr>
            <p:cNvPr id="15" name="コンテンツ プレースホルダー 8"/>
            <p:cNvSpPr txBox="1">
              <a:spLocks/>
            </p:cNvSpPr>
            <p:nvPr/>
          </p:nvSpPr>
          <p:spPr>
            <a:xfrm>
              <a:off x="1386464" y="1377072"/>
              <a:ext cx="3492301" cy="269367"/>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1000"/>
                </a:spcBef>
                <a:spcAft>
                  <a:spcPts val="600"/>
                </a:spcAft>
                <a:buFontTx/>
                <a:buNone/>
                <a:defRPr sz="1099" b="0" i="1" kern="1200" cap="none" spc="0" baseline="0">
                  <a:solidFill>
                    <a:schemeClr val="tx2"/>
                  </a:solidFill>
                  <a:latin typeface="Open Sans" charset="0"/>
                  <a:ea typeface="Open Sans" charset="0"/>
                  <a:cs typeface="Open Sans" charset="0"/>
                </a:defRPr>
              </a:lvl1pPr>
              <a:lvl2pPr marL="438912" indent="-228600" algn="l" defTabSz="914400" rtl="0" eaLnBrk="1" latinLnBrk="0" hangingPunct="1">
                <a:lnSpc>
                  <a:spcPct val="100000"/>
                </a:lnSpc>
                <a:spcBef>
                  <a:spcPts val="500"/>
                </a:spcBef>
                <a:spcAft>
                  <a:spcPts val="600"/>
                </a:spcAft>
                <a:buFont typeface="Arial" panose="020B0604020202020204" pitchFamily="34" charset="0"/>
                <a:buChar char="•"/>
                <a:defRPr sz="2600" kern="1200">
                  <a:solidFill>
                    <a:schemeClr val="tx2"/>
                  </a:solidFill>
                  <a:latin typeface="Open Sans" charset="0"/>
                  <a:ea typeface="Open Sans" charset="0"/>
                  <a:cs typeface="Open Sans" charset="0"/>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3pPr>
              <a:lvl4pPr marL="96012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4pPr>
              <a:lvl5pPr marL="123444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kumimoji="1" lang="en-US" altLang="ja-JP" sz="1400" dirty="0">
                  <a:solidFill>
                    <a:srgbClr val="FFFFFF"/>
                  </a:solidFill>
                </a:rPr>
                <a:t>Membership Specialist, North America</a:t>
              </a:r>
              <a:endParaRPr kumimoji="1" lang="ja-JP" altLang="en-US" sz="1400" dirty="0">
                <a:solidFill>
                  <a:srgbClr val="FFFFFF"/>
                </a:solidFill>
              </a:endParaRPr>
            </a:p>
          </p:txBody>
        </p:sp>
        <p:sp>
          <p:nvSpPr>
            <p:cNvPr id="16" name="コンテンツ プレースホルダー 9"/>
            <p:cNvSpPr txBox="1">
              <a:spLocks/>
            </p:cNvSpPr>
            <p:nvPr/>
          </p:nvSpPr>
          <p:spPr>
            <a:xfrm>
              <a:off x="1386464" y="1619717"/>
              <a:ext cx="3492300" cy="273704"/>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1000"/>
                </a:spcBef>
                <a:spcAft>
                  <a:spcPts val="600"/>
                </a:spcAft>
                <a:buFontTx/>
                <a:buNone/>
                <a:defRPr sz="1000" b="0" i="0" kern="1200" cap="none" spc="0" baseline="0">
                  <a:solidFill>
                    <a:schemeClr val="tx2"/>
                  </a:solidFill>
                  <a:latin typeface="Open Sans" charset="0"/>
                  <a:ea typeface="Open Sans" charset="0"/>
                  <a:cs typeface="Open Sans" charset="0"/>
                </a:defRPr>
              </a:lvl1pPr>
              <a:lvl2pPr marL="438912" indent="-228600" algn="l" defTabSz="914400" rtl="0" eaLnBrk="1" latinLnBrk="0" hangingPunct="1">
                <a:lnSpc>
                  <a:spcPct val="100000"/>
                </a:lnSpc>
                <a:spcBef>
                  <a:spcPts val="500"/>
                </a:spcBef>
                <a:spcAft>
                  <a:spcPts val="600"/>
                </a:spcAft>
                <a:buFont typeface="Arial" panose="020B0604020202020204" pitchFamily="34" charset="0"/>
                <a:buChar char="•"/>
                <a:defRPr sz="2600" kern="1200">
                  <a:solidFill>
                    <a:schemeClr val="tx2"/>
                  </a:solidFill>
                  <a:latin typeface="Open Sans" charset="0"/>
                  <a:ea typeface="Open Sans" charset="0"/>
                  <a:cs typeface="Open Sans" charset="0"/>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3pPr>
              <a:lvl4pPr marL="96012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4pPr>
              <a:lvl5pPr marL="123444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ES_tradnl" altLang="ja-JP" sz="1400" dirty="0">
                  <a:solidFill>
                    <a:srgbClr val="FFFFFF"/>
                  </a:solidFill>
                </a:rPr>
                <a:t>https://</a:t>
              </a:r>
              <a:r>
                <a:rPr lang="es-ES_tradnl" altLang="ja-JP" sz="1400" dirty="0" err="1">
                  <a:solidFill>
                    <a:srgbClr val="FFFFFF"/>
                  </a:solidFill>
                </a:rPr>
                <a:t>orcid.org</a:t>
              </a:r>
              <a:r>
                <a:rPr lang="es-ES_tradnl" altLang="ja-JP" sz="1400" dirty="0">
                  <a:solidFill>
                    <a:srgbClr val="FFFFFF"/>
                  </a:solidFill>
                </a:rPr>
                <a:t>/</a:t>
              </a:r>
              <a:r>
                <a:rPr lang="is-IS" altLang="ja-JP" sz="1400" dirty="0">
                  <a:solidFill>
                    <a:srgbClr val="FFFFFF"/>
                  </a:solidFill>
                </a:rPr>
                <a:t>0000-0002-5989-8244</a:t>
              </a:r>
              <a:endParaRPr lang="es-ES_tradnl" altLang="ja-JP" sz="1400" dirty="0">
                <a:solidFill>
                  <a:srgbClr val="FFFFFF"/>
                </a:solidFill>
              </a:endParaRPr>
            </a:p>
          </p:txBody>
        </p:sp>
      </p:grpSp>
      <p:sp>
        <p:nvSpPr>
          <p:cNvPr id="21" name="コンテンツ プレースホルダー 7"/>
          <p:cNvSpPr txBox="1">
            <a:spLocks/>
          </p:cNvSpPr>
          <p:nvPr/>
        </p:nvSpPr>
        <p:spPr>
          <a:xfrm>
            <a:off x="66540" y="-1"/>
            <a:ext cx="1335540" cy="322459"/>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1000"/>
              </a:spcBef>
              <a:spcAft>
                <a:spcPts val="600"/>
              </a:spcAft>
              <a:buFontTx/>
              <a:buNone/>
              <a:defRPr sz="1270" kern="1200" cap="all" spc="50" baseline="0">
                <a:solidFill>
                  <a:schemeClr val="tx1"/>
                </a:solidFill>
                <a:latin typeface="Open Sans" charset="0"/>
                <a:ea typeface="Open Sans" charset="0"/>
                <a:cs typeface="Open Sans" charset="0"/>
              </a:defRPr>
            </a:lvl1pPr>
            <a:lvl2pPr marL="438912" indent="-228600" algn="l" defTabSz="914400" rtl="0" eaLnBrk="1" latinLnBrk="0" hangingPunct="1">
              <a:lnSpc>
                <a:spcPct val="100000"/>
              </a:lnSpc>
              <a:spcBef>
                <a:spcPts val="500"/>
              </a:spcBef>
              <a:spcAft>
                <a:spcPts val="600"/>
              </a:spcAft>
              <a:buFont typeface="Arial" panose="020B0604020202020204" pitchFamily="34" charset="0"/>
              <a:buChar char="•"/>
              <a:defRPr sz="2600" kern="1200">
                <a:solidFill>
                  <a:schemeClr val="tx2"/>
                </a:solidFill>
                <a:latin typeface="Open Sans" charset="0"/>
                <a:ea typeface="Open Sans" charset="0"/>
                <a:cs typeface="Open Sans" charset="0"/>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3pPr>
            <a:lvl4pPr marL="96012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4pPr>
            <a:lvl5pPr marL="123444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kumimoji="1" lang="en-US" altLang="ja-JP" b="1" dirty="0"/>
              <a:t>SPEAKERS</a:t>
            </a:r>
            <a:endParaRPr kumimoji="1" lang="ja-JP" altLang="en-US" b="1" dirty="0"/>
          </a:p>
        </p:txBody>
      </p:sp>
      <p:sp>
        <p:nvSpPr>
          <p:cNvPr id="7" name="TextBox 6"/>
          <p:cNvSpPr txBox="1"/>
          <p:nvPr/>
        </p:nvSpPr>
        <p:spPr>
          <a:xfrm>
            <a:off x="1097236" y="1553526"/>
            <a:ext cx="3425425" cy="769441"/>
          </a:xfrm>
          <a:prstGeom prst="rect">
            <a:avLst/>
          </a:prstGeom>
          <a:noFill/>
        </p:spPr>
        <p:txBody>
          <a:bodyPr wrap="none" rtlCol="0">
            <a:spAutoFit/>
          </a:bodyPr>
          <a:lstStyle/>
          <a:p>
            <a:r>
              <a:rPr lang="en-US" sz="1600" b="1" dirty="0">
                <a:latin typeface="Open Sans" charset="0"/>
                <a:ea typeface="Open Sans" charset="0"/>
                <a:cs typeface="Open Sans" charset="0"/>
              </a:rPr>
              <a:t>ANA VERA WYNNE</a:t>
            </a:r>
          </a:p>
          <a:p>
            <a:r>
              <a:rPr lang="en-US" sz="1400" i="1" dirty="0">
                <a:solidFill>
                  <a:schemeClr val="bg1"/>
                </a:solidFill>
                <a:latin typeface="Open Sans" charset="0"/>
                <a:ea typeface="Open Sans" charset="0"/>
                <a:cs typeface="Open Sans" charset="0"/>
              </a:rPr>
              <a:t>Community Manager, North America</a:t>
            </a:r>
          </a:p>
          <a:p>
            <a:r>
              <a:rPr lang="mr-IN" sz="1400" dirty="0" err="1">
                <a:solidFill>
                  <a:schemeClr val="bg1"/>
                </a:solidFill>
                <a:latin typeface="Open Sans" charset="0"/>
                <a:ea typeface="Open Sans" charset="0"/>
                <a:cs typeface="Open Sans" charset="0"/>
              </a:rPr>
              <a:t>http</a:t>
            </a:r>
            <a:r>
              <a:rPr lang="en-US" sz="1400" dirty="0">
                <a:solidFill>
                  <a:schemeClr val="bg1"/>
                </a:solidFill>
                <a:latin typeface="Open Sans" charset="0"/>
                <a:ea typeface="Open Sans" charset="0"/>
                <a:cs typeface="Open Sans" charset="0"/>
              </a:rPr>
              <a:t>s</a:t>
            </a:r>
            <a:r>
              <a:rPr lang="mr-IN" sz="1400" dirty="0">
                <a:solidFill>
                  <a:schemeClr val="bg1"/>
                </a:solidFill>
                <a:latin typeface="Open Sans" charset="0"/>
                <a:ea typeface="Open Sans" charset="0"/>
                <a:cs typeface="Open Sans" charset="0"/>
              </a:rPr>
              <a:t>://</a:t>
            </a:r>
            <a:r>
              <a:rPr lang="mr-IN" sz="1400" dirty="0" err="1">
                <a:solidFill>
                  <a:schemeClr val="bg1"/>
                </a:solidFill>
                <a:latin typeface="Open Sans" charset="0"/>
                <a:ea typeface="Open Sans" charset="0"/>
                <a:cs typeface="Open Sans" charset="0"/>
              </a:rPr>
              <a:t>orcid.org</a:t>
            </a:r>
            <a:r>
              <a:rPr lang="mr-IN" sz="1400" dirty="0">
                <a:solidFill>
                  <a:schemeClr val="bg1"/>
                </a:solidFill>
                <a:latin typeface="Open Sans" charset="0"/>
                <a:ea typeface="Open Sans" charset="0"/>
                <a:cs typeface="Open Sans" charset="0"/>
              </a:rPr>
              <a:t>/0000-0002-9810-2894</a:t>
            </a:r>
            <a:endParaRPr lang="en-US" sz="1400" dirty="0">
              <a:solidFill>
                <a:schemeClr val="bg1"/>
              </a:solidFill>
              <a:latin typeface="Open Sans" charset="0"/>
              <a:ea typeface="Open Sans" charset="0"/>
              <a:cs typeface="Open Sans"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5215" b="14812"/>
          <a:stretch/>
        </p:blipFill>
        <p:spPr>
          <a:xfrm>
            <a:off x="123334" y="1520181"/>
            <a:ext cx="929410" cy="949517"/>
          </a:xfrm>
          <a:prstGeom prst="rect">
            <a:avLst/>
          </a:prstGeom>
        </p:spPr>
      </p:pic>
    </p:spTree>
    <p:extLst>
      <p:ext uri="{BB962C8B-B14F-4D97-AF65-F5344CB8AC3E}">
        <p14:creationId xmlns:p14="http://schemas.microsoft.com/office/powerpoint/2010/main" val="259977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a:spLocks/>
          </p:cNvSpPr>
          <p:nvPr/>
        </p:nvSpPr>
        <p:spPr>
          <a:xfrm>
            <a:off x="467430" y="453327"/>
            <a:ext cx="8185682" cy="2304320"/>
          </a:xfrm>
          <a:prstGeom prst="rect">
            <a:avLst/>
          </a:prstGeom>
        </p:spPr>
        <p:txBody>
          <a:bodyPr/>
          <a:lstStyle>
            <a:lvl1pPr marL="342900" indent="-342900" algn="l" rtl="0" eaLnBrk="0" fontAlgn="base" hangingPunct="0">
              <a:spcBef>
                <a:spcPct val="20000"/>
              </a:spcBef>
              <a:spcAft>
                <a:spcPct val="0"/>
              </a:spcAft>
              <a:buClr>
                <a:schemeClr val="accent1"/>
              </a:buClr>
              <a:buSzPct val="110000"/>
              <a:buFont typeface="Arial" charset="0"/>
              <a:buChar char="•"/>
              <a:defRPr sz="3200" kern="1200">
                <a:solidFill>
                  <a:schemeClr val="bg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3"/>
              </a:buClr>
              <a:buSzPct val="105000"/>
              <a:buFont typeface="Arial"/>
              <a:buChar char="•"/>
              <a:defRPr sz="2800" kern="1200">
                <a:solidFill>
                  <a:schemeClr val="bg2"/>
                </a:solidFill>
                <a:latin typeface="+mn-lt"/>
                <a:ea typeface="ＭＳ Ｐゴシック" charset="0"/>
                <a:cs typeface="+mn-cs"/>
              </a:defRPr>
            </a:lvl2pPr>
            <a:lvl3pPr marL="1143000" indent="-228600" algn="l" rtl="0" eaLnBrk="0" fontAlgn="base" hangingPunct="0">
              <a:spcBef>
                <a:spcPct val="20000"/>
              </a:spcBef>
              <a:spcAft>
                <a:spcPct val="0"/>
              </a:spcAft>
              <a:buClr>
                <a:schemeClr val="accent2"/>
              </a:buClr>
              <a:buSzPct val="100000"/>
              <a:buFont typeface="Wingdings" charset="2"/>
              <a:buChar char="§"/>
              <a:defRPr sz="2400" kern="1200">
                <a:solidFill>
                  <a:schemeClr val="bg2"/>
                </a:solidFill>
                <a:latin typeface="+mn-lt"/>
                <a:ea typeface="ＭＳ Ｐゴシック" charset="0"/>
                <a:cs typeface="+mn-cs"/>
              </a:defRPr>
            </a:lvl3pPr>
            <a:lvl4pPr marL="16002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4pPr>
            <a:lvl5pPr marL="20574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3600" b="1" dirty="0">
                <a:solidFill>
                  <a:schemeClr val="tx1"/>
                </a:solidFill>
                <a:latin typeface="Open Sans" charset="0"/>
                <a:ea typeface="Open Sans" charset="0"/>
                <a:cs typeface="Open Sans" charset="0"/>
              </a:rPr>
              <a:t>These connections matter </a:t>
            </a:r>
            <a:r>
              <a:rPr lang="en-US" sz="3600" dirty="0">
                <a:solidFill>
                  <a:schemeClr val="bg1"/>
                </a:solidFill>
                <a:latin typeface="Open Sans" charset="0"/>
                <a:ea typeface="Open Sans" charset="0"/>
                <a:cs typeface="Open Sans" charset="0"/>
              </a:rPr>
              <a:t>because research progress, programs, and careers and based on the communication of ideas.</a:t>
            </a:r>
          </a:p>
          <a:p>
            <a:pPr marL="0" indent="0" algn="ctr">
              <a:spcBef>
                <a:spcPts val="0"/>
              </a:spcBef>
              <a:buNone/>
            </a:pPr>
            <a:endParaRPr lang="en-US" sz="3600" dirty="0">
              <a:solidFill>
                <a:schemeClr val="bg1"/>
              </a:solidFill>
              <a:latin typeface="Open Sans" charset="0"/>
              <a:ea typeface="Open Sans" charset="0"/>
              <a:cs typeface="Open Sans" charset="0"/>
            </a:endParaRPr>
          </a:p>
          <a:p>
            <a:pPr marL="0" indent="0" algn="ctr">
              <a:spcBef>
                <a:spcPts val="0"/>
              </a:spcBef>
              <a:buNone/>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connections are made possible by </a:t>
            </a: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 network of partners working together</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with the purpose of improving how we share research information.</a:t>
            </a:r>
          </a:p>
          <a:p>
            <a:pPr marL="0" indent="0" algn="ctr">
              <a:spcBef>
                <a:spcPts val="0"/>
              </a:spcBef>
              <a:buNone/>
            </a:pPr>
            <a:endParaRPr lang="en-US" sz="3600" dirty="0">
              <a:solidFill>
                <a:schemeClr val="bg1"/>
              </a:solidFill>
              <a:latin typeface="Open Sans" charset="0"/>
              <a:ea typeface="Open Sans" charset="0"/>
              <a:cs typeface="Open Sans" charset="0"/>
            </a:endParaRPr>
          </a:p>
        </p:txBody>
      </p:sp>
    </p:spTree>
    <p:extLst>
      <p:ext uri="{BB962C8B-B14F-4D97-AF65-F5344CB8AC3E}">
        <p14:creationId xmlns:p14="http://schemas.microsoft.com/office/powerpoint/2010/main" val="334164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885CDE-74D1-1541-909A-8D2D38DC127A}"/>
              </a:ext>
            </a:extLst>
          </p:cNvPr>
          <p:cNvPicPr>
            <a:picLocks noChangeAspect="1"/>
          </p:cNvPicPr>
          <p:nvPr/>
        </p:nvPicPr>
        <p:blipFill>
          <a:blip r:embed="rId2"/>
          <a:stretch>
            <a:fillRect/>
          </a:stretch>
        </p:blipFill>
        <p:spPr>
          <a:xfrm>
            <a:off x="3657600" y="1928561"/>
            <a:ext cx="1828800" cy="18288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086" y="1679495"/>
            <a:ext cx="1143000" cy="114300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900" y="1655271"/>
            <a:ext cx="1143000" cy="11430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4465085"/>
            <a:ext cx="1143000" cy="1143000"/>
          </a:xfrm>
          <a:prstGeom prst="rect">
            <a:avLst/>
          </a:prstGeom>
        </p:spPr>
      </p:pic>
      <p:sp>
        <p:nvSpPr>
          <p:cNvPr id="4" name="TextBox 3"/>
          <p:cNvSpPr txBox="1"/>
          <p:nvPr/>
        </p:nvSpPr>
        <p:spPr>
          <a:xfrm>
            <a:off x="236700" y="1655271"/>
            <a:ext cx="1779939" cy="1384995"/>
          </a:xfrm>
          <a:prstGeom prst="rect">
            <a:avLst/>
          </a:prstGeom>
          <a:noFill/>
        </p:spPr>
        <p:txBody>
          <a:bodyPr wrap="square" rtlCol="0">
            <a:spAutoFit/>
          </a:bodyPr>
          <a:lstStyle/>
          <a:p>
            <a:pPr algn="ctr"/>
            <a:r>
              <a:rPr lang="en-US" dirty="0">
                <a:solidFill>
                  <a:schemeClr val="accent1"/>
                </a:solidFill>
                <a:latin typeface="Noto Sans" charset="0"/>
                <a:ea typeface="Open Sans" panose="020B0606030504020204" pitchFamily="34" charset="0"/>
                <a:cs typeface="Open Sans" panose="020B0606030504020204" pitchFamily="34" charset="0"/>
              </a:rPr>
              <a:t>PUBLISHER</a:t>
            </a:r>
          </a:p>
          <a:p>
            <a:pPr algn="ctr"/>
            <a:r>
              <a:rPr lang="en-US" dirty="0">
                <a:solidFill>
                  <a:schemeClr val="accent1"/>
                </a:solidFill>
                <a:latin typeface="Noto Sans" charset="0"/>
                <a:ea typeface="Open Sans" panose="020B0606030504020204" pitchFamily="34" charset="0"/>
                <a:cs typeface="Open Sans" panose="020B0606030504020204" pitchFamily="34" charset="0"/>
              </a:rPr>
              <a:t>&amp;</a:t>
            </a:r>
          </a:p>
          <a:p>
            <a:pPr algn="ctr"/>
            <a:r>
              <a:rPr lang="en-US" dirty="0">
                <a:solidFill>
                  <a:schemeClr val="accent1"/>
                </a:solidFill>
                <a:latin typeface="Noto Sans" charset="0"/>
                <a:ea typeface="Open Sans" panose="020B0606030504020204" pitchFamily="34" charset="0"/>
                <a:cs typeface="Open Sans" panose="020B0606030504020204" pitchFamily="34" charset="0"/>
              </a:rPr>
              <a:t>REPOSITORY</a:t>
            </a:r>
          </a:p>
          <a:p>
            <a:pPr algn="ctr"/>
            <a:r>
              <a:rPr lang="en-US" sz="1400" dirty="0">
                <a:solidFill>
                  <a:schemeClr val="accent6">
                    <a:lumMod val="50000"/>
                  </a:schemeClr>
                </a:solidFill>
                <a:latin typeface="Noto Sans" charset="0"/>
                <a:ea typeface="Noto Sans" charset="0"/>
                <a:cs typeface="Noto Sans" charset="0"/>
              </a:rPr>
              <a:t>Assert authorship &amp; data contributions</a:t>
            </a:r>
          </a:p>
        </p:txBody>
      </p:sp>
      <p:sp>
        <p:nvSpPr>
          <p:cNvPr id="5" name="TextBox 4"/>
          <p:cNvSpPr txBox="1"/>
          <p:nvPr/>
        </p:nvSpPr>
        <p:spPr>
          <a:xfrm>
            <a:off x="6967524" y="1760747"/>
            <a:ext cx="1791996" cy="800219"/>
          </a:xfrm>
          <a:prstGeom prst="rect">
            <a:avLst/>
          </a:prstGeom>
          <a:noFill/>
        </p:spPr>
        <p:txBody>
          <a:bodyPr wrap="square" rtlCol="0">
            <a:spAutoFit/>
          </a:bodyPr>
          <a:lstStyle/>
          <a:p>
            <a:pPr algn="ctr"/>
            <a:r>
              <a:rPr lang="en-US" dirty="0">
                <a:solidFill>
                  <a:schemeClr val="accent1"/>
                </a:solidFill>
                <a:latin typeface="Noto Sans" charset="0"/>
                <a:ea typeface="Noto Sans" charset="0"/>
                <a:cs typeface="Noto Sans" charset="0"/>
              </a:rPr>
              <a:t>EMPLOYER</a:t>
            </a:r>
          </a:p>
          <a:p>
            <a:pPr algn="ctr"/>
            <a:r>
              <a:rPr lang="en-US" sz="1400" dirty="0">
                <a:solidFill>
                  <a:schemeClr val="accent6">
                    <a:lumMod val="50000"/>
                  </a:schemeClr>
                </a:solidFill>
                <a:latin typeface="Noto Sans" charset="0"/>
                <a:ea typeface="Noto Sans" charset="0"/>
                <a:cs typeface="Noto Sans" charset="0"/>
              </a:rPr>
              <a:t>Assert faculty or staff affiliation</a:t>
            </a:r>
          </a:p>
        </p:txBody>
      </p:sp>
      <p:sp>
        <p:nvSpPr>
          <p:cNvPr id="6" name="TextBox 5"/>
          <p:cNvSpPr txBox="1"/>
          <p:nvPr/>
        </p:nvSpPr>
        <p:spPr>
          <a:xfrm>
            <a:off x="3519933" y="5505769"/>
            <a:ext cx="2108261" cy="1354217"/>
          </a:xfrm>
          <a:prstGeom prst="rect">
            <a:avLst/>
          </a:prstGeom>
          <a:noFill/>
        </p:spPr>
        <p:txBody>
          <a:bodyPr wrap="square" rtlCol="0">
            <a:spAutoFit/>
          </a:bodyPr>
          <a:lstStyle/>
          <a:p>
            <a:pPr algn="ctr"/>
            <a:r>
              <a:rPr lang="en-US" dirty="0">
                <a:solidFill>
                  <a:schemeClr val="accent1"/>
                </a:solidFill>
                <a:latin typeface="Noto Sans" charset="0"/>
                <a:ea typeface="Noto Sans" charset="0"/>
                <a:cs typeface="Noto Sans" charset="0"/>
              </a:rPr>
              <a:t>FUNDER </a:t>
            </a:r>
          </a:p>
          <a:p>
            <a:pPr algn="ctr"/>
            <a:r>
              <a:rPr lang="en-US" dirty="0">
                <a:solidFill>
                  <a:schemeClr val="accent1"/>
                </a:solidFill>
                <a:latin typeface="Noto Sans" charset="0"/>
                <a:ea typeface="Noto Sans" charset="0"/>
                <a:cs typeface="Noto Sans" charset="0"/>
              </a:rPr>
              <a:t>&amp; </a:t>
            </a:r>
          </a:p>
          <a:p>
            <a:pPr algn="ctr"/>
            <a:r>
              <a:rPr lang="en-US" dirty="0">
                <a:solidFill>
                  <a:schemeClr val="accent1"/>
                </a:solidFill>
                <a:latin typeface="Noto Sans" charset="0"/>
                <a:ea typeface="Noto Sans" charset="0"/>
                <a:cs typeface="Noto Sans" charset="0"/>
              </a:rPr>
              <a:t>FACILITATOR</a:t>
            </a:r>
          </a:p>
          <a:p>
            <a:pPr algn="ctr"/>
            <a:r>
              <a:rPr lang="en-US" sz="1400" dirty="0">
                <a:solidFill>
                  <a:schemeClr val="accent6">
                    <a:lumMod val="50000"/>
                  </a:schemeClr>
                </a:solidFill>
                <a:latin typeface="Noto Sans" charset="0"/>
                <a:ea typeface="Noto Sans" charset="0"/>
                <a:cs typeface="Noto Sans" charset="0"/>
              </a:rPr>
              <a:t>Assert grant, facilities, and equipment award</a:t>
            </a:r>
          </a:p>
        </p:txBody>
      </p:sp>
      <p:grpSp>
        <p:nvGrpSpPr>
          <p:cNvPr id="10" name="Group 9"/>
          <p:cNvGrpSpPr/>
          <p:nvPr/>
        </p:nvGrpSpPr>
        <p:grpSpPr>
          <a:xfrm rot="5400000">
            <a:off x="4008798" y="3638853"/>
            <a:ext cx="1077465" cy="756025"/>
            <a:chOff x="879926" y="4741178"/>
            <a:chExt cx="1154712" cy="810227"/>
          </a:xfrm>
        </p:grpSpPr>
        <p:cxnSp>
          <p:nvCxnSpPr>
            <p:cNvPr id="11" name="Straight Arrow Connector 10"/>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15369" y="4741178"/>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13" name="Straight Arrow Connector 12"/>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79926" y="5289795"/>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grpSp>
        <p:nvGrpSpPr>
          <p:cNvPr id="15" name="Group 14"/>
          <p:cNvGrpSpPr/>
          <p:nvPr/>
        </p:nvGrpSpPr>
        <p:grpSpPr>
          <a:xfrm rot="1800000">
            <a:off x="2898042" y="2471705"/>
            <a:ext cx="951083" cy="600055"/>
            <a:chOff x="978081" y="4835108"/>
            <a:chExt cx="1019269" cy="643075"/>
          </a:xfrm>
        </p:grpSpPr>
        <p:cxnSp>
          <p:nvCxnSpPr>
            <p:cNvPr id="16" name="Straight Arrow Connector 15"/>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8081" y="5216573"/>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18" name="Straight Arrow Connector 17"/>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78081" y="4835108"/>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grpSp>
        <p:nvGrpSpPr>
          <p:cNvPr id="20" name="Group 19"/>
          <p:cNvGrpSpPr/>
          <p:nvPr/>
        </p:nvGrpSpPr>
        <p:grpSpPr>
          <a:xfrm rot="19800000">
            <a:off x="5186868" y="2429821"/>
            <a:ext cx="975144" cy="641339"/>
            <a:chOff x="978081" y="4794135"/>
            <a:chExt cx="1045055" cy="687318"/>
          </a:xfrm>
        </p:grpSpPr>
        <p:cxnSp>
          <p:nvCxnSpPr>
            <p:cNvPr id="21" name="Straight Arrow Connector 20"/>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82890" y="4794135"/>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23" name="Straight Arrow Connector 22"/>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03867" y="5219843"/>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sp>
        <p:nvSpPr>
          <p:cNvPr id="25" name="Arc 24"/>
          <p:cNvSpPr/>
          <p:nvPr/>
        </p:nvSpPr>
        <p:spPr>
          <a:xfrm>
            <a:off x="2463232" y="1009904"/>
            <a:ext cx="4231964" cy="4161642"/>
          </a:xfrm>
          <a:prstGeom prst="arc">
            <a:avLst>
              <a:gd name="adj1" fmla="val 6385050"/>
              <a:gd name="adj2" fmla="val 11206227"/>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sp>
        <p:nvSpPr>
          <p:cNvPr id="26" name="Arc 25"/>
          <p:cNvSpPr/>
          <p:nvPr/>
        </p:nvSpPr>
        <p:spPr>
          <a:xfrm>
            <a:off x="2459987" y="1009904"/>
            <a:ext cx="4231964" cy="4161642"/>
          </a:xfrm>
          <a:prstGeom prst="arc">
            <a:avLst>
              <a:gd name="adj1" fmla="val 21034409"/>
              <a:gd name="adj2" fmla="val 4536217"/>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sp>
        <p:nvSpPr>
          <p:cNvPr id="27" name="Arc 26"/>
          <p:cNvSpPr/>
          <p:nvPr/>
        </p:nvSpPr>
        <p:spPr>
          <a:xfrm>
            <a:off x="2456018" y="1009904"/>
            <a:ext cx="4231964" cy="4161642"/>
          </a:xfrm>
          <a:prstGeom prst="arc">
            <a:avLst>
              <a:gd name="adj1" fmla="val 13038003"/>
              <a:gd name="adj2" fmla="val 19211400"/>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sp>
        <p:nvSpPr>
          <p:cNvPr id="2" name="TextBox 1">
            <a:extLst>
              <a:ext uri="{FF2B5EF4-FFF2-40B4-BE49-F238E27FC236}">
                <a16:creationId xmlns:a16="http://schemas.microsoft.com/office/drawing/2014/main" id="{0F86378C-2518-8A4D-A4AE-693DE05EB308}"/>
              </a:ext>
            </a:extLst>
          </p:cNvPr>
          <p:cNvSpPr txBox="1"/>
          <p:nvPr/>
        </p:nvSpPr>
        <p:spPr>
          <a:xfrm>
            <a:off x="1283742" y="13725"/>
            <a:ext cx="7039491" cy="646331"/>
          </a:xfrm>
          <a:prstGeom prst="rect">
            <a:avLst/>
          </a:prstGeom>
          <a:noFill/>
        </p:spPr>
        <p:txBody>
          <a:bodyPr wrap="non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Cross-sector Partner Network</a:t>
            </a:r>
          </a:p>
        </p:txBody>
      </p:sp>
    </p:spTree>
    <p:extLst>
      <p:ext uri="{BB962C8B-B14F-4D97-AF65-F5344CB8AC3E}">
        <p14:creationId xmlns:p14="http://schemas.microsoft.com/office/powerpoint/2010/main" val="3926820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00" y="44529"/>
            <a:ext cx="7315200" cy="914400"/>
          </a:xfrm>
        </p:spPr>
        <p:txBody>
          <a:bodyPr/>
          <a:lstStyle/>
          <a:p>
            <a:pPr algn="r"/>
            <a:r>
              <a:rPr lang="en-US" sz="4000" dirty="0"/>
              <a:t>Sector ACTIONs</a:t>
            </a:r>
          </a:p>
        </p:txBody>
      </p:sp>
      <p:sp>
        <p:nvSpPr>
          <p:cNvPr id="3" name="Text Placeholder 2"/>
          <p:cNvSpPr>
            <a:spLocks noGrp="1"/>
          </p:cNvSpPr>
          <p:nvPr>
            <p:ph type="body" idx="1"/>
          </p:nvPr>
        </p:nvSpPr>
        <p:spPr>
          <a:xfrm>
            <a:off x="0" y="1679466"/>
            <a:ext cx="8785220" cy="4414837"/>
          </a:xfrm>
          <a:ln>
            <a:noFill/>
          </a:ln>
        </p:spPr>
        <p:txBody>
          <a:bodyPr>
            <a:normAutofit/>
          </a:bodyPr>
          <a:lstStyle/>
          <a:p>
            <a:pPr marL="800100" lvl="1" indent="-342900">
              <a:spcAft>
                <a:spcPts val="1200"/>
              </a:spcAft>
              <a:buClr>
                <a:schemeClr val="accent1"/>
              </a:buClr>
              <a:buFont typeface="Arial"/>
              <a:buChar char="•"/>
            </a:pPr>
            <a:r>
              <a:rPr lang="en-US" sz="2400" dirty="0">
                <a:solidFill>
                  <a:schemeClr val="accent6">
                    <a:lumMod val="50000"/>
                  </a:schemeClr>
                </a:solidFill>
              </a:rPr>
              <a:t>Funders: </a:t>
            </a:r>
            <a:r>
              <a:rPr lang="en-US" sz="2400" b="0" dirty="0">
                <a:solidFill>
                  <a:schemeClr val="accent6">
                    <a:lumMod val="50000"/>
                  </a:schemeClr>
                </a:solidFill>
              </a:rPr>
              <a:t>COLLECT </a:t>
            </a:r>
            <a:r>
              <a:rPr lang="en-US" sz="2400" b="0" dirty="0" err="1">
                <a:solidFill>
                  <a:schemeClr val="accent6">
                    <a:lumMod val="50000"/>
                  </a:schemeClr>
                </a:solidFill>
              </a:rPr>
              <a:t>iDs</a:t>
            </a:r>
            <a:r>
              <a:rPr lang="en-US" sz="2400" b="0" dirty="0">
                <a:solidFill>
                  <a:schemeClr val="accent6">
                    <a:lumMod val="50000"/>
                  </a:schemeClr>
                </a:solidFill>
              </a:rPr>
              <a:t> at grant submission and review; DISPLAY with award; CONNECT grant IDs to researcher record; SYNCH updates</a:t>
            </a:r>
          </a:p>
          <a:p>
            <a:pPr marL="800100" lvl="1" indent="-342900">
              <a:spcAft>
                <a:spcPts val="1200"/>
              </a:spcAft>
              <a:buClr>
                <a:schemeClr val="accent1"/>
              </a:buClr>
              <a:buFont typeface="Arial"/>
              <a:buChar char="•"/>
            </a:pPr>
            <a:r>
              <a:rPr lang="en-US" sz="2400" dirty="0">
                <a:solidFill>
                  <a:schemeClr val="accent6">
                    <a:lumMod val="50000"/>
                  </a:schemeClr>
                </a:solidFill>
              </a:rPr>
              <a:t>Universities/Organizations: </a:t>
            </a:r>
            <a:r>
              <a:rPr lang="en-US" sz="2400" b="0" dirty="0">
                <a:solidFill>
                  <a:schemeClr val="accent6">
                    <a:lumMod val="50000"/>
                  </a:schemeClr>
                </a:solidFill>
              </a:rPr>
              <a:t>COLLECT </a:t>
            </a:r>
            <a:r>
              <a:rPr lang="en-US" sz="2400" b="0" dirty="0" err="1">
                <a:solidFill>
                  <a:schemeClr val="accent6">
                    <a:lumMod val="50000"/>
                  </a:schemeClr>
                </a:solidFill>
              </a:rPr>
              <a:t>iDs</a:t>
            </a:r>
            <a:r>
              <a:rPr lang="en-US" sz="2400" b="0" dirty="0">
                <a:solidFill>
                  <a:schemeClr val="accent6">
                    <a:lumMod val="50000"/>
                  </a:schemeClr>
                </a:solidFill>
              </a:rPr>
              <a:t> for new staff and students, at thesis submission, in faculty profile systems; DISPLAY affiliation IDs;  CONNECT organization </a:t>
            </a:r>
            <a:r>
              <a:rPr lang="en-US" sz="2400" b="0" dirty="0" err="1">
                <a:solidFill>
                  <a:schemeClr val="accent6">
                    <a:lumMod val="50000"/>
                  </a:schemeClr>
                </a:solidFill>
              </a:rPr>
              <a:t>iDs</a:t>
            </a:r>
            <a:r>
              <a:rPr lang="en-US" sz="2400" b="0" dirty="0">
                <a:solidFill>
                  <a:schemeClr val="accent6">
                    <a:lumMod val="50000"/>
                  </a:schemeClr>
                </a:solidFill>
              </a:rPr>
              <a:t> (education/employment); SYNCH updates</a:t>
            </a:r>
          </a:p>
          <a:p>
            <a:pPr marL="800100" lvl="1" indent="-342900">
              <a:spcAft>
                <a:spcPts val="1200"/>
              </a:spcAft>
              <a:buClr>
                <a:schemeClr val="accent1"/>
              </a:buClr>
              <a:buFont typeface="Arial"/>
              <a:buChar char="•"/>
            </a:pPr>
            <a:r>
              <a:rPr lang="en-US" sz="2400" dirty="0">
                <a:solidFill>
                  <a:schemeClr val="accent6">
                    <a:lumMod val="50000"/>
                  </a:schemeClr>
                </a:solidFill>
              </a:rPr>
              <a:t>Publishers and Repositories: </a:t>
            </a:r>
            <a:r>
              <a:rPr lang="en-US" sz="2400" b="0" dirty="0">
                <a:solidFill>
                  <a:schemeClr val="accent6">
                    <a:lumMod val="50000"/>
                  </a:schemeClr>
                </a:solidFill>
              </a:rPr>
              <a:t>COLLECT </a:t>
            </a:r>
            <a:r>
              <a:rPr lang="en-US" sz="2400" b="0" dirty="0" err="1">
                <a:solidFill>
                  <a:schemeClr val="accent6">
                    <a:lumMod val="50000"/>
                  </a:schemeClr>
                </a:solidFill>
              </a:rPr>
              <a:t>iDs</a:t>
            </a:r>
            <a:r>
              <a:rPr lang="en-US" sz="2400" b="0" dirty="0">
                <a:solidFill>
                  <a:schemeClr val="accent6">
                    <a:lumMod val="50000"/>
                  </a:schemeClr>
                </a:solidFill>
              </a:rPr>
              <a:t> for authors, contributors, and reviewers; DISPLAY </a:t>
            </a:r>
            <a:r>
              <a:rPr lang="en-US" sz="2400" b="0" dirty="0" err="1">
                <a:solidFill>
                  <a:schemeClr val="accent6">
                    <a:lumMod val="50000"/>
                  </a:schemeClr>
                </a:solidFill>
              </a:rPr>
              <a:t>iD</a:t>
            </a:r>
            <a:r>
              <a:rPr lang="en-US" sz="2400" b="0" dirty="0">
                <a:solidFill>
                  <a:schemeClr val="accent6">
                    <a:lumMod val="50000"/>
                  </a:schemeClr>
                </a:solidFill>
              </a:rPr>
              <a:t> with work; CONNECT paper, dataset, review IDs; SYNCH updates</a:t>
            </a:r>
          </a:p>
        </p:txBody>
      </p:sp>
      <p:sp>
        <p:nvSpPr>
          <p:cNvPr id="4" name="TextBox 3"/>
          <p:cNvSpPr txBox="1"/>
          <p:nvPr/>
        </p:nvSpPr>
        <p:spPr>
          <a:xfrm>
            <a:off x="965240" y="6329363"/>
            <a:ext cx="8041560" cy="369332"/>
          </a:xfrm>
          <a:prstGeom prst="rect">
            <a:avLst/>
          </a:prstGeom>
          <a:noFill/>
        </p:spPr>
        <p:txBody>
          <a:bodyPr wrap="none" rtlCol="0">
            <a:spAutoFit/>
          </a:bodyPr>
          <a:lstStyle/>
          <a:p>
            <a:r>
              <a:rPr lang="en-US" dirty="0"/>
              <a:t>Note: ORCID stores paper metadata and pointers to them,  We do not store papers. </a:t>
            </a:r>
          </a:p>
        </p:txBody>
      </p:sp>
      <p:sp>
        <p:nvSpPr>
          <p:cNvPr id="5" name="TextBox 4">
            <a:extLst>
              <a:ext uri="{FF2B5EF4-FFF2-40B4-BE49-F238E27FC236}">
                <a16:creationId xmlns:a16="http://schemas.microsoft.com/office/drawing/2014/main" id="{27AA65F2-1337-3240-BD1D-61AB6EF231FB}"/>
              </a:ext>
            </a:extLst>
          </p:cNvPr>
          <p:cNvSpPr txBox="1"/>
          <p:nvPr/>
        </p:nvSpPr>
        <p:spPr>
          <a:xfrm>
            <a:off x="1841326" y="1300326"/>
            <a:ext cx="4712187" cy="523220"/>
          </a:xfrm>
          <a:prstGeom prst="rect">
            <a:avLst/>
          </a:prstGeom>
          <a:noFill/>
        </p:spPr>
        <p:txBody>
          <a:bodyPr wrap="none" rtlCol="0">
            <a:spAutoFit/>
          </a:bodyPr>
          <a:lstStyle/>
          <a:p>
            <a:r>
              <a:rPr lang="en-US" sz="28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Trust and Assertion are key</a:t>
            </a:r>
          </a:p>
        </p:txBody>
      </p:sp>
    </p:spTree>
    <p:extLst>
      <p:ext uri="{BB962C8B-B14F-4D97-AF65-F5344CB8AC3E}">
        <p14:creationId xmlns:p14="http://schemas.microsoft.com/office/powerpoint/2010/main" val="198679755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5475"/>
            <a:ext cx="7924800" cy="984738"/>
          </a:xfrm>
        </p:spPr>
        <p:txBody>
          <a:bodyPr/>
          <a:lstStyle/>
          <a:p>
            <a:r>
              <a:rPr lang="en-US" dirty="0">
                <a:solidFill>
                  <a:srgbClr val="A4CD39"/>
                </a:solidFill>
              </a:rPr>
              <a:t>Who is using ORCID?</a:t>
            </a:r>
            <a:endParaRPr lang="en-US" dirty="0">
              <a:solidFill>
                <a:schemeClr val="tx2"/>
              </a:solidFill>
            </a:endParaRPr>
          </a:p>
        </p:txBody>
      </p:sp>
      <p:sp>
        <p:nvSpPr>
          <p:cNvPr id="3" name="Content Placeholder 2"/>
          <p:cNvSpPr>
            <a:spLocks noGrp="1"/>
          </p:cNvSpPr>
          <p:nvPr>
            <p:ph sz="quarter" idx="13"/>
          </p:nvPr>
        </p:nvSpPr>
        <p:spPr>
          <a:xfrm>
            <a:off x="419725" y="1439056"/>
            <a:ext cx="8114675" cy="4522959"/>
          </a:xfrm>
        </p:spPr>
        <p:txBody>
          <a:bodyPr>
            <a:normAutofit/>
          </a:bodyPr>
          <a:lstStyle/>
          <a:p>
            <a:pPr>
              <a:buClr>
                <a:schemeClr val="tx1"/>
              </a:buClr>
            </a:pPr>
            <a:r>
              <a:rPr lang="en-US" sz="2800" dirty="0">
                <a:solidFill>
                  <a:schemeClr val="accent6">
                    <a:lumMod val="50000"/>
                  </a:schemeClr>
                </a:solidFill>
              </a:rPr>
              <a:t>~5m registrants</a:t>
            </a:r>
          </a:p>
          <a:p>
            <a:pPr>
              <a:buClr>
                <a:schemeClr val="tx1"/>
              </a:buClr>
            </a:pPr>
            <a:r>
              <a:rPr lang="en-US" sz="2800" dirty="0">
                <a:solidFill>
                  <a:schemeClr val="accent6">
                    <a:lumMod val="50000"/>
                  </a:schemeClr>
                </a:solidFill>
              </a:rPr>
              <a:t>~900 organizational members </a:t>
            </a:r>
          </a:p>
          <a:p>
            <a:pPr lvl="1">
              <a:buClr>
                <a:schemeClr val="tx1"/>
              </a:buClr>
            </a:pPr>
            <a:r>
              <a:rPr lang="en-US" sz="2800" dirty="0">
                <a:solidFill>
                  <a:schemeClr val="accent6">
                    <a:lumMod val="50000"/>
                  </a:schemeClr>
                </a:solidFill>
              </a:rPr>
              <a:t>78% research institutions</a:t>
            </a:r>
          </a:p>
          <a:p>
            <a:pPr lvl="1">
              <a:buClr>
                <a:schemeClr val="tx1"/>
              </a:buClr>
            </a:pPr>
            <a:r>
              <a:rPr lang="en-US" sz="2800" dirty="0">
                <a:solidFill>
                  <a:schemeClr val="accent6">
                    <a:lumMod val="50000"/>
                  </a:schemeClr>
                </a:solidFill>
              </a:rPr>
              <a:t>50% Europe, 27% US/Canada</a:t>
            </a:r>
          </a:p>
          <a:p>
            <a:pPr lvl="1">
              <a:buClr>
                <a:schemeClr val="tx1"/>
              </a:buClr>
            </a:pPr>
            <a:r>
              <a:rPr lang="en-US" sz="2800" dirty="0">
                <a:solidFill>
                  <a:schemeClr val="accent6">
                    <a:lumMod val="50000"/>
                  </a:schemeClr>
                </a:solidFill>
              </a:rPr>
              <a:t>17 national consortia</a:t>
            </a:r>
          </a:p>
          <a:p>
            <a:pPr lvl="1">
              <a:buClr>
                <a:schemeClr val="tx1"/>
              </a:buClr>
            </a:pPr>
            <a:r>
              <a:rPr lang="en-US" sz="2800" dirty="0">
                <a:solidFill>
                  <a:schemeClr val="accent6">
                    <a:lumMod val="50000"/>
                  </a:schemeClr>
                </a:solidFill>
              </a:rPr>
              <a:t>43 countries</a:t>
            </a:r>
          </a:p>
          <a:p>
            <a:pPr>
              <a:buClr>
                <a:schemeClr val="tx1"/>
              </a:buClr>
            </a:pPr>
            <a:r>
              <a:rPr lang="en-US" sz="2800" dirty="0">
                <a:solidFill>
                  <a:schemeClr val="accent6">
                    <a:lumMod val="50000"/>
                  </a:schemeClr>
                </a:solidFill>
              </a:rPr>
              <a:t>Over 560 live integrations</a:t>
            </a:r>
          </a:p>
        </p:txBody>
      </p:sp>
      <p:sp>
        <p:nvSpPr>
          <p:cNvPr id="4" name="Content Placeholder 2"/>
          <p:cNvSpPr txBox="1">
            <a:spLocks/>
          </p:cNvSpPr>
          <p:nvPr/>
        </p:nvSpPr>
        <p:spPr>
          <a:xfrm>
            <a:off x="2888202" y="6312248"/>
            <a:ext cx="5646198" cy="46091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3000" b="0" i="0" kern="1200" cap="none" baseline="0">
                <a:solidFill>
                  <a:schemeClr val="tx2"/>
                </a:solidFill>
                <a:latin typeface="Noto Sans Regular" charset="0"/>
                <a:ea typeface="Noto Sans Regular" charset="0"/>
                <a:cs typeface="Noto Sans Regular" charset="0"/>
              </a:defRPr>
            </a:lvl1pPr>
            <a:lvl2pPr marL="438912" indent="-228600" algn="l" defTabSz="914400" rtl="0" eaLnBrk="1" latinLnBrk="0" hangingPunct="1">
              <a:lnSpc>
                <a:spcPct val="100000"/>
              </a:lnSpc>
              <a:spcBef>
                <a:spcPts val="500"/>
              </a:spcBef>
              <a:spcAft>
                <a:spcPts val="600"/>
              </a:spcAft>
              <a:buFont typeface="Arial" panose="020B0604020202020204" pitchFamily="34" charset="0"/>
              <a:buChar char="•"/>
              <a:defRPr sz="2600" b="0" i="0" kern="1200">
                <a:solidFill>
                  <a:schemeClr val="tx2"/>
                </a:solidFill>
                <a:latin typeface="Noto Sans Regular" charset="0"/>
                <a:ea typeface="Noto Sans Regular" charset="0"/>
                <a:cs typeface="Noto Sans Regular" charset="0"/>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b="0" i="0" kern="1200">
                <a:solidFill>
                  <a:schemeClr val="tx2"/>
                </a:solidFill>
                <a:latin typeface="Noto Sans Regular" charset="0"/>
                <a:ea typeface="Noto Sans Regular" charset="0"/>
                <a:cs typeface="Noto Sans Regular" charset="0"/>
              </a:defRPr>
            </a:lvl3pPr>
            <a:lvl4pPr marL="960120" indent="-228600" algn="l" defTabSz="914400" rtl="0" eaLnBrk="1" latinLnBrk="0" hangingPunct="1">
              <a:lnSpc>
                <a:spcPct val="100000"/>
              </a:lnSpc>
              <a:spcBef>
                <a:spcPts val="500"/>
              </a:spcBef>
              <a:spcAft>
                <a:spcPts val="600"/>
              </a:spcAft>
              <a:buFont typeface="Arial" panose="020B0604020202020204" pitchFamily="34" charset="0"/>
              <a:buChar char="•"/>
              <a:defRPr sz="2400" b="0" i="0" kern="1200">
                <a:solidFill>
                  <a:schemeClr val="tx2"/>
                </a:solidFill>
                <a:latin typeface="Noto Sans Regular" charset="0"/>
                <a:ea typeface="Noto Sans Regular" charset="0"/>
                <a:cs typeface="Noto Sans Regular" charset="0"/>
              </a:defRPr>
            </a:lvl4pPr>
            <a:lvl5pPr marL="1234440" indent="-228600" algn="l" defTabSz="914400" rtl="0" eaLnBrk="1" latinLnBrk="0" hangingPunct="1">
              <a:lnSpc>
                <a:spcPct val="100000"/>
              </a:lnSpc>
              <a:spcBef>
                <a:spcPts val="500"/>
              </a:spcBef>
              <a:spcAft>
                <a:spcPts val="600"/>
              </a:spcAft>
              <a:buFont typeface="Arial" panose="020B0604020202020204" pitchFamily="34" charset="0"/>
              <a:buChar char="•"/>
              <a:defRPr sz="2400" b="0" i="0" kern="1200">
                <a:solidFill>
                  <a:schemeClr val="tx2"/>
                </a:solidFill>
                <a:latin typeface="Noto Sans Regular" charset="0"/>
                <a:ea typeface="Noto Sans Regular" charset="0"/>
                <a:cs typeface="Noto Sans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90000"/>
              </a:lnSpc>
              <a:spcBef>
                <a:spcPts val="1872"/>
              </a:spcBef>
              <a:buNone/>
            </a:pPr>
            <a:r>
              <a:rPr lang="en-US" sz="1800" dirty="0">
                <a:solidFill>
                  <a:srgbClr val="98C125"/>
                </a:solidFill>
                <a:ea typeface="ヒラギノ角ゴ ProN W6" charset="0"/>
                <a:cs typeface="Arial" charset="0"/>
                <a:sym typeface="Arial" charset="0"/>
              </a:rPr>
              <a:t>https://orcid.org/statistics</a:t>
            </a:r>
          </a:p>
        </p:txBody>
      </p:sp>
    </p:spTree>
    <p:extLst>
      <p:ext uri="{BB962C8B-B14F-4D97-AF65-F5344CB8AC3E}">
        <p14:creationId xmlns:p14="http://schemas.microsoft.com/office/powerpoint/2010/main" val="3212841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616"/>
            <a:ext cx="9144000" cy="984738"/>
          </a:xfrm>
        </p:spPr>
        <p:txBody>
          <a:bodyPr/>
          <a:lstStyle/>
          <a:p>
            <a:r>
              <a:rPr lang="en-US" dirty="0">
                <a:solidFill>
                  <a:srgbClr val="A4CD39"/>
                </a:solidFill>
              </a:rPr>
              <a:t>What are they using </a:t>
            </a:r>
            <a:r>
              <a:rPr lang="en-US" dirty="0" err="1">
                <a:solidFill>
                  <a:srgbClr val="A4CD39"/>
                </a:solidFill>
              </a:rPr>
              <a:t>Orcid</a:t>
            </a:r>
            <a:r>
              <a:rPr lang="en-US" dirty="0">
                <a:solidFill>
                  <a:srgbClr val="A4CD39"/>
                </a:solidFill>
              </a:rPr>
              <a:t> for?</a:t>
            </a:r>
            <a:endParaRPr lang="en-US" dirty="0">
              <a:solidFill>
                <a:schemeClr val="tx2"/>
              </a:solidFill>
            </a:endParaRPr>
          </a:p>
        </p:txBody>
      </p:sp>
      <p:sp>
        <p:nvSpPr>
          <p:cNvPr id="3" name="Content Placeholder 2"/>
          <p:cNvSpPr>
            <a:spLocks noGrp="1"/>
          </p:cNvSpPr>
          <p:nvPr>
            <p:ph sz="quarter" idx="13"/>
          </p:nvPr>
        </p:nvSpPr>
        <p:spPr>
          <a:xfrm>
            <a:off x="609599" y="984738"/>
            <a:ext cx="8084695" cy="5086278"/>
          </a:xfrm>
        </p:spPr>
        <p:txBody>
          <a:bodyPr>
            <a:normAutofit lnSpcReduction="10000"/>
          </a:bodyPr>
          <a:lstStyle/>
          <a:p>
            <a:pPr>
              <a:buClr>
                <a:schemeClr val="tx1"/>
              </a:buClr>
            </a:pPr>
            <a:r>
              <a:rPr lang="en-US" dirty="0">
                <a:solidFill>
                  <a:schemeClr val="accent6">
                    <a:lumMod val="50000"/>
                  </a:schemeClr>
                </a:solidFill>
              </a:rPr>
              <a:t>~ 2m </a:t>
            </a:r>
            <a:r>
              <a:rPr lang="en-US" dirty="0" err="1">
                <a:solidFill>
                  <a:schemeClr val="accent6">
                    <a:lumMod val="50000"/>
                  </a:schemeClr>
                </a:solidFill>
              </a:rPr>
              <a:t>iDs</a:t>
            </a:r>
            <a:r>
              <a:rPr lang="en-US" dirty="0">
                <a:solidFill>
                  <a:schemeClr val="accent6">
                    <a:lumMod val="50000"/>
                  </a:schemeClr>
                </a:solidFill>
              </a:rPr>
              <a:t> with external identifiers</a:t>
            </a:r>
          </a:p>
          <a:p>
            <a:pPr lvl="1">
              <a:buClr>
                <a:schemeClr val="tx1"/>
              </a:buClr>
            </a:pPr>
            <a:r>
              <a:rPr lang="en-US" dirty="0">
                <a:solidFill>
                  <a:schemeClr val="accent6">
                    <a:lumMod val="50000"/>
                  </a:schemeClr>
                </a:solidFill>
              </a:rPr>
              <a:t>Person, organization, funding, works, peer review</a:t>
            </a:r>
          </a:p>
          <a:p>
            <a:pPr>
              <a:buClr>
                <a:schemeClr val="tx1"/>
              </a:buClr>
            </a:pPr>
            <a:r>
              <a:rPr lang="en-US" dirty="0">
                <a:solidFill>
                  <a:schemeClr val="accent6">
                    <a:lumMod val="50000"/>
                  </a:schemeClr>
                </a:solidFill>
              </a:rPr>
              <a:t>2.5m+ education affiliations</a:t>
            </a:r>
          </a:p>
          <a:p>
            <a:pPr>
              <a:buClr>
                <a:schemeClr val="tx1"/>
              </a:buClr>
            </a:pPr>
            <a:r>
              <a:rPr lang="en-US" dirty="0">
                <a:solidFill>
                  <a:schemeClr val="accent6">
                    <a:lumMod val="50000"/>
                  </a:schemeClr>
                </a:solidFill>
              </a:rPr>
              <a:t>31m+ works</a:t>
            </a:r>
          </a:p>
          <a:p>
            <a:pPr lvl="1">
              <a:buClr>
                <a:schemeClr val="tx1"/>
              </a:buClr>
            </a:pPr>
            <a:r>
              <a:rPr lang="en-US" dirty="0">
                <a:solidFill>
                  <a:schemeClr val="accent6">
                    <a:lumMod val="50000"/>
                  </a:schemeClr>
                </a:solidFill>
              </a:rPr>
              <a:t>12m+ unique DOIs</a:t>
            </a:r>
          </a:p>
          <a:p>
            <a:pPr lvl="1">
              <a:buClr>
                <a:schemeClr val="tx1"/>
              </a:buClr>
            </a:pPr>
            <a:r>
              <a:rPr lang="en-US" dirty="0">
                <a:solidFill>
                  <a:schemeClr val="accent6">
                    <a:lumMod val="50000"/>
                  </a:schemeClr>
                </a:solidFill>
              </a:rPr>
              <a:t>~1m works added via auto-update</a:t>
            </a:r>
          </a:p>
          <a:p>
            <a:pPr>
              <a:buClr>
                <a:schemeClr val="tx1"/>
              </a:buClr>
            </a:pPr>
            <a:r>
              <a:rPr lang="en-US" dirty="0">
                <a:solidFill>
                  <a:schemeClr val="accent6">
                    <a:lumMod val="50000"/>
                  </a:schemeClr>
                </a:solidFill>
              </a:rPr>
              <a:t>~0.5m funding activities</a:t>
            </a:r>
          </a:p>
          <a:p>
            <a:pPr>
              <a:buClr>
                <a:schemeClr val="tx1"/>
              </a:buClr>
            </a:pPr>
            <a:r>
              <a:rPr lang="en-US" dirty="0">
                <a:solidFill>
                  <a:schemeClr val="accent6">
                    <a:lumMod val="50000"/>
                  </a:schemeClr>
                </a:solidFill>
              </a:rPr>
              <a:t>~0.25m peer review activities</a:t>
            </a:r>
          </a:p>
        </p:txBody>
      </p:sp>
      <p:sp>
        <p:nvSpPr>
          <p:cNvPr id="4" name="Content Placeholder 2"/>
          <p:cNvSpPr txBox="1">
            <a:spLocks/>
          </p:cNvSpPr>
          <p:nvPr/>
        </p:nvSpPr>
        <p:spPr>
          <a:xfrm>
            <a:off x="2888202" y="6312248"/>
            <a:ext cx="5646198" cy="46091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3000" b="0" i="0" kern="1200" cap="none" baseline="0">
                <a:solidFill>
                  <a:schemeClr val="tx2"/>
                </a:solidFill>
                <a:latin typeface="Noto Sans Regular" charset="0"/>
                <a:ea typeface="Noto Sans Regular" charset="0"/>
                <a:cs typeface="Noto Sans Regular" charset="0"/>
              </a:defRPr>
            </a:lvl1pPr>
            <a:lvl2pPr marL="438912" indent="-228600" algn="l" defTabSz="914400" rtl="0" eaLnBrk="1" latinLnBrk="0" hangingPunct="1">
              <a:lnSpc>
                <a:spcPct val="100000"/>
              </a:lnSpc>
              <a:spcBef>
                <a:spcPts val="500"/>
              </a:spcBef>
              <a:spcAft>
                <a:spcPts val="600"/>
              </a:spcAft>
              <a:buFont typeface="Arial" panose="020B0604020202020204" pitchFamily="34" charset="0"/>
              <a:buChar char="•"/>
              <a:defRPr sz="2600" b="0" i="0" kern="1200">
                <a:solidFill>
                  <a:schemeClr val="tx2"/>
                </a:solidFill>
                <a:latin typeface="Noto Sans Regular" charset="0"/>
                <a:ea typeface="Noto Sans Regular" charset="0"/>
                <a:cs typeface="Noto Sans Regular" charset="0"/>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b="0" i="0" kern="1200">
                <a:solidFill>
                  <a:schemeClr val="tx2"/>
                </a:solidFill>
                <a:latin typeface="Noto Sans Regular" charset="0"/>
                <a:ea typeface="Noto Sans Regular" charset="0"/>
                <a:cs typeface="Noto Sans Regular" charset="0"/>
              </a:defRPr>
            </a:lvl3pPr>
            <a:lvl4pPr marL="960120" indent="-228600" algn="l" defTabSz="914400" rtl="0" eaLnBrk="1" latinLnBrk="0" hangingPunct="1">
              <a:lnSpc>
                <a:spcPct val="100000"/>
              </a:lnSpc>
              <a:spcBef>
                <a:spcPts val="500"/>
              </a:spcBef>
              <a:spcAft>
                <a:spcPts val="600"/>
              </a:spcAft>
              <a:buFont typeface="Arial" panose="020B0604020202020204" pitchFamily="34" charset="0"/>
              <a:buChar char="•"/>
              <a:defRPr sz="2400" b="0" i="0" kern="1200">
                <a:solidFill>
                  <a:schemeClr val="tx2"/>
                </a:solidFill>
                <a:latin typeface="Noto Sans Regular" charset="0"/>
                <a:ea typeface="Noto Sans Regular" charset="0"/>
                <a:cs typeface="Noto Sans Regular" charset="0"/>
              </a:defRPr>
            </a:lvl4pPr>
            <a:lvl5pPr marL="1234440" indent="-228600" algn="l" defTabSz="914400" rtl="0" eaLnBrk="1" latinLnBrk="0" hangingPunct="1">
              <a:lnSpc>
                <a:spcPct val="100000"/>
              </a:lnSpc>
              <a:spcBef>
                <a:spcPts val="500"/>
              </a:spcBef>
              <a:spcAft>
                <a:spcPts val="600"/>
              </a:spcAft>
              <a:buFont typeface="Arial" panose="020B0604020202020204" pitchFamily="34" charset="0"/>
              <a:buChar char="•"/>
              <a:defRPr sz="2400" b="0" i="0" kern="1200">
                <a:solidFill>
                  <a:schemeClr val="tx2"/>
                </a:solidFill>
                <a:latin typeface="Noto Sans Regular" charset="0"/>
                <a:ea typeface="Noto Sans Regular" charset="0"/>
                <a:cs typeface="Noto Sans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90000"/>
              </a:lnSpc>
              <a:spcBef>
                <a:spcPts val="1872"/>
              </a:spcBef>
              <a:buNone/>
            </a:pPr>
            <a:r>
              <a:rPr lang="en-US" sz="1800" dirty="0">
                <a:solidFill>
                  <a:srgbClr val="98C125"/>
                </a:solidFill>
                <a:ea typeface="ヒラギノ角ゴ ProN W6" charset="0"/>
                <a:cs typeface="Arial" charset="0"/>
                <a:sym typeface="Arial" charset="0"/>
              </a:rPr>
              <a:t>https://orcid.org/statistics</a:t>
            </a:r>
          </a:p>
        </p:txBody>
      </p:sp>
    </p:spTree>
    <p:extLst>
      <p:ext uri="{BB962C8B-B14F-4D97-AF65-F5344CB8AC3E}">
        <p14:creationId xmlns:p14="http://schemas.microsoft.com/office/powerpoint/2010/main" val="146323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41B7-0DA8-3649-B84D-1D7378AEC0F5}"/>
              </a:ext>
            </a:extLst>
          </p:cNvPr>
          <p:cNvSpPr>
            <a:spLocks noGrp="1"/>
          </p:cNvSpPr>
          <p:nvPr>
            <p:ph type="title"/>
          </p:nvPr>
        </p:nvSpPr>
        <p:spPr>
          <a:xfrm>
            <a:off x="0" y="110991"/>
            <a:ext cx="7935629" cy="984738"/>
          </a:xfrm>
        </p:spPr>
        <p:txBody>
          <a:bodyPr/>
          <a:lstStyle/>
          <a:p>
            <a:r>
              <a:rPr lang="en-US" dirty="0"/>
              <a:t>How does </a:t>
            </a:r>
            <a:r>
              <a:rPr lang="en-US" dirty="0" err="1"/>
              <a:t>orcid</a:t>
            </a:r>
            <a:r>
              <a:rPr lang="en-US" dirty="0"/>
              <a:t> work?</a:t>
            </a:r>
          </a:p>
        </p:txBody>
      </p:sp>
      <p:sp>
        <p:nvSpPr>
          <p:cNvPr id="6" name="Content Placeholder 5">
            <a:extLst>
              <a:ext uri="{FF2B5EF4-FFF2-40B4-BE49-F238E27FC236}">
                <a16:creationId xmlns:a16="http://schemas.microsoft.com/office/drawing/2014/main" id="{151205C2-3CE7-444D-A105-E4A67F59E378}"/>
              </a:ext>
            </a:extLst>
          </p:cNvPr>
          <p:cNvSpPr>
            <a:spLocks noGrp="1"/>
          </p:cNvSpPr>
          <p:nvPr>
            <p:ph idx="1"/>
          </p:nvPr>
        </p:nvSpPr>
        <p:spPr/>
        <p:txBody>
          <a:bodyPr/>
          <a:lstStyle/>
          <a:p>
            <a:r>
              <a:rPr lang="en-US" sz="2800" dirty="0">
                <a:solidFill>
                  <a:schemeClr val="accent6">
                    <a:lumMod val="50000"/>
                  </a:schemeClr>
                </a:solidFill>
              </a:rPr>
              <a:t>This is an example from the Environmental Molecular Sciences Laboratory.  This is Phase 1 of a workflow that will allow them to assert the use of their facilities to researchers’ ORCID records.  However, these first steps will be very similar for your systems.</a:t>
            </a:r>
          </a:p>
          <a:p>
            <a:r>
              <a:rPr lang="en-US" dirty="0">
                <a:hlinkClick r:id="rId2"/>
              </a:rPr>
              <a:t>Link</a:t>
            </a:r>
            <a:endParaRPr lang="en-US" dirty="0"/>
          </a:p>
        </p:txBody>
      </p:sp>
    </p:spTree>
    <p:extLst>
      <p:ext uri="{BB962C8B-B14F-4D97-AF65-F5344CB8AC3E}">
        <p14:creationId xmlns:p14="http://schemas.microsoft.com/office/powerpoint/2010/main" val="3303339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756"/>
            <a:ext cx="7924800" cy="984738"/>
          </a:xfrm>
        </p:spPr>
        <p:txBody>
          <a:bodyPr/>
          <a:lstStyle/>
          <a:p>
            <a:r>
              <a:rPr lang="en-GB" dirty="0">
                <a:latin typeface="Open Sans" charset="0"/>
                <a:ea typeface="Open Sans" charset="0"/>
                <a:cs typeface="Open Sans" charset="0"/>
              </a:rPr>
              <a:t>integration benefits</a:t>
            </a:r>
          </a:p>
        </p:txBody>
      </p:sp>
      <p:sp>
        <p:nvSpPr>
          <p:cNvPr id="3" name="Content Placeholder 2"/>
          <p:cNvSpPr>
            <a:spLocks noGrp="1"/>
          </p:cNvSpPr>
          <p:nvPr>
            <p:ph sz="quarter" idx="13"/>
          </p:nvPr>
        </p:nvSpPr>
        <p:spPr/>
        <p:txBody>
          <a:bodyPr>
            <a:normAutofit fontScale="92500"/>
          </a:bodyPr>
          <a:lstStyle/>
          <a:p>
            <a:pPr marL="0" indent="0">
              <a:buNone/>
            </a:pPr>
            <a:r>
              <a:rPr lang="en-GB" dirty="0">
                <a:solidFill>
                  <a:schemeClr val="accent6">
                    <a:lumMod val="50000"/>
                  </a:schemeClr>
                </a:solidFill>
              </a:rPr>
              <a:t>A robust ORCID integration brings many advantages:</a:t>
            </a:r>
          </a:p>
          <a:p>
            <a:r>
              <a:rPr lang="en-GB" dirty="0">
                <a:solidFill>
                  <a:schemeClr val="accent6">
                    <a:lumMod val="50000"/>
                  </a:schemeClr>
                </a:solidFill>
              </a:rPr>
              <a:t>More transparency and easier sharing</a:t>
            </a:r>
          </a:p>
          <a:p>
            <a:r>
              <a:rPr lang="en-GB" dirty="0">
                <a:solidFill>
                  <a:schemeClr val="accent6">
                    <a:lumMod val="50000"/>
                  </a:schemeClr>
                </a:solidFill>
              </a:rPr>
              <a:t>Researchers spend less time spent inputting information </a:t>
            </a:r>
          </a:p>
          <a:p>
            <a:r>
              <a:rPr lang="en-GB" dirty="0">
                <a:solidFill>
                  <a:schemeClr val="accent6">
                    <a:lumMod val="50000"/>
                  </a:schemeClr>
                </a:solidFill>
              </a:rPr>
              <a:t>Administrators spend less time verifying and checking information </a:t>
            </a:r>
          </a:p>
          <a:p>
            <a:r>
              <a:rPr lang="en-GB" dirty="0">
                <a:solidFill>
                  <a:schemeClr val="accent6">
                    <a:lumMod val="50000"/>
                  </a:schemeClr>
                </a:solidFill>
              </a:rPr>
              <a:t>Improved information quality and reliability</a:t>
            </a:r>
          </a:p>
          <a:p>
            <a:endParaRPr lang="en-GB" dirty="0">
              <a:solidFill>
                <a:schemeClr val="accent6">
                  <a:lumMod val="50000"/>
                </a:schemeClr>
              </a:solidFill>
            </a:endParaRPr>
          </a:p>
        </p:txBody>
      </p:sp>
    </p:spTree>
    <p:extLst>
      <p:ext uri="{BB962C8B-B14F-4D97-AF65-F5344CB8AC3E}">
        <p14:creationId xmlns:p14="http://schemas.microsoft.com/office/powerpoint/2010/main" val="96673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dirty="0">
                <a:latin typeface="Open Sans"/>
                <a:cs typeface="Open Sans"/>
              </a:rPr>
              <a:t>ORCID @ Boston College</a:t>
            </a:r>
            <a:endParaRPr kumimoji="1" lang="ja-JP" altLang="en-US" dirty="0">
              <a:latin typeface="Open Sans"/>
              <a:cs typeface="Open Sans"/>
            </a:endParaRPr>
          </a:p>
        </p:txBody>
      </p:sp>
      <p:sp>
        <p:nvSpPr>
          <p:cNvPr id="6" name="テキスト プレースホルダー 5"/>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69632490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descr="memberlogo.png"/>
          <p:cNvPicPr preferRelativeResize="0"/>
          <p:nvPr/>
        </p:nvPicPr>
        <p:blipFill>
          <a:blip r:embed="rId3">
            <a:alphaModFix/>
          </a:blip>
          <a:stretch>
            <a:fillRect/>
          </a:stretch>
        </p:blipFill>
        <p:spPr>
          <a:xfrm>
            <a:off x="2372500" y="965700"/>
            <a:ext cx="4399000" cy="1265350"/>
          </a:xfrm>
          <a:prstGeom prst="rect">
            <a:avLst/>
          </a:prstGeom>
          <a:noFill/>
          <a:ln>
            <a:noFill/>
          </a:ln>
        </p:spPr>
      </p:pic>
      <p:sp>
        <p:nvSpPr>
          <p:cNvPr id="55" name="Google Shape;55;p13"/>
          <p:cNvSpPr txBox="1">
            <a:spLocks noGrp="1"/>
          </p:cNvSpPr>
          <p:nvPr>
            <p:ph type="body" idx="4294967295"/>
          </p:nvPr>
        </p:nvSpPr>
        <p:spPr>
          <a:xfrm>
            <a:off x="311700" y="2411650"/>
            <a:ext cx="8520600" cy="3416400"/>
          </a:xfrm>
          <a:prstGeom prst="rect">
            <a:avLst/>
          </a:prstGeom>
        </p:spPr>
        <p:txBody>
          <a:bodyPr spcFirstLastPara="1" vert="horz" wrap="square" lIns="91425" tIns="91425" rIns="91425" bIns="91425" rtlCol="0" anchor="t" anchorCtr="0">
            <a:noAutofit/>
          </a:bodyPr>
          <a:lstStyle/>
          <a:p>
            <a:pPr marL="457200" indent="-342900">
              <a:spcBef>
                <a:spcPts val="0"/>
              </a:spcBef>
              <a:spcAft>
                <a:spcPts val="0"/>
              </a:spcAft>
              <a:buSzPts val="1800"/>
              <a:buChar char="●"/>
            </a:pPr>
            <a:r>
              <a:rPr lang="en"/>
              <a:t>Boston College is a consortial member of ORCID (through NERL)</a:t>
            </a:r>
            <a:br>
              <a:rPr lang="en"/>
            </a:br>
            <a:endParaRPr/>
          </a:p>
          <a:p>
            <a:pPr marL="457200" indent="-342900">
              <a:spcBef>
                <a:spcPts val="0"/>
              </a:spcBef>
              <a:spcAft>
                <a:spcPts val="0"/>
              </a:spcAft>
              <a:buSzPts val="1800"/>
              <a:buChar char="●"/>
            </a:pPr>
            <a:r>
              <a:rPr lang="en"/>
              <a:t>Integrations:</a:t>
            </a:r>
            <a:endParaRPr/>
          </a:p>
          <a:p>
            <a:pPr marL="914400" lvl="1" indent="-317500">
              <a:spcBef>
                <a:spcPts val="0"/>
              </a:spcBef>
              <a:spcAft>
                <a:spcPts val="0"/>
              </a:spcAft>
              <a:buSzPts val="1400"/>
              <a:buChar char="○"/>
            </a:pPr>
            <a:r>
              <a:rPr lang="en"/>
              <a:t>BC Create or Connect application</a:t>
            </a:r>
            <a:endParaRPr/>
          </a:p>
          <a:p>
            <a:pPr marL="914400" lvl="1" indent="-317500">
              <a:spcBef>
                <a:spcPts val="0"/>
              </a:spcBef>
              <a:spcAft>
                <a:spcPts val="0"/>
              </a:spcAft>
              <a:buSzPts val="1400"/>
              <a:buChar char="○"/>
            </a:pPr>
            <a:r>
              <a:rPr lang="en"/>
              <a:t>Faculty180 annual report software</a:t>
            </a:r>
            <a:endParaRPr/>
          </a:p>
          <a:p>
            <a:pPr marL="914400" lvl="1" indent="-317500">
              <a:spcBef>
                <a:spcPts val="0"/>
              </a:spcBef>
              <a:spcAft>
                <a:spcPts val="0"/>
              </a:spcAft>
              <a:buSzPts val="1400"/>
              <a:buChar char="○"/>
            </a:pPr>
            <a:r>
              <a:rPr lang="en"/>
              <a:t>eScholarship@BC</a:t>
            </a:r>
            <a:endParaRPr/>
          </a:p>
          <a:p>
            <a:pPr marL="0" indent="0">
              <a:spcBef>
                <a:spcPts val="0"/>
              </a:spcBef>
              <a:spcAft>
                <a:spcPts val="0"/>
              </a:spcAft>
              <a:buNone/>
            </a:pPr>
            <a:endParaRPr/>
          </a:p>
          <a:p>
            <a:pPr marL="457200" indent="-342900">
              <a:spcBef>
                <a:spcPts val="0"/>
              </a:spcBef>
              <a:spcAft>
                <a:spcPts val="0"/>
              </a:spcAft>
              <a:buSzPts val="1800"/>
              <a:buChar char="●"/>
            </a:pPr>
            <a:r>
              <a:rPr lang="en"/>
              <a:t>Lessons learned</a:t>
            </a:r>
            <a:br>
              <a:rPr lang="en"/>
            </a:br>
            <a:endParaRPr/>
          </a:p>
          <a:p>
            <a:pPr marL="457200" indent="-342900">
              <a:spcBef>
                <a:spcPts val="0"/>
              </a:spcBef>
              <a:spcAft>
                <a:spcPts val="0"/>
              </a:spcAft>
              <a:buSzPts val="1800"/>
              <a:buChar char="●"/>
            </a:pPr>
            <a:r>
              <a:rPr lang="en"/>
              <a:t>Other possibilities</a:t>
            </a:r>
            <a:endParaRPr/>
          </a:p>
        </p:txBody>
      </p:sp>
    </p:spTree>
    <p:extLst>
      <p:ext uri="{BB962C8B-B14F-4D97-AF65-F5344CB8AC3E}">
        <p14:creationId xmlns:p14="http://schemas.microsoft.com/office/powerpoint/2010/main" val="110772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descr="memberlogo.png"/>
          <p:cNvPicPr preferRelativeResize="0"/>
          <p:nvPr/>
        </p:nvPicPr>
        <p:blipFill>
          <a:blip r:embed="rId3">
            <a:alphaModFix/>
          </a:blip>
          <a:stretch>
            <a:fillRect/>
          </a:stretch>
        </p:blipFill>
        <p:spPr>
          <a:xfrm>
            <a:off x="2372500" y="965700"/>
            <a:ext cx="4399000" cy="1265350"/>
          </a:xfrm>
          <a:prstGeom prst="rect">
            <a:avLst/>
          </a:prstGeom>
          <a:noFill/>
          <a:ln>
            <a:noFill/>
          </a:ln>
        </p:spPr>
      </p:pic>
      <p:sp>
        <p:nvSpPr>
          <p:cNvPr id="61" name="Google Shape;61;p14"/>
          <p:cNvSpPr txBox="1">
            <a:spLocks noGrp="1"/>
          </p:cNvSpPr>
          <p:nvPr>
            <p:ph type="body" idx="4294967295"/>
          </p:nvPr>
        </p:nvSpPr>
        <p:spPr>
          <a:xfrm>
            <a:off x="311700" y="2411650"/>
            <a:ext cx="8520600" cy="3416400"/>
          </a:xfrm>
          <a:prstGeom prst="rect">
            <a:avLst/>
          </a:prstGeom>
        </p:spPr>
        <p:txBody>
          <a:bodyPr spcFirstLastPara="1" vert="horz" wrap="square" lIns="91425" tIns="91425" rIns="91425" bIns="91425" rtlCol="0" anchor="t" anchorCtr="0">
            <a:noAutofit/>
          </a:bodyPr>
          <a:lstStyle/>
          <a:p>
            <a:pPr marL="457200" indent="-342900">
              <a:spcBef>
                <a:spcPts val="0"/>
              </a:spcBef>
              <a:spcAft>
                <a:spcPts val="0"/>
              </a:spcAft>
              <a:buSzPts val="1800"/>
              <a:buChar char="●"/>
            </a:pPr>
            <a:r>
              <a:rPr lang="en"/>
              <a:t>BC Create or Connect application</a:t>
            </a:r>
            <a:endParaRPr/>
          </a:p>
          <a:p>
            <a:pPr marL="914400" lvl="1" indent="-317500">
              <a:spcBef>
                <a:spcPts val="0"/>
              </a:spcBef>
              <a:spcAft>
                <a:spcPts val="0"/>
              </a:spcAft>
              <a:buSzPts val="1400"/>
              <a:buChar char="○"/>
            </a:pPr>
            <a:r>
              <a:rPr lang="en"/>
              <a:t>University HR system (PeopleSoft)</a:t>
            </a:r>
            <a:endParaRPr/>
          </a:p>
          <a:p>
            <a:pPr marL="914400" lvl="1" indent="-317500">
              <a:spcBef>
                <a:spcPts val="0"/>
              </a:spcBef>
              <a:spcAft>
                <a:spcPts val="0"/>
              </a:spcAft>
              <a:buSzPts val="1400"/>
              <a:buChar char="○"/>
            </a:pPr>
            <a:r>
              <a:rPr lang="en"/>
              <a:t>Writing employment to ORCID profile</a:t>
            </a:r>
            <a:endParaRPr/>
          </a:p>
          <a:p>
            <a:pPr marL="914400" lvl="1" indent="-317500">
              <a:spcBef>
                <a:spcPts val="0"/>
              </a:spcBef>
              <a:spcAft>
                <a:spcPts val="0"/>
              </a:spcAft>
              <a:buSzPts val="1400"/>
              <a:buChar char="○"/>
            </a:pPr>
            <a:r>
              <a:rPr lang="en"/>
              <a:t>Writing ORCID to faculty profile</a:t>
            </a:r>
            <a:endParaRPr/>
          </a:p>
        </p:txBody>
      </p:sp>
    </p:spTree>
    <p:extLst>
      <p:ext uri="{BB962C8B-B14F-4D97-AF65-F5344CB8AC3E}">
        <p14:creationId xmlns:p14="http://schemas.microsoft.com/office/powerpoint/2010/main" val="3521884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ORCID Webinar | </a:t>
            </a:r>
            <a:r>
              <a:rPr lang="en-US" dirty="0" err="1"/>
              <a:t>july</a:t>
            </a:r>
            <a:r>
              <a:rPr lang="en-US" dirty="0"/>
              <a:t>, 2018</a:t>
            </a:r>
          </a:p>
        </p:txBody>
      </p:sp>
      <p:sp>
        <p:nvSpPr>
          <p:cNvPr id="21" name="コンテンツ プレースホルダー 7"/>
          <p:cNvSpPr txBox="1">
            <a:spLocks/>
          </p:cNvSpPr>
          <p:nvPr/>
        </p:nvSpPr>
        <p:spPr>
          <a:xfrm>
            <a:off x="66540" y="-1"/>
            <a:ext cx="4416560" cy="322459"/>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1000"/>
              </a:spcBef>
              <a:spcAft>
                <a:spcPts val="600"/>
              </a:spcAft>
              <a:buFontTx/>
              <a:buNone/>
              <a:defRPr sz="1270" kern="1200" cap="all" spc="50" baseline="0">
                <a:solidFill>
                  <a:schemeClr val="tx1"/>
                </a:solidFill>
                <a:latin typeface="Open Sans" charset="0"/>
                <a:ea typeface="Open Sans" charset="0"/>
                <a:cs typeface="Open Sans" charset="0"/>
              </a:defRPr>
            </a:lvl1pPr>
            <a:lvl2pPr marL="438912" indent="-228600" algn="l" defTabSz="914400" rtl="0" eaLnBrk="1" latinLnBrk="0" hangingPunct="1">
              <a:lnSpc>
                <a:spcPct val="100000"/>
              </a:lnSpc>
              <a:spcBef>
                <a:spcPts val="500"/>
              </a:spcBef>
              <a:spcAft>
                <a:spcPts val="600"/>
              </a:spcAft>
              <a:buFont typeface="Arial" panose="020B0604020202020204" pitchFamily="34" charset="0"/>
              <a:buChar char="•"/>
              <a:defRPr sz="2600" kern="1200">
                <a:solidFill>
                  <a:schemeClr val="tx2"/>
                </a:solidFill>
                <a:latin typeface="Open Sans" charset="0"/>
                <a:ea typeface="Open Sans" charset="0"/>
                <a:cs typeface="Open Sans" charset="0"/>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3pPr>
            <a:lvl4pPr marL="96012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4pPr>
            <a:lvl5pPr marL="123444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kumimoji="1" lang="en-US" altLang="ja-JP" sz="3600" b="1" dirty="0"/>
              <a:t>Guests</a:t>
            </a:r>
            <a:endParaRPr kumimoji="1" lang="ja-JP" altLang="en-US" sz="3600" b="1" dirty="0"/>
          </a:p>
        </p:txBody>
      </p:sp>
      <p:sp>
        <p:nvSpPr>
          <p:cNvPr id="9" name="Content Placeholder 8">
            <a:extLst>
              <a:ext uri="{FF2B5EF4-FFF2-40B4-BE49-F238E27FC236}">
                <a16:creationId xmlns:a16="http://schemas.microsoft.com/office/drawing/2014/main" id="{F7152B70-0843-2B4D-8F75-EEB9D42A155E}"/>
              </a:ext>
            </a:extLst>
          </p:cNvPr>
          <p:cNvSpPr>
            <a:spLocks noGrp="1"/>
          </p:cNvSpPr>
          <p:nvPr>
            <p:ph sz="quarter" idx="11"/>
          </p:nvPr>
        </p:nvSpPr>
        <p:spPr>
          <a:xfrm>
            <a:off x="1831815" y="4745887"/>
            <a:ext cx="6713415" cy="509955"/>
          </a:xfrm>
        </p:spPr>
        <p:txBody>
          <a:bodyPr/>
          <a:lstStyle/>
          <a:p>
            <a:r>
              <a:rPr lang="en-US" dirty="0"/>
              <a:t>ORCID at </a:t>
            </a:r>
            <a:r>
              <a:rPr lang="en-US" dirty="0" err="1"/>
              <a:t>boston</a:t>
            </a:r>
            <a:r>
              <a:rPr lang="en-US" dirty="0"/>
              <a:t> college</a:t>
            </a:r>
          </a:p>
        </p:txBody>
      </p:sp>
      <p:pic>
        <p:nvPicPr>
          <p:cNvPr id="13" name="Content Placeholder 12">
            <a:extLst>
              <a:ext uri="{FF2B5EF4-FFF2-40B4-BE49-F238E27FC236}">
                <a16:creationId xmlns:a16="http://schemas.microsoft.com/office/drawing/2014/main" id="{1613623B-8684-4F4C-BDA0-E3D008C212E5}"/>
              </a:ext>
            </a:extLst>
          </p:cNvPr>
          <p:cNvPicPr>
            <a:picLocks noGrp="1" noChangeAspect="1"/>
          </p:cNvPicPr>
          <p:nvPr>
            <p:ph sz="quarter" idx="12"/>
          </p:nvPr>
        </p:nvPicPr>
        <p:blipFill>
          <a:blip r:embed="rId3"/>
          <a:stretch>
            <a:fillRect/>
          </a:stretch>
        </p:blipFill>
        <p:spPr>
          <a:xfrm>
            <a:off x="399138" y="829684"/>
            <a:ext cx="1270862" cy="1266590"/>
          </a:xfrm>
        </p:spPr>
      </p:pic>
      <p:pic>
        <p:nvPicPr>
          <p:cNvPr id="18" name="Picture 17">
            <a:extLst>
              <a:ext uri="{FF2B5EF4-FFF2-40B4-BE49-F238E27FC236}">
                <a16:creationId xmlns:a16="http://schemas.microsoft.com/office/drawing/2014/main" id="{E1E16077-B9B5-A74D-AE83-3B48628A901E}"/>
              </a:ext>
            </a:extLst>
          </p:cNvPr>
          <p:cNvPicPr>
            <a:picLocks noChangeAspect="1"/>
          </p:cNvPicPr>
          <p:nvPr/>
        </p:nvPicPr>
        <p:blipFill rotWithShape="1">
          <a:blip r:embed="rId4"/>
          <a:srcRect t="9077" r="5949"/>
          <a:stretch/>
        </p:blipFill>
        <p:spPr>
          <a:xfrm>
            <a:off x="380138" y="2489200"/>
            <a:ext cx="1308862" cy="1232886"/>
          </a:xfrm>
          <a:prstGeom prst="rect">
            <a:avLst/>
          </a:prstGeom>
        </p:spPr>
      </p:pic>
      <p:sp>
        <p:nvSpPr>
          <p:cNvPr id="22" name="TextBox 21">
            <a:extLst>
              <a:ext uri="{FF2B5EF4-FFF2-40B4-BE49-F238E27FC236}">
                <a16:creationId xmlns:a16="http://schemas.microsoft.com/office/drawing/2014/main" id="{6FF8042C-29D1-3B4F-936E-9AC04DA7CEF5}"/>
              </a:ext>
            </a:extLst>
          </p:cNvPr>
          <p:cNvSpPr txBox="1"/>
          <p:nvPr/>
        </p:nvSpPr>
        <p:spPr>
          <a:xfrm>
            <a:off x="1689000" y="881415"/>
            <a:ext cx="5270600" cy="1077218"/>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KIMBERLY</a:t>
            </a:r>
            <a:r>
              <a:rPr lang="en-US" b="1" dirty="0">
                <a:latin typeface="Open Sans" panose="020B0606030504020204" pitchFamily="34" charset="0"/>
                <a:ea typeface="Open Sans" panose="020B0606030504020204" pitchFamily="34" charset="0"/>
                <a:cs typeface="Open Sans" panose="020B0606030504020204" pitchFamily="34" charset="0"/>
              </a:rPr>
              <a:t> KOWAL</a:t>
            </a:r>
          </a:p>
          <a:p>
            <a:r>
              <a:rPr lang="en-US" sz="1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Associate University Librarian, Digital Initiatives &amp; Services</a:t>
            </a:r>
          </a:p>
          <a:p>
            <a:r>
              <a:rPr lang="es-ES_tradnl" altLang="ja-JP"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https://</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orcid.org</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/0000-0003-4659-2307</a:t>
            </a:r>
          </a:p>
          <a:p>
            <a:endParaRPr lang="en-US" dirty="0"/>
          </a:p>
        </p:txBody>
      </p:sp>
      <p:sp>
        <p:nvSpPr>
          <p:cNvPr id="25" name="TextBox 24">
            <a:extLst>
              <a:ext uri="{FF2B5EF4-FFF2-40B4-BE49-F238E27FC236}">
                <a16:creationId xmlns:a16="http://schemas.microsoft.com/office/drawing/2014/main" id="{99AE8965-C5B3-894C-9735-39F308ED3EFD}"/>
              </a:ext>
            </a:extLst>
          </p:cNvPr>
          <p:cNvSpPr txBox="1"/>
          <p:nvPr/>
        </p:nvSpPr>
        <p:spPr>
          <a:xfrm>
            <a:off x="1670000" y="2567034"/>
            <a:ext cx="5270600" cy="769441"/>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JOHN O’CONNOR</a:t>
            </a:r>
          </a:p>
          <a:p>
            <a:r>
              <a:rPr lang="en-US" sz="14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eScholarship</a:t>
            </a:r>
            <a:r>
              <a:rPr lang="en-US" sz="1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Repository Librarian</a:t>
            </a:r>
          </a:p>
          <a:p>
            <a:r>
              <a:rPr lang="es-ES_tradnl" altLang="ja-JP"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https://</a:t>
            </a:r>
            <a:r>
              <a:rPr lang="es-ES_tradnl" altLang="ja-JP" sz="1400" dirty="0" err="1">
                <a:solidFill>
                  <a:srgbClr val="FFFFFF"/>
                </a:solidFill>
                <a:latin typeface="Open Sans" panose="020B0606030504020204" pitchFamily="34" charset="0"/>
                <a:ea typeface="Open Sans" panose="020B0606030504020204" pitchFamily="34" charset="0"/>
                <a:cs typeface="Open Sans" panose="020B0606030504020204" pitchFamily="34" charset="0"/>
              </a:rPr>
              <a:t>orcid.org</a:t>
            </a:r>
            <a:r>
              <a:rPr lang="es-ES_tradnl" altLang="ja-JP"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/0000-0002-0150-2083</a:t>
            </a:r>
            <a:endParaRPr lang="en-US" dirty="0"/>
          </a:p>
        </p:txBody>
      </p:sp>
    </p:spTree>
    <p:extLst>
      <p:ext uri="{BB962C8B-B14F-4D97-AF65-F5344CB8AC3E}">
        <p14:creationId xmlns:p14="http://schemas.microsoft.com/office/powerpoint/2010/main" val="4257736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5" descr="01bcLogin.PNG"/>
          <p:cNvPicPr preferRelativeResize="0"/>
          <p:nvPr/>
        </p:nvPicPr>
        <p:blipFill>
          <a:blip r:embed="rId3">
            <a:alphaModFix/>
          </a:blip>
          <a:stretch>
            <a:fillRect/>
          </a:stretch>
        </p:blipFill>
        <p:spPr>
          <a:xfrm>
            <a:off x="0" y="1283860"/>
            <a:ext cx="9143998" cy="4290280"/>
          </a:xfrm>
          <a:prstGeom prst="rect">
            <a:avLst/>
          </a:prstGeom>
          <a:noFill/>
          <a:ln>
            <a:noFill/>
          </a:ln>
        </p:spPr>
      </p:pic>
    </p:spTree>
    <p:extLst>
      <p:ext uri="{BB962C8B-B14F-4D97-AF65-F5344CB8AC3E}">
        <p14:creationId xmlns:p14="http://schemas.microsoft.com/office/powerpoint/2010/main" val="1718087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6" descr="02bcloginfilled.PNG"/>
          <p:cNvPicPr preferRelativeResize="0"/>
          <p:nvPr/>
        </p:nvPicPr>
        <p:blipFill>
          <a:blip r:embed="rId3">
            <a:alphaModFix/>
          </a:blip>
          <a:stretch>
            <a:fillRect/>
          </a:stretch>
        </p:blipFill>
        <p:spPr>
          <a:xfrm>
            <a:off x="0" y="1294044"/>
            <a:ext cx="9143998" cy="4269915"/>
          </a:xfrm>
          <a:prstGeom prst="rect">
            <a:avLst/>
          </a:prstGeom>
          <a:noFill/>
          <a:ln>
            <a:noFill/>
          </a:ln>
        </p:spPr>
      </p:pic>
    </p:spTree>
    <p:extLst>
      <p:ext uri="{BB962C8B-B14F-4D97-AF65-F5344CB8AC3E}">
        <p14:creationId xmlns:p14="http://schemas.microsoft.com/office/powerpoint/2010/main" val="2389575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7" descr="03orcidcoc.PNG"/>
          <p:cNvPicPr preferRelativeResize="0"/>
          <p:nvPr/>
        </p:nvPicPr>
        <p:blipFill>
          <a:blip r:embed="rId3">
            <a:alphaModFix/>
          </a:blip>
          <a:stretch>
            <a:fillRect/>
          </a:stretch>
        </p:blipFill>
        <p:spPr>
          <a:xfrm>
            <a:off x="0" y="1422191"/>
            <a:ext cx="9144000" cy="4013618"/>
          </a:xfrm>
          <a:prstGeom prst="rect">
            <a:avLst/>
          </a:prstGeom>
          <a:noFill/>
          <a:ln>
            <a:noFill/>
          </a:ln>
        </p:spPr>
      </p:pic>
    </p:spTree>
    <p:extLst>
      <p:ext uri="{BB962C8B-B14F-4D97-AF65-F5344CB8AC3E}">
        <p14:creationId xmlns:p14="http://schemas.microsoft.com/office/powerpoint/2010/main" val="1719752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8" descr="04orcidsigniin.PNG"/>
          <p:cNvPicPr preferRelativeResize="0"/>
          <p:nvPr/>
        </p:nvPicPr>
        <p:blipFill>
          <a:blip r:embed="rId3">
            <a:alphaModFix/>
          </a:blip>
          <a:stretch>
            <a:fillRect/>
          </a:stretch>
        </p:blipFill>
        <p:spPr>
          <a:xfrm>
            <a:off x="0" y="1093132"/>
            <a:ext cx="9144000" cy="4671737"/>
          </a:xfrm>
          <a:prstGeom prst="rect">
            <a:avLst/>
          </a:prstGeom>
          <a:noFill/>
          <a:ln>
            <a:noFill/>
          </a:ln>
        </p:spPr>
      </p:pic>
    </p:spTree>
    <p:extLst>
      <p:ext uri="{BB962C8B-B14F-4D97-AF65-F5344CB8AC3E}">
        <p14:creationId xmlns:p14="http://schemas.microsoft.com/office/powerpoint/2010/main" val="2784054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9" descr="05blankform.PNG"/>
          <p:cNvPicPr preferRelativeResize="0"/>
          <p:nvPr/>
        </p:nvPicPr>
        <p:blipFill>
          <a:blip r:embed="rId3">
            <a:alphaModFix/>
          </a:blip>
          <a:stretch>
            <a:fillRect/>
          </a:stretch>
        </p:blipFill>
        <p:spPr>
          <a:xfrm>
            <a:off x="0" y="1047814"/>
            <a:ext cx="9144000" cy="4762373"/>
          </a:xfrm>
          <a:prstGeom prst="rect">
            <a:avLst/>
          </a:prstGeom>
          <a:noFill/>
          <a:ln>
            <a:noFill/>
          </a:ln>
        </p:spPr>
      </p:pic>
    </p:spTree>
    <p:extLst>
      <p:ext uri="{BB962C8B-B14F-4D97-AF65-F5344CB8AC3E}">
        <p14:creationId xmlns:p14="http://schemas.microsoft.com/office/powerpoint/2010/main" val="414909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0" descr="06formfull.PNG"/>
          <p:cNvPicPr preferRelativeResize="0"/>
          <p:nvPr/>
        </p:nvPicPr>
        <p:blipFill>
          <a:blip r:embed="rId3">
            <a:alphaModFix/>
          </a:blip>
          <a:stretch>
            <a:fillRect/>
          </a:stretch>
        </p:blipFill>
        <p:spPr>
          <a:xfrm>
            <a:off x="1" y="964183"/>
            <a:ext cx="9144001" cy="4929635"/>
          </a:xfrm>
          <a:prstGeom prst="rect">
            <a:avLst/>
          </a:prstGeom>
          <a:noFill/>
          <a:ln>
            <a:noFill/>
          </a:ln>
        </p:spPr>
      </p:pic>
    </p:spTree>
    <p:extLst>
      <p:ext uri="{BB962C8B-B14F-4D97-AF65-F5344CB8AC3E}">
        <p14:creationId xmlns:p14="http://schemas.microsoft.com/office/powerpoint/2010/main" val="2457319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1" descr="08success.PNG"/>
          <p:cNvPicPr preferRelativeResize="0"/>
          <p:nvPr/>
        </p:nvPicPr>
        <p:blipFill>
          <a:blip r:embed="rId3">
            <a:alphaModFix/>
          </a:blip>
          <a:stretch>
            <a:fillRect/>
          </a:stretch>
        </p:blipFill>
        <p:spPr>
          <a:xfrm>
            <a:off x="0" y="976984"/>
            <a:ext cx="9144000" cy="4904033"/>
          </a:xfrm>
          <a:prstGeom prst="rect">
            <a:avLst/>
          </a:prstGeom>
          <a:noFill/>
          <a:ln>
            <a:noFill/>
          </a:ln>
        </p:spPr>
      </p:pic>
    </p:spTree>
    <p:extLst>
      <p:ext uri="{BB962C8B-B14F-4D97-AF65-F5344CB8AC3E}">
        <p14:creationId xmlns:p14="http://schemas.microsoft.com/office/powerpoint/2010/main" val="3693734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2" descr="09profile.PNG"/>
          <p:cNvPicPr preferRelativeResize="0"/>
          <p:nvPr/>
        </p:nvPicPr>
        <p:blipFill>
          <a:blip r:embed="rId3">
            <a:alphaModFix/>
          </a:blip>
          <a:stretch>
            <a:fillRect/>
          </a:stretch>
        </p:blipFill>
        <p:spPr>
          <a:xfrm>
            <a:off x="1" y="946323"/>
            <a:ext cx="9144001" cy="4965357"/>
          </a:xfrm>
          <a:prstGeom prst="rect">
            <a:avLst/>
          </a:prstGeom>
          <a:noFill/>
          <a:ln>
            <a:noFill/>
          </a:ln>
        </p:spPr>
      </p:pic>
    </p:spTree>
    <p:extLst>
      <p:ext uri="{BB962C8B-B14F-4D97-AF65-F5344CB8AC3E}">
        <p14:creationId xmlns:p14="http://schemas.microsoft.com/office/powerpoint/2010/main" val="1333124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3"/>
          <p:cNvPicPr preferRelativeResize="0"/>
          <p:nvPr/>
        </p:nvPicPr>
        <p:blipFill>
          <a:blip r:embed="rId3">
            <a:alphaModFix/>
          </a:blip>
          <a:stretch>
            <a:fillRect/>
          </a:stretch>
        </p:blipFill>
        <p:spPr>
          <a:xfrm>
            <a:off x="1128380" y="857250"/>
            <a:ext cx="6887241" cy="5143500"/>
          </a:xfrm>
          <a:prstGeom prst="rect">
            <a:avLst/>
          </a:prstGeom>
          <a:noFill/>
          <a:ln>
            <a:noFill/>
          </a:ln>
        </p:spPr>
      </p:pic>
    </p:spTree>
    <p:extLst>
      <p:ext uri="{BB962C8B-B14F-4D97-AF65-F5344CB8AC3E}">
        <p14:creationId xmlns:p14="http://schemas.microsoft.com/office/powerpoint/2010/main" val="919524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4" descr="memberlogo.png"/>
          <p:cNvPicPr preferRelativeResize="0"/>
          <p:nvPr/>
        </p:nvPicPr>
        <p:blipFill>
          <a:blip r:embed="rId3">
            <a:alphaModFix/>
          </a:blip>
          <a:stretch>
            <a:fillRect/>
          </a:stretch>
        </p:blipFill>
        <p:spPr>
          <a:xfrm>
            <a:off x="2372500" y="965700"/>
            <a:ext cx="4399000" cy="1265350"/>
          </a:xfrm>
          <a:prstGeom prst="rect">
            <a:avLst/>
          </a:prstGeom>
          <a:noFill/>
          <a:ln>
            <a:noFill/>
          </a:ln>
        </p:spPr>
      </p:pic>
      <p:sp>
        <p:nvSpPr>
          <p:cNvPr id="112" name="Google Shape;112;p24"/>
          <p:cNvSpPr txBox="1">
            <a:spLocks noGrp="1"/>
          </p:cNvSpPr>
          <p:nvPr>
            <p:ph type="body" idx="4294967295"/>
          </p:nvPr>
        </p:nvSpPr>
        <p:spPr>
          <a:xfrm>
            <a:off x="311700" y="2411650"/>
            <a:ext cx="8520600" cy="3416400"/>
          </a:xfrm>
          <a:prstGeom prst="rect">
            <a:avLst/>
          </a:prstGeom>
        </p:spPr>
        <p:txBody>
          <a:bodyPr spcFirstLastPara="1" vert="horz" wrap="square" lIns="91425" tIns="91425" rIns="91425" bIns="91425" rtlCol="0" anchor="t" anchorCtr="0">
            <a:noAutofit/>
          </a:bodyPr>
          <a:lstStyle/>
          <a:p>
            <a:pPr marL="457200" indent="-342900">
              <a:spcBef>
                <a:spcPts val="0"/>
              </a:spcBef>
              <a:spcAft>
                <a:spcPts val="0"/>
              </a:spcAft>
              <a:buSzPts val="1800"/>
              <a:buChar char="●"/>
            </a:pPr>
            <a:r>
              <a:rPr lang="en"/>
              <a:t>Faculty180 annual report software</a:t>
            </a:r>
            <a:endParaRPr/>
          </a:p>
        </p:txBody>
      </p:sp>
    </p:spTree>
    <p:extLst>
      <p:ext uri="{BB962C8B-B14F-4D97-AF65-F5344CB8AC3E}">
        <p14:creationId xmlns:p14="http://schemas.microsoft.com/office/powerpoint/2010/main" val="2935738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4320" y="101600"/>
            <a:ext cx="3596177" cy="707886"/>
          </a:xfrm>
          <a:prstGeom prst="rect">
            <a:avLst/>
          </a:prstGeom>
          <a:noFill/>
        </p:spPr>
        <p:txBody>
          <a:bodyPr wrap="none" rtlCol="0">
            <a:spAutoFit/>
          </a:bodyPr>
          <a:lstStyle/>
          <a:p>
            <a:r>
              <a:rPr lang="en-US" sz="4000" b="1" dirty="0">
                <a:latin typeface="Open Sans" charset="0"/>
                <a:ea typeface="Open Sans" charset="0"/>
                <a:cs typeface="Open Sans" charset="0"/>
              </a:rPr>
              <a:t>OUR AGENDA</a:t>
            </a:r>
          </a:p>
        </p:txBody>
      </p:sp>
      <p:sp>
        <p:nvSpPr>
          <p:cNvPr id="5" name="TextBox 4"/>
          <p:cNvSpPr txBox="1"/>
          <p:nvPr/>
        </p:nvSpPr>
        <p:spPr>
          <a:xfrm>
            <a:off x="304800" y="972820"/>
            <a:ext cx="7934960" cy="4832092"/>
          </a:xfrm>
          <a:prstGeom prst="rect">
            <a:avLst/>
          </a:prstGeom>
          <a:noFill/>
        </p:spPr>
        <p:txBody>
          <a:bodyPr wrap="square" rtlCol="0">
            <a:spAutoFit/>
          </a:bodyPr>
          <a:lstStyle/>
          <a:p>
            <a:pPr marL="342900" indent="-342900">
              <a:buFont typeface="+mj-lt"/>
              <a:buAutoNum type="arabicPeriod"/>
            </a:pPr>
            <a:r>
              <a:rPr lang="en-US" sz="2800" dirty="0">
                <a:latin typeface="Open Sans" charset="0"/>
                <a:ea typeface="Open Sans" charset="0"/>
                <a:cs typeface="Open Sans" charset="0"/>
              </a:rPr>
              <a:t>What and who is ORCID?</a:t>
            </a:r>
            <a:br>
              <a:rPr lang="en-US" sz="2800" dirty="0">
                <a:latin typeface="Open Sans" charset="0"/>
                <a:ea typeface="Open Sans" charset="0"/>
                <a:cs typeface="Open Sans" charset="0"/>
              </a:rPr>
            </a:br>
            <a:endParaRPr lang="en-US" sz="2800" dirty="0">
              <a:latin typeface="Open Sans" charset="0"/>
              <a:ea typeface="Open Sans" charset="0"/>
              <a:cs typeface="Open Sans" charset="0"/>
            </a:endParaRPr>
          </a:p>
          <a:p>
            <a:pPr marL="342900" indent="-342900">
              <a:buFont typeface="+mj-lt"/>
              <a:buAutoNum type="arabicPeriod"/>
            </a:pPr>
            <a:r>
              <a:rPr lang="en-US" sz="2800" dirty="0">
                <a:latin typeface="Open Sans" charset="0"/>
                <a:ea typeface="Open Sans" charset="0"/>
                <a:cs typeface="Open Sans" charset="0"/>
              </a:rPr>
              <a:t>ORCID at Boston College</a:t>
            </a:r>
            <a:br>
              <a:rPr lang="en-US" sz="2800" dirty="0">
                <a:latin typeface="Open Sans" charset="0"/>
                <a:ea typeface="Open Sans" charset="0"/>
                <a:cs typeface="Open Sans" charset="0"/>
              </a:rPr>
            </a:br>
            <a:endParaRPr lang="en-US" sz="2800" dirty="0">
              <a:latin typeface="Open Sans" charset="0"/>
              <a:ea typeface="Open Sans" charset="0"/>
              <a:cs typeface="Open Sans" charset="0"/>
            </a:endParaRPr>
          </a:p>
          <a:p>
            <a:pPr marL="342900" indent="-342900">
              <a:buFont typeface="+mj-lt"/>
              <a:buAutoNum type="arabicPeriod"/>
            </a:pPr>
            <a:r>
              <a:rPr lang="en-US" sz="2800" dirty="0">
                <a:latin typeface="Open Sans" charset="0"/>
                <a:ea typeface="Open Sans" charset="0"/>
                <a:cs typeface="Open Sans" charset="0"/>
              </a:rPr>
              <a:t>ORCID for research institutions</a:t>
            </a:r>
            <a:br>
              <a:rPr lang="en-US" sz="2800" dirty="0">
                <a:latin typeface="Open Sans" charset="0"/>
                <a:ea typeface="Open Sans" charset="0"/>
                <a:cs typeface="Open Sans" charset="0"/>
              </a:rPr>
            </a:br>
            <a:endParaRPr lang="en-US" sz="2800" dirty="0">
              <a:latin typeface="Open Sans" charset="0"/>
              <a:ea typeface="Open Sans" charset="0"/>
              <a:cs typeface="Open Sans" charset="0"/>
            </a:endParaRPr>
          </a:p>
          <a:p>
            <a:pPr marL="342900" indent="-342900">
              <a:buFont typeface="+mj-lt"/>
              <a:buAutoNum type="arabicPeriod"/>
            </a:pPr>
            <a:r>
              <a:rPr lang="en-US" sz="2800" dirty="0">
                <a:latin typeface="Open Sans" charset="0"/>
                <a:ea typeface="Open Sans" charset="0"/>
                <a:cs typeface="Open Sans" charset="0"/>
              </a:rPr>
              <a:t>Connecting to ORCID</a:t>
            </a:r>
            <a:br>
              <a:rPr lang="en-US" sz="2800" dirty="0">
                <a:latin typeface="Open Sans" charset="0"/>
                <a:ea typeface="Open Sans" charset="0"/>
                <a:cs typeface="Open Sans" charset="0"/>
              </a:rPr>
            </a:br>
            <a:endParaRPr lang="en-US" sz="2800" dirty="0">
              <a:latin typeface="Open Sans" charset="0"/>
              <a:ea typeface="Open Sans" charset="0"/>
              <a:cs typeface="Open Sans" charset="0"/>
            </a:endParaRPr>
          </a:p>
          <a:p>
            <a:pPr marL="342900" indent="-342900">
              <a:buFont typeface="+mj-lt"/>
              <a:buAutoNum type="arabicPeriod"/>
            </a:pPr>
            <a:r>
              <a:rPr lang="en-US" sz="2800" dirty="0">
                <a:latin typeface="Open Sans" charset="0"/>
                <a:ea typeface="Open Sans" charset="0"/>
                <a:cs typeface="Open Sans" charset="0"/>
              </a:rPr>
              <a:t>ORCID Consortia</a:t>
            </a:r>
            <a:br>
              <a:rPr lang="en-US" sz="2800" dirty="0">
                <a:latin typeface="Open Sans" charset="0"/>
                <a:ea typeface="Open Sans" charset="0"/>
                <a:cs typeface="Open Sans" charset="0"/>
              </a:rPr>
            </a:br>
            <a:endParaRPr lang="en-US" sz="2800" dirty="0">
              <a:latin typeface="Open Sans" charset="0"/>
              <a:ea typeface="Open Sans" charset="0"/>
              <a:cs typeface="Open Sans" charset="0"/>
            </a:endParaRPr>
          </a:p>
          <a:p>
            <a:pPr marL="342900" indent="-342900">
              <a:buFont typeface="+mj-lt"/>
              <a:buAutoNum type="arabicPeriod"/>
            </a:pPr>
            <a:r>
              <a:rPr lang="en-US" sz="2800" dirty="0">
                <a:latin typeface="Open Sans" charset="0"/>
                <a:ea typeface="Open Sans" charset="0"/>
                <a:cs typeface="Open Sans" charset="0"/>
              </a:rPr>
              <a:t>Q &amp; A</a:t>
            </a:r>
          </a:p>
        </p:txBody>
      </p:sp>
    </p:spTree>
    <p:extLst>
      <p:ext uri="{BB962C8B-B14F-4D97-AF65-F5344CB8AC3E}">
        <p14:creationId xmlns:p14="http://schemas.microsoft.com/office/powerpoint/2010/main" val="804192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5"/>
          <p:cNvPicPr preferRelativeResize="0"/>
          <p:nvPr/>
        </p:nvPicPr>
        <p:blipFill>
          <a:blip r:embed="rId3">
            <a:alphaModFix/>
          </a:blip>
          <a:stretch>
            <a:fillRect/>
          </a:stretch>
        </p:blipFill>
        <p:spPr>
          <a:xfrm>
            <a:off x="1" y="1479483"/>
            <a:ext cx="9144001" cy="3899034"/>
          </a:xfrm>
          <a:prstGeom prst="rect">
            <a:avLst/>
          </a:prstGeom>
          <a:noFill/>
          <a:ln>
            <a:noFill/>
          </a:ln>
        </p:spPr>
      </p:pic>
    </p:spTree>
    <p:extLst>
      <p:ext uri="{BB962C8B-B14F-4D97-AF65-F5344CB8AC3E}">
        <p14:creationId xmlns:p14="http://schemas.microsoft.com/office/powerpoint/2010/main" val="467494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6"/>
          <p:cNvPicPr preferRelativeResize="0"/>
          <p:nvPr/>
        </p:nvPicPr>
        <p:blipFill>
          <a:blip r:embed="rId3">
            <a:alphaModFix/>
          </a:blip>
          <a:stretch>
            <a:fillRect/>
          </a:stretch>
        </p:blipFill>
        <p:spPr>
          <a:xfrm>
            <a:off x="1" y="1265288"/>
            <a:ext cx="9144001" cy="4327424"/>
          </a:xfrm>
          <a:prstGeom prst="rect">
            <a:avLst/>
          </a:prstGeom>
          <a:noFill/>
          <a:ln>
            <a:noFill/>
          </a:ln>
        </p:spPr>
      </p:pic>
    </p:spTree>
    <p:extLst>
      <p:ext uri="{BB962C8B-B14F-4D97-AF65-F5344CB8AC3E}">
        <p14:creationId xmlns:p14="http://schemas.microsoft.com/office/powerpoint/2010/main" val="805037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7"/>
          <p:cNvPicPr preferRelativeResize="0"/>
          <p:nvPr/>
        </p:nvPicPr>
        <p:blipFill>
          <a:blip r:embed="rId3">
            <a:alphaModFix/>
          </a:blip>
          <a:stretch>
            <a:fillRect/>
          </a:stretch>
        </p:blipFill>
        <p:spPr>
          <a:xfrm>
            <a:off x="1" y="1265275"/>
            <a:ext cx="9144001" cy="4327450"/>
          </a:xfrm>
          <a:prstGeom prst="rect">
            <a:avLst/>
          </a:prstGeom>
          <a:noFill/>
          <a:ln>
            <a:noFill/>
          </a:ln>
        </p:spPr>
      </p:pic>
    </p:spTree>
    <p:extLst>
      <p:ext uri="{BB962C8B-B14F-4D97-AF65-F5344CB8AC3E}">
        <p14:creationId xmlns:p14="http://schemas.microsoft.com/office/powerpoint/2010/main" val="3138917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8"/>
          <p:cNvPicPr preferRelativeResize="0"/>
          <p:nvPr/>
        </p:nvPicPr>
        <p:blipFill>
          <a:blip r:embed="rId3">
            <a:alphaModFix/>
          </a:blip>
          <a:stretch>
            <a:fillRect/>
          </a:stretch>
        </p:blipFill>
        <p:spPr>
          <a:xfrm>
            <a:off x="3056252" y="857251"/>
            <a:ext cx="3031497" cy="5143501"/>
          </a:xfrm>
          <a:prstGeom prst="rect">
            <a:avLst/>
          </a:prstGeom>
          <a:noFill/>
          <a:ln>
            <a:noFill/>
          </a:ln>
        </p:spPr>
      </p:pic>
    </p:spTree>
    <p:extLst>
      <p:ext uri="{BB962C8B-B14F-4D97-AF65-F5344CB8AC3E}">
        <p14:creationId xmlns:p14="http://schemas.microsoft.com/office/powerpoint/2010/main" val="734870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9"/>
          <p:cNvPicPr preferRelativeResize="0"/>
          <p:nvPr/>
        </p:nvPicPr>
        <p:blipFill>
          <a:blip r:embed="rId3">
            <a:alphaModFix/>
          </a:blip>
          <a:stretch>
            <a:fillRect/>
          </a:stretch>
        </p:blipFill>
        <p:spPr>
          <a:xfrm>
            <a:off x="1676400" y="1685925"/>
            <a:ext cx="5791200" cy="3486150"/>
          </a:xfrm>
          <a:prstGeom prst="rect">
            <a:avLst/>
          </a:prstGeom>
          <a:noFill/>
          <a:ln>
            <a:noFill/>
          </a:ln>
        </p:spPr>
      </p:pic>
    </p:spTree>
    <p:extLst>
      <p:ext uri="{BB962C8B-B14F-4D97-AF65-F5344CB8AC3E}">
        <p14:creationId xmlns:p14="http://schemas.microsoft.com/office/powerpoint/2010/main" val="3424617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30"/>
          <p:cNvPicPr preferRelativeResize="0"/>
          <p:nvPr/>
        </p:nvPicPr>
        <p:blipFill>
          <a:blip r:embed="rId3">
            <a:alphaModFix/>
          </a:blip>
          <a:stretch>
            <a:fillRect/>
          </a:stretch>
        </p:blipFill>
        <p:spPr>
          <a:xfrm>
            <a:off x="1775289" y="857251"/>
            <a:ext cx="5593422" cy="5143499"/>
          </a:xfrm>
          <a:prstGeom prst="rect">
            <a:avLst/>
          </a:prstGeom>
          <a:noFill/>
          <a:ln>
            <a:noFill/>
          </a:ln>
        </p:spPr>
      </p:pic>
    </p:spTree>
    <p:extLst>
      <p:ext uri="{BB962C8B-B14F-4D97-AF65-F5344CB8AC3E}">
        <p14:creationId xmlns:p14="http://schemas.microsoft.com/office/powerpoint/2010/main" val="1011788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31"/>
          <p:cNvPicPr preferRelativeResize="0"/>
          <p:nvPr/>
        </p:nvPicPr>
        <p:blipFill>
          <a:blip r:embed="rId3">
            <a:alphaModFix/>
          </a:blip>
          <a:stretch>
            <a:fillRect/>
          </a:stretch>
        </p:blipFill>
        <p:spPr>
          <a:xfrm>
            <a:off x="1" y="1272268"/>
            <a:ext cx="9144001" cy="4313467"/>
          </a:xfrm>
          <a:prstGeom prst="rect">
            <a:avLst/>
          </a:prstGeom>
          <a:noFill/>
          <a:ln>
            <a:noFill/>
          </a:ln>
        </p:spPr>
      </p:pic>
    </p:spTree>
    <p:extLst>
      <p:ext uri="{BB962C8B-B14F-4D97-AF65-F5344CB8AC3E}">
        <p14:creationId xmlns:p14="http://schemas.microsoft.com/office/powerpoint/2010/main" val="2712421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32"/>
          <p:cNvPicPr preferRelativeResize="0"/>
          <p:nvPr/>
        </p:nvPicPr>
        <p:blipFill>
          <a:blip r:embed="rId3">
            <a:alphaModFix/>
          </a:blip>
          <a:stretch>
            <a:fillRect/>
          </a:stretch>
        </p:blipFill>
        <p:spPr>
          <a:xfrm>
            <a:off x="1" y="1747615"/>
            <a:ext cx="9144001" cy="3362771"/>
          </a:xfrm>
          <a:prstGeom prst="rect">
            <a:avLst/>
          </a:prstGeom>
          <a:noFill/>
          <a:ln>
            <a:noFill/>
          </a:ln>
        </p:spPr>
      </p:pic>
    </p:spTree>
    <p:extLst>
      <p:ext uri="{BB962C8B-B14F-4D97-AF65-F5344CB8AC3E}">
        <p14:creationId xmlns:p14="http://schemas.microsoft.com/office/powerpoint/2010/main" val="2364715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33"/>
          <p:cNvPicPr preferRelativeResize="0"/>
          <p:nvPr/>
        </p:nvPicPr>
        <p:blipFill>
          <a:blip r:embed="rId3">
            <a:alphaModFix/>
          </a:blip>
          <a:stretch>
            <a:fillRect/>
          </a:stretch>
        </p:blipFill>
        <p:spPr>
          <a:xfrm>
            <a:off x="1" y="1374674"/>
            <a:ext cx="9143999" cy="4108652"/>
          </a:xfrm>
          <a:prstGeom prst="rect">
            <a:avLst/>
          </a:prstGeom>
          <a:noFill/>
          <a:ln>
            <a:noFill/>
          </a:ln>
        </p:spPr>
      </p:pic>
    </p:spTree>
    <p:extLst>
      <p:ext uri="{BB962C8B-B14F-4D97-AF65-F5344CB8AC3E}">
        <p14:creationId xmlns:p14="http://schemas.microsoft.com/office/powerpoint/2010/main" val="36300451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34"/>
          <p:cNvPicPr preferRelativeResize="0"/>
          <p:nvPr/>
        </p:nvPicPr>
        <p:blipFill>
          <a:blip r:embed="rId3">
            <a:alphaModFix/>
          </a:blip>
          <a:stretch>
            <a:fillRect/>
          </a:stretch>
        </p:blipFill>
        <p:spPr>
          <a:xfrm>
            <a:off x="0" y="1344356"/>
            <a:ext cx="9144000" cy="4169288"/>
          </a:xfrm>
          <a:prstGeom prst="rect">
            <a:avLst/>
          </a:prstGeom>
          <a:noFill/>
          <a:ln>
            <a:noFill/>
          </a:ln>
        </p:spPr>
      </p:pic>
    </p:spTree>
    <p:extLst>
      <p:ext uri="{BB962C8B-B14F-4D97-AF65-F5344CB8AC3E}">
        <p14:creationId xmlns:p14="http://schemas.microsoft.com/office/powerpoint/2010/main" val="420007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2"/>
          <a:srcRect t="5278" b="5278"/>
          <a:stretch>
            <a:fillRect/>
          </a:stretch>
        </p:blipFill>
        <p:spPr/>
      </p:pic>
      <p:sp>
        <p:nvSpPr>
          <p:cNvPr id="4" name="TextBox 3"/>
          <p:cNvSpPr txBox="1"/>
          <p:nvPr/>
        </p:nvSpPr>
        <p:spPr>
          <a:xfrm>
            <a:off x="1964486" y="4157055"/>
            <a:ext cx="5527974" cy="830997"/>
          </a:xfrm>
          <a:prstGeom prst="rect">
            <a:avLst/>
          </a:prstGeom>
          <a:noFill/>
        </p:spPr>
        <p:txBody>
          <a:bodyPr wrap="square" rtlCol="0">
            <a:spAutoFit/>
          </a:bodyPr>
          <a:lstStyle/>
          <a:p>
            <a:r>
              <a:rPr lang="en-US" sz="4800" b="1" dirty="0">
                <a:latin typeface="Gill Sans MT" panose="020B0502020104020203" pitchFamily="34" charset="77"/>
              </a:rPr>
              <a:t>Names are messy!</a:t>
            </a:r>
          </a:p>
        </p:txBody>
      </p:sp>
    </p:spTree>
    <p:extLst>
      <p:ext uri="{BB962C8B-B14F-4D97-AF65-F5344CB8AC3E}">
        <p14:creationId xmlns:p14="http://schemas.microsoft.com/office/powerpoint/2010/main" val="721149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35"/>
          <p:cNvPicPr preferRelativeResize="0"/>
          <p:nvPr/>
        </p:nvPicPr>
        <p:blipFill>
          <a:blip r:embed="rId3">
            <a:alphaModFix/>
          </a:blip>
          <a:stretch>
            <a:fillRect/>
          </a:stretch>
        </p:blipFill>
        <p:spPr>
          <a:xfrm>
            <a:off x="0" y="1270284"/>
            <a:ext cx="9143998" cy="4317432"/>
          </a:xfrm>
          <a:prstGeom prst="rect">
            <a:avLst/>
          </a:prstGeom>
          <a:noFill/>
          <a:ln>
            <a:noFill/>
          </a:ln>
        </p:spPr>
      </p:pic>
    </p:spTree>
    <p:extLst>
      <p:ext uri="{BB962C8B-B14F-4D97-AF65-F5344CB8AC3E}">
        <p14:creationId xmlns:p14="http://schemas.microsoft.com/office/powerpoint/2010/main" val="2523300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36" descr="memberlogo.png"/>
          <p:cNvPicPr preferRelativeResize="0"/>
          <p:nvPr/>
        </p:nvPicPr>
        <p:blipFill>
          <a:blip r:embed="rId3">
            <a:alphaModFix/>
          </a:blip>
          <a:stretch>
            <a:fillRect/>
          </a:stretch>
        </p:blipFill>
        <p:spPr>
          <a:xfrm>
            <a:off x="2372500" y="965700"/>
            <a:ext cx="4399000" cy="1265350"/>
          </a:xfrm>
          <a:prstGeom prst="rect">
            <a:avLst/>
          </a:prstGeom>
          <a:noFill/>
          <a:ln>
            <a:noFill/>
          </a:ln>
        </p:spPr>
      </p:pic>
      <p:sp>
        <p:nvSpPr>
          <p:cNvPr id="173" name="Google Shape;173;p36"/>
          <p:cNvSpPr txBox="1">
            <a:spLocks noGrp="1"/>
          </p:cNvSpPr>
          <p:nvPr>
            <p:ph type="body" idx="4294967295"/>
          </p:nvPr>
        </p:nvSpPr>
        <p:spPr>
          <a:xfrm>
            <a:off x="311700" y="2411650"/>
            <a:ext cx="8520600" cy="3416400"/>
          </a:xfrm>
          <a:prstGeom prst="rect">
            <a:avLst/>
          </a:prstGeom>
        </p:spPr>
        <p:txBody>
          <a:bodyPr spcFirstLastPara="1" vert="horz" wrap="square" lIns="91425" tIns="91425" rIns="91425" bIns="91425" rtlCol="0" anchor="t" anchorCtr="0">
            <a:noAutofit/>
          </a:bodyPr>
          <a:lstStyle/>
          <a:p>
            <a:pPr marL="457200" indent="-342900">
              <a:spcBef>
                <a:spcPts val="0"/>
              </a:spcBef>
              <a:spcAft>
                <a:spcPts val="0"/>
              </a:spcAft>
              <a:buSzPts val="1800"/>
              <a:buChar char="●"/>
            </a:pPr>
            <a:r>
              <a:rPr lang="en"/>
              <a:t>eScholarship@BC</a:t>
            </a:r>
            <a:endParaRPr/>
          </a:p>
        </p:txBody>
      </p:sp>
    </p:spTree>
    <p:extLst>
      <p:ext uri="{BB962C8B-B14F-4D97-AF65-F5344CB8AC3E}">
        <p14:creationId xmlns:p14="http://schemas.microsoft.com/office/powerpoint/2010/main" val="1490424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7"/>
          <p:cNvPicPr preferRelativeResize="0"/>
          <p:nvPr/>
        </p:nvPicPr>
        <p:blipFill>
          <a:blip r:embed="rId3">
            <a:alphaModFix/>
          </a:blip>
          <a:stretch>
            <a:fillRect/>
          </a:stretch>
        </p:blipFill>
        <p:spPr>
          <a:xfrm>
            <a:off x="2201397" y="857251"/>
            <a:ext cx="4741206" cy="5143499"/>
          </a:xfrm>
          <a:prstGeom prst="rect">
            <a:avLst/>
          </a:prstGeom>
          <a:noFill/>
          <a:ln>
            <a:noFill/>
          </a:ln>
        </p:spPr>
      </p:pic>
    </p:spTree>
    <p:extLst>
      <p:ext uri="{BB962C8B-B14F-4D97-AF65-F5344CB8AC3E}">
        <p14:creationId xmlns:p14="http://schemas.microsoft.com/office/powerpoint/2010/main" val="936822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8"/>
          <p:cNvPicPr preferRelativeResize="0"/>
          <p:nvPr/>
        </p:nvPicPr>
        <p:blipFill>
          <a:blip r:embed="rId3">
            <a:alphaModFix/>
          </a:blip>
          <a:stretch>
            <a:fillRect/>
          </a:stretch>
        </p:blipFill>
        <p:spPr>
          <a:xfrm>
            <a:off x="2425605" y="857251"/>
            <a:ext cx="4292793" cy="5143499"/>
          </a:xfrm>
          <a:prstGeom prst="rect">
            <a:avLst/>
          </a:prstGeom>
          <a:noFill/>
          <a:ln>
            <a:noFill/>
          </a:ln>
        </p:spPr>
      </p:pic>
    </p:spTree>
    <p:extLst>
      <p:ext uri="{BB962C8B-B14F-4D97-AF65-F5344CB8AC3E}">
        <p14:creationId xmlns:p14="http://schemas.microsoft.com/office/powerpoint/2010/main" val="3211062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9"/>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Autofit/>
          </a:bodyPr>
          <a:lstStyle/>
          <a:p>
            <a:r>
              <a:rPr lang="en"/>
              <a:t>Lessons Learned</a:t>
            </a:r>
            <a:endParaRPr/>
          </a:p>
        </p:txBody>
      </p:sp>
      <p:sp>
        <p:nvSpPr>
          <p:cNvPr id="189" name="Google Shape;189;p39"/>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Autofit/>
          </a:bodyPr>
          <a:lstStyle/>
          <a:p>
            <a:r>
              <a:rPr lang="en"/>
              <a:t>Get buy-in from ITS early in the process</a:t>
            </a:r>
            <a:endParaRPr/>
          </a:p>
          <a:p>
            <a:r>
              <a:rPr lang="en"/>
              <a:t>Create a reporting database from the beginning</a:t>
            </a:r>
            <a:endParaRPr/>
          </a:p>
          <a:p>
            <a:r>
              <a:rPr lang="en"/>
              <a:t>The adoption curve flattens out quickly</a:t>
            </a:r>
            <a:endParaRPr/>
          </a:p>
          <a:p>
            <a:r>
              <a:rPr lang="en"/>
              <a:t>Have at least one carrot</a:t>
            </a:r>
            <a:endParaRPr/>
          </a:p>
          <a:p>
            <a:r>
              <a:rPr lang="en"/>
              <a:t>Departmental liaisons have been critical</a:t>
            </a:r>
            <a:endParaRPr/>
          </a:p>
          <a:p>
            <a:r>
              <a:rPr lang="en"/>
              <a:t>ORCID is better for some disciplines than others</a:t>
            </a:r>
            <a:endParaRPr/>
          </a:p>
          <a:p>
            <a:pPr lvl="1">
              <a:spcBef>
                <a:spcPts val="0"/>
              </a:spcBef>
            </a:pPr>
            <a:r>
              <a:rPr lang="en"/>
              <a:t>Focus on those</a:t>
            </a:r>
            <a:endParaRPr/>
          </a:p>
          <a:p>
            <a:r>
              <a:rPr lang="en"/>
              <a:t>“Yes, you can fill out your ORCID profile using Google Scholar in just a few clicks.”</a:t>
            </a:r>
            <a:endParaRPr/>
          </a:p>
        </p:txBody>
      </p:sp>
    </p:spTree>
    <p:extLst>
      <p:ext uri="{BB962C8B-B14F-4D97-AF65-F5344CB8AC3E}">
        <p14:creationId xmlns:p14="http://schemas.microsoft.com/office/powerpoint/2010/main" val="370818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0"/>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Autofit/>
          </a:bodyPr>
          <a:lstStyle/>
          <a:p>
            <a:r>
              <a:rPr lang="en"/>
              <a:t>Other Possibilities</a:t>
            </a:r>
            <a:endParaRPr/>
          </a:p>
        </p:txBody>
      </p:sp>
      <p:sp>
        <p:nvSpPr>
          <p:cNvPr id="195" name="Google Shape;195;p40"/>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Autofit/>
          </a:bodyPr>
          <a:lstStyle/>
          <a:p>
            <a:r>
              <a:rPr lang="en"/>
              <a:t>BC departmental faculty profile information population</a:t>
            </a:r>
            <a:br>
              <a:rPr lang="en"/>
            </a:br>
            <a:endParaRPr/>
          </a:p>
          <a:p>
            <a:r>
              <a:rPr lang="en"/>
              <a:t>Using ORCID for departmental reporting</a:t>
            </a:r>
            <a:br>
              <a:rPr lang="en"/>
            </a:br>
            <a:endParaRPr/>
          </a:p>
          <a:p>
            <a:r>
              <a:rPr lang="en"/>
              <a:t>Integration with Office for Sponsored Programs</a:t>
            </a:r>
            <a:endParaRPr/>
          </a:p>
        </p:txBody>
      </p:sp>
    </p:spTree>
    <p:extLst>
      <p:ext uri="{BB962C8B-B14F-4D97-AF65-F5344CB8AC3E}">
        <p14:creationId xmlns:p14="http://schemas.microsoft.com/office/powerpoint/2010/main" val="11683705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41" descr="memberlogo.png"/>
          <p:cNvPicPr preferRelativeResize="0"/>
          <p:nvPr/>
        </p:nvPicPr>
        <p:blipFill>
          <a:blip r:embed="rId3">
            <a:alphaModFix/>
          </a:blip>
          <a:stretch>
            <a:fillRect/>
          </a:stretch>
        </p:blipFill>
        <p:spPr>
          <a:xfrm>
            <a:off x="2372500" y="965700"/>
            <a:ext cx="4399000" cy="1265350"/>
          </a:xfrm>
          <a:prstGeom prst="rect">
            <a:avLst/>
          </a:prstGeom>
          <a:noFill/>
          <a:ln>
            <a:noFill/>
          </a:ln>
        </p:spPr>
      </p:pic>
      <p:sp>
        <p:nvSpPr>
          <p:cNvPr id="201" name="Google Shape;201;p41"/>
          <p:cNvSpPr txBox="1">
            <a:spLocks noGrp="1"/>
          </p:cNvSpPr>
          <p:nvPr>
            <p:ph type="body" idx="4294967295"/>
          </p:nvPr>
        </p:nvSpPr>
        <p:spPr>
          <a:xfrm>
            <a:off x="452825" y="2311350"/>
            <a:ext cx="3781800" cy="3416400"/>
          </a:xfrm>
          <a:prstGeom prst="rect">
            <a:avLst/>
          </a:prstGeom>
        </p:spPr>
        <p:txBody>
          <a:bodyPr spcFirstLastPara="1" vert="horz" wrap="square" lIns="91425" tIns="91425" rIns="91425" bIns="91425" rtlCol="0" anchor="t" anchorCtr="0">
            <a:noAutofit/>
          </a:bodyPr>
          <a:lstStyle/>
          <a:p>
            <a:pPr marL="0" indent="0">
              <a:spcBef>
                <a:spcPts val="0"/>
              </a:spcBef>
              <a:spcAft>
                <a:spcPts val="0"/>
              </a:spcAft>
              <a:buNone/>
            </a:pPr>
            <a:endParaRPr/>
          </a:p>
          <a:p>
            <a:pPr marL="457200" indent="-381000">
              <a:spcBef>
                <a:spcPts val="1600"/>
              </a:spcBef>
              <a:spcAft>
                <a:spcPts val="0"/>
              </a:spcAft>
              <a:buSzPts val="2400"/>
              <a:buChar char="●"/>
            </a:pPr>
            <a:r>
              <a:rPr lang="en" sz="2400">
                <a:uFill>
                  <a:noFill/>
                </a:uFill>
                <a:hlinkClick r:id="rId4"/>
              </a:rPr>
              <a:t>libguides.bc.edu/orcid</a:t>
            </a:r>
            <a:endParaRPr sz="2400"/>
          </a:p>
        </p:txBody>
      </p:sp>
      <p:sp>
        <p:nvSpPr>
          <p:cNvPr id="202" name="Google Shape;202;p41"/>
          <p:cNvSpPr txBox="1">
            <a:spLocks noGrp="1"/>
          </p:cNvSpPr>
          <p:nvPr>
            <p:ph type="body" idx="4294967295"/>
          </p:nvPr>
        </p:nvSpPr>
        <p:spPr>
          <a:xfrm>
            <a:off x="5177225" y="2387550"/>
            <a:ext cx="3781800" cy="3416400"/>
          </a:xfrm>
          <a:prstGeom prst="rect">
            <a:avLst/>
          </a:prstGeom>
        </p:spPr>
        <p:txBody>
          <a:bodyPr spcFirstLastPara="1" vert="horz" wrap="square" lIns="91425" tIns="91425" rIns="91425" bIns="91425" rtlCol="0" anchor="t" anchorCtr="0">
            <a:noAutofit/>
          </a:bodyPr>
          <a:lstStyle/>
          <a:p>
            <a:pPr marL="0" indent="0">
              <a:spcBef>
                <a:spcPts val="0"/>
              </a:spcBef>
              <a:spcAft>
                <a:spcPts val="0"/>
              </a:spcAft>
              <a:buNone/>
            </a:pPr>
            <a:endParaRPr/>
          </a:p>
          <a:p>
            <a:pPr marL="0" indent="0" algn="r">
              <a:spcBef>
                <a:spcPts val="1600"/>
              </a:spcBef>
              <a:spcAft>
                <a:spcPts val="0"/>
              </a:spcAft>
              <a:buNone/>
            </a:pPr>
            <a:r>
              <a:rPr lang="en" sz="2400"/>
              <a:t>John O’Connor</a:t>
            </a:r>
            <a:endParaRPr sz="2400"/>
          </a:p>
          <a:p>
            <a:pPr marL="0" indent="0" algn="r">
              <a:spcBef>
                <a:spcPts val="1600"/>
              </a:spcBef>
              <a:spcAft>
                <a:spcPts val="1600"/>
              </a:spcAft>
              <a:buNone/>
            </a:pPr>
            <a:r>
              <a:rPr lang="en" sz="2400"/>
              <a:t>john.oconnor.15@bc.edu</a:t>
            </a:r>
            <a:endParaRPr sz="2400"/>
          </a:p>
        </p:txBody>
      </p:sp>
    </p:spTree>
    <p:extLst>
      <p:ext uri="{BB962C8B-B14F-4D97-AF65-F5344CB8AC3E}">
        <p14:creationId xmlns:p14="http://schemas.microsoft.com/office/powerpoint/2010/main" val="32600911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dirty="0">
                <a:latin typeface="Open Sans"/>
                <a:cs typeface="Open Sans"/>
              </a:rPr>
              <a:t>ORCID and </a:t>
            </a:r>
            <a:br>
              <a:rPr kumimoji="1" lang="en-US" altLang="ja-JP" dirty="0">
                <a:latin typeface="Open Sans"/>
                <a:cs typeface="Open Sans"/>
              </a:rPr>
            </a:br>
            <a:r>
              <a:rPr kumimoji="1" lang="en-US" altLang="ja-JP" dirty="0">
                <a:latin typeface="Open Sans"/>
                <a:cs typeface="Open Sans"/>
              </a:rPr>
              <a:t>Research Institutions</a:t>
            </a:r>
            <a:endParaRPr kumimoji="1" lang="ja-JP" altLang="en-US" dirty="0">
              <a:latin typeface="Open Sans"/>
              <a:cs typeface="Open Sans"/>
            </a:endParaRPr>
          </a:p>
        </p:txBody>
      </p:sp>
      <p:sp>
        <p:nvSpPr>
          <p:cNvPr id="6" name="テキスト プレースホルダー 5"/>
          <p:cNvSpPr>
            <a:spLocks noGrp="1"/>
          </p:cNvSpPr>
          <p:nvPr>
            <p:ph type="body" idx="1"/>
          </p:nvPr>
        </p:nvSpPr>
        <p:spPr/>
        <p:txBody>
          <a:bodyPr/>
          <a:lstStyle/>
          <a:p>
            <a:r>
              <a:rPr kumimoji="1" lang="en-US" altLang="ja-JP" dirty="0"/>
              <a:t>Why should research institutions care about ORCID?</a:t>
            </a:r>
            <a:endParaRPr kumimoji="1" lang="ja-JP" altLang="en-US" dirty="0"/>
          </a:p>
        </p:txBody>
      </p:sp>
    </p:spTree>
    <p:extLst>
      <p:ext uri="{BB962C8B-B14F-4D97-AF65-F5344CB8AC3E}">
        <p14:creationId xmlns:p14="http://schemas.microsoft.com/office/powerpoint/2010/main" val="8266870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Benefits</a:t>
            </a:r>
            <a:br>
              <a:rPr lang="en-US" dirty="0"/>
            </a:br>
            <a:r>
              <a:rPr lang="en-US" sz="3000" b="0" i="1" cap="none" dirty="0">
                <a:solidFill>
                  <a:schemeClr val="accent1"/>
                </a:solidFill>
              </a:rPr>
              <a:t>for Research Institutions</a:t>
            </a:r>
            <a:endParaRPr lang="en-US" sz="3000" cap="none" dirty="0">
              <a:solidFill>
                <a:schemeClr val="accent1"/>
              </a:solidFill>
            </a:endParaRPr>
          </a:p>
        </p:txBody>
      </p:sp>
      <p:sp>
        <p:nvSpPr>
          <p:cNvPr id="3" name="Content Placeholder 2"/>
          <p:cNvSpPr>
            <a:spLocks noGrp="1"/>
          </p:cNvSpPr>
          <p:nvPr>
            <p:ph sz="quarter" idx="11"/>
          </p:nvPr>
        </p:nvSpPr>
        <p:spPr/>
        <p:txBody>
          <a:bodyPr>
            <a:normAutofit/>
          </a:bodyPr>
          <a:lstStyle/>
          <a:p>
            <a:r>
              <a:rPr lang="en-US" dirty="0"/>
              <a:t>Reliable connections</a:t>
            </a:r>
          </a:p>
          <a:p>
            <a:r>
              <a:rPr lang="en-US" dirty="0"/>
              <a:t>International scope</a:t>
            </a:r>
          </a:p>
          <a:p>
            <a:r>
              <a:rPr lang="en-US" dirty="0"/>
              <a:t>Pre-populate forms</a:t>
            </a:r>
          </a:p>
          <a:p>
            <a:r>
              <a:rPr lang="en-US" dirty="0"/>
              <a:t>Alumni updates</a:t>
            </a:r>
          </a:p>
          <a:p>
            <a:r>
              <a:rPr lang="en-US" dirty="0"/>
              <a:t>Machines do the work</a:t>
            </a:r>
          </a:p>
          <a:p>
            <a:r>
              <a:rPr lang="en-US" dirty="0"/>
              <a:t>Obtain consent to use data</a:t>
            </a:r>
          </a:p>
          <a:p>
            <a:r>
              <a:rPr lang="en-US" dirty="0"/>
              <a:t>Researchers support ORCID</a:t>
            </a:r>
          </a:p>
        </p:txBody>
      </p:sp>
      <p:pic>
        <p:nvPicPr>
          <p:cNvPr id="9" name="Picture Placeholder 8" descr="1128045705_4090e45762_o.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733" r="12733"/>
          <a:stretch>
            <a:fillRect/>
          </a:stretch>
        </p:blipFill>
        <p:spPr/>
      </p:pic>
      <p:sp>
        <p:nvSpPr>
          <p:cNvPr id="10" name="TextBox 9"/>
          <p:cNvSpPr txBox="1"/>
          <p:nvPr/>
        </p:nvSpPr>
        <p:spPr>
          <a:xfrm>
            <a:off x="4652819" y="6279238"/>
            <a:ext cx="3276880" cy="461665"/>
          </a:xfrm>
          <a:prstGeom prst="rect">
            <a:avLst/>
          </a:prstGeom>
          <a:noFill/>
        </p:spPr>
        <p:txBody>
          <a:bodyPr wrap="square" rtlCol="0">
            <a:spAutoFit/>
          </a:bodyPr>
          <a:lstStyle/>
          <a:p>
            <a:pPr algn="r"/>
            <a:r>
              <a:rPr lang="en-US" sz="1000" dirty="0">
                <a:solidFill>
                  <a:srgbClr val="213255"/>
                </a:solidFill>
              </a:rPr>
              <a:t>PHOTO: </a:t>
            </a:r>
            <a:r>
              <a:rPr lang="en-US" sz="1200" dirty="0">
                <a:solidFill>
                  <a:srgbClr val="213255"/>
                </a:solidFill>
              </a:rPr>
              <a:t>mallow sundae by </a:t>
            </a:r>
            <a:r>
              <a:rPr lang="en-US" sz="1200" dirty="0" err="1">
                <a:solidFill>
                  <a:srgbClr val="213255"/>
                </a:solidFill>
              </a:rPr>
              <a:t>jennie</a:t>
            </a:r>
            <a:r>
              <a:rPr lang="en-US" sz="1200" dirty="0">
                <a:solidFill>
                  <a:srgbClr val="213255"/>
                </a:solidFill>
              </a:rPr>
              <a:t> </a:t>
            </a:r>
            <a:r>
              <a:rPr lang="en-US" sz="1200" dirty="0" err="1">
                <a:solidFill>
                  <a:srgbClr val="213255"/>
                </a:solidFill>
              </a:rPr>
              <a:t>collbran</a:t>
            </a:r>
            <a:endParaRPr lang="en-US" sz="1200" dirty="0">
              <a:solidFill>
                <a:srgbClr val="213255"/>
              </a:solidFill>
            </a:endParaRPr>
          </a:p>
          <a:p>
            <a:pPr algn="r"/>
            <a:r>
              <a:rPr lang="en-US" sz="1200" dirty="0">
                <a:solidFill>
                  <a:srgbClr val="213255"/>
                </a:solidFill>
              </a:rPr>
              <a:t>CC BY-NC-ND 2.0 https://</a:t>
            </a:r>
            <a:r>
              <a:rPr lang="en-US" sz="1200" dirty="0" err="1">
                <a:solidFill>
                  <a:srgbClr val="213255"/>
                </a:solidFill>
              </a:rPr>
              <a:t>flic.kr</a:t>
            </a:r>
            <a:r>
              <a:rPr lang="en-US" sz="1200" dirty="0">
                <a:solidFill>
                  <a:srgbClr val="213255"/>
                </a:solidFill>
              </a:rPr>
              <a:t>/p/2HFwFT</a:t>
            </a:r>
          </a:p>
        </p:txBody>
      </p:sp>
    </p:spTree>
    <p:extLst>
      <p:ext uri="{BB962C8B-B14F-4D97-AF65-F5344CB8AC3E}">
        <p14:creationId xmlns:p14="http://schemas.microsoft.com/office/powerpoint/2010/main" val="1959488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35276352265_5029cfb238_o.jpg"/>
          <p:cNvPicPr>
            <a:picLocks noChangeAspect="1"/>
          </p:cNvPicPr>
          <p:nvPr/>
        </p:nvPicPr>
        <p:blipFill rotWithShape="1">
          <a:blip r:embed="rId3">
            <a:alphaModFix amt="57000"/>
            <a:extLst>
              <a:ext uri="{28A0092B-C50C-407E-A947-70E740481C1C}">
                <a14:useLocalDpi xmlns:a14="http://schemas.microsoft.com/office/drawing/2010/main" val="0"/>
              </a:ext>
            </a:extLst>
          </a:blip>
          <a:srcRect t="5709" r="6383" b="10556"/>
          <a:stretch/>
        </p:blipFill>
        <p:spPr>
          <a:xfrm>
            <a:off x="-1" y="0"/>
            <a:ext cx="9144001" cy="6134100"/>
          </a:xfrm>
          <a:prstGeom prst="rect">
            <a:avLst/>
          </a:prstGeom>
          <a:gradFill flip="none" rotWithShape="1">
            <a:gsLst>
              <a:gs pos="68000">
                <a:schemeClr val="bg1">
                  <a:alpha val="71000"/>
                </a:schemeClr>
              </a:gs>
              <a:gs pos="100000">
                <a:srgbClr val="000000"/>
              </a:gs>
            </a:gsLst>
            <a:lin ang="0" scaled="1"/>
            <a:tileRect/>
          </a:gradFill>
        </p:spPr>
      </p:pic>
      <p:sp>
        <p:nvSpPr>
          <p:cNvPr id="2" name="Title 1"/>
          <p:cNvSpPr>
            <a:spLocks noGrp="1"/>
          </p:cNvSpPr>
          <p:nvPr>
            <p:ph type="title"/>
          </p:nvPr>
        </p:nvSpPr>
        <p:spPr/>
        <p:txBody>
          <a:bodyPr/>
          <a:lstStyle/>
          <a:p>
            <a:r>
              <a:rPr lang="en-US" dirty="0">
                <a:solidFill>
                  <a:schemeClr val="accent6"/>
                </a:solidFill>
              </a:rPr>
              <a:t>Reliable Connections</a:t>
            </a:r>
          </a:p>
        </p:txBody>
      </p:sp>
      <p:sp>
        <p:nvSpPr>
          <p:cNvPr id="3" name="Content Placeholder 2"/>
          <p:cNvSpPr>
            <a:spLocks noGrp="1"/>
          </p:cNvSpPr>
          <p:nvPr>
            <p:ph sz="quarter" idx="13"/>
          </p:nvPr>
        </p:nvSpPr>
        <p:spPr>
          <a:xfrm>
            <a:off x="609600" y="1562100"/>
            <a:ext cx="6537036" cy="4572000"/>
          </a:xfrm>
        </p:spPr>
        <p:txBody>
          <a:bodyPr>
            <a:normAutofit/>
          </a:bodyPr>
          <a:lstStyle/>
          <a:p>
            <a:r>
              <a:rPr lang="en-US" dirty="0"/>
              <a:t>Control how your organization name is expressed in systems your researchers use</a:t>
            </a:r>
          </a:p>
          <a:p>
            <a:r>
              <a:rPr lang="en-US" dirty="0"/>
              <a:t>Include unique organization identifier</a:t>
            </a:r>
          </a:p>
          <a:p>
            <a:r>
              <a:rPr lang="en-US" dirty="0"/>
              <a:t>CONNECT authoritative affiliation information to researcher records</a:t>
            </a:r>
          </a:p>
        </p:txBody>
      </p:sp>
      <p:sp>
        <p:nvSpPr>
          <p:cNvPr id="9" name="TextBox 8"/>
          <p:cNvSpPr txBox="1"/>
          <p:nvPr/>
        </p:nvSpPr>
        <p:spPr>
          <a:xfrm>
            <a:off x="4769556" y="6207945"/>
            <a:ext cx="3276880" cy="461665"/>
          </a:xfrm>
          <a:prstGeom prst="rect">
            <a:avLst/>
          </a:prstGeom>
          <a:noFill/>
        </p:spPr>
        <p:txBody>
          <a:bodyPr wrap="square" rtlCol="0">
            <a:spAutoFit/>
          </a:bodyPr>
          <a:lstStyle/>
          <a:p>
            <a:pPr algn="r"/>
            <a:r>
              <a:rPr lang="en-US" sz="1000" dirty="0">
                <a:solidFill>
                  <a:srgbClr val="213255"/>
                </a:solidFill>
              </a:rPr>
              <a:t>PHOTO: </a:t>
            </a:r>
            <a:r>
              <a:rPr lang="en-US" sz="1200" dirty="0">
                <a:solidFill>
                  <a:srgbClr val="213255"/>
                </a:solidFill>
              </a:rPr>
              <a:t>Linked by NAS Alan Levine CC0</a:t>
            </a:r>
            <a:br>
              <a:rPr lang="en-US" sz="1200" dirty="0">
                <a:solidFill>
                  <a:srgbClr val="213255"/>
                </a:solidFill>
              </a:rPr>
            </a:br>
            <a:r>
              <a:rPr lang="en-US" sz="1200" dirty="0">
                <a:solidFill>
                  <a:srgbClr val="213255"/>
                </a:solidFill>
              </a:rPr>
              <a:t>https://</a:t>
            </a:r>
            <a:r>
              <a:rPr lang="en-US" sz="1200" dirty="0" err="1">
                <a:solidFill>
                  <a:srgbClr val="213255"/>
                </a:solidFill>
              </a:rPr>
              <a:t>flic.kr</a:t>
            </a:r>
            <a:r>
              <a:rPr lang="en-US" sz="1200" dirty="0">
                <a:solidFill>
                  <a:srgbClr val="213255"/>
                </a:solidFill>
              </a:rPr>
              <a:t>/p/VKfww6</a:t>
            </a:r>
          </a:p>
        </p:txBody>
      </p:sp>
    </p:spTree>
    <p:extLst>
      <p:ext uri="{BB962C8B-B14F-4D97-AF65-F5344CB8AC3E}">
        <p14:creationId xmlns:p14="http://schemas.microsoft.com/office/powerpoint/2010/main" val="1814442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67" y="214802"/>
            <a:ext cx="8953500" cy="984738"/>
          </a:xfrm>
        </p:spPr>
        <p:txBody>
          <a:bodyPr/>
          <a:lstStyle/>
          <a:p>
            <a:pPr algn="ctr"/>
            <a:r>
              <a:rPr lang="en-US" sz="3600" dirty="0" err="1"/>
              <a:t>Pids</a:t>
            </a:r>
            <a:r>
              <a:rPr lang="en-US" sz="3600" dirty="0"/>
              <a:t> for people, places, &amp; things</a:t>
            </a:r>
          </a:p>
        </p:txBody>
      </p:sp>
      <p:pic>
        <p:nvPicPr>
          <p:cNvPr id="5" name="Picture 4"/>
          <p:cNvPicPr>
            <a:picLocks noChangeAspect="1"/>
          </p:cNvPicPr>
          <p:nvPr/>
        </p:nvPicPr>
        <p:blipFill>
          <a:blip r:embed="rId3"/>
          <a:stretch>
            <a:fillRect/>
          </a:stretch>
        </p:blipFill>
        <p:spPr>
          <a:xfrm>
            <a:off x="6754283" y="2094435"/>
            <a:ext cx="1784348" cy="1160497"/>
          </a:xfrm>
          <a:prstGeom prst="rect">
            <a:avLst/>
          </a:prstGeom>
        </p:spPr>
      </p:pic>
      <p:pic>
        <p:nvPicPr>
          <p:cNvPr id="6" name="Picture 5"/>
          <p:cNvPicPr>
            <a:picLocks noChangeAspect="1"/>
          </p:cNvPicPr>
          <p:nvPr/>
        </p:nvPicPr>
        <p:blipFill>
          <a:blip r:embed="rId4"/>
          <a:stretch>
            <a:fillRect/>
          </a:stretch>
        </p:blipFill>
        <p:spPr>
          <a:xfrm>
            <a:off x="6148915" y="3648974"/>
            <a:ext cx="2995085" cy="1123157"/>
          </a:xfrm>
          <a:prstGeom prst="rect">
            <a:avLst/>
          </a:prstGeom>
        </p:spPr>
      </p:pic>
      <p:pic>
        <p:nvPicPr>
          <p:cNvPr id="7" name="Picture 6"/>
          <p:cNvPicPr>
            <a:picLocks noChangeAspect="1"/>
          </p:cNvPicPr>
          <p:nvPr/>
        </p:nvPicPr>
        <p:blipFill>
          <a:blip r:embed="rId5"/>
          <a:stretch>
            <a:fillRect/>
          </a:stretch>
        </p:blipFill>
        <p:spPr>
          <a:xfrm>
            <a:off x="3894667" y="3171628"/>
            <a:ext cx="2084918" cy="1038925"/>
          </a:xfrm>
          <a:prstGeom prst="rect">
            <a:avLst/>
          </a:prstGeom>
        </p:spPr>
      </p:pic>
      <p:pic>
        <p:nvPicPr>
          <p:cNvPr id="8" name="Picture 7"/>
          <p:cNvPicPr>
            <a:picLocks noChangeAspect="1"/>
          </p:cNvPicPr>
          <p:nvPr/>
        </p:nvPicPr>
        <p:blipFill>
          <a:blip r:embed="rId6"/>
          <a:stretch>
            <a:fillRect/>
          </a:stretch>
        </p:blipFill>
        <p:spPr>
          <a:xfrm>
            <a:off x="3894667" y="2054041"/>
            <a:ext cx="2286001" cy="700038"/>
          </a:xfrm>
          <a:prstGeom prst="rect">
            <a:avLst/>
          </a:prstGeom>
        </p:spPr>
      </p:pic>
      <p:pic>
        <p:nvPicPr>
          <p:cNvPr id="9" name="Picture 8"/>
          <p:cNvPicPr>
            <a:picLocks noChangeAspect="1"/>
          </p:cNvPicPr>
          <p:nvPr/>
        </p:nvPicPr>
        <p:blipFill>
          <a:blip r:embed="rId7"/>
          <a:stretch>
            <a:fillRect/>
          </a:stretch>
        </p:blipFill>
        <p:spPr>
          <a:xfrm>
            <a:off x="232834" y="2035760"/>
            <a:ext cx="3200400" cy="368300"/>
          </a:xfrm>
          <a:prstGeom prst="rect">
            <a:avLst/>
          </a:prstGeom>
        </p:spPr>
      </p:pic>
      <p:pic>
        <p:nvPicPr>
          <p:cNvPr id="11" name="Picture 10"/>
          <p:cNvPicPr>
            <a:picLocks noChangeAspect="1"/>
          </p:cNvPicPr>
          <p:nvPr/>
        </p:nvPicPr>
        <p:blipFill>
          <a:blip r:embed="rId8"/>
          <a:stretch>
            <a:fillRect/>
          </a:stretch>
        </p:blipFill>
        <p:spPr>
          <a:xfrm>
            <a:off x="232834" y="2803788"/>
            <a:ext cx="2571750" cy="738554"/>
          </a:xfrm>
          <a:prstGeom prst="rect">
            <a:avLst/>
          </a:prstGeom>
        </p:spPr>
      </p:pic>
      <p:pic>
        <p:nvPicPr>
          <p:cNvPr id="12" name="Picture 11"/>
          <p:cNvPicPr>
            <a:picLocks noChangeAspect="1"/>
          </p:cNvPicPr>
          <p:nvPr/>
        </p:nvPicPr>
        <p:blipFill>
          <a:blip r:embed="rId9"/>
          <a:stretch>
            <a:fillRect/>
          </a:stretch>
        </p:blipFill>
        <p:spPr>
          <a:xfrm>
            <a:off x="232834" y="3931495"/>
            <a:ext cx="2984500" cy="1067891"/>
          </a:xfrm>
          <a:prstGeom prst="rect">
            <a:avLst/>
          </a:prstGeom>
        </p:spPr>
      </p:pic>
      <p:sp>
        <p:nvSpPr>
          <p:cNvPr id="3" name="TextBox 2">
            <a:extLst>
              <a:ext uri="{FF2B5EF4-FFF2-40B4-BE49-F238E27FC236}">
                <a16:creationId xmlns:a16="http://schemas.microsoft.com/office/drawing/2014/main" id="{A5383AAE-6AE7-5841-BB9C-AB4C435DD739}"/>
              </a:ext>
            </a:extLst>
          </p:cNvPr>
          <p:cNvSpPr txBox="1"/>
          <p:nvPr/>
        </p:nvSpPr>
        <p:spPr>
          <a:xfrm>
            <a:off x="3566751" y="4776319"/>
            <a:ext cx="2810385" cy="1077218"/>
          </a:xfrm>
          <a:prstGeom prst="rect">
            <a:avLst/>
          </a:prstGeom>
          <a:noFill/>
        </p:spPr>
        <p:txBody>
          <a:bodyPr wrap="none" rtlCol="0">
            <a:spAutoFit/>
          </a:bodyPr>
          <a:lstStyle/>
          <a:p>
            <a:r>
              <a:rPr lang="en-US" sz="3200" b="1" dirty="0">
                <a:solidFill>
                  <a:schemeClr val="tx2"/>
                </a:solidFill>
              </a:rPr>
              <a:t>Coming soon… </a:t>
            </a:r>
          </a:p>
          <a:p>
            <a:pPr algn="ctr"/>
            <a:r>
              <a:rPr lang="en-US" sz="3200" b="1" dirty="0" err="1">
                <a:solidFill>
                  <a:schemeClr val="tx2"/>
                </a:solidFill>
              </a:rPr>
              <a:t>Onyar</a:t>
            </a:r>
            <a:r>
              <a:rPr lang="en-US" sz="3200" b="1" dirty="0">
                <a:solidFill>
                  <a:schemeClr val="tx2"/>
                </a:solidFill>
              </a:rPr>
              <a:t>!</a:t>
            </a:r>
          </a:p>
        </p:txBody>
      </p:sp>
    </p:spTree>
    <p:extLst>
      <p:ext uri="{BB962C8B-B14F-4D97-AF65-F5344CB8AC3E}">
        <p14:creationId xmlns:p14="http://schemas.microsoft.com/office/powerpoint/2010/main" val="1534802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096000"/>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769556" y="6196400"/>
            <a:ext cx="3276880" cy="646331"/>
          </a:xfrm>
          <a:prstGeom prst="rect">
            <a:avLst/>
          </a:prstGeom>
          <a:noFill/>
        </p:spPr>
        <p:txBody>
          <a:bodyPr wrap="square" rtlCol="0">
            <a:spAutoFit/>
          </a:bodyPr>
          <a:lstStyle/>
          <a:p>
            <a:pPr algn="r"/>
            <a:r>
              <a:rPr lang="en-US" sz="1000" dirty="0">
                <a:solidFill>
                  <a:srgbClr val="213255"/>
                </a:solidFill>
              </a:rPr>
              <a:t>PHOTO: </a:t>
            </a:r>
            <a:r>
              <a:rPr lang="en-US" sz="1200" dirty="0">
                <a:solidFill>
                  <a:srgbClr val="213255"/>
                </a:solidFill>
              </a:rPr>
              <a:t>The Making of NASA's Global </a:t>
            </a:r>
            <a:r>
              <a:rPr lang="en-US" sz="1200" dirty="0" err="1">
                <a:solidFill>
                  <a:srgbClr val="213255"/>
                </a:solidFill>
              </a:rPr>
              <a:t>Selfie</a:t>
            </a:r>
            <a:r>
              <a:rPr lang="en-US" sz="1200" dirty="0">
                <a:solidFill>
                  <a:srgbClr val="213255"/>
                </a:solidFill>
              </a:rPr>
              <a:t>: 100+ Countries, Thousands of Photos by NAS Goddard Space Flight CC 2.0 https://</a:t>
            </a:r>
            <a:r>
              <a:rPr lang="en-US" sz="1200" dirty="0" err="1">
                <a:solidFill>
                  <a:srgbClr val="213255"/>
                </a:solidFill>
              </a:rPr>
              <a:t>flic.kr</a:t>
            </a:r>
            <a:r>
              <a:rPr lang="en-US" sz="1200" dirty="0">
                <a:solidFill>
                  <a:srgbClr val="213255"/>
                </a:solidFill>
              </a:rPr>
              <a:t>/p/</a:t>
            </a:r>
            <a:r>
              <a:rPr lang="en-US" sz="1200" dirty="0" err="1">
                <a:solidFill>
                  <a:srgbClr val="213255"/>
                </a:solidFill>
              </a:rPr>
              <a:t>nqjkaJ</a:t>
            </a:r>
            <a:endParaRPr lang="en-US" sz="1200" dirty="0">
              <a:solidFill>
                <a:srgbClr val="213255"/>
              </a:solidFill>
            </a:endParaRPr>
          </a:p>
        </p:txBody>
      </p:sp>
      <p:pic>
        <p:nvPicPr>
          <p:cNvPr id="7" name="Picture 6" descr="14058664528_cb9f154b44_o.jpg"/>
          <p:cNvPicPr>
            <a:picLocks noChangeAspect="1"/>
          </p:cNvPicPr>
          <p:nvPr/>
        </p:nvPicPr>
        <p:blipFill rotWithShape="1">
          <a:blip r:embed="rId3">
            <a:extLst>
              <a:ext uri="{28A0092B-C50C-407E-A947-70E740481C1C}">
                <a14:useLocalDpi xmlns:a14="http://schemas.microsoft.com/office/drawing/2010/main" val="0"/>
              </a:ext>
            </a:extLst>
          </a:blip>
          <a:srcRect r="49846"/>
          <a:stretch/>
        </p:blipFill>
        <p:spPr>
          <a:xfrm>
            <a:off x="0" y="0"/>
            <a:ext cx="5435391" cy="6096000"/>
          </a:xfrm>
          <a:prstGeom prst="rect">
            <a:avLst/>
          </a:prstGeom>
        </p:spPr>
      </p:pic>
      <p:sp>
        <p:nvSpPr>
          <p:cNvPr id="2" name="Title 1"/>
          <p:cNvSpPr>
            <a:spLocks noGrp="1"/>
          </p:cNvSpPr>
          <p:nvPr>
            <p:ph type="title"/>
          </p:nvPr>
        </p:nvSpPr>
        <p:spPr>
          <a:xfrm>
            <a:off x="962377" y="235968"/>
            <a:ext cx="7924800" cy="984738"/>
          </a:xfrm>
        </p:spPr>
        <p:txBody>
          <a:bodyPr/>
          <a:lstStyle/>
          <a:p>
            <a:pPr algn="r"/>
            <a:r>
              <a:rPr lang="en-US" dirty="0"/>
              <a:t>International Scope</a:t>
            </a:r>
          </a:p>
        </p:txBody>
      </p:sp>
      <p:sp>
        <p:nvSpPr>
          <p:cNvPr id="3" name="Content Placeholder 2"/>
          <p:cNvSpPr>
            <a:spLocks noGrp="1"/>
          </p:cNvSpPr>
          <p:nvPr>
            <p:ph sz="quarter" idx="13"/>
          </p:nvPr>
        </p:nvSpPr>
        <p:spPr>
          <a:xfrm>
            <a:off x="4769556" y="3316110"/>
            <a:ext cx="4117620" cy="2648655"/>
          </a:xfrm>
        </p:spPr>
        <p:txBody>
          <a:bodyPr>
            <a:normAutofit/>
          </a:bodyPr>
          <a:lstStyle/>
          <a:p>
            <a:pPr marL="0" indent="0" algn="r">
              <a:buNone/>
            </a:pPr>
            <a:r>
              <a:rPr lang="en-US" dirty="0"/>
              <a:t>Benefit from a broadly-used, reliable, and mobile identifier for your faculty, staff, students, and alumni</a:t>
            </a:r>
          </a:p>
        </p:txBody>
      </p:sp>
    </p:spTree>
    <p:extLst>
      <p:ext uri="{BB962C8B-B14F-4D97-AF65-F5344CB8AC3E}">
        <p14:creationId xmlns:p14="http://schemas.microsoft.com/office/powerpoint/2010/main" val="4532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377" y="680373"/>
            <a:ext cx="7924800" cy="984738"/>
          </a:xfrm>
        </p:spPr>
        <p:txBody>
          <a:bodyPr/>
          <a:lstStyle/>
          <a:p>
            <a:pPr algn="r"/>
            <a:r>
              <a:rPr lang="en-US" dirty="0"/>
              <a:t>Pre-populate</a:t>
            </a:r>
            <a:br>
              <a:rPr lang="en-US" dirty="0"/>
            </a:br>
            <a:r>
              <a:rPr lang="en-US" dirty="0"/>
              <a:t>Forms</a:t>
            </a:r>
          </a:p>
        </p:txBody>
      </p:sp>
      <p:sp>
        <p:nvSpPr>
          <p:cNvPr id="3" name="Content Placeholder 2"/>
          <p:cNvSpPr>
            <a:spLocks noGrp="1"/>
          </p:cNvSpPr>
          <p:nvPr>
            <p:ph sz="quarter" idx="13"/>
          </p:nvPr>
        </p:nvSpPr>
        <p:spPr>
          <a:xfrm>
            <a:off x="4769556" y="3033888"/>
            <a:ext cx="4117620" cy="2930877"/>
          </a:xfrm>
        </p:spPr>
        <p:txBody>
          <a:bodyPr/>
          <a:lstStyle/>
          <a:p>
            <a:pPr marL="0" indent="0" algn="r">
              <a:buNone/>
            </a:pPr>
            <a:r>
              <a:rPr lang="en-US" dirty="0"/>
              <a:t>Receive real-time notifications about research activities, avoiding after-the-</a:t>
            </a:r>
            <a:br>
              <a:rPr lang="en-US" dirty="0"/>
            </a:br>
            <a:r>
              <a:rPr lang="en-US" dirty="0"/>
              <a:t>fact reporting and form-fatigue</a:t>
            </a:r>
          </a:p>
        </p:txBody>
      </p:sp>
      <p:sp>
        <p:nvSpPr>
          <p:cNvPr id="5" name="TextBox 4"/>
          <p:cNvSpPr txBox="1"/>
          <p:nvPr/>
        </p:nvSpPr>
        <p:spPr>
          <a:xfrm>
            <a:off x="4941455" y="6259810"/>
            <a:ext cx="3276880" cy="461665"/>
          </a:xfrm>
          <a:prstGeom prst="rect">
            <a:avLst/>
          </a:prstGeom>
          <a:noFill/>
        </p:spPr>
        <p:txBody>
          <a:bodyPr wrap="square" rtlCol="0">
            <a:spAutoFit/>
          </a:bodyPr>
          <a:lstStyle/>
          <a:p>
            <a:pPr algn="r"/>
            <a:r>
              <a:rPr lang="en-US" sz="1000" dirty="0">
                <a:solidFill>
                  <a:srgbClr val="213255"/>
                </a:solidFill>
              </a:rPr>
              <a:t>PHOTO: </a:t>
            </a:r>
            <a:r>
              <a:rPr lang="en-US" sz="1200" dirty="0">
                <a:solidFill>
                  <a:srgbClr val="213255"/>
                </a:solidFill>
              </a:rPr>
              <a:t>Custom form </a:t>
            </a:r>
            <a:r>
              <a:rPr lang="en-US" sz="1200" dirty="0" err="1">
                <a:solidFill>
                  <a:srgbClr val="213255"/>
                </a:solidFill>
              </a:rPr>
              <a:t>elements.by</a:t>
            </a:r>
            <a:r>
              <a:rPr lang="en-US" sz="1200" dirty="0">
                <a:solidFill>
                  <a:srgbClr val="213255"/>
                </a:solidFill>
              </a:rPr>
              <a:t> </a:t>
            </a:r>
            <a:r>
              <a:rPr lang="en-US" sz="1200" dirty="0" err="1">
                <a:solidFill>
                  <a:srgbClr val="213255"/>
                </a:solidFill>
              </a:rPr>
              <a:t>Mårten</a:t>
            </a:r>
            <a:r>
              <a:rPr lang="en-US" sz="1200" dirty="0">
                <a:solidFill>
                  <a:srgbClr val="213255"/>
                </a:solidFill>
              </a:rPr>
              <a:t> </a:t>
            </a:r>
            <a:r>
              <a:rPr lang="en-US" sz="1200" dirty="0" err="1">
                <a:solidFill>
                  <a:srgbClr val="213255"/>
                </a:solidFill>
              </a:rPr>
              <a:t>Björk</a:t>
            </a:r>
            <a:br>
              <a:rPr lang="en-US" sz="1200" dirty="0">
                <a:solidFill>
                  <a:srgbClr val="213255"/>
                </a:solidFill>
              </a:rPr>
            </a:br>
            <a:r>
              <a:rPr lang="en-US" sz="1200" dirty="0">
                <a:solidFill>
                  <a:srgbClr val="213255"/>
                </a:solidFill>
              </a:rPr>
              <a:t>CC BY 2.0 https://</a:t>
            </a:r>
            <a:r>
              <a:rPr lang="en-US" sz="1200" dirty="0" err="1">
                <a:solidFill>
                  <a:srgbClr val="213255"/>
                </a:solidFill>
              </a:rPr>
              <a:t>flic.kr</a:t>
            </a:r>
            <a:r>
              <a:rPr lang="en-US" sz="1200" dirty="0">
                <a:solidFill>
                  <a:srgbClr val="213255"/>
                </a:solidFill>
              </a:rPr>
              <a:t>/p/86cM6z</a:t>
            </a:r>
          </a:p>
        </p:txBody>
      </p:sp>
      <p:pic>
        <p:nvPicPr>
          <p:cNvPr id="7" name="Picture 6" descr="4653377791_2bc30d5b10_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55" y="1425224"/>
            <a:ext cx="5080000" cy="3810000"/>
          </a:xfrm>
          <a:prstGeom prst="rect">
            <a:avLst/>
          </a:prstGeom>
        </p:spPr>
      </p:pic>
      <p:sp>
        <p:nvSpPr>
          <p:cNvPr id="8" name="Oval 7"/>
          <p:cNvSpPr/>
          <p:nvPr/>
        </p:nvSpPr>
        <p:spPr>
          <a:xfrm>
            <a:off x="324555" y="853820"/>
            <a:ext cx="4987239" cy="4987239"/>
          </a:xfrm>
          <a:prstGeom prst="ellipse">
            <a:avLst/>
          </a:prstGeom>
          <a:noFill/>
          <a:ln w="3810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8" idx="1"/>
          </p:cNvCxnSpPr>
          <p:nvPr/>
        </p:nvCxnSpPr>
        <p:spPr>
          <a:xfrm>
            <a:off x="1054919" y="1584184"/>
            <a:ext cx="3714637" cy="3524041"/>
          </a:xfrm>
          <a:prstGeom prst="line">
            <a:avLst/>
          </a:prstGeom>
          <a:ln w="38100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0597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367967055_7d1fbca99f_o.jpg"/>
          <p:cNvPicPr>
            <a:picLocks noChangeAspect="1"/>
          </p:cNvPicPr>
          <p:nvPr/>
        </p:nvPicPr>
        <p:blipFill rotWithShape="1">
          <a:blip r:embed="rId3">
            <a:extLst>
              <a:ext uri="{28A0092B-C50C-407E-A947-70E740481C1C}">
                <a14:useLocalDpi xmlns:a14="http://schemas.microsoft.com/office/drawing/2010/main" val="0"/>
              </a:ext>
            </a:extLst>
          </a:blip>
          <a:srcRect b="10508"/>
          <a:stretch/>
        </p:blipFill>
        <p:spPr>
          <a:xfrm rot="10800000">
            <a:off x="0" y="-1"/>
            <a:ext cx="9144000" cy="6137389"/>
          </a:xfrm>
          <a:prstGeom prst="rect">
            <a:avLst/>
          </a:prstGeom>
        </p:spPr>
      </p:pic>
      <p:sp>
        <p:nvSpPr>
          <p:cNvPr id="2" name="Title 1"/>
          <p:cNvSpPr>
            <a:spLocks noGrp="1"/>
          </p:cNvSpPr>
          <p:nvPr>
            <p:ph type="title"/>
          </p:nvPr>
        </p:nvSpPr>
        <p:spPr>
          <a:xfrm>
            <a:off x="962377" y="235968"/>
            <a:ext cx="7924800" cy="984738"/>
          </a:xfrm>
        </p:spPr>
        <p:txBody>
          <a:bodyPr/>
          <a:lstStyle/>
          <a:p>
            <a:pPr algn="r"/>
            <a:r>
              <a:rPr lang="en-US" dirty="0">
                <a:solidFill>
                  <a:schemeClr val="tx1">
                    <a:lumMod val="60000"/>
                    <a:lumOff val="40000"/>
                  </a:schemeClr>
                </a:solidFill>
              </a:rPr>
              <a:t>Alumni updates</a:t>
            </a:r>
          </a:p>
        </p:txBody>
      </p:sp>
      <p:sp>
        <p:nvSpPr>
          <p:cNvPr id="3" name="Content Placeholder 2"/>
          <p:cNvSpPr>
            <a:spLocks noGrp="1"/>
          </p:cNvSpPr>
          <p:nvPr>
            <p:ph sz="quarter" idx="13"/>
          </p:nvPr>
        </p:nvSpPr>
        <p:spPr>
          <a:xfrm>
            <a:off x="3231444" y="2596444"/>
            <a:ext cx="5655732" cy="3368322"/>
          </a:xfrm>
        </p:spPr>
        <p:txBody>
          <a:bodyPr/>
          <a:lstStyle/>
          <a:p>
            <a:pPr marL="0" indent="0" algn="r">
              <a:buNone/>
            </a:pPr>
            <a:r>
              <a:rPr lang="en-US" dirty="0">
                <a:solidFill>
                  <a:schemeClr val="bg1"/>
                </a:solidFill>
              </a:rPr>
              <a:t>Gain insights about former faculty, staff and students.</a:t>
            </a:r>
          </a:p>
          <a:p>
            <a:pPr marL="0" indent="0" algn="r">
              <a:buNone/>
            </a:pPr>
            <a:r>
              <a:rPr lang="en-US" dirty="0">
                <a:solidFill>
                  <a:schemeClr val="bg1"/>
                </a:solidFill>
              </a:rPr>
              <a:t>Automatically be alerted to</a:t>
            </a:r>
            <a:br>
              <a:rPr lang="en-US" dirty="0">
                <a:solidFill>
                  <a:schemeClr val="bg1"/>
                </a:solidFill>
              </a:rPr>
            </a:br>
            <a:r>
              <a:rPr lang="en-US" dirty="0">
                <a:solidFill>
                  <a:schemeClr val="bg1"/>
                </a:solidFill>
              </a:rPr>
              <a:t>new contributions –</a:t>
            </a:r>
            <a:br>
              <a:rPr lang="en-US" dirty="0">
                <a:solidFill>
                  <a:schemeClr val="bg1"/>
                </a:solidFill>
              </a:rPr>
            </a:br>
            <a:r>
              <a:rPr lang="en-US" dirty="0">
                <a:solidFill>
                  <a:schemeClr val="bg1"/>
                </a:solidFill>
              </a:rPr>
              <a:t>publications, grants and </a:t>
            </a:r>
            <a:br>
              <a:rPr lang="en-US" dirty="0">
                <a:solidFill>
                  <a:schemeClr val="bg1"/>
                </a:solidFill>
              </a:rPr>
            </a:br>
            <a:r>
              <a:rPr lang="en-US" dirty="0">
                <a:solidFill>
                  <a:schemeClr val="bg1"/>
                </a:solidFill>
              </a:rPr>
              <a:t>awards, affiliations and more! </a:t>
            </a:r>
          </a:p>
        </p:txBody>
      </p:sp>
      <p:sp>
        <p:nvSpPr>
          <p:cNvPr id="5" name="TextBox 4"/>
          <p:cNvSpPr txBox="1"/>
          <p:nvPr/>
        </p:nvSpPr>
        <p:spPr>
          <a:xfrm>
            <a:off x="4941455" y="6259810"/>
            <a:ext cx="3276880" cy="461665"/>
          </a:xfrm>
          <a:prstGeom prst="rect">
            <a:avLst/>
          </a:prstGeom>
          <a:noFill/>
        </p:spPr>
        <p:txBody>
          <a:bodyPr wrap="square" rtlCol="0">
            <a:spAutoFit/>
          </a:bodyPr>
          <a:lstStyle/>
          <a:p>
            <a:pPr algn="r"/>
            <a:r>
              <a:rPr lang="en-US" sz="1000" dirty="0">
                <a:solidFill>
                  <a:srgbClr val="213255"/>
                </a:solidFill>
              </a:rPr>
              <a:t>PHOTO: </a:t>
            </a:r>
            <a:r>
              <a:rPr lang="en-US" sz="1200" dirty="0">
                <a:solidFill>
                  <a:srgbClr val="213255"/>
                </a:solidFill>
              </a:rPr>
              <a:t>Footprints by Holly </a:t>
            </a:r>
            <a:r>
              <a:rPr lang="en-US" sz="1200" dirty="0" err="1">
                <a:solidFill>
                  <a:srgbClr val="213255"/>
                </a:solidFill>
              </a:rPr>
              <a:t>Gramazio</a:t>
            </a:r>
            <a:br>
              <a:rPr lang="en-US" sz="1200" dirty="0">
                <a:solidFill>
                  <a:srgbClr val="213255"/>
                </a:solidFill>
              </a:rPr>
            </a:br>
            <a:r>
              <a:rPr lang="en-US" sz="1200" dirty="0">
                <a:solidFill>
                  <a:srgbClr val="213255"/>
                </a:solidFill>
              </a:rPr>
              <a:t>CC BY-NC 2.0 https://</a:t>
            </a:r>
            <a:r>
              <a:rPr lang="en-US" sz="1200" dirty="0" err="1">
                <a:solidFill>
                  <a:srgbClr val="213255"/>
                </a:solidFill>
              </a:rPr>
              <a:t>flic.kr</a:t>
            </a:r>
            <a:r>
              <a:rPr lang="en-US" sz="1200" dirty="0">
                <a:solidFill>
                  <a:srgbClr val="213255"/>
                </a:solidFill>
              </a:rPr>
              <a:t>/p/</a:t>
            </a:r>
            <a:r>
              <a:rPr lang="en-US" sz="1200" dirty="0" err="1">
                <a:solidFill>
                  <a:srgbClr val="213255"/>
                </a:solidFill>
              </a:rPr>
              <a:t>yvVMz</a:t>
            </a:r>
            <a:endParaRPr lang="en-US" sz="1200" dirty="0">
              <a:solidFill>
                <a:srgbClr val="213255"/>
              </a:solidFill>
            </a:endParaRPr>
          </a:p>
        </p:txBody>
      </p:sp>
    </p:spTree>
    <p:extLst>
      <p:ext uri="{BB962C8B-B14F-4D97-AF65-F5344CB8AC3E}">
        <p14:creationId xmlns:p14="http://schemas.microsoft.com/office/powerpoint/2010/main" val="28861430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Machines do the work</a:t>
            </a:r>
          </a:p>
        </p:txBody>
      </p:sp>
      <p:sp>
        <p:nvSpPr>
          <p:cNvPr id="3" name="Content Placeholder 2"/>
          <p:cNvSpPr>
            <a:spLocks noGrp="1"/>
          </p:cNvSpPr>
          <p:nvPr>
            <p:ph sz="quarter" idx="11"/>
          </p:nvPr>
        </p:nvSpPr>
        <p:spPr/>
        <p:txBody>
          <a:bodyPr/>
          <a:lstStyle/>
          <a:p>
            <a:pPr marL="0" indent="0">
              <a:buNone/>
            </a:pPr>
            <a:r>
              <a:rPr lang="en-US" dirty="0"/>
              <a:t>Do all of these activities efficiently and at low cost through machine-to-machine communications using ORCID’s reliable platform</a:t>
            </a:r>
          </a:p>
        </p:txBody>
      </p:sp>
      <p:sp>
        <p:nvSpPr>
          <p:cNvPr id="5" name="TextBox 4"/>
          <p:cNvSpPr txBox="1"/>
          <p:nvPr/>
        </p:nvSpPr>
        <p:spPr>
          <a:xfrm>
            <a:off x="4918364" y="6259810"/>
            <a:ext cx="3276880" cy="461665"/>
          </a:xfrm>
          <a:prstGeom prst="rect">
            <a:avLst/>
          </a:prstGeom>
          <a:noFill/>
        </p:spPr>
        <p:txBody>
          <a:bodyPr wrap="square" rtlCol="0">
            <a:spAutoFit/>
          </a:bodyPr>
          <a:lstStyle/>
          <a:p>
            <a:pPr algn="r"/>
            <a:r>
              <a:rPr lang="en-US" sz="1000" dirty="0">
                <a:solidFill>
                  <a:srgbClr val="213255"/>
                </a:solidFill>
              </a:rPr>
              <a:t>PHOTO: </a:t>
            </a:r>
            <a:r>
              <a:rPr lang="en-US" sz="1200" dirty="0">
                <a:solidFill>
                  <a:srgbClr val="213255"/>
                </a:solidFill>
              </a:rPr>
              <a:t>machine by </a:t>
            </a:r>
            <a:r>
              <a:rPr lang="en-US" sz="1200" dirty="0" err="1">
                <a:solidFill>
                  <a:srgbClr val="213255"/>
                </a:solidFill>
              </a:rPr>
              <a:t>Eugen</a:t>
            </a:r>
            <a:r>
              <a:rPr lang="en-US" sz="1200" dirty="0">
                <a:solidFill>
                  <a:srgbClr val="213255"/>
                </a:solidFill>
              </a:rPr>
              <a:t> Stoll</a:t>
            </a:r>
            <a:br>
              <a:rPr lang="en-US" sz="1200" dirty="0">
                <a:solidFill>
                  <a:srgbClr val="213255"/>
                </a:solidFill>
              </a:rPr>
            </a:br>
            <a:r>
              <a:rPr lang="en-US" sz="1200" dirty="0">
                <a:solidFill>
                  <a:srgbClr val="213255"/>
                </a:solidFill>
              </a:rPr>
              <a:t>CC BY 2.0 https://</a:t>
            </a:r>
            <a:r>
              <a:rPr lang="en-US" sz="1200" dirty="0" err="1">
                <a:solidFill>
                  <a:srgbClr val="213255"/>
                </a:solidFill>
              </a:rPr>
              <a:t>flic.kr</a:t>
            </a:r>
            <a:r>
              <a:rPr lang="en-US" sz="1200" dirty="0">
                <a:solidFill>
                  <a:srgbClr val="213255"/>
                </a:solidFill>
              </a:rPr>
              <a:t>/p/5c8cz</a:t>
            </a:r>
          </a:p>
        </p:txBody>
      </p:sp>
      <p:pic>
        <p:nvPicPr>
          <p:cNvPr id="10" name="Picture Placeholder 9" descr="47436435_747cb55015_o.jpg"/>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9121" r="54419"/>
          <a:stretch/>
        </p:blipFill>
        <p:spPr>
          <a:prstGeom prst="rect">
            <a:avLst/>
          </a:prstGeom>
        </p:spPr>
      </p:pic>
    </p:spTree>
    <p:extLst>
      <p:ext uri="{BB962C8B-B14F-4D97-AF65-F5344CB8AC3E}">
        <p14:creationId xmlns:p14="http://schemas.microsoft.com/office/powerpoint/2010/main" val="32708727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ivacy.jpeg"/>
          <p:cNvPicPr>
            <a:picLocks noChangeAspect="1"/>
          </p:cNvPicPr>
          <p:nvPr/>
        </p:nvPicPr>
        <p:blipFill>
          <a:blip r:embed="rId3">
            <a:alphaModFix amt="37000"/>
            <a:extLst>
              <a:ext uri="{28A0092B-C50C-407E-A947-70E740481C1C}">
                <a14:useLocalDpi xmlns:a14="http://schemas.microsoft.com/office/drawing/2010/main" val="0"/>
              </a:ext>
            </a:extLst>
          </a:blip>
          <a:stretch>
            <a:fillRect/>
          </a:stretch>
        </p:blipFill>
        <p:spPr>
          <a:xfrm>
            <a:off x="0" y="-28222"/>
            <a:ext cx="9295828" cy="6168055"/>
          </a:xfrm>
          <a:prstGeom prst="rect">
            <a:avLst/>
          </a:prstGeom>
        </p:spPr>
      </p:pic>
      <p:sp>
        <p:nvSpPr>
          <p:cNvPr id="2" name="Title 1"/>
          <p:cNvSpPr>
            <a:spLocks noGrp="1"/>
          </p:cNvSpPr>
          <p:nvPr>
            <p:ph type="title"/>
          </p:nvPr>
        </p:nvSpPr>
        <p:spPr>
          <a:xfrm>
            <a:off x="962377" y="235968"/>
            <a:ext cx="7924800" cy="984738"/>
          </a:xfrm>
        </p:spPr>
        <p:txBody>
          <a:bodyPr/>
          <a:lstStyle/>
          <a:p>
            <a:pPr algn="r"/>
            <a:r>
              <a:rPr lang="en-US" dirty="0"/>
              <a:t>Data with consent</a:t>
            </a:r>
          </a:p>
        </p:txBody>
      </p:sp>
      <p:sp>
        <p:nvSpPr>
          <p:cNvPr id="3" name="Content Placeholder 2"/>
          <p:cNvSpPr>
            <a:spLocks noGrp="1"/>
          </p:cNvSpPr>
          <p:nvPr>
            <p:ph sz="quarter" idx="13"/>
          </p:nvPr>
        </p:nvSpPr>
        <p:spPr>
          <a:xfrm>
            <a:off x="3132667" y="1392766"/>
            <a:ext cx="5754509" cy="4572000"/>
          </a:xfrm>
        </p:spPr>
        <p:txBody>
          <a:bodyPr/>
          <a:lstStyle/>
          <a:p>
            <a:pPr marL="0" indent="0" algn="r">
              <a:spcAft>
                <a:spcPts val="1800"/>
              </a:spcAft>
              <a:buNone/>
            </a:pPr>
            <a:r>
              <a:rPr lang="en-US" dirty="0"/>
              <a:t>Current trends and regulations are putting individuals at the center of their data use.</a:t>
            </a:r>
          </a:p>
          <a:p>
            <a:pPr marL="0" indent="0" algn="r">
              <a:spcAft>
                <a:spcPts val="1800"/>
              </a:spcAft>
              <a:buNone/>
            </a:pPr>
            <a:r>
              <a:rPr lang="en-US" dirty="0"/>
              <a:t> Strengthen trust and confidence by sharing through ORCID’s permission model </a:t>
            </a:r>
          </a:p>
        </p:txBody>
      </p:sp>
      <p:sp>
        <p:nvSpPr>
          <p:cNvPr id="5" name="TextBox 4"/>
          <p:cNvSpPr txBox="1"/>
          <p:nvPr/>
        </p:nvSpPr>
        <p:spPr>
          <a:xfrm>
            <a:off x="4929909" y="6259810"/>
            <a:ext cx="3276880" cy="461665"/>
          </a:xfrm>
          <a:prstGeom prst="rect">
            <a:avLst/>
          </a:prstGeom>
          <a:noFill/>
        </p:spPr>
        <p:txBody>
          <a:bodyPr wrap="square" rtlCol="0">
            <a:spAutoFit/>
          </a:bodyPr>
          <a:lstStyle/>
          <a:p>
            <a:pPr algn="r"/>
            <a:r>
              <a:rPr lang="en-US" sz="1000" dirty="0">
                <a:solidFill>
                  <a:srgbClr val="213255"/>
                </a:solidFill>
              </a:rPr>
              <a:t>PHOTO: </a:t>
            </a:r>
            <a:r>
              <a:rPr lang="en-US" sz="1200" dirty="0">
                <a:solidFill>
                  <a:srgbClr val="213255"/>
                </a:solidFill>
              </a:rPr>
              <a:t>HELLO, my name is... By </a:t>
            </a:r>
            <a:r>
              <a:rPr lang="en-US" sz="1200" dirty="0" err="1">
                <a:solidFill>
                  <a:srgbClr val="213255"/>
                </a:solidFill>
              </a:rPr>
              <a:t>thomas</a:t>
            </a:r>
            <a:r>
              <a:rPr lang="en-US" sz="1200" dirty="0">
                <a:solidFill>
                  <a:srgbClr val="213255"/>
                </a:solidFill>
              </a:rPr>
              <a:t> stein </a:t>
            </a:r>
            <a:br>
              <a:rPr lang="en-US" sz="1200" dirty="0">
                <a:solidFill>
                  <a:srgbClr val="213255"/>
                </a:solidFill>
              </a:rPr>
            </a:br>
            <a:r>
              <a:rPr lang="en-US" sz="1200" dirty="0">
                <a:solidFill>
                  <a:srgbClr val="213255"/>
                </a:solidFill>
              </a:rPr>
              <a:t>CC BY-SA 2.0 https://</a:t>
            </a:r>
            <a:r>
              <a:rPr lang="en-US" sz="1200" dirty="0" err="1">
                <a:solidFill>
                  <a:srgbClr val="213255"/>
                </a:solidFill>
              </a:rPr>
              <a:t>flic.kr</a:t>
            </a:r>
            <a:r>
              <a:rPr lang="en-US" sz="1200" dirty="0">
                <a:solidFill>
                  <a:srgbClr val="213255"/>
                </a:solidFill>
              </a:rPr>
              <a:t>/p/4qijZc</a:t>
            </a:r>
          </a:p>
        </p:txBody>
      </p:sp>
    </p:spTree>
    <p:extLst>
      <p:ext uri="{BB962C8B-B14F-4D97-AF65-F5344CB8AC3E}">
        <p14:creationId xmlns:p14="http://schemas.microsoft.com/office/powerpoint/2010/main" val="41339805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Explosion 1 84"/>
          <p:cNvSpPr/>
          <p:nvPr/>
        </p:nvSpPr>
        <p:spPr>
          <a:xfrm>
            <a:off x="753681" y="-500202"/>
            <a:ext cx="2401454" cy="2049936"/>
          </a:xfrm>
          <a:prstGeom prst="irregularSeal1">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solidFill>
              </a:rPr>
              <a:t>Time to report!</a:t>
            </a:r>
          </a:p>
        </p:txBody>
      </p:sp>
      <p:grpSp>
        <p:nvGrpSpPr>
          <p:cNvPr id="20" name="Group 19"/>
          <p:cNvGrpSpPr/>
          <p:nvPr/>
        </p:nvGrpSpPr>
        <p:grpSpPr>
          <a:xfrm>
            <a:off x="7010400" y="2038165"/>
            <a:ext cx="1493017" cy="1546212"/>
            <a:chOff x="3596951" y="2407040"/>
            <a:chExt cx="1806084" cy="1870435"/>
          </a:xfrm>
        </p:grpSpPr>
        <p:grpSp>
          <p:nvGrpSpPr>
            <p:cNvPr id="21" name="Group 20"/>
            <p:cNvGrpSpPr/>
            <p:nvPr/>
          </p:nvGrpSpPr>
          <p:grpSpPr>
            <a:xfrm>
              <a:off x="3687190" y="2407040"/>
              <a:ext cx="1625600" cy="1625600"/>
              <a:chOff x="3687190" y="2407040"/>
              <a:chExt cx="1625600" cy="1625600"/>
            </a:xfrm>
          </p:grpSpPr>
          <p:pic>
            <p:nvPicPr>
              <p:cNvPr id="23" name="Picture 22" descr="orcid_128x1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190" y="2407040"/>
                <a:ext cx="1625600" cy="1625600"/>
              </a:xfrm>
              <a:prstGeom prst="rect">
                <a:avLst/>
              </a:prstGeom>
            </p:spPr>
          </p:pic>
          <p:sp>
            <p:nvSpPr>
              <p:cNvPr id="24" name="Oval 23"/>
              <p:cNvSpPr/>
              <p:nvPr/>
            </p:nvSpPr>
            <p:spPr>
              <a:xfrm>
                <a:off x="3707880" y="2427730"/>
                <a:ext cx="1584220" cy="1584220"/>
              </a:xfrm>
              <a:prstGeom prst="ellipse">
                <a:avLst/>
              </a:prstGeom>
              <a:noFill/>
              <a:ln w="57150" cmpd="sng">
                <a:no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3596951" y="3867930"/>
              <a:ext cx="1806084" cy="40954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pPr algn="ctr"/>
              <a:r>
                <a:rPr lang="en-US" sz="1600" dirty="0"/>
                <a:t>ORCID Record</a:t>
              </a:r>
            </a:p>
          </p:txBody>
        </p:sp>
      </p:grpSp>
      <p:cxnSp>
        <p:nvCxnSpPr>
          <p:cNvPr id="25" name="Curved Connector 24"/>
          <p:cNvCxnSpPr>
            <a:stCxn id="23" idx="1"/>
            <a:endCxn id="33" idx="3"/>
          </p:cNvCxnSpPr>
          <p:nvPr/>
        </p:nvCxnSpPr>
        <p:spPr>
          <a:xfrm rot="10800000" flipV="1">
            <a:off x="5159493" y="2710073"/>
            <a:ext cx="1925504" cy="3101019"/>
          </a:xfrm>
          <a:prstGeom prst="curvedConnector3">
            <a:avLst>
              <a:gd name="adj1" fmla="val 50000"/>
            </a:avLst>
          </a:prstGeom>
          <a:ln w="28575" cmpd="sng">
            <a:headEnd type="arrow"/>
            <a:tailEnd type="none"/>
          </a:ln>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3609833" y="4552168"/>
            <a:ext cx="864120" cy="1060582"/>
            <a:chOff x="179390" y="2807348"/>
            <a:chExt cx="864120" cy="1060582"/>
          </a:xfrm>
        </p:grpSpPr>
        <p:pic>
          <p:nvPicPr>
            <p:cNvPr id="27" name="Picture 26" descr="boy-31100_6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90" y="2807348"/>
              <a:ext cx="777594" cy="823941"/>
            </a:xfrm>
            <a:prstGeom prst="rect">
              <a:avLst/>
            </a:prstGeom>
          </p:spPr>
        </p:pic>
        <p:pic>
          <p:nvPicPr>
            <p:cNvPr id="28" name="Picture 27" descr="orcid_128x1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50" y="3435870"/>
              <a:ext cx="432060" cy="432060"/>
            </a:xfrm>
            <a:prstGeom prst="rect">
              <a:avLst/>
            </a:prstGeom>
          </p:spPr>
        </p:pic>
      </p:grpSp>
      <p:cxnSp>
        <p:nvCxnSpPr>
          <p:cNvPr id="29" name="Curved Connector 28"/>
          <p:cNvCxnSpPr>
            <a:stCxn id="32" idx="3"/>
            <a:endCxn id="23" idx="1"/>
          </p:cNvCxnSpPr>
          <p:nvPr/>
        </p:nvCxnSpPr>
        <p:spPr>
          <a:xfrm flipV="1">
            <a:off x="3525075" y="2710074"/>
            <a:ext cx="3559922" cy="1179789"/>
          </a:xfrm>
          <a:prstGeom prst="curvedConnector3">
            <a:avLst>
              <a:gd name="adj1" fmla="val 50000"/>
            </a:avLst>
          </a:prstGeom>
          <a:ln w="28575" cmpd="sng">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3935323" y="3343787"/>
            <a:ext cx="1224170" cy="338554"/>
          </a:xfrm>
          <a:prstGeom prst="rect">
            <a:avLst/>
          </a:prstGeom>
          <a:noFill/>
        </p:spPr>
        <p:txBody>
          <a:bodyPr wrap="square" rtlCol="0">
            <a:spAutoFit/>
          </a:bodyPr>
          <a:lstStyle/>
          <a:p>
            <a:pPr algn="ctr"/>
            <a:r>
              <a:rPr lang="en-US" sz="1600" dirty="0">
                <a:solidFill>
                  <a:schemeClr val="accent5"/>
                </a:solidFill>
                <a:latin typeface="Gill Sans"/>
                <a:cs typeface="Gill Sans"/>
              </a:rPr>
              <a:t>Yes!</a:t>
            </a:r>
          </a:p>
        </p:txBody>
      </p:sp>
      <p:cxnSp>
        <p:nvCxnSpPr>
          <p:cNvPr id="31" name="Curved Connector 30"/>
          <p:cNvCxnSpPr>
            <a:stCxn id="32" idx="2"/>
            <a:endCxn id="33" idx="1"/>
          </p:cNvCxnSpPr>
          <p:nvPr/>
        </p:nvCxnSpPr>
        <p:spPr>
          <a:xfrm rot="16200000" flipH="1">
            <a:off x="1752105" y="4587420"/>
            <a:ext cx="1598065" cy="849280"/>
          </a:xfrm>
          <a:prstGeom prst="curvedConnector2">
            <a:avLst/>
          </a:prstGeom>
          <a:ln w="28575" cmpd="sng">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727918" y="3566697"/>
            <a:ext cx="2797157" cy="646331"/>
          </a:xfrm>
          <a:prstGeom prst="rect">
            <a:avLst/>
          </a:prstGeom>
          <a:noFill/>
        </p:spPr>
        <p:txBody>
          <a:bodyPr wrap="square" rtlCol="0">
            <a:spAutoFit/>
          </a:bodyPr>
          <a:lstStyle/>
          <a:p>
            <a:pPr algn="ctr"/>
            <a:r>
              <a:rPr lang="en-US" dirty="0">
                <a:solidFill>
                  <a:schemeClr val="accent6"/>
                </a:solidFill>
              </a:rPr>
              <a:t>Do you have permission to do what you want to do? </a:t>
            </a:r>
          </a:p>
        </p:txBody>
      </p:sp>
      <p:sp>
        <p:nvSpPr>
          <p:cNvPr id="33" name="TextBox 32"/>
          <p:cNvSpPr txBox="1"/>
          <p:nvPr/>
        </p:nvSpPr>
        <p:spPr>
          <a:xfrm>
            <a:off x="2975777" y="5487927"/>
            <a:ext cx="2183716" cy="646331"/>
          </a:xfrm>
          <a:prstGeom prst="rect">
            <a:avLst/>
          </a:prstGeom>
          <a:noFill/>
        </p:spPr>
        <p:txBody>
          <a:bodyPr wrap="square" rtlCol="0">
            <a:spAutoFit/>
          </a:bodyPr>
          <a:lstStyle/>
          <a:p>
            <a:pPr algn="ctr"/>
            <a:r>
              <a:rPr lang="en-US" dirty="0">
                <a:solidFill>
                  <a:srgbClr val="58595B"/>
                </a:solidFill>
              </a:rPr>
              <a:t>COLLECT permission; store iD and “token”</a:t>
            </a:r>
          </a:p>
        </p:txBody>
      </p:sp>
      <p:sp>
        <p:nvSpPr>
          <p:cNvPr id="34" name="TextBox 33"/>
          <p:cNvSpPr txBox="1"/>
          <p:nvPr/>
        </p:nvSpPr>
        <p:spPr>
          <a:xfrm>
            <a:off x="6676758" y="3694395"/>
            <a:ext cx="2160300" cy="923330"/>
          </a:xfrm>
          <a:prstGeom prst="rect">
            <a:avLst/>
          </a:prstGeom>
          <a:noFill/>
        </p:spPr>
        <p:txBody>
          <a:bodyPr wrap="square" rtlCol="0">
            <a:spAutoFit/>
          </a:bodyPr>
          <a:lstStyle/>
          <a:p>
            <a:pPr algn="ctr"/>
            <a:r>
              <a:rPr lang="en-US" dirty="0">
                <a:solidFill>
                  <a:srgbClr val="58595B"/>
                </a:solidFill>
              </a:rPr>
              <a:t>Read the record or CONNECT the new or updated information</a:t>
            </a:r>
          </a:p>
        </p:txBody>
      </p:sp>
      <p:sp>
        <p:nvSpPr>
          <p:cNvPr id="35" name="TextBox 34"/>
          <p:cNvSpPr txBox="1"/>
          <p:nvPr/>
        </p:nvSpPr>
        <p:spPr>
          <a:xfrm>
            <a:off x="1241338" y="4602107"/>
            <a:ext cx="1224170" cy="338554"/>
          </a:xfrm>
          <a:prstGeom prst="rect">
            <a:avLst/>
          </a:prstGeom>
          <a:noFill/>
        </p:spPr>
        <p:txBody>
          <a:bodyPr wrap="square" rtlCol="0">
            <a:spAutoFit/>
          </a:bodyPr>
          <a:lstStyle/>
          <a:p>
            <a:pPr algn="ctr"/>
            <a:r>
              <a:rPr lang="en-US" sz="1600" dirty="0">
                <a:solidFill>
                  <a:schemeClr val="accent5"/>
                </a:solidFill>
                <a:latin typeface="Gill Sans"/>
                <a:cs typeface="Gill Sans"/>
              </a:rPr>
              <a:t>No</a:t>
            </a:r>
          </a:p>
        </p:txBody>
      </p:sp>
      <p:sp>
        <p:nvSpPr>
          <p:cNvPr id="53" name="Explosion 1 52"/>
          <p:cNvSpPr/>
          <p:nvPr/>
        </p:nvSpPr>
        <p:spPr>
          <a:xfrm>
            <a:off x="2309803" y="928791"/>
            <a:ext cx="2401454" cy="2049936"/>
          </a:xfrm>
          <a:prstGeom prst="irregularSeal1">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solidFill>
              </a:rPr>
              <a:t>New position!</a:t>
            </a:r>
          </a:p>
        </p:txBody>
      </p:sp>
      <p:sp>
        <p:nvSpPr>
          <p:cNvPr id="54" name="Explosion 1 53"/>
          <p:cNvSpPr/>
          <p:nvPr/>
        </p:nvSpPr>
        <p:spPr>
          <a:xfrm>
            <a:off x="-548031" y="1390040"/>
            <a:ext cx="2401454" cy="2049936"/>
          </a:xfrm>
          <a:prstGeom prst="irregularSeal1">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solidFill>
              </a:rPr>
              <a:t>Updated grant!</a:t>
            </a:r>
          </a:p>
        </p:txBody>
      </p:sp>
      <p:sp>
        <p:nvSpPr>
          <p:cNvPr id="36" name="Explosion 1 35"/>
          <p:cNvSpPr/>
          <p:nvPr/>
        </p:nvSpPr>
        <p:spPr>
          <a:xfrm>
            <a:off x="870352" y="524766"/>
            <a:ext cx="2401454" cy="2049936"/>
          </a:xfrm>
          <a:prstGeom prst="irregularSeal1">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solidFill>
              </a:rPr>
              <a:t>New publication!</a:t>
            </a:r>
          </a:p>
        </p:txBody>
      </p:sp>
      <p:sp>
        <p:nvSpPr>
          <p:cNvPr id="62" name="TextBox 61"/>
          <p:cNvSpPr txBox="1"/>
          <p:nvPr/>
        </p:nvSpPr>
        <p:spPr>
          <a:xfrm>
            <a:off x="1289334" y="2135798"/>
            <a:ext cx="1664964" cy="523220"/>
          </a:xfrm>
          <a:prstGeom prst="rect">
            <a:avLst/>
          </a:prstGeom>
          <a:solidFill>
            <a:schemeClr val="bg1"/>
          </a:solidFill>
          <a:ln>
            <a:solidFill>
              <a:schemeClr val="accent1"/>
            </a:solidFill>
          </a:ln>
        </p:spPr>
        <p:txBody>
          <a:bodyPr wrap="none" rtlCol="0">
            <a:spAutoFit/>
          </a:bodyPr>
          <a:lstStyle/>
          <a:p>
            <a:pPr algn="ctr"/>
            <a:r>
              <a:rPr lang="en-US" sz="2800" b="1" dirty="0"/>
              <a:t>TRIGGERS</a:t>
            </a:r>
          </a:p>
        </p:txBody>
      </p:sp>
      <p:sp>
        <p:nvSpPr>
          <p:cNvPr id="79" name="Down Arrow 78"/>
          <p:cNvSpPr/>
          <p:nvPr/>
        </p:nvSpPr>
        <p:spPr>
          <a:xfrm>
            <a:off x="1711953" y="2651357"/>
            <a:ext cx="819727" cy="933019"/>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0" name="Explosion 1 79"/>
          <p:cNvSpPr/>
          <p:nvPr/>
        </p:nvSpPr>
        <p:spPr>
          <a:xfrm>
            <a:off x="-689501" y="19517"/>
            <a:ext cx="2401454" cy="2049936"/>
          </a:xfrm>
          <a:prstGeom prst="irregularSeal1">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solidFill>
              </a:rPr>
              <a:t>Need info for a form!</a:t>
            </a:r>
          </a:p>
        </p:txBody>
      </p:sp>
      <p:pic>
        <p:nvPicPr>
          <p:cNvPr id="83" name="Picture 82"/>
          <p:cNvPicPr>
            <a:picLocks noChangeAspect="1"/>
          </p:cNvPicPr>
          <p:nvPr/>
        </p:nvPicPr>
        <p:blipFill>
          <a:blip r:embed="rId5"/>
          <a:stretch>
            <a:fillRect/>
          </a:stretch>
        </p:blipFill>
        <p:spPr>
          <a:xfrm>
            <a:off x="6906491" y="4741109"/>
            <a:ext cx="1714500" cy="635000"/>
          </a:xfrm>
          <a:prstGeom prst="rect">
            <a:avLst/>
          </a:prstGeom>
        </p:spPr>
      </p:pic>
      <p:sp>
        <p:nvSpPr>
          <p:cNvPr id="84" name="TextBox 83"/>
          <p:cNvSpPr txBox="1"/>
          <p:nvPr/>
        </p:nvSpPr>
        <p:spPr>
          <a:xfrm>
            <a:off x="6676758" y="5210928"/>
            <a:ext cx="2160300" cy="923330"/>
          </a:xfrm>
          <a:prstGeom prst="rect">
            <a:avLst/>
          </a:prstGeom>
          <a:noFill/>
        </p:spPr>
        <p:txBody>
          <a:bodyPr wrap="square" rtlCol="0">
            <a:spAutoFit/>
          </a:bodyPr>
          <a:lstStyle/>
          <a:p>
            <a:pPr algn="ctr"/>
            <a:r>
              <a:rPr lang="en-US" dirty="0">
                <a:solidFill>
                  <a:srgbClr val="58595B"/>
                </a:solidFill>
              </a:rPr>
              <a:t>Researchers control the visibility of their information</a:t>
            </a:r>
          </a:p>
        </p:txBody>
      </p:sp>
      <p:sp>
        <p:nvSpPr>
          <p:cNvPr id="2" name="Title 1"/>
          <p:cNvSpPr>
            <a:spLocks noGrp="1"/>
          </p:cNvSpPr>
          <p:nvPr>
            <p:ph type="title"/>
          </p:nvPr>
        </p:nvSpPr>
        <p:spPr>
          <a:xfrm>
            <a:off x="2620818" y="268111"/>
            <a:ext cx="5913582" cy="1121929"/>
          </a:xfrm>
          <a:solidFill>
            <a:schemeClr val="bg1"/>
          </a:solidFill>
          <a:ln>
            <a:solidFill>
              <a:schemeClr val="accent6">
                <a:lumMod val="20000"/>
                <a:lumOff val="80000"/>
              </a:schemeClr>
            </a:solidFill>
          </a:ln>
          <a:effectLst>
            <a:outerShdw blurRad="50800" dist="38100" dir="7800000" algn="tl" rotWithShape="0">
              <a:srgbClr val="000000">
                <a:alpha val="43000"/>
              </a:srgbClr>
            </a:outerShdw>
          </a:effectLst>
        </p:spPr>
        <p:txBody>
          <a:bodyPr/>
          <a:lstStyle/>
          <a:p>
            <a:pPr algn="r"/>
            <a:r>
              <a:rPr lang="en-US" sz="3600" dirty="0"/>
              <a:t>Automatic updates by Machines w/ Consent</a:t>
            </a:r>
          </a:p>
        </p:txBody>
      </p:sp>
    </p:spTree>
    <p:extLst>
      <p:ext uri="{BB962C8B-B14F-4D97-AF65-F5344CB8AC3E}">
        <p14:creationId xmlns:p14="http://schemas.microsoft.com/office/powerpoint/2010/main" val="40818071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429063545_41b3e580cb_o.jpg"/>
          <p:cNvPicPr>
            <a:picLocks noChangeAspect="1"/>
          </p:cNvPicPr>
          <p:nvPr/>
        </p:nvPicPr>
        <p:blipFill rotWithShape="1">
          <a:blip r:embed="rId3">
            <a:alphaModFix amt="40000"/>
            <a:extLst>
              <a:ext uri="{28A0092B-C50C-407E-A947-70E740481C1C}">
                <a14:useLocalDpi xmlns:a14="http://schemas.microsoft.com/office/drawing/2010/main" val="0"/>
              </a:ext>
            </a:extLst>
          </a:blip>
          <a:srcRect l="22882" b="22581"/>
          <a:stretch/>
        </p:blipFill>
        <p:spPr>
          <a:xfrm>
            <a:off x="0" y="0"/>
            <a:ext cx="9144000" cy="6119091"/>
          </a:xfrm>
          <a:prstGeom prst="rect">
            <a:avLst/>
          </a:prstGeom>
        </p:spPr>
      </p:pic>
      <p:sp>
        <p:nvSpPr>
          <p:cNvPr id="2" name="Title 1"/>
          <p:cNvSpPr>
            <a:spLocks noGrp="1"/>
          </p:cNvSpPr>
          <p:nvPr>
            <p:ph type="title"/>
          </p:nvPr>
        </p:nvSpPr>
        <p:spPr>
          <a:xfrm>
            <a:off x="962377" y="235968"/>
            <a:ext cx="7924800" cy="984738"/>
          </a:xfrm>
        </p:spPr>
        <p:txBody>
          <a:bodyPr/>
          <a:lstStyle/>
          <a:p>
            <a:pPr algn="r"/>
            <a:r>
              <a:rPr lang="en-US" dirty="0">
                <a:solidFill>
                  <a:srgbClr val="58595B"/>
                </a:solidFill>
              </a:rPr>
              <a:t>Researchers support ORCID</a:t>
            </a:r>
          </a:p>
        </p:txBody>
      </p:sp>
      <p:sp>
        <p:nvSpPr>
          <p:cNvPr id="3" name="Content Placeholder 2"/>
          <p:cNvSpPr>
            <a:spLocks noGrp="1"/>
          </p:cNvSpPr>
          <p:nvPr>
            <p:ph sz="quarter" idx="13"/>
          </p:nvPr>
        </p:nvSpPr>
        <p:spPr>
          <a:xfrm>
            <a:off x="3867727" y="1392766"/>
            <a:ext cx="5019449" cy="4572000"/>
          </a:xfrm>
        </p:spPr>
        <p:txBody>
          <a:bodyPr>
            <a:normAutofit fontScale="85000" lnSpcReduction="20000"/>
          </a:bodyPr>
          <a:lstStyle/>
          <a:p>
            <a:pPr marL="0" indent="0" algn="r">
              <a:lnSpc>
                <a:spcPct val="120000"/>
              </a:lnSpc>
              <a:buNone/>
            </a:pPr>
            <a:r>
              <a:rPr lang="en-US" dirty="0"/>
              <a:t>Per our 2017 community survey, respondents strongly agree that an ORCID iD is essential for researchers</a:t>
            </a:r>
          </a:p>
          <a:p>
            <a:pPr marL="0" indent="0" algn="r">
              <a:lnSpc>
                <a:spcPct val="120000"/>
              </a:lnSpc>
              <a:buNone/>
            </a:pPr>
            <a:endParaRPr lang="en-US" dirty="0"/>
          </a:p>
          <a:p>
            <a:pPr marL="0" indent="0" algn="r">
              <a:lnSpc>
                <a:spcPct val="120000"/>
              </a:lnSpc>
              <a:buNone/>
            </a:pPr>
            <a:r>
              <a:rPr lang="en-US" dirty="0"/>
              <a:t>85.9% of respondents </a:t>
            </a:r>
            <a:br>
              <a:rPr lang="en-US" dirty="0"/>
            </a:br>
            <a:r>
              <a:rPr lang="en-US" dirty="0"/>
              <a:t>believe requiring the </a:t>
            </a:r>
            <a:br>
              <a:rPr lang="en-US" dirty="0"/>
            </a:br>
            <a:r>
              <a:rPr lang="en-US" dirty="0"/>
              <a:t>use of ORCID iDs is </a:t>
            </a:r>
            <a:br>
              <a:rPr lang="en-US" dirty="0"/>
            </a:br>
            <a:r>
              <a:rPr lang="en-US" dirty="0"/>
              <a:t>beneficial to the global </a:t>
            </a:r>
            <a:br>
              <a:rPr lang="en-US" dirty="0"/>
            </a:br>
            <a:r>
              <a:rPr lang="en-US" dirty="0"/>
              <a:t>research community</a:t>
            </a:r>
          </a:p>
        </p:txBody>
      </p:sp>
      <p:sp>
        <p:nvSpPr>
          <p:cNvPr id="5" name="TextBox 4"/>
          <p:cNvSpPr txBox="1"/>
          <p:nvPr/>
        </p:nvSpPr>
        <p:spPr>
          <a:xfrm>
            <a:off x="5022273" y="6259810"/>
            <a:ext cx="3276880" cy="461665"/>
          </a:xfrm>
          <a:prstGeom prst="rect">
            <a:avLst/>
          </a:prstGeom>
          <a:noFill/>
        </p:spPr>
        <p:txBody>
          <a:bodyPr wrap="square" rtlCol="0">
            <a:spAutoFit/>
          </a:bodyPr>
          <a:lstStyle/>
          <a:p>
            <a:pPr algn="r"/>
            <a:r>
              <a:rPr lang="en-US" sz="1000" dirty="0">
                <a:solidFill>
                  <a:srgbClr val="213255"/>
                </a:solidFill>
              </a:rPr>
              <a:t>PHOTO: </a:t>
            </a:r>
            <a:r>
              <a:rPr lang="en-US" sz="1200" dirty="0">
                <a:solidFill>
                  <a:srgbClr val="213255"/>
                </a:solidFill>
              </a:rPr>
              <a:t>High Five Panda By Mark Dumont</a:t>
            </a:r>
            <a:br>
              <a:rPr lang="en-US" sz="1200" dirty="0">
                <a:solidFill>
                  <a:srgbClr val="213255"/>
                </a:solidFill>
              </a:rPr>
            </a:br>
            <a:r>
              <a:rPr lang="en-US" sz="1200" dirty="0">
                <a:solidFill>
                  <a:srgbClr val="213255"/>
                </a:solidFill>
              </a:rPr>
              <a:t>CC BY 2.0 https://</a:t>
            </a:r>
            <a:r>
              <a:rPr lang="en-US" sz="1200" dirty="0" err="1">
                <a:solidFill>
                  <a:srgbClr val="213255"/>
                </a:solidFill>
              </a:rPr>
              <a:t>flic.kr</a:t>
            </a:r>
            <a:r>
              <a:rPr lang="en-US" sz="1200" dirty="0">
                <a:solidFill>
                  <a:srgbClr val="213255"/>
                </a:solidFill>
              </a:rPr>
              <a:t>/p/</a:t>
            </a:r>
            <a:r>
              <a:rPr lang="en-US" sz="1200" dirty="0" err="1">
                <a:solidFill>
                  <a:srgbClr val="213255"/>
                </a:solidFill>
              </a:rPr>
              <a:t>ipWWpK</a:t>
            </a:r>
            <a:endParaRPr lang="en-US" sz="1200" dirty="0">
              <a:solidFill>
                <a:srgbClr val="213255"/>
              </a:solidFill>
            </a:endParaRPr>
          </a:p>
        </p:txBody>
      </p:sp>
    </p:spTree>
    <p:extLst>
      <p:ext uri="{BB962C8B-B14F-4D97-AF65-F5344CB8AC3E}">
        <p14:creationId xmlns:p14="http://schemas.microsoft.com/office/powerpoint/2010/main" val="39785094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152400"/>
            <a:ext cx="7924800" cy="761822"/>
          </a:xfrm>
        </p:spPr>
        <p:txBody>
          <a:bodyPr/>
          <a:lstStyle/>
          <a:p>
            <a:r>
              <a:rPr lang="en-US" dirty="0"/>
              <a:t>Why should we use this?</a:t>
            </a:r>
          </a:p>
        </p:txBody>
      </p:sp>
      <p:sp>
        <p:nvSpPr>
          <p:cNvPr id="3" name="Content Placeholder 2"/>
          <p:cNvSpPr>
            <a:spLocks noGrp="1"/>
          </p:cNvSpPr>
          <p:nvPr>
            <p:ph sz="quarter" idx="13"/>
          </p:nvPr>
        </p:nvSpPr>
        <p:spPr>
          <a:xfrm>
            <a:off x="609599" y="1223786"/>
            <a:ext cx="8220075" cy="4572000"/>
          </a:xfrm>
        </p:spPr>
        <p:txBody>
          <a:bodyPr>
            <a:noAutofit/>
          </a:bodyPr>
          <a:lstStyle/>
          <a:p>
            <a:r>
              <a:rPr lang="en-US" sz="2600" dirty="0">
                <a:solidFill>
                  <a:schemeClr val="accent6">
                    <a:lumMod val="50000"/>
                  </a:schemeClr>
                </a:solidFill>
              </a:rPr>
              <a:t>Researchers can easily share their affiliations,  contributions, and resources used (</a:t>
            </a:r>
            <a:r>
              <a:rPr lang="en-US" sz="2600" b="1" dirty="0">
                <a:solidFill>
                  <a:schemeClr val="accent6">
                    <a:lumMod val="50000"/>
                  </a:schemeClr>
                </a:solidFill>
              </a:rPr>
              <a:t>Researcher value added</a:t>
            </a:r>
            <a:r>
              <a:rPr lang="en-US" sz="2600" dirty="0">
                <a:solidFill>
                  <a:schemeClr val="accent6">
                    <a:lumMod val="50000"/>
                  </a:schemeClr>
                </a:solidFill>
              </a:rPr>
              <a:t>)</a:t>
            </a:r>
          </a:p>
          <a:p>
            <a:r>
              <a:rPr lang="en-US" sz="2600" dirty="0">
                <a:solidFill>
                  <a:schemeClr val="accent6">
                    <a:lumMod val="50000"/>
                  </a:schemeClr>
                </a:solidFill>
              </a:rPr>
              <a:t>Transparent assertions are created in a robust machine and human readable manner and with researcher permission (</a:t>
            </a:r>
            <a:r>
              <a:rPr lang="en-US" sz="2600" b="1" dirty="0">
                <a:solidFill>
                  <a:schemeClr val="accent6">
                    <a:lumMod val="50000"/>
                  </a:schemeClr>
                </a:solidFill>
              </a:rPr>
              <a:t>Community value added</a:t>
            </a:r>
            <a:r>
              <a:rPr lang="en-US" sz="2600" dirty="0">
                <a:solidFill>
                  <a:schemeClr val="accent6">
                    <a:lumMod val="50000"/>
                  </a:schemeClr>
                </a:solidFill>
              </a:rPr>
              <a:t>)</a:t>
            </a:r>
          </a:p>
          <a:p>
            <a:r>
              <a:rPr lang="en-US" sz="2600" dirty="0">
                <a:solidFill>
                  <a:schemeClr val="accent6">
                    <a:lumMod val="50000"/>
                  </a:schemeClr>
                </a:solidFill>
              </a:rPr>
              <a:t>Assertions underpin an open graph of connections between people, places, and things, enabling tracking and reporting through article and/or ORCID record metadata (</a:t>
            </a:r>
            <a:r>
              <a:rPr lang="en-US" sz="2600" b="1" dirty="0">
                <a:solidFill>
                  <a:schemeClr val="accent6">
                    <a:lumMod val="50000"/>
                  </a:schemeClr>
                </a:solidFill>
              </a:rPr>
              <a:t>Institution/project value added</a:t>
            </a:r>
            <a:r>
              <a:rPr lang="en-US" sz="2600" dirty="0">
                <a:solidFill>
                  <a:schemeClr val="accent6">
                    <a:lumMod val="50000"/>
                  </a:schemeClr>
                </a:solidFill>
              </a:rPr>
              <a:t>)</a:t>
            </a:r>
          </a:p>
        </p:txBody>
      </p:sp>
    </p:spTree>
    <p:extLst>
      <p:ext uri="{BB962C8B-B14F-4D97-AF65-F5344CB8AC3E}">
        <p14:creationId xmlns:p14="http://schemas.microsoft.com/office/powerpoint/2010/main" val="23023059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kumimoji="1" lang="en-US" altLang="en-US" dirty="0">
                <a:latin typeface="Open Sans"/>
                <a:cs typeface="Open Sans"/>
              </a:rPr>
              <a:t>Connecting to ORCID</a:t>
            </a:r>
            <a:endParaRPr kumimoji="1" lang="ja-JP" altLang="en-US" dirty="0">
              <a:latin typeface="Open Sans"/>
              <a:cs typeface="Open Sans"/>
            </a:endParaRPr>
          </a:p>
        </p:txBody>
      </p:sp>
      <p:sp>
        <p:nvSpPr>
          <p:cNvPr id="6" name="テキスト プレースホルダー 5"/>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95755427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CRIS Systems</a:t>
            </a:r>
          </a:p>
        </p:txBody>
      </p:sp>
      <p:sp>
        <p:nvSpPr>
          <p:cNvPr id="3" name="Content Placeholder 2"/>
          <p:cNvSpPr>
            <a:spLocks noGrp="1"/>
          </p:cNvSpPr>
          <p:nvPr>
            <p:ph sz="quarter" idx="13"/>
          </p:nvPr>
        </p:nvSpPr>
        <p:spPr/>
        <p:txBody>
          <a:bodyPr/>
          <a:lstStyle/>
          <a:p>
            <a:r>
              <a:rPr lang="en-US" dirty="0"/>
              <a:t>Configure your vendor system!</a:t>
            </a:r>
          </a:p>
        </p:txBody>
      </p:sp>
      <p:sp>
        <p:nvSpPr>
          <p:cNvPr id="4" name="Text Placeholder 3"/>
          <p:cNvSpPr>
            <a:spLocks noGrp="1"/>
          </p:cNvSpPr>
          <p:nvPr>
            <p:ph type="body" sz="quarter" idx="14"/>
          </p:nvPr>
        </p:nvSpPr>
        <p:spPr/>
        <p:txBody>
          <a:bodyPr>
            <a:normAutofit fontScale="62500" lnSpcReduction="20000"/>
          </a:bodyPr>
          <a:lstStyle/>
          <a:p>
            <a:pPr marL="342900" indent="-342900">
              <a:buFont typeface="Arial"/>
              <a:buChar char="•"/>
            </a:pPr>
            <a:r>
              <a:rPr lang="en-US" dirty="0" err="1"/>
              <a:t>Converis</a:t>
            </a:r>
            <a:endParaRPr lang="en-US" dirty="0"/>
          </a:p>
          <a:p>
            <a:pPr marL="342900" indent="-342900">
              <a:buFont typeface="Arial"/>
              <a:buChar char="•"/>
            </a:pPr>
            <a:r>
              <a:rPr lang="en-US" dirty="0"/>
              <a:t>Elements</a:t>
            </a:r>
          </a:p>
          <a:p>
            <a:pPr marL="342900" indent="-342900">
              <a:buFont typeface="Arial"/>
              <a:buChar char="•"/>
            </a:pPr>
            <a:r>
              <a:rPr lang="en-US" dirty="0"/>
              <a:t>Faculty 180</a:t>
            </a:r>
          </a:p>
          <a:p>
            <a:pPr marL="342900" indent="-342900">
              <a:buFont typeface="Arial"/>
              <a:buChar char="•"/>
            </a:pPr>
            <a:r>
              <a:rPr lang="en-US" dirty="0"/>
              <a:t>IRMA</a:t>
            </a:r>
          </a:p>
          <a:p>
            <a:pPr marL="342900" indent="-342900">
              <a:buFont typeface="Arial"/>
              <a:buChar char="•"/>
            </a:pPr>
            <a:r>
              <a:rPr lang="en-US" dirty="0"/>
              <a:t>Pivot</a:t>
            </a:r>
          </a:p>
          <a:p>
            <a:pPr marL="342900" indent="-342900">
              <a:buFont typeface="Arial"/>
              <a:buChar char="•"/>
            </a:pPr>
            <a:r>
              <a:rPr lang="en-US" dirty="0"/>
              <a:t>Pure</a:t>
            </a:r>
          </a:p>
          <a:p>
            <a:pPr marL="342900" indent="-342900">
              <a:buFont typeface="Arial"/>
              <a:buChar char="•"/>
            </a:pPr>
            <a:r>
              <a:rPr lang="en-US" dirty="0" err="1"/>
              <a:t>DSpace</a:t>
            </a:r>
            <a:r>
              <a:rPr lang="en-US" dirty="0"/>
              <a:t> CRIS </a:t>
            </a:r>
          </a:p>
          <a:p>
            <a:pPr marL="342900" indent="-342900">
              <a:buFont typeface="Arial"/>
              <a:buChar char="•"/>
            </a:pPr>
            <a:r>
              <a:rPr lang="en-US" dirty="0"/>
              <a:t>Vivo</a:t>
            </a:r>
          </a:p>
          <a:p>
            <a:pPr marL="342900" indent="-342900">
              <a:buFont typeface="Arial"/>
              <a:buChar char="•"/>
            </a:pPr>
            <a:r>
              <a:rPr lang="en-US" dirty="0"/>
              <a:t>Digital Measures</a:t>
            </a:r>
          </a:p>
        </p:txBody>
      </p:sp>
    </p:spTree>
    <p:extLst>
      <p:ext uri="{BB962C8B-B14F-4D97-AF65-F5344CB8AC3E}">
        <p14:creationId xmlns:p14="http://schemas.microsoft.com/office/powerpoint/2010/main" val="1853083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dirty="0">
                <a:latin typeface="Open Sans"/>
                <a:cs typeface="Open Sans"/>
              </a:rPr>
              <a:t>What</a:t>
            </a:r>
            <a:r>
              <a:rPr kumimoji="1" lang="en-US" altLang="en-US" dirty="0">
                <a:latin typeface="Open Sans"/>
                <a:cs typeface="Open Sans"/>
              </a:rPr>
              <a:t> is ORCID?</a:t>
            </a:r>
            <a:endParaRPr kumimoji="1" lang="ja-JP" altLang="en-US" dirty="0">
              <a:latin typeface="Open Sans"/>
              <a:cs typeface="Open Sans"/>
            </a:endParaRPr>
          </a:p>
        </p:txBody>
      </p:sp>
      <p:sp>
        <p:nvSpPr>
          <p:cNvPr id="6" name="テキスト プレースホルダー 5"/>
          <p:cNvSpPr>
            <a:spLocks noGrp="1"/>
          </p:cNvSpPr>
          <p:nvPr>
            <p:ph type="body" idx="1"/>
          </p:nvPr>
        </p:nvSpPr>
        <p:spPr/>
        <p:txBody>
          <a:bodyPr/>
          <a:lstStyle/>
          <a:p>
            <a:endParaRPr kumimoji="1" lang="ja-JP" altLang="en-US" dirty="0"/>
          </a:p>
        </p:txBody>
      </p:sp>
      <p:sp>
        <p:nvSpPr>
          <p:cNvPr id="3" name="スライド番号プレースホルダー 2"/>
          <p:cNvSpPr>
            <a:spLocks noGrp="1"/>
          </p:cNvSpPr>
          <p:nvPr>
            <p:ph type="sldNum" sz="quarter" idx="4294967295"/>
          </p:nvPr>
        </p:nvSpPr>
        <p:spPr>
          <a:xfrm>
            <a:off x="7010400" y="6367895"/>
            <a:ext cx="2133600" cy="365125"/>
          </a:xfrm>
          <a:prstGeom prst="rect">
            <a:avLst/>
          </a:prstGeom>
        </p:spPr>
        <p:txBody>
          <a:bodyPr/>
          <a:lstStyle/>
          <a:p>
            <a:pPr algn="r">
              <a:defRPr/>
            </a:pPr>
            <a:fld id="{4CBB45AB-352B-5141-BFA6-8E06FEEA804B}" type="slidenum">
              <a:rPr lang="fr-FR" smtClean="0"/>
              <a:pPr algn="r">
                <a:defRPr/>
              </a:pPr>
              <a:t>6</a:t>
            </a:fld>
            <a:endParaRPr lang="fr-FR"/>
          </a:p>
        </p:txBody>
      </p:sp>
    </p:spTree>
    <p:extLst>
      <p:ext uri="{BB962C8B-B14F-4D97-AF65-F5344CB8AC3E}">
        <p14:creationId xmlns:p14="http://schemas.microsoft.com/office/powerpoint/2010/main" val="313185263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Repository systems</a:t>
            </a:r>
          </a:p>
        </p:txBody>
      </p:sp>
      <p:sp>
        <p:nvSpPr>
          <p:cNvPr id="3" name="Content Placeholder 2"/>
          <p:cNvSpPr>
            <a:spLocks noGrp="1"/>
          </p:cNvSpPr>
          <p:nvPr>
            <p:ph sz="quarter" idx="13"/>
          </p:nvPr>
        </p:nvSpPr>
        <p:spPr/>
        <p:txBody>
          <a:bodyPr/>
          <a:lstStyle/>
          <a:p>
            <a:r>
              <a:rPr lang="en-US" dirty="0"/>
              <a:t>Configure your vendor system!</a:t>
            </a:r>
          </a:p>
        </p:txBody>
      </p:sp>
      <p:sp>
        <p:nvSpPr>
          <p:cNvPr id="4" name="Text Placeholder 3"/>
          <p:cNvSpPr>
            <a:spLocks noGrp="1"/>
          </p:cNvSpPr>
          <p:nvPr>
            <p:ph type="body" sz="quarter" idx="14"/>
          </p:nvPr>
        </p:nvSpPr>
        <p:spPr/>
        <p:txBody>
          <a:bodyPr/>
          <a:lstStyle/>
          <a:p>
            <a:pPr marL="342900" indent="-342900">
              <a:buFont typeface="Arial"/>
              <a:buChar char="•"/>
            </a:pPr>
            <a:r>
              <a:rPr lang="en-US" dirty="0" err="1"/>
              <a:t>DSpace</a:t>
            </a:r>
            <a:r>
              <a:rPr lang="en-US" dirty="0"/>
              <a:t> </a:t>
            </a:r>
          </a:p>
          <a:p>
            <a:pPr marL="342900" indent="-342900">
              <a:buFont typeface="Arial"/>
              <a:buChar char="•"/>
            </a:pPr>
            <a:r>
              <a:rPr lang="en-US" dirty="0" err="1"/>
              <a:t>ePrints</a:t>
            </a:r>
            <a:r>
              <a:rPr lang="en-US" dirty="0"/>
              <a:t> </a:t>
            </a:r>
            <a:endParaRPr lang="en-US" i="1" dirty="0"/>
          </a:p>
          <a:p>
            <a:pPr marL="342900" indent="-342900">
              <a:buFont typeface="Arial"/>
              <a:buChar char="•"/>
            </a:pPr>
            <a:r>
              <a:rPr lang="en-US" dirty="0"/>
              <a:t>Hydra/Fedora</a:t>
            </a:r>
            <a:endParaRPr lang="en-US" i="1" dirty="0"/>
          </a:p>
        </p:txBody>
      </p:sp>
    </p:spTree>
    <p:extLst>
      <p:ext uri="{BB962C8B-B14F-4D97-AF65-F5344CB8AC3E}">
        <p14:creationId xmlns:p14="http://schemas.microsoft.com/office/powerpoint/2010/main" val="929717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6694"/>
            <a:ext cx="7924800" cy="984738"/>
          </a:xfrm>
        </p:spPr>
        <p:txBody>
          <a:bodyPr/>
          <a:lstStyle/>
          <a:p>
            <a:r>
              <a:rPr lang="en-US" dirty="0"/>
              <a:t>An example</a:t>
            </a:r>
          </a:p>
        </p:txBody>
      </p:sp>
      <p:pic>
        <p:nvPicPr>
          <p:cNvPr id="16" name="Content Placeholder 5"/>
          <p:cNvPicPr>
            <a:picLocks noChangeAspect="1"/>
          </p:cNvPicPr>
          <p:nvPr/>
        </p:nvPicPr>
        <p:blipFill>
          <a:blip r:embed="rId2"/>
          <a:stretch>
            <a:fillRect/>
          </a:stretch>
        </p:blipFill>
        <p:spPr>
          <a:xfrm>
            <a:off x="108855" y="628044"/>
            <a:ext cx="8947948" cy="3094916"/>
          </a:xfrm>
          <a:prstGeom prst="rect">
            <a:avLst/>
          </a:prstGeom>
        </p:spPr>
      </p:pic>
      <p:sp>
        <p:nvSpPr>
          <p:cNvPr id="18" name="Text Placeholder 3"/>
          <p:cNvSpPr txBox="1">
            <a:spLocks/>
          </p:cNvSpPr>
          <p:nvPr/>
        </p:nvSpPr>
        <p:spPr>
          <a:xfrm>
            <a:off x="344558" y="3664852"/>
            <a:ext cx="8640416" cy="278989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3000" kern="1200" cap="none" baseline="0">
                <a:solidFill>
                  <a:schemeClr val="tx2"/>
                </a:solidFill>
                <a:latin typeface="Open Sans" charset="0"/>
                <a:ea typeface="Open Sans" charset="0"/>
                <a:cs typeface="Open Sans" charset="0"/>
              </a:defRPr>
            </a:lvl1pPr>
            <a:lvl2pPr marL="438912" indent="-228600" algn="l" defTabSz="914400" rtl="0" eaLnBrk="1" latinLnBrk="0" hangingPunct="1">
              <a:lnSpc>
                <a:spcPct val="100000"/>
              </a:lnSpc>
              <a:spcBef>
                <a:spcPts val="500"/>
              </a:spcBef>
              <a:spcAft>
                <a:spcPts val="600"/>
              </a:spcAft>
              <a:buFont typeface="Arial" panose="020B0604020202020204" pitchFamily="34" charset="0"/>
              <a:buChar char="•"/>
              <a:defRPr sz="2600" kern="1200">
                <a:solidFill>
                  <a:schemeClr val="tx2"/>
                </a:solidFill>
                <a:latin typeface="Open Sans" charset="0"/>
                <a:ea typeface="Open Sans" charset="0"/>
                <a:cs typeface="Open Sans" charset="0"/>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3pPr>
            <a:lvl4pPr marL="96012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4pPr>
            <a:lvl5pPr marL="123444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400"/>
              </a:spcBef>
            </a:pPr>
            <a:r>
              <a:rPr lang="en-US" sz="2400" dirty="0">
                <a:solidFill>
                  <a:srgbClr val="58595B"/>
                </a:solidFill>
              </a:rPr>
              <a:t>Custom </a:t>
            </a:r>
            <a:r>
              <a:rPr lang="en-US" sz="2400" dirty="0" err="1">
                <a:solidFill>
                  <a:srgbClr val="58595B"/>
                </a:solidFill>
              </a:rPr>
              <a:t>DSpace</a:t>
            </a:r>
            <a:r>
              <a:rPr lang="en-US" sz="2400" dirty="0">
                <a:solidFill>
                  <a:srgbClr val="58595B"/>
                </a:solidFill>
              </a:rPr>
              <a:t> integration</a:t>
            </a:r>
          </a:p>
          <a:p>
            <a:pPr marL="342900" indent="-342900">
              <a:spcBef>
                <a:spcPts val="400"/>
              </a:spcBef>
            </a:pPr>
            <a:r>
              <a:rPr lang="en-US" sz="2400" dirty="0">
                <a:solidFill>
                  <a:srgbClr val="58595B"/>
                </a:solidFill>
              </a:rPr>
              <a:t>KAUST COLLECTS permissions</a:t>
            </a:r>
          </a:p>
          <a:p>
            <a:pPr marL="342900" indent="-342900">
              <a:spcBef>
                <a:spcPts val="400"/>
              </a:spcBef>
            </a:pPr>
            <a:r>
              <a:rPr lang="en-US" sz="2400" dirty="0">
                <a:solidFill>
                  <a:srgbClr val="58595B"/>
                </a:solidFill>
              </a:rPr>
              <a:t>CONNECTS works in IR to the ORCID record </a:t>
            </a:r>
          </a:p>
          <a:p>
            <a:pPr marL="342900" indent="-342900">
              <a:spcBef>
                <a:spcPts val="400"/>
              </a:spcBef>
            </a:pPr>
            <a:r>
              <a:rPr lang="en-US" sz="2400" dirty="0">
                <a:solidFill>
                  <a:srgbClr val="58595B"/>
                </a:solidFill>
              </a:rPr>
              <a:t>CONNECTS KAUST affiliation to the ORCID record</a:t>
            </a:r>
          </a:p>
          <a:p>
            <a:pPr marL="342900" indent="-342900">
              <a:spcBef>
                <a:spcPts val="400"/>
              </a:spcBef>
            </a:pPr>
            <a:r>
              <a:rPr lang="en-US" sz="2400" dirty="0">
                <a:solidFill>
                  <a:srgbClr val="58595B"/>
                </a:solidFill>
              </a:rPr>
              <a:t>Track ORCID uptake via dashboard</a:t>
            </a:r>
          </a:p>
          <a:p>
            <a:pPr>
              <a:spcBef>
                <a:spcPts val="400"/>
              </a:spcBef>
            </a:pPr>
            <a:endParaRPr lang="en-US" sz="2400" dirty="0"/>
          </a:p>
        </p:txBody>
      </p:sp>
      <p:pic>
        <p:nvPicPr>
          <p:cNvPr id="5" name="Picture 4" descr="ORCID Badge COLLEC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673" y="3722960"/>
            <a:ext cx="635989" cy="890385"/>
          </a:xfrm>
          <a:prstGeom prst="rect">
            <a:avLst/>
          </a:prstGeom>
        </p:spPr>
      </p:pic>
      <p:pic>
        <p:nvPicPr>
          <p:cNvPr id="6" name="Picture 5" descr="ORCID Badge CONNEC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0929" y="4613344"/>
            <a:ext cx="635989" cy="890385"/>
          </a:xfrm>
          <a:prstGeom prst="rect">
            <a:avLst/>
          </a:prstGeom>
        </p:spPr>
      </p:pic>
    </p:spTree>
    <p:extLst>
      <p:ext uri="{BB962C8B-B14F-4D97-AF65-F5344CB8AC3E}">
        <p14:creationId xmlns:p14="http://schemas.microsoft.com/office/powerpoint/2010/main" val="39228443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 System Connectors</a:t>
            </a:r>
          </a:p>
        </p:txBody>
      </p:sp>
      <p:sp>
        <p:nvSpPr>
          <p:cNvPr id="3" name="Content Placeholder 2"/>
          <p:cNvSpPr>
            <a:spLocks noGrp="1"/>
          </p:cNvSpPr>
          <p:nvPr>
            <p:ph sz="quarter" idx="13"/>
          </p:nvPr>
        </p:nvSpPr>
        <p:spPr/>
        <p:txBody>
          <a:bodyPr/>
          <a:lstStyle/>
          <a:p>
            <a:r>
              <a:rPr lang="en-US" dirty="0"/>
              <a:t>Build something to suit your needs</a:t>
            </a:r>
          </a:p>
        </p:txBody>
      </p:sp>
      <p:sp>
        <p:nvSpPr>
          <p:cNvPr id="4" name="Text Placeholder 3"/>
          <p:cNvSpPr>
            <a:spLocks noGrp="1"/>
          </p:cNvSpPr>
          <p:nvPr>
            <p:ph type="body" sz="quarter" idx="14"/>
          </p:nvPr>
        </p:nvSpPr>
        <p:spPr/>
        <p:txBody>
          <a:bodyPr/>
          <a:lstStyle/>
          <a:p>
            <a:pPr marL="342900" indent="-342900">
              <a:buFont typeface="Arial"/>
              <a:buChar char="•"/>
            </a:pPr>
            <a:r>
              <a:rPr lang="en-US" dirty="0"/>
              <a:t>Fully accessible API</a:t>
            </a:r>
          </a:p>
          <a:p>
            <a:pPr marL="342900" indent="-342900">
              <a:buFont typeface="Arial"/>
              <a:buChar char="•"/>
            </a:pPr>
            <a:r>
              <a:rPr lang="en-US" dirty="0"/>
              <a:t>Embedded permission protocol to COLLECT permissions</a:t>
            </a:r>
          </a:p>
          <a:p>
            <a:pPr marL="342900" indent="-342900">
              <a:buFont typeface="Arial"/>
              <a:buChar char="•"/>
            </a:pPr>
            <a:r>
              <a:rPr lang="en-US" dirty="0"/>
              <a:t>Ability to read and write to records to CONNECT information to records</a:t>
            </a:r>
          </a:p>
          <a:p>
            <a:pPr marL="342900" indent="-342900">
              <a:buFont typeface="Arial"/>
              <a:buChar char="•"/>
            </a:pPr>
            <a:r>
              <a:rPr lang="en-US" dirty="0"/>
              <a:t>Automatic notifications when changes occur to SYNC systems (premium membership)</a:t>
            </a:r>
          </a:p>
        </p:txBody>
      </p:sp>
    </p:spTree>
    <p:extLst>
      <p:ext uri="{BB962C8B-B14F-4D97-AF65-F5344CB8AC3E}">
        <p14:creationId xmlns:p14="http://schemas.microsoft.com/office/powerpoint/2010/main" val="3171183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Institution Sign in</a:t>
            </a:r>
          </a:p>
        </p:txBody>
      </p:sp>
      <p:pic>
        <p:nvPicPr>
          <p:cNvPr id="5" name="Shape 173"/>
          <p:cNvPicPr preferRelativeResize="0"/>
          <p:nvPr/>
        </p:nvPicPr>
        <p:blipFill>
          <a:blip r:embed="rId3">
            <a:alphaModFix/>
          </a:blip>
          <a:stretch>
            <a:fillRect/>
          </a:stretch>
        </p:blipFill>
        <p:spPr>
          <a:xfrm>
            <a:off x="2037573" y="1421974"/>
            <a:ext cx="5068854" cy="4597138"/>
          </a:xfrm>
          <a:prstGeom prst="rect">
            <a:avLst/>
          </a:prstGeom>
          <a:noFill/>
          <a:ln w="9525" cap="flat" cmpd="sng">
            <a:solidFill>
              <a:srgbClr val="000000"/>
            </a:solidFill>
            <a:prstDash val="solid"/>
            <a:round/>
            <a:headEnd type="none" w="med" len="med"/>
            <a:tailEnd type="none" w="med" len="med"/>
          </a:ln>
        </p:spPr>
      </p:pic>
      <p:sp>
        <p:nvSpPr>
          <p:cNvPr id="3" name="Rectangle 2"/>
          <p:cNvSpPr/>
          <p:nvPr/>
        </p:nvSpPr>
        <p:spPr>
          <a:xfrm>
            <a:off x="4571999" y="6352143"/>
            <a:ext cx="3663721" cy="369332"/>
          </a:xfrm>
          <a:prstGeom prst="rect">
            <a:avLst/>
          </a:prstGeom>
        </p:spPr>
        <p:txBody>
          <a:bodyPr wrap="none">
            <a:spAutoFit/>
          </a:bodyPr>
          <a:lstStyle/>
          <a:p>
            <a:r>
              <a:rPr lang="en-US" dirty="0"/>
              <a:t>https://</a:t>
            </a:r>
            <a:r>
              <a:rPr lang="en-US" dirty="0" err="1"/>
              <a:t>orcid.org</a:t>
            </a:r>
            <a:r>
              <a:rPr lang="en-US" dirty="0"/>
              <a:t>/about/membership</a:t>
            </a:r>
          </a:p>
        </p:txBody>
      </p:sp>
    </p:spTree>
    <p:extLst>
      <p:ext uri="{BB962C8B-B14F-4D97-AF65-F5344CB8AC3E}">
        <p14:creationId xmlns:p14="http://schemas.microsoft.com/office/powerpoint/2010/main" val="31880728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kumimoji="1" lang="en-US" altLang="en-US" dirty="0">
                <a:latin typeface="Open Sans"/>
                <a:cs typeface="Open Sans"/>
              </a:rPr>
              <a:t>About Consortia</a:t>
            </a:r>
            <a:endParaRPr kumimoji="1" lang="ja-JP" altLang="en-US" dirty="0">
              <a:latin typeface="Open Sans"/>
              <a:cs typeface="Open Sans"/>
            </a:endParaRPr>
          </a:p>
        </p:txBody>
      </p:sp>
      <p:sp>
        <p:nvSpPr>
          <p:cNvPr id="6" name="テキスト プレースホルダー 5"/>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28635188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B3D5E-15CD-6D4C-988C-72CC7077B48A}"/>
              </a:ext>
            </a:extLst>
          </p:cNvPr>
          <p:cNvSpPr>
            <a:spLocks noGrp="1"/>
          </p:cNvSpPr>
          <p:nvPr>
            <p:ph type="title"/>
          </p:nvPr>
        </p:nvSpPr>
        <p:spPr>
          <a:xfrm>
            <a:off x="228600" y="228600"/>
            <a:ext cx="8610600" cy="685800"/>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ORCID US Community</a:t>
            </a:r>
            <a:endParaRPr lang="en-US" dirty="0"/>
          </a:p>
        </p:txBody>
      </p:sp>
      <p:sp>
        <p:nvSpPr>
          <p:cNvPr id="3" name="Text Placeholder 2">
            <a:extLst>
              <a:ext uri="{FF2B5EF4-FFF2-40B4-BE49-F238E27FC236}">
                <a16:creationId xmlns:a16="http://schemas.microsoft.com/office/drawing/2014/main" id="{F0EF64EB-95F7-6244-8913-79FD894A35D7}"/>
              </a:ext>
            </a:extLst>
          </p:cNvPr>
          <p:cNvSpPr>
            <a:spLocks noGrp="1"/>
          </p:cNvSpPr>
          <p:nvPr>
            <p:ph type="body" idx="1"/>
          </p:nvPr>
        </p:nvSpPr>
        <p:spPr>
          <a:xfrm>
            <a:off x="513427" y="1295400"/>
            <a:ext cx="8040946" cy="4560870"/>
          </a:xfrm>
        </p:spPr>
        <p:txBody>
          <a:bodyPr>
            <a:normAutofit fontScale="92500" lnSpcReduction="10000"/>
          </a:bodyPr>
          <a:lstStyle/>
          <a:p>
            <a:pPr marL="457200" indent="-457200">
              <a:buFont typeface="Arial" panose="020B0604020202020204" pitchFamily="34" charset="0"/>
              <a:buChar char="•"/>
            </a:pPr>
            <a:r>
              <a:rPr lang="en-US"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NERL </a:t>
            </a:r>
          </a:p>
          <a:p>
            <a:pPr marL="457200" indent="-457200"/>
            <a:r>
              <a:rPr lang="en-US"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GWLA (ASERL)</a:t>
            </a:r>
          </a:p>
          <a:p>
            <a:pPr marL="457200" indent="-457200">
              <a:buFont typeface="Arial" panose="020B0604020202020204" pitchFamily="34" charset="0"/>
              <a:buChar char="•"/>
            </a:pPr>
            <a:r>
              <a:rPr lang="en-US"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Big Ten</a:t>
            </a:r>
          </a:p>
          <a:p>
            <a:pPr marL="457200" indent="-457200">
              <a:buFont typeface="Arial" panose="020B0604020202020204" pitchFamily="34" charset="0"/>
              <a:buChar char="•"/>
            </a:pPr>
            <a:r>
              <a:rPr lang="en-US"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LYRASIS</a:t>
            </a:r>
          </a:p>
          <a:p>
            <a:pPr marL="0" indent="0">
              <a:buNone/>
            </a:pPr>
            <a:endParaRPr lang="en-US"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Combined to form a unique US inter-</a:t>
            </a:r>
            <a:r>
              <a:rPr lang="en-US" dirty="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consortial</a:t>
            </a:r>
            <a:r>
              <a:rPr lang="en-US"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partnership, beginning January 2018</a:t>
            </a:r>
          </a:p>
          <a:p>
            <a:endParaRPr lang="en-US" b="1" dirty="0"/>
          </a:p>
        </p:txBody>
      </p:sp>
      <p:pic>
        <p:nvPicPr>
          <p:cNvPr id="5" name="Picture 4">
            <a:extLst>
              <a:ext uri="{FF2B5EF4-FFF2-40B4-BE49-F238E27FC236}">
                <a16:creationId xmlns:a16="http://schemas.microsoft.com/office/drawing/2014/main" id="{44BFBB15-7860-4DB1-AED7-DF70DBE24C61}"/>
              </a:ext>
            </a:extLst>
          </p:cNvPr>
          <p:cNvPicPr>
            <a:picLocks noChangeAspect="1"/>
          </p:cNvPicPr>
          <p:nvPr/>
        </p:nvPicPr>
        <p:blipFill rotWithShape="1">
          <a:blip r:embed="rId2"/>
          <a:srcRect l="4489" r="3456"/>
          <a:stretch/>
        </p:blipFill>
        <p:spPr>
          <a:xfrm>
            <a:off x="3415983" y="1295400"/>
            <a:ext cx="5241131" cy="2911739"/>
          </a:xfrm>
          <a:prstGeom prst="rect">
            <a:avLst/>
          </a:prstGeom>
        </p:spPr>
      </p:pic>
    </p:spTree>
    <p:extLst>
      <p:ext uri="{BB962C8B-B14F-4D97-AF65-F5344CB8AC3E}">
        <p14:creationId xmlns:p14="http://schemas.microsoft.com/office/powerpoint/2010/main" val="36193791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C7281-189F-5349-A7D4-072CC149CC83}"/>
              </a:ext>
            </a:extLst>
          </p:cNvPr>
          <p:cNvSpPr>
            <a:spLocks noGrp="1"/>
          </p:cNvSpPr>
          <p:nvPr>
            <p:ph type="title"/>
          </p:nvPr>
        </p:nvSpPr>
        <p:spPr>
          <a:xfrm>
            <a:off x="587373" y="281731"/>
            <a:ext cx="7969252" cy="615553"/>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ORCID US Community</a:t>
            </a:r>
            <a:endParaRPr lang="en-US" dirty="0"/>
          </a:p>
        </p:txBody>
      </p:sp>
      <p:sp>
        <p:nvSpPr>
          <p:cNvPr id="4" name="Rectangle 3">
            <a:extLst>
              <a:ext uri="{FF2B5EF4-FFF2-40B4-BE49-F238E27FC236}">
                <a16:creationId xmlns:a16="http://schemas.microsoft.com/office/drawing/2014/main" id="{87FDB519-07F7-C146-8B3E-FFE44C18311B}"/>
              </a:ext>
            </a:extLst>
          </p:cNvPr>
          <p:cNvSpPr/>
          <p:nvPr/>
        </p:nvSpPr>
        <p:spPr>
          <a:xfrm>
            <a:off x="587373" y="1295400"/>
            <a:ext cx="7914290" cy="3046988"/>
          </a:xfrm>
          <a:prstGeom prst="rect">
            <a:avLst/>
          </a:prstGeom>
        </p:spPr>
        <p:txBody>
          <a:bodyPr wrap="square">
            <a:spAutoFit/>
          </a:bodyPr>
          <a:lstStyle/>
          <a:p>
            <a:pPr marL="342900" indent="-342900">
              <a:buClr>
                <a:srgbClr val="99CC33"/>
              </a:buClr>
              <a:buFont typeface="Arial"/>
              <a:buChar char="•"/>
            </a:pPr>
            <a:r>
              <a:rPr lang="en-US" sz="2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97 universities and 1 research center </a:t>
            </a:r>
            <a:br>
              <a:rPr lang="en-US" sz="2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Clr>
                <a:srgbClr val="99CC33"/>
              </a:buClr>
              <a:buFont typeface="Arial"/>
              <a:buChar char="•"/>
            </a:pPr>
            <a:r>
              <a:rPr lang="en-US" sz="2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Includes majority of top 100 US research institutions </a:t>
            </a:r>
            <a:br>
              <a:rPr lang="en-US" sz="2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Clr>
                <a:srgbClr val="99CC33"/>
              </a:buClr>
              <a:buFont typeface="Arial"/>
              <a:buChar char="•"/>
            </a:pPr>
            <a:r>
              <a:rPr lang="en-US" sz="2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Number of live integrations: 86 integrations launched or nearing completion</a:t>
            </a:r>
            <a:br>
              <a:rPr lang="en-US" sz="2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479321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3"/>
          <p:cNvSpPr txBox="1">
            <a:spLocks noGrp="1"/>
          </p:cNvSpPr>
          <p:nvPr>
            <p:ph type="title"/>
          </p:nvPr>
        </p:nvSpPr>
        <p:spPr>
          <a:xfrm>
            <a:off x="508000" y="227500"/>
            <a:ext cx="8534400" cy="984600"/>
          </a:xfrm>
          <a:prstGeom prst="rect">
            <a:avLst/>
          </a:prstGeom>
        </p:spPr>
        <p:txBody>
          <a:bodyPr spcFirstLastPara="1" wrap="square" lIns="91425" tIns="45700" rIns="91425" bIns="45700" anchor="b" anchorCtr="0">
            <a:noAutofit/>
          </a:bodyPr>
          <a:lstStyle/>
          <a:p>
            <a:pPr marL="0" lvl="0" indent="0">
              <a:spcBef>
                <a:spcPts val="0"/>
              </a:spcBef>
              <a:spcAft>
                <a:spcPts val="0"/>
              </a:spcAft>
              <a:buNone/>
            </a:pPr>
            <a:r>
              <a:rPr lang="es-ES" dirty="0"/>
              <a:t>ORCID-CANADA</a:t>
            </a:r>
            <a:endParaRPr dirty="0">
              <a:solidFill>
                <a:srgbClr val="000000"/>
              </a:solidFill>
              <a:latin typeface="Arial"/>
              <a:ea typeface="Arial"/>
              <a:cs typeface="Arial"/>
              <a:sym typeface="Arial"/>
            </a:endParaRPr>
          </a:p>
          <a:p>
            <a:pPr marL="0" lvl="0" indent="0" rtl="0">
              <a:spcBef>
                <a:spcPts val="0"/>
              </a:spcBef>
              <a:spcAft>
                <a:spcPts val="0"/>
              </a:spcAft>
              <a:buNone/>
            </a:pPr>
            <a:endParaRPr sz="3000" dirty="0"/>
          </a:p>
        </p:txBody>
      </p:sp>
      <p:sp>
        <p:nvSpPr>
          <p:cNvPr id="239" name="Google Shape;239;p43"/>
          <p:cNvSpPr txBox="1">
            <a:spLocks noGrp="1"/>
          </p:cNvSpPr>
          <p:nvPr>
            <p:ph type="body" idx="1"/>
          </p:nvPr>
        </p:nvSpPr>
        <p:spPr>
          <a:xfrm>
            <a:off x="0" y="1016000"/>
            <a:ext cx="9093200" cy="5067100"/>
          </a:xfrm>
          <a:prstGeom prst="rect">
            <a:avLst/>
          </a:prstGeom>
        </p:spPr>
        <p:txBody>
          <a:bodyPr spcFirstLastPara="1" wrap="square" lIns="91425" tIns="45700" rIns="91425" bIns="45700" anchor="t" anchorCtr="0">
            <a:noAutofit/>
          </a:bodyPr>
          <a:lstStyle/>
          <a:p>
            <a:pPr marL="558800" lvl="1" indent="0" rtl="0">
              <a:spcBef>
                <a:spcPts val="0"/>
              </a:spcBef>
              <a:spcAft>
                <a:spcPts val="0"/>
              </a:spcAft>
              <a:buClr>
                <a:srgbClr val="666666"/>
              </a:buClr>
              <a:buSzPts val="2000"/>
              <a:buNone/>
            </a:pPr>
            <a:r>
              <a:rPr lang="es-ES" sz="2000" dirty="0">
                <a:solidFill>
                  <a:schemeClr val="accent6">
                    <a:lumMod val="50000"/>
                  </a:schemeClr>
                </a:solidFill>
              </a:rPr>
              <a:t>ORCID-CA </a:t>
            </a:r>
            <a:r>
              <a:rPr lang="es-ES" sz="2000" dirty="0" err="1">
                <a:solidFill>
                  <a:schemeClr val="accent6">
                    <a:lumMod val="50000"/>
                  </a:schemeClr>
                </a:solidFill>
              </a:rPr>
              <a:t>Consortium</a:t>
            </a:r>
            <a:r>
              <a:rPr lang="es-ES" sz="2000" dirty="0">
                <a:solidFill>
                  <a:schemeClr val="accent6">
                    <a:lumMod val="50000"/>
                  </a:schemeClr>
                </a:solidFill>
              </a:rPr>
              <a:t> </a:t>
            </a:r>
            <a:r>
              <a:rPr lang="es-ES" sz="2000" dirty="0" err="1">
                <a:solidFill>
                  <a:schemeClr val="accent6">
                    <a:lumMod val="50000"/>
                  </a:schemeClr>
                </a:solidFill>
              </a:rPr>
              <a:t>Formed</a:t>
            </a:r>
            <a:r>
              <a:rPr lang="es-ES" sz="2000" dirty="0">
                <a:solidFill>
                  <a:schemeClr val="accent6">
                    <a:lumMod val="50000"/>
                  </a:schemeClr>
                </a:solidFill>
              </a:rPr>
              <a:t> in 2016</a:t>
            </a:r>
            <a:endParaRPr sz="2000" dirty="0">
              <a:solidFill>
                <a:schemeClr val="accent6">
                  <a:lumMod val="50000"/>
                </a:schemeClr>
              </a:solidFill>
            </a:endParaRPr>
          </a:p>
          <a:p>
            <a:pPr marL="1028700" lvl="2" indent="0" rtl="0">
              <a:spcBef>
                <a:spcPts val="0"/>
              </a:spcBef>
              <a:spcAft>
                <a:spcPts val="0"/>
              </a:spcAft>
              <a:buClr>
                <a:srgbClr val="666666"/>
              </a:buClr>
              <a:buSzPts val="1800"/>
              <a:buNone/>
            </a:pPr>
            <a:endParaRPr lang="es-ES" sz="1800" dirty="0">
              <a:solidFill>
                <a:schemeClr val="accent6">
                  <a:lumMod val="50000"/>
                </a:schemeClr>
              </a:solidFill>
            </a:endParaRPr>
          </a:p>
          <a:p>
            <a:pPr marL="1314450" lvl="2" indent="-285750">
              <a:spcBef>
                <a:spcPts val="0"/>
              </a:spcBef>
              <a:buClr>
                <a:srgbClr val="666666"/>
              </a:buClr>
              <a:buSzPts val="1800"/>
            </a:pPr>
            <a:r>
              <a:rPr lang="es-ES" sz="1800" dirty="0">
                <a:solidFill>
                  <a:schemeClr val="accent6">
                    <a:lumMod val="50000"/>
                  </a:schemeClr>
                </a:solidFill>
              </a:rPr>
              <a:t>35 </a:t>
            </a:r>
            <a:r>
              <a:rPr lang="es-ES" sz="1800" dirty="0" err="1">
                <a:solidFill>
                  <a:schemeClr val="accent6">
                    <a:lumMod val="50000"/>
                  </a:schemeClr>
                </a:solidFill>
              </a:rPr>
              <a:t>members</a:t>
            </a:r>
            <a:r>
              <a:rPr lang="es-ES" sz="1800" dirty="0">
                <a:solidFill>
                  <a:schemeClr val="accent6">
                    <a:lumMod val="50000"/>
                  </a:schemeClr>
                </a:solidFill>
              </a:rPr>
              <a:t>: 32 </a:t>
            </a:r>
            <a:r>
              <a:rPr lang="es-ES" sz="1800" dirty="0" err="1">
                <a:solidFill>
                  <a:schemeClr val="accent6">
                    <a:lumMod val="50000"/>
                  </a:schemeClr>
                </a:solidFill>
              </a:rPr>
              <a:t>universities</a:t>
            </a:r>
            <a:r>
              <a:rPr lang="es-ES" sz="1800" dirty="0">
                <a:solidFill>
                  <a:schemeClr val="accent6">
                    <a:lumMod val="50000"/>
                  </a:schemeClr>
                </a:solidFill>
              </a:rPr>
              <a:t>, 2 </a:t>
            </a:r>
            <a:r>
              <a:rPr lang="es-ES" sz="1800" dirty="0" err="1">
                <a:solidFill>
                  <a:schemeClr val="accent6">
                    <a:lumMod val="50000"/>
                  </a:schemeClr>
                </a:solidFill>
              </a:rPr>
              <a:t>hospitals</a:t>
            </a:r>
            <a:r>
              <a:rPr lang="es-ES" sz="1800" dirty="0">
                <a:solidFill>
                  <a:schemeClr val="accent6">
                    <a:lumMod val="50000"/>
                  </a:schemeClr>
                </a:solidFill>
              </a:rPr>
              <a:t>, 1 </a:t>
            </a:r>
            <a:r>
              <a:rPr lang="es-ES" sz="1800" dirty="0" err="1">
                <a:solidFill>
                  <a:schemeClr val="accent6">
                    <a:lumMod val="50000"/>
                  </a:schemeClr>
                </a:solidFill>
              </a:rPr>
              <a:t>government</a:t>
            </a:r>
            <a:r>
              <a:rPr lang="es-ES" sz="1800" dirty="0">
                <a:solidFill>
                  <a:schemeClr val="accent6">
                    <a:lumMod val="50000"/>
                  </a:schemeClr>
                </a:solidFill>
              </a:rPr>
              <a:t> </a:t>
            </a:r>
            <a:r>
              <a:rPr lang="es-ES" sz="1800" dirty="0" err="1">
                <a:solidFill>
                  <a:schemeClr val="accent6">
                    <a:lumMod val="50000"/>
                  </a:schemeClr>
                </a:solidFill>
              </a:rPr>
              <a:t>institution</a:t>
            </a:r>
            <a:endParaRPr sz="1800" dirty="0">
              <a:solidFill>
                <a:schemeClr val="accent6">
                  <a:lumMod val="50000"/>
                </a:schemeClr>
              </a:solidFill>
            </a:endParaRPr>
          </a:p>
          <a:p>
            <a:pPr marL="1028700" lvl="2" indent="0" rtl="0">
              <a:spcBef>
                <a:spcPts val="0"/>
              </a:spcBef>
              <a:spcAft>
                <a:spcPts val="0"/>
              </a:spcAft>
              <a:buClr>
                <a:srgbClr val="666666"/>
              </a:buClr>
              <a:buSzPts val="1800"/>
              <a:buNone/>
            </a:pPr>
            <a:endParaRPr lang="es-ES" sz="1800" dirty="0">
              <a:solidFill>
                <a:schemeClr val="accent6">
                  <a:lumMod val="50000"/>
                </a:schemeClr>
              </a:solidFill>
            </a:endParaRPr>
          </a:p>
          <a:p>
            <a:pPr marL="1314450" lvl="2" indent="-285750">
              <a:spcBef>
                <a:spcPts val="0"/>
              </a:spcBef>
              <a:buClr>
                <a:srgbClr val="666666"/>
              </a:buClr>
              <a:buSzPts val="1800"/>
            </a:pPr>
            <a:r>
              <a:rPr lang="es-ES" sz="1800" dirty="0">
                <a:solidFill>
                  <a:schemeClr val="accent6">
                    <a:lumMod val="50000"/>
                  </a:schemeClr>
                </a:solidFill>
              </a:rPr>
              <a:t>8 </a:t>
            </a:r>
            <a:r>
              <a:rPr lang="es-ES" sz="1800" dirty="0" err="1">
                <a:solidFill>
                  <a:schemeClr val="accent6">
                    <a:lumMod val="50000"/>
                  </a:schemeClr>
                </a:solidFill>
              </a:rPr>
              <a:t>integrations</a:t>
            </a:r>
            <a:r>
              <a:rPr lang="es-ES" sz="1800" dirty="0">
                <a:solidFill>
                  <a:schemeClr val="accent6">
                    <a:lumMod val="50000"/>
                  </a:schemeClr>
                </a:solidFill>
              </a:rPr>
              <a:t> in pre-</a:t>
            </a:r>
            <a:r>
              <a:rPr lang="es-ES" sz="1800" dirty="0" err="1">
                <a:solidFill>
                  <a:schemeClr val="accent6">
                    <a:lumMod val="50000"/>
                  </a:schemeClr>
                </a:solidFill>
              </a:rPr>
              <a:t>launch</a:t>
            </a:r>
            <a:r>
              <a:rPr lang="es-ES" sz="1800" dirty="0">
                <a:solidFill>
                  <a:schemeClr val="accent6">
                    <a:lumMod val="50000"/>
                  </a:schemeClr>
                </a:solidFill>
              </a:rPr>
              <a:t> </a:t>
            </a:r>
            <a:r>
              <a:rPr lang="es-ES" sz="1800" dirty="0" err="1">
                <a:solidFill>
                  <a:schemeClr val="accent6">
                    <a:lumMod val="50000"/>
                  </a:schemeClr>
                </a:solidFill>
              </a:rPr>
              <a:t>or</a:t>
            </a:r>
            <a:r>
              <a:rPr lang="es-ES" sz="1800" dirty="0">
                <a:solidFill>
                  <a:schemeClr val="accent6">
                    <a:lumMod val="50000"/>
                  </a:schemeClr>
                </a:solidFill>
              </a:rPr>
              <a:t> </a:t>
            </a:r>
            <a:r>
              <a:rPr lang="es-ES" sz="1800" dirty="0" err="1">
                <a:solidFill>
                  <a:schemeClr val="accent6">
                    <a:lumMod val="50000"/>
                  </a:schemeClr>
                </a:solidFill>
              </a:rPr>
              <a:t>completed</a:t>
            </a:r>
            <a:endParaRPr sz="1800" dirty="0">
              <a:solidFill>
                <a:schemeClr val="accent6">
                  <a:lumMod val="50000"/>
                </a:schemeClr>
              </a:solidFill>
            </a:endParaRPr>
          </a:p>
        </p:txBody>
      </p:sp>
    </p:spTree>
    <p:extLst>
      <p:ext uri="{BB962C8B-B14F-4D97-AF65-F5344CB8AC3E}">
        <p14:creationId xmlns:p14="http://schemas.microsoft.com/office/powerpoint/2010/main" val="20411597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1233-DE18-B342-8708-FFD4AC30AEBC}"/>
              </a:ext>
            </a:extLst>
          </p:cNvPr>
          <p:cNvSpPr>
            <a:spLocks noGrp="1"/>
          </p:cNvSpPr>
          <p:nvPr>
            <p:ph type="title"/>
          </p:nvPr>
        </p:nvSpPr>
        <p:spPr>
          <a:xfrm>
            <a:off x="1501773" y="214824"/>
            <a:ext cx="7969252" cy="615553"/>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ORCID Consortia</a:t>
            </a:r>
            <a:endParaRPr lang="en-US" dirty="0"/>
          </a:p>
        </p:txBody>
      </p:sp>
      <p:sp>
        <p:nvSpPr>
          <p:cNvPr id="3" name="Text Placeholder 2">
            <a:extLst>
              <a:ext uri="{FF2B5EF4-FFF2-40B4-BE49-F238E27FC236}">
                <a16:creationId xmlns:a16="http://schemas.microsoft.com/office/drawing/2014/main" id="{B9BEB16E-8AC4-C34D-A3ED-DEE06FE75068}"/>
              </a:ext>
            </a:extLst>
          </p:cNvPr>
          <p:cNvSpPr>
            <a:spLocks noGrp="1"/>
          </p:cNvSpPr>
          <p:nvPr>
            <p:ph type="body" idx="1"/>
          </p:nvPr>
        </p:nvSpPr>
        <p:spPr>
          <a:xfrm>
            <a:off x="564182" y="830377"/>
            <a:ext cx="7928491" cy="4832092"/>
          </a:xfrm>
        </p:spPr>
        <p:txBody>
          <a:bodyPr>
            <a:noAutofit/>
          </a:bodyPr>
          <a:lstStyle/>
          <a:p>
            <a:pPr marL="342900" indent="-342900">
              <a:buFont typeface="Arial" panose="020B0604020202020204" pitchFamily="34" charset="0"/>
              <a:buChar char="•"/>
            </a:pPr>
            <a:r>
              <a:rPr lang="en-US" sz="25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Institutions can join ORCID at the premium membership tier at a reduced rate ($4,300 vs $20,600)</a:t>
            </a:r>
          </a:p>
          <a:p>
            <a:pPr marL="342900" indent="-342900">
              <a:buFont typeface="Arial" panose="020B0604020202020204" pitchFamily="34" charset="0"/>
              <a:buChar char="•"/>
            </a:pPr>
            <a:r>
              <a:rPr lang="en-US" sz="25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By joining, institutions will have access to the new dedicated staff position for the US to assist with ORCID integration.  Her focus is entirely on these members.</a:t>
            </a:r>
          </a:p>
          <a:p>
            <a:pPr marL="342900" indent="-342900">
              <a:buFont typeface="Arial" panose="020B0604020202020204" pitchFamily="34" charset="0"/>
              <a:buChar char="•"/>
            </a:pPr>
            <a:r>
              <a:rPr lang="en-US" sz="25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Support </a:t>
            </a:r>
            <a:r>
              <a:rPr lang="en-US" sz="2500" spc="-5"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for collaboration </a:t>
            </a:r>
            <a:r>
              <a:rPr lang="en-US" sz="2500" spc="-1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with</a:t>
            </a:r>
            <a:r>
              <a:rPr lang="en-US" sz="2500" spc="-4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500" spc="-2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colleagues</a:t>
            </a:r>
          </a:p>
          <a:p>
            <a:pPr marL="342900" indent="-342900">
              <a:buFont typeface="Arial" panose="020B0604020202020204" pitchFamily="34" charset="0"/>
              <a:buChar char="•"/>
            </a:pPr>
            <a:r>
              <a:rPr lang="en-US" sz="2500" spc="-5"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Community-based researcher</a:t>
            </a:r>
            <a:r>
              <a:rPr lang="en-US" sz="2500" spc="-15"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500" spc="-4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engagement</a:t>
            </a:r>
            <a:endParaRPr lang="en-US" sz="25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5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This is an opportunity to help shape the vision and priorities of a budding community!</a:t>
            </a:r>
          </a:p>
        </p:txBody>
      </p:sp>
    </p:spTree>
    <p:extLst>
      <p:ext uri="{BB962C8B-B14F-4D97-AF65-F5344CB8AC3E}">
        <p14:creationId xmlns:p14="http://schemas.microsoft.com/office/powerpoint/2010/main" val="1719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E7D8-6454-1B46-81FB-4D3DFFD38201}"/>
              </a:ext>
            </a:extLst>
          </p:cNvPr>
          <p:cNvSpPr>
            <a:spLocks noGrp="1"/>
          </p:cNvSpPr>
          <p:nvPr>
            <p:ph type="title"/>
          </p:nvPr>
        </p:nvSpPr>
        <p:spPr>
          <a:xfrm>
            <a:off x="609599" y="146782"/>
            <a:ext cx="7935629" cy="984738"/>
          </a:xfrm>
        </p:spPr>
        <p:txBody>
          <a:bodyPr/>
          <a:lstStyle/>
          <a:p>
            <a:r>
              <a:rPr lang="en-US" dirty="0"/>
              <a:t>Open floor</a:t>
            </a:r>
          </a:p>
        </p:txBody>
      </p:sp>
      <p:sp>
        <p:nvSpPr>
          <p:cNvPr id="3" name="Content Placeholder 2">
            <a:extLst>
              <a:ext uri="{FF2B5EF4-FFF2-40B4-BE49-F238E27FC236}">
                <a16:creationId xmlns:a16="http://schemas.microsoft.com/office/drawing/2014/main" id="{75E03033-2EB5-FD48-B37D-49F32B3324A0}"/>
              </a:ext>
            </a:extLst>
          </p:cNvPr>
          <p:cNvSpPr>
            <a:spLocks noGrp="1"/>
          </p:cNvSpPr>
          <p:nvPr>
            <p:ph idx="1"/>
          </p:nvPr>
        </p:nvSpPr>
        <p:spPr>
          <a:xfrm>
            <a:off x="609599" y="1355114"/>
            <a:ext cx="7935629" cy="4645121"/>
          </a:xfrm>
        </p:spPr>
        <p:txBody>
          <a:bodyPr/>
          <a:lstStyle/>
          <a:p>
            <a:r>
              <a:rPr lang="en-US" dirty="0">
                <a:solidFill>
                  <a:schemeClr val="accent6">
                    <a:lumMod val="50000"/>
                  </a:schemeClr>
                </a:solidFill>
              </a:rPr>
              <a:t>Many thanks to Kimberly and John!</a:t>
            </a:r>
          </a:p>
          <a:p>
            <a:r>
              <a:rPr lang="en-US" dirty="0">
                <a:solidFill>
                  <a:schemeClr val="accent6">
                    <a:lumMod val="50000"/>
                  </a:schemeClr>
                </a:solidFill>
              </a:rPr>
              <a:t>Questions or thoughts about the ORCID mission, integrations, or membership?</a:t>
            </a:r>
          </a:p>
          <a:p>
            <a:r>
              <a:rPr lang="en-US" dirty="0">
                <a:solidFill>
                  <a:schemeClr val="accent6">
                    <a:lumMod val="50000"/>
                  </a:schemeClr>
                </a:solidFill>
              </a:rPr>
              <a:t>You can use the </a:t>
            </a:r>
            <a:r>
              <a:rPr lang="en-US" dirty="0" err="1">
                <a:solidFill>
                  <a:schemeClr val="accent6">
                    <a:lumMod val="50000"/>
                  </a:schemeClr>
                </a:solidFill>
              </a:rPr>
              <a:t>gotomeeting</a:t>
            </a:r>
            <a:r>
              <a:rPr lang="en-US" dirty="0">
                <a:solidFill>
                  <a:schemeClr val="accent6">
                    <a:lumMod val="50000"/>
                  </a:schemeClr>
                </a:solidFill>
              </a:rPr>
              <a:t> chat box, which appears on the bottom of the tool panel.</a:t>
            </a:r>
          </a:p>
        </p:txBody>
      </p:sp>
      <p:sp>
        <p:nvSpPr>
          <p:cNvPr id="4" name="Slide Number Placeholder 3">
            <a:extLst>
              <a:ext uri="{FF2B5EF4-FFF2-40B4-BE49-F238E27FC236}">
                <a16:creationId xmlns:a16="http://schemas.microsoft.com/office/drawing/2014/main" id="{FC09B57F-16D3-364B-9A7C-EC0D0B376B5A}"/>
              </a:ext>
            </a:extLst>
          </p:cNvPr>
          <p:cNvSpPr>
            <a:spLocks noGrp="1"/>
          </p:cNvSpPr>
          <p:nvPr>
            <p:ph type="sldNum" sz="quarter" idx="12"/>
          </p:nvPr>
        </p:nvSpPr>
        <p:spPr/>
        <p:txBody>
          <a:bodyPr/>
          <a:lstStyle/>
          <a:p>
            <a:fld id="{4FAB73BC-B049-4115-A692-8D63A059BFB8}" type="slidenum">
              <a:rPr lang="en-US" smtClean="0">
                <a:solidFill>
                  <a:srgbClr val="A6CE38"/>
                </a:solidFill>
              </a:rPr>
              <a:pPr/>
              <a:t>69</a:t>
            </a:fld>
            <a:endParaRPr lang="en-US" dirty="0">
              <a:solidFill>
                <a:srgbClr val="A6CE38"/>
              </a:solidFill>
            </a:endParaRPr>
          </a:p>
        </p:txBody>
      </p:sp>
    </p:spTree>
    <p:extLst>
      <p:ext uri="{BB962C8B-B14F-4D97-AF65-F5344CB8AC3E}">
        <p14:creationId xmlns:p14="http://schemas.microsoft.com/office/powerpoint/2010/main" val="992240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andoutInTheCrowd-we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4" name="タイトル 3"/>
          <p:cNvSpPr>
            <a:spLocks noGrp="1"/>
          </p:cNvSpPr>
          <p:nvPr>
            <p:ph type="title"/>
          </p:nvPr>
        </p:nvSpPr>
        <p:spPr>
          <a:xfrm>
            <a:off x="609600" y="297222"/>
            <a:ext cx="7924800" cy="984738"/>
          </a:xfrm>
        </p:spPr>
        <p:txBody>
          <a:bodyPr/>
          <a:lstStyle/>
          <a:p>
            <a:r>
              <a:rPr lang="en-US" altLang="ja-JP" dirty="0">
                <a:latin typeface="Open Sans Bold"/>
                <a:cs typeface="Open Sans Bold"/>
              </a:rPr>
              <a:t>What is ORCID?</a:t>
            </a:r>
            <a:endParaRPr lang="ja-JP" altLang="en-US" dirty="0">
              <a:latin typeface="Open Sans Bold"/>
              <a:cs typeface="Open Sans Bold"/>
            </a:endParaRPr>
          </a:p>
        </p:txBody>
      </p:sp>
      <p:sp>
        <p:nvSpPr>
          <p:cNvPr id="2" name="Content Placeholder 1"/>
          <p:cNvSpPr>
            <a:spLocks noGrp="1"/>
          </p:cNvSpPr>
          <p:nvPr>
            <p:ph sz="quarter" idx="13"/>
          </p:nvPr>
        </p:nvSpPr>
        <p:spPr>
          <a:xfrm>
            <a:off x="609600" y="1387698"/>
            <a:ext cx="8209844" cy="4638321"/>
          </a:xfrm>
        </p:spPr>
        <p:txBody>
          <a:bodyPr>
            <a:normAutofit/>
          </a:bodyPr>
          <a:lstStyle/>
          <a:p>
            <a:pPr>
              <a:buClr>
                <a:schemeClr val="accent5"/>
              </a:buClr>
              <a:buSzPct val="150000"/>
              <a:buFont typeface="Arial"/>
              <a:buChar char="•"/>
            </a:pPr>
            <a:r>
              <a:rPr lang="en-US" dirty="0">
                <a:solidFill>
                  <a:schemeClr val="bg1"/>
                </a:solidFill>
                <a:latin typeface="Open Sans"/>
                <a:cs typeface="Open Sans"/>
              </a:rPr>
              <a:t>An identifier for researchers</a:t>
            </a:r>
          </a:p>
          <a:p>
            <a:pPr>
              <a:buClr>
                <a:schemeClr val="accent5"/>
              </a:buClr>
              <a:buSzPct val="150000"/>
              <a:buFont typeface="Arial"/>
              <a:buChar char="•"/>
            </a:pPr>
            <a:r>
              <a:rPr lang="en-US" dirty="0">
                <a:solidFill>
                  <a:schemeClr val="bg1"/>
                </a:solidFill>
                <a:latin typeface="Open Sans"/>
                <a:cs typeface="Open Sans"/>
              </a:rPr>
              <a:t>A registry</a:t>
            </a:r>
          </a:p>
          <a:p>
            <a:pPr>
              <a:buClr>
                <a:schemeClr val="accent5"/>
              </a:buClr>
              <a:buSzPct val="150000"/>
              <a:buFont typeface="Arial"/>
              <a:buChar char="•"/>
            </a:pPr>
            <a:r>
              <a:rPr lang="en-US" dirty="0">
                <a:solidFill>
                  <a:schemeClr val="bg1"/>
                </a:solidFill>
                <a:latin typeface="Open Sans"/>
                <a:cs typeface="Open Sans"/>
              </a:rPr>
              <a:t>A set of standard procedures (APIs) for connecting researchers to their affiliations and activities</a:t>
            </a:r>
          </a:p>
          <a:p>
            <a:pPr>
              <a:buClr>
                <a:schemeClr val="accent5"/>
              </a:buClr>
              <a:buSzPct val="150000"/>
              <a:buFont typeface="Arial"/>
              <a:buChar char="•"/>
            </a:pPr>
            <a:r>
              <a:rPr lang="en-US" dirty="0">
                <a:solidFill>
                  <a:schemeClr val="bg1"/>
                </a:solidFill>
                <a:latin typeface="Open Sans"/>
                <a:cs typeface="Open Sans"/>
              </a:rPr>
              <a:t>A committed community building connectors</a:t>
            </a:r>
          </a:p>
          <a:p>
            <a:pPr>
              <a:buClr>
                <a:schemeClr val="accent5"/>
              </a:buClr>
              <a:buSzPct val="150000"/>
              <a:buFont typeface="Arial"/>
              <a:buChar char="•"/>
            </a:pPr>
            <a:r>
              <a:rPr lang="en-US" dirty="0">
                <a:solidFill>
                  <a:schemeClr val="bg1"/>
                </a:solidFill>
                <a:latin typeface="Open Sans"/>
                <a:cs typeface="Open Sans"/>
              </a:rPr>
              <a:t>An international-scale open research effort</a:t>
            </a:r>
          </a:p>
        </p:txBody>
      </p:sp>
      <p:sp>
        <p:nvSpPr>
          <p:cNvPr id="8" name="スライド番号プレースホルダー 2"/>
          <p:cNvSpPr>
            <a:spLocks noGrp="1"/>
          </p:cNvSpPr>
          <p:nvPr>
            <p:ph type="sldNum" sz="quarter" idx="4294967295"/>
          </p:nvPr>
        </p:nvSpPr>
        <p:spPr>
          <a:xfrm>
            <a:off x="7010400" y="6356350"/>
            <a:ext cx="2133600" cy="365125"/>
          </a:xfrm>
          <a:prstGeom prst="rect">
            <a:avLst/>
          </a:prstGeom>
        </p:spPr>
        <p:txBody>
          <a:bodyPr/>
          <a:lstStyle/>
          <a:p>
            <a:pPr algn="r">
              <a:defRPr/>
            </a:pPr>
            <a:fld id="{4CBB45AB-352B-5141-BFA6-8E06FEEA804B}" type="slidenum">
              <a:rPr lang="fr-FR" smtClean="0"/>
              <a:pPr algn="r">
                <a:defRPr/>
              </a:pPr>
              <a:t>7</a:t>
            </a:fld>
            <a:endParaRPr lang="fr-FR"/>
          </a:p>
        </p:txBody>
      </p:sp>
      <p:sp>
        <p:nvSpPr>
          <p:cNvPr id="5" name="Content Placeholder 6"/>
          <p:cNvSpPr txBox="1">
            <a:spLocks/>
          </p:cNvSpPr>
          <p:nvPr/>
        </p:nvSpPr>
        <p:spPr>
          <a:xfrm>
            <a:off x="931392" y="3152277"/>
            <a:ext cx="7784936" cy="2857670"/>
          </a:xfrm>
          <a:prstGeom prst="rect">
            <a:avLst/>
          </a:prstGeom>
        </p:spPr>
        <p:txBody>
          <a:bodyPr>
            <a:normAutofit/>
          </a:bodyPr>
          <a:lstStyle>
            <a:lvl1pPr marL="342900" indent="-342900" algn="l" rtl="0" eaLnBrk="0" fontAlgn="base" hangingPunct="0">
              <a:spcBef>
                <a:spcPct val="20000"/>
              </a:spcBef>
              <a:spcAft>
                <a:spcPct val="0"/>
              </a:spcAft>
              <a:buClr>
                <a:schemeClr val="accent1"/>
              </a:buClr>
              <a:buSzPct val="110000"/>
              <a:buFont typeface="Arial" charset="0"/>
              <a:buChar char="•"/>
              <a:defRPr sz="3200" kern="1200">
                <a:solidFill>
                  <a:schemeClr val="bg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3"/>
              </a:buClr>
              <a:buSzPct val="105000"/>
              <a:buFont typeface="Arial"/>
              <a:buChar char="•"/>
              <a:defRPr sz="2800" kern="1200">
                <a:solidFill>
                  <a:schemeClr val="bg2"/>
                </a:solidFill>
                <a:latin typeface="+mn-lt"/>
                <a:ea typeface="ＭＳ Ｐゴシック" charset="0"/>
                <a:cs typeface="+mn-cs"/>
              </a:defRPr>
            </a:lvl2pPr>
            <a:lvl3pPr marL="1143000" indent="-228600" algn="l" rtl="0" eaLnBrk="0" fontAlgn="base" hangingPunct="0">
              <a:spcBef>
                <a:spcPct val="20000"/>
              </a:spcBef>
              <a:spcAft>
                <a:spcPct val="0"/>
              </a:spcAft>
              <a:buClr>
                <a:schemeClr val="accent2"/>
              </a:buClr>
              <a:buSzPct val="100000"/>
              <a:buFont typeface="Wingdings" charset="2"/>
              <a:buChar char="§"/>
              <a:defRPr sz="2400" kern="1200">
                <a:solidFill>
                  <a:schemeClr val="bg2"/>
                </a:solidFill>
                <a:latin typeface="+mn-lt"/>
                <a:ea typeface="ＭＳ Ｐゴシック" charset="0"/>
                <a:cs typeface="+mn-cs"/>
              </a:defRPr>
            </a:lvl3pPr>
            <a:lvl4pPr marL="16002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4pPr>
            <a:lvl5pPr marL="20574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5"/>
              </a:buClr>
              <a:buSzPct val="150000"/>
              <a:buFont typeface="Arial"/>
              <a:buChar char="•"/>
            </a:pPr>
            <a:endParaRPr lang="en-US" sz="3000" dirty="0">
              <a:solidFill>
                <a:srgbClr val="58595B"/>
              </a:solidFill>
              <a:latin typeface="Open sans"/>
              <a:cs typeface="Open sans"/>
            </a:endParaRPr>
          </a:p>
        </p:txBody>
      </p:sp>
    </p:spTree>
    <p:extLst>
      <p:ext uri="{BB962C8B-B14F-4D97-AF65-F5344CB8AC3E}">
        <p14:creationId xmlns:p14="http://schemas.microsoft.com/office/powerpoint/2010/main" val="30722943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1048650"/>
            <a:ext cx="9144000" cy="508345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 name="タイトル 3"/>
          <p:cNvSpPr>
            <a:spLocks noGrp="1"/>
          </p:cNvSpPr>
          <p:nvPr>
            <p:ph type="title"/>
          </p:nvPr>
        </p:nvSpPr>
        <p:spPr/>
        <p:txBody>
          <a:bodyPr/>
          <a:lstStyle/>
          <a:p>
            <a:r>
              <a:rPr kumimoji="1" lang="en-US" altLang="ja-JP" dirty="0"/>
              <a:t>Thanks!</a:t>
            </a:r>
            <a:endParaRPr kumimoji="1" lang="ja-JP" altLang="en-US" dirty="0"/>
          </a:p>
        </p:txBody>
      </p:sp>
      <p:pic>
        <p:nvPicPr>
          <p:cNvPr id="6" name="図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2570" y="1225738"/>
            <a:ext cx="3714049" cy="3714049"/>
          </a:xfrm>
          <a:prstGeom prst="rect">
            <a:avLst/>
          </a:prstGeom>
        </p:spPr>
      </p:pic>
      <p:pic>
        <p:nvPicPr>
          <p:cNvPr id="10" name="Picture 9" descr="OLSON_Headshot.jpg"/>
          <p:cNvPicPr>
            <a:picLocks noChangeAspect="1"/>
          </p:cNvPicPr>
          <p:nvPr/>
        </p:nvPicPr>
        <p:blipFill rotWithShape="1">
          <a:blip r:embed="rId4">
            <a:extLst>
              <a:ext uri="{28A0092B-C50C-407E-A947-70E740481C1C}">
                <a14:useLocalDpi xmlns:a14="http://schemas.microsoft.com/office/drawing/2010/main" val="0"/>
              </a:ext>
            </a:extLst>
          </a:blip>
          <a:srcRect b="20000"/>
          <a:stretch/>
        </p:blipFill>
        <p:spPr>
          <a:xfrm>
            <a:off x="313247" y="5003353"/>
            <a:ext cx="929410" cy="929410"/>
          </a:xfrm>
          <a:prstGeom prst="rect">
            <a:avLst/>
          </a:prstGeom>
        </p:spPr>
      </p:pic>
      <p:grpSp>
        <p:nvGrpSpPr>
          <p:cNvPr id="15" name="Group 14"/>
          <p:cNvGrpSpPr/>
          <p:nvPr/>
        </p:nvGrpSpPr>
        <p:grpSpPr>
          <a:xfrm>
            <a:off x="1270417" y="5127178"/>
            <a:ext cx="3492301" cy="681760"/>
            <a:chOff x="1386463" y="1120488"/>
            <a:chExt cx="3492301" cy="681760"/>
          </a:xfrm>
        </p:grpSpPr>
        <p:sp>
          <p:nvSpPr>
            <p:cNvPr id="16" name="コンテンツ プレースホルダー 7"/>
            <p:cNvSpPr txBox="1">
              <a:spLocks/>
            </p:cNvSpPr>
            <p:nvPr/>
          </p:nvSpPr>
          <p:spPr>
            <a:xfrm>
              <a:off x="1386464" y="1120488"/>
              <a:ext cx="3043198" cy="283306"/>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1000"/>
                </a:spcBef>
                <a:spcAft>
                  <a:spcPts val="600"/>
                </a:spcAft>
                <a:buFontTx/>
                <a:buNone/>
                <a:defRPr sz="1270" kern="1200" cap="all" spc="50" baseline="0">
                  <a:solidFill>
                    <a:schemeClr val="tx1"/>
                  </a:solidFill>
                  <a:latin typeface="Open Sans" charset="0"/>
                  <a:ea typeface="Open Sans" charset="0"/>
                  <a:cs typeface="Open Sans" charset="0"/>
                </a:defRPr>
              </a:lvl1pPr>
              <a:lvl2pPr marL="438912" indent="-228600" algn="l" defTabSz="914400" rtl="0" eaLnBrk="1" latinLnBrk="0" hangingPunct="1">
                <a:lnSpc>
                  <a:spcPct val="100000"/>
                </a:lnSpc>
                <a:spcBef>
                  <a:spcPts val="500"/>
                </a:spcBef>
                <a:spcAft>
                  <a:spcPts val="600"/>
                </a:spcAft>
                <a:buFont typeface="Arial" panose="020B0604020202020204" pitchFamily="34" charset="0"/>
                <a:buChar char="•"/>
                <a:defRPr sz="2600" kern="1200">
                  <a:solidFill>
                    <a:schemeClr val="tx2"/>
                  </a:solidFill>
                  <a:latin typeface="Open Sans" charset="0"/>
                  <a:ea typeface="Open Sans" charset="0"/>
                  <a:cs typeface="Open Sans" charset="0"/>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3pPr>
              <a:lvl4pPr marL="96012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4pPr>
              <a:lvl5pPr marL="123444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kumimoji="1" lang="en-US" altLang="ja-JP" dirty="0"/>
                <a:t>Eric Olson</a:t>
              </a:r>
              <a:endParaRPr kumimoji="1" lang="ja-JP" altLang="en-US" dirty="0"/>
            </a:p>
          </p:txBody>
        </p:sp>
        <p:sp>
          <p:nvSpPr>
            <p:cNvPr id="17" name="コンテンツ プレースホルダー 8"/>
            <p:cNvSpPr txBox="1">
              <a:spLocks/>
            </p:cNvSpPr>
            <p:nvPr/>
          </p:nvSpPr>
          <p:spPr>
            <a:xfrm>
              <a:off x="1386463" y="1328853"/>
              <a:ext cx="3492301" cy="269367"/>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1000"/>
                </a:spcBef>
                <a:spcAft>
                  <a:spcPts val="600"/>
                </a:spcAft>
                <a:buFontTx/>
                <a:buNone/>
                <a:defRPr sz="1099" b="0" i="1" kern="1200" cap="none" spc="0" baseline="0">
                  <a:solidFill>
                    <a:schemeClr val="tx2"/>
                  </a:solidFill>
                  <a:latin typeface="Open Sans" charset="0"/>
                  <a:ea typeface="Open Sans" charset="0"/>
                  <a:cs typeface="Open Sans" charset="0"/>
                </a:defRPr>
              </a:lvl1pPr>
              <a:lvl2pPr marL="438912" indent="-228600" algn="l" defTabSz="914400" rtl="0" eaLnBrk="1" latinLnBrk="0" hangingPunct="1">
                <a:lnSpc>
                  <a:spcPct val="100000"/>
                </a:lnSpc>
                <a:spcBef>
                  <a:spcPts val="500"/>
                </a:spcBef>
                <a:spcAft>
                  <a:spcPts val="600"/>
                </a:spcAft>
                <a:buFont typeface="Arial" panose="020B0604020202020204" pitchFamily="34" charset="0"/>
                <a:buChar char="•"/>
                <a:defRPr sz="2600" kern="1200">
                  <a:solidFill>
                    <a:schemeClr val="tx2"/>
                  </a:solidFill>
                  <a:latin typeface="Open Sans" charset="0"/>
                  <a:ea typeface="Open Sans" charset="0"/>
                  <a:cs typeface="Open Sans" charset="0"/>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3pPr>
              <a:lvl4pPr marL="96012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4pPr>
              <a:lvl5pPr marL="123444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kumimoji="1" lang="en-US" altLang="ja-JP" dirty="0">
                  <a:solidFill>
                    <a:srgbClr val="FFFFFF"/>
                  </a:solidFill>
                </a:rPr>
                <a:t>Membership Specialist, North America</a:t>
              </a:r>
              <a:endParaRPr kumimoji="1" lang="ja-JP" altLang="en-US" dirty="0">
                <a:solidFill>
                  <a:srgbClr val="FFFFFF"/>
                </a:solidFill>
              </a:endParaRPr>
            </a:p>
          </p:txBody>
        </p:sp>
        <p:sp>
          <p:nvSpPr>
            <p:cNvPr id="18" name="コンテンツ プレースホルダー 9"/>
            <p:cNvSpPr txBox="1">
              <a:spLocks/>
            </p:cNvSpPr>
            <p:nvPr/>
          </p:nvSpPr>
          <p:spPr>
            <a:xfrm>
              <a:off x="1386464" y="1532881"/>
              <a:ext cx="3043198" cy="269367"/>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1000"/>
                </a:spcBef>
                <a:spcAft>
                  <a:spcPts val="600"/>
                </a:spcAft>
                <a:buFontTx/>
                <a:buNone/>
                <a:defRPr sz="1000" b="0" i="0" kern="1200" cap="none" spc="0" baseline="0">
                  <a:solidFill>
                    <a:schemeClr val="tx2"/>
                  </a:solidFill>
                  <a:latin typeface="Open Sans" charset="0"/>
                  <a:ea typeface="Open Sans" charset="0"/>
                  <a:cs typeface="Open Sans" charset="0"/>
                </a:defRPr>
              </a:lvl1pPr>
              <a:lvl2pPr marL="438912" indent="-228600" algn="l" defTabSz="914400" rtl="0" eaLnBrk="1" latinLnBrk="0" hangingPunct="1">
                <a:lnSpc>
                  <a:spcPct val="100000"/>
                </a:lnSpc>
                <a:spcBef>
                  <a:spcPts val="500"/>
                </a:spcBef>
                <a:spcAft>
                  <a:spcPts val="600"/>
                </a:spcAft>
                <a:buFont typeface="Arial" panose="020B0604020202020204" pitchFamily="34" charset="0"/>
                <a:buChar char="•"/>
                <a:defRPr sz="2600" kern="1200">
                  <a:solidFill>
                    <a:schemeClr val="tx2"/>
                  </a:solidFill>
                  <a:latin typeface="Open Sans" charset="0"/>
                  <a:ea typeface="Open Sans" charset="0"/>
                  <a:cs typeface="Open Sans" charset="0"/>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3pPr>
              <a:lvl4pPr marL="96012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4pPr>
              <a:lvl5pPr marL="123444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ES_tradnl" altLang="ja-JP" dirty="0">
                  <a:solidFill>
                    <a:srgbClr val="FFFFFF"/>
                  </a:solidFill>
                </a:rPr>
                <a:t>http://</a:t>
              </a:r>
              <a:r>
                <a:rPr lang="es-ES_tradnl" altLang="ja-JP" dirty="0" err="1">
                  <a:solidFill>
                    <a:srgbClr val="FFFFFF"/>
                  </a:solidFill>
                </a:rPr>
                <a:t>orcid.org</a:t>
              </a:r>
              <a:r>
                <a:rPr lang="es-ES_tradnl" altLang="ja-JP" dirty="0">
                  <a:solidFill>
                    <a:srgbClr val="FFFFFF"/>
                  </a:solidFill>
                </a:rPr>
                <a:t>/</a:t>
              </a:r>
              <a:r>
                <a:rPr lang="is-IS" altLang="ja-JP" dirty="0">
                  <a:solidFill>
                    <a:srgbClr val="FFFFFF"/>
                  </a:solidFill>
                </a:rPr>
                <a:t>0000-0002-5989-8244</a:t>
              </a:r>
              <a:br>
                <a:rPr lang="is-IS" altLang="ja-JP" dirty="0">
                  <a:solidFill>
                    <a:srgbClr val="FFFFFF"/>
                  </a:solidFill>
                </a:rPr>
              </a:br>
              <a:r>
                <a:rPr lang="is-IS" altLang="ja-JP" sz="1400" dirty="0">
                  <a:solidFill>
                    <a:srgbClr val="FFFFFF"/>
                  </a:solidFill>
                </a:rPr>
                <a:t>e.olson@orcid.org</a:t>
              </a:r>
              <a:endParaRPr lang="es-ES_tradnl" altLang="ja-JP" sz="1400" dirty="0">
                <a:solidFill>
                  <a:srgbClr val="FFFFFF"/>
                </a:solidFill>
              </a:endParaRPr>
            </a:p>
          </p:txBody>
        </p:sp>
      </p:grpSp>
      <p:sp>
        <p:nvSpPr>
          <p:cNvPr id="2" name="TextBox 1"/>
          <p:cNvSpPr txBox="1"/>
          <p:nvPr/>
        </p:nvSpPr>
        <p:spPr>
          <a:xfrm>
            <a:off x="59592" y="1242671"/>
            <a:ext cx="4540025" cy="1938992"/>
          </a:xfrm>
          <a:prstGeom prst="rect">
            <a:avLst/>
          </a:prstGeom>
          <a:noFill/>
        </p:spPr>
        <p:txBody>
          <a:bodyPr wrap="none" rtlCol="0">
            <a:spAutoFit/>
          </a:bodyPr>
          <a:lstStyle/>
          <a:p>
            <a:r>
              <a:rPr lang="en-US" sz="2400" dirty="0">
                <a:latin typeface="Open Sans Regular"/>
                <a:cs typeface="Open Sans Regular"/>
              </a:rPr>
              <a:t>For more information on upcoming</a:t>
            </a:r>
          </a:p>
          <a:p>
            <a:r>
              <a:rPr lang="en-US" sz="2400" dirty="0">
                <a:latin typeface="Open Sans Regular"/>
                <a:cs typeface="Open Sans Regular"/>
              </a:rPr>
              <a:t>ORCID events and webinars, visit</a:t>
            </a:r>
          </a:p>
          <a:p>
            <a:r>
              <a:rPr lang="en-US" sz="2400" dirty="0">
                <a:solidFill>
                  <a:schemeClr val="bg1"/>
                </a:solidFill>
                <a:latin typeface="Open Sans Regular"/>
                <a:cs typeface="Open Sans Regular"/>
              </a:rPr>
              <a:t>https://</a:t>
            </a:r>
            <a:r>
              <a:rPr lang="en-US" sz="2400" dirty="0" err="1">
                <a:solidFill>
                  <a:schemeClr val="bg1"/>
                </a:solidFill>
                <a:latin typeface="Open Sans Regular"/>
                <a:cs typeface="Open Sans Regular"/>
              </a:rPr>
              <a:t>orcid.org</a:t>
            </a:r>
            <a:r>
              <a:rPr lang="en-US" sz="2400" dirty="0">
                <a:solidFill>
                  <a:schemeClr val="bg1"/>
                </a:solidFill>
                <a:latin typeface="Open Sans Regular"/>
                <a:cs typeface="Open Sans Regular"/>
              </a:rPr>
              <a:t>/about/events</a:t>
            </a:r>
          </a:p>
          <a:p>
            <a:endParaRPr lang="en-US" sz="2400" dirty="0">
              <a:latin typeface="Open Sans Regular"/>
              <a:cs typeface="Open Sans Regular"/>
            </a:endParaRPr>
          </a:p>
          <a:p>
            <a:endParaRPr lang="en-US" sz="2400" dirty="0">
              <a:latin typeface="Open Sans Regular"/>
              <a:cs typeface="Open Sans Regular"/>
            </a:endParaRPr>
          </a:p>
        </p:txBody>
      </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t="5215" b="14812"/>
          <a:stretch/>
        </p:blipFill>
        <p:spPr>
          <a:xfrm>
            <a:off x="4177247" y="5003353"/>
            <a:ext cx="929410" cy="949517"/>
          </a:xfrm>
          <a:prstGeom prst="rect">
            <a:avLst/>
          </a:prstGeom>
        </p:spPr>
      </p:pic>
      <p:sp>
        <p:nvSpPr>
          <p:cNvPr id="20" name="TextBox 19"/>
          <p:cNvSpPr txBox="1"/>
          <p:nvPr/>
        </p:nvSpPr>
        <p:spPr>
          <a:xfrm>
            <a:off x="5291663" y="5127178"/>
            <a:ext cx="2720617" cy="987963"/>
          </a:xfrm>
          <a:prstGeom prst="rect">
            <a:avLst/>
          </a:prstGeom>
          <a:noFill/>
        </p:spPr>
        <p:txBody>
          <a:bodyPr wrap="none" rtlCol="0">
            <a:spAutoFit/>
          </a:bodyPr>
          <a:lstStyle/>
          <a:p>
            <a:r>
              <a:rPr lang="en-US" sz="1270" dirty="0">
                <a:latin typeface="Open Sans" charset="0"/>
                <a:ea typeface="Open Sans" charset="0"/>
                <a:cs typeface="Open Sans" charset="0"/>
              </a:rPr>
              <a:t>ANA VERA WYNNE</a:t>
            </a:r>
          </a:p>
          <a:p>
            <a:r>
              <a:rPr lang="en-US" sz="1100" i="1" dirty="0">
                <a:solidFill>
                  <a:schemeClr val="bg1"/>
                </a:solidFill>
                <a:latin typeface="Open Sans" charset="0"/>
                <a:ea typeface="Open Sans" charset="0"/>
                <a:cs typeface="Open Sans" charset="0"/>
              </a:rPr>
              <a:t>Community Manager, North America</a:t>
            </a:r>
          </a:p>
          <a:p>
            <a:r>
              <a:rPr lang="mr-IN" sz="1100" dirty="0">
                <a:solidFill>
                  <a:schemeClr val="bg1"/>
                </a:solidFill>
                <a:latin typeface="Open Sans" charset="0"/>
                <a:ea typeface="Open Sans" charset="0"/>
                <a:cs typeface="Open Sans" charset="0"/>
              </a:rPr>
              <a:t>http</a:t>
            </a:r>
            <a:r>
              <a:rPr lang="en-US" sz="1100" dirty="0">
                <a:solidFill>
                  <a:schemeClr val="bg1"/>
                </a:solidFill>
                <a:latin typeface="Open Sans" charset="0"/>
                <a:ea typeface="Open Sans" charset="0"/>
                <a:cs typeface="Open Sans" charset="0"/>
              </a:rPr>
              <a:t>s</a:t>
            </a:r>
            <a:r>
              <a:rPr lang="mr-IN" sz="1100" dirty="0">
                <a:solidFill>
                  <a:schemeClr val="bg1"/>
                </a:solidFill>
                <a:latin typeface="Open Sans" charset="0"/>
                <a:ea typeface="Open Sans" charset="0"/>
                <a:cs typeface="Open Sans" charset="0"/>
              </a:rPr>
              <a:t>://orcid.org/0000-0002-9810-2894</a:t>
            </a:r>
            <a:endParaRPr lang="en-US" sz="1100" dirty="0">
              <a:solidFill>
                <a:schemeClr val="bg1"/>
              </a:solidFill>
              <a:latin typeface="Open Sans" charset="0"/>
              <a:ea typeface="Open Sans" charset="0"/>
              <a:cs typeface="Open Sans" charset="0"/>
            </a:endParaRPr>
          </a:p>
          <a:p>
            <a:r>
              <a:rPr lang="en-US" sz="1400" dirty="0" err="1">
                <a:solidFill>
                  <a:schemeClr val="bg1"/>
                </a:solidFill>
                <a:latin typeface="Open Sans" charset="0"/>
                <a:ea typeface="Open Sans" charset="0"/>
                <a:cs typeface="Open Sans" charset="0"/>
              </a:rPr>
              <a:t>a.wynne@orcid.org</a:t>
            </a:r>
            <a:endParaRPr lang="en-US" sz="1400" dirty="0">
              <a:solidFill>
                <a:schemeClr val="bg1"/>
              </a:solidFill>
              <a:latin typeface="Open Sans" charset="0"/>
              <a:ea typeface="Open Sans" charset="0"/>
              <a:cs typeface="Open Sans" charset="0"/>
            </a:endParaRPr>
          </a:p>
          <a:p>
            <a:endParaRPr lang="en-US" sz="950" dirty="0">
              <a:solidFill>
                <a:schemeClr val="bg1"/>
              </a:solidFill>
            </a:endParaRPr>
          </a:p>
        </p:txBody>
      </p:sp>
    </p:spTree>
    <p:extLst>
      <p:ext uri="{BB962C8B-B14F-4D97-AF65-F5344CB8AC3E}">
        <p14:creationId xmlns:p14="http://schemas.microsoft.com/office/powerpoint/2010/main" val="350719323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1719169" y="53238"/>
            <a:ext cx="7315200" cy="914400"/>
          </a:xfrm>
          <a:prstGeom prst="rect">
            <a:avLst/>
          </a:prstGeom>
          <a:noFill/>
          <a:ln>
            <a:noFill/>
          </a:ln>
        </p:spPr>
        <p:txBody>
          <a:bodyPr spcFirstLastPara="1" wrap="square" lIns="0" tIns="45700" rIns="0" bIns="45700" anchor="b" anchorCtr="0">
            <a:noAutofit/>
          </a:bodyPr>
          <a:lstStyle/>
          <a:p>
            <a:pPr marL="0" marR="0" lvl="0" indent="0" algn="r" rtl="0">
              <a:lnSpc>
                <a:spcPct val="100000"/>
              </a:lnSpc>
              <a:spcBef>
                <a:spcPts val="0"/>
              </a:spcBef>
              <a:spcAft>
                <a:spcPts val="0"/>
              </a:spcAft>
              <a:buClr>
                <a:schemeClr val="dk1"/>
              </a:buClr>
              <a:buFont typeface="Open Sans"/>
              <a:buNone/>
            </a:pPr>
            <a:r>
              <a:rPr lang="en-US"/>
              <a:t>WHY PERSISTENT IDs?</a:t>
            </a:r>
            <a:endParaRPr/>
          </a:p>
        </p:txBody>
      </p:sp>
      <p:sp>
        <p:nvSpPr>
          <p:cNvPr id="328" name="Shape 328"/>
          <p:cNvSpPr txBox="1"/>
          <p:nvPr/>
        </p:nvSpPr>
        <p:spPr>
          <a:xfrm>
            <a:off x="283975" y="1257950"/>
            <a:ext cx="4117500" cy="4673100"/>
          </a:xfrm>
          <a:prstGeom prst="rect">
            <a:avLst/>
          </a:prstGeom>
          <a:noFill/>
          <a:ln w="9525" cap="flat" cmpd="sng">
            <a:solidFill>
              <a:srgbClr val="000000"/>
            </a:solidFill>
            <a:prstDash val="dot"/>
            <a:round/>
            <a:headEnd type="none" w="med" len="med"/>
            <a:tailEnd type="none" w="med" len="med"/>
          </a:ln>
        </p:spPr>
        <p:txBody>
          <a:bodyPr spcFirstLastPara="1" wrap="square" lIns="91425" tIns="91425" rIns="91425" bIns="91425" anchor="t" anchorCtr="0">
            <a:noAutofit/>
          </a:bodyPr>
          <a:lstStyle/>
          <a:p>
            <a:pPr marL="0" lvl="0" indent="0" rtl="0">
              <a:spcBef>
                <a:spcPts val="0"/>
              </a:spcBef>
              <a:spcAft>
                <a:spcPts val="0"/>
              </a:spcAft>
              <a:buNone/>
            </a:pPr>
            <a:r>
              <a:rPr lang="en-US" sz="2200">
                <a:solidFill>
                  <a:srgbClr val="999999"/>
                </a:solidFill>
                <a:latin typeface="Open Sans"/>
                <a:ea typeface="Open Sans"/>
                <a:cs typeface="Open Sans"/>
                <a:sym typeface="Open Sans"/>
              </a:rPr>
              <a:t>Challenges for the </a:t>
            </a:r>
            <a:r>
              <a:rPr lang="en-US" sz="2200" b="1">
                <a:solidFill>
                  <a:srgbClr val="A5CD39"/>
                </a:solidFill>
                <a:latin typeface="Open Sans"/>
                <a:ea typeface="Open Sans"/>
                <a:cs typeface="Open Sans"/>
                <a:sym typeface="Open Sans"/>
              </a:rPr>
              <a:t>individual</a:t>
            </a:r>
            <a:r>
              <a:rPr lang="en-US" sz="2200">
                <a:solidFill>
                  <a:srgbClr val="999999"/>
                </a:solidFill>
                <a:latin typeface="Open Sans"/>
                <a:ea typeface="Open Sans"/>
                <a:cs typeface="Open Sans"/>
                <a:sym typeface="Open Sans"/>
              </a:rPr>
              <a:t>:</a:t>
            </a:r>
            <a:endParaRPr sz="2200">
              <a:solidFill>
                <a:srgbClr val="999999"/>
              </a:solidFill>
              <a:latin typeface="Open Sans"/>
              <a:ea typeface="Open Sans"/>
              <a:cs typeface="Open Sans"/>
              <a:sym typeface="Open Sans"/>
            </a:endParaRPr>
          </a:p>
          <a:p>
            <a:pPr marL="0" lvl="0" indent="0" rtl="0">
              <a:spcBef>
                <a:spcPts val="0"/>
              </a:spcBef>
              <a:spcAft>
                <a:spcPts val="0"/>
              </a:spcAft>
              <a:buNone/>
            </a:pPr>
            <a:endParaRPr sz="2200">
              <a:solidFill>
                <a:srgbClr val="999999"/>
              </a:solidFill>
              <a:latin typeface="Open Sans"/>
              <a:ea typeface="Open Sans"/>
              <a:cs typeface="Open Sans"/>
              <a:sym typeface="Open Sans"/>
            </a:endParaRPr>
          </a:p>
          <a:p>
            <a:pPr marL="457200" lvl="0" indent="-368300" rtl="0">
              <a:spcBef>
                <a:spcPts val="0"/>
              </a:spcBef>
              <a:spcAft>
                <a:spcPts val="0"/>
              </a:spcAft>
              <a:buClr>
                <a:srgbClr val="999999"/>
              </a:buClr>
              <a:buSzPts val="2200"/>
              <a:buFont typeface="Open Sans"/>
              <a:buChar char="-"/>
            </a:pPr>
            <a:r>
              <a:rPr lang="en-US" sz="2200">
                <a:solidFill>
                  <a:srgbClr val="999999"/>
                </a:solidFill>
                <a:latin typeface="Open Sans"/>
                <a:ea typeface="Open Sans"/>
                <a:cs typeface="Open Sans"/>
                <a:sym typeface="Open Sans"/>
              </a:rPr>
              <a:t>Multiple profile systems</a:t>
            </a:r>
            <a:endParaRPr sz="2200">
              <a:solidFill>
                <a:srgbClr val="999999"/>
              </a:solidFill>
              <a:latin typeface="Open Sans"/>
              <a:ea typeface="Open Sans"/>
              <a:cs typeface="Open Sans"/>
              <a:sym typeface="Open Sans"/>
            </a:endParaRPr>
          </a:p>
          <a:p>
            <a:pPr marL="457200" lvl="0" indent="-368300" rtl="0">
              <a:spcBef>
                <a:spcPts val="0"/>
              </a:spcBef>
              <a:spcAft>
                <a:spcPts val="0"/>
              </a:spcAft>
              <a:buClr>
                <a:srgbClr val="999999"/>
              </a:buClr>
              <a:buSzPts val="2200"/>
              <a:buFont typeface="Open Sans"/>
              <a:buChar char="-"/>
            </a:pPr>
            <a:r>
              <a:rPr lang="en-US" sz="2200">
                <a:solidFill>
                  <a:srgbClr val="999999"/>
                </a:solidFill>
                <a:latin typeface="Open Sans"/>
                <a:ea typeface="Open Sans"/>
                <a:cs typeface="Open Sans"/>
                <a:sym typeface="Open Sans"/>
              </a:rPr>
              <a:t>Manual data entry</a:t>
            </a:r>
            <a:endParaRPr sz="2200">
              <a:solidFill>
                <a:srgbClr val="999999"/>
              </a:solidFill>
              <a:latin typeface="Open Sans"/>
              <a:ea typeface="Open Sans"/>
              <a:cs typeface="Open Sans"/>
              <a:sym typeface="Open Sans"/>
            </a:endParaRPr>
          </a:p>
          <a:p>
            <a:pPr marL="457200" lvl="0" indent="-368300" rtl="0">
              <a:spcBef>
                <a:spcPts val="0"/>
              </a:spcBef>
              <a:spcAft>
                <a:spcPts val="0"/>
              </a:spcAft>
              <a:buClr>
                <a:srgbClr val="999999"/>
              </a:buClr>
              <a:buSzPts val="2200"/>
              <a:buFont typeface="Open Sans"/>
              <a:buChar char="-"/>
            </a:pPr>
            <a:r>
              <a:rPr lang="en-US" sz="2200">
                <a:solidFill>
                  <a:srgbClr val="999999"/>
                </a:solidFill>
                <a:latin typeface="Open Sans"/>
                <a:ea typeface="Open Sans"/>
                <a:cs typeface="Open Sans"/>
                <a:sym typeface="Open Sans"/>
              </a:rPr>
              <a:t>Administrative burden</a:t>
            </a:r>
            <a:endParaRPr sz="2200">
              <a:solidFill>
                <a:srgbClr val="999999"/>
              </a:solidFill>
              <a:latin typeface="Open Sans"/>
              <a:ea typeface="Open Sans"/>
              <a:cs typeface="Open Sans"/>
              <a:sym typeface="Open Sans"/>
            </a:endParaRPr>
          </a:p>
          <a:p>
            <a:pPr marL="457200" lvl="0" indent="-368300" rtl="0">
              <a:spcBef>
                <a:spcPts val="0"/>
              </a:spcBef>
              <a:spcAft>
                <a:spcPts val="0"/>
              </a:spcAft>
              <a:buClr>
                <a:srgbClr val="999999"/>
              </a:buClr>
              <a:buSzPts val="2200"/>
              <a:buFont typeface="Open Sans"/>
              <a:buChar char="-"/>
            </a:pPr>
            <a:r>
              <a:rPr lang="en-US" sz="2200">
                <a:solidFill>
                  <a:srgbClr val="999999"/>
                </a:solidFill>
                <a:latin typeface="Open Sans"/>
                <a:ea typeface="Open Sans"/>
                <a:cs typeface="Open Sans"/>
                <a:sym typeface="Open Sans"/>
              </a:rPr>
              <a:t>No control of personal data</a:t>
            </a:r>
            <a:endParaRPr sz="2200">
              <a:solidFill>
                <a:srgbClr val="999999"/>
              </a:solidFill>
              <a:latin typeface="Open Sans"/>
              <a:ea typeface="Open Sans"/>
              <a:cs typeface="Open Sans"/>
              <a:sym typeface="Open Sans"/>
            </a:endParaRPr>
          </a:p>
          <a:p>
            <a:pPr marL="457200" lvl="0" indent="-368300" rtl="0">
              <a:spcBef>
                <a:spcPts val="0"/>
              </a:spcBef>
              <a:spcAft>
                <a:spcPts val="0"/>
              </a:spcAft>
              <a:buClr>
                <a:srgbClr val="999999"/>
              </a:buClr>
              <a:buSzPts val="2200"/>
              <a:buFont typeface="Open Sans"/>
              <a:buChar char="-"/>
            </a:pPr>
            <a:r>
              <a:rPr lang="en-US" sz="2200">
                <a:solidFill>
                  <a:srgbClr val="999999"/>
                </a:solidFill>
                <a:latin typeface="Open Sans"/>
                <a:ea typeface="Open Sans"/>
                <a:cs typeface="Open Sans"/>
                <a:sym typeface="Open Sans"/>
              </a:rPr>
              <a:t>Name ambiguity</a:t>
            </a:r>
            <a:endParaRPr sz="2200">
              <a:solidFill>
                <a:srgbClr val="999999"/>
              </a:solidFill>
              <a:latin typeface="Open Sans"/>
              <a:ea typeface="Open Sans"/>
              <a:cs typeface="Open Sans"/>
              <a:sym typeface="Open Sans"/>
            </a:endParaRPr>
          </a:p>
          <a:p>
            <a:pPr marL="457200" lvl="0" indent="-368300" rtl="0">
              <a:spcBef>
                <a:spcPts val="0"/>
              </a:spcBef>
              <a:spcAft>
                <a:spcPts val="0"/>
              </a:spcAft>
              <a:buClr>
                <a:srgbClr val="999999"/>
              </a:buClr>
              <a:buSzPts val="2200"/>
              <a:buFont typeface="Open Sans"/>
              <a:buChar char="-"/>
            </a:pPr>
            <a:r>
              <a:rPr lang="en-US" sz="2200">
                <a:solidFill>
                  <a:srgbClr val="999999"/>
                </a:solidFill>
                <a:latin typeface="Open Sans"/>
                <a:ea typeface="Open Sans"/>
                <a:cs typeface="Open Sans"/>
                <a:sym typeface="Open Sans"/>
              </a:rPr>
              <a:t>Recognition/credit</a:t>
            </a:r>
            <a:endParaRPr sz="2200">
              <a:solidFill>
                <a:srgbClr val="999999"/>
              </a:solidFill>
              <a:latin typeface="Open Sans"/>
              <a:ea typeface="Open Sans"/>
              <a:cs typeface="Open Sans"/>
              <a:sym typeface="Open Sans"/>
            </a:endParaRPr>
          </a:p>
        </p:txBody>
      </p:sp>
      <p:grpSp>
        <p:nvGrpSpPr>
          <p:cNvPr id="329" name="Shape 329"/>
          <p:cNvGrpSpPr/>
          <p:nvPr/>
        </p:nvGrpSpPr>
        <p:grpSpPr>
          <a:xfrm>
            <a:off x="1906452" y="4574537"/>
            <a:ext cx="587520" cy="1157729"/>
            <a:chOff x="1741024" y="950133"/>
            <a:chExt cx="720000" cy="1411348"/>
          </a:xfrm>
        </p:grpSpPr>
        <p:sp>
          <p:nvSpPr>
            <p:cNvPr id="330" name="Shape 330"/>
            <p:cNvSpPr/>
            <p:nvPr/>
          </p:nvSpPr>
          <p:spPr>
            <a:xfrm>
              <a:off x="1741024" y="1461481"/>
              <a:ext cx="720000" cy="900000"/>
            </a:xfrm>
            <a:prstGeom prst="roundRect">
              <a:avLst>
                <a:gd name="adj" fmla="val 16667"/>
              </a:avLst>
            </a:prstGeom>
            <a:solidFill>
              <a:srgbClr val="BBDA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1" name="Shape 331"/>
            <p:cNvSpPr/>
            <p:nvPr/>
          </p:nvSpPr>
          <p:spPr>
            <a:xfrm>
              <a:off x="1795024" y="950133"/>
              <a:ext cx="648000" cy="648000"/>
            </a:xfrm>
            <a:prstGeom prst="ellipse">
              <a:avLst/>
            </a:prstGeom>
            <a:solidFill>
              <a:srgbClr val="C8E187"/>
            </a:solidFill>
            <a:ln w="76200" cap="flat" cmpd="sng">
              <a:solidFill>
                <a:srgbClr val="FFFFFF"/>
              </a:solidFill>
              <a:prstDash val="solid"/>
              <a:miter lim="8000"/>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2" name="Shape 332" descr="orcid_128x128.png"/>
            <p:cNvPicPr preferRelativeResize="0"/>
            <p:nvPr/>
          </p:nvPicPr>
          <p:blipFill rotWithShape="1">
            <a:blip r:embed="rId3">
              <a:alphaModFix/>
            </a:blip>
            <a:srcRect/>
            <a:stretch/>
          </p:blipFill>
          <p:spPr>
            <a:xfrm>
              <a:off x="1861771" y="1818260"/>
              <a:ext cx="487800" cy="487800"/>
            </a:xfrm>
            <a:prstGeom prst="rect">
              <a:avLst/>
            </a:prstGeom>
            <a:noFill/>
            <a:ln>
              <a:noFill/>
            </a:ln>
          </p:spPr>
        </p:pic>
      </p:grpSp>
      <p:sp>
        <p:nvSpPr>
          <p:cNvPr id="333" name="Shape 333"/>
          <p:cNvSpPr txBox="1"/>
          <p:nvPr/>
        </p:nvSpPr>
        <p:spPr>
          <a:xfrm>
            <a:off x="4764150" y="1258050"/>
            <a:ext cx="4117500" cy="4673100"/>
          </a:xfrm>
          <a:prstGeom prst="rect">
            <a:avLst/>
          </a:prstGeom>
          <a:noFill/>
          <a:ln w="9525" cap="flat" cmpd="sng">
            <a:solidFill>
              <a:srgbClr val="000000"/>
            </a:solidFill>
            <a:prstDash val="dot"/>
            <a:round/>
            <a:headEnd type="none" w="med" len="med"/>
            <a:tailEnd type="none" w="med" len="med"/>
          </a:ln>
        </p:spPr>
        <p:txBody>
          <a:bodyPr spcFirstLastPara="1" wrap="square" lIns="91425" tIns="91425" rIns="91425" bIns="91425" anchor="t" anchorCtr="0">
            <a:noAutofit/>
          </a:bodyPr>
          <a:lstStyle/>
          <a:p>
            <a:pPr marL="0" lvl="0" indent="0" rtl="0">
              <a:spcBef>
                <a:spcPts val="0"/>
              </a:spcBef>
              <a:spcAft>
                <a:spcPts val="0"/>
              </a:spcAft>
              <a:buNone/>
            </a:pPr>
            <a:endParaRPr sz="1800">
              <a:solidFill>
                <a:srgbClr val="999999"/>
              </a:solidFill>
              <a:latin typeface="Open Sans"/>
              <a:ea typeface="Open Sans"/>
              <a:cs typeface="Open Sans"/>
              <a:sym typeface="Open Sans"/>
            </a:endParaRPr>
          </a:p>
          <a:p>
            <a:pPr marL="0" lvl="0" indent="0" rtl="0">
              <a:spcBef>
                <a:spcPts val="0"/>
              </a:spcBef>
              <a:spcAft>
                <a:spcPts val="0"/>
              </a:spcAft>
              <a:buNone/>
            </a:pPr>
            <a:endParaRPr sz="1800">
              <a:solidFill>
                <a:srgbClr val="999999"/>
              </a:solidFill>
              <a:latin typeface="Open Sans"/>
              <a:ea typeface="Open Sans"/>
              <a:cs typeface="Open Sans"/>
              <a:sym typeface="Open Sans"/>
            </a:endParaRPr>
          </a:p>
          <a:p>
            <a:pPr marL="0" lvl="0" indent="0" rtl="0">
              <a:spcBef>
                <a:spcPts val="0"/>
              </a:spcBef>
              <a:spcAft>
                <a:spcPts val="0"/>
              </a:spcAft>
              <a:buNone/>
            </a:pPr>
            <a:endParaRPr sz="1800">
              <a:solidFill>
                <a:srgbClr val="999999"/>
              </a:solidFill>
              <a:latin typeface="Open Sans"/>
              <a:ea typeface="Open Sans"/>
              <a:cs typeface="Open Sans"/>
              <a:sym typeface="Open Sans"/>
            </a:endParaRPr>
          </a:p>
          <a:p>
            <a:pPr marL="0" lvl="0" indent="0" rtl="0">
              <a:spcBef>
                <a:spcPts val="0"/>
              </a:spcBef>
              <a:spcAft>
                <a:spcPts val="0"/>
              </a:spcAft>
              <a:buNone/>
            </a:pPr>
            <a:endParaRPr sz="1800">
              <a:solidFill>
                <a:srgbClr val="999999"/>
              </a:solidFill>
              <a:latin typeface="Open Sans"/>
              <a:ea typeface="Open Sans"/>
              <a:cs typeface="Open Sans"/>
              <a:sym typeface="Open Sans"/>
            </a:endParaRPr>
          </a:p>
          <a:p>
            <a:pPr marL="0" lvl="0" indent="0" rtl="0">
              <a:spcBef>
                <a:spcPts val="0"/>
              </a:spcBef>
              <a:spcAft>
                <a:spcPts val="0"/>
              </a:spcAft>
              <a:buNone/>
            </a:pPr>
            <a:r>
              <a:rPr lang="en-US" sz="2200">
                <a:solidFill>
                  <a:srgbClr val="999999"/>
                </a:solidFill>
                <a:latin typeface="Open Sans"/>
                <a:ea typeface="Open Sans"/>
                <a:cs typeface="Open Sans"/>
                <a:sym typeface="Open Sans"/>
              </a:rPr>
              <a:t>Challenges for the </a:t>
            </a:r>
            <a:r>
              <a:rPr lang="en-US" sz="2200" b="1">
                <a:solidFill>
                  <a:srgbClr val="A5CD39"/>
                </a:solidFill>
                <a:latin typeface="Open Sans"/>
                <a:ea typeface="Open Sans"/>
                <a:cs typeface="Open Sans"/>
                <a:sym typeface="Open Sans"/>
              </a:rPr>
              <a:t>organisations</a:t>
            </a:r>
            <a:r>
              <a:rPr lang="en-US" sz="2200">
                <a:solidFill>
                  <a:srgbClr val="999999"/>
                </a:solidFill>
                <a:latin typeface="Open Sans"/>
                <a:ea typeface="Open Sans"/>
                <a:cs typeface="Open Sans"/>
                <a:sym typeface="Open Sans"/>
              </a:rPr>
              <a:t>:</a:t>
            </a:r>
            <a:endParaRPr sz="2200">
              <a:solidFill>
                <a:srgbClr val="999999"/>
              </a:solidFill>
              <a:latin typeface="Open Sans"/>
              <a:ea typeface="Open Sans"/>
              <a:cs typeface="Open Sans"/>
              <a:sym typeface="Open Sans"/>
            </a:endParaRPr>
          </a:p>
          <a:p>
            <a:pPr marL="0" lvl="0" indent="0" rtl="0">
              <a:spcBef>
                <a:spcPts val="0"/>
              </a:spcBef>
              <a:spcAft>
                <a:spcPts val="0"/>
              </a:spcAft>
              <a:buNone/>
            </a:pPr>
            <a:endParaRPr sz="2200">
              <a:solidFill>
                <a:srgbClr val="999999"/>
              </a:solidFill>
              <a:latin typeface="Open Sans"/>
              <a:ea typeface="Open Sans"/>
              <a:cs typeface="Open Sans"/>
              <a:sym typeface="Open Sans"/>
            </a:endParaRPr>
          </a:p>
          <a:p>
            <a:pPr marL="457200" lvl="0" indent="-368300" rtl="0">
              <a:spcBef>
                <a:spcPts val="0"/>
              </a:spcBef>
              <a:spcAft>
                <a:spcPts val="0"/>
              </a:spcAft>
              <a:buClr>
                <a:srgbClr val="999999"/>
              </a:buClr>
              <a:buSzPts val="2200"/>
              <a:buFont typeface="Open Sans"/>
              <a:buChar char="-"/>
            </a:pPr>
            <a:r>
              <a:rPr lang="en-US" sz="2200">
                <a:solidFill>
                  <a:srgbClr val="999999"/>
                </a:solidFill>
                <a:latin typeface="Open Sans"/>
                <a:ea typeface="Open Sans"/>
                <a:cs typeface="Open Sans"/>
                <a:sym typeface="Open Sans"/>
              </a:rPr>
              <a:t>Name ambiguity</a:t>
            </a:r>
            <a:endParaRPr sz="2200">
              <a:solidFill>
                <a:srgbClr val="999999"/>
              </a:solidFill>
              <a:latin typeface="Open Sans"/>
              <a:ea typeface="Open Sans"/>
              <a:cs typeface="Open Sans"/>
              <a:sym typeface="Open Sans"/>
            </a:endParaRPr>
          </a:p>
          <a:p>
            <a:pPr marL="457200" lvl="0" indent="-368300" rtl="0">
              <a:spcBef>
                <a:spcPts val="0"/>
              </a:spcBef>
              <a:spcAft>
                <a:spcPts val="0"/>
              </a:spcAft>
              <a:buClr>
                <a:srgbClr val="999999"/>
              </a:buClr>
              <a:buSzPts val="2200"/>
              <a:buFont typeface="Open Sans"/>
              <a:buChar char="-"/>
            </a:pPr>
            <a:r>
              <a:rPr lang="en-US" sz="2200">
                <a:solidFill>
                  <a:srgbClr val="999999"/>
                </a:solidFill>
                <a:latin typeface="Open Sans"/>
                <a:ea typeface="Open Sans"/>
                <a:cs typeface="Open Sans"/>
                <a:sym typeface="Open Sans"/>
              </a:rPr>
              <a:t>Trust in metadata</a:t>
            </a:r>
            <a:endParaRPr sz="2200">
              <a:solidFill>
                <a:srgbClr val="999999"/>
              </a:solidFill>
              <a:latin typeface="Open Sans"/>
              <a:ea typeface="Open Sans"/>
              <a:cs typeface="Open Sans"/>
              <a:sym typeface="Open Sans"/>
            </a:endParaRPr>
          </a:p>
          <a:p>
            <a:pPr marL="457200" lvl="0" indent="-368300" rtl="0">
              <a:spcBef>
                <a:spcPts val="0"/>
              </a:spcBef>
              <a:spcAft>
                <a:spcPts val="0"/>
              </a:spcAft>
              <a:buClr>
                <a:srgbClr val="999999"/>
              </a:buClr>
              <a:buSzPts val="2200"/>
              <a:buFont typeface="Open Sans"/>
              <a:buChar char="-"/>
            </a:pPr>
            <a:r>
              <a:rPr lang="en-US" sz="2200">
                <a:solidFill>
                  <a:srgbClr val="999999"/>
                </a:solidFill>
                <a:latin typeface="Open Sans"/>
                <a:ea typeface="Open Sans"/>
                <a:cs typeface="Open Sans"/>
                <a:sym typeface="Open Sans"/>
              </a:rPr>
              <a:t>Reporting latency</a:t>
            </a:r>
            <a:endParaRPr sz="2200">
              <a:solidFill>
                <a:srgbClr val="999999"/>
              </a:solidFill>
              <a:latin typeface="Open Sans"/>
              <a:ea typeface="Open Sans"/>
              <a:cs typeface="Open Sans"/>
              <a:sym typeface="Open Sans"/>
            </a:endParaRPr>
          </a:p>
          <a:p>
            <a:pPr marL="457200" lvl="0" indent="-368300" rtl="0">
              <a:spcBef>
                <a:spcPts val="0"/>
              </a:spcBef>
              <a:spcAft>
                <a:spcPts val="0"/>
              </a:spcAft>
              <a:buClr>
                <a:srgbClr val="999999"/>
              </a:buClr>
              <a:buSzPts val="2200"/>
              <a:buFont typeface="Open Sans"/>
              <a:buChar char="-"/>
            </a:pPr>
            <a:r>
              <a:rPr lang="en-US" sz="2200">
                <a:solidFill>
                  <a:srgbClr val="999999"/>
                </a:solidFill>
                <a:latin typeface="Open Sans"/>
                <a:ea typeface="Open Sans"/>
                <a:cs typeface="Open Sans"/>
                <a:sym typeface="Open Sans"/>
              </a:rPr>
              <a:t>Silo systems</a:t>
            </a:r>
            <a:endParaRPr sz="2200">
              <a:solidFill>
                <a:srgbClr val="999999"/>
              </a:solidFill>
              <a:latin typeface="Open Sans"/>
              <a:ea typeface="Open Sans"/>
              <a:cs typeface="Open Sans"/>
              <a:sym typeface="Open Sans"/>
            </a:endParaRPr>
          </a:p>
          <a:p>
            <a:pPr marL="457200" lvl="0" indent="-368300" rtl="0">
              <a:spcBef>
                <a:spcPts val="0"/>
              </a:spcBef>
              <a:spcAft>
                <a:spcPts val="0"/>
              </a:spcAft>
              <a:buClr>
                <a:srgbClr val="999999"/>
              </a:buClr>
              <a:buSzPts val="2200"/>
              <a:buFont typeface="Open Sans"/>
              <a:buChar char="-"/>
            </a:pPr>
            <a:r>
              <a:rPr lang="en-US" sz="2200">
                <a:solidFill>
                  <a:srgbClr val="999999"/>
                </a:solidFill>
                <a:latin typeface="Open Sans"/>
                <a:ea typeface="Open Sans"/>
                <a:cs typeface="Open Sans"/>
                <a:sym typeface="Open Sans"/>
              </a:rPr>
              <a:t>Return on investment</a:t>
            </a:r>
            <a:endParaRPr sz="2200">
              <a:solidFill>
                <a:srgbClr val="999999"/>
              </a:solidFill>
              <a:latin typeface="Open Sans"/>
              <a:ea typeface="Open Sans"/>
              <a:cs typeface="Open Sans"/>
              <a:sym typeface="Open Sans"/>
            </a:endParaRPr>
          </a:p>
          <a:p>
            <a:pPr marL="457200" lvl="0" indent="-368300" rtl="0">
              <a:spcBef>
                <a:spcPts val="0"/>
              </a:spcBef>
              <a:spcAft>
                <a:spcPts val="0"/>
              </a:spcAft>
              <a:buClr>
                <a:srgbClr val="999999"/>
              </a:buClr>
              <a:buSzPts val="2200"/>
              <a:buFont typeface="Open Sans"/>
              <a:buChar char="-"/>
            </a:pPr>
            <a:r>
              <a:rPr lang="en-US" sz="2200">
                <a:solidFill>
                  <a:srgbClr val="999999"/>
                </a:solidFill>
                <a:latin typeface="Open Sans"/>
                <a:ea typeface="Open Sans"/>
                <a:cs typeface="Open Sans"/>
                <a:sym typeface="Open Sans"/>
              </a:rPr>
              <a:t>Discoverability</a:t>
            </a:r>
            <a:endParaRPr sz="2200">
              <a:solidFill>
                <a:srgbClr val="999999"/>
              </a:solidFill>
              <a:latin typeface="Open Sans"/>
              <a:ea typeface="Open Sans"/>
              <a:cs typeface="Open Sans"/>
              <a:sym typeface="Open Sans"/>
            </a:endParaRPr>
          </a:p>
        </p:txBody>
      </p:sp>
      <p:pic>
        <p:nvPicPr>
          <p:cNvPr id="334" name="Shape 334"/>
          <p:cNvPicPr preferRelativeResize="0"/>
          <p:nvPr/>
        </p:nvPicPr>
        <p:blipFill rotWithShape="1">
          <a:blip r:embed="rId4">
            <a:alphaModFix/>
          </a:blip>
          <a:srcRect/>
          <a:stretch/>
        </p:blipFill>
        <p:spPr>
          <a:xfrm>
            <a:off x="6244057" y="1466724"/>
            <a:ext cx="868200" cy="868200"/>
          </a:xfrm>
          <a:prstGeom prst="rect">
            <a:avLst/>
          </a:prstGeom>
          <a:noFill/>
          <a:ln>
            <a:noFill/>
          </a:ln>
        </p:spPr>
      </p:pic>
    </p:spTree>
    <p:extLst>
      <p:ext uri="{BB962C8B-B14F-4D97-AF65-F5344CB8AC3E}">
        <p14:creationId xmlns:p14="http://schemas.microsoft.com/office/powerpoint/2010/main" val="1373070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2"/>
          <p:cNvSpPr txBox="1">
            <a:spLocks/>
          </p:cNvSpPr>
          <p:nvPr/>
        </p:nvSpPr>
        <p:spPr>
          <a:xfrm>
            <a:off x="70104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CBB45AB-352B-5141-BFA6-8E06FEEA804B}" type="slidenum">
              <a:rPr lang="fr-FR" smtClean="0"/>
              <a:pPr>
                <a:defRPr/>
              </a:pPr>
              <a:t>9</a:t>
            </a:fld>
            <a:endParaRPr lang="fr-FR"/>
          </a:p>
        </p:txBody>
      </p:sp>
    </p:spTree>
    <p:extLst>
      <p:ext uri="{BB962C8B-B14F-4D97-AF65-F5344CB8AC3E}">
        <p14:creationId xmlns:p14="http://schemas.microsoft.com/office/powerpoint/2010/main" val="2724953059"/>
      </p:ext>
    </p:extLst>
  </p:cSld>
  <p:clrMapOvr>
    <a:masterClrMapping/>
  </p:clrMapOvr>
</p:sld>
</file>

<file path=ppt/theme/theme1.xml><?xml version="1.0" encoding="utf-8"?>
<a:theme xmlns:a="http://schemas.openxmlformats.org/drawingml/2006/main" name="Office Theme">
  <a:themeElements>
    <a:clrScheme name="ORCID 2">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00FF"/>
      </a:hlink>
      <a:folHlink>
        <a:srgbClr val="80008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18663</TotalTime>
  <Words>3708</Words>
  <Application>Microsoft Macintosh PowerPoint</Application>
  <PresentationFormat>On-screen Show (4:3)</PresentationFormat>
  <Paragraphs>395</Paragraphs>
  <Slides>70</Slides>
  <Notes>55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70</vt:i4>
      </vt:variant>
    </vt:vector>
  </HeadingPairs>
  <TitlesOfParts>
    <vt:vector size="86" baseType="lpstr">
      <vt:lpstr>ＭＳ Ｐゴシック</vt:lpstr>
      <vt:lpstr>Yu Gothic</vt:lpstr>
      <vt:lpstr>ヒラギノ角ゴ ProN W6</vt:lpstr>
      <vt:lpstr>Arial</vt:lpstr>
      <vt:lpstr>Calibri</vt:lpstr>
      <vt:lpstr>Gill Sans</vt:lpstr>
      <vt:lpstr>Gill Sans MT</vt:lpstr>
      <vt:lpstr>Noto Sans</vt:lpstr>
      <vt:lpstr>Noto Sans Regular</vt:lpstr>
      <vt:lpstr>Open sans</vt:lpstr>
      <vt:lpstr>Open sans</vt:lpstr>
      <vt:lpstr>Open Sans Bold</vt:lpstr>
      <vt:lpstr>Open Sans Regular</vt:lpstr>
      <vt:lpstr>Open Sans Semibold</vt:lpstr>
      <vt:lpstr>Open Sans Semibold</vt:lpstr>
      <vt:lpstr>Office Theme</vt:lpstr>
      <vt:lpstr>PowerPoint Presentation</vt:lpstr>
      <vt:lpstr>PowerPoint Presentation</vt:lpstr>
      <vt:lpstr>PowerPoint Presentation</vt:lpstr>
      <vt:lpstr>PowerPoint Presentation</vt:lpstr>
      <vt:lpstr>Pids for people, places, &amp; things</vt:lpstr>
      <vt:lpstr>What is ORCID?</vt:lpstr>
      <vt:lpstr>What is ORCID?</vt:lpstr>
      <vt:lpstr>WHY PERSISTENT IDs?</vt:lpstr>
      <vt:lpstr>PowerPoint Presentation</vt:lpstr>
      <vt:lpstr>PowerPoint Presentation</vt:lpstr>
      <vt:lpstr>PowerPoint Presentation</vt:lpstr>
      <vt:lpstr>Sector ACTIONs</vt:lpstr>
      <vt:lpstr>Who is using ORCID?</vt:lpstr>
      <vt:lpstr>What are they using Orcid for?</vt:lpstr>
      <vt:lpstr>How does orcid work?</vt:lpstr>
      <vt:lpstr>integration benefits</vt:lpstr>
      <vt:lpstr>ORCID @ Boston College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vt:lpstr>
      <vt:lpstr>Other Possibilities</vt:lpstr>
      <vt:lpstr>PowerPoint Presentation</vt:lpstr>
      <vt:lpstr>ORCID and  Research Institutions</vt:lpstr>
      <vt:lpstr>Key Benefits for Research Institutions</vt:lpstr>
      <vt:lpstr>Reliable Connections</vt:lpstr>
      <vt:lpstr>International Scope</vt:lpstr>
      <vt:lpstr>Pre-populate Forms</vt:lpstr>
      <vt:lpstr>Alumni updates</vt:lpstr>
      <vt:lpstr>Machines do the work</vt:lpstr>
      <vt:lpstr>Data with consent</vt:lpstr>
      <vt:lpstr>Automatic updates by Machines w/ Consent</vt:lpstr>
      <vt:lpstr>Researchers support ORCID</vt:lpstr>
      <vt:lpstr>Why should we use this?</vt:lpstr>
      <vt:lpstr>Connecting to ORCID</vt:lpstr>
      <vt:lpstr>CRIS Systems</vt:lpstr>
      <vt:lpstr>Repository systems</vt:lpstr>
      <vt:lpstr>An example</vt:lpstr>
      <vt:lpstr>Custom System Connectors</vt:lpstr>
      <vt:lpstr>Institution Sign in</vt:lpstr>
      <vt:lpstr>About Consortia</vt:lpstr>
      <vt:lpstr>ORCID US Community</vt:lpstr>
      <vt:lpstr>ORCID US Community</vt:lpstr>
      <vt:lpstr>ORCID-CANADA </vt:lpstr>
      <vt:lpstr>ORCID Consortia</vt:lpstr>
      <vt:lpstr>Open floor</vt:lpstr>
      <vt:lpstr>Thanks!</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buster</dc:creator>
  <cp:lastModifiedBy>Eric Olson</cp:lastModifiedBy>
  <cp:revision>318</cp:revision>
  <cp:lastPrinted>2018-01-04T17:47:33Z</cp:lastPrinted>
  <dcterms:created xsi:type="dcterms:W3CDTF">2016-10-01T00:06:23Z</dcterms:created>
  <dcterms:modified xsi:type="dcterms:W3CDTF">2018-08-03T12:33:05Z</dcterms:modified>
</cp:coreProperties>
</file>