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2" autoAdjust="0"/>
    <p:restoredTop sz="94660"/>
  </p:normalViewPr>
  <p:slideViewPr>
    <p:cSldViewPr snapToGrid="0">
      <p:cViewPr>
        <p:scale>
          <a:sx n="100" d="100"/>
          <a:sy n="100" d="100"/>
        </p:scale>
        <p:origin x="-16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3B58B-0490-47C2-BAA5-EF39F58824B5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A6460-9B4C-4DC7-A8AE-848EACBB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1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981" indent="-346981" defTabSz="925281">
              <a:defRPr/>
            </a:pPr>
            <a:r>
              <a:rPr lang="en-US" dirty="0" smtClean="0"/>
              <a:t>On</a:t>
            </a:r>
            <a:r>
              <a:rPr lang="en-US" baseline="0" dirty="0" smtClean="0"/>
              <a:t> B </a:t>
            </a:r>
            <a:r>
              <a:rPr lang="mr-IN" baseline="0" dirty="0" smtClean="0"/>
              <a:t>–</a:t>
            </a:r>
            <a:r>
              <a:rPr lang="en-US" baseline="0" dirty="0" smtClean="0"/>
              <a:t> what is the correct magnification?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C8B0-0192-458C-850C-AE80F60D7F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8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B238B-913A-4109-947A-201F906908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3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281">
              <a:defRPr/>
            </a:pPr>
            <a:r>
              <a:rPr lang="en-US" dirty="0" smtClean="0"/>
              <a:t>Glycocalyx Protection Assay - Stratified Culture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Jacalin</a:t>
            </a:r>
            <a:r>
              <a:rPr lang="en-US" dirty="0" smtClean="0"/>
              <a:t> Staining</a:t>
            </a:r>
          </a:p>
          <a:p>
            <a:endParaRPr lang="en-US" dirty="0" smtClean="0"/>
          </a:p>
          <a:p>
            <a:r>
              <a:rPr lang="en-US" dirty="0" smtClean="0"/>
              <a:t>Stratified HCLE cells in a 24-well</a:t>
            </a:r>
            <a:r>
              <a:rPr lang="en-US" baseline="0" dirty="0" smtClean="0"/>
              <a:t> plate were exposed to the various chemicals shown above for 3 hours. Afterwards the chemicals were removed and cells were fixed with 100% </a:t>
            </a:r>
            <a:r>
              <a:rPr lang="en-US" baseline="0" dirty="0" err="1" smtClean="0"/>
              <a:t>MeOH</a:t>
            </a:r>
            <a:r>
              <a:rPr lang="en-US" baseline="0" dirty="0" smtClean="0"/>
              <a:t>. Cells were then incubated in 1% BSA for 30 minutes, followed by an hour staining with fluorescein-conjugated </a:t>
            </a:r>
            <a:r>
              <a:rPr lang="en-US" baseline="0" dirty="0" err="1" smtClean="0"/>
              <a:t>Jacalin</a:t>
            </a:r>
            <a:r>
              <a:rPr lang="en-US" baseline="0" dirty="0" smtClean="0"/>
              <a:t> (1:100 dilution). Cells were then mounted with PI and a coverslip was placed on top before being viewed under the microscope. 10/4/2017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D87C-8BEA-1047-BE1B-A4DFBF117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1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7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7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3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5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5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8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13F9-2102-4F3D-A277-D60E49A5449E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E441-FA80-4F93-B47E-9EFA155D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6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microsoft.com/office/2007/relationships/hdphoto" Target="../media/hdphoto2.wdp"/><Relationship Id="rId13" Type="http://schemas.openxmlformats.org/officeDocument/2006/relationships/image" Target="../media/image20.tiff"/><Relationship Id="rId14" Type="http://schemas.openxmlformats.org/officeDocument/2006/relationships/image" Target="../media/image21.tiff"/><Relationship Id="rId15" Type="http://schemas.openxmlformats.org/officeDocument/2006/relationships/image" Target="../media/image22.tiff"/><Relationship Id="rId16" Type="http://schemas.openxmlformats.org/officeDocument/2006/relationships/image" Target="../media/image23.tiff"/><Relationship Id="rId17" Type="http://schemas.openxmlformats.org/officeDocument/2006/relationships/image" Target="../media/image24.tiff"/><Relationship Id="rId18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tif"/><Relationship Id="rId5" Type="http://schemas.openxmlformats.org/officeDocument/2006/relationships/image" Target="../media/image13.tif"/><Relationship Id="rId6" Type="http://schemas.openxmlformats.org/officeDocument/2006/relationships/image" Target="../media/image14.tif"/><Relationship Id="rId7" Type="http://schemas.openxmlformats.org/officeDocument/2006/relationships/image" Target="../media/image15.tif"/><Relationship Id="rId8" Type="http://schemas.openxmlformats.org/officeDocument/2006/relationships/image" Target="../media/image16.tif"/><Relationship Id="rId9" Type="http://schemas.openxmlformats.org/officeDocument/2006/relationships/image" Target="../media/image17.tiff"/><Relationship Id="rId10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6" Type="http://schemas.openxmlformats.org/officeDocument/2006/relationships/image" Target="../media/image33.tiff"/><Relationship Id="rId7" Type="http://schemas.openxmlformats.org/officeDocument/2006/relationships/image" Target="../media/image34.tiff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293989" y="1072317"/>
            <a:ext cx="3665274" cy="5021413"/>
            <a:chOff x="2285756" y="3807244"/>
            <a:chExt cx="3665274" cy="5021413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786" y="6695376"/>
              <a:ext cx="1564662" cy="157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524" y="6695376"/>
              <a:ext cx="1571907" cy="157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285756" y="3807244"/>
              <a:ext cx="3665274" cy="5021413"/>
              <a:chOff x="2285756" y="3807244"/>
              <a:chExt cx="3665274" cy="502141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575880" y="3823607"/>
                <a:ext cx="32207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</a:t>
                </a:r>
                <a:r>
                  <a:rPr lang="en-US" dirty="0" smtClean="0"/>
                  <a:t>     </a:t>
                </a:r>
                <a:r>
                  <a:rPr lang="en-US" sz="2000" dirty="0" smtClean="0"/>
                  <a:t>ANXA5 binding</a:t>
                </a:r>
                <a:endParaRPr lang="en-US" sz="2000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591195" y="4239348"/>
                <a:ext cx="3247444" cy="1538115"/>
                <a:chOff x="2591195" y="4239348"/>
                <a:chExt cx="3247444" cy="1538115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0524" y="4239348"/>
                  <a:ext cx="1538115" cy="1538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1195" y="4239348"/>
                  <a:ext cx="1538115" cy="1538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>
                <a:off x="3986488" y="5891222"/>
                <a:ext cx="642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X10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36343" y="5802025"/>
                <a:ext cx="3405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 </a:t>
                </a:r>
                <a:r>
                  <a:rPr lang="en-US" sz="2000" dirty="0" smtClean="0"/>
                  <a:t>Unstressed              Stressed</a:t>
                </a:r>
                <a:endParaRPr lang="en-US" sz="2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20589" y="8290130"/>
                <a:ext cx="35304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 </a:t>
                </a:r>
                <a:r>
                  <a:rPr lang="en-US" sz="2000" dirty="0" smtClean="0"/>
                  <a:t>   Unstressed              Stressed</a:t>
                </a:r>
                <a:endParaRPr lang="en-US" sz="2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36143" y="8428547"/>
                <a:ext cx="5014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X4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85756" y="3807244"/>
                <a:ext cx="351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54745" y="604910"/>
            <a:ext cx="4175104" cy="5468799"/>
            <a:chOff x="1920557" y="521339"/>
            <a:chExt cx="3687483" cy="4976413"/>
          </a:xfrm>
        </p:grpSpPr>
        <p:grpSp>
          <p:nvGrpSpPr>
            <p:cNvPr id="9" name="Group 8"/>
            <p:cNvGrpSpPr/>
            <p:nvPr/>
          </p:nvGrpSpPr>
          <p:grpSpPr>
            <a:xfrm>
              <a:off x="2104134" y="521339"/>
              <a:ext cx="3503906" cy="4721196"/>
              <a:chOff x="583024" y="462995"/>
              <a:chExt cx="3503906" cy="472119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83024" y="834870"/>
                <a:ext cx="3503906" cy="4349321"/>
                <a:chOff x="651967" y="2568891"/>
                <a:chExt cx="3503906" cy="4349321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651967" y="2568891"/>
                  <a:ext cx="3503906" cy="4336106"/>
                  <a:chOff x="1242627" y="2491672"/>
                  <a:chExt cx="3218083" cy="3480656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242627" y="2812846"/>
                    <a:ext cx="3218083" cy="2902404"/>
                    <a:chOff x="-129956" y="2791830"/>
                    <a:chExt cx="3386036" cy="2971962"/>
                  </a:xfrm>
                </p:grpSpPr>
                <p:pic>
                  <p:nvPicPr>
                    <p:cNvPr id="10" name="Picture 9" descr="HCLE_FL.jpg"/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611" t="40449" r="33932" b="30931"/>
                    <a:stretch/>
                  </p:blipFill>
                  <p:spPr>
                    <a:xfrm>
                      <a:off x="-69761" y="2791830"/>
                      <a:ext cx="3299054" cy="114973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" name="Picture 10" descr="HCLE_RB.jpg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rightnessContrast bright="20000" contrast="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345" t="38186" r="33907" b="31456"/>
                    <a:stretch/>
                  </p:blipFill>
                  <p:spPr>
                    <a:xfrm>
                      <a:off x="-129956" y="4517772"/>
                      <a:ext cx="3386036" cy="124602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1315245" y="3900983"/>
                    <a:ext cx="3112028" cy="2071345"/>
                    <a:chOff x="663743" y="4070384"/>
                    <a:chExt cx="3112028" cy="2432734"/>
                  </a:xfrm>
                </p:grpSpPr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663743" y="4070384"/>
                      <a:ext cx="1536053" cy="3772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/>
                        <a:t>Unstressed</a:t>
                      </a:r>
                    </a:p>
                  </p:txBody>
                </p: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2319998" y="6125910"/>
                      <a:ext cx="1455773" cy="3772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/>
                        <a:t>Stressed</a:t>
                      </a:r>
                    </a:p>
                  </p:txBody>
                </p:sp>
              </p:grp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319189" y="2491672"/>
                    <a:ext cx="1425212" cy="3211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Fluorescein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261896" y="4267092"/>
                    <a:ext cx="1359101" cy="3211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Rose Bengal</a:t>
                    </a: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744388" y="6507510"/>
                  <a:ext cx="1655768" cy="410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Unstressed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479126" y="4326782"/>
                  <a:ext cx="15249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Stressed</a:t>
                  </a: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1112230" y="462995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Monolayer Cells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920557" y="919753"/>
              <a:ext cx="311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03099" y="5097642"/>
              <a:ext cx="501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X4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4745" y="9652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Figure 1</a:t>
            </a:r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157509" y="1055206"/>
            <a:ext cx="3710855" cy="4962417"/>
            <a:chOff x="1795011" y="3316164"/>
            <a:chExt cx="3710855" cy="4962417"/>
          </a:xfrm>
        </p:grpSpPr>
        <p:grpSp>
          <p:nvGrpSpPr>
            <p:cNvPr id="36" name="Group 35"/>
            <p:cNvGrpSpPr/>
            <p:nvPr/>
          </p:nvGrpSpPr>
          <p:grpSpPr>
            <a:xfrm>
              <a:off x="2094901" y="3316164"/>
              <a:ext cx="3410965" cy="4962417"/>
              <a:chOff x="570900" y="3316163"/>
              <a:chExt cx="3410965" cy="496241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70900" y="3316163"/>
                <a:ext cx="3410965" cy="4494130"/>
                <a:chOff x="654373" y="1589568"/>
                <a:chExt cx="3839988" cy="4866135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654373" y="1589568"/>
                  <a:ext cx="3839988" cy="4432906"/>
                  <a:chOff x="358825" y="697978"/>
                  <a:chExt cx="3839988" cy="4432906"/>
                </a:xfrm>
              </p:grpSpPr>
              <p:pic>
                <p:nvPicPr>
                  <p:cNvPr id="43" name="Picture 42" descr="Untitled.png"/>
                  <p:cNvPicPr>
                    <a:picLocks noChangeAspect="1"/>
                  </p:cNvPicPr>
                  <p:nvPr/>
                </p:nvPicPr>
                <p:blipFill>
                  <a:blip r:embed="rId10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8825" y="1161736"/>
                    <a:ext cx="3839988" cy="1425185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 descr="Untitled2.png"/>
                  <p:cNvPicPr>
                    <a:picLocks noChangeAspect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883" y="3830285"/>
                    <a:ext cx="3546796" cy="1300599"/>
                  </a:xfrm>
                  <a:prstGeom prst="rect">
                    <a:avLst/>
                  </a:prstGeom>
                </p:spPr>
              </p:pic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11156" y="2574952"/>
                    <a:ext cx="1676399" cy="4332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Unstressed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653011" y="2574952"/>
                    <a:ext cx="1426798" cy="4332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Stressed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589396" y="697978"/>
                    <a:ext cx="1622162" cy="4332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Fluorescein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585332" y="3403522"/>
                    <a:ext cx="2177099" cy="4332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Rose Bengal</a:t>
                    </a:r>
                  </a:p>
                </p:txBody>
              </p: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922041" y="6004089"/>
                  <a:ext cx="1676399" cy="433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Unstressed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868000" y="6022474"/>
                  <a:ext cx="1411954" cy="433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Stressed</a:t>
                  </a:r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2106968" y="7878470"/>
                <a:ext cx="5549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x10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795011" y="3318860"/>
              <a:ext cx="384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779251" y="3560794"/>
            <a:ext cx="936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TUNEL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8823146" y="63279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Stratified Cells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4847315" y="60326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Monolayer Cells</a:t>
            </a:r>
          </a:p>
        </p:txBody>
      </p:sp>
    </p:spTree>
    <p:extLst>
      <p:ext uri="{BB962C8B-B14F-4D97-AF65-F5344CB8AC3E}">
        <p14:creationId xmlns:p14="http://schemas.microsoft.com/office/powerpoint/2010/main" val="34588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85" y="367659"/>
            <a:ext cx="42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85" y="3603018"/>
            <a:ext cx="42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104" y="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2" y="372136"/>
            <a:ext cx="6230900" cy="3235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V="1">
            <a:off x="9368722" y="3311559"/>
            <a:ext cx="558799" cy="198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52" y="3470645"/>
            <a:ext cx="5634194" cy="30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0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607" y="377510"/>
            <a:ext cx="5981939" cy="3474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555" y="636284"/>
            <a:ext cx="42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4679" y="3784600"/>
            <a:ext cx="41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5435" y="52423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554" y="3701671"/>
            <a:ext cx="41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443" y="1270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2125520" y="673091"/>
            <a:ext cx="2173472" cy="2781229"/>
            <a:chOff x="1743357" y="1449685"/>
            <a:chExt cx="4334799" cy="5076718"/>
          </a:xfrm>
        </p:grpSpPr>
        <p:pic>
          <p:nvPicPr>
            <p:cNvPr id="23" name="Picture 22" descr="strat_transf_NT_10x_02.t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357" y="1449685"/>
              <a:ext cx="2103120" cy="1577340"/>
            </a:xfrm>
            <a:prstGeom prst="rect">
              <a:avLst/>
            </a:prstGeom>
          </p:spPr>
        </p:pic>
        <p:pic>
          <p:nvPicPr>
            <p:cNvPr id="24" name="Picture 23" descr="strat_transf_NT_10x_03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357" y="3195777"/>
              <a:ext cx="2103120" cy="1577340"/>
            </a:xfrm>
            <a:prstGeom prst="rect">
              <a:avLst/>
            </a:prstGeom>
          </p:spPr>
        </p:pic>
        <p:pic>
          <p:nvPicPr>
            <p:cNvPr id="25" name="Picture 24" descr="strat_transf_NT_10x_03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357" y="4949063"/>
              <a:ext cx="2103120" cy="1577340"/>
            </a:xfrm>
            <a:prstGeom prst="rect">
              <a:avLst/>
            </a:prstGeom>
          </p:spPr>
        </p:pic>
        <p:pic>
          <p:nvPicPr>
            <p:cNvPr id="26" name="Picture 25" descr="strat_transf_tbHP_10x_01.t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036" y="1449685"/>
              <a:ext cx="2103120" cy="1577340"/>
            </a:xfrm>
            <a:prstGeom prst="rect">
              <a:avLst/>
            </a:prstGeom>
          </p:spPr>
        </p:pic>
        <p:pic>
          <p:nvPicPr>
            <p:cNvPr id="27" name="Picture 26" descr="strat_transf_tbHP_10x_02.t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036" y="3195777"/>
              <a:ext cx="2103120" cy="1577340"/>
            </a:xfrm>
            <a:prstGeom prst="rect">
              <a:avLst/>
            </a:prstGeom>
          </p:spPr>
        </p:pic>
        <p:pic>
          <p:nvPicPr>
            <p:cNvPr id="28" name="Picture 27" descr="strat_transf_tbHP_10x_03.t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137" y="4949063"/>
              <a:ext cx="2103120" cy="157734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726932" y="1239088"/>
            <a:ext cx="1112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Unstressed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898225" y="2552034"/>
            <a:ext cx="89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tressed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510761" y="390741"/>
            <a:ext cx="152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Stratified Cells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772897" y="678123"/>
            <a:ext cx="914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TF Uptake</a:t>
            </a:r>
            <a:endParaRPr lang="en-US" sz="1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858884" y="3460776"/>
            <a:ext cx="4549545" cy="2854132"/>
            <a:chOff x="847608" y="3321076"/>
            <a:chExt cx="4549545" cy="2854132"/>
          </a:xfrm>
        </p:grpSpPr>
        <p:sp>
          <p:nvSpPr>
            <p:cNvPr id="10" name="TextBox 9"/>
            <p:cNvSpPr txBox="1"/>
            <p:nvPr/>
          </p:nvSpPr>
          <p:spPr>
            <a:xfrm>
              <a:off x="865890" y="3704760"/>
              <a:ext cx="42558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                       Unstressed +</a:t>
              </a:r>
              <a:r>
                <a:rPr lang="en-US" sz="1400" dirty="0"/>
                <a:t> </a:t>
              </a:r>
              <a:r>
                <a:rPr lang="en-US" sz="1400" dirty="0" smtClean="0"/>
                <a:t>                             Stressed +</a:t>
              </a:r>
            </a:p>
            <a:p>
              <a:r>
                <a:rPr lang="en-US" sz="1400" dirty="0" smtClean="0"/>
                <a:t>Unstressed       Genistein           Stressed         Genistein  </a:t>
              </a:r>
              <a:r>
                <a:rPr lang="en-US" sz="1200" dirty="0"/>
                <a:t>	   	</a:t>
              </a:r>
            </a:p>
          </p:txBody>
        </p:sp>
        <p:pic>
          <p:nvPicPr>
            <p:cNvPr id="14" name="Picture 13" descr="Strat_NT1_4x_01.t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76" y="4212843"/>
              <a:ext cx="969743" cy="727307"/>
            </a:xfrm>
            <a:prstGeom prst="rect">
              <a:avLst/>
            </a:prstGeom>
          </p:spPr>
        </p:pic>
        <p:pic>
          <p:nvPicPr>
            <p:cNvPr id="15" name="Picture 14" descr="Strat_tbHP1_4x_02.tif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598" y="4211004"/>
              <a:ext cx="972195" cy="729146"/>
            </a:xfrm>
            <a:prstGeom prst="rect">
              <a:avLst/>
            </a:prstGeom>
          </p:spPr>
        </p:pic>
        <p:pic>
          <p:nvPicPr>
            <p:cNvPr id="16" name="Picture 15" descr="Strat_Geni2_4x_03.tif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295" y="4200218"/>
              <a:ext cx="972195" cy="729146"/>
            </a:xfrm>
            <a:prstGeom prst="rect">
              <a:avLst/>
            </a:prstGeom>
          </p:spPr>
        </p:pic>
        <p:pic>
          <p:nvPicPr>
            <p:cNvPr id="17" name="Picture 16" descr="Strat_tbHP+Geni1_4x_02.ti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901" y="4211004"/>
              <a:ext cx="972195" cy="7291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11" y="5448233"/>
              <a:ext cx="969300" cy="7269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815" y="5433579"/>
              <a:ext cx="969300" cy="72697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198" y="5435513"/>
              <a:ext cx="969300" cy="7269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637" y="5433579"/>
              <a:ext cx="969300" cy="72697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238283" y="3321076"/>
              <a:ext cx="1529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Stratified Cells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7608" y="4962939"/>
              <a:ext cx="4549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                        Unstressed +                                Stressed +</a:t>
              </a:r>
              <a:endParaRPr lang="en-US" sz="1400" dirty="0"/>
            </a:p>
            <a:p>
              <a:r>
                <a:rPr lang="en-US" sz="1400" dirty="0" smtClean="0"/>
                <a:t>Unstressed  Chlorpromazine   Stressed      Chlorpromazine  </a:t>
              </a:r>
              <a:r>
                <a:rPr lang="en-US" sz="1200" dirty="0"/>
                <a:t>	   	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82893" y="3784601"/>
            <a:ext cx="6272759" cy="307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2281" y="1905821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x10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730627" y="6281165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035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648364"/>
            <a:ext cx="5788966" cy="313343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631477" y="2286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42699" y="364836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45" y="9652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228600"/>
            <a:ext cx="638704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2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89" y="465861"/>
            <a:ext cx="7391400" cy="2823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00" y="3450437"/>
            <a:ext cx="6594144" cy="34422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9800" y="304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3528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45" y="9652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25157" y="54800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Stratified </a:t>
            </a:r>
            <a:r>
              <a:rPr lang="en-US" sz="2400" dirty="0" smtClean="0"/>
              <a:t>Cells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61705" y="1212232"/>
            <a:ext cx="8153400" cy="2464479"/>
            <a:chOff x="533400" y="782922"/>
            <a:chExt cx="8153400" cy="2464479"/>
          </a:xfrm>
        </p:grpSpPr>
        <p:grpSp>
          <p:nvGrpSpPr>
            <p:cNvPr id="2" name="Group 1"/>
            <p:cNvGrpSpPr/>
            <p:nvPr/>
          </p:nvGrpSpPr>
          <p:grpSpPr>
            <a:xfrm>
              <a:off x="614914" y="1510905"/>
              <a:ext cx="7864490" cy="1736496"/>
              <a:chOff x="504371" y="1302657"/>
              <a:chExt cx="7864490" cy="1736496"/>
            </a:xfrm>
          </p:grpSpPr>
          <p:pic>
            <p:nvPicPr>
              <p:cNvPr id="4" name="Picture 3" descr="hcle_strat_Jac_NT_01.tif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71" y="1302657"/>
                <a:ext cx="1828800" cy="1371600"/>
              </a:xfrm>
              <a:prstGeom prst="rect">
                <a:avLst/>
              </a:prstGeom>
            </p:spPr>
          </p:pic>
          <p:pic>
            <p:nvPicPr>
              <p:cNvPr id="7" name="Picture 6" descr="hcle_strat_Jac_tbHP_01.tif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0061" y="1319835"/>
                <a:ext cx="1828800" cy="1371600"/>
              </a:xfrm>
              <a:prstGeom prst="rect">
                <a:avLst/>
              </a:prstGeom>
            </p:spPr>
          </p:pic>
          <p:pic>
            <p:nvPicPr>
              <p:cNvPr id="10" name="Picture 9" descr="hcle_strat_Jac_tb+Dyna_01.tif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6247" y="1319835"/>
                <a:ext cx="1828800" cy="1371600"/>
              </a:xfrm>
              <a:prstGeom prst="rect">
                <a:avLst/>
              </a:prstGeom>
            </p:spPr>
          </p:pic>
          <p:pic>
            <p:nvPicPr>
              <p:cNvPr id="11" name="Picture 10" descr="hcle_strat_Jac_Dyna_01.tif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5309" y="1319835"/>
                <a:ext cx="1828800" cy="137160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111311" y="2639043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x10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3400" y="782922"/>
              <a:ext cx="815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                               </a:t>
              </a:r>
              <a:r>
                <a:rPr lang="en-US" sz="2000" dirty="0" smtClean="0"/>
                <a:t>       Unstressed                                                    Stressed           </a:t>
              </a:r>
              <a:endParaRPr lang="en-US" sz="2000" dirty="0"/>
            </a:p>
            <a:p>
              <a:r>
                <a:rPr lang="en-US" sz="2000" dirty="0"/>
                <a:t>   Unstressed 	     + Dynasore             </a:t>
              </a:r>
              <a:r>
                <a:rPr lang="en-US" sz="2000" dirty="0" smtClean="0"/>
                <a:t>       Stressed                 + </a:t>
              </a:r>
              <a:r>
                <a:rPr lang="en-US" sz="2000" dirty="0"/>
                <a:t>Dynasore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65733" y="3734120"/>
            <a:ext cx="7353803" cy="2927308"/>
            <a:chOff x="921317" y="3284514"/>
            <a:chExt cx="7353803" cy="2927308"/>
          </a:xfrm>
        </p:grpSpPr>
        <p:grpSp>
          <p:nvGrpSpPr>
            <p:cNvPr id="23" name="Group 22"/>
            <p:cNvGrpSpPr/>
            <p:nvPr/>
          </p:nvGrpSpPr>
          <p:grpSpPr>
            <a:xfrm>
              <a:off x="1225393" y="3284514"/>
              <a:ext cx="7049727" cy="1439886"/>
              <a:chOff x="1225393" y="3284514"/>
              <a:chExt cx="7049727" cy="143988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9800" y="4175624"/>
                <a:ext cx="5107164" cy="54877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25393" y="3284514"/>
                <a:ext cx="70497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                       </a:t>
                </a:r>
                <a:r>
                  <a:rPr lang="en-US" sz="2000" dirty="0" smtClean="0"/>
                  <a:t>     Set </a:t>
                </a:r>
                <a:r>
                  <a:rPr lang="en-US" sz="2000" dirty="0"/>
                  <a:t>1                          </a:t>
                </a:r>
                <a:r>
                  <a:rPr lang="en-US" sz="2000" dirty="0" smtClean="0"/>
                  <a:t>      Set </a:t>
                </a:r>
                <a:r>
                  <a:rPr lang="en-US" sz="2000" dirty="0"/>
                  <a:t>2</a:t>
                </a:r>
              </a:p>
              <a:p>
                <a:r>
                  <a:rPr lang="en-US" sz="1600" dirty="0" smtClean="0"/>
                  <a:t>Stressed</a:t>
                </a:r>
                <a:r>
                  <a:rPr lang="en-US" b="1" dirty="0" smtClean="0"/>
                  <a:t>       -          </a:t>
                </a:r>
                <a:r>
                  <a:rPr lang="en-US" b="1" dirty="0"/>
                  <a:t>+      </a:t>
                </a:r>
                <a:r>
                  <a:rPr lang="en-US" b="1" dirty="0" smtClean="0"/>
                  <a:t>  </a:t>
                </a:r>
                <a:r>
                  <a:rPr lang="en-US" b="1" dirty="0"/>
                  <a:t>-       </a:t>
                </a:r>
                <a:r>
                  <a:rPr lang="en-US" b="1" dirty="0" smtClean="0"/>
                  <a:t>  +           </a:t>
                </a:r>
                <a:r>
                  <a:rPr lang="en-US" b="1" dirty="0"/>
                  <a:t>-       </a:t>
                </a:r>
                <a:r>
                  <a:rPr lang="en-US" b="1" dirty="0" smtClean="0"/>
                  <a:t> +        </a:t>
                </a:r>
                <a:r>
                  <a:rPr lang="en-US" b="1" dirty="0"/>
                  <a:t>-         </a:t>
                </a:r>
                <a:r>
                  <a:rPr lang="en-US" b="1" dirty="0" smtClean="0"/>
                  <a:t> +   </a:t>
                </a:r>
                <a:endParaRPr lang="en-US" b="1" dirty="0"/>
              </a:p>
              <a:p>
                <a:r>
                  <a:rPr lang="en-US" sz="1600" dirty="0"/>
                  <a:t>Dynasore      </a:t>
                </a:r>
                <a:r>
                  <a:rPr lang="en-US" b="1" dirty="0"/>
                  <a:t>-       </a:t>
                </a:r>
                <a:r>
                  <a:rPr lang="en-US" b="1" dirty="0" smtClean="0"/>
                  <a:t>   -        +         +           </a:t>
                </a:r>
                <a:r>
                  <a:rPr lang="en-US" b="1" dirty="0"/>
                  <a:t>-      </a:t>
                </a:r>
                <a:r>
                  <a:rPr lang="en-US" b="1" dirty="0" smtClean="0"/>
                  <a:t>   </a:t>
                </a:r>
                <a:r>
                  <a:rPr lang="en-US" b="1" dirty="0"/>
                  <a:t>-       </a:t>
                </a:r>
                <a:r>
                  <a:rPr lang="en-US" b="1" dirty="0" smtClean="0"/>
                  <a:t> +         </a:t>
                </a:r>
                <a:r>
                  <a:rPr lang="en-US" b="1" dirty="0"/>
                  <a:t>+   </a:t>
                </a:r>
                <a:endParaRPr lang="en-US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42364" y="4106972"/>
                <a:ext cx="9327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LGALS3</a:t>
                </a:r>
              </a:p>
              <a:p>
                <a:r>
                  <a:rPr lang="en-US" sz="1600" dirty="0"/>
                  <a:t>Standard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21317" y="4466826"/>
              <a:ext cx="7347780" cy="1744996"/>
              <a:chOff x="921317" y="4466826"/>
              <a:chExt cx="7347780" cy="174499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314" y="4933047"/>
                <a:ext cx="5787650" cy="59693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921317" y="4466826"/>
                <a:ext cx="55976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Size</a:t>
                </a:r>
              </a:p>
              <a:p>
                <a:r>
                  <a:rPr lang="en-US" sz="1600" dirty="0"/>
                  <a:t>(bp)</a:t>
                </a:r>
              </a:p>
              <a:p>
                <a:r>
                  <a:rPr lang="en-US" sz="1600" dirty="0"/>
                  <a:t>300-</a:t>
                </a:r>
              </a:p>
              <a:p>
                <a:endParaRPr lang="en-US" sz="600" dirty="0"/>
              </a:p>
              <a:p>
                <a:r>
                  <a:rPr lang="en-US" sz="1600" dirty="0"/>
                  <a:t>200-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14496" y="5627047"/>
                <a:ext cx="58024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                                    </a:t>
                </a:r>
                <a:r>
                  <a:rPr lang="en-US" sz="1600" dirty="0" smtClean="0"/>
                  <a:t>           Conditioned </a:t>
                </a:r>
                <a:r>
                  <a:rPr lang="en-US" sz="1600" dirty="0"/>
                  <a:t>Media                          </a:t>
                </a:r>
              </a:p>
              <a:p>
                <a:r>
                  <a:rPr lang="en-US" sz="1600" dirty="0"/>
                  <a:t>                                                                                           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55064" y="4933047"/>
                <a:ext cx="914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Medium</a:t>
                </a:r>
              </a:p>
              <a:p>
                <a:r>
                  <a:rPr lang="en-US" sz="1600" dirty="0"/>
                  <a:t>Control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982350" y="685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2350" y="37338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745" y="9652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233</Words>
  <Application>Microsoft Macintosh PowerPoint</Application>
  <PresentationFormat>Widescreen</PresentationFormat>
  <Paragraphs>80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Keck Medical Center of USC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Jeong, Shinwu</dc:creator>
  <cp:lastModifiedBy>Fini, Elizabeth</cp:lastModifiedBy>
  <cp:revision>31</cp:revision>
  <cp:lastPrinted>2018-06-22T10:09:09Z</cp:lastPrinted>
  <dcterms:created xsi:type="dcterms:W3CDTF">2018-04-11T23:09:44Z</dcterms:created>
  <dcterms:modified xsi:type="dcterms:W3CDTF">2018-06-25T19:31:47Z</dcterms:modified>
</cp:coreProperties>
</file>