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9" r:id="rId4"/>
  </p:sldIdLst>
  <p:sldSz cx="6858000" cy="9144000" type="screen4x3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13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3839-3EE4-4458-8D73-ABFF5DBAC7C4}" type="datetimeFigureOut">
              <a:rPr lang="it-IT" smtClean="0"/>
              <a:pPr/>
              <a:t>19/06/2018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52DD9-E6F7-4B7F-993D-D009D1E6D2DF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16200000">
            <a:off x="682691" y="4041938"/>
            <a:ext cx="945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err="1"/>
              <a:t>Patients</a:t>
            </a:r>
            <a:r>
              <a:rPr lang="it-IT" sz="1200" b="1" dirty="0"/>
              <a:t>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48880" y="5663153"/>
            <a:ext cx="1742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/>
              <a:t>Follow-up </a:t>
            </a:r>
            <a:r>
              <a:rPr lang="it-IT" sz="1200" b="1" dirty="0" err="1"/>
              <a:t>visit</a:t>
            </a:r>
            <a:r>
              <a:rPr lang="it-IT" sz="1200" b="1" dirty="0"/>
              <a:t> (</a:t>
            </a:r>
            <a:r>
              <a:rPr lang="it-IT" sz="1200" b="1" dirty="0" err="1"/>
              <a:t>months</a:t>
            </a:r>
            <a:r>
              <a:rPr lang="it-IT" sz="1200" b="1" dirty="0"/>
              <a:t>)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1124744" y="6372200"/>
            <a:ext cx="4608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Online</a:t>
            </a:r>
            <a:r>
              <a:rPr lang="it-IT" sz="1200" dirty="0"/>
              <a:t> </a:t>
            </a:r>
            <a:r>
              <a:rPr lang="en-GB" sz="1200" b="1" dirty="0"/>
              <a:t>Suppl. Fig. 1.</a:t>
            </a:r>
            <a:r>
              <a:rPr lang="en-GB" sz="1200" dirty="0"/>
              <a:t> Staging and variation in CKD for patients over the 7 visits. Data are expressed as percentage. CKD, chronic kidney disease.</a:t>
            </a:r>
            <a:endParaRPr lang="de-CH" sz="1200" b="1" dirty="0"/>
          </a:p>
          <a:p>
            <a:endParaRPr lang="it-IT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7700" y="2987824"/>
            <a:ext cx="45815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 rot="16200000">
            <a:off x="736333" y="3891926"/>
            <a:ext cx="945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err="1"/>
              <a:t>Patients</a:t>
            </a:r>
            <a:r>
              <a:rPr lang="it-IT" sz="1200" b="1" dirty="0"/>
              <a:t> (%)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2523802" y="5375121"/>
            <a:ext cx="1487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/>
              <a:t>CKD </a:t>
            </a:r>
            <a:r>
              <a:rPr lang="it-IT" sz="1200" b="1" dirty="0" err="1"/>
              <a:t>staging</a:t>
            </a:r>
            <a:r>
              <a:rPr lang="it-IT" sz="1200" b="1" dirty="0"/>
              <a:t> (MDRD)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r="14459"/>
          <a:stretch>
            <a:fillRect/>
          </a:stretch>
        </p:blipFill>
        <p:spPr bwMode="auto">
          <a:xfrm>
            <a:off x="1166098" y="2744944"/>
            <a:ext cx="3919086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15"/>
          <p:cNvSpPr txBox="1"/>
          <p:nvPr/>
        </p:nvSpPr>
        <p:spPr>
          <a:xfrm>
            <a:off x="1196752" y="6084168"/>
            <a:ext cx="4294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Online Suppl. Fig. 2 </a:t>
            </a:r>
            <a:r>
              <a:rPr lang="en-GB" sz="1200" dirty="0"/>
              <a:t>CKD staging in male and female patients.  Proportion of male and female patients with increasing staging over the 7 visits. Data are presented as percentages</a:t>
            </a:r>
            <a:r>
              <a:rPr lang="en-GB" sz="1200" b="1" dirty="0"/>
              <a:t>.</a:t>
            </a:r>
            <a:endParaRPr lang="de-CH" sz="1200" b="1" dirty="0"/>
          </a:p>
          <a:p>
            <a:endParaRPr lang="it-IT" dirty="0"/>
          </a:p>
        </p:txBody>
      </p:sp>
      <p:grpSp>
        <p:nvGrpSpPr>
          <p:cNvPr id="39" name="Gruppo 38"/>
          <p:cNvGrpSpPr/>
          <p:nvPr/>
        </p:nvGrpSpPr>
        <p:grpSpPr>
          <a:xfrm>
            <a:off x="2969032" y="2713637"/>
            <a:ext cx="650784" cy="400110"/>
            <a:chOff x="2500306" y="779436"/>
            <a:chExt cx="650784" cy="400110"/>
          </a:xfrm>
        </p:grpSpPr>
        <p:sp>
          <p:nvSpPr>
            <p:cNvPr id="36" name="Rettangolo 35"/>
            <p:cNvSpPr/>
            <p:nvPr/>
          </p:nvSpPr>
          <p:spPr>
            <a:xfrm>
              <a:off x="2500306" y="857224"/>
              <a:ext cx="90000" cy="9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2500306" y="1009624"/>
              <a:ext cx="90000" cy="9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CasellaDiTesto 37"/>
            <p:cNvSpPr txBox="1"/>
            <p:nvPr/>
          </p:nvSpPr>
          <p:spPr>
            <a:xfrm>
              <a:off x="2536819" y="779436"/>
              <a:ext cx="6142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000" dirty="0" err="1"/>
                <a:t>Males</a:t>
              </a:r>
              <a:endParaRPr lang="it-IT" sz="1000" dirty="0"/>
            </a:p>
            <a:p>
              <a:r>
                <a:rPr lang="it-IT" sz="1000" dirty="0" err="1"/>
                <a:t>Females</a:t>
              </a:r>
              <a:endParaRPr lang="en-GB" sz="1000" dirty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15"/>
          <p:cNvSpPr txBox="1"/>
          <p:nvPr/>
        </p:nvSpPr>
        <p:spPr>
          <a:xfrm>
            <a:off x="332656" y="7845459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Online Suppl. Fig. 3.</a:t>
            </a:r>
            <a:r>
              <a:rPr lang="en-GB" sz="1200" dirty="0"/>
              <a:t> Levels of MBD parameters by CKD staging for the 7 visits. A) Levels of </a:t>
            </a:r>
            <a:r>
              <a:rPr lang="en-GB" sz="1200" dirty="0" err="1"/>
              <a:t>iPTH</a:t>
            </a:r>
            <a:r>
              <a:rPr lang="en-GB" sz="1200" dirty="0"/>
              <a:t> by CKD stage for the 7 visits. B) Levels of phosphorus by CKD stage for the 7 visits. C) Levels of calcium by CKD stage for the 7 visits. Data are expressed as mean values. CKD, chronic kidney disease; </a:t>
            </a:r>
            <a:r>
              <a:rPr lang="en-GB" sz="1200" dirty="0" err="1"/>
              <a:t>iPTH</a:t>
            </a:r>
            <a:r>
              <a:rPr lang="en-GB" sz="1200" dirty="0"/>
              <a:t>, intact parathyroid hormone; MBD, mineral bone disorder.</a:t>
            </a:r>
            <a:endParaRPr lang="de-CH" sz="1200" b="1" dirty="0"/>
          </a:p>
        </p:txBody>
      </p:sp>
      <p:sp>
        <p:nvSpPr>
          <p:cNvPr id="3" name="TextBox 5"/>
          <p:cNvSpPr txBox="1"/>
          <p:nvPr/>
        </p:nvSpPr>
        <p:spPr>
          <a:xfrm rot="16200000">
            <a:off x="881799" y="1164122"/>
            <a:ext cx="959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err="1"/>
              <a:t>iPTH</a:t>
            </a:r>
            <a:r>
              <a:rPr lang="it-IT" sz="1200" b="1" dirty="0"/>
              <a:t> (</a:t>
            </a:r>
            <a:r>
              <a:rPr lang="it-IT" sz="1200" b="1" dirty="0" err="1"/>
              <a:t>pg</a:t>
            </a:r>
            <a:r>
              <a:rPr lang="it-IT" sz="1200" b="1" dirty="0"/>
              <a:t>/dl)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2483993" y="2275810"/>
            <a:ext cx="1742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/>
              <a:t>Follow-up </a:t>
            </a:r>
            <a:r>
              <a:rPr lang="it-IT" sz="1200" b="1" dirty="0" err="1"/>
              <a:t>visit</a:t>
            </a:r>
            <a:r>
              <a:rPr lang="it-IT" sz="1200" b="1" dirty="0"/>
              <a:t> (</a:t>
            </a:r>
            <a:r>
              <a:rPr lang="it-IT" sz="1200" b="1" dirty="0" err="1"/>
              <a:t>months</a:t>
            </a:r>
            <a:r>
              <a:rPr lang="it-IT" sz="1200" b="1" dirty="0"/>
              <a:t>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8290" y="467544"/>
            <a:ext cx="41338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>
            <a:off x="1071546" y="92866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</a:t>
            </a:r>
            <a:endParaRPr lang="en-GB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1546" y="32739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</a:t>
            </a:r>
            <a:endParaRPr lang="en-GB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0790" y="2896436"/>
            <a:ext cx="40576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5"/>
          <p:cNvSpPr txBox="1"/>
          <p:nvPr/>
        </p:nvSpPr>
        <p:spPr>
          <a:xfrm rot="16200000">
            <a:off x="723690" y="3585107"/>
            <a:ext cx="14651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err="1"/>
              <a:t>Phosphorus</a:t>
            </a:r>
            <a:r>
              <a:rPr lang="it-IT" sz="1200" b="1" dirty="0"/>
              <a:t> (mg/dl)</a:t>
            </a:r>
          </a:p>
        </p:txBody>
      </p:sp>
      <p:sp>
        <p:nvSpPr>
          <p:cNvPr id="10" name="TextBox 7"/>
          <p:cNvSpPr txBox="1"/>
          <p:nvPr/>
        </p:nvSpPr>
        <p:spPr>
          <a:xfrm>
            <a:off x="2488731" y="4704702"/>
            <a:ext cx="1742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/>
              <a:t>Follow-up </a:t>
            </a:r>
            <a:r>
              <a:rPr lang="it-IT" sz="1200" b="1" dirty="0" err="1"/>
              <a:t>visit</a:t>
            </a:r>
            <a:r>
              <a:rPr lang="it-IT" sz="1200" b="1" dirty="0"/>
              <a:t> (</a:t>
            </a:r>
            <a:r>
              <a:rPr lang="it-IT" sz="1200" b="1" dirty="0" err="1"/>
              <a:t>months</a:t>
            </a:r>
            <a:r>
              <a:rPr lang="it-IT" sz="1200" b="1" dirty="0"/>
              <a:t>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071546" y="585763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</a:t>
            </a:r>
            <a:endParaRPr lang="en-GB" dirty="0"/>
          </a:p>
        </p:txBody>
      </p:sp>
      <p:sp>
        <p:nvSpPr>
          <p:cNvPr id="13" name="TextBox 5"/>
          <p:cNvSpPr txBox="1"/>
          <p:nvPr/>
        </p:nvSpPr>
        <p:spPr>
          <a:xfrm rot="16200000">
            <a:off x="791651" y="6122468"/>
            <a:ext cx="1213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err="1"/>
              <a:t>Calcium</a:t>
            </a:r>
            <a:r>
              <a:rPr lang="it-IT" sz="1200" b="1" dirty="0"/>
              <a:t> (mg/dl)</a:t>
            </a:r>
          </a:p>
        </p:txBody>
      </p:sp>
      <p:sp>
        <p:nvSpPr>
          <p:cNvPr id="14" name="TextBox 7"/>
          <p:cNvSpPr txBox="1"/>
          <p:nvPr/>
        </p:nvSpPr>
        <p:spPr>
          <a:xfrm>
            <a:off x="2488731" y="7244567"/>
            <a:ext cx="17424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/>
              <a:t>Follow-up </a:t>
            </a:r>
            <a:r>
              <a:rPr lang="it-IT" sz="1200" b="1" dirty="0" err="1"/>
              <a:t>visit</a:t>
            </a:r>
            <a:r>
              <a:rPr lang="it-IT" sz="1200" b="1" dirty="0"/>
              <a:t> (</a:t>
            </a:r>
            <a:r>
              <a:rPr lang="it-IT" sz="1200" b="1" dirty="0" err="1"/>
              <a:t>months</a:t>
            </a:r>
            <a:r>
              <a:rPr lang="it-IT" sz="1200" b="1" dirty="0"/>
              <a:t>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0965" y="5403592"/>
            <a:ext cx="41243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Bildschirmpräsentation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Colin Egan</dc:creator>
  <cp:lastModifiedBy>Jappert, Ruedi</cp:lastModifiedBy>
  <cp:revision>108</cp:revision>
  <dcterms:created xsi:type="dcterms:W3CDTF">2015-12-07T10:03:59Z</dcterms:created>
  <dcterms:modified xsi:type="dcterms:W3CDTF">2018-06-19T10:03:18Z</dcterms:modified>
</cp:coreProperties>
</file>