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371" r:id="rId3"/>
    <p:sldId id="264" r:id="rId4"/>
    <p:sldId id="396" r:id="rId5"/>
    <p:sldId id="397" r:id="rId6"/>
    <p:sldId id="272" r:id="rId7"/>
    <p:sldId id="375" r:id="rId8"/>
    <p:sldId id="376" r:id="rId9"/>
    <p:sldId id="394" r:id="rId10"/>
    <p:sldId id="380" r:id="rId11"/>
    <p:sldId id="381" r:id="rId12"/>
    <p:sldId id="389" r:id="rId13"/>
    <p:sldId id="383" r:id="rId14"/>
    <p:sldId id="395" r:id="rId15"/>
    <p:sldId id="382" r:id="rId16"/>
    <p:sldId id="29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4B3B"/>
    <a:srgbClr val="F8FD23"/>
    <a:srgbClr val="124606"/>
    <a:srgbClr val="006600"/>
    <a:srgbClr val="989288"/>
    <a:srgbClr val="807E7A"/>
    <a:srgbClr val="867874"/>
    <a:srgbClr val="7486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79525" autoAdjust="0"/>
  </p:normalViewPr>
  <p:slideViewPr>
    <p:cSldViewPr>
      <p:cViewPr varScale="1">
        <p:scale>
          <a:sx n="77" d="100"/>
          <a:sy n="77" d="100"/>
        </p:scale>
        <p:origin x="1246" y="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89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0"/>
    </p:cViewPr>
  </p:sorterViewPr>
  <p:notesViewPr>
    <p:cSldViewPr>
      <p:cViewPr varScale="1">
        <p:scale>
          <a:sx n="69" d="100"/>
          <a:sy n="69" d="100"/>
        </p:scale>
        <p:origin x="-3270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F7A1D-2A97-42B0-865B-D65E6FDCE339}" type="datetimeFigureOut">
              <a:rPr lang="en-US" smtClean="0"/>
              <a:pPr/>
              <a:t>7/16/2018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A3FAA-03AC-400A-ADC1-89177084033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D4250-C2DF-4999-85E7-49C88C7D1F6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A3FAA-03AC-400A-ADC1-89177084033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07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A3FAA-03AC-400A-ADC1-89177084033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39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A3FAA-03AC-400A-ADC1-89177084033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43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A3FAA-03AC-400A-ADC1-89177084033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12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A3FAA-03AC-400A-ADC1-89177084033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29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A3FAA-03AC-400A-ADC1-89177084033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55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D4250-C2DF-4999-85E7-49C88C7D1F6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A3FAA-03AC-400A-ADC1-89177084033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82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A3FAA-03AC-400A-ADC1-89177084033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A3FAA-03AC-400A-ADC1-89177084033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85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A3FAA-03AC-400A-ADC1-89177084033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24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A3FAA-03AC-400A-ADC1-89177084033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D4250-C2DF-4999-85E7-49C88C7D1F6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5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D4250-C2DF-4999-85E7-49C88C7D1F6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570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A3FAA-03AC-400A-ADC1-89177084033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33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2F01B-DD97-4D9E-8E37-2FA16F9FFF26}" type="datetime1">
              <a:rPr lang="en-US" smtClean="0"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86C59-7F68-49F8-9C6E-97873C8AC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0FBA-69DE-4CC8-BE5E-33BC3AC128F2}" type="datetime1">
              <a:rPr lang="en-US" smtClean="0"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86C59-7F68-49F8-9C6E-97873C8AC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D2B4-2B71-42B1-B044-0BB62594A18E}" type="datetime1">
              <a:rPr lang="en-US" smtClean="0"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86C59-7F68-49F8-9C6E-97873C8AC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33DC-AA49-40FC-B401-698697AD3208}" type="datetime1">
              <a:rPr lang="en-US" smtClean="0"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86C59-7F68-49F8-9C6E-97873C8AC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59F8-14E1-42D3-9B44-10914CC390F0}" type="datetime1">
              <a:rPr lang="en-US" smtClean="0"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86C59-7F68-49F8-9C6E-97873C8AC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1EA12-00DD-4B7A-8B01-5B33365A9DF5}" type="datetime1">
              <a:rPr lang="en-US" smtClean="0"/>
              <a:t>7/16/2018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86C59-7F68-49F8-9C6E-97873C8AC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F0B01-BBD8-456D-8065-CB20A1E16BAF}" type="datetime1">
              <a:rPr lang="en-US" smtClean="0"/>
              <a:t>7/16/2018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86C59-7F68-49F8-9C6E-97873C8AC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9909-8B9C-4A86-BA84-1DDCC9D6C063}" type="datetime1">
              <a:rPr lang="en-US" smtClean="0"/>
              <a:t>7/16/2018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86C59-7F68-49F8-9C6E-97873C8AC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E1841-980F-479E-B269-0326A0D6CB28}" type="datetime1">
              <a:rPr lang="en-US" smtClean="0"/>
              <a:t>7/16/2018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86C59-7F68-49F8-9C6E-97873C8AC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D70C-67AE-4B6C-9E5D-2D308EF5AA89}" type="datetime1">
              <a:rPr lang="en-US" smtClean="0"/>
              <a:t>7/16/2018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86C59-7F68-49F8-9C6E-97873C8AC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93BAA-88FE-46E3-97BD-DBEB34BC1282}" type="datetime1">
              <a:rPr lang="en-US" smtClean="0"/>
              <a:t>7/16/2018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86C59-7F68-49F8-9C6E-97873C8AC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6AABD-15B2-41B4-B448-6B86BCBE792D}" type="datetime1">
              <a:rPr lang="en-US" smtClean="0"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86C59-7F68-49F8-9C6E-97873C8AC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gif"/><Relationship Id="rId5" Type="http://schemas.openxmlformats.org/officeDocument/2006/relationships/image" Target="../media/image7.gif"/><Relationship Id="rId15" Type="http://schemas.openxmlformats.org/officeDocument/2006/relationships/image" Target="../media/image17.pn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tiff"/><Relationship Id="rId7" Type="http://schemas.openxmlformats.org/officeDocument/2006/relationships/image" Target="../media/image26.tiff"/><Relationship Id="rId12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29.png"/><Relationship Id="rId5" Type="http://schemas.openxmlformats.org/officeDocument/2006/relationships/image" Target="../media/image24.tiff"/><Relationship Id="rId10" Type="http://schemas.microsoft.com/office/2007/relationships/hdphoto" Target="../media/hdphoto1.wdp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A3EF57-CB8E-4E6A-A86B-EE7EC21CFF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-21609"/>
            <a:ext cx="9144000" cy="6879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28600"/>
            <a:ext cx="7772400" cy="3352800"/>
          </a:xfrm>
        </p:spPr>
        <p:txBody>
          <a:bodyPr>
            <a:normAutofit/>
          </a:bodyPr>
          <a:lstStyle/>
          <a:p>
            <a:r>
              <a:rPr lang="en-US" sz="4800" b="1" dirty="0"/>
              <a:t>Mysteries of </a:t>
            </a:r>
            <a:r>
              <a:rPr lang="en-US" sz="4800" b="1" dirty="0" err="1"/>
              <a:t>Megaspilidae</a:t>
            </a:r>
            <a:r>
              <a:rPr lang="en-US" sz="4800" b="1" dirty="0"/>
              <a:t>: </a:t>
            </a:r>
            <a:r>
              <a:rPr lang="en-US" sz="4800" b="1" i="1" dirty="0" err="1"/>
              <a:t>Conostigmus</a:t>
            </a:r>
            <a:r>
              <a:rPr lang="en-US" sz="4800" b="1" dirty="0"/>
              <a:t> spp. (Hymenoptera: </a:t>
            </a:r>
            <a:r>
              <a:rPr lang="en-US" sz="4800" b="1" dirty="0" err="1"/>
              <a:t>Megaspilidae</a:t>
            </a:r>
            <a:r>
              <a:rPr lang="en-US" sz="4800" b="1" dirty="0"/>
              <a:t>) </a:t>
            </a:r>
            <a:br>
              <a:rPr lang="en-US" sz="4800" b="1" dirty="0"/>
            </a:br>
            <a:r>
              <a:rPr lang="en-US" sz="4800" b="1" dirty="0"/>
              <a:t>of the Nearctic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4267200"/>
            <a:ext cx="6705600" cy="22860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en-US" sz="3500" b="1" dirty="0">
                <a:solidFill>
                  <a:schemeClr val="tx1"/>
                </a:solidFill>
              </a:rPr>
              <a:t>Carolyn Trietsch</a:t>
            </a:r>
          </a:p>
          <a:p>
            <a:pPr>
              <a:spcBef>
                <a:spcPts val="0"/>
              </a:spcBef>
            </a:pPr>
            <a:r>
              <a:rPr lang="en-US" sz="3500" b="1" dirty="0" err="1">
                <a:solidFill>
                  <a:schemeClr val="tx1"/>
                </a:solidFill>
              </a:rPr>
              <a:t>István</a:t>
            </a:r>
            <a:r>
              <a:rPr lang="en-US" sz="3500" b="1" dirty="0">
                <a:solidFill>
                  <a:schemeClr val="tx1"/>
                </a:solidFill>
              </a:rPr>
              <a:t> </a:t>
            </a:r>
            <a:r>
              <a:rPr lang="en-US" sz="3500" b="1" dirty="0" err="1">
                <a:solidFill>
                  <a:schemeClr val="tx1"/>
                </a:solidFill>
              </a:rPr>
              <a:t>Mikó</a:t>
            </a:r>
            <a:endParaRPr lang="en-US" sz="3500" b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3500" b="1" dirty="0">
                <a:solidFill>
                  <a:schemeClr val="tx1"/>
                </a:solidFill>
              </a:rPr>
              <a:t>Andrew R. Deans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sz="1200" b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3500" b="1" dirty="0">
                <a:solidFill>
                  <a:schemeClr val="tx1"/>
                </a:solidFill>
              </a:rPr>
              <a:t>The Pennsylvania State University</a:t>
            </a:r>
          </a:p>
          <a:p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1" y="95302"/>
            <a:ext cx="5493207" cy="3295106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779206" y="1371600"/>
            <a:ext cx="288879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i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Conostigmus</a:t>
            </a:r>
            <a:r>
              <a:rPr lang="en-US" sz="3200" b="1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ballescoracas</a:t>
            </a:r>
            <a:endParaRPr lang="en-US" sz="3200" b="1" i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094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1" y="3581401"/>
            <a:ext cx="5490749" cy="3079967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746076" y="3581400"/>
            <a:ext cx="288879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i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Megaspilus</a:t>
            </a:r>
            <a:r>
              <a: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sp.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317100A-7AB3-41BB-A4A5-D955BB353DEA}"/>
              </a:ext>
            </a:extLst>
          </p:cNvPr>
          <p:cNvCxnSpPr>
            <a:cxnSpLocks/>
          </p:cNvCxnSpPr>
          <p:nvPr/>
        </p:nvCxnSpPr>
        <p:spPr>
          <a:xfrm flipH="1">
            <a:off x="5943602" y="1828800"/>
            <a:ext cx="838199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2CE16FB-7CE7-4CCA-8F0C-A7692E94FD0F}"/>
              </a:ext>
            </a:extLst>
          </p:cNvPr>
          <p:cNvCxnSpPr>
            <a:cxnSpLocks/>
          </p:cNvCxnSpPr>
          <p:nvPr/>
        </p:nvCxnSpPr>
        <p:spPr>
          <a:xfrm flipH="1">
            <a:off x="6976650" y="5029200"/>
            <a:ext cx="802557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DABF36C9-3C50-4986-AE21-4CD1346BB7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0928" y="4724400"/>
            <a:ext cx="1405351" cy="1841768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BCFDA34-CB88-41DD-A572-10858749D538}"/>
              </a:ext>
            </a:extLst>
          </p:cNvPr>
          <p:cNvCxnSpPr>
            <a:cxnSpLocks/>
          </p:cNvCxnSpPr>
          <p:nvPr/>
        </p:nvCxnSpPr>
        <p:spPr>
          <a:xfrm flipH="1">
            <a:off x="9659578" y="5658536"/>
            <a:ext cx="779822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52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500" t="20444" r="23500" b="19111"/>
          <a:stretch>
            <a:fillRect/>
          </a:stretch>
        </p:blipFill>
        <p:spPr bwMode="auto">
          <a:xfrm>
            <a:off x="1752600" y="457200"/>
            <a:ext cx="9249336" cy="59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763000" y="6550224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chemeClr val="bg1"/>
                </a:solidFill>
              </a:rPr>
              <a:t>Mikó</a:t>
            </a:r>
            <a:r>
              <a:rPr lang="en-US" sz="1400" b="1" dirty="0">
                <a:solidFill>
                  <a:schemeClr val="bg1"/>
                </a:solidFill>
              </a:rPr>
              <a:t> et al. (2013)</a:t>
            </a:r>
          </a:p>
        </p:txBody>
      </p:sp>
    </p:spTree>
    <p:extLst>
      <p:ext uri="{BB962C8B-B14F-4D97-AF65-F5344CB8AC3E}">
        <p14:creationId xmlns:p14="http://schemas.microsoft.com/office/powerpoint/2010/main" val="2657234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EFAFB-7206-4BE4-9CCD-F992B62B0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UCE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50AB71-7139-4FE8-8722-826B680C95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6400" y="1600200"/>
            <a:ext cx="7712106" cy="46402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8702F3-9AE1-418B-88E2-4913B13F1A09}"/>
              </a:ext>
            </a:extLst>
          </p:cNvPr>
          <p:cNvSpPr/>
          <p:nvPr/>
        </p:nvSpPr>
        <p:spPr>
          <a:xfrm>
            <a:off x="1550504" y="5410200"/>
            <a:ext cx="1600200" cy="511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02368-4167-427A-A802-2A97F6A9F013}"/>
              </a:ext>
            </a:extLst>
          </p:cNvPr>
          <p:cNvSpPr txBox="1"/>
          <p:nvPr/>
        </p:nvSpPr>
        <p:spPr>
          <a:xfrm>
            <a:off x="7086601" y="6456155"/>
            <a:ext cx="3703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Blaimer</a:t>
            </a:r>
            <a:r>
              <a:rPr lang="en-US" sz="1400" dirty="0"/>
              <a:t> et al. (in prep.), Smithsonian (NMNH)</a:t>
            </a:r>
          </a:p>
        </p:txBody>
      </p:sp>
      <p:sp>
        <p:nvSpPr>
          <p:cNvPr id="7" name="Right Bracket 6">
            <a:extLst>
              <a:ext uri="{FF2B5EF4-FFF2-40B4-BE49-F238E27FC236}">
                <a16:creationId xmlns:a16="http://schemas.microsoft.com/office/drawing/2014/main" id="{977597C9-E060-4F9E-BD3D-18E9194B5110}"/>
              </a:ext>
            </a:extLst>
          </p:cNvPr>
          <p:cNvSpPr/>
          <p:nvPr/>
        </p:nvSpPr>
        <p:spPr>
          <a:xfrm>
            <a:off x="9819202" y="1498978"/>
            <a:ext cx="86798" cy="2463422"/>
          </a:xfrm>
          <a:prstGeom prst="rightBracket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6FD251-0291-4551-8396-8A01DEA1160D}"/>
              </a:ext>
            </a:extLst>
          </p:cNvPr>
          <p:cNvSpPr/>
          <p:nvPr/>
        </p:nvSpPr>
        <p:spPr>
          <a:xfrm>
            <a:off x="4295361" y="2819400"/>
            <a:ext cx="4610100" cy="846311"/>
          </a:xfrm>
          <a:prstGeom prst="rect">
            <a:avLst/>
          </a:prstGeom>
          <a:solidFill>
            <a:schemeClr val="tx2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694C1B5-9F50-43C1-937C-B53DA8C3DB26}"/>
              </a:ext>
            </a:extLst>
          </p:cNvPr>
          <p:cNvCxnSpPr>
            <a:cxnSpLocks/>
          </p:cNvCxnSpPr>
          <p:nvPr/>
        </p:nvCxnSpPr>
        <p:spPr>
          <a:xfrm flipH="1">
            <a:off x="7086600" y="3581400"/>
            <a:ext cx="1056202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B665B49-7CCE-4899-87A6-DEF28D942835}"/>
              </a:ext>
            </a:extLst>
          </p:cNvPr>
          <p:cNvSpPr/>
          <p:nvPr/>
        </p:nvSpPr>
        <p:spPr>
          <a:xfrm>
            <a:off x="4333253" y="2133601"/>
            <a:ext cx="4610100" cy="284851"/>
          </a:xfrm>
          <a:prstGeom prst="rect">
            <a:avLst/>
          </a:prstGeom>
          <a:solidFill>
            <a:schemeClr val="tx2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8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6787ED-388A-4212-B943-96E5C9E58B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21" r="1266"/>
          <a:stretch/>
        </p:blipFill>
        <p:spPr>
          <a:xfrm>
            <a:off x="2895600" y="152400"/>
            <a:ext cx="6248400" cy="648118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295E83-72C1-4311-B277-3D0CA920361C}"/>
              </a:ext>
            </a:extLst>
          </p:cNvPr>
          <p:cNvSpPr txBox="1"/>
          <p:nvPr/>
        </p:nvSpPr>
        <p:spPr>
          <a:xfrm>
            <a:off x="9220200" y="6400801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chemeClr val="bg1"/>
                </a:solidFill>
              </a:rPr>
              <a:t>Mikó</a:t>
            </a:r>
            <a:r>
              <a:rPr lang="en-US" sz="1400" b="1" dirty="0">
                <a:solidFill>
                  <a:schemeClr val="bg1"/>
                </a:solidFill>
              </a:rPr>
              <a:t> et al. (in prep.)</a:t>
            </a:r>
          </a:p>
        </p:txBody>
      </p:sp>
    </p:spTree>
    <p:extLst>
      <p:ext uri="{BB962C8B-B14F-4D97-AF65-F5344CB8AC3E}">
        <p14:creationId xmlns:p14="http://schemas.microsoft.com/office/powerpoint/2010/main" val="4263823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2E3C25-256A-493F-9DE9-2D779185A97F}"/>
              </a:ext>
            </a:extLst>
          </p:cNvPr>
          <p:cNvSpPr txBox="1"/>
          <p:nvPr/>
        </p:nvSpPr>
        <p:spPr>
          <a:xfrm>
            <a:off x="8763000" y="6400801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chemeClr val="bg1"/>
                </a:solidFill>
              </a:rPr>
              <a:t>Mikó</a:t>
            </a:r>
            <a:r>
              <a:rPr lang="en-US" sz="1400" b="1" dirty="0">
                <a:solidFill>
                  <a:schemeClr val="bg1"/>
                </a:solidFill>
              </a:rPr>
              <a:t> et al. (in prep.)</a:t>
            </a:r>
          </a:p>
        </p:txBody>
      </p:sp>
      <p:pic>
        <p:nvPicPr>
          <p:cNvPr id="3" name="megaspilidae_1805-6_test">
            <a:hlinkClick r:id="" action="ppaction://media"/>
            <a:extLst>
              <a:ext uri="{FF2B5EF4-FFF2-40B4-BE49-F238E27FC236}">
                <a16:creationId xmlns:a16="http://schemas.microsoft.com/office/drawing/2014/main" id="{72E159C0-E121-417E-919F-98C475CB61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838200"/>
            <a:ext cx="9372600" cy="52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6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5135562"/>
          </a:xfrm>
        </p:spPr>
        <p:txBody>
          <a:bodyPr>
            <a:normAutofit/>
          </a:bodyPr>
          <a:lstStyle/>
          <a:p>
            <a:r>
              <a:rPr lang="en-US" b="1" dirty="0"/>
              <a:t>UCEs and Synchrotron based micro-CT are valuable for studying </a:t>
            </a:r>
            <a:r>
              <a:rPr lang="en-US" b="1" dirty="0" err="1"/>
              <a:t>Ceraphronoidea</a:t>
            </a:r>
            <a:endParaRPr lang="en-US" b="1" dirty="0"/>
          </a:p>
          <a:p>
            <a:r>
              <a:rPr lang="en-US" b="1" i="1" dirty="0" err="1"/>
              <a:t>Megaspilus</a:t>
            </a:r>
            <a:r>
              <a:rPr lang="en-US" b="1" dirty="0"/>
              <a:t> and</a:t>
            </a:r>
            <a:r>
              <a:rPr lang="en-US" b="1" i="1" dirty="0"/>
              <a:t> </a:t>
            </a:r>
            <a:r>
              <a:rPr lang="en-US" b="1" i="1" dirty="0" err="1"/>
              <a:t>Conostigmus</a:t>
            </a:r>
            <a:r>
              <a:rPr lang="en-US" b="1" i="1" dirty="0"/>
              <a:t> </a:t>
            </a:r>
            <a:r>
              <a:rPr lang="en-US" b="1" dirty="0"/>
              <a:t>likely represent the same genus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b="1" dirty="0"/>
              <a:t>Future directions</a:t>
            </a:r>
          </a:p>
          <a:p>
            <a:pPr lvl="1"/>
            <a:r>
              <a:rPr lang="en-US" b="1" dirty="0"/>
              <a:t>Finish Nearctic revision of </a:t>
            </a:r>
            <a:r>
              <a:rPr lang="en-US" b="1" i="1" dirty="0" err="1"/>
              <a:t>Conostigmus</a:t>
            </a:r>
            <a:endParaRPr lang="en-US" b="1" i="1" dirty="0"/>
          </a:p>
          <a:p>
            <a:pPr lvl="1"/>
            <a:r>
              <a:rPr lang="en-US" b="1" dirty="0"/>
              <a:t>Investigate higher level phylogeny of </a:t>
            </a:r>
            <a:r>
              <a:rPr lang="en-US" b="1" dirty="0" err="1"/>
              <a:t>Ceraphronoidea</a:t>
            </a:r>
            <a:endParaRPr lang="en-US" b="1" i="1" dirty="0"/>
          </a:p>
          <a:p>
            <a:pPr lvl="1"/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57358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/>
          <a:lstStyle/>
          <a:p>
            <a:r>
              <a:rPr lang="en-US" b="1" dirty="0"/>
              <a:t>Acknowledgments</a:t>
            </a:r>
          </a:p>
        </p:txBody>
      </p:sp>
      <p:pic>
        <p:nvPicPr>
          <p:cNvPr id="2050" name="Picture 2" descr="C:\Users\Carolyn\Dropbox\Screen Shot 2015-10-30 at 4.30.31 P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1584092"/>
            <a:ext cx="1794464" cy="1006709"/>
          </a:xfrm>
          <a:prstGeom prst="rect">
            <a:avLst/>
          </a:prstGeom>
          <a:noFill/>
        </p:spPr>
      </p:pic>
      <p:pic>
        <p:nvPicPr>
          <p:cNvPr id="2052" name="Picture 4" descr="http://www.trbimg.com/img-55c2567f/turbine/mc-penn-state-changes-university-shield-003/564/564x3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3000" y="1584092"/>
            <a:ext cx="2731855" cy="100749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5746" y="4833848"/>
            <a:ext cx="1270907" cy="1227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872015" y="4783658"/>
            <a:ext cx="3376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This material is based upon work supported by the U. S. National Science Foundation, under Grant Numbers DBI-1356381 and DEB-1353252. Any opinions, findings, and conclusions or recommendations expressed in this material are those of the authors and do not necessarily reflect the views of the National Science Foundation. </a:t>
            </a:r>
            <a:endParaRPr lang="en-US" b="1" dirty="0"/>
          </a:p>
        </p:txBody>
      </p:sp>
      <p:sp>
        <p:nvSpPr>
          <p:cNvPr id="7170" name="AutoShape 2" descr="Image result for huck instrumentatio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2848FF-8DAC-4FA7-B056-1B3289EDAC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6014" y="2873804"/>
            <a:ext cx="4724400" cy="34624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20D10-7829-4700-809B-D30CAE7D7F67}"/>
              </a:ext>
            </a:extLst>
          </p:cNvPr>
          <p:cNvSpPr txBox="1"/>
          <p:nvPr/>
        </p:nvSpPr>
        <p:spPr>
          <a:xfrm>
            <a:off x="1066800" y="1557278"/>
            <a:ext cx="48768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Special thanks to Thomas van de Kamp and the researchers at the Karlsruhe Institute of Technology (KIT), Bonnie </a:t>
            </a:r>
            <a:r>
              <a:rPr lang="en-US" sz="2000" b="1" dirty="0" err="1"/>
              <a:t>Blaimer</a:t>
            </a:r>
            <a:r>
              <a:rPr lang="en-US" sz="2000" b="1" dirty="0"/>
              <a:t> and the researchers at the Smithsonian National Museum of Natural History, </a:t>
            </a:r>
            <a:r>
              <a:rPr lang="en-US" sz="2000" b="1" dirty="0" err="1"/>
              <a:t>Lubomir</a:t>
            </a:r>
            <a:r>
              <a:rPr lang="en-US" sz="2000" b="1" dirty="0"/>
              <a:t> </a:t>
            </a:r>
            <a:r>
              <a:rPr lang="en-US" sz="2000" b="1" dirty="0" err="1"/>
              <a:t>Masner</a:t>
            </a:r>
            <a:r>
              <a:rPr lang="en-US" sz="2000" b="1" dirty="0"/>
              <a:t>, Michael J. Sharkey, Luciana </a:t>
            </a:r>
            <a:r>
              <a:rPr lang="en-US" sz="2000" b="1" dirty="0" err="1"/>
              <a:t>Musetti</a:t>
            </a:r>
            <a:r>
              <a:rPr lang="en-US" sz="2000" b="1" dirty="0"/>
              <a:t>, Matt Bertone, Shawn Clark, Matt Yoder, Missy Hazen, members of the Deans lab, members of the Hines lab, and all the rest!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C25C03-EC19-4968-8943-560381987C41}"/>
              </a:ext>
            </a:extLst>
          </p:cNvPr>
          <p:cNvSpPr/>
          <p:nvPr/>
        </p:nvSpPr>
        <p:spPr>
          <a:xfrm>
            <a:off x="1143000" y="2415016"/>
            <a:ext cx="4365594" cy="143848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Ceraphronoidea</a:t>
            </a:r>
            <a:endParaRPr lang="en-US" sz="4800" b="1" dirty="0"/>
          </a:p>
        </p:txBody>
      </p:sp>
      <p:pic>
        <p:nvPicPr>
          <p:cNvPr id="105474" name="Picture 2" descr="https://c2.staticflickr.com/8/7470/15795168152_a086516096_b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1171" y="3862893"/>
            <a:ext cx="4698829" cy="223310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153400" y="6207630"/>
            <a:ext cx="3429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by Pierre </a:t>
            </a:r>
            <a:r>
              <a:rPr lang="en-US" sz="1000" dirty="0" err="1"/>
              <a:t>Bornand</a:t>
            </a:r>
            <a:endParaRPr lang="en-US" sz="1000" dirty="0"/>
          </a:p>
        </p:txBody>
      </p:sp>
      <p:pic>
        <p:nvPicPr>
          <p:cNvPr id="8" name="Picture 2" descr="http://bugguide.net/images/cache/8Q1/02Q/8Q102QA0BQ2K5K1KXKVK4KDK8KTK1QTKMKZSIKJ07K6KZKA02Q6KSKO05QD0BQTKAQAKNQV0QKC08QC0HKB0EQEKZKPK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96"/>
          <a:stretch/>
        </p:blipFill>
        <p:spPr bwMode="auto">
          <a:xfrm>
            <a:off x="690901" y="4001242"/>
            <a:ext cx="5095067" cy="2452188"/>
          </a:xfrm>
          <a:prstGeom prst="rect">
            <a:avLst/>
          </a:prstGeom>
          <a:noFill/>
        </p:spPr>
      </p:pic>
      <p:pic>
        <p:nvPicPr>
          <p:cNvPr id="9" name="Picture 2" descr="http://bugguide.net/images/cache/8Q1/02Q/8Q102QA0BQ2K5K1KXKVK4KDK8KTK1QTKMKZSIKJ07K6KZKA02Q6KSKO05QD0BQTKAQAKNQV0QKC08QC0HKB0EQEKZKP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263"/>
          <a:stretch>
            <a:fillRect/>
          </a:stretch>
        </p:blipFill>
        <p:spPr bwMode="auto">
          <a:xfrm>
            <a:off x="4179237" y="6166911"/>
            <a:ext cx="1600200" cy="327661"/>
          </a:xfrm>
          <a:prstGeom prst="rect">
            <a:avLst/>
          </a:prstGeom>
          <a:noFill/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FB5B759-6365-4A03-B97C-B27C715AA480}"/>
              </a:ext>
            </a:extLst>
          </p:cNvPr>
          <p:cNvSpPr txBox="1">
            <a:spLocks/>
          </p:cNvSpPr>
          <p:nvPr/>
        </p:nvSpPr>
        <p:spPr>
          <a:xfrm>
            <a:off x="7010400" y="2562758"/>
            <a:ext cx="41012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Ceraphronidae</a:t>
            </a:r>
            <a:endParaRPr lang="en-US" b="1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1723C7-5310-49D1-8FC8-663AC5083751}"/>
              </a:ext>
            </a:extLst>
          </p:cNvPr>
          <p:cNvSpPr txBox="1">
            <a:spLocks/>
          </p:cNvSpPr>
          <p:nvPr/>
        </p:nvSpPr>
        <p:spPr>
          <a:xfrm>
            <a:off x="1295400" y="2562758"/>
            <a:ext cx="410124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Megaspilidae</a:t>
            </a:r>
            <a:endParaRPr lang="en-US" b="1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CF90824-1DB7-43D0-83D6-64B4E9817287}"/>
              </a:ext>
            </a:extLst>
          </p:cNvPr>
          <p:cNvCxnSpPr>
            <a:cxnSpLocks/>
          </p:cNvCxnSpPr>
          <p:nvPr/>
        </p:nvCxnSpPr>
        <p:spPr>
          <a:xfrm flipH="1">
            <a:off x="3996180" y="1329764"/>
            <a:ext cx="652020" cy="95623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222934-1CF6-4AD8-802E-6B2CFA21A88A}"/>
              </a:ext>
            </a:extLst>
          </p:cNvPr>
          <p:cNvCxnSpPr>
            <a:cxnSpLocks/>
          </p:cNvCxnSpPr>
          <p:nvPr/>
        </p:nvCxnSpPr>
        <p:spPr>
          <a:xfrm>
            <a:off x="7565994" y="1356253"/>
            <a:ext cx="739806" cy="97333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86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0574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800" b="1" i="1" dirty="0" err="1">
                <a:latin typeface="+mj-lt"/>
                <a:ea typeface="+mj-ea"/>
                <a:cs typeface="+mj-cs"/>
              </a:rPr>
              <a:t>Conostigmus</a:t>
            </a:r>
            <a:r>
              <a:rPr lang="en-US" sz="4800" b="1" dirty="0">
                <a:latin typeface="+mj-lt"/>
                <a:ea typeface="+mj-ea"/>
                <a:cs typeface="+mj-cs"/>
              </a:rPr>
              <a:t> </a:t>
            </a:r>
            <a:r>
              <a:rPr lang="en-US" sz="4800" b="1" dirty="0" err="1">
                <a:latin typeface="+mj-lt"/>
                <a:ea typeface="+mj-ea"/>
                <a:cs typeface="+mj-cs"/>
              </a:rPr>
              <a:t>Dahlbom</a:t>
            </a:r>
            <a:r>
              <a:rPr lang="en-US" sz="4800" b="1" dirty="0">
                <a:latin typeface="+mj-lt"/>
                <a:ea typeface="+mj-ea"/>
                <a:cs typeface="+mj-cs"/>
              </a:rPr>
              <a:t> 1858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600200" y="1447800"/>
            <a:ext cx="9144000" cy="5040868"/>
          </a:xfrm>
        </p:spPr>
        <p:txBody>
          <a:bodyPr>
            <a:normAutofit/>
          </a:bodyPr>
          <a:lstStyle/>
          <a:p>
            <a:r>
              <a:rPr lang="en-US" sz="3600" b="1" dirty="0"/>
              <a:t>169 spp. worldwide</a:t>
            </a:r>
          </a:p>
          <a:p>
            <a:pPr lvl="1"/>
            <a:r>
              <a:rPr lang="en-US" sz="3200" b="1" dirty="0"/>
              <a:t> 32 spp. in North America (north of Mexico), but never revised</a:t>
            </a:r>
          </a:p>
          <a:p>
            <a:pPr lvl="1"/>
            <a:endParaRPr lang="en-US" sz="3200" b="1" dirty="0"/>
          </a:p>
          <a:p>
            <a:r>
              <a:rPr lang="en-US" sz="3600" b="1" dirty="0"/>
              <a:t>Objectives</a:t>
            </a:r>
          </a:p>
          <a:p>
            <a:pPr lvl="1"/>
            <a:r>
              <a:rPr lang="en-US" sz="3200" b="1" dirty="0"/>
              <a:t>Revise Nearctic </a:t>
            </a:r>
            <a:r>
              <a:rPr lang="en-US" sz="3200" b="1" i="1" dirty="0" err="1"/>
              <a:t>Conostigmus</a:t>
            </a:r>
            <a:r>
              <a:rPr lang="en-US" sz="3200" b="1" i="1" dirty="0"/>
              <a:t> </a:t>
            </a:r>
            <a:r>
              <a:rPr lang="en-US" sz="3200" b="1" dirty="0"/>
              <a:t>using morphological and molecular data</a:t>
            </a:r>
          </a:p>
          <a:p>
            <a:pPr lvl="1"/>
            <a:r>
              <a:rPr lang="en-US" sz="3200" b="1" dirty="0"/>
              <a:t>Create a key to Nearctic species</a:t>
            </a:r>
          </a:p>
          <a:p>
            <a:pPr marL="0" indent="0">
              <a:buNone/>
            </a:pPr>
            <a:endParaRPr lang="en-US" b="1" dirty="0"/>
          </a:p>
          <a:p>
            <a:endParaRPr lang="en-US" sz="1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305800" y="6185632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Johnson &amp; </a:t>
            </a:r>
            <a:r>
              <a:rPr lang="en-US" sz="1400" dirty="0" err="1"/>
              <a:t>Musetti</a:t>
            </a:r>
            <a:r>
              <a:rPr lang="en-US" sz="1400" dirty="0"/>
              <a:t> (2004)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en-US" b="1" dirty="0"/>
              <a:t>Materials &amp;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524000"/>
            <a:ext cx="8229600" cy="4267200"/>
          </a:xfrm>
        </p:spPr>
        <p:txBody>
          <a:bodyPr>
            <a:normAutofit/>
          </a:bodyPr>
          <a:lstStyle/>
          <a:p>
            <a:r>
              <a:rPr lang="en-US" b="1" dirty="0"/>
              <a:t>Borrowed over 800 </a:t>
            </a:r>
            <a:r>
              <a:rPr lang="en-US" b="1" i="1" dirty="0" err="1"/>
              <a:t>Conostigmus</a:t>
            </a:r>
            <a:r>
              <a:rPr lang="en-US" b="1" i="1" dirty="0"/>
              <a:t> </a:t>
            </a:r>
            <a:r>
              <a:rPr lang="en-US" b="1" dirty="0"/>
              <a:t>specimens from 13 museums and collections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3203" y="4188278"/>
            <a:ext cx="858520" cy="91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s://yt3.ggpht.com/-NfYSLCZcigk/AAAAAAAAAAI/AAAAAAAAAAA/FcLCTC-6x64/s900-c-k-no/ph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5334000"/>
            <a:ext cx="1219200" cy="1219200"/>
          </a:xfrm>
          <a:prstGeom prst="rect">
            <a:avLst/>
          </a:prstGeom>
          <a:noFill/>
        </p:spPr>
      </p:pic>
      <p:pic>
        <p:nvPicPr>
          <p:cNvPr id="8" name="Picture 10" descr="http://www.mnh.si.edu/exhibits/mammals/NMNH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2523" y="5524500"/>
            <a:ext cx="1347020" cy="914400"/>
          </a:xfrm>
          <a:prstGeom prst="rect">
            <a:avLst/>
          </a:prstGeom>
          <a:noFill/>
        </p:spPr>
      </p:pic>
      <p:pic>
        <p:nvPicPr>
          <p:cNvPr id="35843" name="Picture 3" descr="Image result for monte l. bean museum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64786" y="5410200"/>
            <a:ext cx="2340614" cy="1143000"/>
          </a:xfrm>
          <a:prstGeom prst="rect">
            <a:avLst/>
          </a:prstGeom>
          <a:noFill/>
        </p:spPr>
      </p:pic>
      <p:pic>
        <p:nvPicPr>
          <p:cNvPr id="35845" name="Picture 5" descr="Image result for university of minnesota entomology 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3450" y="5229225"/>
            <a:ext cx="1428750" cy="1428750"/>
          </a:xfrm>
          <a:prstGeom prst="rect">
            <a:avLst/>
          </a:prstGeom>
          <a:noFill/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7244" y="3281279"/>
            <a:ext cx="3733800" cy="524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AutoShape 8" descr="Image result for cleveland museum of natural history museum logo"/>
          <p:cNvSpPr>
            <a:spLocks noChangeAspect="1" noChangeArrowheads="1"/>
          </p:cNvSpPr>
          <p:nvPr/>
        </p:nvSpPr>
        <p:spPr bwMode="auto">
          <a:xfrm>
            <a:off x="1679575" y="-966788"/>
            <a:ext cx="9315450" cy="2028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850" name="Picture 10" descr="Image result for cleveland museum of natural history museum log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80433" y="5896150"/>
            <a:ext cx="2667000" cy="580850"/>
          </a:xfrm>
          <a:prstGeom prst="rect">
            <a:avLst/>
          </a:prstGeom>
          <a:noFill/>
        </p:spPr>
      </p:pic>
      <p:pic>
        <p:nvPicPr>
          <p:cNvPr id="70658" name="Picture 2" descr="Image result for illinois natural history survey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28033" y="4995540"/>
            <a:ext cx="2819400" cy="720631"/>
          </a:xfrm>
          <a:prstGeom prst="rect">
            <a:avLst/>
          </a:prstGeom>
          <a:noFill/>
        </p:spPr>
      </p:pic>
      <p:pic>
        <p:nvPicPr>
          <p:cNvPr id="70660" name="Picture 4" descr="Image result for university of california riverside entomology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64861" y="4114800"/>
            <a:ext cx="2882572" cy="571262"/>
          </a:xfrm>
          <a:prstGeom prst="rect">
            <a:avLst/>
          </a:prstGeom>
          <a:noFill/>
        </p:spPr>
      </p:pic>
      <p:pic>
        <p:nvPicPr>
          <p:cNvPr id="70662" name="Picture 6" descr="https://eeob.osu.edu/sites/eeob.osu.edu/files/styles/250_square_thumbnail/public/title.jpg?itok=3ewQ4feI"/>
          <p:cNvPicPr>
            <a:picLocks noChangeAspect="1" noChangeArrowheads="1"/>
          </p:cNvPicPr>
          <p:nvPr/>
        </p:nvPicPr>
        <p:blipFill>
          <a:blip r:embed="rId12" cstate="print"/>
          <a:srcRect t="35200" b="36000"/>
          <a:stretch>
            <a:fillRect/>
          </a:stretch>
        </p:blipFill>
        <p:spPr bwMode="auto">
          <a:xfrm>
            <a:off x="981075" y="4176200"/>
            <a:ext cx="2946400" cy="848563"/>
          </a:xfrm>
          <a:prstGeom prst="rect">
            <a:avLst/>
          </a:prstGeom>
          <a:noFill/>
        </p:spPr>
      </p:pic>
      <p:pic>
        <p:nvPicPr>
          <p:cNvPr id="70664" name="Picture 8" descr="Image result for royal ontario museum 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10492" y="3174004"/>
            <a:ext cx="2514600" cy="702840"/>
          </a:xfrm>
          <a:prstGeom prst="rect">
            <a:avLst/>
          </a:prstGeom>
          <a:noFill/>
        </p:spPr>
      </p:pic>
      <p:pic>
        <p:nvPicPr>
          <p:cNvPr id="70666" name="Picture 10" descr="Image result for WIRC insect collection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81056" y="3124200"/>
            <a:ext cx="2224544" cy="762000"/>
          </a:xfrm>
          <a:prstGeom prst="rect">
            <a:avLst/>
          </a:prstGeom>
          <a:noFill/>
        </p:spPr>
      </p:pic>
      <p:pic>
        <p:nvPicPr>
          <p:cNvPr id="70668" name="Picture 12" descr="Image result for michigan state university log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24600" y="4114800"/>
            <a:ext cx="1066800" cy="106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9868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 descr="C:\Users\Carolyn\Pictures\Penn State\Deans Lab\Arizona RCN Feb 2016\DSCF0195.jpg"/>
          <p:cNvPicPr>
            <a:picLocks noChangeAspect="1" noChangeArrowheads="1"/>
          </p:cNvPicPr>
          <p:nvPr/>
        </p:nvPicPr>
        <p:blipFill rotWithShape="1">
          <a:blip r:embed="rId3" cstate="print"/>
          <a:srcRect t="3816" b="1805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943600" y="304800"/>
            <a:ext cx="44196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200" b="1" dirty="0"/>
              <a:t>Sampling in: AZ, CT, MA, NC, NJ, NY, PA, UT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01795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Morphological Approach</a:t>
            </a:r>
          </a:p>
        </p:txBody>
      </p:sp>
      <p:pic>
        <p:nvPicPr>
          <p:cNvPr id="4" name="Picture 2" descr="C:\Users\Carolyn\Pictures\Presentation pictsures\2015-11-10 09.57.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524000"/>
            <a:ext cx="7157828" cy="5020230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>
            <a:cxnSpLocks/>
          </p:cNvCxnSpPr>
          <p:nvPr/>
        </p:nvCxnSpPr>
        <p:spPr>
          <a:xfrm>
            <a:off x="7239000" y="2438400"/>
            <a:ext cx="0" cy="762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Morphological Approach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63200" y="647614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Mikó</a:t>
            </a:r>
            <a:r>
              <a:rPr lang="en-US" sz="1400" dirty="0">
                <a:solidFill>
                  <a:schemeClr val="bg1"/>
                </a:solidFill>
              </a:rPr>
              <a:t> et al. (2017)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3716" y="1295401"/>
            <a:ext cx="3951884" cy="527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295399"/>
            <a:ext cx="4237182" cy="527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2249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057400" y="6504802"/>
            <a:ext cx="807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</a:rPr>
              <a:t>This presentation is not issued for purposes of zoological nomenclature, and is not published within the meaning of the Code.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6" name="Picture 3" descr="E:\Carolyn Conostigmus\Species 7 Complex- 8-31-2016\PSUC50136-C7C\Male Genitalia Ventral\2016-09-07-10.09.04 ZS DMap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9000" y="3833546"/>
            <a:ext cx="1572582" cy="258555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441713" y="3276963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C. </a:t>
            </a:r>
            <a:r>
              <a:rPr lang="en-US" sz="2400" b="1" dirty="0">
                <a:solidFill>
                  <a:schemeClr val="bg1"/>
                </a:solidFill>
              </a:rPr>
              <a:t>sp. C7C</a:t>
            </a:r>
          </a:p>
        </p:txBody>
      </p:sp>
      <p:pic>
        <p:nvPicPr>
          <p:cNvPr id="20" name="Picture 5" descr="E:\Carolyn Conostigmus\Species 7 Complex- 8-31-2016\CMNH22741- C7A maybe\Ventral Male Genitalia, low contrast\2016-08-31-17.43.35 ZS PMax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7800" y="3833382"/>
            <a:ext cx="1600200" cy="259080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381000" y="3291099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C. </a:t>
            </a:r>
            <a:r>
              <a:rPr lang="en-US" sz="2400" b="1" dirty="0">
                <a:solidFill>
                  <a:schemeClr val="bg1"/>
                </a:solidFill>
              </a:rPr>
              <a:t>sp. C7A</a:t>
            </a:r>
          </a:p>
        </p:txBody>
      </p:sp>
      <p:pic>
        <p:nvPicPr>
          <p:cNvPr id="26" name="Picture 5" descr="E:\Carolyn Conostigmus\Species 7 Complex- 8-31-2016\CMNH22741- C7A maybe\Ventral Male Genitalia, low contrast\2016-08-31-17.43.35 ZS PMax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5116" y="6197476"/>
            <a:ext cx="382884" cy="203324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C74D82-648D-40ED-BAA5-A01DEDE676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600" y="3815075"/>
            <a:ext cx="1676400" cy="2602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15B44C-A505-4995-9C64-1B6DACF69E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6920" y="6264671"/>
            <a:ext cx="329662" cy="1470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FF5447-7D78-4648-925C-2CCFA80F7DCE}"/>
              </a:ext>
            </a:extLst>
          </p:cNvPr>
          <p:cNvSpPr txBox="1"/>
          <p:nvPr/>
        </p:nvSpPr>
        <p:spPr>
          <a:xfrm>
            <a:off x="6953032" y="3290059"/>
            <a:ext cx="196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C. </a:t>
            </a:r>
            <a:r>
              <a:rPr lang="en-US" sz="2400" b="1" dirty="0">
                <a:solidFill>
                  <a:schemeClr val="bg1"/>
                </a:solidFill>
              </a:rPr>
              <a:t>sp. C7E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8953B8-2078-4941-A1A7-023F3183FA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6327" y="3820881"/>
            <a:ext cx="1413695" cy="2590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4DD0F0-F392-4193-B101-2EDC6E4C2268}"/>
              </a:ext>
            </a:extLst>
          </p:cNvPr>
          <p:cNvSpPr txBox="1"/>
          <p:nvPr/>
        </p:nvSpPr>
        <p:spPr>
          <a:xfrm>
            <a:off x="4800600" y="3280219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C. </a:t>
            </a:r>
            <a:r>
              <a:rPr lang="en-US" sz="2400" b="1" dirty="0">
                <a:solidFill>
                  <a:schemeClr val="bg1"/>
                </a:solidFill>
              </a:rPr>
              <a:t>sp. C7D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69C5B9-9A4F-43F9-8284-26F68BE9FA4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6536"/>
                    </a14:imgEffect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0" y="3812292"/>
            <a:ext cx="1600200" cy="25885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1A1FC58-590E-48CF-98E7-7A2BC83A032E}"/>
              </a:ext>
            </a:extLst>
          </p:cNvPr>
          <p:cNvSpPr txBox="1"/>
          <p:nvPr/>
        </p:nvSpPr>
        <p:spPr>
          <a:xfrm>
            <a:off x="9060022" y="3290059"/>
            <a:ext cx="1760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C. </a:t>
            </a:r>
            <a:r>
              <a:rPr lang="en-US" sz="2400" b="1" dirty="0">
                <a:solidFill>
                  <a:schemeClr val="bg1"/>
                </a:solidFill>
              </a:rPr>
              <a:t>sp. C7G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A70E1A-29EC-4FE5-B855-86457BA30A4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7000"/>
                    </a14:imgEffect>
                    <a14:imgEffect>
                      <a14:colorTemperature colorTemp="11500"/>
                    </a14:imgEffect>
                    <a14:imgEffect>
                      <a14:brightnessContrast bright="21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4567" y="228601"/>
            <a:ext cx="5078825" cy="284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2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1" grpId="0"/>
      <p:bldP spid="14" grpId="0"/>
      <p:bldP spid="15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2"/>
            <a:ext cx="9144000" cy="4648199"/>
          </a:xfrm>
        </p:spPr>
        <p:txBody>
          <a:bodyPr>
            <a:normAutofit lnSpcReduction="10000"/>
          </a:bodyPr>
          <a:lstStyle/>
          <a:p>
            <a:r>
              <a:rPr lang="en-US" sz="3300" b="1" dirty="0"/>
              <a:t>Morphological Data</a:t>
            </a:r>
          </a:p>
          <a:p>
            <a:pPr lvl="1"/>
            <a:r>
              <a:rPr lang="en-US" sz="2900" b="1" dirty="0"/>
              <a:t>39 species concepts (so far!)</a:t>
            </a:r>
          </a:p>
          <a:p>
            <a:pPr lvl="1"/>
            <a:r>
              <a:rPr lang="en-US" b="1" dirty="0"/>
              <a:t>32 species known in Nearctic</a:t>
            </a:r>
          </a:p>
          <a:p>
            <a:pPr lvl="1"/>
            <a:r>
              <a:rPr lang="en-US" b="1" dirty="0"/>
              <a:t>New to science?</a:t>
            </a:r>
          </a:p>
          <a:p>
            <a:pPr lvl="1"/>
            <a:endParaRPr lang="en-US" b="1" dirty="0"/>
          </a:p>
          <a:p>
            <a:r>
              <a:rPr lang="en-US" b="1" dirty="0"/>
              <a:t>Molecular Data</a:t>
            </a:r>
          </a:p>
          <a:p>
            <a:pPr lvl="1"/>
            <a:r>
              <a:rPr lang="en-US" b="1" dirty="0"/>
              <a:t>Mitochondrial CO1, nuclear 28S and 16S</a:t>
            </a:r>
          </a:p>
          <a:p>
            <a:pPr lvl="1"/>
            <a:r>
              <a:rPr lang="en-US" b="1" dirty="0"/>
              <a:t>Very difficult!</a:t>
            </a:r>
          </a:p>
          <a:p>
            <a:pPr lvl="2"/>
            <a:r>
              <a:rPr lang="en-US" b="1" dirty="0"/>
              <a:t>No previous </a:t>
            </a:r>
            <a:r>
              <a:rPr lang="en-US" b="1" i="1" dirty="0" err="1"/>
              <a:t>Conostigmus</a:t>
            </a:r>
            <a:r>
              <a:rPr lang="en-US" b="1" dirty="0"/>
              <a:t> CO1 primers</a:t>
            </a:r>
          </a:p>
        </p:txBody>
      </p:sp>
    </p:spTree>
    <p:extLst>
      <p:ext uri="{BB962C8B-B14F-4D97-AF65-F5344CB8AC3E}">
        <p14:creationId xmlns:p14="http://schemas.microsoft.com/office/powerpoint/2010/main" val="2942322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403</Words>
  <Application>Microsoft Office PowerPoint</Application>
  <PresentationFormat>Widescreen</PresentationFormat>
  <Paragraphs>75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Mysteries of Megaspilidae: Conostigmus spp. (Hymenoptera: Megaspilidae)  of the Nearctic</vt:lpstr>
      <vt:lpstr>Ceraphronoidea</vt:lpstr>
      <vt:lpstr>PowerPoint Presentation</vt:lpstr>
      <vt:lpstr>Materials &amp; Methods</vt:lpstr>
      <vt:lpstr>PowerPoint Presentation</vt:lpstr>
      <vt:lpstr>Morphological Approach</vt:lpstr>
      <vt:lpstr>Morphological Approach</vt:lpstr>
      <vt:lpstr>PowerPoint Presentation</vt:lpstr>
      <vt:lpstr>Results</vt:lpstr>
      <vt:lpstr>PowerPoint Presentation</vt:lpstr>
      <vt:lpstr>PowerPoint Presentation</vt:lpstr>
      <vt:lpstr>Preliminary UCE Results</vt:lpstr>
      <vt:lpstr>PowerPoint Presentation</vt:lpstr>
      <vt:lpstr>PowerPoint Presentation</vt:lpstr>
      <vt:lpstr>Conclusions</vt:lpstr>
      <vt:lpstr>Acknowledgments</vt:lpstr>
    </vt:vector>
  </TitlesOfParts>
  <Company>Carolyn Trietsch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Conostigmus spp.  (Hymenoptera: Megaspilidae)  of the Holarctic</dc:title>
  <dc:creator>Carolyn Trietsch</dc:creator>
  <cp:lastModifiedBy>Carolyn T</cp:lastModifiedBy>
  <cp:revision>321</cp:revision>
  <dcterms:created xsi:type="dcterms:W3CDTF">2016-08-17T01:26:20Z</dcterms:created>
  <dcterms:modified xsi:type="dcterms:W3CDTF">2018-07-16T21:33:56Z</dcterms:modified>
</cp:coreProperties>
</file>