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6858000" cx="12192000"/>
  <p:notesSz cx="7010400" cy="9296400"/>
  <p:embeddedFontLst>
    <p:embeddedFont>
      <p:font typeface="Inconsolata"/>
      <p:regular r:id="rId38"/>
      <p:bold r:id="rId39"/>
    </p:embeddedFont>
    <p:embeddedFont>
      <p:font typeface="Source Sans Pro SemiBold"/>
      <p:regular r:id="rId40"/>
      <p:bold r:id="rId41"/>
      <p:italic r:id="rId42"/>
      <p:boldItalic r:id="rId43"/>
    </p:embeddedFont>
    <p:embeddedFont>
      <p:font typeface="Helvetica Neue"/>
      <p:regular r:id="rId44"/>
      <p:bold r:id="rId45"/>
      <p:italic r:id="rId46"/>
      <p:boldItalic r:id="rId47"/>
    </p:embeddedFont>
    <p:embeddedFont>
      <p:font typeface="Source Sans Pro"/>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SourceSansProSemiBold-regular.fntdata"/><Relationship Id="rId42" Type="http://schemas.openxmlformats.org/officeDocument/2006/relationships/font" Target="fonts/SourceSansProSemiBold-italic.fntdata"/><Relationship Id="rId41" Type="http://schemas.openxmlformats.org/officeDocument/2006/relationships/font" Target="fonts/SourceSansProSemiBold-bold.fntdata"/><Relationship Id="rId44" Type="http://schemas.openxmlformats.org/officeDocument/2006/relationships/font" Target="fonts/HelveticaNeue-regular.fntdata"/><Relationship Id="rId43" Type="http://schemas.openxmlformats.org/officeDocument/2006/relationships/font" Target="fonts/SourceSansProSemiBold-boldItalic.fntdata"/><Relationship Id="rId46" Type="http://schemas.openxmlformats.org/officeDocument/2006/relationships/font" Target="fonts/HelveticaNeue-italic.fntdata"/><Relationship Id="rId45" Type="http://schemas.openxmlformats.org/officeDocument/2006/relationships/font" Target="fonts/HelveticaNeue-bold.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SourceSansPro-regular.fntdata"/><Relationship Id="rId47" Type="http://schemas.openxmlformats.org/officeDocument/2006/relationships/font" Target="fonts/HelveticaNeue-boldItalic.fntdata"/><Relationship Id="rId49" Type="http://schemas.openxmlformats.org/officeDocument/2006/relationships/font" Target="fonts/SourceSansPro-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Inconsolata-bold.fntdata"/><Relationship Id="rId38" Type="http://schemas.openxmlformats.org/officeDocument/2006/relationships/font" Target="fonts/Inconsolata-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SourceSansPro-boldItalic.fntdata"/><Relationship Id="rId50" Type="http://schemas.openxmlformats.org/officeDocument/2006/relationships/font" Target="fonts/SourceSansPro-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38475" cy="465138"/>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970338" y="0"/>
            <a:ext cx="3038475" cy="465138"/>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lstStyle>
            <a:lvl1pPr indent="-228600" lvl="0" marL="457200" marR="0" rtl="0" algn="l">
              <a:spcBef>
                <a:spcPts val="360"/>
              </a:spcBef>
              <a:spcAft>
                <a:spcPts val="0"/>
              </a:spcAft>
              <a:buSzPts val="1400"/>
              <a:buNone/>
              <a:defRPr b="0" i="0" sz="1200" u="none" cap="none" strike="noStrike">
                <a:solidFill>
                  <a:schemeClr val="dk1"/>
                </a:solidFill>
                <a:latin typeface="Times"/>
                <a:ea typeface="Times"/>
                <a:cs typeface="Times"/>
                <a:sym typeface="Times"/>
              </a:defRPr>
            </a:lvl1pPr>
            <a:lvl2pPr indent="-228600" lvl="1" marL="914400" marR="0" rtl="0" algn="l">
              <a:spcBef>
                <a:spcPts val="360"/>
              </a:spcBef>
              <a:spcAft>
                <a:spcPts val="0"/>
              </a:spcAft>
              <a:buSzPts val="1400"/>
              <a:buNone/>
              <a:defRPr b="0" i="0" sz="1200" u="none" cap="none" strike="noStrike">
                <a:solidFill>
                  <a:schemeClr val="dk1"/>
                </a:solidFill>
                <a:latin typeface="Times"/>
                <a:ea typeface="Times"/>
                <a:cs typeface="Times"/>
                <a:sym typeface="Times"/>
              </a:defRPr>
            </a:lvl2pPr>
            <a:lvl3pPr indent="-228600" lvl="2" marL="1371600" marR="0" rtl="0" algn="l">
              <a:spcBef>
                <a:spcPts val="360"/>
              </a:spcBef>
              <a:spcAft>
                <a:spcPts val="0"/>
              </a:spcAft>
              <a:buSzPts val="1400"/>
              <a:buNone/>
              <a:defRPr b="0" i="0" sz="1200" u="none" cap="none" strike="noStrike">
                <a:solidFill>
                  <a:schemeClr val="dk1"/>
                </a:solidFill>
                <a:latin typeface="Times"/>
                <a:ea typeface="Times"/>
                <a:cs typeface="Times"/>
                <a:sym typeface="Times"/>
              </a:defRPr>
            </a:lvl3pPr>
            <a:lvl4pPr indent="-228600" lvl="3" marL="1828800" marR="0" rtl="0" algn="l">
              <a:spcBef>
                <a:spcPts val="360"/>
              </a:spcBef>
              <a:spcAft>
                <a:spcPts val="0"/>
              </a:spcAft>
              <a:buSzPts val="1400"/>
              <a:buNone/>
              <a:defRPr b="0" i="0" sz="1200" u="none" cap="none" strike="noStrike">
                <a:solidFill>
                  <a:schemeClr val="dk1"/>
                </a:solidFill>
                <a:latin typeface="Times"/>
                <a:ea typeface="Times"/>
                <a:cs typeface="Times"/>
                <a:sym typeface="Times"/>
              </a:defRPr>
            </a:lvl4pPr>
            <a:lvl5pPr indent="-228600" lvl="4" marL="2286000" marR="0" rtl="0" algn="l">
              <a:spcBef>
                <a:spcPts val="360"/>
              </a:spcBef>
              <a:spcAft>
                <a:spcPts val="0"/>
              </a:spcAft>
              <a:buSzPts val="1400"/>
              <a:buNone/>
              <a:defRPr b="0" i="0" sz="1200" u="none" cap="none" strike="noStrike">
                <a:solidFill>
                  <a:schemeClr val="dk1"/>
                </a:solidFill>
                <a:latin typeface="Times"/>
                <a:ea typeface="Times"/>
                <a:cs typeface="Times"/>
                <a:sym typeface="Times"/>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675"/>
            <a:ext cx="3038475" cy="465138"/>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970338" y="8829675"/>
            <a:ext cx="3038475" cy="465138"/>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lsevier.com/about/this-is-elsevier#digital"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p1:notes"/>
          <p:cNvSpPr txBox="1"/>
          <p:nvPr>
            <p:ph idx="12" type="sldNum"/>
          </p:nvPr>
        </p:nvSpPr>
        <p:spPr>
          <a:xfrm>
            <a:off x="3970338" y="8829675"/>
            <a:ext cx="3038475" cy="465138"/>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lang="en-US" sz="1200">
                <a:solidFill>
                  <a:schemeClr val="dk1"/>
                </a:solidFill>
                <a:latin typeface="Calibri"/>
                <a:ea typeface="Calibri"/>
                <a:cs typeface="Calibri"/>
                <a:sym typeface="Calibri"/>
              </a:rPr>
              <a:t>‹#›</a:t>
            </a:fld>
            <a:endParaRPr b="0" sz="1200">
              <a:solidFill>
                <a:schemeClr val="dk1"/>
              </a:solidFill>
              <a:latin typeface="Calibri"/>
              <a:ea typeface="Calibri"/>
              <a:cs typeface="Calibri"/>
              <a:sym typeface="Calibri"/>
            </a:endParaRPr>
          </a:p>
        </p:txBody>
      </p:sp>
      <p:sp>
        <p:nvSpPr>
          <p:cNvPr id="91" name="Google Shape;91;p1: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a:noFill/>
          <a:ln>
            <a:noFill/>
          </a:ln>
        </p:spPr>
      </p:sp>
      <p:sp>
        <p:nvSpPr>
          <p:cNvPr id="92" name="Google Shape;92;p1: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imes"/>
              <a:ea typeface="Times"/>
              <a:cs typeface="Times"/>
              <a:sym typeface="Time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p12: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174" name="Google Shape;174;p12: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13: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180" name="Google Shape;180;p13: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p14: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188" name="Google Shape;188;p14: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p15: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200" name="Google Shape;200;p15: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6: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12" name="Google Shape;212;p16: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imes"/>
              <a:ea typeface="Times"/>
              <a:cs typeface="Times"/>
              <a:sym typeface="Times"/>
            </a:endParaRPr>
          </a:p>
        </p:txBody>
      </p:sp>
      <p:sp>
        <p:nvSpPr>
          <p:cNvPr id="213" name="Google Shape;213;p16:notes"/>
          <p:cNvSpPr txBox="1"/>
          <p:nvPr>
            <p:ph idx="12" type="sldNum"/>
          </p:nvPr>
        </p:nvSpPr>
        <p:spPr>
          <a:xfrm>
            <a:off x="3970338" y="8829675"/>
            <a:ext cx="3038475" cy="465138"/>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lang="en-US" sz="1200">
                <a:solidFill>
                  <a:schemeClr val="dk1"/>
                </a:solidFill>
                <a:latin typeface="Calibri"/>
                <a:ea typeface="Calibri"/>
                <a:cs typeface="Calibri"/>
                <a:sym typeface="Calibri"/>
              </a:rPr>
              <a:t>‹#›</a:t>
            </a:fld>
            <a:endParaRPr b="0"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p17: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0" name="Google Shape;220;p17: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Times"/>
              <a:ea typeface="Times"/>
              <a:cs typeface="Times"/>
              <a:sym typeface="Times"/>
            </a:endParaRPr>
          </a:p>
        </p:txBody>
      </p:sp>
      <p:sp>
        <p:nvSpPr>
          <p:cNvPr id="221" name="Google Shape;221;p17:notes"/>
          <p:cNvSpPr txBox="1"/>
          <p:nvPr>
            <p:ph idx="12" type="sldNum"/>
          </p:nvPr>
        </p:nvSpPr>
        <p:spPr>
          <a:xfrm>
            <a:off x="3970338" y="8829675"/>
            <a:ext cx="3038475" cy="465138"/>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lang="en-US" sz="1200">
                <a:solidFill>
                  <a:schemeClr val="dk1"/>
                </a:solidFill>
                <a:latin typeface="Calibri"/>
                <a:ea typeface="Calibri"/>
                <a:cs typeface="Calibri"/>
                <a:sym typeface="Calibri"/>
              </a:rPr>
              <a:t>‹#›</a:t>
            </a:fld>
            <a:endParaRPr b="0" sz="1200">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 name="Shape 234"/>
        <p:cNvGrpSpPr/>
        <p:nvPr/>
      </p:nvGrpSpPr>
      <p:grpSpPr>
        <a:xfrm>
          <a:off x="0" y="0"/>
          <a:ext cx="0" cy="0"/>
          <a:chOff x="0" y="0"/>
          <a:chExt cx="0" cy="0"/>
        </a:xfrm>
      </p:grpSpPr>
      <p:sp>
        <p:nvSpPr>
          <p:cNvPr id="235" name="Google Shape;235;p18: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236" name="Google Shape;236;p18: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p19: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244" name="Google Shape;244;p19: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p20: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250" name="Google Shape;250;p20: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p21: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258" name="Google Shape;258;p21: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100" name="Google Shape;100;p3: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Google Shape;263;p22: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64" name="Google Shape;264;p22: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a:ea typeface="Times"/>
                <a:cs typeface="Times"/>
                <a:sym typeface="Times"/>
              </a:rPr>
              <a:t>Market developing to aggregate, relate, report &amp; analyze data across systems &amp; lifecycle.</a:t>
            </a:r>
            <a:endParaRPr b="0" i="0" sz="1200" u="none" cap="none" strike="noStrike">
              <a:solidFill>
                <a:schemeClr val="dk1"/>
              </a:solidFill>
              <a:latin typeface="Times"/>
              <a:ea typeface="Times"/>
              <a:cs typeface="Times"/>
              <a:sym typeface="Times"/>
            </a:endParaRPr>
          </a:p>
        </p:txBody>
      </p:sp>
      <p:sp>
        <p:nvSpPr>
          <p:cNvPr id="265" name="Google Shape;265;p22:notes"/>
          <p:cNvSpPr txBox="1"/>
          <p:nvPr>
            <p:ph idx="12" type="sldNum"/>
          </p:nvPr>
        </p:nvSpPr>
        <p:spPr>
          <a:xfrm>
            <a:off x="3970338" y="8829675"/>
            <a:ext cx="3038475" cy="465138"/>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lang="en-US" sz="1200">
                <a:solidFill>
                  <a:schemeClr val="dk1"/>
                </a:solidFill>
                <a:latin typeface="Calibri"/>
                <a:ea typeface="Calibri"/>
                <a:cs typeface="Calibri"/>
                <a:sym typeface="Calibri"/>
              </a:rPr>
              <a:t>‹#›</a:t>
            </a:fld>
            <a:endParaRPr b="0" sz="12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23: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284" name="Google Shape;284;p23: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p24: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1" name="Google Shape;351;p24:notes"/>
          <p:cNvSpPr txBox="1"/>
          <p:nvPr>
            <p:ph idx="1" type="body"/>
          </p:nvPr>
        </p:nvSpPr>
        <p:spPr>
          <a:xfrm>
            <a:off x="701675" y="4416425"/>
            <a:ext cx="5607050" cy="418306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a:ea typeface="Times"/>
                <a:cs typeface="Times"/>
                <a:sym typeface="Times"/>
              </a:rPr>
              <a:t>“Elsevier has recently rebranded itself from an academic content provider to an </a:t>
            </a:r>
            <a:r>
              <a:rPr b="0" i="0" lang="en-US" sz="1200" u="sng" cap="none" strike="noStrike">
                <a:solidFill>
                  <a:schemeClr val="hlink"/>
                </a:solidFill>
                <a:latin typeface="Times"/>
                <a:ea typeface="Times"/>
                <a:cs typeface="Times"/>
                <a:sym typeface="Times"/>
                <a:hlinkClick r:id="rId2"/>
              </a:rPr>
              <a:t>“Information Analytics Company”</a:t>
            </a:r>
            <a:r>
              <a:rPr b="0" i="0" lang="en-US" sz="1200" u="none" cap="none" strike="noStrike">
                <a:solidFill>
                  <a:schemeClr val="dk1"/>
                </a:solidFill>
                <a:latin typeface="Times"/>
                <a:ea typeface="Times"/>
                <a:cs typeface="Times"/>
                <a:sym typeface="Times"/>
              </a:rPr>
              <a:t>”</a:t>
            </a:r>
            <a:endParaRPr/>
          </a:p>
          <a:p>
            <a:pPr indent="0" lvl="0" marL="0" marR="0" rtl="0" algn="l">
              <a:spcBef>
                <a:spcPts val="360"/>
              </a:spcBef>
              <a:spcAft>
                <a:spcPts val="0"/>
              </a:spcAft>
              <a:buNone/>
            </a:pPr>
            <a:r>
              <a:t/>
            </a:r>
            <a:endParaRPr b="0" i="0" sz="1200" u="none" cap="none" strike="noStrike">
              <a:solidFill>
                <a:schemeClr val="dk1"/>
              </a:solidFill>
              <a:latin typeface="Times"/>
              <a:ea typeface="Times"/>
              <a:cs typeface="Times"/>
              <a:sym typeface="Times"/>
            </a:endParaRPr>
          </a:p>
          <a:p>
            <a:pPr indent="0" lvl="0" marL="0" marR="0" rtl="0" algn="l">
              <a:spcBef>
                <a:spcPts val="360"/>
              </a:spcBef>
              <a:spcAft>
                <a:spcPts val="0"/>
              </a:spcAft>
              <a:buNone/>
            </a:pPr>
            <a:r>
              <a:rPr b="0" i="0" lang="en-US" sz="1200" u="none" cap="none" strike="noStrike">
                <a:solidFill>
                  <a:schemeClr val="dk1"/>
                </a:solidFill>
                <a:latin typeface="Times"/>
                <a:ea typeface="Times"/>
                <a:cs typeface="Times"/>
                <a:sym typeface="Times"/>
              </a:rPr>
              <a:t>” However, as big publishers move towards openness they have also been redirecting their business strategies towards the acquisition of scholarly infrastructure, the tools and services that underpin the scholarly research life cycle, many of which are geared towards data analytics. ”</a:t>
            </a:r>
            <a:endParaRPr b="0" i="0" sz="1200" u="none" cap="none" strike="noStrike">
              <a:solidFill>
                <a:schemeClr val="dk1"/>
              </a:solidFill>
              <a:latin typeface="Times"/>
              <a:ea typeface="Times"/>
              <a:cs typeface="Times"/>
              <a:sym typeface="Times"/>
            </a:endParaRPr>
          </a:p>
        </p:txBody>
      </p:sp>
      <p:sp>
        <p:nvSpPr>
          <p:cNvPr id="352" name="Google Shape;352;p24:notes"/>
          <p:cNvSpPr txBox="1"/>
          <p:nvPr>
            <p:ph idx="12" type="sldNum"/>
          </p:nvPr>
        </p:nvSpPr>
        <p:spPr>
          <a:xfrm>
            <a:off x="3970338" y="8829675"/>
            <a:ext cx="3038475" cy="465138"/>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lang="en-US" sz="1200">
                <a:solidFill>
                  <a:schemeClr val="dk1"/>
                </a:solidFill>
                <a:latin typeface="Calibri"/>
                <a:ea typeface="Calibri"/>
                <a:cs typeface="Calibri"/>
                <a:sym typeface="Calibri"/>
              </a:rPr>
              <a:t>‹#›</a:t>
            </a:fld>
            <a:endParaRPr b="0"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3b9ed96b52_0_0:notes"/>
          <p:cNvSpPr/>
          <p:nvPr>
            <p:ph idx="2" type="sldImg"/>
          </p:nvPr>
        </p:nvSpPr>
        <p:spPr>
          <a:xfrm>
            <a:off x="406400" y="696913"/>
            <a:ext cx="6197700" cy="3486300"/>
          </a:xfrm>
          <a:custGeom>
            <a:pathLst>
              <a:path extrusionOk="0" h="120000" w="120000">
                <a:moveTo>
                  <a:pt x="0" y="0"/>
                </a:moveTo>
                <a:lnTo>
                  <a:pt x="120000" y="0"/>
                </a:lnTo>
                <a:lnTo>
                  <a:pt x="120000" y="120000"/>
                </a:lnTo>
                <a:lnTo>
                  <a:pt x="0" y="120000"/>
                </a:lnTo>
                <a:close/>
              </a:path>
            </a:pathLst>
          </a:custGeom>
        </p:spPr>
      </p:sp>
      <p:sp>
        <p:nvSpPr>
          <p:cNvPr id="359" name="Google Shape;359;g3b9ed96b52_0_0:notes"/>
          <p:cNvSpPr txBox="1"/>
          <p:nvPr>
            <p:ph idx="1" type="body"/>
          </p:nvPr>
        </p:nvSpPr>
        <p:spPr>
          <a:xfrm>
            <a:off x="701675" y="4416425"/>
            <a:ext cx="5607000" cy="4183200"/>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360" name="Google Shape;360;g3b9ed96b52_0_0:notes"/>
          <p:cNvSpPr txBox="1"/>
          <p:nvPr>
            <p:ph idx="12" type="sldNum"/>
          </p:nvPr>
        </p:nvSpPr>
        <p:spPr>
          <a:xfrm>
            <a:off x="3970338" y="8829675"/>
            <a:ext cx="3038400" cy="4650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 name="Shape 363"/>
        <p:cNvGrpSpPr/>
        <p:nvPr/>
      </p:nvGrpSpPr>
      <p:grpSpPr>
        <a:xfrm>
          <a:off x="0" y="0"/>
          <a:ext cx="0" cy="0"/>
          <a:chOff x="0" y="0"/>
          <a:chExt cx="0" cy="0"/>
        </a:xfrm>
      </p:grpSpPr>
      <p:sp>
        <p:nvSpPr>
          <p:cNvPr id="364" name="Google Shape;364;g3c2d6a20d7_0_0:notes"/>
          <p:cNvSpPr/>
          <p:nvPr>
            <p:ph idx="2" type="sldImg"/>
          </p:nvPr>
        </p:nvSpPr>
        <p:spPr>
          <a:xfrm>
            <a:off x="406400" y="696913"/>
            <a:ext cx="6197700" cy="3486300"/>
          </a:xfrm>
          <a:custGeom>
            <a:pathLst>
              <a:path extrusionOk="0" h="120000" w="120000">
                <a:moveTo>
                  <a:pt x="0" y="0"/>
                </a:moveTo>
                <a:lnTo>
                  <a:pt x="120000" y="0"/>
                </a:lnTo>
                <a:lnTo>
                  <a:pt x="120000" y="120000"/>
                </a:lnTo>
                <a:lnTo>
                  <a:pt x="0" y="120000"/>
                </a:lnTo>
                <a:close/>
              </a:path>
            </a:pathLst>
          </a:custGeom>
        </p:spPr>
      </p:sp>
      <p:sp>
        <p:nvSpPr>
          <p:cNvPr id="365" name="Google Shape;365;g3c2d6a20d7_0_0:notes"/>
          <p:cNvSpPr txBox="1"/>
          <p:nvPr>
            <p:ph idx="1" type="body"/>
          </p:nvPr>
        </p:nvSpPr>
        <p:spPr>
          <a:xfrm>
            <a:off x="701675" y="4416425"/>
            <a:ext cx="5607000" cy="4183200"/>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366" name="Google Shape;366;g3c2d6a20d7_0_0:notes"/>
          <p:cNvSpPr txBox="1"/>
          <p:nvPr>
            <p:ph idx="12" type="sldNum"/>
          </p:nvPr>
        </p:nvSpPr>
        <p:spPr>
          <a:xfrm>
            <a:off x="3970338" y="8829675"/>
            <a:ext cx="3038400" cy="4650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p28: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372" name="Google Shape;372;p28: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p29: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378" name="Google Shape;378;p29: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3" name="Shape 383"/>
        <p:cNvGrpSpPr/>
        <p:nvPr/>
      </p:nvGrpSpPr>
      <p:grpSpPr>
        <a:xfrm>
          <a:off x="0" y="0"/>
          <a:ext cx="0" cy="0"/>
          <a:chOff x="0" y="0"/>
          <a:chExt cx="0" cy="0"/>
        </a:xfrm>
      </p:grpSpPr>
      <p:sp>
        <p:nvSpPr>
          <p:cNvPr id="384" name="Google Shape;384;p25: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385" name="Google Shape;385;p25: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3ae544fce0_0_120:notes"/>
          <p:cNvSpPr/>
          <p:nvPr>
            <p:ph idx="2" type="sldImg"/>
          </p:nvPr>
        </p:nvSpPr>
        <p:spPr>
          <a:xfrm>
            <a:off x="389773" y="697230"/>
            <a:ext cx="6231600" cy="3486300"/>
          </a:xfrm>
          <a:custGeom>
            <a:pathLst>
              <a:path extrusionOk="0" h="120000" w="120000">
                <a:moveTo>
                  <a:pt x="0" y="0"/>
                </a:moveTo>
                <a:lnTo>
                  <a:pt x="120000" y="0"/>
                </a:lnTo>
                <a:lnTo>
                  <a:pt x="120000" y="120000"/>
                </a:lnTo>
                <a:lnTo>
                  <a:pt x="0" y="120000"/>
                </a:lnTo>
                <a:close/>
              </a:path>
            </a:pathLst>
          </a:custGeom>
        </p:spPr>
      </p:sp>
      <p:sp>
        <p:nvSpPr>
          <p:cNvPr id="391" name="Google Shape;391;g3ae544fce0_0_120:notes"/>
          <p:cNvSpPr txBox="1"/>
          <p:nvPr>
            <p:ph idx="1" type="body"/>
          </p:nvPr>
        </p:nvSpPr>
        <p:spPr>
          <a:xfrm>
            <a:off x="701040" y="4415790"/>
            <a:ext cx="5608200" cy="4183500"/>
          </a:xfrm>
          <a:prstGeom prst="rect">
            <a:avLst/>
          </a:prstGeom>
        </p:spPr>
        <p:txBody>
          <a:bodyPr anchorCtr="0" anchor="t" bIns="45700" lIns="91425" spcFirstLastPara="1" rIns="91425" wrap="square" tIns="45700">
            <a:noAutofit/>
          </a:bodyPr>
          <a:lstStyle/>
          <a:p>
            <a:pPr indent="0" lvl="0" marL="0" rtl="0">
              <a:spcBef>
                <a:spcPts val="36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3ae544fce0_0_85:notes"/>
          <p:cNvSpPr/>
          <p:nvPr>
            <p:ph idx="2" type="sldImg"/>
          </p:nvPr>
        </p:nvSpPr>
        <p:spPr>
          <a:xfrm>
            <a:off x="389773" y="697230"/>
            <a:ext cx="6231600" cy="3486300"/>
          </a:xfrm>
          <a:custGeom>
            <a:pathLst>
              <a:path extrusionOk="0" h="120000" w="120000">
                <a:moveTo>
                  <a:pt x="0" y="0"/>
                </a:moveTo>
                <a:lnTo>
                  <a:pt x="120000" y="0"/>
                </a:lnTo>
                <a:lnTo>
                  <a:pt x="120000" y="120000"/>
                </a:lnTo>
                <a:lnTo>
                  <a:pt x="0" y="120000"/>
                </a:lnTo>
                <a:close/>
              </a:path>
            </a:pathLst>
          </a:custGeom>
        </p:spPr>
      </p:sp>
      <p:sp>
        <p:nvSpPr>
          <p:cNvPr id="397" name="Google Shape;397;g3ae544fce0_0_85:notes"/>
          <p:cNvSpPr txBox="1"/>
          <p:nvPr>
            <p:ph idx="1" type="body"/>
          </p:nvPr>
        </p:nvSpPr>
        <p:spPr>
          <a:xfrm>
            <a:off x="701040" y="4415790"/>
            <a:ext cx="5608200" cy="4183500"/>
          </a:xfrm>
          <a:prstGeom prst="rect">
            <a:avLst/>
          </a:prstGeom>
        </p:spPr>
        <p:txBody>
          <a:bodyPr anchorCtr="0" anchor="t" bIns="45700" lIns="91425" spcFirstLastPara="1" rIns="91425" wrap="square" tIns="45700">
            <a:noAutofit/>
          </a:bodyPr>
          <a:lstStyle/>
          <a:p>
            <a:pPr indent="0" lvl="0" marL="0" rtl="0">
              <a:spcBef>
                <a:spcPts val="36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 name="Shape 103"/>
        <p:cNvGrpSpPr/>
        <p:nvPr/>
      </p:nvGrpSpPr>
      <p:grpSpPr>
        <a:xfrm>
          <a:off x="0" y="0"/>
          <a:ext cx="0" cy="0"/>
          <a:chOff x="0" y="0"/>
          <a:chExt cx="0" cy="0"/>
        </a:xfrm>
      </p:grpSpPr>
      <p:sp>
        <p:nvSpPr>
          <p:cNvPr id="104" name="Google Shape;104;p4: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105" name="Google Shape;105;p4: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3ae544fce0_0_174:notes"/>
          <p:cNvSpPr/>
          <p:nvPr>
            <p:ph idx="2" type="sldImg"/>
          </p:nvPr>
        </p:nvSpPr>
        <p:spPr>
          <a:xfrm>
            <a:off x="406400" y="696913"/>
            <a:ext cx="6197700" cy="3486300"/>
          </a:xfrm>
          <a:custGeom>
            <a:pathLst>
              <a:path extrusionOk="0" h="120000" w="120000">
                <a:moveTo>
                  <a:pt x="0" y="0"/>
                </a:moveTo>
                <a:lnTo>
                  <a:pt x="120000" y="0"/>
                </a:lnTo>
                <a:lnTo>
                  <a:pt x="120000" y="120000"/>
                </a:lnTo>
                <a:lnTo>
                  <a:pt x="0" y="120000"/>
                </a:lnTo>
                <a:close/>
              </a:path>
            </a:pathLst>
          </a:custGeom>
        </p:spPr>
      </p:sp>
      <p:sp>
        <p:nvSpPr>
          <p:cNvPr id="433" name="Google Shape;433;g3ae544fce0_0_174:notes"/>
          <p:cNvSpPr txBox="1"/>
          <p:nvPr>
            <p:ph idx="1" type="body"/>
          </p:nvPr>
        </p:nvSpPr>
        <p:spPr>
          <a:xfrm>
            <a:off x="701675" y="4416425"/>
            <a:ext cx="5607000" cy="4183200"/>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434" name="Google Shape;434;g3ae544fce0_0_174:notes"/>
          <p:cNvSpPr txBox="1"/>
          <p:nvPr>
            <p:ph idx="12" type="sldNum"/>
          </p:nvPr>
        </p:nvSpPr>
        <p:spPr>
          <a:xfrm>
            <a:off x="3970338" y="8829675"/>
            <a:ext cx="3038400" cy="4650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p32: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440" name="Google Shape;440;p32: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Google Shape;446;g3b054148c7_0_0:notes"/>
          <p:cNvSpPr/>
          <p:nvPr>
            <p:ph idx="2" type="sldImg"/>
          </p:nvPr>
        </p:nvSpPr>
        <p:spPr>
          <a:xfrm>
            <a:off x="406400" y="696913"/>
            <a:ext cx="6197700" cy="3486300"/>
          </a:xfrm>
          <a:custGeom>
            <a:pathLst>
              <a:path extrusionOk="0" h="120000" w="120000">
                <a:moveTo>
                  <a:pt x="0" y="0"/>
                </a:moveTo>
                <a:lnTo>
                  <a:pt x="120000" y="0"/>
                </a:lnTo>
                <a:lnTo>
                  <a:pt x="120000" y="120000"/>
                </a:lnTo>
                <a:lnTo>
                  <a:pt x="0" y="120000"/>
                </a:lnTo>
                <a:close/>
              </a:path>
            </a:pathLst>
          </a:custGeom>
        </p:spPr>
      </p:sp>
      <p:sp>
        <p:nvSpPr>
          <p:cNvPr id="447" name="Google Shape;447;g3b054148c7_0_0:notes"/>
          <p:cNvSpPr txBox="1"/>
          <p:nvPr>
            <p:ph idx="1" type="body"/>
          </p:nvPr>
        </p:nvSpPr>
        <p:spPr>
          <a:xfrm>
            <a:off x="701675" y="4416425"/>
            <a:ext cx="5607000" cy="4183200"/>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448" name="Google Shape;448;g3b054148c7_0_0:notes"/>
          <p:cNvSpPr txBox="1"/>
          <p:nvPr>
            <p:ph idx="12" type="sldNum"/>
          </p:nvPr>
        </p:nvSpPr>
        <p:spPr>
          <a:xfrm>
            <a:off x="3970338" y="8829675"/>
            <a:ext cx="3038400" cy="465000"/>
          </a:xfrm>
          <a:prstGeom prst="rect">
            <a:avLst/>
          </a:prstGeom>
        </p:spPr>
        <p:txBody>
          <a:bodyPr anchorCtr="0" anchor="b" bIns="45700" lIns="91425" spcFirstLastPara="1" rIns="91425" wrap="square" tIns="45700">
            <a:noAutofit/>
          </a:bodyPr>
          <a:lstStyle/>
          <a:p>
            <a:pPr indent="0" lvl="0" marL="0">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 name="Shape 115"/>
        <p:cNvGrpSpPr/>
        <p:nvPr/>
      </p:nvGrpSpPr>
      <p:grpSpPr>
        <a:xfrm>
          <a:off x="0" y="0"/>
          <a:ext cx="0" cy="0"/>
          <a:chOff x="0" y="0"/>
          <a:chExt cx="0" cy="0"/>
        </a:xfrm>
      </p:grpSpPr>
      <p:sp>
        <p:nvSpPr>
          <p:cNvPr id="116" name="Google Shape;116;p5: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117" name="Google Shape;117;p5: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p6: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133" name="Google Shape;133;p6: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3c2d6a20d7_1_2:notes"/>
          <p:cNvSpPr txBox="1"/>
          <p:nvPr>
            <p:ph idx="1" type="body"/>
          </p:nvPr>
        </p:nvSpPr>
        <p:spPr>
          <a:xfrm>
            <a:off x="701675" y="4416425"/>
            <a:ext cx="5607000" cy="4183200"/>
          </a:xfrm>
          <a:prstGeom prst="rect">
            <a:avLst/>
          </a:prstGeom>
        </p:spPr>
        <p:txBody>
          <a:bodyPr anchorCtr="0" anchor="t" bIns="45700" lIns="91425" spcFirstLastPara="1" rIns="91425" wrap="square" tIns="45700">
            <a:noAutofit/>
          </a:bodyPr>
          <a:lstStyle/>
          <a:p>
            <a:pPr indent="0" lvl="0" marL="0" rtl="0">
              <a:spcBef>
                <a:spcPts val="360"/>
              </a:spcBef>
              <a:spcAft>
                <a:spcPts val="0"/>
              </a:spcAft>
              <a:buNone/>
            </a:pPr>
            <a:r>
              <a:t/>
            </a:r>
            <a:endParaRPr/>
          </a:p>
        </p:txBody>
      </p:sp>
      <p:sp>
        <p:nvSpPr>
          <p:cNvPr id="145" name="Google Shape;145;g3c2d6a20d7_1_2:notes"/>
          <p:cNvSpPr/>
          <p:nvPr>
            <p:ph idx="2" type="sldImg"/>
          </p:nvPr>
        </p:nvSpPr>
        <p:spPr>
          <a:xfrm>
            <a:off x="406400" y="696913"/>
            <a:ext cx="6197700" cy="34863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p7: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153" name="Google Shape;153;p7: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10: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159" name="Google Shape;159;p10: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p11:notes"/>
          <p:cNvSpPr txBox="1"/>
          <p:nvPr>
            <p:ph idx="1" type="body"/>
          </p:nvPr>
        </p:nvSpPr>
        <p:spPr>
          <a:xfrm>
            <a:off x="701675" y="4416425"/>
            <a:ext cx="5607050" cy="4183063"/>
          </a:xfrm>
          <a:prstGeom prst="rect">
            <a:avLst/>
          </a:prstGeom>
        </p:spPr>
        <p:txBody>
          <a:bodyPr anchorCtr="0" anchor="t" bIns="45700" lIns="91425" spcFirstLastPara="1" rIns="91425" wrap="square" tIns="45700">
            <a:noAutofit/>
          </a:bodyPr>
          <a:lstStyle/>
          <a:p>
            <a:pPr indent="0" lvl="0" marL="0">
              <a:spcBef>
                <a:spcPts val="360"/>
              </a:spcBef>
              <a:spcAft>
                <a:spcPts val="0"/>
              </a:spcAft>
              <a:buNone/>
            </a:pPr>
            <a:r>
              <a:t/>
            </a:r>
            <a:endParaRPr/>
          </a:p>
        </p:txBody>
      </p:sp>
      <p:sp>
        <p:nvSpPr>
          <p:cNvPr id="168" name="Google Shape;168;p11:notes"/>
          <p:cNvSpPr/>
          <p:nvPr>
            <p:ph idx="2" type="sldImg"/>
          </p:nvPr>
        </p:nvSpPr>
        <p:spPr>
          <a:xfrm>
            <a:off x="406400" y="696913"/>
            <a:ext cx="6197600" cy="348615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6" name="Shape 16"/>
        <p:cNvGrpSpPr/>
        <p:nvPr/>
      </p:nvGrpSpPr>
      <p:grpSpPr>
        <a:xfrm>
          <a:off x="0" y="0"/>
          <a:ext cx="0" cy="0"/>
          <a:chOff x="0" y="0"/>
          <a:chExt cx="0" cy="0"/>
        </a:xfrm>
      </p:grpSpPr>
      <p:sp>
        <p:nvSpPr>
          <p:cNvPr id="17" name="Google Shape;17;p2"/>
          <p:cNvSpPr txBox="1"/>
          <p:nvPr>
            <p:ph type="title"/>
          </p:nvPr>
        </p:nvSpPr>
        <p:spPr>
          <a:xfrm>
            <a:off x="838200" y="457200"/>
            <a:ext cx="10515600" cy="701674"/>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Source Sans Pro"/>
              <a:buNone/>
              <a:defRPr b="0" i="0" sz="4400"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8" name="Google Shape;18;p2"/>
          <p:cNvSpPr txBox="1"/>
          <p:nvPr>
            <p:ph idx="1" type="body"/>
          </p:nvPr>
        </p:nvSpPr>
        <p:spPr>
          <a:xfrm>
            <a:off x="838200" y="1371603"/>
            <a:ext cx="10515600" cy="4805363"/>
          </a:xfrm>
          <a:prstGeom prst="rect">
            <a:avLst/>
          </a:prstGeom>
          <a:noFill/>
          <a:ln>
            <a:noFill/>
          </a:ln>
        </p:spPr>
        <p:txBody>
          <a:bodyPr anchorCtr="0" anchor="t" bIns="45700" lIns="91425" spcFirstLastPara="1" rIns="91425" wrap="square" tIns="45700"/>
          <a:lstStyle>
            <a:lvl1pPr indent="-406400" lvl="0" marL="457200" marR="0" rtl="0" algn="l">
              <a:lnSpc>
                <a:spcPct val="85000"/>
              </a:lnSpc>
              <a:spcBef>
                <a:spcPts val="1100"/>
              </a:spcBef>
              <a:spcAft>
                <a:spcPts val="0"/>
              </a:spcAft>
              <a:buClr>
                <a:schemeClr val="dk1"/>
              </a:buClr>
              <a:buSzPts val="2800"/>
              <a:buFont typeface="Arial"/>
              <a:buChar char="•"/>
              <a:defRPr b="0" i="0" sz="2800" u="none" cap="none" strike="noStrike">
                <a:solidFill>
                  <a:schemeClr val="dk1"/>
                </a:solidFill>
                <a:latin typeface="Source Sans Pro"/>
                <a:ea typeface="Source Sans Pro"/>
                <a:cs typeface="Source Sans Pro"/>
                <a:sym typeface="Source Sans Pro"/>
              </a:defRPr>
            </a:lvl1pPr>
            <a:lvl2pPr indent="-381000" lvl="1" marL="914400" marR="0" rtl="0" algn="l">
              <a:lnSpc>
                <a:spcPct val="85000"/>
              </a:lnSpc>
              <a:spcBef>
                <a:spcPts val="1100"/>
              </a:spcBef>
              <a:spcAft>
                <a:spcPts val="0"/>
              </a:spcAft>
              <a:buClr>
                <a:schemeClr val="dk1"/>
              </a:buClr>
              <a:buSzPts val="2400"/>
              <a:buFont typeface="Arial"/>
              <a:buChar char="•"/>
              <a:defRPr b="0" i="0" sz="2400" u="none" cap="none" strike="noStrike">
                <a:solidFill>
                  <a:schemeClr val="dk1"/>
                </a:solidFill>
                <a:latin typeface="Source Sans Pro"/>
                <a:ea typeface="Source Sans Pro"/>
                <a:cs typeface="Source Sans Pro"/>
                <a:sym typeface="Source Sans Pro"/>
              </a:defRPr>
            </a:lvl2pPr>
            <a:lvl3pPr indent="-355600" lvl="2" marL="1371600" marR="0" rtl="0" algn="l">
              <a:lnSpc>
                <a:spcPct val="85000"/>
              </a:lnSpc>
              <a:spcBef>
                <a:spcPts val="11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3pPr>
            <a:lvl4pPr indent="-342900" lvl="3" marL="18288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4pPr>
            <a:lvl5pPr indent="-342900" lvl="4" marL="22860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9" name="Google Shape;19;p2"/>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20" name="Google Shape;20;p2"/>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21" name="Google Shape;21;p2"/>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1pPr>
            <a:lvl2pPr indent="0" lvl="1"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2pPr>
            <a:lvl3pPr indent="0" lvl="2"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3pPr>
            <a:lvl4pPr indent="0" lvl="3"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4pPr>
            <a:lvl5pPr indent="0" lvl="4"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5pPr>
            <a:lvl6pPr indent="0" lvl="5"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6pPr>
            <a:lvl7pPr indent="0" lvl="6"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7pPr>
            <a:lvl8pPr indent="0" lvl="7"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8pPr>
            <a:lvl9pPr indent="0" lvl="8"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3" name="Shape 73"/>
        <p:cNvGrpSpPr/>
        <p:nvPr/>
      </p:nvGrpSpPr>
      <p:grpSpPr>
        <a:xfrm>
          <a:off x="0" y="0"/>
          <a:ext cx="0" cy="0"/>
          <a:chOff x="0" y="0"/>
          <a:chExt cx="0" cy="0"/>
        </a:xfrm>
      </p:grpSpPr>
      <p:sp>
        <p:nvSpPr>
          <p:cNvPr id="74" name="Google Shape;74;p11"/>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Source Sans Pro"/>
              <a:buNone/>
              <a:defRPr b="0" i="0" sz="4400"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5" name="Google Shape;75;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lstStyle>
            <a:lvl1pPr indent="-406400" lvl="0" marL="457200" marR="0" rtl="0" algn="l">
              <a:lnSpc>
                <a:spcPct val="85000"/>
              </a:lnSpc>
              <a:spcBef>
                <a:spcPts val="1100"/>
              </a:spcBef>
              <a:spcAft>
                <a:spcPts val="0"/>
              </a:spcAft>
              <a:buClr>
                <a:schemeClr val="dk1"/>
              </a:buClr>
              <a:buSzPts val="2800"/>
              <a:buFont typeface="Arial"/>
              <a:buChar char="•"/>
              <a:defRPr b="0" i="0" sz="2800" u="none" cap="none" strike="noStrike">
                <a:solidFill>
                  <a:schemeClr val="dk1"/>
                </a:solidFill>
                <a:latin typeface="Source Sans Pro"/>
                <a:ea typeface="Source Sans Pro"/>
                <a:cs typeface="Source Sans Pro"/>
                <a:sym typeface="Source Sans Pro"/>
              </a:defRPr>
            </a:lvl1pPr>
            <a:lvl2pPr indent="-381000" lvl="1" marL="914400" marR="0" rtl="0" algn="l">
              <a:lnSpc>
                <a:spcPct val="85000"/>
              </a:lnSpc>
              <a:spcBef>
                <a:spcPts val="1100"/>
              </a:spcBef>
              <a:spcAft>
                <a:spcPts val="0"/>
              </a:spcAft>
              <a:buClr>
                <a:schemeClr val="dk1"/>
              </a:buClr>
              <a:buSzPts val="2400"/>
              <a:buFont typeface="Arial"/>
              <a:buChar char="•"/>
              <a:defRPr b="0" i="0" sz="2400" u="none" cap="none" strike="noStrike">
                <a:solidFill>
                  <a:schemeClr val="dk1"/>
                </a:solidFill>
                <a:latin typeface="Source Sans Pro"/>
                <a:ea typeface="Source Sans Pro"/>
                <a:cs typeface="Source Sans Pro"/>
                <a:sym typeface="Source Sans Pro"/>
              </a:defRPr>
            </a:lvl2pPr>
            <a:lvl3pPr indent="-355600" lvl="2" marL="1371600" marR="0" rtl="0" algn="l">
              <a:lnSpc>
                <a:spcPct val="85000"/>
              </a:lnSpc>
              <a:spcBef>
                <a:spcPts val="11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3pPr>
            <a:lvl4pPr indent="-342900" lvl="3" marL="18288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4pPr>
            <a:lvl5pPr indent="-342900" lvl="4" marL="22860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76" name="Google Shape;76;p11"/>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77" name="Google Shape;77;p11"/>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78" name="Google Shape;78;p11"/>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Source Sans Pro"/>
                <a:ea typeface="Source Sans Pro"/>
                <a:cs typeface="Source Sans Pro"/>
                <a:sym typeface="Source Sans Pro"/>
              </a:defRPr>
            </a:lvl1pPr>
            <a:lvl2pPr indent="0" lvl="1" marL="0" marR="0" rtl="0" algn="r">
              <a:spcBef>
                <a:spcPts val="0"/>
              </a:spcBef>
              <a:buNone/>
              <a:defRPr sz="1200">
                <a:solidFill>
                  <a:srgbClr val="888888"/>
                </a:solidFill>
                <a:latin typeface="Source Sans Pro"/>
                <a:ea typeface="Source Sans Pro"/>
                <a:cs typeface="Source Sans Pro"/>
                <a:sym typeface="Source Sans Pro"/>
              </a:defRPr>
            </a:lvl2pPr>
            <a:lvl3pPr indent="0" lvl="2" marL="0" marR="0" rtl="0" algn="r">
              <a:spcBef>
                <a:spcPts val="0"/>
              </a:spcBef>
              <a:buNone/>
              <a:defRPr sz="1200">
                <a:solidFill>
                  <a:srgbClr val="888888"/>
                </a:solidFill>
                <a:latin typeface="Source Sans Pro"/>
                <a:ea typeface="Source Sans Pro"/>
                <a:cs typeface="Source Sans Pro"/>
                <a:sym typeface="Source Sans Pro"/>
              </a:defRPr>
            </a:lvl3pPr>
            <a:lvl4pPr indent="0" lvl="3" marL="0" marR="0" rtl="0" algn="r">
              <a:spcBef>
                <a:spcPts val="0"/>
              </a:spcBef>
              <a:buNone/>
              <a:defRPr sz="1200">
                <a:solidFill>
                  <a:srgbClr val="888888"/>
                </a:solidFill>
                <a:latin typeface="Source Sans Pro"/>
                <a:ea typeface="Source Sans Pro"/>
                <a:cs typeface="Source Sans Pro"/>
                <a:sym typeface="Source Sans Pro"/>
              </a:defRPr>
            </a:lvl4pPr>
            <a:lvl5pPr indent="0" lvl="4" marL="0" marR="0" rtl="0" algn="r">
              <a:spcBef>
                <a:spcPts val="0"/>
              </a:spcBef>
              <a:buNone/>
              <a:defRPr sz="1200">
                <a:solidFill>
                  <a:srgbClr val="888888"/>
                </a:solidFill>
                <a:latin typeface="Source Sans Pro"/>
                <a:ea typeface="Source Sans Pro"/>
                <a:cs typeface="Source Sans Pro"/>
                <a:sym typeface="Source Sans Pro"/>
              </a:defRPr>
            </a:lvl5pPr>
            <a:lvl6pPr indent="0" lvl="5" marL="0" marR="0" rtl="0" algn="r">
              <a:spcBef>
                <a:spcPts val="0"/>
              </a:spcBef>
              <a:buNone/>
              <a:defRPr sz="1200">
                <a:solidFill>
                  <a:srgbClr val="888888"/>
                </a:solidFill>
                <a:latin typeface="Source Sans Pro"/>
                <a:ea typeface="Source Sans Pro"/>
                <a:cs typeface="Source Sans Pro"/>
                <a:sym typeface="Source Sans Pro"/>
              </a:defRPr>
            </a:lvl6pPr>
            <a:lvl7pPr indent="0" lvl="6" marL="0" marR="0" rtl="0" algn="r">
              <a:spcBef>
                <a:spcPts val="0"/>
              </a:spcBef>
              <a:buNone/>
              <a:defRPr sz="1200">
                <a:solidFill>
                  <a:srgbClr val="888888"/>
                </a:solidFill>
                <a:latin typeface="Source Sans Pro"/>
                <a:ea typeface="Source Sans Pro"/>
                <a:cs typeface="Source Sans Pro"/>
                <a:sym typeface="Source Sans Pro"/>
              </a:defRPr>
            </a:lvl7pPr>
            <a:lvl8pPr indent="0" lvl="7" marL="0" marR="0" rtl="0" algn="r">
              <a:spcBef>
                <a:spcPts val="0"/>
              </a:spcBef>
              <a:buNone/>
              <a:defRPr sz="1200">
                <a:solidFill>
                  <a:srgbClr val="888888"/>
                </a:solidFill>
                <a:latin typeface="Source Sans Pro"/>
                <a:ea typeface="Source Sans Pro"/>
                <a:cs typeface="Source Sans Pro"/>
                <a:sym typeface="Source Sans Pro"/>
              </a:defRPr>
            </a:lvl8pPr>
            <a:lvl9pPr indent="0" lvl="8" marL="0" marR="0" rtl="0" algn="r">
              <a:spcBef>
                <a:spcPts val="0"/>
              </a:spcBef>
              <a:buNone/>
              <a:defRPr sz="1200">
                <a:solidFill>
                  <a:srgbClr val="888888"/>
                </a:solidFill>
                <a:latin typeface="Source Sans Pro"/>
                <a:ea typeface="Source Sans Pro"/>
                <a:cs typeface="Source Sans Pro"/>
                <a:sym typeface="Source Sans Pr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9" name="Shape 79"/>
        <p:cNvGrpSpPr/>
        <p:nvPr/>
      </p:nvGrpSpPr>
      <p:grpSpPr>
        <a:xfrm>
          <a:off x="0" y="0"/>
          <a:ext cx="0" cy="0"/>
          <a:chOff x="0" y="0"/>
          <a:chExt cx="0" cy="0"/>
        </a:xfrm>
      </p:grpSpPr>
      <p:sp>
        <p:nvSpPr>
          <p:cNvPr id="80" name="Google Shape;80;p12"/>
          <p:cNvSpPr txBox="1"/>
          <p:nvPr>
            <p:ph type="title"/>
          </p:nvPr>
        </p:nvSpPr>
        <p:spPr>
          <a:xfrm rot="5400000">
            <a:off x="7133433" y="1956594"/>
            <a:ext cx="5811838" cy="2628900"/>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Source Sans Pro"/>
              <a:buNone/>
              <a:defRPr b="0" i="0" sz="4400"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1" name="Google Shape;81;p12"/>
          <p:cNvSpPr txBox="1"/>
          <p:nvPr>
            <p:ph idx="1" type="body"/>
          </p:nvPr>
        </p:nvSpPr>
        <p:spPr>
          <a:xfrm rot="5400000">
            <a:off x="1799433" y="-596106"/>
            <a:ext cx="5811838" cy="7734300"/>
          </a:xfrm>
          <a:prstGeom prst="rect">
            <a:avLst/>
          </a:prstGeom>
          <a:noFill/>
          <a:ln>
            <a:noFill/>
          </a:ln>
        </p:spPr>
        <p:txBody>
          <a:bodyPr anchorCtr="0" anchor="t" bIns="45700" lIns="91425" spcFirstLastPara="1" rIns="91425" wrap="square" tIns="45700"/>
          <a:lstStyle>
            <a:lvl1pPr indent="-406400" lvl="0" marL="457200" marR="0" rtl="0" algn="l">
              <a:lnSpc>
                <a:spcPct val="85000"/>
              </a:lnSpc>
              <a:spcBef>
                <a:spcPts val="1100"/>
              </a:spcBef>
              <a:spcAft>
                <a:spcPts val="0"/>
              </a:spcAft>
              <a:buClr>
                <a:schemeClr val="dk1"/>
              </a:buClr>
              <a:buSzPts val="2800"/>
              <a:buFont typeface="Arial"/>
              <a:buChar char="•"/>
              <a:defRPr b="0" i="0" sz="2800" u="none" cap="none" strike="noStrike">
                <a:solidFill>
                  <a:schemeClr val="dk1"/>
                </a:solidFill>
                <a:latin typeface="Source Sans Pro"/>
                <a:ea typeface="Source Sans Pro"/>
                <a:cs typeface="Source Sans Pro"/>
                <a:sym typeface="Source Sans Pro"/>
              </a:defRPr>
            </a:lvl1pPr>
            <a:lvl2pPr indent="-381000" lvl="1" marL="914400" marR="0" rtl="0" algn="l">
              <a:lnSpc>
                <a:spcPct val="85000"/>
              </a:lnSpc>
              <a:spcBef>
                <a:spcPts val="1100"/>
              </a:spcBef>
              <a:spcAft>
                <a:spcPts val="0"/>
              </a:spcAft>
              <a:buClr>
                <a:schemeClr val="dk1"/>
              </a:buClr>
              <a:buSzPts val="2400"/>
              <a:buFont typeface="Arial"/>
              <a:buChar char="•"/>
              <a:defRPr b="0" i="0" sz="2400" u="none" cap="none" strike="noStrike">
                <a:solidFill>
                  <a:schemeClr val="dk1"/>
                </a:solidFill>
                <a:latin typeface="Source Sans Pro"/>
                <a:ea typeface="Source Sans Pro"/>
                <a:cs typeface="Source Sans Pro"/>
                <a:sym typeface="Source Sans Pro"/>
              </a:defRPr>
            </a:lvl2pPr>
            <a:lvl3pPr indent="-355600" lvl="2" marL="1371600" marR="0" rtl="0" algn="l">
              <a:lnSpc>
                <a:spcPct val="85000"/>
              </a:lnSpc>
              <a:spcBef>
                <a:spcPts val="11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3pPr>
            <a:lvl4pPr indent="-342900" lvl="3" marL="18288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4pPr>
            <a:lvl5pPr indent="-342900" lvl="4" marL="22860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82" name="Google Shape;82;p12"/>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83" name="Google Shape;83;p12"/>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84" name="Google Shape;84;p12"/>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Source Sans Pro"/>
                <a:ea typeface="Source Sans Pro"/>
                <a:cs typeface="Source Sans Pro"/>
                <a:sym typeface="Source Sans Pro"/>
              </a:defRPr>
            </a:lvl1pPr>
            <a:lvl2pPr indent="0" lvl="1" marL="0" marR="0" rtl="0" algn="r">
              <a:spcBef>
                <a:spcPts val="0"/>
              </a:spcBef>
              <a:buNone/>
              <a:defRPr sz="1200">
                <a:solidFill>
                  <a:srgbClr val="888888"/>
                </a:solidFill>
                <a:latin typeface="Source Sans Pro"/>
                <a:ea typeface="Source Sans Pro"/>
                <a:cs typeface="Source Sans Pro"/>
                <a:sym typeface="Source Sans Pro"/>
              </a:defRPr>
            </a:lvl2pPr>
            <a:lvl3pPr indent="0" lvl="2" marL="0" marR="0" rtl="0" algn="r">
              <a:spcBef>
                <a:spcPts val="0"/>
              </a:spcBef>
              <a:buNone/>
              <a:defRPr sz="1200">
                <a:solidFill>
                  <a:srgbClr val="888888"/>
                </a:solidFill>
                <a:latin typeface="Source Sans Pro"/>
                <a:ea typeface="Source Sans Pro"/>
                <a:cs typeface="Source Sans Pro"/>
                <a:sym typeface="Source Sans Pro"/>
              </a:defRPr>
            </a:lvl3pPr>
            <a:lvl4pPr indent="0" lvl="3" marL="0" marR="0" rtl="0" algn="r">
              <a:spcBef>
                <a:spcPts val="0"/>
              </a:spcBef>
              <a:buNone/>
              <a:defRPr sz="1200">
                <a:solidFill>
                  <a:srgbClr val="888888"/>
                </a:solidFill>
                <a:latin typeface="Source Sans Pro"/>
                <a:ea typeface="Source Sans Pro"/>
                <a:cs typeface="Source Sans Pro"/>
                <a:sym typeface="Source Sans Pro"/>
              </a:defRPr>
            </a:lvl4pPr>
            <a:lvl5pPr indent="0" lvl="4" marL="0" marR="0" rtl="0" algn="r">
              <a:spcBef>
                <a:spcPts val="0"/>
              </a:spcBef>
              <a:buNone/>
              <a:defRPr sz="1200">
                <a:solidFill>
                  <a:srgbClr val="888888"/>
                </a:solidFill>
                <a:latin typeface="Source Sans Pro"/>
                <a:ea typeface="Source Sans Pro"/>
                <a:cs typeface="Source Sans Pro"/>
                <a:sym typeface="Source Sans Pro"/>
              </a:defRPr>
            </a:lvl5pPr>
            <a:lvl6pPr indent="0" lvl="5" marL="0" marR="0" rtl="0" algn="r">
              <a:spcBef>
                <a:spcPts val="0"/>
              </a:spcBef>
              <a:buNone/>
              <a:defRPr sz="1200">
                <a:solidFill>
                  <a:srgbClr val="888888"/>
                </a:solidFill>
                <a:latin typeface="Source Sans Pro"/>
                <a:ea typeface="Source Sans Pro"/>
                <a:cs typeface="Source Sans Pro"/>
                <a:sym typeface="Source Sans Pro"/>
              </a:defRPr>
            </a:lvl6pPr>
            <a:lvl7pPr indent="0" lvl="6" marL="0" marR="0" rtl="0" algn="r">
              <a:spcBef>
                <a:spcPts val="0"/>
              </a:spcBef>
              <a:buNone/>
              <a:defRPr sz="1200">
                <a:solidFill>
                  <a:srgbClr val="888888"/>
                </a:solidFill>
                <a:latin typeface="Source Sans Pro"/>
                <a:ea typeface="Source Sans Pro"/>
                <a:cs typeface="Source Sans Pro"/>
                <a:sym typeface="Source Sans Pro"/>
              </a:defRPr>
            </a:lvl7pPr>
            <a:lvl8pPr indent="0" lvl="7" marL="0" marR="0" rtl="0" algn="r">
              <a:spcBef>
                <a:spcPts val="0"/>
              </a:spcBef>
              <a:buNone/>
              <a:defRPr sz="1200">
                <a:solidFill>
                  <a:srgbClr val="888888"/>
                </a:solidFill>
                <a:latin typeface="Source Sans Pro"/>
                <a:ea typeface="Source Sans Pro"/>
                <a:cs typeface="Source Sans Pro"/>
                <a:sym typeface="Source Sans Pro"/>
              </a:defRPr>
            </a:lvl8pPr>
            <a:lvl9pPr indent="0" lvl="8" marL="0" marR="0" rtl="0" algn="r">
              <a:spcBef>
                <a:spcPts val="0"/>
              </a:spcBef>
              <a:buNone/>
              <a:defRPr sz="1200">
                <a:solidFill>
                  <a:srgbClr val="888888"/>
                </a:solidFill>
                <a:latin typeface="Source Sans Pro"/>
                <a:ea typeface="Source Sans Pro"/>
                <a:cs typeface="Source Sans Pro"/>
                <a:sym typeface="Source Sans Pr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5" name="Shape 85"/>
        <p:cNvGrpSpPr/>
        <p:nvPr/>
      </p:nvGrpSpPr>
      <p:grpSpPr>
        <a:xfrm>
          <a:off x="0" y="0"/>
          <a:ext cx="0" cy="0"/>
          <a:chOff x="0" y="0"/>
          <a:chExt cx="0" cy="0"/>
        </a:xfrm>
      </p:grpSpPr>
      <p:sp>
        <p:nvSpPr>
          <p:cNvPr id="86" name="Google Shape;86;p13"/>
          <p:cNvSpPr txBox="1"/>
          <p:nvPr>
            <p:ph type="title"/>
          </p:nvPr>
        </p:nvSpPr>
        <p:spPr>
          <a:xfrm>
            <a:off x="415600" y="593367"/>
            <a:ext cx="11360700" cy="763500"/>
          </a:xfrm>
          <a:prstGeom prst="rect">
            <a:avLst/>
          </a:prstGeom>
        </p:spPr>
        <p:txBody>
          <a:bodyPr anchorCtr="0" anchor="ctr" bIns="45700" lIns="91425" spcFirstLastPara="1" rIns="91425" wrap="square" tIns="45700"/>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7" name="Google Shape;87;p13"/>
          <p:cNvSpPr txBox="1"/>
          <p:nvPr>
            <p:ph idx="1" type="body"/>
          </p:nvPr>
        </p:nvSpPr>
        <p:spPr>
          <a:xfrm>
            <a:off x="415600" y="1536633"/>
            <a:ext cx="11360700" cy="4555200"/>
          </a:xfrm>
          <a:prstGeom prst="rect">
            <a:avLst/>
          </a:prstGeom>
        </p:spPr>
        <p:txBody>
          <a:bodyPr anchorCtr="0" anchor="t" bIns="45700" lIns="91425" spcFirstLastPara="1" rIns="91425" wrap="square" tIns="45700"/>
          <a:lstStyle>
            <a:lvl1pPr indent="-406400" lvl="0" marL="457200" rtl="0">
              <a:spcBef>
                <a:spcPts val="1100"/>
              </a:spcBef>
              <a:spcAft>
                <a:spcPts val="0"/>
              </a:spcAft>
              <a:buSzPts val="2800"/>
              <a:buChar char="•"/>
              <a:defRPr/>
            </a:lvl1pPr>
            <a:lvl2pPr indent="-381000" lvl="1" marL="914400" rtl="0">
              <a:spcBef>
                <a:spcPts val="1100"/>
              </a:spcBef>
              <a:spcAft>
                <a:spcPts val="0"/>
              </a:spcAft>
              <a:buSzPts val="2400"/>
              <a:buChar char="•"/>
              <a:defRPr/>
            </a:lvl2pPr>
            <a:lvl3pPr indent="-355600" lvl="2" marL="1371600" rtl="0">
              <a:spcBef>
                <a:spcPts val="1100"/>
              </a:spcBef>
              <a:spcAft>
                <a:spcPts val="0"/>
              </a:spcAft>
              <a:buSzPts val="2000"/>
              <a:buChar char="•"/>
              <a:defRPr/>
            </a:lvl3pPr>
            <a:lvl4pPr indent="-342900" lvl="3" marL="1828800" rtl="0">
              <a:spcBef>
                <a:spcPts val="1100"/>
              </a:spcBef>
              <a:spcAft>
                <a:spcPts val="0"/>
              </a:spcAft>
              <a:buSzPts val="1800"/>
              <a:buChar char="•"/>
              <a:defRPr/>
            </a:lvl4pPr>
            <a:lvl5pPr indent="-342900" lvl="4" marL="2286000" rtl="0">
              <a:spcBef>
                <a:spcPts val="11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88" name="Google Shape;88;p13"/>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22" name="Shape 22"/>
        <p:cNvGrpSpPr/>
        <p:nvPr/>
      </p:nvGrpSpPr>
      <p:grpSpPr>
        <a:xfrm>
          <a:off x="0" y="0"/>
          <a:ext cx="0" cy="0"/>
          <a:chOff x="0" y="0"/>
          <a:chExt cx="0" cy="0"/>
        </a:xfrm>
      </p:grpSpPr>
      <p:sp>
        <p:nvSpPr>
          <p:cNvPr id="23" name="Google Shape;23;p3"/>
          <p:cNvSpPr txBox="1"/>
          <p:nvPr>
            <p:ph type="ctrTitle"/>
          </p:nvPr>
        </p:nvSpPr>
        <p:spPr>
          <a:xfrm>
            <a:off x="914400" y="1122363"/>
            <a:ext cx="10363200" cy="2387600"/>
          </a:xfrm>
          <a:prstGeom prst="rect">
            <a:avLst/>
          </a:prstGeom>
          <a:noFill/>
          <a:ln>
            <a:noFill/>
          </a:ln>
        </p:spPr>
        <p:txBody>
          <a:bodyPr anchorCtr="0" anchor="b" bIns="45700" lIns="91425" spcFirstLastPara="1" rIns="91425" wrap="square" tIns="45700"/>
          <a:lstStyle>
            <a:lvl1pPr lvl="0" marR="0" rtl="0" algn="ctr">
              <a:lnSpc>
                <a:spcPct val="90000"/>
              </a:lnSpc>
              <a:spcBef>
                <a:spcPts val="0"/>
              </a:spcBef>
              <a:spcAft>
                <a:spcPts val="0"/>
              </a:spcAft>
              <a:buClr>
                <a:schemeClr val="dk1"/>
              </a:buClr>
              <a:buSzPts val="6000"/>
              <a:buFont typeface="Source Sans Pro"/>
              <a:buNone/>
              <a:defRPr b="0" i="0" sz="6000"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4" name="Google Shape;24;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lstStyle>
            <a:lvl1pPr lvl="0" marR="0" rtl="0" algn="ctr">
              <a:lnSpc>
                <a:spcPct val="85000"/>
              </a:lnSpc>
              <a:spcBef>
                <a:spcPts val="1100"/>
              </a:spcBef>
              <a:spcAft>
                <a:spcPts val="0"/>
              </a:spcAft>
              <a:buClr>
                <a:schemeClr val="dk1"/>
              </a:buClr>
              <a:buSzPts val="2400"/>
              <a:buFont typeface="Arial"/>
              <a:buNone/>
              <a:defRPr b="0" i="0" sz="2400" u="none" cap="none" strike="noStrike">
                <a:solidFill>
                  <a:schemeClr val="dk1"/>
                </a:solidFill>
                <a:latin typeface="Source Sans Pro"/>
                <a:ea typeface="Source Sans Pro"/>
                <a:cs typeface="Source Sans Pro"/>
                <a:sym typeface="Source Sans Pro"/>
              </a:defRPr>
            </a:lvl1pPr>
            <a:lvl2pPr lvl="1" marR="0" rtl="0" algn="ctr">
              <a:lnSpc>
                <a:spcPct val="85000"/>
              </a:lnSpc>
              <a:spcBef>
                <a:spcPts val="11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2pPr>
            <a:lvl3pPr lvl="2" marR="0" rtl="0" algn="ctr">
              <a:lnSpc>
                <a:spcPct val="85000"/>
              </a:lnSpc>
              <a:spcBef>
                <a:spcPts val="1100"/>
              </a:spcBef>
              <a:spcAft>
                <a:spcPts val="0"/>
              </a:spcAft>
              <a:buClr>
                <a:schemeClr val="dk1"/>
              </a:buClr>
              <a:buSzPts val="1800"/>
              <a:buFont typeface="Arial"/>
              <a:buNone/>
              <a:defRPr b="0" i="0" sz="1800" u="none" cap="none" strike="noStrike">
                <a:solidFill>
                  <a:schemeClr val="dk1"/>
                </a:solidFill>
                <a:latin typeface="Source Sans Pro"/>
                <a:ea typeface="Source Sans Pro"/>
                <a:cs typeface="Source Sans Pro"/>
                <a:sym typeface="Source Sans Pro"/>
              </a:defRPr>
            </a:lvl3pPr>
            <a:lvl4pPr lvl="3" marR="0" rtl="0" algn="ctr">
              <a:lnSpc>
                <a:spcPct val="85000"/>
              </a:lnSpc>
              <a:spcBef>
                <a:spcPts val="11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4pPr>
            <a:lvl5pPr lvl="4" marR="0" rtl="0" algn="ctr">
              <a:lnSpc>
                <a:spcPct val="85000"/>
              </a:lnSpc>
              <a:spcBef>
                <a:spcPts val="11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9pPr>
          </a:lstStyle>
          <a:p/>
        </p:txBody>
      </p:sp>
      <p:sp>
        <p:nvSpPr>
          <p:cNvPr id="25" name="Google Shape;25;p3"/>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26" name="Google Shape;26;p3"/>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27" name="Google Shape;27;p3"/>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Source Sans Pro"/>
                <a:ea typeface="Source Sans Pro"/>
                <a:cs typeface="Source Sans Pro"/>
                <a:sym typeface="Source Sans Pro"/>
              </a:defRPr>
            </a:lvl1pPr>
            <a:lvl2pPr indent="0" lvl="1" marL="0" marR="0" rtl="0" algn="r">
              <a:spcBef>
                <a:spcPts val="0"/>
              </a:spcBef>
              <a:buNone/>
              <a:defRPr sz="1200">
                <a:solidFill>
                  <a:srgbClr val="888888"/>
                </a:solidFill>
                <a:latin typeface="Source Sans Pro"/>
                <a:ea typeface="Source Sans Pro"/>
                <a:cs typeface="Source Sans Pro"/>
                <a:sym typeface="Source Sans Pro"/>
              </a:defRPr>
            </a:lvl2pPr>
            <a:lvl3pPr indent="0" lvl="2" marL="0" marR="0" rtl="0" algn="r">
              <a:spcBef>
                <a:spcPts val="0"/>
              </a:spcBef>
              <a:buNone/>
              <a:defRPr sz="1200">
                <a:solidFill>
                  <a:srgbClr val="888888"/>
                </a:solidFill>
                <a:latin typeface="Source Sans Pro"/>
                <a:ea typeface="Source Sans Pro"/>
                <a:cs typeface="Source Sans Pro"/>
                <a:sym typeface="Source Sans Pro"/>
              </a:defRPr>
            </a:lvl3pPr>
            <a:lvl4pPr indent="0" lvl="3" marL="0" marR="0" rtl="0" algn="r">
              <a:spcBef>
                <a:spcPts val="0"/>
              </a:spcBef>
              <a:buNone/>
              <a:defRPr sz="1200">
                <a:solidFill>
                  <a:srgbClr val="888888"/>
                </a:solidFill>
                <a:latin typeface="Source Sans Pro"/>
                <a:ea typeface="Source Sans Pro"/>
                <a:cs typeface="Source Sans Pro"/>
                <a:sym typeface="Source Sans Pro"/>
              </a:defRPr>
            </a:lvl4pPr>
            <a:lvl5pPr indent="0" lvl="4" marL="0" marR="0" rtl="0" algn="r">
              <a:spcBef>
                <a:spcPts val="0"/>
              </a:spcBef>
              <a:buNone/>
              <a:defRPr sz="1200">
                <a:solidFill>
                  <a:srgbClr val="888888"/>
                </a:solidFill>
                <a:latin typeface="Source Sans Pro"/>
                <a:ea typeface="Source Sans Pro"/>
                <a:cs typeface="Source Sans Pro"/>
                <a:sym typeface="Source Sans Pro"/>
              </a:defRPr>
            </a:lvl5pPr>
            <a:lvl6pPr indent="0" lvl="5" marL="0" marR="0" rtl="0" algn="r">
              <a:spcBef>
                <a:spcPts val="0"/>
              </a:spcBef>
              <a:buNone/>
              <a:defRPr sz="1200">
                <a:solidFill>
                  <a:srgbClr val="888888"/>
                </a:solidFill>
                <a:latin typeface="Source Sans Pro"/>
                <a:ea typeface="Source Sans Pro"/>
                <a:cs typeface="Source Sans Pro"/>
                <a:sym typeface="Source Sans Pro"/>
              </a:defRPr>
            </a:lvl6pPr>
            <a:lvl7pPr indent="0" lvl="6" marL="0" marR="0" rtl="0" algn="r">
              <a:spcBef>
                <a:spcPts val="0"/>
              </a:spcBef>
              <a:buNone/>
              <a:defRPr sz="1200">
                <a:solidFill>
                  <a:srgbClr val="888888"/>
                </a:solidFill>
                <a:latin typeface="Source Sans Pro"/>
                <a:ea typeface="Source Sans Pro"/>
                <a:cs typeface="Source Sans Pro"/>
                <a:sym typeface="Source Sans Pro"/>
              </a:defRPr>
            </a:lvl7pPr>
            <a:lvl8pPr indent="0" lvl="7" marL="0" marR="0" rtl="0" algn="r">
              <a:spcBef>
                <a:spcPts val="0"/>
              </a:spcBef>
              <a:buNone/>
              <a:defRPr sz="1200">
                <a:solidFill>
                  <a:srgbClr val="888888"/>
                </a:solidFill>
                <a:latin typeface="Source Sans Pro"/>
                <a:ea typeface="Source Sans Pro"/>
                <a:cs typeface="Source Sans Pro"/>
                <a:sym typeface="Source Sans Pro"/>
              </a:defRPr>
            </a:lvl8pPr>
            <a:lvl9pPr indent="0" lvl="8" marL="0" marR="0" rtl="0" algn="r">
              <a:spcBef>
                <a:spcPts val="0"/>
              </a:spcBef>
              <a:buNone/>
              <a:defRPr sz="1200">
                <a:solidFill>
                  <a:srgbClr val="888888"/>
                </a:solidFill>
                <a:latin typeface="Source Sans Pro"/>
                <a:ea typeface="Source Sans Pro"/>
                <a:cs typeface="Source Sans Pro"/>
                <a:sym typeface="Source Sans Pr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8" name="Shape 28"/>
        <p:cNvGrpSpPr/>
        <p:nvPr/>
      </p:nvGrpSpPr>
      <p:grpSpPr>
        <a:xfrm>
          <a:off x="0" y="0"/>
          <a:ext cx="0" cy="0"/>
          <a:chOff x="0" y="0"/>
          <a:chExt cx="0" cy="0"/>
        </a:xfrm>
      </p:grpSpPr>
      <p:sp>
        <p:nvSpPr>
          <p:cNvPr id="29" name="Google Shape;29;p4"/>
          <p:cNvSpPr txBox="1"/>
          <p:nvPr>
            <p:ph type="title"/>
          </p:nvPr>
        </p:nvSpPr>
        <p:spPr>
          <a:xfrm>
            <a:off x="831851" y="1709742"/>
            <a:ext cx="10515600" cy="2852737"/>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6000"/>
              <a:buFont typeface="Source Sans Pro"/>
              <a:buNone/>
              <a:defRPr b="0" i="0" sz="6000"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0" name="Google Shape;30;p4"/>
          <p:cNvSpPr txBox="1"/>
          <p:nvPr>
            <p:ph idx="1" type="body"/>
          </p:nvPr>
        </p:nvSpPr>
        <p:spPr>
          <a:xfrm>
            <a:off x="831851" y="4589467"/>
            <a:ext cx="10515600" cy="1500187"/>
          </a:xfrm>
          <a:prstGeom prst="rect">
            <a:avLst/>
          </a:prstGeom>
          <a:noFill/>
          <a:ln>
            <a:noFill/>
          </a:ln>
        </p:spPr>
        <p:txBody>
          <a:bodyPr anchorCtr="0" anchor="t" bIns="45700" lIns="91425" spcFirstLastPara="1" rIns="91425" wrap="square" tIns="45700"/>
          <a:lstStyle>
            <a:lvl1pPr indent="-228600" lvl="0" marL="457200" marR="0" rtl="0" algn="l">
              <a:lnSpc>
                <a:spcPct val="85000"/>
              </a:lnSpc>
              <a:spcBef>
                <a:spcPts val="1100"/>
              </a:spcBef>
              <a:spcAft>
                <a:spcPts val="0"/>
              </a:spcAft>
              <a:buClr>
                <a:schemeClr val="dk1"/>
              </a:buClr>
              <a:buSzPts val="2400"/>
              <a:buFont typeface="Arial"/>
              <a:buNone/>
              <a:defRPr b="0" i="0" sz="2400" u="none" cap="none" strike="noStrike">
                <a:solidFill>
                  <a:schemeClr val="dk1"/>
                </a:solidFill>
                <a:latin typeface="Source Sans Pro"/>
                <a:ea typeface="Source Sans Pro"/>
                <a:cs typeface="Source Sans Pro"/>
                <a:sym typeface="Source Sans Pro"/>
              </a:defRPr>
            </a:lvl1pPr>
            <a:lvl2pPr indent="-228600" lvl="1" marL="914400" marR="0" rtl="0" algn="l">
              <a:lnSpc>
                <a:spcPct val="85000"/>
              </a:lnSpc>
              <a:spcBef>
                <a:spcPts val="1100"/>
              </a:spcBef>
              <a:spcAft>
                <a:spcPts val="0"/>
              </a:spcAft>
              <a:buClr>
                <a:srgbClr val="888888"/>
              </a:buClr>
              <a:buSzPts val="2000"/>
              <a:buFont typeface="Arial"/>
              <a:buNone/>
              <a:defRPr b="0" i="0" sz="2000" u="none" cap="none" strike="noStrike">
                <a:solidFill>
                  <a:srgbClr val="888888"/>
                </a:solidFill>
                <a:latin typeface="Source Sans Pro"/>
                <a:ea typeface="Source Sans Pro"/>
                <a:cs typeface="Source Sans Pro"/>
                <a:sym typeface="Source Sans Pro"/>
              </a:defRPr>
            </a:lvl2pPr>
            <a:lvl3pPr indent="-228600" lvl="2" marL="1371600" marR="0" rtl="0" algn="l">
              <a:lnSpc>
                <a:spcPct val="85000"/>
              </a:lnSpc>
              <a:spcBef>
                <a:spcPts val="1100"/>
              </a:spcBef>
              <a:spcAft>
                <a:spcPts val="0"/>
              </a:spcAft>
              <a:buClr>
                <a:srgbClr val="888888"/>
              </a:buClr>
              <a:buSzPts val="1800"/>
              <a:buFont typeface="Arial"/>
              <a:buNone/>
              <a:defRPr b="0" i="0" sz="1800" u="none" cap="none" strike="noStrike">
                <a:solidFill>
                  <a:srgbClr val="888888"/>
                </a:solidFill>
                <a:latin typeface="Source Sans Pro"/>
                <a:ea typeface="Source Sans Pro"/>
                <a:cs typeface="Source Sans Pro"/>
                <a:sym typeface="Source Sans Pro"/>
              </a:defRPr>
            </a:lvl3pPr>
            <a:lvl4pPr indent="-228600" lvl="3" marL="1828800" marR="0" rtl="0" algn="l">
              <a:lnSpc>
                <a:spcPct val="85000"/>
              </a:lnSpc>
              <a:spcBef>
                <a:spcPts val="1100"/>
              </a:spcBef>
              <a:spcAft>
                <a:spcPts val="0"/>
              </a:spcAft>
              <a:buClr>
                <a:srgbClr val="888888"/>
              </a:buClr>
              <a:buSzPts val="1600"/>
              <a:buFont typeface="Arial"/>
              <a:buNone/>
              <a:defRPr b="0" i="0" sz="1600" u="none" cap="none" strike="noStrike">
                <a:solidFill>
                  <a:srgbClr val="888888"/>
                </a:solidFill>
                <a:latin typeface="Source Sans Pro"/>
                <a:ea typeface="Source Sans Pro"/>
                <a:cs typeface="Source Sans Pro"/>
                <a:sym typeface="Source Sans Pro"/>
              </a:defRPr>
            </a:lvl4pPr>
            <a:lvl5pPr indent="-228600" lvl="4" marL="2286000" marR="0" rtl="0" algn="l">
              <a:lnSpc>
                <a:spcPct val="85000"/>
              </a:lnSpc>
              <a:spcBef>
                <a:spcPts val="1100"/>
              </a:spcBef>
              <a:spcAft>
                <a:spcPts val="0"/>
              </a:spcAft>
              <a:buClr>
                <a:srgbClr val="888888"/>
              </a:buClr>
              <a:buSzPts val="1600"/>
              <a:buFont typeface="Arial"/>
              <a:buNone/>
              <a:defRPr b="0" i="0" sz="1600" u="none" cap="none" strike="noStrike">
                <a:solidFill>
                  <a:srgbClr val="888888"/>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Source Sans Pro"/>
                <a:ea typeface="Source Sans Pro"/>
                <a:cs typeface="Source Sans Pro"/>
                <a:sym typeface="Source Sans Pro"/>
              </a:defRPr>
            </a:lvl9pPr>
          </a:lstStyle>
          <a:p/>
        </p:txBody>
      </p:sp>
      <p:sp>
        <p:nvSpPr>
          <p:cNvPr id="31" name="Google Shape;31;p4"/>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32" name="Google Shape;32;p4"/>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33" name="Google Shape;33;p4"/>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Source Sans Pro"/>
                <a:ea typeface="Source Sans Pro"/>
                <a:cs typeface="Source Sans Pro"/>
                <a:sym typeface="Source Sans Pro"/>
              </a:defRPr>
            </a:lvl1pPr>
            <a:lvl2pPr indent="0" lvl="1" marL="0" marR="0" rtl="0" algn="r">
              <a:spcBef>
                <a:spcPts val="0"/>
              </a:spcBef>
              <a:buNone/>
              <a:defRPr sz="1200">
                <a:solidFill>
                  <a:srgbClr val="888888"/>
                </a:solidFill>
                <a:latin typeface="Source Sans Pro"/>
                <a:ea typeface="Source Sans Pro"/>
                <a:cs typeface="Source Sans Pro"/>
                <a:sym typeface="Source Sans Pro"/>
              </a:defRPr>
            </a:lvl2pPr>
            <a:lvl3pPr indent="0" lvl="2" marL="0" marR="0" rtl="0" algn="r">
              <a:spcBef>
                <a:spcPts val="0"/>
              </a:spcBef>
              <a:buNone/>
              <a:defRPr sz="1200">
                <a:solidFill>
                  <a:srgbClr val="888888"/>
                </a:solidFill>
                <a:latin typeface="Source Sans Pro"/>
                <a:ea typeface="Source Sans Pro"/>
                <a:cs typeface="Source Sans Pro"/>
                <a:sym typeface="Source Sans Pro"/>
              </a:defRPr>
            </a:lvl3pPr>
            <a:lvl4pPr indent="0" lvl="3" marL="0" marR="0" rtl="0" algn="r">
              <a:spcBef>
                <a:spcPts val="0"/>
              </a:spcBef>
              <a:buNone/>
              <a:defRPr sz="1200">
                <a:solidFill>
                  <a:srgbClr val="888888"/>
                </a:solidFill>
                <a:latin typeface="Source Sans Pro"/>
                <a:ea typeface="Source Sans Pro"/>
                <a:cs typeface="Source Sans Pro"/>
                <a:sym typeface="Source Sans Pro"/>
              </a:defRPr>
            </a:lvl4pPr>
            <a:lvl5pPr indent="0" lvl="4" marL="0" marR="0" rtl="0" algn="r">
              <a:spcBef>
                <a:spcPts val="0"/>
              </a:spcBef>
              <a:buNone/>
              <a:defRPr sz="1200">
                <a:solidFill>
                  <a:srgbClr val="888888"/>
                </a:solidFill>
                <a:latin typeface="Source Sans Pro"/>
                <a:ea typeface="Source Sans Pro"/>
                <a:cs typeface="Source Sans Pro"/>
                <a:sym typeface="Source Sans Pro"/>
              </a:defRPr>
            </a:lvl5pPr>
            <a:lvl6pPr indent="0" lvl="5" marL="0" marR="0" rtl="0" algn="r">
              <a:spcBef>
                <a:spcPts val="0"/>
              </a:spcBef>
              <a:buNone/>
              <a:defRPr sz="1200">
                <a:solidFill>
                  <a:srgbClr val="888888"/>
                </a:solidFill>
                <a:latin typeface="Source Sans Pro"/>
                <a:ea typeface="Source Sans Pro"/>
                <a:cs typeface="Source Sans Pro"/>
                <a:sym typeface="Source Sans Pro"/>
              </a:defRPr>
            </a:lvl6pPr>
            <a:lvl7pPr indent="0" lvl="6" marL="0" marR="0" rtl="0" algn="r">
              <a:spcBef>
                <a:spcPts val="0"/>
              </a:spcBef>
              <a:buNone/>
              <a:defRPr sz="1200">
                <a:solidFill>
                  <a:srgbClr val="888888"/>
                </a:solidFill>
                <a:latin typeface="Source Sans Pro"/>
                <a:ea typeface="Source Sans Pro"/>
                <a:cs typeface="Source Sans Pro"/>
                <a:sym typeface="Source Sans Pro"/>
              </a:defRPr>
            </a:lvl7pPr>
            <a:lvl8pPr indent="0" lvl="7" marL="0" marR="0" rtl="0" algn="r">
              <a:spcBef>
                <a:spcPts val="0"/>
              </a:spcBef>
              <a:buNone/>
              <a:defRPr sz="1200">
                <a:solidFill>
                  <a:srgbClr val="888888"/>
                </a:solidFill>
                <a:latin typeface="Source Sans Pro"/>
                <a:ea typeface="Source Sans Pro"/>
                <a:cs typeface="Source Sans Pro"/>
                <a:sym typeface="Source Sans Pro"/>
              </a:defRPr>
            </a:lvl8pPr>
            <a:lvl9pPr indent="0" lvl="8" marL="0" marR="0" rtl="0" algn="r">
              <a:spcBef>
                <a:spcPts val="0"/>
              </a:spcBef>
              <a:buNone/>
              <a:defRPr sz="1200">
                <a:solidFill>
                  <a:srgbClr val="888888"/>
                </a:solidFill>
                <a:latin typeface="Source Sans Pro"/>
                <a:ea typeface="Source Sans Pro"/>
                <a:cs typeface="Source Sans Pro"/>
                <a:sym typeface="Source Sans Pr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4" name="Shape 34"/>
        <p:cNvGrpSpPr/>
        <p:nvPr/>
      </p:nvGrpSpPr>
      <p:grpSpPr>
        <a:xfrm>
          <a:off x="0" y="0"/>
          <a:ext cx="0" cy="0"/>
          <a:chOff x="0" y="0"/>
          <a:chExt cx="0" cy="0"/>
        </a:xfrm>
      </p:grpSpPr>
      <p:sp>
        <p:nvSpPr>
          <p:cNvPr id="35" name="Google Shape;35;p5"/>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Source Sans Pro"/>
              <a:buNone/>
              <a:defRPr b="0" i="0" sz="4400"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6" name="Google Shape;36;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lstStyle>
            <a:lvl1pPr indent="-406400" lvl="0" marL="457200" marR="0" rtl="0" algn="l">
              <a:lnSpc>
                <a:spcPct val="85000"/>
              </a:lnSpc>
              <a:spcBef>
                <a:spcPts val="1100"/>
              </a:spcBef>
              <a:spcAft>
                <a:spcPts val="0"/>
              </a:spcAft>
              <a:buClr>
                <a:schemeClr val="dk1"/>
              </a:buClr>
              <a:buSzPts val="2800"/>
              <a:buFont typeface="Arial"/>
              <a:buChar char="•"/>
              <a:defRPr b="0" i="0" sz="2800" u="none" cap="none" strike="noStrike">
                <a:solidFill>
                  <a:schemeClr val="dk1"/>
                </a:solidFill>
                <a:latin typeface="Source Sans Pro"/>
                <a:ea typeface="Source Sans Pro"/>
                <a:cs typeface="Source Sans Pro"/>
                <a:sym typeface="Source Sans Pro"/>
              </a:defRPr>
            </a:lvl1pPr>
            <a:lvl2pPr indent="-381000" lvl="1" marL="914400" marR="0" rtl="0" algn="l">
              <a:lnSpc>
                <a:spcPct val="85000"/>
              </a:lnSpc>
              <a:spcBef>
                <a:spcPts val="1100"/>
              </a:spcBef>
              <a:spcAft>
                <a:spcPts val="0"/>
              </a:spcAft>
              <a:buClr>
                <a:schemeClr val="dk1"/>
              </a:buClr>
              <a:buSzPts val="2400"/>
              <a:buFont typeface="Arial"/>
              <a:buChar char="•"/>
              <a:defRPr b="0" i="0" sz="2400" u="none" cap="none" strike="noStrike">
                <a:solidFill>
                  <a:schemeClr val="dk1"/>
                </a:solidFill>
                <a:latin typeface="Source Sans Pro"/>
                <a:ea typeface="Source Sans Pro"/>
                <a:cs typeface="Source Sans Pro"/>
                <a:sym typeface="Source Sans Pro"/>
              </a:defRPr>
            </a:lvl2pPr>
            <a:lvl3pPr indent="-355600" lvl="2" marL="1371600" marR="0" rtl="0" algn="l">
              <a:lnSpc>
                <a:spcPct val="85000"/>
              </a:lnSpc>
              <a:spcBef>
                <a:spcPts val="11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3pPr>
            <a:lvl4pPr indent="-342900" lvl="3" marL="18288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4pPr>
            <a:lvl5pPr indent="-342900" lvl="4" marL="22860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37" name="Google Shape;37;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lstStyle>
            <a:lvl1pPr indent="-406400" lvl="0" marL="457200" marR="0" rtl="0" algn="l">
              <a:lnSpc>
                <a:spcPct val="85000"/>
              </a:lnSpc>
              <a:spcBef>
                <a:spcPts val="1100"/>
              </a:spcBef>
              <a:spcAft>
                <a:spcPts val="0"/>
              </a:spcAft>
              <a:buClr>
                <a:schemeClr val="dk1"/>
              </a:buClr>
              <a:buSzPts val="2800"/>
              <a:buFont typeface="Arial"/>
              <a:buChar char="•"/>
              <a:defRPr b="0" i="0" sz="2800" u="none" cap="none" strike="noStrike">
                <a:solidFill>
                  <a:schemeClr val="dk1"/>
                </a:solidFill>
                <a:latin typeface="Source Sans Pro"/>
                <a:ea typeface="Source Sans Pro"/>
                <a:cs typeface="Source Sans Pro"/>
                <a:sym typeface="Source Sans Pro"/>
              </a:defRPr>
            </a:lvl1pPr>
            <a:lvl2pPr indent="-381000" lvl="1" marL="914400" marR="0" rtl="0" algn="l">
              <a:lnSpc>
                <a:spcPct val="85000"/>
              </a:lnSpc>
              <a:spcBef>
                <a:spcPts val="1100"/>
              </a:spcBef>
              <a:spcAft>
                <a:spcPts val="0"/>
              </a:spcAft>
              <a:buClr>
                <a:schemeClr val="dk1"/>
              </a:buClr>
              <a:buSzPts val="2400"/>
              <a:buFont typeface="Arial"/>
              <a:buChar char="•"/>
              <a:defRPr b="0" i="0" sz="2400" u="none" cap="none" strike="noStrike">
                <a:solidFill>
                  <a:schemeClr val="dk1"/>
                </a:solidFill>
                <a:latin typeface="Source Sans Pro"/>
                <a:ea typeface="Source Sans Pro"/>
                <a:cs typeface="Source Sans Pro"/>
                <a:sym typeface="Source Sans Pro"/>
              </a:defRPr>
            </a:lvl2pPr>
            <a:lvl3pPr indent="-355600" lvl="2" marL="1371600" marR="0" rtl="0" algn="l">
              <a:lnSpc>
                <a:spcPct val="85000"/>
              </a:lnSpc>
              <a:spcBef>
                <a:spcPts val="11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3pPr>
            <a:lvl4pPr indent="-342900" lvl="3" marL="18288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4pPr>
            <a:lvl5pPr indent="-342900" lvl="4" marL="22860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38" name="Google Shape;38;p5"/>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39" name="Google Shape;39;p5"/>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40" name="Google Shape;40;p5"/>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Source Sans Pro"/>
                <a:ea typeface="Source Sans Pro"/>
                <a:cs typeface="Source Sans Pro"/>
                <a:sym typeface="Source Sans Pro"/>
              </a:defRPr>
            </a:lvl1pPr>
            <a:lvl2pPr indent="0" lvl="1" marL="0" marR="0" rtl="0" algn="r">
              <a:spcBef>
                <a:spcPts val="0"/>
              </a:spcBef>
              <a:buNone/>
              <a:defRPr sz="1200">
                <a:solidFill>
                  <a:srgbClr val="888888"/>
                </a:solidFill>
                <a:latin typeface="Source Sans Pro"/>
                <a:ea typeface="Source Sans Pro"/>
                <a:cs typeface="Source Sans Pro"/>
                <a:sym typeface="Source Sans Pro"/>
              </a:defRPr>
            </a:lvl2pPr>
            <a:lvl3pPr indent="0" lvl="2" marL="0" marR="0" rtl="0" algn="r">
              <a:spcBef>
                <a:spcPts val="0"/>
              </a:spcBef>
              <a:buNone/>
              <a:defRPr sz="1200">
                <a:solidFill>
                  <a:srgbClr val="888888"/>
                </a:solidFill>
                <a:latin typeface="Source Sans Pro"/>
                <a:ea typeface="Source Sans Pro"/>
                <a:cs typeface="Source Sans Pro"/>
                <a:sym typeface="Source Sans Pro"/>
              </a:defRPr>
            </a:lvl3pPr>
            <a:lvl4pPr indent="0" lvl="3" marL="0" marR="0" rtl="0" algn="r">
              <a:spcBef>
                <a:spcPts val="0"/>
              </a:spcBef>
              <a:buNone/>
              <a:defRPr sz="1200">
                <a:solidFill>
                  <a:srgbClr val="888888"/>
                </a:solidFill>
                <a:latin typeface="Source Sans Pro"/>
                <a:ea typeface="Source Sans Pro"/>
                <a:cs typeface="Source Sans Pro"/>
                <a:sym typeface="Source Sans Pro"/>
              </a:defRPr>
            </a:lvl4pPr>
            <a:lvl5pPr indent="0" lvl="4" marL="0" marR="0" rtl="0" algn="r">
              <a:spcBef>
                <a:spcPts val="0"/>
              </a:spcBef>
              <a:buNone/>
              <a:defRPr sz="1200">
                <a:solidFill>
                  <a:srgbClr val="888888"/>
                </a:solidFill>
                <a:latin typeface="Source Sans Pro"/>
                <a:ea typeface="Source Sans Pro"/>
                <a:cs typeface="Source Sans Pro"/>
                <a:sym typeface="Source Sans Pro"/>
              </a:defRPr>
            </a:lvl5pPr>
            <a:lvl6pPr indent="0" lvl="5" marL="0" marR="0" rtl="0" algn="r">
              <a:spcBef>
                <a:spcPts val="0"/>
              </a:spcBef>
              <a:buNone/>
              <a:defRPr sz="1200">
                <a:solidFill>
                  <a:srgbClr val="888888"/>
                </a:solidFill>
                <a:latin typeface="Source Sans Pro"/>
                <a:ea typeface="Source Sans Pro"/>
                <a:cs typeface="Source Sans Pro"/>
                <a:sym typeface="Source Sans Pro"/>
              </a:defRPr>
            </a:lvl6pPr>
            <a:lvl7pPr indent="0" lvl="6" marL="0" marR="0" rtl="0" algn="r">
              <a:spcBef>
                <a:spcPts val="0"/>
              </a:spcBef>
              <a:buNone/>
              <a:defRPr sz="1200">
                <a:solidFill>
                  <a:srgbClr val="888888"/>
                </a:solidFill>
                <a:latin typeface="Source Sans Pro"/>
                <a:ea typeface="Source Sans Pro"/>
                <a:cs typeface="Source Sans Pro"/>
                <a:sym typeface="Source Sans Pro"/>
              </a:defRPr>
            </a:lvl7pPr>
            <a:lvl8pPr indent="0" lvl="7" marL="0" marR="0" rtl="0" algn="r">
              <a:spcBef>
                <a:spcPts val="0"/>
              </a:spcBef>
              <a:buNone/>
              <a:defRPr sz="1200">
                <a:solidFill>
                  <a:srgbClr val="888888"/>
                </a:solidFill>
                <a:latin typeface="Source Sans Pro"/>
                <a:ea typeface="Source Sans Pro"/>
                <a:cs typeface="Source Sans Pro"/>
                <a:sym typeface="Source Sans Pro"/>
              </a:defRPr>
            </a:lvl8pPr>
            <a:lvl9pPr indent="0" lvl="8" marL="0" marR="0" rtl="0" algn="r">
              <a:spcBef>
                <a:spcPts val="0"/>
              </a:spcBef>
              <a:buNone/>
              <a:defRPr sz="1200">
                <a:solidFill>
                  <a:srgbClr val="888888"/>
                </a:solidFill>
                <a:latin typeface="Source Sans Pro"/>
                <a:ea typeface="Source Sans Pro"/>
                <a:cs typeface="Source Sans Pro"/>
                <a:sym typeface="Source Sans Pr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1" name="Shape 41"/>
        <p:cNvGrpSpPr/>
        <p:nvPr/>
      </p:nvGrpSpPr>
      <p:grpSpPr>
        <a:xfrm>
          <a:off x="0" y="0"/>
          <a:ext cx="0" cy="0"/>
          <a:chOff x="0" y="0"/>
          <a:chExt cx="0" cy="0"/>
        </a:xfrm>
      </p:grpSpPr>
      <p:sp>
        <p:nvSpPr>
          <p:cNvPr id="42" name="Google Shape;42;p6"/>
          <p:cNvSpPr txBox="1"/>
          <p:nvPr>
            <p:ph type="title"/>
          </p:nvPr>
        </p:nvSpPr>
        <p:spPr>
          <a:xfrm>
            <a:off x="839788" y="365129"/>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Source Sans Pro"/>
              <a:buNone/>
              <a:defRPr b="0" i="0" sz="4400"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3" name="Google Shape;43;p6"/>
          <p:cNvSpPr txBox="1"/>
          <p:nvPr>
            <p:ph idx="1" type="body"/>
          </p:nvPr>
        </p:nvSpPr>
        <p:spPr>
          <a:xfrm>
            <a:off x="839789" y="1681163"/>
            <a:ext cx="5157787" cy="823912"/>
          </a:xfrm>
          <a:prstGeom prst="rect">
            <a:avLst/>
          </a:prstGeom>
          <a:noFill/>
          <a:ln>
            <a:noFill/>
          </a:ln>
        </p:spPr>
        <p:txBody>
          <a:bodyPr anchorCtr="0" anchor="b" bIns="45700" lIns="91425" spcFirstLastPara="1" rIns="91425" wrap="square" tIns="45700"/>
          <a:lstStyle>
            <a:lvl1pPr indent="-228600" lvl="0" marL="457200" marR="0" rtl="0" algn="l">
              <a:lnSpc>
                <a:spcPct val="85000"/>
              </a:lnSpc>
              <a:spcBef>
                <a:spcPts val="1100"/>
              </a:spcBef>
              <a:spcAft>
                <a:spcPts val="0"/>
              </a:spcAft>
              <a:buClr>
                <a:schemeClr val="dk1"/>
              </a:buClr>
              <a:buSzPts val="2400"/>
              <a:buFont typeface="Arial"/>
              <a:buNone/>
              <a:defRPr b="1" i="0" sz="2400" u="none" cap="none" strike="noStrike">
                <a:solidFill>
                  <a:schemeClr val="dk1"/>
                </a:solidFill>
                <a:latin typeface="Source Sans Pro"/>
                <a:ea typeface="Source Sans Pro"/>
                <a:cs typeface="Source Sans Pro"/>
                <a:sym typeface="Source Sans Pro"/>
              </a:defRPr>
            </a:lvl1pPr>
            <a:lvl2pPr indent="-228600" lvl="1" marL="914400" marR="0" rtl="0" algn="l">
              <a:lnSpc>
                <a:spcPct val="85000"/>
              </a:lnSpc>
              <a:spcBef>
                <a:spcPts val="1100"/>
              </a:spcBef>
              <a:spcAft>
                <a:spcPts val="0"/>
              </a:spcAft>
              <a:buClr>
                <a:schemeClr val="dk1"/>
              </a:buClr>
              <a:buSzPts val="2000"/>
              <a:buFont typeface="Arial"/>
              <a:buNone/>
              <a:defRPr b="1" i="0" sz="2000" u="none" cap="none" strike="noStrike">
                <a:solidFill>
                  <a:schemeClr val="dk1"/>
                </a:solidFill>
                <a:latin typeface="Source Sans Pro"/>
                <a:ea typeface="Source Sans Pro"/>
                <a:cs typeface="Source Sans Pro"/>
                <a:sym typeface="Source Sans Pro"/>
              </a:defRPr>
            </a:lvl2pPr>
            <a:lvl3pPr indent="-228600" lvl="2" marL="1371600" marR="0" rtl="0" algn="l">
              <a:lnSpc>
                <a:spcPct val="85000"/>
              </a:lnSpc>
              <a:spcBef>
                <a:spcPts val="1100"/>
              </a:spcBef>
              <a:spcAft>
                <a:spcPts val="0"/>
              </a:spcAft>
              <a:buClr>
                <a:schemeClr val="dk1"/>
              </a:buClr>
              <a:buSzPts val="1800"/>
              <a:buFont typeface="Arial"/>
              <a:buNone/>
              <a:defRPr b="1" i="0" sz="1800" u="none" cap="none" strike="noStrike">
                <a:solidFill>
                  <a:schemeClr val="dk1"/>
                </a:solidFill>
                <a:latin typeface="Source Sans Pro"/>
                <a:ea typeface="Source Sans Pro"/>
                <a:cs typeface="Source Sans Pro"/>
                <a:sym typeface="Source Sans Pro"/>
              </a:defRPr>
            </a:lvl3pPr>
            <a:lvl4pPr indent="-228600" lvl="3" marL="1828800" marR="0" rtl="0" algn="l">
              <a:lnSpc>
                <a:spcPct val="85000"/>
              </a:lnSpc>
              <a:spcBef>
                <a:spcPts val="11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4pPr>
            <a:lvl5pPr indent="-228600" lvl="4" marL="2286000" marR="0" rtl="0" algn="l">
              <a:lnSpc>
                <a:spcPct val="85000"/>
              </a:lnSpc>
              <a:spcBef>
                <a:spcPts val="11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9pPr>
          </a:lstStyle>
          <a:p/>
        </p:txBody>
      </p:sp>
      <p:sp>
        <p:nvSpPr>
          <p:cNvPr id="44" name="Google Shape;44;p6"/>
          <p:cNvSpPr txBox="1"/>
          <p:nvPr>
            <p:ph idx="2" type="body"/>
          </p:nvPr>
        </p:nvSpPr>
        <p:spPr>
          <a:xfrm>
            <a:off x="839789" y="2505075"/>
            <a:ext cx="5157787" cy="3684588"/>
          </a:xfrm>
          <a:prstGeom prst="rect">
            <a:avLst/>
          </a:prstGeom>
          <a:noFill/>
          <a:ln>
            <a:noFill/>
          </a:ln>
        </p:spPr>
        <p:txBody>
          <a:bodyPr anchorCtr="0" anchor="t" bIns="45700" lIns="91425" spcFirstLastPara="1" rIns="91425" wrap="square" tIns="45700"/>
          <a:lstStyle>
            <a:lvl1pPr indent="-406400" lvl="0" marL="457200" marR="0" rtl="0" algn="l">
              <a:lnSpc>
                <a:spcPct val="85000"/>
              </a:lnSpc>
              <a:spcBef>
                <a:spcPts val="1100"/>
              </a:spcBef>
              <a:spcAft>
                <a:spcPts val="0"/>
              </a:spcAft>
              <a:buClr>
                <a:schemeClr val="dk1"/>
              </a:buClr>
              <a:buSzPts val="2800"/>
              <a:buFont typeface="Arial"/>
              <a:buChar char="•"/>
              <a:defRPr b="0" i="0" sz="2800" u="none" cap="none" strike="noStrike">
                <a:solidFill>
                  <a:schemeClr val="dk1"/>
                </a:solidFill>
                <a:latin typeface="Source Sans Pro"/>
                <a:ea typeface="Source Sans Pro"/>
                <a:cs typeface="Source Sans Pro"/>
                <a:sym typeface="Source Sans Pro"/>
              </a:defRPr>
            </a:lvl1pPr>
            <a:lvl2pPr indent="-381000" lvl="1" marL="914400" marR="0" rtl="0" algn="l">
              <a:lnSpc>
                <a:spcPct val="85000"/>
              </a:lnSpc>
              <a:spcBef>
                <a:spcPts val="1100"/>
              </a:spcBef>
              <a:spcAft>
                <a:spcPts val="0"/>
              </a:spcAft>
              <a:buClr>
                <a:schemeClr val="dk1"/>
              </a:buClr>
              <a:buSzPts val="2400"/>
              <a:buFont typeface="Arial"/>
              <a:buChar char="•"/>
              <a:defRPr b="0" i="0" sz="2400" u="none" cap="none" strike="noStrike">
                <a:solidFill>
                  <a:schemeClr val="dk1"/>
                </a:solidFill>
                <a:latin typeface="Source Sans Pro"/>
                <a:ea typeface="Source Sans Pro"/>
                <a:cs typeface="Source Sans Pro"/>
                <a:sym typeface="Source Sans Pro"/>
              </a:defRPr>
            </a:lvl2pPr>
            <a:lvl3pPr indent="-355600" lvl="2" marL="1371600" marR="0" rtl="0" algn="l">
              <a:lnSpc>
                <a:spcPct val="85000"/>
              </a:lnSpc>
              <a:spcBef>
                <a:spcPts val="11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3pPr>
            <a:lvl4pPr indent="-342900" lvl="3" marL="18288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4pPr>
            <a:lvl5pPr indent="-342900" lvl="4" marL="22860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45" name="Google Shape;45;p6"/>
          <p:cNvSpPr txBox="1"/>
          <p:nvPr>
            <p:ph idx="3" type="body"/>
          </p:nvPr>
        </p:nvSpPr>
        <p:spPr>
          <a:xfrm>
            <a:off x="6172202" y="1681163"/>
            <a:ext cx="5183188" cy="823912"/>
          </a:xfrm>
          <a:prstGeom prst="rect">
            <a:avLst/>
          </a:prstGeom>
          <a:noFill/>
          <a:ln>
            <a:noFill/>
          </a:ln>
        </p:spPr>
        <p:txBody>
          <a:bodyPr anchorCtr="0" anchor="b" bIns="45700" lIns="91425" spcFirstLastPara="1" rIns="91425" wrap="square" tIns="45700"/>
          <a:lstStyle>
            <a:lvl1pPr indent="-228600" lvl="0" marL="457200" marR="0" rtl="0" algn="l">
              <a:lnSpc>
                <a:spcPct val="85000"/>
              </a:lnSpc>
              <a:spcBef>
                <a:spcPts val="1100"/>
              </a:spcBef>
              <a:spcAft>
                <a:spcPts val="0"/>
              </a:spcAft>
              <a:buClr>
                <a:schemeClr val="dk1"/>
              </a:buClr>
              <a:buSzPts val="2400"/>
              <a:buFont typeface="Arial"/>
              <a:buNone/>
              <a:defRPr b="1" i="0" sz="2400" u="none" cap="none" strike="noStrike">
                <a:solidFill>
                  <a:schemeClr val="dk1"/>
                </a:solidFill>
                <a:latin typeface="Source Sans Pro"/>
                <a:ea typeface="Source Sans Pro"/>
                <a:cs typeface="Source Sans Pro"/>
                <a:sym typeface="Source Sans Pro"/>
              </a:defRPr>
            </a:lvl1pPr>
            <a:lvl2pPr indent="-228600" lvl="1" marL="914400" marR="0" rtl="0" algn="l">
              <a:lnSpc>
                <a:spcPct val="85000"/>
              </a:lnSpc>
              <a:spcBef>
                <a:spcPts val="1100"/>
              </a:spcBef>
              <a:spcAft>
                <a:spcPts val="0"/>
              </a:spcAft>
              <a:buClr>
                <a:schemeClr val="dk1"/>
              </a:buClr>
              <a:buSzPts val="2000"/>
              <a:buFont typeface="Arial"/>
              <a:buNone/>
              <a:defRPr b="1" i="0" sz="2000" u="none" cap="none" strike="noStrike">
                <a:solidFill>
                  <a:schemeClr val="dk1"/>
                </a:solidFill>
                <a:latin typeface="Source Sans Pro"/>
                <a:ea typeface="Source Sans Pro"/>
                <a:cs typeface="Source Sans Pro"/>
                <a:sym typeface="Source Sans Pro"/>
              </a:defRPr>
            </a:lvl2pPr>
            <a:lvl3pPr indent="-228600" lvl="2" marL="1371600" marR="0" rtl="0" algn="l">
              <a:lnSpc>
                <a:spcPct val="85000"/>
              </a:lnSpc>
              <a:spcBef>
                <a:spcPts val="1100"/>
              </a:spcBef>
              <a:spcAft>
                <a:spcPts val="0"/>
              </a:spcAft>
              <a:buClr>
                <a:schemeClr val="dk1"/>
              </a:buClr>
              <a:buSzPts val="1800"/>
              <a:buFont typeface="Arial"/>
              <a:buNone/>
              <a:defRPr b="1" i="0" sz="1800" u="none" cap="none" strike="noStrike">
                <a:solidFill>
                  <a:schemeClr val="dk1"/>
                </a:solidFill>
                <a:latin typeface="Source Sans Pro"/>
                <a:ea typeface="Source Sans Pro"/>
                <a:cs typeface="Source Sans Pro"/>
                <a:sym typeface="Source Sans Pro"/>
              </a:defRPr>
            </a:lvl3pPr>
            <a:lvl4pPr indent="-228600" lvl="3" marL="1828800" marR="0" rtl="0" algn="l">
              <a:lnSpc>
                <a:spcPct val="85000"/>
              </a:lnSpc>
              <a:spcBef>
                <a:spcPts val="11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4pPr>
            <a:lvl5pPr indent="-228600" lvl="4" marL="2286000" marR="0" rtl="0" algn="l">
              <a:lnSpc>
                <a:spcPct val="85000"/>
              </a:lnSpc>
              <a:spcBef>
                <a:spcPts val="11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Source Sans Pro"/>
                <a:ea typeface="Source Sans Pro"/>
                <a:cs typeface="Source Sans Pro"/>
                <a:sym typeface="Source Sans Pro"/>
              </a:defRPr>
            </a:lvl9pPr>
          </a:lstStyle>
          <a:p/>
        </p:txBody>
      </p:sp>
      <p:sp>
        <p:nvSpPr>
          <p:cNvPr id="46" name="Google Shape;46;p6"/>
          <p:cNvSpPr txBox="1"/>
          <p:nvPr>
            <p:ph idx="4" type="body"/>
          </p:nvPr>
        </p:nvSpPr>
        <p:spPr>
          <a:xfrm>
            <a:off x="6172202" y="2505075"/>
            <a:ext cx="5183188" cy="3684588"/>
          </a:xfrm>
          <a:prstGeom prst="rect">
            <a:avLst/>
          </a:prstGeom>
          <a:noFill/>
          <a:ln>
            <a:noFill/>
          </a:ln>
        </p:spPr>
        <p:txBody>
          <a:bodyPr anchorCtr="0" anchor="t" bIns="45700" lIns="91425" spcFirstLastPara="1" rIns="91425" wrap="square" tIns="45700"/>
          <a:lstStyle>
            <a:lvl1pPr indent="-406400" lvl="0" marL="457200" marR="0" rtl="0" algn="l">
              <a:lnSpc>
                <a:spcPct val="85000"/>
              </a:lnSpc>
              <a:spcBef>
                <a:spcPts val="1100"/>
              </a:spcBef>
              <a:spcAft>
                <a:spcPts val="0"/>
              </a:spcAft>
              <a:buClr>
                <a:schemeClr val="dk1"/>
              </a:buClr>
              <a:buSzPts val="2800"/>
              <a:buFont typeface="Arial"/>
              <a:buChar char="•"/>
              <a:defRPr b="0" i="0" sz="2800" u="none" cap="none" strike="noStrike">
                <a:solidFill>
                  <a:schemeClr val="dk1"/>
                </a:solidFill>
                <a:latin typeface="Source Sans Pro"/>
                <a:ea typeface="Source Sans Pro"/>
                <a:cs typeface="Source Sans Pro"/>
                <a:sym typeface="Source Sans Pro"/>
              </a:defRPr>
            </a:lvl1pPr>
            <a:lvl2pPr indent="-381000" lvl="1" marL="914400" marR="0" rtl="0" algn="l">
              <a:lnSpc>
                <a:spcPct val="85000"/>
              </a:lnSpc>
              <a:spcBef>
                <a:spcPts val="1100"/>
              </a:spcBef>
              <a:spcAft>
                <a:spcPts val="0"/>
              </a:spcAft>
              <a:buClr>
                <a:schemeClr val="dk1"/>
              </a:buClr>
              <a:buSzPts val="2400"/>
              <a:buFont typeface="Arial"/>
              <a:buChar char="•"/>
              <a:defRPr b="0" i="0" sz="2400" u="none" cap="none" strike="noStrike">
                <a:solidFill>
                  <a:schemeClr val="dk1"/>
                </a:solidFill>
                <a:latin typeface="Source Sans Pro"/>
                <a:ea typeface="Source Sans Pro"/>
                <a:cs typeface="Source Sans Pro"/>
                <a:sym typeface="Source Sans Pro"/>
              </a:defRPr>
            </a:lvl2pPr>
            <a:lvl3pPr indent="-355600" lvl="2" marL="1371600" marR="0" rtl="0" algn="l">
              <a:lnSpc>
                <a:spcPct val="85000"/>
              </a:lnSpc>
              <a:spcBef>
                <a:spcPts val="11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3pPr>
            <a:lvl4pPr indent="-342900" lvl="3" marL="18288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4pPr>
            <a:lvl5pPr indent="-342900" lvl="4" marL="22860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47" name="Google Shape;47;p6"/>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48" name="Google Shape;48;p6"/>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49" name="Google Shape;49;p6"/>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Source Sans Pro"/>
                <a:ea typeface="Source Sans Pro"/>
                <a:cs typeface="Source Sans Pro"/>
                <a:sym typeface="Source Sans Pro"/>
              </a:defRPr>
            </a:lvl1pPr>
            <a:lvl2pPr indent="0" lvl="1" marL="0" marR="0" rtl="0" algn="r">
              <a:spcBef>
                <a:spcPts val="0"/>
              </a:spcBef>
              <a:buNone/>
              <a:defRPr sz="1200">
                <a:solidFill>
                  <a:srgbClr val="888888"/>
                </a:solidFill>
                <a:latin typeface="Source Sans Pro"/>
                <a:ea typeface="Source Sans Pro"/>
                <a:cs typeface="Source Sans Pro"/>
                <a:sym typeface="Source Sans Pro"/>
              </a:defRPr>
            </a:lvl2pPr>
            <a:lvl3pPr indent="0" lvl="2" marL="0" marR="0" rtl="0" algn="r">
              <a:spcBef>
                <a:spcPts val="0"/>
              </a:spcBef>
              <a:buNone/>
              <a:defRPr sz="1200">
                <a:solidFill>
                  <a:srgbClr val="888888"/>
                </a:solidFill>
                <a:latin typeface="Source Sans Pro"/>
                <a:ea typeface="Source Sans Pro"/>
                <a:cs typeface="Source Sans Pro"/>
                <a:sym typeface="Source Sans Pro"/>
              </a:defRPr>
            </a:lvl3pPr>
            <a:lvl4pPr indent="0" lvl="3" marL="0" marR="0" rtl="0" algn="r">
              <a:spcBef>
                <a:spcPts val="0"/>
              </a:spcBef>
              <a:buNone/>
              <a:defRPr sz="1200">
                <a:solidFill>
                  <a:srgbClr val="888888"/>
                </a:solidFill>
                <a:latin typeface="Source Sans Pro"/>
                <a:ea typeface="Source Sans Pro"/>
                <a:cs typeface="Source Sans Pro"/>
                <a:sym typeface="Source Sans Pro"/>
              </a:defRPr>
            </a:lvl4pPr>
            <a:lvl5pPr indent="0" lvl="4" marL="0" marR="0" rtl="0" algn="r">
              <a:spcBef>
                <a:spcPts val="0"/>
              </a:spcBef>
              <a:buNone/>
              <a:defRPr sz="1200">
                <a:solidFill>
                  <a:srgbClr val="888888"/>
                </a:solidFill>
                <a:latin typeface="Source Sans Pro"/>
                <a:ea typeface="Source Sans Pro"/>
                <a:cs typeface="Source Sans Pro"/>
                <a:sym typeface="Source Sans Pro"/>
              </a:defRPr>
            </a:lvl5pPr>
            <a:lvl6pPr indent="0" lvl="5" marL="0" marR="0" rtl="0" algn="r">
              <a:spcBef>
                <a:spcPts val="0"/>
              </a:spcBef>
              <a:buNone/>
              <a:defRPr sz="1200">
                <a:solidFill>
                  <a:srgbClr val="888888"/>
                </a:solidFill>
                <a:latin typeface="Source Sans Pro"/>
                <a:ea typeface="Source Sans Pro"/>
                <a:cs typeface="Source Sans Pro"/>
                <a:sym typeface="Source Sans Pro"/>
              </a:defRPr>
            </a:lvl6pPr>
            <a:lvl7pPr indent="0" lvl="6" marL="0" marR="0" rtl="0" algn="r">
              <a:spcBef>
                <a:spcPts val="0"/>
              </a:spcBef>
              <a:buNone/>
              <a:defRPr sz="1200">
                <a:solidFill>
                  <a:srgbClr val="888888"/>
                </a:solidFill>
                <a:latin typeface="Source Sans Pro"/>
                <a:ea typeface="Source Sans Pro"/>
                <a:cs typeface="Source Sans Pro"/>
                <a:sym typeface="Source Sans Pro"/>
              </a:defRPr>
            </a:lvl7pPr>
            <a:lvl8pPr indent="0" lvl="7" marL="0" marR="0" rtl="0" algn="r">
              <a:spcBef>
                <a:spcPts val="0"/>
              </a:spcBef>
              <a:buNone/>
              <a:defRPr sz="1200">
                <a:solidFill>
                  <a:srgbClr val="888888"/>
                </a:solidFill>
                <a:latin typeface="Source Sans Pro"/>
                <a:ea typeface="Source Sans Pro"/>
                <a:cs typeface="Source Sans Pro"/>
                <a:sym typeface="Source Sans Pro"/>
              </a:defRPr>
            </a:lvl8pPr>
            <a:lvl9pPr indent="0" lvl="8" marL="0" marR="0" rtl="0" algn="r">
              <a:spcBef>
                <a:spcPts val="0"/>
              </a:spcBef>
              <a:buNone/>
              <a:defRPr sz="1200">
                <a:solidFill>
                  <a:srgbClr val="888888"/>
                </a:solidFill>
                <a:latin typeface="Source Sans Pro"/>
                <a:ea typeface="Source Sans Pro"/>
                <a:cs typeface="Source Sans Pro"/>
                <a:sym typeface="Source Sans Pr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0" name="Shape 50"/>
        <p:cNvGrpSpPr/>
        <p:nvPr/>
      </p:nvGrpSpPr>
      <p:grpSpPr>
        <a:xfrm>
          <a:off x="0" y="0"/>
          <a:ext cx="0" cy="0"/>
          <a:chOff x="0" y="0"/>
          <a:chExt cx="0" cy="0"/>
        </a:xfrm>
      </p:grpSpPr>
      <p:sp>
        <p:nvSpPr>
          <p:cNvPr id="51" name="Google Shape;51;p7"/>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Source Sans Pro"/>
              <a:buNone/>
              <a:defRPr b="0" i="0" sz="4400"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2" name="Google Shape;52;p7"/>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53" name="Google Shape;53;p7"/>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54" name="Google Shape;54;p7"/>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Source Sans Pro"/>
                <a:ea typeface="Source Sans Pro"/>
                <a:cs typeface="Source Sans Pro"/>
                <a:sym typeface="Source Sans Pro"/>
              </a:defRPr>
            </a:lvl1pPr>
            <a:lvl2pPr indent="0" lvl="1" marL="0" marR="0" rtl="0" algn="r">
              <a:spcBef>
                <a:spcPts val="0"/>
              </a:spcBef>
              <a:buNone/>
              <a:defRPr sz="1200">
                <a:solidFill>
                  <a:srgbClr val="888888"/>
                </a:solidFill>
                <a:latin typeface="Source Sans Pro"/>
                <a:ea typeface="Source Sans Pro"/>
                <a:cs typeface="Source Sans Pro"/>
                <a:sym typeface="Source Sans Pro"/>
              </a:defRPr>
            </a:lvl2pPr>
            <a:lvl3pPr indent="0" lvl="2" marL="0" marR="0" rtl="0" algn="r">
              <a:spcBef>
                <a:spcPts val="0"/>
              </a:spcBef>
              <a:buNone/>
              <a:defRPr sz="1200">
                <a:solidFill>
                  <a:srgbClr val="888888"/>
                </a:solidFill>
                <a:latin typeface="Source Sans Pro"/>
                <a:ea typeface="Source Sans Pro"/>
                <a:cs typeface="Source Sans Pro"/>
                <a:sym typeface="Source Sans Pro"/>
              </a:defRPr>
            </a:lvl3pPr>
            <a:lvl4pPr indent="0" lvl="3" marL="0" marR="0" rtl="0" algn="r">
              <a:spcBef>
                <a:spcPts val="0"/>
              </a:spcBef>
              <a:buNone/>
              <a:defRPr sz="1200">
                <a:solidFill>
                  <a:srgbClr val="888888"/>
                </a:solidFill>
                <a:latin typeface="Source Sans Pro"/>
                <a:ea typeface="Source Sans Pro"/>
                <a:cs typeface="Source Sans Pro"/>
                <a:sym typeface="Source Sans Pro"/>
              </a:defRPr>
            </a:lvl4pPr>
            <a:lvl5pPr indent="0" lvl="4" marL="0" marR="0" rtl="0" algn="r">
              <a:spcBef>
                <a:spcPts val="0"/>
              </a:spcBef>
              <a:buNone/>
              <a:defRPr sz="1200">
                <a:solidFill>
                  <a:srgbClr val="888888"/>
                </a:solidFill>
                <a:latin typeface="Source Sans Pro"/>
                <a:ea typeface="Source Sans Pro"/>
                <a:cs typeface="Source Sans Pro"/>
                <a:sym typeface="Source Sans Pro"/>
              </a:defRPr>
            </a:lvl5pPr>
            <a:lvl6pPr indent="0" lvl="5" marL="0" marR="0" rtl="0" algn="r">
              <a:spcBef>
                <a:spcPts val="0"/>
              </a:spcBef>
              <a:buNone/>
              <a:defRPr sz="1200">
                <a:solidFill>
                  <a:srgbClr val="888888"/>
                </a:solidFill>
                <a:latin typeface="Source Sans Pro"/>
                <a:ea typeface="Source Sans Pro"/>
                <a:cs typeface="Source Sans Pro"/>
                <a:sym typeface="Source Sans Pro"/>
              </a:defRPr>
            </a:lvl6pPr>
            <a:lvl7pPr indent="0" lvl="6" marL="0" marR="0" rtl="0" algn="r">
              <a:spcBef>
                <a:spcPts val="0"/>
              </a:spcBef>
              <a:buNone/>
              <a:defRPr sz="1200">
                <a:solidFill>
                  <a:srgbClr val="888888"/>
                </a:solidFill>
                <a:latin typeface="Source Sans Pro"/>
                <a:ea typeface="Source Sans Pro"/>
                <a:cs typeface="Source Sans Pro"/>
                <a:sym typeface="Source Sans Pro"/>
              </a:defRPr>
            </a:lvl7pPr>
            <a:lvl8pPr indent="0" lvl="7" marL="0" marR="0" rtl="0" algn="r">
              <a:spcBef>
                <a:spcPts val="0"/>
              </a:spcBef>
              <a:buNone/>
              <a:defRPr sz="1200">
                <a:solidFill>
                  <a:srgbClr val="888888"/>
                </a:solidFill>
                <a:latin typeface="Source Sans Pro"/>
                <a:ea typeface="Source Sans Pro"/>
                <a:cs typeface="Source Sans Pro"/>
                <a:sym typeface="Source Sans Pro"/>
              </a:defRPr>
            </a:lvl8pPr>
            <a:lvl9pPr indent="0" lvl="8" marL="0" marR="0" rtl="0" algn="r">
              <a:spcBef>
                <a:spcPts val="0"/>
              </a:spcBef>
              <a:buNone/>
              <a:defRPr sz="1200">
                <a:solidFill>
                  <a:srgbClr val="888888"/>
                </a:solidFill>
                <a:latin typeface="Source Sans Pro"/>
                <a:ea typeface="Source Sans Pro"/>
                <a:cs typeface="Source Sans Pro"/>
                <a:sym typeface="Source Sans Pr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5" name="Shape 55"/>
        <p:cNvGrpSpPr/>
        <p:nvPr/>
      </p:nvGrpSpPr>
      <p:grpSpPr>
        <a:xfrm>
          <a:off x="0" y="0"/>
          <a:ext cx="0" cy="0"/>
          <a:chOff x="0" y="0"/>
          <a:chExt cx="0" cy="0"/>
        </a:xfrm>
      </p:grpSpPr>
      <p:sp>
        <p:nvSpPr>
          <p:cNvPr id="56" name="Google Shape;56;p8"/>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57" name="Google Shape;57;p8"/>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58" name="Google Shape;58;p8"/>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Source Sans Pro"/>
                <a:ea typeface="Source Sans Pro"/>
                <a:cs typeface="Source Sans Pro"/>
                <a:sym typeface="Source Sans Pro"/>
              </a:defRPr>
            </a:lvl1pPr>
            <a:lvl2pPr indent="0" lvl="1" marL="0" marR="0" rtl="0" algn="r">
              <a:spcBef>
                <a:spcPts val="0"/>
              </a:spcBef>
              <a:buNone/>
              <a:defRPr sz="1200">
                <a:solidFill>
                  <a:srgbClr val="888888"/>
                </a:solidFill>
                <a:latin typeface="Source Sans Pro"/>
                <a:ea typeface="Source Sans Pro"/>
                <a:cs typeface="Source Sans Pro"/>
                <a:sym typeface="Source Sans Pro"/>
              </a:defRPr>
            </a:lvl2pPr>
            <a:lvl3pPr indent="0" lvl="2" marL="0" marR="0" rtl="0" algn="r">
              <a:spcBef>
                <a:spcPts val="0"/>
              </a:spcBef>
              <a:buNone/>
              <a:defRPr sz="1200">
                <a:solidFill>
                  <a:srgbClr val="888888"/>
                </a:solidFill>
                <a:latin typeface="Source Sans Pro"/>
                <a:ea typeface="Source Sans Pro"/>
                <a:cs typeface="Source Sans Pro"/>
                <a:sym typeface="Source Sans Pro"/>
              </a:defRPr>
            </a:lvl3pPr>
            <a:lvl4pPr indent="0" lvl="3" marL="0" marR="0" rtl="0" algn="r">
              <a:spcBef>
                <a:spcPts val="0"/>
              </a:spcBef>
              <a:buNone/>
              <a:defRPr sz="1200">
                <a:solidFill>
                  <a:srgbClr val="888888"/>
                </a:solidFill>
                <a:latin typeface="Source Sans Pro"/>
                <a:ea typeface="Source Sans Pro"/>
                <a:cs typeface="Source Sans Pro"/>
                <a:sym typeface="Source Sans Pro"/>
              </a:defRPr>
            </a:lvl4pPr>
            <a:lvl5pPr indent="0" lvl="4" marL="0" marR="0" rtl="0" algn="r">
              <a:spcBef>
                <a:spcPts val="0"/>
              </a:spcBef>
              <a:buNone/>
              <a:defRPr sz="1200">
                <a:solidFill>
                  <a:srgbClr val="888888"/>
                </a:solidFill>
                <a:latin typeface="Source Sans Pro"/>
                <a:ea typeface="Source Sans Pro"/>
                <a:cs typeface="Source Sans Pro"/>
                <a:sym typeface="Source Sans Pro"/>
              </a:defRPr>
            </a:lvl5pPr>
            <a:lvl6pPr indent="0" lvl="5" marL="0" marR="0" rtl="0" algn="r">
              <a:spcBef>
                <a:spcPts val="0"/>
              </a:spcBef>
              <a:buNone/>
              <a:defRPr sz="1200">
                <a:solidFill>
                  <a:srgbClr val="888888"/>
                </a:solidFill>
                <a:latin typeface="Source Sans Pro"/>
                <a:ea typeface="Source Sans Pro"/>
                <a:cs typeface="Source Sans Pro"/>
                <a:sym typeface="Source Sans Pro"/>
              </a:defRPr>
            </a:lvl6pPr>
            <a:lvl7pPr indent="0" lvl="6" marL="0" marR="0" rtl="0" algn="r">
              <a:spcBef>
                <a:spcPts val="0"/>
              </a:spcBef>
              <a:buNone/>
              <a:defRPr sz="1200">
                <a:solidFill>
                  <a:srgbClr val="888888"/>
                </a:solidFill>
                <a:latin typeface="Source Sans Pro"/>
                <a:ea typeface="Source Sans Pro"/>
                <a:cs typeface="Source Sans Pro"/>
                <a:sym typeface="Source Sans Pro"/>
              </a:defRPr>
            </a:lvl7pPr>
            <a:lvl8pPr indent="0" lvl="7" marL="0" marR="0" rtl="0" algn="r">
              <a:spcBef>
                <a:spcPts val="0"/>
              </a:spcBef>
              <a:buNone/>
              <a:defRPr sz="1200">
                <a:solidFill>
                  <a:srgbClr val="888888"/>
                </a:solidFill>
                <a:latin typeface="Source Sans Pro"/>
                <a:ea typeface="Source Sans Pro"/>
                <a:cs typeface="Source Sans Pro"/>
                <a:sym typeface="Source Sans Pro"/>
              </a:defRPr>
            </a:lvl8pPr>
            <a:lvl9pPr indent="0" lvl="8" marL="0" marR="0" rtl="0" algn="r">
              <a:spcBef>
                <a:spcPts val="0"/>
              </a:spcBef>
              <a:buNone/>
              <a:defRPr sz="1200">
                <a:solidFill>
                  <a:srgbClr val="888888"/>
                </a:solidFill>
                <a:latin typeface="Source Sans Pro"/>
                <a:ea typeface="Source Sans Pro"/>
                <a:cs typeface="Source Sans Pro"/>
                <a:sym typeface="Source Sans Pr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9" name="Shape 59"/>
        <p:cNvGrpSpPr/>
        <p:nvPr/>
      </p:nvGrpSpPr>
      <p:grpSpPr>
        <a:xfrm>
          <a:off x="0" y="0"/>
          <a:ext cx="0" cy="0"/>
          <a:chOff x="0" y="0"/>
          <a:chExt cx="0" cy="0"/>
        </a:xfrm>
      </p:grpSpPr>
      <p:sp>
        <p:nvSpPr>
          <p:cNvPr id="60" name="Google Shape;60;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Source Sans Pro"/>
              <a:buNone/>
              <a:defRPr b="0" i="0" sz="3200"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1" name="Google Shape;61;p9"/>
          <p:cNvSpPr txBox="1"/>
          <p:nvPr>
            <p:ph idx="1" type="body"/>
          </p:nvPr>
        </p:nvSpPr>
        <p:spPr>
          <a:xfrm>
            <a:off x="5183188" y="987429"/>
            <a:ext cx="6172200" cy="4873625"/>
          </a:xfrm>
          <a:prstGeom prst="rect">
            <a:avLst/>
          </a:prstGeom>
          <a:noFill/>
          <a:ln>
            <a:noFill/>
          </a:ln>
        </p:spPr>
        <p:txBody>
          <a:bodyPr anchorCtr="0" anchor="t" bIns="45700" lIns="91425" spcFirstLastPara="1" rIns="91425" wrap="square" tIns="45700"/>
          <a:lstStyle>
            <a:lvl1pPr indent="-431800" lvl="0" marL="457200" marR="0" rtl="0" algn="l">
              <a:lnSpc>
                <a:spcPct val="85000"/>
              </a:lnSpc>
              <a:spcBef>
                <a:spcPts val="1100"/>
              </a:spcBef>
              <a:spcAft>
                <a:spcPts val="0"/>
              </a:spcAft>
              <a:buClr>
                <a:schemeClr val="dk1"/>
              </a:buClr>
              <a:buSzPts val="3200"/>
              <a:buFont typeface="Arial"/>
              <a:buChar char="•"/>
              <a:defRPr b="0" i="0" sz="3200" u="none" cap="none" strike="noStrike">
                <a:solidFill>
                  <a:schemeClr val="dk1"/>
                </a:solidFill>
                <a:latin typeface="Source Sans Pro"/>
                <a:ea typeface="Source Sans Pro"/>
                <a:cs typeface="Source Sans Pro"/>
                <a:sym typeface="Source Sans Pro"/>
              </a:defRPr>
            </a:lvl1pPr>
            <a:lvl2pPr indent="-406400" lvl="1" marL="914400" marR="0" rtl="0" algn="l">
              <a:lnSpc>
                <a:spcPct val="85000"/>
              </a:lnSpc>
              <a:spcBef>
                <a:spcPts val="1100"/>
              </a:spcBef>
              <a:spcAft>
                <a:spcPts val="0"/>
              </a:spcAft>
              <a:buClr>
                <a:schemeClr val="dk1"/>
              </a:buClr>
              <a:buSzPts val="2800"/>
              <a:buFont typeface="Arial"/>
              <a:buChar char="•"/>
              <a:defRPr b="0" i="0" sz="2800" u="none" cap="none" strike="noStrike">
                <a:solidFill>
                  <a:schemeClr val="dk1"/>
                </a:solidFill>
                <a:latin typeface="Source Sans Pro"/>
                <a:ea typeface="Source Sans Pro"/>
                <a:cs typeface="Source Sans Pro"/>
                <a:sym typeface="Source Sans Pro"/>
              </a:defRPr>
            </a:lvl2pPr>
            <a:lvl3pPr indent="-381000" lvl="2" marL="1371600" marR="0" rtl="0" algn="l">
              <a:lnSpc>
                <a:spcPct val="85000"/>
              </a:lnSpc>
              <a:spcBef>
                <a:spcPts val="1100"/>
              </a:spcBef>
              <a:spcAft>
                <a:spcPts val="0"/>
              </a:spcAft>
              <a:buClr>
                <a:schemeClr val="dk1"/>
              </a:buClr>
              <a:buSzPts val="2400"/>
              <a:buFont typeface="Arial"/>
              <a:buChar char="•"/>
              <a:defRPr b="0" i="0" sz="2400" u="none" cap="none" strike="noStrike">
                <a:solidFill>
                  <a:schemeClr val="dk1"/>
                </a:solidFill>
                <a:latin typeface="Source Sans Pro"/>
                <a:ea typeface="Source Sans Pro"/>
                <a:cs typeface="Source Sans Pro"/>
                <a:sym typeface="Source Sans Pro"/>
              </a:defRPr>
            </a:lvl3pPr>
            <a:lvl4pPr indent="-355600" lvl="3" marL="1828800" marR="0" rtl="0" algn="l">
              <a:lnSpc>
                <a:spcPct val="85000"/>
              </a:lnSpc>
              <a:spcBef>
                <a:spcPts val="11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4pPr>
            <a:lvl5pPr indent="-355600" lvl="4" marL="2286000" marR="0" rtl="0" algn="l">
              <a:lnSpc>
                <a:spcPct val="85000"/>
              </a:lnSpc>
              <a:spcBef>
                <a:spcPts val="11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9pPr>
          </a:lstStyle>
          <a:p/>
        </p:txBody>
      </p:sp>
      <p:sp>
        <p:nvSpPr>
          <p:cNvPr id="62" name="Google Shape;62;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lstStyle>
            <a:lvl1pPr indent="-228600" lvl="0" marL="457200" marR="0" rtl="0" algn="l">
              <a:lnSpc>
                <a:spcPct val="85000"/>
              </a:lnSpc>
              <a:spcBef>
                <a:spcPts val="11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1pPr>
            <a:lvl2pPr indent="-228600" lvl="1" marL="914400" marR="0" rtl="0" algn="l">
              <a:lnSpc>
                <a:spcPct val="85000"/>
              </a:lnSpc>
              <a:spcBef>
                <a:spcPts val="1100"/>
              </a:spcBef>
              <a:spcAft>
                <a:spcPts val="0"/>
              </a:spcAft>
              <a:buClr>
                <a:schemeClr val="dk1"/>
              </a:buClr>
              <a:buSzPts val="1400"/>
              <a:buFont typeface="Arial"/>
              <a:buNone/>
              <a:defRPr b="0" i="0" sz="1400" u="none" cap="none" strike="noStrike">
                <a:solidFill>
                  <a:schemeClr val="dk1"/>
                </a:solidFill>
                <a:latin typeface="Source Sans Pro"/>
                <a:ea typeface="Source Sans Pro"/>
                <a:cs typeface="Source Sans Pro"/>
                <a:sym typeface="Source Sans Pro"/>
              </a:defRPr>
            </a:lvl2pPr>
            <a:lvl3pPr indent="-228600" lvl="2" marL="1371600" marR="0" rtl="0" algn="l">
              <a:lnSpc>
                <a:spcPct val="85000"/>
              </a:lnSpc>
              <a:spcBef>
                <a:spcPts val="1100"/>
              </a:spcBef>
              <a:spcAft>
                <a:spcPts val="0"/>
              </a:spcAft>
              <a:buClr>
                <a:schemeClr val="dk1"/>
              </a:buClr>
              <a:buSzPts val="1200"/>
              <a:buFont typeface="Arial"/>
              <a:buNone/>
              <a:defRPr b="0" i="0" sz="1200" u="none" cap="none" strike="noStrike">
                <a:solidFill>
                  <a:schemeClr val="dk1"/>
                </a:solidFill>
                <a:latin typeface="Source Sans Pro"/>
                <a:ea typeface="Source Sans Pro"/>
                <a:cs typeface="Source Sans Pro"/>
                <a:sym typeface="Source Sans Pro"/>
              </a:defRPr>
            </a:lvl3pPr>
            <a:lvl4pPr indent="-228600" lvl="3" marL="1828800" marR="0" rtl="0" algn="l">
              <a:lnSpc>
                <a:spcPct val="85000"/>
              </a:lnSpc>
              <a:spcBef>
                <a:spcPts val="11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4pPr>
            <a:lvl5pPr indent="-228600" lvl="4" marL="2286000" marR="0" rtl="0" algn="l">
              <a:lnSpc>
                <a:spcPct val="85000"/>
              </a:lnSpc>
              <a:spcBef>
                <a:spcPts val="11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9pPr>
          </a:lstStyle>
          <a:p/>
        </p:txBody>
      </p:sp>
      <p:sp>
        <p:nvSpPr>
          <p:cNvPr id="63" name="Google Shape;63;p9"/>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64" name="Google Shape;64;p9"/>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65" name="Google Shape;65;p9"/>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Source Sans Pro"/>
                <a:ea typeface="Source Sans Pro"/>
                <a:cs typeface="Source Sans Pro"/>
                <a:sym typeface="Source Sans Pro"/>
              </a:defRPr>
            </a:lvl1pPr>
            <a:lvl2pPr indent="0" lvl="1" marL="0" marR="0" rtl="0" algn="r">
              <a:spcBef>
                <a:spcPts val="0"/>
              </a:spcBef>
              <a:buNone/>
              <a:defRPr sz="1200">
                <a:solidFill>
                  <a:srgbClr val="888888"/>
                </a:solidFill>
                <a:latin typeface="Source Sans Pro"/>
                <a:ea typeface="Source Sans Pro"/>
                <a:cs typeface="Source Sans Pro"/>
                <a:sym typeface="Source Sans Pro"/>
              </a:defRPr>
            </a:lvl2pPr>
            <a:lvl3pPr indent="0" lvl="2" marL="0" marR="0" rtl="0" algn="r">
              <a:spcBef>
                <a:spcPts val="0"/>
              </a:spcBef>
              <a:buNone/>
              <a:defRPr sz="1200">
                <a:solidFill>
                  <a:srgbClr val="888888"/>
                </a:solidFill>
                <a:latin typeface="Source Sans Pro"/>
                <a:ea typeface="Source Sans Pro"/>
                <a:cs typeface="Source Sans Pro"/>
                <a:sym typeface="Source Sans Pro"/>
              </a:defRPr>
            </a:lvl3pPr>
            <a:lvl4pPr indent="0" lvl="3" marL="0" marR="0" rtl="0" algn="r">
              <a:spcBef>
                <a:spcPts val="0"/>
              </a:spcBef>
              <a:buNone/>
              <a:defRPr sz="1200">
                <a:solidFill>
                  <a:srgbClr val="888888"/>
                </a:solidFill>
                <a:latin typeface="Source Sans Pro"/>
                <a:ea typeface="Source Sans Pro"/>
                <a:cs typeface="Source Sans Pro"/>
                <a:sym typeface="Source Sans Pro"/>
              </a:defRPr>
            </a:lvl4pPr>
            <a:lvl5pPr indent="0" lvl="4" marL="0" marR="0" rtl="0" algn="r">
              <a:spcBef>
                <a:spcPts val="0"/>
              </a:spcBef>
              <a:buNone/>
              <a:defRPr sz="1200">
                <a:solidFill>
                  <a:srgbClr val="888888"/>
                </a:solidFill>
                <a:latin typeface="Source Sans Pro"/>
                <a:ea typeface="Source Sans Pro"/>
                <a:cs typeface="Source Sans Pro"/>
                <a:sym typeface="Source Sans Pro"/>
              </a:defRPr>
            </a:lvl5pPr>
            <a:lvl6pPr indent="0" lvl="5" marL="0" marR="0" rtl="0" algn="r">
              <a:spcBef>
                <a:spcPts val="0"/>
              </a:spcBef>
              <a:buNone/>
              <a:defRPr sz="1200">
                <a:solidFill>
                  <a:srgbClr val="888888"/>
                </a:solidFill>
                <a:latin typeface="Source Sans Pro"/>
                <a:ea typeface="Source Sans Pro"/>
                <a:cs typeface="Source Sans Pro"/>
                <a:sym typeface="Source Sans Pro"/>
              </a:defRPr>
            </a:lvl6pPr>
            <a:lvl7pPr indent="0" lvl="6" marL="0" marR="0" rtl="0" algn="r">
              <a:spcBef>
                <a:spcPts val="0"/>
              </a:spcBef>
              <a:buNone/>
              <a:defRPr sz="1200">
                <a:solidFill>
                  <a:srgbClr val="888888"/>
                </a:solidFill>
                <a:latin typeface="Source Sans Pro"/>
                <a:ea typeface="Source Sans Pro"/>
                <a:cs typeface="Source Sans Pro"/>
                <a:sym typeface="Source Sans Pro"/>
              </a:defRPr>
            </a:lvl7pPr>
            <a:lvl8pPr indent="0" lvl="7" marL="0" marR="0" rtl="0" algn="r">
              <a:spcBef>
                <a:spcPts val="0"/>
              </a:spcBef>
              <a:buNone/>
              <a:defRPr sz="1200">
                <a:solidFill>
                  <a:srgbClr val="888888"/>
                </a:solidFill>
                <a:latin typeface="Source Sans Pro"/>
                <a:ea typeface="Source Sans Pro"/>
                <a:cs typeface="Source Sans Pro"/>
                <a:sym typeface="Source Sans Pro"/>
              </a:defRPr>
            </a:lvl8pPr>
            <a:lvl9pPr indent="0" lvl="8" marL="0" marR="0" rtl="0" algn="r">
              <a:spcBef>
                <a:spcPts val="0"/>
              </a:spcBef>
              <a:buNone/>
              <a:defRPr sz="1200">
                <a:solidFill>
                  <a:srgbClr val="888888"/>
                </a:solidFill>
                <a:latin typeface="Source Sans Pro"/>
                <a:ea typeface="Source Sans Pro"/>
                <a:cs typeface="Source Sans Pro"/>
                <a:sym typeface="Source Sans Pr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6" name="Shape 66"/>
        <p:cNvGrpSpPr/>
        <p:nvPr/>
      </p:nvGrpSpPr>
      <p:grpSpPr>
        <a:xfrm>
          <a:off x="0" y="0"/>
          <a:ext cx="0" cy="0"/>
          <a:chOff x="0" y="0"/>
          <a:chExt cx="0" cy="0"/>
        </a:xfrm>
      </p:grpSpPr>
      <p:sp>
        <p:nvSpPr>
          <p:cNvPr id="67" name="Google Shape;67;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lstStyle>
            <a:lvl1pPr lvl="0" marR="0" rtl="0" algn="l">
              <a:lnSpc>
                <a:spcPct val="90000"/>
              </a:lnSpc>
              <a:spcBef>
                <a:spcPts val="0"/>
              </a:spcBef>
              <a:spcAft>
                <a:spcPts val="0"/>
              </a:spcAft>
              <a:buClr>
                <a:schemeClr val="dk1"/>
              </a:buClr>
              <a:buSzPts val="3200"/>
              <a:buFont typeface="Source Sans Pro"/>
              <a:buNone/>
              <a:defRPr b="0" i="0" sz="3200"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8" name="Google Shape;68;p10"/>
          <p:cNvSpPr/>
          <p:nvPr>
            <p:ph idx="2" type="pic"/>
          </p:nvPr>
        </p:nvSpPr>
        <p:spPr>
          <a:xfrm>
            <a:off x="5183188" y="987429"/>
            <a:ext cx="6172200" cy="4873625"/>
          </a:xfrm>
          <a:prstGeom prst="rect">
            <a:avLst/>
          </a:prstGeom>
          <a:noFill/>
          <a:ln>
            <a:noFill/>
          </a:ln>
        </p:spPr>
        <p:txBody>
          <a:bodyPr anchorCtr="0" anchor="t" bIns="45700" lIns="91425" spcFirstLastPara="1" rIns="91425" wrap="square" tIns="45700"/>
          <a:lstStyle>
            <a:lvl1pPr lvl="0" marR="0" rtl="0" algn="l">
              <a:lnSpc>
                <a:spcPct val="85000"/>
              </a:lnSpc>
              <a:spcBef>
                <a:spcPts val="1100"/>
              </a:spcBef>
              <a:spcAft>
                <a:spcPts val="0"/>
              </a:spcAft>
              <a:buClr>
                <a:schemeClr val="dk1"/>
              </a:buClr>
              <a:buSzPts val="3200"/>
              <a:buFont typeface="Arial"/>
              <a:buNone/>
              <a:defRPr b="0" i="0" sz="3200" u="none" cap="none" strike="noStrike">
                <a:solidFill>
                  <a:schemeClr val="dk1"/>
                </a:solidFill>
                <a:latin typeface="Source Sans Pro"/>
                <a:ea typeface="Source Sans Pro"/>
                <a:cs typeface="Source Sans Pro"/>
                <a:sym typeface="Source Sans Pro"/>
              </a:defRPr>
            </a:lvl1pPr>
            <a:lvl2pPr lvl="1" marR="0" rtl="0" algn="l">
              <a:lnSpc>
                <a:spcPct val="85000"/>
              </a:lnSpc>
              <a:spcBef>
                <a:spcPts val="1100"/>
              </a:spcBef>
              <a:spcAft>
                <a:spcPts val="0"/>
              </a:spcAft>
              <a:buClr>
                <a:schemeClr val="dk1"/>
              </a:buClr>
              <a:buSzPts val="2800"/>
              <a:buFont typeface="Arial"/>
              <a:buNone/>
              <a:defRPr b="0" i="0" sz="2800" u="none" cap="none" strike="noStrike">
                <a:solidFill>
                  <a:schemeClr val="dk1"/>
                </a:solidFill>
                <a:latin typeface="Source Sans Pro"/>
                <a:ea typeface="Source Sans Pro"/>
                <a:cs typeface="Source Sans Pro"/>
                <a:sym typeface="Source Sans Pro"/>
              </a:defRPr>
            </a:lvl2pPr>
            <a:lvl3pPr lvl="2" marR="0" rtl="0" algn="l">
              <a:lnSpc>
                <a:spcPct val="85000"/>
              </a:lnSpc>
              <a:spcBef>
                <a:spcPts val="1100"/>
              </a:spcBef>
              <a:spcAft>
                <a:spcPts val="0"/>
              </a:spcAft>
              <a:buClr>
                <a:schemeClr val="dk1"/>
              </a:buClr>
              <a:buSzPts val="2400"/>
              <a:buFont typeface="Arial"/>
              <a:buNone/>
              <a:defRPr b="0" i="0" sz="2400" u="none" cap="none" strike="noStrike">
                <a:solidFill>
                  <a:schemeClr val="dk1"/>
                </a:solidFill>
                <a:latin typeface="Source Sans Pro"/>
                <a:ea typeface="Source Sans Pro"/>
                <a:cs typeface="Source Sans Pro"/>
                <a:sym typeface="Source Sans Pro"/>
              </a:defRPr>
            </a:lvl3pPr>
            <a:lvl4pPr lvl="3" marR="0" rtl="0" algn="l">
              <a:lnSpc>
                <a:spcPct val="85000"/>
              </a:lnSpc>
              <a:spcBef>
                <a:spcPts val="11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4pPr>
            <a:lvl5pPr lvl="4" marR="0" rtl="0" algn="l">
              <a:lnSpc>
                <a:spcPct val="85000"/>
              </a:lnSpc>
              <a:spcBef>
                <a:spcPts val="11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Source Sans Pro"/>
                <a:ea typeface="Source Sans Pro"/>
                <a:cs typeface="Source Sans Pro"/>
                <a:sym typeface="Source Sans Pro"/>
              </a:defRPr>
            </a:lvl9pPr>
          </a:lstStyle>
          <a:p/>
        </p:txBody>
      </p:sp>
      <p:sp>
        <p:nvSpPr>
          <p:cNvPr id="69" name="Google Shape;69;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lstStyle>
            <a:lvl1pPr indent="-228600" lvl="0" marL="457200" marR="0" rtl="0" algn="l">
              <a:lnSpc>
                <a:spcPct val="85000"/>
              </a:lnSpc>
              <a:spcBef>
                <a:spcPts val="1100"/>
              </a:spcBef>
              <a:spcAft>
                <a:spcPts val="0"/>
              </a:spcAft>
              <a:buClr>
                <a:schemeClr val="dk1"/>
              </a:buClr>
              <a:buSzPts val="1600"/>
              <a:buFont typeface="Arial"/>
              <a:buNone/>
              <a:defRPr b="0" i="0" sz="1600" u="none" cap="none" strike="noStrike">
                <a:solidFill>
                  <a:schemeClr val="dk1"/>
                </a:solidFill>
                <a:latin typeface="Source Sans Pro"/>
                <a:ea typeface="Source Sans Pro"/>
                <a:cs typeface="Source Sans Pro"/>
                <a:sym typeface="Source Sans Pro"/>
              </a:defRPr>
            </a:lvl1pPr>
            <a:lvl2pPr indent="-228600" lvl="1" marL="914400" marR="0" rtl="0" algn="l">
              <a:lnSpc>
                <a:spcPct val="85000"/>
              </a:lnSpc>
              <a:spcBef>
                <a:spcPts val="1100"/>
              </a:spcBef>
              <a:spcAft>
                <a:spcPts val="0"/>
              </a:spcAft>
              <a:buClr>
                <a:schemeClr val="dk1"/>
              </a:buClr>
              <a:buSzPts val="1400"/>
              <a:buFont typeface="Arial"/>
              <a:buNone/>
              <a:defRPr b="0" i="0" sz="1400" u="none" cap="none" strike="noStrike">
                <a:solidFill>
                  <a:schemeClr val="dk1"/>
                </a:solidFill>
                <a:latin typeface="Source Sans Pro"/>
                <a:ea typeface="Source Sans Pro"/>
                <a:cs typeface="Source Sans Pro"/>
                <a:sym typeface="Source Sans Pro"/>
              </a:defRPr>
            </a:lvl2pPr>
            <a:lvl3pPr indent="-228600" lvl="2" marL="1371600" marR="0" rtl="0" algn="l">
              <a:lnSpc>
                <a:spcPct val="85000"/>
              </a:lnSpc>
              <a:spcBef>
                <a:spcPts val="1100"/>
              </a:spcBef>
              <a:spcAft>
                <a:spcPts val="0"/>
              </a:spcAft>
              <a:buClr>
                <a:schemeClr val="dk1"/>
              </a:buClr>
              <a:buSzPts val="1200"/>
              <a:buFont typeface="Arial"/>
              <a:buNone/>
              <a:defRPr b="0" i="0" sz="1200" u="none" cap="none" strike="noStrike">
                <a:solidFill>
                  <a:schemeClr val="dk1"/>
                </a:solidFill>
                <a:latin typeface="Source Sans Pro"/>
                <a:ea typeface="Source Sans Pro"/>
                <a:cs typeface="Source Sans Pro"/>
                <a:sym typeface="Source Sans Pro"/>
              </a:defRPr>
            </a:lvl3pPr>
            <a:lvl4pPr indent="-228600" lvl="3" marL="1828800" marR="0" rtl="0" algn="l">
              <a:lnSpc>
                <a:spcPct val="85000"/>
              </a:lnSpc>
              <a:spcBef>
                <a:spcPts val="11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4pPr>
            <a:lvl5pPr indent="-228600" lvl="4" marL="2286000" marR="0" rtl="0" algn="l">
              <a:lnSpc>
                <a:spcPct val="85000"/>
              </a:lnSpc>
              <a:spcBef>
                <a:spcPts val="11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Source Sans Pro"/>
                <a:ea typeface="Source Sans Pro"/>
                <a:cs typeface="Source Sans Pro"/>
                <a:sym typeface="Source Sans Pro"/>
              </a:defRPr>
            </a:lvl9pPr>
          </a:lstStyle>
          <a:p/>
        </p:txBody>
      </p:sp>
      <p:sp>
        <p:nvSpPr>
          <p:cNvPr id="70" name="Google Shape;70;p10"/>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71" name="Google Shape;71;p10"/>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sz="1200">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72" name="Google Shape;72;p10"/>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sz="1200">
                <a:solidFill>
                  <a:srgbClr val="888888"/>
                </a:solidFill>
                <a:latin typeface="Source Sans Pro"/>
                <a:ea typeface="Source Sans Pro"/>
                <a:cs typeface="Source Sans Pro"/>
                <a:sym typeface="Source Sans Pro"/>
              </a:defRPr>
            </a:lvl1pPr>
            <a:lvl2pPr indent="0" lvl="1" marL="0" marR="0" rtl="0" algn="r">
              <a:spcBef>
                <a:spcPts val="0"/>
              </a:spcBef>
              <a:buNone/>
              <a:defRPr sz="1200">
                <a:solidFill>
                  <a:srgbClr val="888888"/>
                </a:solidFill>
                <a:latin typeface="Source Sans Pro"/>
                <a:ea typeface="Source Sans Pro"/>
                <a:cs typeface="Source Sans Pro"/>
                <a:sym typeface="Source Sans Pro"/>
              </a:defRPr>
            </a:lvl2pPr>
            <a:lvl3pPr indent="0" lvl="2" marL="0" marR="0" rtl="0" algn="r">
              <a:spcBef>
                <a:spcPts val="0"/>
              </a:spcBef>
              <a:buNone/>
              <a:defRPr sz="1200">
                <a:solidFill>
                  <a:srgbClr val="888888"/>
                </a:solidFill>
                <a:latin typeface="Source Sans Pro"/>
                <a:ea typeface="Source Sans Pro"/>
                <a:cs typeface="Source Sans Pro"/>
                <a:sym typeface="Source Sans Pro"/>
              </a:defRPr>
            </a:lvl3pPr>
            <a:lvl4pPr indent="0" lvl="3" marL="0" marR="0" rtl="0" algn="r">
              <a:spcBef>
                <a:spcPts val="0"/>
              </a:spcBef>
              <a:buNone/>
              <a:defRPr sz="1200">
                <a:solidFill>
                  <a:srgbClr val="888888"/>
                </a:solidFill>
                <a:latin typeface="Source Sans Pro"/>
                <a:ea typeface="Source Sans Pro"/>
                <a:cs typeface="Source Sans Pro"/>
                <a:sym typeface="Source Sans Pro"/>
              </a:defRPr>
            </a:lvl4pPr>
            <a:lvl5pPr indent="0" lvl="4" marL="0" marR="0" rtl="0" algn="r">
              <a:spcBef>
                <a:spcPts val="0"/>
              </a:spcBef>
              <a:buNone/>
              <a:defRPr sz="1200">
                <a:solidFill>
                  <a:srgbClr val="888888"/>
                </a:solidFill>
                <a:latin typeface="Source Sans Pro"/>
                <a:ea typeface="Source Sans Pro"/>
                <a:cs typeface="Source Sans Pro"/>
                <a:sym typeface="Source Sans Pro"/>
              </a:defRPr>
            </a:lvl5pPr>
            <a:lvl6pPr indent="0" lvl="5" marL="0" marR="0" rtl="0" algn="r">
              <a:spcBef>
                <a:spcPts val="0"/>
              </a:spcBef>
              <a:buNone/>
              <a:defRPr sz="1200">
                <a:solidFill>
                  <a:srgbClr val="888888"/>
                </a:solidFill>
                <a:latin typeface="Source Sans Pro"/>
                <a:ea typeface="Source Sans Pro"/>
                <a:cs typeface="Source Sans Pro"/>
                <a:sym typeface="Source Sans Pro"/>
              </a:defRPr>
            </a:lvl6pPr>
            <a:lvl7pPr indent="0" lvl="6" marL="0" marR="0" rtl="0" algn="r">
              <a:spcBef>
                <a:spcPts val="0"/>
              </a:spcBef>
              <a:buNone/>
              <a:defRPr sz="1200">
                <a:solidFill>
                  <a:srgbClr val="888888"/>
                </a:solidFill>
                <a:latin typeface="Source Sans Pro"/>
                <a:ea typeface="Source Sans Pro"/>
                <a:cs typeface="Source Sans Pro"/>
                <a:sym typeface="Source Sans Pro"/>
              </a:defRPr>
            </a:lvl7pPr>
            <a:lvl8pPr indent="0" lvl="7" marL="0" marR="0" rtl="0" algn="r">
              <a:spcBef>
                <a:spcPts val="0"/>
              </a:spcBef>
              <a:buNone/>
              <a:defRPr sz="1200">
                <a:solidFill>
                  <a:srgbClr val="888888"/>
                </a:solidFill>
                <a:latin typeface="Source Sans Pro"/>
                <a:ea typeface="Source Sans Pro"/>
                <a:cs typeface="Source Sans Pro"/>
                <a:sym typeface="Source Sans Pro"/>
              </a:defRPr>
            </a:lvl8pPr>
            <a:lvl9pPr indent="0" lvl="8" marL="0" marR="0" rtl="0" algn="r">
              <a:spcBef>
                <a:spcPts val="0"/>
              </a:spcBef>
              <a:buNone/>
              <a:defRPr sz="1200">
                <a:solidFill>
                  <a:srgbClr val="888888"/>
                </a:solidFill>
                <a:latin typeface="Source Sans Pro"/>
                <a:ea typeface="Source Sans Pro"/>
                <a:cs typeface="Source Sans Pro"/>
                <a:sym typeface="Source Sans Pro"/>
              </a:defRPr>
            </a:lvl9pPr>
          </a:lstStyle>
          <a:p>
            <a:pPr indent="0" lvl="0" mar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9"/>
            <a:ext cx="10515600" cy="1325563"/>
          </a:xfrm>
          <a:prstGeom prst="rect">
            <a:avLst/>
          </a:prstGeom>
          <a:noFill/>
          <a:ln>
            <a:noFill/>
          </a:ln>
        </p:spPr>
        <p:txBody>
          <a:bodyPr anchorCtr="0" anchor="ctr" bIns="45700" lIns="91425" spcFirstLastPara="1" rIns="91425" wrap="square" tIns="45700"/>
          <a:lstStyle>
            <a:lvl1pPr lvl="0" marR="0" rtl="0" algn="l">
              <a:lnSpc>
                <a:spcPct val="90000"/>
              </a:lnSpc>
              <a:spcBef>
                <a:spcPts val="0"/>
              </a:spcBef>
              <a:spcAft>
                <a:spcPts val="0"/>
              </a:spcAft>
              <a:buClr>
                <a:schemeClr val="dk1"/>
              </a:buClr>
              <a:buSzPts val="4400"/>
              <a:buFont typeface="Source Sans Pro"/>
              <a:buNone/>
              <a:defRPr b="0" i="0" sz="4400" u="none" cap="none" strike="noStrik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lstStyle>
            <a:lvl1pPr indent="-406400" lvl="0" marL="457200" marR="0" rtl="0" algn="l">
              <a:lnSpc>
                <a:spcPct val="85000"/>
              </a:lnSpc>
              <a:spcBef>
                <a:spcPts val="1100"/>
              </a:spcBef>
              <a:spcAft>
                <a:spcPts val="0"/>
              </a:spcAft>
              <a:buClr>
                <a:schemeClr val="dk1"/>
              </a:buClr>
              <a:buSzPts val="2800"/>
              <a:buFont typeface="Arial"/>
              <a:buChar char="•"/>
              <a:defRPr b="0" i="0" sz="2800" u="none" cap="none" strike="noStrike">
                <a:solidFill>
                  <a:schemeClr val="dk1"/>
                </a:solidFill>
                <a:latin typeface="Source Sans Pro"/>
                <a:ea typeface="Source Sans Pro"/>
                <a:cs typeface="Source Sans Pro"/>
                <a:sym typeface="Source Sans Pro"/>
              </a:defRPr>
            </a:lvl1pPr>
            <a:lvl2pPr indent="-381000" lvl="1" marL="914400" marR="0" rtl="0" algn="l">
              <a:lnSpc>
                <a:spcPct val="85000"/>
              </a:lnSpc>
              <a:spcBef>
                <a:spcPts val="1100"/>
              </a:spcBef>
              <a:spcAft>
                <a:spcPts val="0"/>
              </a:spcAft>
              <a:buClr>
                <a:schemeClr val="dk1"/>
              </a:buClr>
              <a:buSzPts val="2400"/>
              <a:buFont typeface="Arial"/>
              <a:buChar char="•"/>
              <a:defRPr b="0" i="0" sz="2400" u="none" cap="none" strike="noStrike">
                <a:solidFill>
                  <a:schemeClr val="dk1"/>
                </a:solidFill>
                <a:latin typeface="Source Sans Pro"/>
                <a:ea typeface="Source Sans Pro"/>
                <a:cs typeface="Source Sans Pro"/>
                <a:sym typeface="Source Sans Pro"/>
              </a:defRPr>
            </a:lvl2pPr>
            <a:lvl3pPr indent="-355600" lvl="2" marL="1371600" marR="0" rtl="0" algn="l">
              <a:lnSpc>
                <a:spcPct val="85000"/>
              </a:lnSpc>
              <a:spcBef>
                <a:spcPts val="1100"/>
              </a:spcBef>
              <a:spcAft>
                <a:spcPts val="0"/>
              </a:spcAft>
              <a:buClr>
                <a:schemeClr val="dk1"/>
              </a:buClr>
              <a:buSzPts val="2000"/>
              <a:buFont typeface="Arial"/>
              <a:buChar char="•"/>
              <a:defRPr b="0" i="0" sz="2000" u="none" cap="none" strike="noStrike">
                <a:solidFill>
                  <a:schemeClr val="dk1"/>
                </a:solidFill>
                <a:latin typeface="Source Sans Pro"/>
                <a:ea typeface="Source Sans Pro"/>
                <a:cs typeface="Source Sans Pro"/>
                <a:sym typeface="Source Sans Pro"/>
              </a:defRPr>
            </a:lvl3pPr>
            <a:lvl4pPr indent="-342900" lvl="3" marL="18288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4pPr>
            <a:lvl5pPr indent="-342900" lvl="4" marL="2286000" marR="0" rtl="0" algn="l">
              <a:lnSpc>
                <a:spcPct val="85000"/>
              </a:lnSpc>
              <a:spcBef>
                <a:spcPts val="11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Source Sans Pro"/>
                <a:ea typeface="Source Sans Pro"/>
                <a:cs typeface="Source Sans Pro"/>
                <a:sym typeface="Source Sans Pro"/>
              </a:defRPr>
            </a:lvl9pPr>
          </a:lstStyle>
          <a:p/>
        </p:txBody>
      </p:sp>
      <p:sp>
        <p:nvSpPr>
          <p:cNvPr id="12" name="Google Shape;12;p1"/>
          <p:cNvSpPr txBox="1"/>
          <p:nvPr>
            <p:ph idx="10" type="dt"/>
          </p:nvPr>
        </p:nvSpPr>
        <p:spPr>
          <a:xfrm>
            <a:off x="838200" y="6356354"/>
            <a:ext cx="27432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13" name="Google Shape;13;p1"/>
          <p:cNvSpPr txBox="1"/>
          <p:nvPr>
            <p:ph idx="11" type="ftr"/>
          </p:nvPr>
        </p:nvSpPr>
        <p:spPr>
          <a:xfrm>
            <a:off x="4038600" y="6356354"/>
            <a:ext cx="41148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rgbClr val="888888"/>
                </a:solidFill>
                <a:latin typeface="Source Sans Pro"/>
                <a:ea typeface="Source Sans Pro"/>
                <a:cs typeface="Source Sans Pro"/>
                <a:sym typeface="Source Sans Pro"/>
              </a:defRPr>
            </a:lvl1pPr>
            <a:lvl2pPr lvl="1"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2pPr>
            <a:lvl3pPr lvl="2"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3pPr>
            <a:lvl4pPr lvl="3"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4pPr>
            <a:lvl5pPr lvl="4"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5pPr>
            <a:lvl6pPr lvl="5"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6pPr>
            <a:lvl7pPr lvl="6"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7pPr>
            <a:lvl8pPr lvl="7"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8pPr>
            <a:lvl9pPr lvl="8" marR="0" rtl="0" algn="l">
              <a:spcBef>
                <a:spcPts val="0"/>
              </a:spcBef>
              <a:spcAft>
                <a:spcPts val="0"/>
              </a:spcAft>
              <a:buSzPts val="1400"/>
              <a:buNone/>
              <a:defRPr b="0" i="0" sz="1800" u="none" cap="none" strike="noStrike">
                <a:solidFill>
                  <a:schemeClr val="dk1"/>
                </a:solidFill>
                <a:latin typeface="Source Sans Pro"/>
                <a:ea typeface="Source Sans Pro"/>
                <a:cs typeface="Source Sans Pro"/>
                <a:sym typeface="Source Sans Pro"/>
              </a:defRPr>
            </a:lvl9pPr>
          </a:lstStyle>
          <a:p/>
        </p:txBody>
      </p:sp>
      <p:sp>
        <p:nvSpPr>
          <p:cNvPr id="14" name="Google Shape;14;p1"/>
          <p:cNvSpPr txBox="1"/>
          <p:nvPr>
            <p:ph idx="12" type="sldNum"/>
          </p:nvPr>
        </p:nvSpPr>
        <p:spPr>
          <a:xfrm>
            <a:off x="8610600" y="6356354"/>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1pPr>
            <a:lvl2pPr indent="0" lvl="1"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2pPr>
            <a:lvl3pPr indent="0" lvl="2"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3pPr>
            <a:lvl4pPr indent="0" lvl="3"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4pPr>
            <a:lvl5pPr indent="0" lvl="4"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5pPr>
            <a:lvl6pPr indent="0" lvl="5"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6pPr>
            <a:lvl7pPr indent="0" lvl="6"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7pPr>
            <a:lvl8pPr indent="0" lvl="7"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8pPr>
            <a:lvl9pPr indent="0" lvl="8" marL="0" marR="0" rtl="0" algn="r">
              <a:spcBef>
                <a:spcPts val="0"/>
              </a:spcBef>
              <a:buNone/>
              <a:defRPr b="0" i="0" sz="1200" u="none" cap="none" strike="noStrike">
                <a:solidFill>
                  <a:srgbClr val="888888"/>
                </a:solidFill>
                <a:latin typeface="Source Sans Pro"/>
                <a:ea typeface="Source Sans Pro"/>
                <a:cs typeface="Source Sans Pro"/>
                <a:sym typeface="Source Sans Pro"/>
              </a:defRPr>
            </a:lvl9pPr>
          </a:lstStyle>
          <a:p>
            <a:pPr indent="0" lvl="0" marL="0">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
            <a:alphaModFix/>
          </a:blip>
          <a:srcRect b="-26760" l="-1" r="42568" t="0"/>
          <a:stretch/>
        </p:blipFill>
        <p:spPr>
          <a:xfrm rot="-5400000">
            <a:off x="-3162299" y="3162300"/>
            <a:ext cx="6858001" cy="53339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24.png"/><Relationship Id="rId5" Type="http://schemas.openxmlformats.org/officeDocument/2006/relationships/image" Target="../media/image19.png"/><Relationship Id="rId6"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9.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hyperlink" Target="https://github.com/traject/traject" TargetMode="External"/><Relationship Id="rId4" Type="http://schemas.openxmlformats.org/officeDocument/2006/relationships/hyperlink" Target="https://vivoweb.org/info/about-vitro" TargetMode="External"/><Relationship Id="rId5" Type="http://schemas.openxmlformats.org/officeDocument/2006/relationships/hyperlink" Target="https://github.com/projectblacklight/blackligh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https://github.com/sul-dlss/rialto/wiki" TargetMode="External"/><Relationship Id="rId4" Type="http://schemas.openxmlformats.org/officeDocument/2006/relationships/hyperlink" Target="https://github.com/sul-dlss/rialto/wiki/Vitro-Data-Ingest-Options" TargetMode="External"/><Relationship Id="rId5" Type="http://schemas.openxmlformats.org/officeDocument/2006/relationships/hyperlink" Target="https://github.com/sul-dlss/rialto/wiki/Performance-Assessment"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8.png"/><Relationship Id="rId5" Type="http://schemas.openxmlformats.org/officeDocument/2006/relationships/image" Target="../media/image14.png"/><Relationship Id="rId6" Type="http://schemas.openxmlformats.org/officeDocument/2006/relationships/image" Target="../media/image5.png"/><Relationship Id="rId7" Type="http://schemas.openxmlformats.org/officeDocument/2006/relationships/image" Target="../media/image4.png"/><Relationship Id="rId8"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8.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s://doi.org/10.25333/C3NK88" TargetMode="External"/><Relationship Id="rId4" Type="http://schemas.openxmlformats.org/officeDocument/2006/relationships/image" Target="../media/image20.png"/><Relationship Id="rId5"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14"/>
          <p:cNvPicPr preferRelativeResize="0"/>
          <p:nvPr/>
        </p:nvPicPr>
        <p:blipFill rotWithShape="1">
          <a:blip r:embed="rId3">
            <a:alphaModFix/>
          </a:blip>
          <a:srcRect b="0" l="0" r="0" t="0"/>
          <a:stretch/>
        </p:blipFill>
        <p:spPr>
          <a:xfrm>
            <a:off x="2573482" y="1039370"/>
            <a:ext cx="6548019" cy="1033898"/>
          </a:xfrm>
          <a:prstGeom prst="rect">
            <a:avLst/>
          </a:prstGeom>
          <a:noFill/>
          <a:ln>
            <a:noFill/>
          </a:ln>
        </p:spPr>
      </p:pic>
      <p:sp>
        <p:nvSpPr>
          <p:cNvPr id="95" name="Google Shape;95;p14"/>
          <p:cNvSpPr txBox="1"/>
          <p:nvPr/>
        </p:nvSpPr>
        <p:spPr>
          <a:xfrm>
            <a:off x="3733800" y="2208075"/>
            <a:ext cx="7484400" cy="1754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800" u="none" cap="none" strike="noStrike">
                <a:solidFill>
                  <a:schemeClr val="dk1"/>
                </a:solidFill>
                <a:latin typeface="Source Sans Pro"/>
                <a:ea typeface="Source Sans Pro"/>
                <a:cs typeface="Source Sans Pro"/>
                <a:sym typeface="Source Sans Pro"/>
              </a:rPr>
              <a:t>Using VIVO for a Research Intelligence System</a:t>
            </a:r>
            <a:endParaRPr sz="4800"/>
          </a:p>
        </p:txBody>
      </p:sp>
      <p:sp>
        <p:nvSpPr>
          <p:cNvPr id="96" name="Google Shape;96;p14"/>
          <p:cNvSpPr txBox="1"/>
          <p:nvPr/>
        </p:nvSpPr>
        <p:spPr>
          <a:xfrm>
            <a:off x="3733800" y="4844300"/>
            <a:ext cx="7595400" cy="2246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chemeClr val="dk1"/>
                </a:solidFill>
                <a:latin typeface="Source Sans Pro"/>
                <a:ea typeface="Source Sans Pro"/>
                <a:cs typeface="Source Sans Pro"/>
                <a:sym typeface="Source Sans Pro"/>
              </a:rPr>
              <a:t>Tom Cramer							</a:t>
            </a:r>
            <a:r>
              <a:rPr lang="en-US" sz="2000">
                <a:solidFill>
                  <a:schemeClr val="dk1"/>
                </a:solidFill>
                <a:latin typeface="Source Sans Pro"/>
                <a:ea typeface="Source Sans Pro"/>
                <a:cs typeface="Source Sans Pro"/>
                <a:sym typeface="Source Sans Pro"/>
              </a:rPr>
              <a:t>Peter Mangiafico</a:t>
            </a:r>
            <a:endParaRPr/>
          </a:p>
          <a:p>
            <a:pPr indent="0" lvl="0" marL="0" marR="0" rtl="0" algn="l">
              <a:spcBef>
                <a:spcPts val="0"/>
              </a:spcBef>
              <a:spcAft>
                <a:spcPts val="0"/>
              </a:spcAft>
              <a:buNone/>
            </a:pPr>
            <a:r>
              <a:rPr lang="en-US" sz="2000">
                <a:solidFill>
                  <a:schemeClr val="dk1"/>
                </a:solidFill>
                <a:latin typeface="Source Sans Pro"/>
                <a:ea typeface="Source Sans Pro"/>
                <a:cs typeface="Source Sans Pro"/>
                <a:sym typeface="Source Sans Pro"/>
              </a:rPr>
              <a:t>Assistant University Librarian			</a:t>
            </a:r>
            <a:r>
              <a:rPr lang="en-US" sz="2000">
                <a:solidFill>
                  <a:schemeClr val="dk1"/>
                </a:solidFill>
                <a:latin typeface="Source Sans Pro"/>
                <a:ea typeface="Source Sans Pro"/>
                <a:cs typeface="Source Sans Pro"/>
                <a:sym typeface="Source Sans Pro"/>
              </a:rPr>
              <a:t>Product Manager</a:t>
            </a:r>
            <a:endParaRPr/>
          </a:p>
          <a:p>
            <a:pPr indent="0" lvl="0" marL="0" marR="0" rtl="0" algn="l">
              <a:spcBef>
                <a:spcPts val="0"/>
              </a:spcBef>
              <a:spcAft>
                <a:spcPts val="0"/>
              </a:spcAft>
              <a:buNone/>
            </a:pPr>
            <a:r>
              <a:rPr lang="en-US" sz="2000">
                <a:solidFill>
                  <a:schemeClr val="dk1"/>
                </a:solidFill>
                <a:latin typeface="Source Sans Pro"/>
                <a:ea typeface="Source Sans Pro"/>
                <a:cs typeface="Source Sans Pro"/>
                <a:sym typeface="Source Sans Pro"/>
              </a:rPr>
              <a:t>@tcramer							</a:t>
            </a:r>
            <a:r>
              <a:rPr lang="en-US" sz="2000">
                <a:solidFill>
                  <a:schemeClr val="dk1"/>
                </a:solidFill>
                <a:latin typeface="Source Sans Pro"/>
                <a:ea typeface="Source Sans Pro"/>
                <a:cs typeface="Source Sans Pro"/>
                <a:sym typeface="Source Sans Pro"/>
              </a:rPr>
              <a:t>@peetucket</a:t>
            </a:r>
            <a:endParaRPr sz="2000">
              <a:solidFill>
                <a:schemeClr val="dk1"/>
              </a:solidFill>
              <a:latin typeface="Source Sans Pro"/>
              <a:ea typeface="Source Sans Pro"/>
              <a:cs typeface="Source Sans Pro"/>
              <a:sym typeface="Source Sans Pro"/>
            </a:endParaRPr>
          </a:p>
          <a:p>
            <a:pPr indent="0" lvl="0" marL="0" marR="0" rtl="0" algn="l">
              <a:spcBef>
                <a:spcPts val="0"/>
              </a:spcBef>
              <a:spcAft>
                <a:spcPts val="0"/>
              </a:spcAft>
              <a:buNone/>
            </a:pPr>
            <a:r>
              <a:t/>
            </a:r>
            <a:endParaRPr sz="2000">
              <a:solidFill>
                <a:schemeClr val="dk1"/>
              </a:solidFill>
              <a:latin typeface="Source Sans Pro"/>
              <a:ea typeface="Source Sans Pro"/>
              <a:cs typeface="Source Sans Pro"/>
              <a:sym typeface="Source Sans Pro"/>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sz="2000">
              <a:solidFill>
                <a:schemeClr val="dk1"/>
              </a:solidFill>
              <a:latin typeface="Source Sans Pro"/>
              <a:ea typeface="Source Sans Pro"/>
              <a:cs typeface="Source Sans Pro"/>
              <a:sym typeface="Source Sans Pro"/>
            </a:endParaRPr>
          </a:p>
        </p:txBody>
      </p:sp>
      <p:sp>
        <p:nvSpPr>
          <p:cNvPr id="97" name="Google Shape;97;p14"/>
          <p:cNvSpPr/>
          <p:nvPr/>
        </p:nvSpPr>
        <p:spPr>
          <a:xfrm>
            <a:off x="3733800" y="3907250"/>
            <a:ext cx="70035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400">
                <a:solidFill>
                  <a:schemeClr val="dk1"/>
                </a:solidFill>
                <a:latin typeface="Source Sans Pro"/>
                <a:ea typeface="Source Sans Pro"/>
                <a:cs typeface="Source Sans Pro"/>
                <a:sym typeface="Source Sans Pro"/>
              </a:rPr>
              <a:t>VIVO Conference * June 8, 2018</a:t>
            </a:r>
            <a:endParaRPr sz="2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3"/>
          <p:cNvSpPr txBox="1"/>
          <p:nvPr>
            <p:ph type="title"/>
          </p:nvPr>
        </p:nvSpPr>
        <p:spPr>
          <a:xfrm>
            <a:off x="838200" y="381000"/>
            <a:ext cx="115062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b="0" i="0" lang="en-US" sz="4400" u="none" cap="none" strike="noStrike">
                <a:solidFill>
                  <a:schemeClr val="dk1"/>
                </a:solidFill>
                <a:latin typeface="Source Sans Pro"/>
                <a:ea typeface="Source Sans Pro"/>
                <a:cs typeface="Source Sans Pro"/>
                <a:sym typeface="Source Sans Pro"/>
              </a:rPr>
              <a:t>RIE: Research Information Ecosystem</a:t>
            </a:r>
            <a:endParaRPr/>
          </a:p>
        </p:txBody>
      </p:sp>
      <p:sp>
        <p:nvSpPr>
          <p:cNvPr id="177" name="Google Shape;177;p23"/>
          <p:cNvSpPr txBox="1"/>
          <p:nvPr>
            <p:ph idx="1" type="body"/>
          </p:nvPr>
        </p:nvSpPr>
        <p:spPr>
          <a:xfrm>
            <a:off x="1143000" y="1371603"/>
            <a:ext cx="10668000" cy="4805363"/>
          </a:xfrm>
          <a:prstGeom prst="rect">
            <a:avLst/>
          </a:prstGeom>
          <a:noFill/>
          <a:ln>
            <a:noFill/>
          </a:ln>
        </p:spPr>
        <p:txBody>
          <a:bodyPr anchorCtr="0" anchor="t" bIns="45700" lIns="91425" spcFirstLastPara="1" rIns="91425" wrap="square" tIns="45700">
            <a:noAutofit/>
          </a:bodyPr>
          <a:lstStyle/>
          <a:p>
            <a:pPr indent="0" lvl="0" marL="0" marR="0" rtl="0" algn="l">
              <a:lnSpc>
                <a:spcPct val="85000"/>
              </a:lnSpc>
              <a:spcBef>
                <a:spcPts val="0"/>
              </a:spcBef>
              <a:spcAft>
                <a:spcPts val="0"/>
              </a:spcAft>
              <a:buClr>
                <a:schemeClr val="dk1"/>
              </a:buClr>
              <a:buSzPts val="2800"/>
              <a:buFont typeface="Arial"/>
              <a:buNone/>
            </a:pPr>
            <a:r>
              <a:rPr b="1" i="0" lang="en-US" sz="2800" u="none" cap="none" strike="noStrike">
                <a:solidFill>
                  <a:schemeClr val="dk1"/>
                </a:solidFill>
                <a:latin typeface="Source Sans Pro"/>
                <a:ea typeface="Source Sans Pro"/>
                <a:cs typeface="Source Sans Pro"/>
                <a:sym typeface="Source Sans Pro"/>
              </a:rPr>
              <a:t>Who</a:t>
            </a:r>
            <a:r>
              <a:rPr b="0" i="0" lang="en-US" sz="2800" u="none" cap="none" strike="noStrike">
                <a:solidFill>
                  <a:schemeClr val="dk1"/>
                </a:solidFill>
                <a:latin typeface="Source Sans Pro"/>
                <a:ea typeface="Source Sans Pro"/>
                <a:cs typeface="Source Sans Pro"/>
                <a:sym typeface="Source Sans Pro"/>
              </a:rPr>
              <a:t>: Dean of Research </a:t>
            </a:r>
            <a:br>
              <a:rPr b="0" i="0" lang="en-US" sz="2800" u="none" cap="none" strike="noStrike">
                <a:solidFill>
                  <a:schemeClr val="dk1"/>
                </a:solidFill>
                <a:latin typeface="Source Sans Pro"/>
                <a:ea typeface="Source Sans Pro"/>
                <a:cs typeface="Source Sans Pro"/>
                <a:sym typeface="Source Sans Pro"/>
              </a:rPr>
            </a:br>
            <a:r>
              <a:rPr b="0" i="0" lang="en-US" sz="2800" u="none" cap="none" strike="noStrike">
                <a:solidFill>
                  <a:schemeClr val="dk1"/>
                </a:solidFill>
                <a:latin typeface="Source Sans Pro"/>
                <a:ea typeface="Source Sans Pro"/>
                <a:cs typeface="Source Sans Pro"/>
                <a:sym typeface="Source Sans Pro"/>
              </a:rPr>
              <a:t>	+ Libraries </a:t>
            </a:r>
            <a:br>
              <a:rPr b="0" i="0" lang="en-US" sz="2800" u="none" cap="none" strike="noStrike">
                <a:solidFill>
                  <a:schemeClr val="dk1"/>
                </a:solidFill>
                <a:latin typeface="Source Sans Pro"/>
                <a:ea typeface="Source Sans Pro"/>
                <a:cs typeface="Source Sans Pro"/>
                <a:sym typeface="Source Sans Pro"/>
              </a:rPr>
            </a:br>
            <a:r>
              <a:rPr b="0" i="0" lang="en-US" sz="2800" u="none" cap="none" strike="noStrike">
                <a:solidFill>
                  <a:schemeClr val="dk1"/>
                </a:solidFill>
                <a:latin typeface="Source Sans Pro"/>
                <a:ea typeface="Source Sans Pro"/>
                <a:cs typeface="Source Sans Pro"/>
                <a:sym typeface="Source Sans Pro"/>
              </a:rPr>
              <a:t>	+ Office of Research Administration </a:t>
            </a:r>
            <a:br>
              <a:rPr b="0" i="0" lang="en-US" sz="2800" u="none" cap="none" strike="noStrike">
                <a:solidFill>
                  <a:schemeClr val="dk1"/>
                </a:solidFill>
                <a:latin typeface="Source Sans Pro"/>
                <a:ea typeface="Source Sans Pro"/>
                <a:cs typeface="Source Sans Pro"/>
                <a:sym typeface="Source Sans Pro"/>
              </a:rPr>
            </a:br>
            <a:r>
              <a:rPr b="0" i="0" lang="en-US" sz="2800" u="none" cap="none" strike="noStrike">
                <a:solidFill>
                  <a:schemeClr val="dk1"/>
                </a:solidFill>
                <a:latin typeface="Source Sans Pro"/>
                <a:ea typeface="Source Sans Pro"/>
                <a:cs typeface="Source Sans Pro"/>
                <a:sym typeface="Source Sans Pro"/>
              </a:rPr>
              <a:t>	+ University IT</a:t>
            </a:r>
            <a:endParaRPr/>
          </a:p>
          <a:p>
            <a:pPr indent="0" lvl="0" marL="0" marR="0" rtl="0" algn="l">
              <a:lnSpc>
                <a:spcPct val="85000"/>
              </a:lnSpc>
              <a:spcBef>
                <a:spcPts val="1100"/>
              </a:spcBef>
              <a:spcAft>
                <a:spcPts val="0"/>
              </a:spcAft>
              <a:buClr>
                <a:schemeClr val="dk1"/>
              </a:buClr>
              <a:buSzPts val="2800"/>
              <a:buFont typeface="Arial"/>
              <a:buNone/>
            </a:pPr>
            <a:r>
              <a:rPr b="1" i="0" lang="en-US" sz="2800" u="none" cap="none" strike="noStrike">
                <a:solidFill>
                  <a:schemeClr val="dk1"/>
                </a:solidFill>
                <a:latin typeface="Source Sans Pro"/>
                <a:ea typeface="Source Sans Pro"/>
                <a:cs typeface="Source Sans Pro"/>
                <a:sym typeface="Source Sans Pro"/>
              </a:rPr>
              <a:t>Objective</a:t>
            </a:r>
            <a:r>
              <a:rPr b="0" i="0" lang="en-US" sz="2800" u="none" cap="none" strike="noStrike">
                <a:solidFill>
                  <a:schemeClr val="dk1"/>
                </a:solidFill>
                <a:latin typeface="Source Sans Pro"/>
                <a:ea typeface="Source Sans Pro"/>
                <a:cs typeface="Source Sans Pro"/>
                <a:sym typeface="Source Sans Pro"/>
              </a:rPr>
              <a:t>: Enhance faculty research &amp; scholarship at Stanford</a:t>
            </a:r>
            <a:endParaRPr/>
          </a:p>
          <a:p>
            <a:pPr indent="0" lvl="0" marL="0" marR="0" rtl="0" algn="l">
              <a:lnSpc>
                <a:spcPct val="85000"/>
              </a:lnSpc>
              <a:spcBef>
                <a:spcPts val="1100"/>
              </a:spcBef>
              <a:spcAft>
                <a:spcPts val="0"/>
              </a:spcAft>
              <a:buClr>
                <a:schemeClr val="dk1"/>
              </a:buClr>
              <a:buSzPts val="2800"/>
              <a:buFont typeface="Arial"/>
              <a:buNone/>
            </a:pPr>
            <a:r>
              <a:rPr b="1" i="0" lang="en-US" sz="2800" u="none" cap="none" strike="noStrike">
                <a:solidFill>
                  <a:schemeClr val="dk1"/>
                </a:solidFill>
                <a:latin typeface="Source Sans Pro"/>
                <a:ea typeface="Source Sans Pro"/>
                <a:cs typeface="Source Sans Pro"/>
                <a:sym typeface="Source Sans Pro"/>
              </a:rPr>
              <a:t>How</a:t>
            </a:r>
            <a:r>
              <a:rPr b="0" i="0" lang="en-US" sz="2800" u="none" cap="none" strike="noStrike">
                <a:solidFill>
                  <a:schemeClr val="dk1"/>
                </a:solidFill>
                <a:latin typeface="Source Sans Pro"/>
                <a:ea typeface="Source Sans Pro"/>
                <a:cs typeface="Source Sans Pro"/>
                <a:sym typeface="Source Sans Pro"/>
              </a:rPr>
              <a:t>: </a:t>
            </a:r>
            <a:endParaRPr/>
          </a:p>
          <a:p>
            <a:pPr indent="-228600" lvl="1" marL="685800" marR="0" rtl="0" algn="l">
              <a:lnSpc>
                <a:spcPct val="85000"/>
              </a:lnSpc>
              <a:spcBef>
                <a:spcPts val="1100"/>
              </a:spcBef>
              <a:spcAft>
                <a:spcPts val="0"/>
              </a:spcAft>
              <a:buClr>
                <a:schemeClr val="dk1"/>
              </a:buClr>
              <a:buSzPts val="2400"/>
              <a:buFont typeface="Arial"/>
              <a:buChar char="•"/>
            </a:pPr>
            <a:r>
              <a:rPr b="0" i="0" lang="en-US" sz="2400" u="none" cap="none" strike="noStrike">
                <a:solidFill>
                  <a:schemeClr val="dk1"/>
                </a:solidFill>
                <a:latin typeface="Source Sans Pro"/>
                <a:ea typeface="Source Sans Pro"/>
                <a:cs typeface="Source Sans Pro"/>
                <a:sym typeface="Source Sans Pro"/>
              </a:rPr>
              <a:t>Open, internal data exchange</a:t>
            </a:r>
            <a:endParaRPr/>
          </a:p>
          <a:p>
            <a:pPr indent="-228600" lvl="1" marL="685800" marR="0" rtl="0" algn="l">
              <a:lnSpc>
                <a:spcPct val="85000"/>
              </a:lnSpc>
              <a:spcBef>
                <a:spcPts val="1100"/>
              </a:spcBef>
              <a:spcAft>
                <a:spcPts val="0"/>
              </a:spcAft>
              <a:buClr>
                <a:schemeClr val="dk1"/>
              </a:buClr>
              <a:buSzPts val="2400"/>
              <a:buFont typeface="Arial"/>
              <a:buChar char="•"/>
            </a:pPr>
            <a:r>
              <a:rPr b="0" i="0" lang="en-US" sz="2400" u="none" cap="none" strike="noStrike">
                <a:solidFill>
                  <a:schemeClr val="dk1"/>
                </a:solidFill>
                <a:latin typeface="Source Sans Pro"/>
                <a:ea typeface="Source Sans Pro"/>
                <a:cs typeface="Source Sans Pro"/>
                <a:sym typeface="Source Sans Pro"/>
              </a:rPr>
              <a:t>Reduce data friction &amp; reentry	</a:t>
            </a:r>
            <a:endParaRPr/>
          </a:p>
          <a:p>
            <a:pPr indent="-228600" lvl="1" marL="685800" marR="0" rtl="0" algn="l">
              <a:lnSpc>
                <a:spcPct val="85000"/>
              </a:lnSpc>
              <a:spcBef>
                <a:spcPts val="1100"/>
              </a:spcBef>
              <a:spcAft>
                <a:spcPts val="0"/>
              </a:spcAft>
              <a:buClr>
                <a:schemeClr val="dk1"/>
              </a:buClr>
              <a:buSzPts val="2400"/>
              <a:buFont typeface="Arial"/>
              <a:buChar char="•"/>
            </a:pPr>
            <a:r>
              <a:rPr b="0" i="0" lang="en-US" sz="2400" u="none" cap="none" strike="noStrike">
                <a:solidFill>
                  <a:schemeClr val="dk1"/>
                </a:solidFill>
                <a:latin typeface="Source Sans Pro"/>
                <a:ea typeface="Source Sans Pro"/>
                <a:cs typeface="Source Sans Pro"/>
                <a:sym typeface="Source Sans Pro"/>
              </a:rPr>
              <a:t>Increase creative &amp; analytic opportunities</a:t>
            </a:r>
            <a:endParaRPr/>
          </a:p>
          <a:p>
            <a:pPr indent="-228600" lvl="1" marL="685800" marR="0" rtl="0" algn="l">
              <a:lnSpc>
                <a:spcPct val="85000"/>
              </a:lnSpc>
              <a:spcBef>
                <a:spcPts val="1100"/>
              </a:spcBef>
              <a:spcAft>
                <a:spcPts val="0"/>
              </a:spcAft>
              <a:buClr>
                <a:schemeClr val="dk1"/>
              </a:buClr>
              <a:buSzPts val="2400"/>
              <a:buFont typeface="Arial"/>
              <a:buChar char="•"/>
            </a:pPr>
            <a:r>
              <a:rPr b="0" i="0" lang="en-US" sz="2400" u="none" cap="none" strike="noStrike">
                <a:solidFill>
                  <a:schemeClr val="dk1"/>
                </a:solidFill>
                <a:latin typeface="Source Sans Pro"/>
                <a:ea typeface="Source Sans Pro"/>
                <a:cs typeface="Source Sans Pro"/>
                <a:sym typeface="Source Sans Pro"/>
              </a:rPr>
              <a:t>Leverage data </a:t>
            </a:r>
            <a:r>
              <a:rPr b="0" i="1" lang="en-US" sz="2400" u="none" cap="none" strike="noStrike">
                <a:solidFill>
                  <a:schemeClr val="dk1"/>
                </a:solidFill>
                <a:latin typeface="Source Sans Pro"/>
                <a:ea typeface="Source Sans Pro"/>
                <a:cs typeface="Source Sans Pro"/>
                <a:sym typeface="Source Sans Pro"/>
              </a:rPr>
              <a:t>already in the University</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4"/>
          <p:cNvSpPr txBox="1"/>
          <p:nvPr>
            <p:ph type="title"/>
          </p:nvPr>
        </p:nvSpPr>
        <p:spPr>
          <a:xfrm>
            <a:off x="609600" y="381000"/>
            <a:ext cx="115062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b="0" i="0" lang="en-US" sz="4400" u="none" cap="none" strike="noStrike">
                <a:solidFill>
                  <a:schemeClr val="dk1"/>
                </a:solidFill>
                <a:latin typeface="Source Sans Pro"/>
                <a:ea typeface="Source Sans Pro"/>
                <a:cs typeface="Source Sans Pro"/>
                <a:sym typeface="Source Sans Pro"/>
              </a:rPr>
              <a:t>From “Cylinders of Excellence” to a Network</a:t>
            </a:r>
            <a:endParaRPr/>
          </a:p>
        </p:txBody>
      </p:sp>
      <p:pic>
        <p:nvPicPr>
          <p:cNvPr id="183" name="Google Shape;183;p24"/>
          <p:cNvPicPr preferRelativeResize="0"/>
          <p:nvPr/>
        </p:nvPicPr>
        <p:blipFill rotWithShape="1">
          <a:blip r:embed="rId3">
            <a:alphaModFix/>
          </a:blip>
          <a:srcRect b="0" l="0" r="0" t="0"/>
          <a:stretch/>
        </p:blipFill>
        <p:spPr>
          <a:xfrm>
            <a:off x="1294004" y="2287613"/>
            <a:ext cx="4217796" cy="2781300"/>
          </a:xfrm>
          <a:prstGeom prst="rect">
            <a:avLst/>
          </a:prstGeom>
          <a:noFill/>
          <a:ln>
            <a:noFill/>
          </a:ln>
        </p:spPr>
      </p:pic>
      <p:pic>
        <p:nvPicPr>
          <p:cNvPr id="184" name="Google Shape;184;p24"/>
          <p:cNvPicPr preferRelativeResize="0"/>
          <p:nvPr/>
        </p:nvPicPr>
        <p:blipFill rotWithShape="1">
          <a:blip r:embed="rId4">
            <a:alphaModFix/>
          </a:blip>
          <a:srcRect b="0" l="0" r="0" t="0"/>
          <a:stretch/>
        </p:blipFill>
        <p:spPr>
          <a:xfrm>
            <a:off x="7366000" y="1793926"/>
            <a:ext cx="3886200" cy="3768674"/>
          </a:xfrm>
          <a:prstGeom prst="rect">
            <a:avLst/>
          </a:prstGeom>
          <a:noFill/>
          <a:ln>
            <a:noFill/>
          </a:ln>
        </p:spPr>
      </p:pic>
      <p:sp>
        <p:nvSpPr>
          <p:cNvPr id="185" name="Google Shape;185;p24"/>
          <p:cNvSpPr/>
          <p:nvPr/>
        </p:nvSpPr>
        <p:spPr>
          <a:xfrm>
            <a:off x="5772150" y="3182963"/>
            <a:ext cx="1333500" cy="838200"/>
          </a:xfrm>
          <a:prstGeom prst="right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25"/>
          <p:cNvSpPr txBox="1"/>
          <p:nvPr>
            <p:ph type="title"/>
          </p:nvPr>
        </p:nvSpPr>
        <p:spPr>
          <a:xfrm>
            <a:off x="685800" y="457199"/>
            <a:ext cx="2743200" cy="213360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Source Sans Pro"/>
              <a:buNone/>
            </a:pPr>
            <a:r>
              <a:rPr b="1" i="0" lang="en-US" sz="3600" u="none" cap="none" strike="noStrike">
                <a:solidFill>
                  <a:schemeClr val="dk1"/>
                </a:solidFill>
                <a:latin typeface="Source Sans Pro"/>
                <a:ea typeface="Source Sans Pro"/>
                <a:cs typeface="Source Sans Pro"/>
                <a:sym typeface="Source Sans Pro"/>
              </a:rPr>
              <a:t>Example 1: </a:t>
            </a:r>
            <a:br>
              <a:rPr b="0" i="0" lang="en-US" sz="3959" u="none" cap="none" strike="noStrike">
                <a:solidFill>
                  <a:schemeClr val="dk1"/>
                </a:solidFill>
                <a:latin typeface="Source Sans Pro"/>
                <a:ea typeface="Source Sans Pro"/>
                <a:cs typeface="Source Sans Pro"/>
                <a:sym typeface="Source Sans Pro"/>
              </a:rPr>
            </a:br>
            <a:r>
              <a:rPr b="0" i="0" lang="en-US" sz="2880" u="none" cap="none" strike="noStrike">
                <a:solidFill>
                  <a:schemeClr val="dk1"/>
                </a:solidFill>
                <a:latin typeface="Source Sans Pro"/>
                <a:ea typeface="Source Sans Pro"/>
                <a:cs typeface="Source Sans Pro"/>
                <a:sym typeface="Source Sans Pro"/>
              </a:rPr>
              <a:t>Publication Data + Profiles</a:t>
            </a:r>
            <a:endParaRPr/>
          </a:p>
        </p:txBody>
      </p:sp>
      <p:pic>
        <p:nvPicPr>
          <p:cNvPr id="191" name="Google Shape;191;p25"/>
          <p:cNvPicPr preferRelativeResize="0"/>
          <p:nvPr/>
        </p:nvPicPr>
        <p:blipFill rotWithShape="1">
          <a:blip r:embed="rId3">
            <a:alphaModFix/>
          </a:blip>
          <a:srcRect b="0" l="0" r="0" t="0"/>
          <a:stretch/>
        </p:blipFill>
        <p:spPr>
          <a:xfrm>
            <a:off x="3581400" y="457200"/>
            <a:ext cx="8741608" cy="7873096"/>
          </a:xfrm>
          <a:prstGeom prst="rect">
            <a:avLst/>
          </a:prstGeom>
          <a:noFill/>
          <a:ln>
            <a:noFill/>
          </a:ln>
        </p:spPr>
      </p:pic>
      <p:sp>
        <p:nvSpPr>
          <p:cNvPr id="192" name="Google Shape;192;p25"/>
          <p:cNvSpPr/>
          <p:nvPr/>
        </p:nvSpPr>
        <p:spPr>
          <a:xfrm>
            <a:off x="8676104" y="2971801"/>
            <a:ext cx="3429000" cy="1905000"/>
          </a:xfrm>
          <a:prstGeom prst="donut">
            <a:avLst>
              <a:gd fmla="val 10447" name="adj"/>
            </a:avLst>
          </a:prstGeom>
          <a:solidFill>
            <a:srgbClr val="AB242B"/>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193" name="Google Shape;193;p25"/>
          <p:cNvSpPr txBox="1"/>
          <p:nvPr/>
        </p:nvSpPr>
        <p:spPr>
          <a:xfrm>
            <a:off x="863600" y="2642055"/>
            <a:ext cx="2438400" cy="1981199"/>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2000"/>
              <a:buFont typeface="Source Sans Pro"/>
              <a:buNone/>
            </a:pPr>
            <a:r>
              <a:rPr i="1" lang="en-US" sz="2000">
                <a:solidFill>
                  <a:schemeClr val="dk1"/>
                </a:solidFill>
                <a:latin typeface="Source Sans Pro"/>
                <a:ea typeface="Source Sans Pro"/>
                <a:cs typeface="Source Sans Pro"/>
                <a:sym typeface="Source Sans Pro"/>
              </a:rPr>
              <a:t>Publication data harvested and </a:t>
            </a:r>
            <a:br>
              <a:rPr i="1" lang="en-US" sz="2000">
                <a:solidFill>
                  <a:schemeClr val="dk1"/>
                </a:solidFill>
                <a:latin typeface="Source Sans Pro"/>
                <a:ea typeface="Source Sans Pro"/>
                <a:cs typeface="Source Sans Pro"/>
                <a:sym typeface="Source Sans Pro"/>
              </a:rPr>
            </a:br>
            <a:r>
              <a:rPr i="1" lang="en-US" sz="2000">
                <a:solidFill>
                  <a:schemeClr val="dk1"/>
                </a:solidFill>
                <a:latin typeface="Source Sans Pro"/>
                <a:ea typeface="Source Sans Pro"/>
                <a:cs typeface="Source Sans Pro"/>
                <a:sym typeface="Source Sans Pro"/>
              </a:rPr>
              <a:t>managed by </a:t>
            </a:r>
            <a:endParaRPr/>
          </a:p>
          <a:p>
            <a:pPr indent="0" lvl="0" marL="0" marR="0" rtl="0" algn="r">
              <a:lnSpc>
                <a:spcPct val="90000"/>
              </a:lnSpc>
              <a:spcBef>
                <a:spcPts val="0"/>
              </a:spcBef>
              <a:spcAft>
                <a:spcPts val="0"/>
              </a:spcAft>
              <a:buClr>
                <a:schemeClr val="dk1"/>
              </a:buClr>
              <a:buSzPts val="2000"/>
              <a:buFont typeface="Source Sans Pro"/>
              <a:buNone/>
            </a:pPr>
            <a:r>
              <a:rPr i="1" lang="en-US" sz="2000">
                <a:solidFill>
                  <a:schemeClr val="dk1"/>
                </a:solidFill>
                <a:latin typeface="Source Sans Pro"/>
                <a:ea typeface="Source Sans Pro"/>
                <a:cs typeface="Source Sans Pro"/>
                <a:sym typeface="Source Sans Pro"/>
              </a:rPr>
              <a:t>the Libraries</a:t>
            </a:r>
            <a:endParaRPr i="1" sz="1600">
              <a:solidFill>
                <a:schemeClr val="dk1"/>
              </a:solidFill>
              <a:latin typeface="Source Sans Pro"/>
              <a:ea typeface="Source Sans Pro"/>
              <a:cs typeface="Source Sans Pro"/>
              <a:sym typeface="Source Sans Pro"/>
            </a:endParaRPr>
          </a:p>
        </p:txBody>
      </p:sp>
      <p:cxnSp>
        <p:nvCxnSpPr>
          <p:cNvPr id="194" name="Google Shape;194;p25"/>
          <p:cNvCxnSpPr>
            <a:stCxn id="193" idx="3"/>
          </p:cNvCxnSpPr>
          <p:nvPr/>
        </p:nvCxnSpPr>
        <p:spPr>
          <a:xfrm>
            <a:off x="3302000" y="3632655"/>
            <a:ext cx="5283300" cy="291600"/>
          </a:xfrm>
          <a:prstGeom prst="straightConnector1">
            <a:avLst/>
          </a:prstGeom>
          <a:noFill/>
          <a:ln cap="flat" cmpd="sng" w="57150">
            <a:solidFill>
              <a:srgbClr val="AB242B"/>
            </a:solidFill>
            <a:prstDash val="solid"/>
            <a:miter lim="800000"/>
            <a:headEnd len="sm" w="sm" type="none"/>
            <a:tailEnd len="sm" w="sm" type="none"/>
          </a:ln>
        </p:spPr>
      </p:cxnSp>
      <p:sp>
        <p:nvSpPr>
          <p:cNvPr id="195" name="Google Shape;195;p25"/>
          <p:cNvSpPr/>
          <p:nvPr/>
        </p:nvSpPr>
        <p:spPr>
          <a:xfrm>
            <a:off x="3581400" y="5410200"/>
            <a:ext cx="4572000" cy="838200"/>
          </a:xfrm>
          <a:prstGeom prst="donut">
            <a:avLst>
              <a:gd fmla="val 18018" name="adj"/>
            </a:avLst>
          </a:prstGeom>
          <a:solidFill>
            <a:srgbClr val="AB242B"/>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196" name="Google Shape;196;p25"/>
          <p:cNvSpPr txBox="1"/>
          <p:nvPr/>
        </p:nvSpPr>
        <p:spPr>
          <a:xfrm>
            <a:off x="609600" y="4674509"/>
            <a:ext cx="2705100" cy="1981199"/>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2000"/>
              <a:buFont typeface="Source Sans Pro"/>
              <a:buNone/>
            </a:pPr>
            <a:r>
              <a:rPr i="1" lang="en-US" sz="2000">
                <a:solidFill>
                  <a:schemeClr val="dk1"/>
                </a:solidFill>
                <a:latin typeface="Source Sans Pro"/>
                <a:ea typeface="Source Sans Pro"/>
                <a:cs typeface="Source Sans Pro"/>
                <a:sym typeface="Source Sans Pro"/>
              </a:rPr>
              <a:t>Direct link to full text and data sets in the SDR </a:t>
            </a:r>
            <a:br>
              <a:rPr i="1" lang="en-US" sz="2000">
                <a:solidFill>
                  <a:schemeClr val="dk1"/>
                </a:solidFill>
                <a:latin typeface="Source Sans Pro"/>
                <a:ea typeface="Source Sans Pro"/>
                <a:cs typeface="Source Sans Pro"/>
                <a:sym typeface="Source Sans Pro"/>
              </a:rPr>
            </a:br>
            <a:r>
              <a:rPr i="1" lang="en-US" sz="1800">
                <a:solidFill>
                  <a:schemeClr val="dk1"/>
                </a:solidFill>
                <a:latin typeface="Source Sans Pro"/>
                <a:ea typeface="Source Sans Pro"/>
                <a:cs typeface="Source Sans Pro"/>
                <a:sym typeface="Source Sans Pro"/>
              </a:rPr>
              <a:t>(potential development)</a:t>
            </a:r>
            <a:endParaRPr i="1" sz="1400">
              <a:solidFill>
                <a:schemeClr val="dk1"/>
              </a:solidFill>
              <a:latin typeface="Source Sans Pro"/>
              <a:ea typeface="Source Sans Pro"/>
              <a:cs typeface="Source Sans Pro"/>
              <a:sym typeface="Source Sans Pro"/>
            </a:endParaRPr>
          </a:p>
        </p:txBody>
      </p:sp>
      <p:cxnSp>
        <p:nvCxnSpPr>
          <p:cNvPr id="197" name="Google Shape;197;p25"/>
          <p:cNvCxnSpPr>
            <a:endCxn id="196" idx="3"/>
          </p:cNvCxnSpPr>
          <p:nvPr/>
        </p:nvCxnSpPr>
        <p:spPr>
          <a:xfrm rot="10800000">
            <a:off x="3314700" y="5665108"/>
            <a:ext cx="266700" cy="87900"/>
          </a:xfrm>
          <a:prstGeom prst="straightConnector1">
            <a:avLst/>
          </a:prstGeom>
          <a:noFill/>
          <a:ln cap="flat" cmpd="sng" w="57150">
            <a:solidFill>
              <a:srgbClr val="AB242B"/>
            </a:solidFill>
            <a:prstDash val="solid"/>
            <a:miter lim="800000"/>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26"/>
          <p:cNvSpPr txBox="1"/>
          <p:nvPr>
            <p:ph type="title"/>
          </p:nvPr>
        </p:nvSpPr>
        <p:spPr>
          <a:xfrm>
            <a:off x="685800" y="457199"/>
            <a:ext cx="2743200" cy="213360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000"/>
              <a:buFont typeface="Source Sans Pro"/>
              <a:buNone/>
            </a:pPr>
            <a:r>
              <a:rPr b="1" i="0" lang="en-US" sz="4000" u="none" cap="none" strike="noStrike">
                <a:solidFill>
                  <a:schemeClr val="dk1"/>
                </a:solidFill>
                <a:latin typeface="Source Sans Pro"/>
                <a:ea typeface="Source Sans Pro"/>
                <a:cs typeface="Source Sans Pro"/>
                <a:sym typeface="Source Sans Pro"/>
              </a:rPr>
              <a:t>Example 2: </a:t>
            </a:r>
            <a:br>
              <a:rPr b="0" i="0" lang="en-US" sz="4400" u="none" cap="none" strike="noStrike">
                <a:solidFill>
                  <a:schemeClr val="dk1"/>
                </a:solidFill>
                <a:latin typeface="Source Sans Pro"/>
                <a:ea typeface="Source Sans Pro"/>
                <a:cs typeface="Source Sans Pro"/>
                <a:sym typeface="Source Sans Pro"/>
              </a:rPr>
            </a:br>
            <a:r>
              <a:rPr b="0" i="0" lang="en-US" sz="3200" u="none" cap="none" strike="noStrike">
                <a:solidFill>
                  <a:schemeClr val="dk1"/>
                </a:solidFill>
                <a:latin typeface="Source Sans Pro"/>
                <a:ea typeface="Source Sans Pro"/>
                <a:cs typeface="Source Sans Pro"/>
                <a:sym typeface="Source Sans Pro"/>
              </a:rPr>
              <a:t>SeRA + SDR</a:t>
            </a:r>
            <a:endParaRPr/>
          </a:p>
        </p:txBody>
      </p:sp>
      <p:pic>
        <p:nvPicPr>
          <p:cNvPr id="203" name="Google Shape;203;p26"/>
          <p:cNvPicPr preferRelativeResize="0"/>
          <p:nvPr/>
        </p:nvPicPr>
        <p:blipFill rotWithShape="1">
          <a:blip r:embed="rId3">
            <a:alphaModFix/>
          </a:blip>
          <a:srcRect b="0" l="0" r="0" t="0"/>
          <a:stretch/>
        </p:blipFill>
        <p:spPr>
          <a:xfrm>
            <a:off x="3581400" y="431799"/>
            <a:ext cx="8172450" cy="5943600"/>
          </a:xfrm>
          <a:prstGeom prst="rect">
            <a:avLst/>
          </a:prstGeom>
          <a:noFill/>
          <a:ln>
            <a:noFill/>
          </a:ln>
        </p:spPr>
      </p:pic>
      <p:sp>
        <p:nvSpPr>
          <p:cNvPr id="204" name="Google Shape;204;p26"/>
          <p:cNvSpPr/>
          <p:nvPr/>
        </p:nvSpPr>
        <p:spPr>
          <a:xfrm>
            <a:off x="5486400" y="3657600"/>
            <a:ext cx="3124200" cy="914400"/>
          </a:xfrm>
          <a:prstGeom prst="donut">
            <a:avLst>
              <a:gd fmla="val 17385" name="adj"/>
            </a:avLst>
          </a:prstGeom>
          <a:solidFill>
            <a:srgbClr val="AB242B"/>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205" name="Google Shape;205;p26"/>
          <p:cNvSpPr txBox="1"/>
          <p:nvPr/>
        </p:nvSpPr>
        <p:spPr>
          <a:xfrm>
            <a:off x="876300" y="4406900"/>
            <a:ext cx="2438400" cy="1981199"/>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2000"/>
              <a:buFont typeface="Source Sans Pro"/>
              <a:buNone/>
            </a:pPr>
            <a:r>
              <a:rPr i="1" lang="en-US" sz="2000">
                <a:solidFill>
                  <a:schemeClr val="dk1"/>
                </a:solidFill>
                <a:latin typeface="Source Sans Pro"/>
                <a:ea typeface="Source Sans Pro"/>
                <a:cs typeface="Source Sans Pro"/>
                <a:sym typeface="Source Sans Pro"/>
              </a:rPr>
              <a:t>Intelligence on upcoming grants with data management requirements</a:t>
            </a:r>
            <a:endParaRPr i="1" sz="1600">
              <a:solidFill>
                <a:schemeClr val="dk1"/>
              </a:solidFill>
              <a:latin typeface="Source Sans Pro"/>
              <a:ea typeface="Source Sans Pro"/>
              <a:cs typeface="Source Sans Pro"/>
              <a:sym typeface="Source Sans Pro"/>
            </a:endParaRPr>
          </a:p>
        </p:txBody>
      </p:sp>
      <p:cxnSp>
        <p:nvCxnSpPr>
          <p:cNvPr id="206" name="Google Shape;206;p26"/>
          <p:cNvCxnSpPr/>
          <p:nvPr/>
        </p:nvCxnSpPr>
        <p:spPr>
          <a:xfrm flipH="1" rot="10800000">
            <a:off x="3429000" y="4191000"/>
            <a:ext cx="2057400" cy="711654"/>
          </a:xfrm>
          <a:prstGeom prst="straightConnector1">
            <a:avLst/>
          </a:prstGeom>
          <a:noFill/>
          <a:ln cap="flat" cmpd="sng" w="57150">
            <a:solidFill>
              <a:srgbClr val="AB242B"/>
            </a:solidFill>
            <a:prstDash val="solid"/>
            <a:miter lim="800000"/>
            <a:headEnd len="sm" w="sm" type="none"/>
            <a:tailEnd len="sm" w="sm" type="none"/>
          </a:ln>
        </p:spPr>
      </p:cxnSp>
      <p:sp>
        <p:nvSpPr>
          <p:cNvPr id="207" name="Google Shape;207;p26"/>
          <p:cNvSpPr/>
          <p:nvPr/>
        </p:nvSpPr>
        <p:spPr>
          <a:xfrm>
            <a:off x="5410200" y="2374900"/>
            <a:ext cx="3124200" cy="914400"/>
          </a:xfrm>
          <a:prstGeom prst="donut">
            <a:avLst>
              <a:gd fmla="val 17385" name="adj"/>
            </a:avLst>
          </a:prstGeom>
          <a:solidFill>
            <a:srgbClr val="AB242B"/>
          </a:solidFill>
          <a:ln cap="flat" cmpd="sng" w="1905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Source Sans Pro"/>
              <a:ea typeface="Source Sans Pro"/>
              <a:cs typeface="Source Sans Pro"/>
              <a:sym typeface="Source Sans Pro"/>
            </a:endParaRPr>
          </a:p>
        </p:txBody>
      </p:sp>
      <p:sp>
        <p:nvSpPr>
          <p:cNvPr id="208" name="Google Shape;208;p26"/>
          <p:cNvSpPr txBox="1"/>
          <p:nvPr/>
        </p:nvSpPr>
        <p:spPr>
          <a:xfrm>
            <a:off x="876300" y="2394405"/>
            <a:ext cx="2419350" cy="1981199"/>
          </a:xfrm>
          <a:prstGeom prst="rect">
            <a:avLst/>
          </a:prstGeom>
          <a:noFill/>
          <a:ln>
            <a:noFill/>
          </a:ln>
        </p:spPr>
        <p:txBody>
          <a:bodyPr anchorCtr="0" anchor="ctr" bIns="45700" lIns="91425" spcFirstLastPara="1" rIns="91425" wrap="square" tIns="45700">
            <a:noAutofit/>
          </a:bodyPr>
          <a:lstStyle/>
          <a:p>
            <a:pPr indent="0" lvl="0" marL="0" marR="0" rtl="0" algn="r">
              <a:lnSpc>
                <a:spcPct val="80000"/>
              </a:lnSpc>
              <a:spcBef>
                <a:spcPts val="0"/>
              </a:spcBef>
              <a:spcAft>
                <a:spcPts val="0"/>
              </a:spcAft>
              <a:buClr>
                <a:schemeClr val="dk1"/>
              </a:buClr>
              <a:buSzPts val="2000"/>
              <a:buFont typeface="Source Sans Pro"/>
              <a:buNone/>
            </a:pPr>
            <a:r>
              <a:rPr i="1" lang="en-US" sz="2000">
                <a:solidFill>
                  <a:schemeClr val="dk1"/>
                </a:solidFill>
                <a:latin typeface="Source Sans Pro"/>
                <a:ea typeface="Source Sans Pro"/>
                <a:cs typeface="Source Sans Pro"/>
                <a:sym typeface="Source Sans Pro"/>
              </a:rPr>
              <a:t>Ticklers to deposit research data / articles / reports to SDR for preservation &amp; access (and grant compliance)</a:t>
            </a:r>
            <a:endParaRPr i="1" sz="1600">
              <a:solidFill>
                <a:schemeClr val="dk1"/>
              </a:solidFill>
              <a:latin typeface="Source Sans Pro"/>
              <a:ea typeface="Source Sans Pro"/>
              <a:cs typeface="Source Sans Pro"/>
              <a:sym typeface="Source Sans Pro"/>
            </a:endParaRPr>
          </a:p>
        </p:txBody>
      </p:sp>
      <p:cxnSp>
        <p:nvCxnSpPr>
          <p:cNvPr id="209" name="Google Shape;209;p26"/>
          <p:cNvCxnSpPr/>
          <p:nvPr/>
        </p:nvCxnSpPr>
        <p:spPr>
          <a:xfrm flipH="1" rot="10800000">
            <a:off x="3314700" y="2869519"/>
            <a:ext cx="2019300" cy="184376"/>
          </a:xfrm>
          <a:prstGeom prst="straightConnector1">
            <a:avLst/>
          </a:prstGeom>
          <a:noFill/>
          <a:ln cap="flat" cmpd="sng" w="57150">
            <a:solidFill>
              <a:srgbClr val="AB242B"/>
            </a:solidFill>
            <a:prstDash val="solid"/>
            <a:miter lim="800000"/>
            <a:headEnd len="sm" w="sm" type="none"/>
            <a:tailEnd len="sm" w="sm" type="none"/>
          </a:ln>
        </p:spPr>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27"/>
          <p:cNvSpPr txBox="1"/>
          <p:nvPr>
            <p:ph type="title"/>
          </p:nvPr>
        </p:nvSpPr>
        <p:spPr>
          <a:xfrm>
            <a:off x="685800" y="685800"/>
            <a:ext cx="2743200" cy="213360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Source Sans Pro"/>
              <a:buNone/>
            </a:pPr>
            <a:r>
              <a:rPr b="1" i="0" lang="en-US" sz="3600" u="none" cap="none" strike="noStrike">
                <a:solidFill>
                  <a:schemeClr val="dk1"/>
                </a:solidFill>
                <a:latin typeface="Source Sans Pro"/>
                <a:ea typeface="Source Sans Pro"/>
                <a:cs typeface="Source Sans Pro"/>
                <a:sym typeface="Source Sans Pro"/>
              </a:rPr>
              <a:t>Example 3: </a:t>
            </a:r>
            <a:br>
              <a:rPr b="0" i="0" lang="en-US" sz="3959" u="none" cap="none" strike="noStrike">
                <a:solidFill>
                  <a:schemeClr val="dk1"/>
                </a:solidFill>
                <a:latin typeface="Source Sans Pro"/>
                <a:ea typeface="Source Sans Pro"/>
                <a:cs typeface="Source Sans Pro"/>
                <a:sym typeface="Source Sans Pro"/>
              </a:rPr>
            </a:br>
            <a:r>
              <a:rPr b="0" i="0" lang="en-US" sz="2880" u="none" cap="none" strike="noStrike">
                <a:solidFill>
                  <a:schemeClr val="dk1"/>
                </a:solidFill>
                <a:latin typeface="Source Sans Pro"/>
                <a:ea typeface="Source Sans Pro"/>
                <a:cs typeface="Source Sans Pro"/>
                <a:sym typeface="Source Sans Pro"/>
              </a:rPr>
              <a:t>Research GeoData to GoGlobal</a:t>
            </a:r>
            <a:br>
              <a:rPr b="0" i="0" lang="en-US" sz="2880" u="none" cap="none" strike="noStrike">
                <a:solidFill>
                  <a:schemeClr val="dk1"/>
                </a:solidFill>
                <a:latin typeface="Source Sans Pro"/>
                <a:ea typeface="Source Sans Pro"/>
                <a:cs typeface="Source Sans Pro"/>
                <a:sym typeface="Source Sans Pro"/>
              </a:rPr>
            </a:br>
            <a:endParaRPr b="0" i="0" sz="2880" u="none" cap="none" strike="noStrike">
              <a:solidFill>
                <a:schemeClr val="dk1"/>
              </a:solidFill>
              <a:latin typeface="Source Sans Pro"/>
              <a:ea typeface="Source Sans Pro"/>
              <a:cs typeface="Source Sans Pro"/>
              <a:sym typeface="Source Sans Pro"/>
            </a:endParaRPr>
          </a:p>
        </p:txBody>
      </p:sp>
      <p:pic>
        <p:nvPicPr>
          <p:cNvPr id="216" name="Google Shape;216;p27"/>
          <p:cNvPicPr preferRelativeResize="0"/>
          <p:nvPr/>
        </p:nvPicPr>
        <p:blipFill rotWithShape="1">
          <a:blip r:embed="rId3">
            <a:alphaModFix/>
          </a:blip>
          <a:srcRect b="0" l="0" r="0" t="0"/>
          <a:stretch/>
        </p:blipFill>
        <p:spPr>
          <a:xfrm>
            <a:off x="3657600" y="762000"/>
            <a:ext cx="9012223" cy="5257800"/>
          </a:xfrm>
          <a:prstGeom prst="rect">
            <a:avLst/>
          </a:prstGeom>
          <a:noFill/>
          <a:ln>
            <a:noFill/>
          </a:ln>
        </p:spPr>
      </p:pic>
      <p:sp>
        <p:nvSpPr>
          <p:cNvPr id="217" name="Google Shape;217;p27"/>
          <p:cNvSpPr txBox="1"/>
          <p:nvPr/>
        </p:nvSpPr>
        <p:spPr>
          <a:xfrm>
            <a:off x="457200" y="3124201"/>
            <a:ext cx="3048000" cy="1981199"/>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2000"/>
              <a:buFont typeface="Source Sans Pro"/>
              <a:buNone/>
            </a:pPr>
            <a:r>
              <a:rPr lang="en-US" sz="2000">
                <a:solidFill>
                  <a:schemeClr val="dk1"/>
                </a:solidFill>
                <a:latin typeface="Source Sans Pro"/>
                <a:ea typeface="Source Sans Pro"/>
                <a:cs typeface="Source Sans Pro"/>
                <a:sym typeface="Source Sans Pro"/>
              </a:rPr>
              <a:t>Stanford’s Office of International Affairs tracks, promotes &amp; facilitates Stanford’s engagement in countries across the world. </a:t>
            </a:r>
            <a:endParaRPr sz="1600">
              <a:solidFill>
                <a:schemeClr val="dk1"/>
              </a:solidFill>
              <a:latin typeface="Source Sans Pro"/>
              <a:ea typeface="Source Sans Pro"/>
              <a:cs typeface="Source Sans Pro"/>
              <a:sym typeface="Source Sans P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pic>
        <p:nvPicPr>
          <p:cNvPr id="223" name="Google Shape;223;p28"/>
          <p:cNvPicPr preferRelativeResize="0"/>
          <p:nvPr/>
        </p:nvPicPr>
        <p:blipFill rotWithShape="1">
          <a:blip r:embed="rId3">
            <a:alphaModFix/>
          </a:blip>
          <a:srcRect b="0" l="4837" r="3283" t="17779"/>
          <a:stretch/>
        </p:blipFill>
        <p:spPr>
          <a:xfrm>
            <a:off x="5495486" y="1827006"/>
            <a:ext cx="2096562" cy="2819363"/>
          </a:xfrm>
          <a:prstGeom prst="rect">
            <a:avLst/>
          </a:prstGeom>
          <a:noFill/>
          <a:ln>
            <a:noFill/>
          </a:ln>
        </p:spPr>
      </p:pic>
      <p:pic>
        <p:nvPicPr>
          <p:cNvPr id="224" name="Google Shape;224;p28"/>
          <p:cNvPicPr preferRelativeResize="0"/>
          <p:nvPr/>
        </p:nvPicPr>
        <p:blipFill rotWithShape="1">
          <a:blip r:embed="rId4">
            <a:alphaModFix/>
          </a:blip>
          <a:srcRect b="0" l="0" r="0" t="0"/>
          <a:stretch/>
        </p:blipFill>
        <p:spPr>
          <a:xfrm>
            <a:off x="8371822" y="401443"/>
            <a:ext cx="2876550" cy="2568050"/>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225" name="Google Shape;225;p28"/>
          <p:cNvSpPr txBox="1"/>
          <p:nvPr>
            <p:ph type="title"/>
          </p:nvPr>
        </p:nvSpPr>
        <p:spPr>
          <a:xfrm>
            <a:off x="685800" y="685800"/>
            <a:ext cx="2743200" cy="213360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600"/>
              <a:buFont typeface="Source Sans Pro"/>
              <a:buNone/>
            </a:pPr>
            <a:r>
              <a:rPr b="1" i="0" lang="en-US" sz="3600" u="none" cap="none" strike="noStrike">
                <a:solidFill>
                  <a:schemeClr val="dk1"/>
                </a:solidFill>
                <a:latin typeface="Source Sans Pro"/>
                <a:ea typeface="Source Sans Pro"/>
                <a:cs typeface="Source Sans Pro"/>
                <a:sym typeface="Source Sans Pro"/>
              </a:rPr>
              <a:t>Example 4: </a:t>
            </a:r>
            <a:br>
              <a:rPr b="0" i="0" lang="en-US" sz="3959" u="none" cap="none" strike="noStrike">
                <a:solidFill>
                  <a:schemeClr val="dk1"/>
                </a:solidFill>
                <a:latin typeface="Source Sans Pro"/>
                <a:ea typeface="Source Sans Pro"/>
                <a:cs typeface="Source Sans Pro"/>
                <a:sym typeface="Source Sans Pro"/>
              </a:rPr>
            </a:br>
            <a:r>
              <a:rPr b="0" i="0" lang="en-US" sz="2880" u="none" cap="none" strike="noStrike">
                <a:solidFill>
                  <a:schemeClr val="dk1"/>
                </a:solidFill>
                <a:latin typeface="Source Sans Pro"/>
                <a:ea typeface="Source Sans Pro"/>
                <a:cs typeface="Source Sans Pro"/>
                <a:sym typeface="Source Sans Pro"/>
              </a:rPr>
              <a:t>SeRA, STARS, and EH&amp;S</a:t>
            </a:r>
            <a:br>
              <a:rPr b="0" i="0" lang="en-US" sz="2880" u="none" cap="none" strike="noStrike">
                <a:solidFill>
                  <a:schemeClr val="dk1"/>
                </a:solidFill>
                <a:latin typeface="Source Sans Pro"/>
                <a:ea typeface="Source Sans Pro"/>
                <a:cs typeface="Source Sans Pro"/>
                <a:sym typeface="Source Sans Pro"/>
              </a:rPr>
            </a:br>
            <a:endParaRPr b="0" i="0" sz="2880" u="none" cap="none" strike="noStrike">
              <a:solidFill>
                <a:schemeClr val="dk1"/>
              </a:solidFill>
              <a:latin typeface="Source Sans Pro"/>
              <a:ea typeface="Source Sans Pro"/>
              <a:cs typeface="Source Sans Pro"/>
              <a:sym typeface="Source Sans Pro"/>
            </a:endParaRPr>
          </a:p>
        </p:txBody>
      </p:sp>
      <p:pic>
        <p:nvPicPr>
          <p:cNvPr id="226" name="Google Shape;226;p28"/>
          <p:cNvPicPr preferRelativeResize="0"/>
          <p:nvPr/>
        </p:nvPicPr>
        <p:blipFill rotWithShape="1">
          <a:blip r:embed="rId5">
            <a:alphaModFix/>
          </a:blip>
          <a:srcRect b="0" l="0" r="0" t="0"/>
          <a:stretch/>
        </p:blipFill>
        <p:spPr>
          <a:xfrm>
            <a:off x="1143000" y="3200400"/>
            <a:ext cx="3352800" cy="2438400"/>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227" name="Google Shape;227;p28"/>
          <p:cNvSpPr/>
          <p:nvPr/>
        </p:nvSpPr>
        <p:spPr>
          <a:xfrm>
            <a:off x="1416178" y="5638800"/>
            <a:ext cx="2829621" cy="83099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Source Sans Pro"/>
                <a:ea typeface="Source Sans Pro"/>
                <a:cs typeface="Source Sans Pro"/>
                <a:sym typeface="Source Sans Pro"/>
              </a:rPr>
              <a:t>SeRA </a:t>
            </a:r>
            <a:br>
              <a:rPr lang="en-US" sz="2800">
                <a:solidFill>
                  <a:schemeClr val="dk1"/>
                </a:solidFill>
                <a:latin typeface="Source Sans Pro"/>
                <a:ea typeface="Source Sans Pro"/>
                <a:cs typeface="Source Sans Pro"/>
                <a:sym typeface="Source Sans Pro"/>
              </a:rPr>
            </a:br>
            <a:r>
              <a:rPr lang="en-US" sz="2000">
                <a:solidFill>
                  <a:schemeClr val="dk1"/>
                </a:solidFill>
                <a:latin typeface="Source Sans Pro"/>
                <a:ea typeface="Source Sans Pro"/>
                <a:cs typeface="Source Sans Pro"/>
                <a:sym typeface="Source Sans Pro"/>
              </a:rPr>
              <a:t>Research Administration</a:t>
            </a:r>
            <a:endParaRPr/>
          </a:p>
        </p:txBody>
      </p:sp>
      <p:sp>
        <p:nvSpPr>
          <p:cNvPr id="228" name="Google Shape;228;p28"/>
          <p:cNvSpPr/>
          <p:nvPr/>
        </p:nvSpPr>
        <p:spPr>
          <a:xfrm>
            <a:off x="8789456" y="5918387"/>
            <a:ext cx="1572866" cy="76944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Source Sans Pro"/>
                <a:ea typeface="Source Sans Pro"/>
                <a:cs typeface="Source Sans Pro"/>
                <a:sym typeface="Source Sans Pro"/>
              </a:rPr>
              <a:t>STARS </a:t>
            </a:r>
            <a:br>
              <a:rPr lang="en-US" sz="2800">
                <a:solidFill>
                  <a:schemeClr val="dk1"/>
                </a:solidFill>
                <a:latin typeface="Source Sans Pro"/>
                <a:ea typeface="Source Sans Pro"/>
                <a:cs typeface="Source Sans Pro"/>
                <a:sym typeface="Source Sans Pro"/>
              </a:rPr>
            </a:br>
            <a:r>
              <a:rPr lang="en-US" sz="1600">
                <a:solidFill>
                  <a:schemeClr val="dk1"/>
                </a:solidFill>
                <a:latin typeface="Source Sans Pro"/>
                <a:ea typeface="Source Sans Pro"/>
                <a:cs typeface="Source Sans Pro"/>
                <a:sym typeface="Source Sans Pro"/>
              </a:rPr>
              <a:t>Training System</a:t>
            </a:r>
            <a:endParaRPr/>
          </a:p>
        </p:txBody>
      </p:sp>
      <p:sp>
        <p:nvSpPr>
          <p:cNvPr id="229" name="Google Shape;229;p28"/>
          <p:cNvSpPr/>
          <p:nvPr/>
        </p:nvSpPr>
        <p:spPr>
          <a:xfrm>
            <a:off x="8685050" y="2953144"/>
            <a:ext cx="2937036" cy="76944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Source Sans Pro"/>
                <a:ea typeface="Source Sans Pro"/>
                <a:cs typeface="Source Sans Pro"/>
                <a:sym typeface="Source Sans Pro"/>
              </a:rPr>
              <a:t>EH&amp;S  </a:t>
            </a:r>
            <a:br>
              <a:rPr lang="en-US" sz="2800">
                <a:solidFill>
                  <a:schemeClr val="dk1"/>
                </a:solidFill>
                <a:latin typeface="Source Sans Pro"/>
                <a:ea typeface="Source Sans Pro"/>
                <a:cs typeface="Source Sans Pro"/>
                <a:sym typeface="Source Sans Pro"/>
              </a:rPr>
            </a:br>
            <a:r>
              <a:rPr lang="en-US" sz="1600">
                <a:solidFill>
                  <a:schemeClr val="dk1"/>
                </a:solidFill>
                <a:latin typeface="Source Sans Pro"/>
                <a:ea typeface="Source Sans Pro"/>
                <a:cs typeface="Source Sans Pro"/>
                <a:sym typeface="Source Sans Pro"/>
              </a:rPr>
              <a:t>Environmental Health &amp; Safety</a:t>
            </a:r>
            <a:endParaRPr/>
          </a:p>
        </p:txBody>
      </p:sp>
      <p:pic>
        <p:nvPicPr>
          <p:cNvPr id="230" name="Google Shape;230;p28"/>
          <p:cNvPicPr preferRelativeResize="0"/>
          <p:nvPr/>
        </p:nvPicPr>
        <p:blipFill rotWithShape="1">
          <a:blip r:embed="rId6">
            <a:alphaModFix/>
          </a:blip>
          <a:srcRect b="0" l="0" r="0" t="0"/>
          <a:stretch/>
        </p:blipFill>
        <p:spPr>
          <a:xfrm>
            <a:off x="8077200" y="3952458"/>
            <a:ext cx="3544886" cy="1965929"/>
          </a:xfrm>
          <a:prstGeom prst="rect">
            <a:avLst/>
          </a:prstGeom>
          <a:noFill/>
          <a:ln cap="flat" cmpd="sng" w="9525">
            <a:solidFill>
              <a:schemeClr val="dk1"/>
            </a:solidFill>
            <a:prstDash val="solid"/>
            <a:round/>
            <a:headEnd len="sm" w="sm" type="none"/>
            <a:tailEnd len="sm" w="sm" type="none"/>
          </a:ln>
          <a:effectLst>
            <a:outerShdw blurRad="50800" rotWithShape="0" algn="tl" dir="2700000" dist="38100">
              <a:srgbClr val="000000">
                <a:alpha val="40000"/>
              </a:srgbClr>
            </a:outerShdw>
          </a:effectLst>
        </p:spPr>
      </p:pic>
      <p:sp>
        <p:nvSpPr>
          <p:cNvPr id="231" name="Google Shape;231;p28"/>
          <p:cNvSpPr/>
          <p:nvPr/>
        </p:nvSpPr>
        <p:spPr>
          <a:xfrm rot="-1809253">
            <a:off x="7318394" y="2678738"/>
            <a:ext cx="1138526" cy="485276"/>
          </a:xfrm>
          <a:prstGeom prst="rightArrow">
            <a:avLst>
              <a:gd fmla="val 50000" name="adj1"/>
              <a:gd fmla="val 50000" name="adj2"/>
            </a:avLst>
          </a:prstGeom>
          <a:solidFill>
            <a:srgbClr val="8C151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32" name="Google Shape;232;p28"/>
          <p:cNvSpPr/>
          <p:nvPr/>
        </p:nvSpPr>
        <p:spPr>
          <a:xfrm rot="2258888">
            <a:off x="7293158" y="4013142"/>
            <a:ext cx="941606" cy="485276"/>
          </a:xfrm>
          <a:prstGeom prst="rightArrow">
            <a:avLst>
              <a:gd fmla="val 50000" name="adj1"/>
              <a:gd fmla="val 50000" name="adj2"/>
            </a:avLst>
          </a:prstGeom>
          <a:solidFill>
            <a:srgbClr val="8C151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33" name="Google Shape;233;p28"/>
          <p:cNvSpPr/>
          <p:nvPr/>
        </p:nvSpPr>
        <p:spPr>
          <a:xfrm rot="9370958">
            <a:off x="4595650" y="3761923"/>
            <a:ext cx="956180" cy="485276"/>
          </a:xfrm>
          <a:prstGeom prst="rightArrow">
            <a:avLst>
              <a:gd fmla="val 50000" name="adj1"/>
              <a:gd fmla="val 50000" name="adj2"/>
            </a:avLst>
          </a:prstGeom>
          <a:solidFill>
            <a:srgbClr val="8C1515"/>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 name="Shape 237"/>
        <p:cNvGrpSpPr/>
        <p:nvPr/>
      </p:nvGrpSpPr>
      <p:grpSpPr>
        <a:xfrm>
          <a:off x="0" y="0"/>
          <a:ext cx="0" cy="0"/>
          <a:chOff x="0" y="0"/>
          <a:chExt cx="0" cy="0"/>
        </a:xfrm>
      </p:grpSpPr>
      <p:sp>
        <p:nvSpPr>
          <p:cNvPr id="238" name="Google Shape;238;p29"/>
          <p:cNvSpPr txBox="1"/>
          <p:nvPr>
            <p:ph type="title"/>
          </p:nvPr>
        </p:nvSpPr>
        <p:spPr>
          <a:xfrm>
            <a:off x="685800" y="685800"/>
            <a:ext cx="3352800" cy="2133601"/>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000"/>
              <a:buFont typeface="Source Sans Pro"/>
              <a:buNone/>
            </a:pPr>
            <a:r>
              <a:rPr b="1" i="0" lang="en-US" sz="4000" u="none" cap="none" strike="noStrike">
                <a:solidFill>
                  <a:schemeClr val="dk1"/>
                </a:solidFill>
                <a:latin typeface="Source Sans Pro"/>
                <a:ea typeface="Source Sans Pro"/>
                <a:cs typeface="Source Sans Pro"/>
                <a:sym typeface="Source Sans Pro"/>
              </a:rPr>
              <a:t>Example 5: </a:t>
            </a:r>
            <a:br>
              <a:rPr b="0" i="0" lang="en-US" sz="4400" u="none" cap="none" strike="noStrike">
                <a:solidFill>
                  <a:schemeClr val="dk1"/>
                </a:solidFill>
                <a:latin typeface="Source Sans Pro"/>
                <a:ea typeface="Source Sans Pro"/>
                <a:cs typeface="Source Sans Pro"/>
                <a:sym typeface="Source Sans Pro"/>
              </a:rPr>
            </a:br>
            <a:r>
              <a:rPr b="0" i="0" lang="en-US" sz="3200" u="none" cap="none" strike="noStrike">
                <a:solidFill>
                  <a:schemeClr val="dk1"/>
                </a:solidFill>
                <a:latin typeface="Source Sans Pro"/>
                <a:ea typeface="Source Sans Pro"/>
                <a:cs typeface="Source Sans Pro"/>
                <a:sym typeface="Source Sans Pro"/>
              </a:rPr>
              <a:t>Space Planning </a:t>
            </a:r>
            <a:br>
              <a:rPr b="0" i="0" lang="en-US" sz="3200" u="none" cap="none" strike="noStrike">
                <a:solidFill>
                  <a:schemeClr val="dk1"/>
                </a:solidFill>
                <a:latin typeface="Source Sans Pro"/>
                <a:ea typeface="Source Sans Pro"/>
                <a:cs typeface="Source Sans Pro"/>
                <a:sym typeface="Source Sans Pro"/>
              </a:rPr>
            </a:br>
            <a:endParaRPr b="0" i="0" sz="3200" u="none" cap="none" strike="noStrike">
              <a:solidFill>
                <a:schemeClr val="dk1"/>
              </a:solidFill>
              <a:latin typeface="Source Sans Pro"/>
              <a:ea typeface="Source Sans Pro"/>
              <a:cs typeface="Source Sans Pro"/>
              <a:sym typeface="Source Sans Pro"/>
            </a:endParaRPr>
          </a:p>
        </p:txBody>
      </p:sp>
      <p:sp>
        <p:nvSpPr>
          <p:cNvPr id="239" name="Google Shape;239;p29"/>
          <p:cNvSpPr/>
          <p:nvPr/>
        </p:nvSpPr>
        <p:spPr>
          <a:xfrm>
            <a:off x="4278929" y="4732656"/>
            <a:ext cx="6922471" cy="14465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Source Sans Pro"/>
                <a:ea typeface="Source Sans Pro"/>
                <a:cs typeface="Source Sans Pro"/>
                <a:sym typeface="Source Sans Pro"/>
              </a:rPr>
              <a:t>SNI &amp; Chem-H</a:t>
            </a:r>
            <a:br>
              <a:rPr lang="en-US" sz="2800">
                <a:solidFill>
                  <a:schemeClr val="dk1"/>
                </a:solidFill>
                <a:latin typeface="Source Sans Pro"/>
                <a:ea typeface="Source Sans Pro"/>
                <a:cs typeface="Source Sans Pro"/>
                <a:sym typeface="Source Sans Pro"/>
              </a:rPr>
            </a:br>
            <a:r>
              <a:rPr lang="en-US" sz="2000">
                <a:solidFill>
                  <a:schemeClr val="dk1"/>
                </a:solidFill>
                <a:latin typeface="Source Sans Pro"/>
                <a:ea typeface="Source Sans Pro"/>
                <a:cs typeface="Source Sans Pro"/>
                <a:sym typeface="Source Sans Pro"/>
              </a:rPr>
              <a:t>Designed to innovatively co-locate two emerging research institutes – Stanford Neurosciences Institute and Stanford Chemistry, Engineering Medicine and Human Health (ChEM-H) </a:t>
            </a:r>
            <a:endParaRPr sz="2000">
              <a:solidFill>
                <a:schemeClr val="dk1"/>
              </a:solidFill>
              <a:latin typeface="Source Sans Pro"/>
              <a:ea typeface="Source Sans Pro"/>
              <a:cs typeface="Source Sans Pro"/>
              <a:sym typeface="Source Sans Pro"/>
            </a:endParaRPr>
          </a:p>
        </p:txBody>
      </p:sp>
      <p:pic>
        <p:nvPicPr>
          <p:cNvPr id="240" name="Google Shape;240;p29"/>
          <p:cNvPicPr preferRelativeResize="0"/>
          <p:nvPr/>
        </p:nvPicPr>
        <p:blipFill rotWithShape="1">
          <a:blip r:embed="rId3">
            <a:alphaModFix/>
          </a:blip>
          <a:srcRect b="0" l="0" r="0" t="0"/>
          <a:stretch/>
        </p:blipFill>
        <p:spPr>
          <a:xfrm>
            <a:off x="4278929" y="906146"/>
            <a:ext cx="5868131" cy="3826510"/>
          </a:xfrm>
          <a:prstGeom prst="rect">
            <a:avLst/>
          </a:prstGeom>
          <a:noFill/>
          <a:ln>
            <a:noFill/>
          </a:ln>
        </p:spPr>
      </p:pic>
      <p:sp>
        <p:nvSpPr>
          <p:cNvPr id="241" name="Google Shape;241;p29"/>
          <p:cNvSpPr txBox="1"/>
          <p:nvPr/>
        </p:nvSpPr>
        <p:spPr>
          <a:xfrm>
            <a:off x="1142010" y="2286000"/>
            <a:ext cx="2895600" cy="1981199"/>
          </a:xfrm>
          <a:prstGeom prst="rect">
            <a:avLst/>
          </a:prstGeom>
          <a:noFill/>
          <a:ln>
            <a:noFill/>
          </a:ln>
        </p:spPr>
        <p:txBody>
          <a:bodyPr anchorCtr="0" anchor="ctr" bIns="45700" lIns="91425" spcFirstLastPara="1" rIns="91425" wrap="square" tIns="45700">
            <a:noAutofit/>
          </a:bodyPr>
          <a:lstStyle/>
          <a:p>
            <a:pPr indent="0" lvl="0" marL="0" marR="0" rtl="0" algn="r">
              <a:lnSpc>
                <a:spcPct val="90000"/>
              </a:lnSpc>
              <a:spcBef>
                <a:spcPts val="0"/>
              </a:spcBef>
              <a:spcAft>
                <a:spcPts val="0"/>
              </a:spcAft>
              <a:buClr>
                <a:schemeClr val="dk1"/>
              </a:buClr>
              <a:buSzPts val="2000"/>
              <a:buFont typeface="Source Sans Pro"/>
              <a:buNone/>
            </a:pPr>
            <a:r>
              <a:rPr lang="en-US" sz="2000">
                <a:solidFill>
                  <a:schemeClr val="dk1"/>
                </a:solidFill>
                <a:latin typeface="Source Sans Pro"/>
                <a:ea typeface="Source Sans Pro"/>
                <a:cs typeface="Source Sans Pro"/>
                <a:sym typeface="Source Sans Pro"/>
              </a:rPr>
              <a:t>Planning office &amp; lab allocation based on collaboration data extracted from </a:t>
            </a:r>
            <a:br>
              <a:rPr lang="en-US" sz="2000">
                <a:solidFill>
                  <a:schemeClr val="dk1"/>
                </a:solidFill>
                <a:latin typeface="Source Sans Pro"/>
                <a:ea typeface="Source Sans Pro"/>
                <a:cs typeface="Source Sans Pro"/>
                <a:sym typeface="Source Sans Pro"/>
              </a:rPr>
            </a:br>
            <a:r>
              <a:rPr lang="en-US" sz="2000">
                <a:solidFill>
                  <a:schemeClr val="dk1"/>
                </a:solidFill>
                <a:latin typeface="Source Sans Pro"/>
                <a:ea typeface="Source Sans Pro"/>
                <a:cs typeface="Source Sans Pro"/>
                <a:sym typeface="Source Sans Pro"/>
              </a:rPr>
              <a:t>RIALTO and Profiles. </a:t>
            </a:r>
            <a:endParaRPr sz="1600">
              <a:solidFill>
                <a:schemeClr val="dk1"/>
              </a:solidFill>
              <a:latin typeface="Source Sans Pro"/>
              <a:ea typeface="Source Sans Pro"/>
              <a:cs typeface="Source Sans Pro"/>
              <a:sym typeface="Source Sans Pr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30"/>
          <p:cNvSpPr txBox="1"/>
          <p:nvPr>
            <p:ph type="title"/>
          </p:nvPr>
        </p:nvSpPr>
        <p:spPr>
          <a:xfrm>
            <a:off x="838200" y="457200"/>
            <a:ext cx="105156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b="0" i="0" lang="en-US" sz="4400" u="none" cap="none" strike="noStrike">
                <a:solidFill>
                  <a:schemeClr val="dk1"/>
                </a:solidFill>
                <a:latin typeface="Source Sans Pro"/>
                <a:ea typeface="Source Sans Pro"/>
                <a:cs typeface="Source Sans Pro"/>
                <a:sym typeface="Source Sans Pro"/>
              </a:rPr>
              <a:t>Q: What is Stanford’s Research Output?</a:t>
            </a:r>
            <a:endParaRPr/>
          </a:p>
        </p:txBody>
      </p:sp>
      <p:sp>
        <p:nvSpPr>
          <p:cNvPr id="247" name="Google Shape;247;p30"/>
          <p:cNvSpPr/>
          <p:nvPr/>
        </p:nvSpPr>
        <p:spPr>
          <a:xfrm>
            <a:off x="1524000" y="1410831"/>
            <a:ext cx="9829800" cy="22467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Source Sans Pro"/>
                <a:ea typeface="Source Sans Pro"/>
                <a:cs typeface="Source Sans Pro"/>
                <a:sym typeface="Source Sans Pro"/>
              </a:rPr>
              <a:t>Stanford is a research enterprise. </a:t>
            </a:r>
            <a:endParaRPr/>
          </a:p>
          <a:p>
            <a:pPr indent="0" lvl="0" marL="0" marR="0" rtl="0" algn="l">
              <a:spcBef>
                <a:spcPts val="0"/>
              </a:spcBef>
              <a:spcAft>
                <a:spcPts val="0"/>
              </a:spcAft>
              <a:buNone/>
            </a:pPr>
            <a:r>
              <a:rPr lang="en-US" sz="2800">
                <a:solidFill>
                  <a:schemeClr val="dk1"/>
                </a:solidFill>
                <a:latin typeface="Source Sans Pro"/>
                <a:ea typeface="Source Sans Pro"/>
                <a:cs typeface="Source Sans Pro"/>
                <a:sym typeface="Source Sans Pro"/>
              </a:rPr>
              <a:t>SeRA manages grants administration. </a:t>
            </a:r>
            <a:br>
              <a:rPr lang="en-US" sz="2800">
                <a:solidFill>
                  <a:schemeClr val="dk1"/>
                </a:solidFill>
                <a:latin typeface="Source Sans Pro"/>
                <a:ea typeface="Source Sans Pro"/>
                <a:cs typeface="Source Sans Pro"/>
                <a:sym typeface="Source Sans Pro"/>
              </a:rPr>
            </a:br>
            <a:r>
              <a:rPr lang="en-US" sz="2800">
                <a:solidFill>
                  <a:schemeClr val="dk1"/>
                </a:solidFill>
                <a:latin typeface="Source Sans Pro"/>
                <a:ea typeface="Source Sans Pro"/>
                <a:cs typeface="Source Sans Pro"/>
                <a:sym typeface="Source Sans Pro"/>
              </a:rPr>
              <a:t>Profiles &amp; PeopleSoft manage person information. </a:t>
            </a:r>
            <a:endParaRPr/>
          </a:p>
          <a:p>
            <a:pPr indent="0" lvl="0" marL="0" marR="0" rtl="0" algn="l">
              <a:spcBef>
                <a:spcPts val="0"/>
              </a:spcBef>
              <a:spcAft>
                <a:spcPts val="0"/>
              </a:spcAft>
              <a:buNone/>
            </a:pPr>
            <a:r>
              <a:rPr lang="en-US" sz="2800">
                <a:solidFill>
                  <a:schemeClr val="dk1"/>
                </a:solidFill>
                <a:latin typeface="Source Sans Pro"/>
                <a:ea typeface="Source Sans Pro"/>
                <a:cs typeface="Source Sans Pro"/>
                <a:sym typeface="Source Sans Pro"/>
              </a:rPr>
              <a:t>SDR holds digital assets (but not all research artifacts). </a:t>
            </a:r>
            <a:endParaRPr/>
          </a:p>
          <a:p>
            <a:pPr indent="0" lvl="0" marL="0" marR="0" rtl="0" algn="l">
              <a:spcBef>
                <a:spcPts val="0"/>
              </a:spcBef>
              <a:spcAft>
                <a:spcPts val="0"/>
              </a:spcAft>
              <a:buNone/>
            </a:pPr>
            <a:r>
              <a:rPr b="1" lang="en-US" sz="2800">
                <a:solidFill>
                  <a:schemeClr val="dk1"/>
                </a:solidFill>
                <a:latin typeface="Source Sans Pro"/>
                <a:ea typeface="Source Sans Pro"/>
                <a:cs typeface="Source Sans Pro"/>
                <a:sym typeface="Source Sans Pro"/>
              </a:rPr>
              <a:t>Where &amp; how do we track the University’s research output?</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31"/>
          <p:cNvSpPr txBox="1"/>
          <p:nvPr>
            <p:ph type="title"/>
          </p:nvPr>
        </p:nvSpPr>
        <p:spPr>
          <a:xfrm>
            <a:off x="838200" y="457200"/>
            <a:ext cx="105156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b="0" i="0" lang="en-US" sz="4400" u="none" cap="none" strike="noStrike">
                <a:solidFill>
                  <a:schemeClr val="dk1"/>
                </a:solidFill>
                <a:latin typeface="Source Sans Pro"/>
                <a:ea typeface="Source Sans Pro"/>
                <a:cs typeface="Source Sans Pro"/>
                <a:sym typeface="Source Sans Pro"/>
              </a:rPr>
              <a:t>Q: What is Stanford’s Research Output?</a:t>
            </a:r>
            <a:endParaRPr/>
          </a:p>
        </p:txBody>
      </p:sp>
      <p:sp>
        <p:nvSpPr>
          <p:cNvPr id="253" name="Google Shape;253;p31"/>
          <p:cNvSpPr/>
          <p:nvPr/>
        </p:nvSpPr>
        <p:spPr>
          <a:xfrm>
            <a:off x="1524000" y="1410831"/>
            <a:ext cx="9829800" cy="22467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800">
                <a:solidFill>
                  <a:schemeClr val="dk1"/>
                </a:solidFill>
                <a:latin typeface="Source Sans Pro"/>
                <a:ea typeface="Source Sans Pro"/>
                <a:cs typeface="Source Sans Pro"/>
                <a:sym typeface="Source Sans Pro"/>
              </a:rPr>
              <a:t>Stanford is a research enterprise. </a:t>
            </a:r>
            <a:endParaRPr/>
          </a:p>
          <a:p>
            <a:pPr indent="0" lvl="0" marL="0" marR="0" rtl="0" algn="l">
              <a:spcBef>
                <a:spcPts val="0"/>
              </a:spcBef>
              <a:spcAft>
                <a:spcPts val="0"/>
              </a:spcAft>
              <a:buNone/>
            </a:pPr>
            <a:r>
              <a:rPr lang="en-US" sz="2800">
                <a:solidFill>
                  <a:schemeClr val="dk1"/>
                </a:solidFill>
                <a:latin typeface="Source Sans Pro"/>
                <a:ea typeface="Source Sans Pro"/>
                <a:cs typeface="Source Sans Pro"/>
                <a:sym typeface="Source Sans Pro"/>
              </a:rPr>
              <a:t>SeRA manages grants administration. </a:t>
            </a:r>
            <a:br>
              <a:rPr lang="en-US" sz="2800">
                <a:solidFill>
                  <a:schemeClr val="dk1"/>
                </a:solidFill>
                <a:latin typeface="Source Sans Pro"/>
                <a:ea typeface="Source Sans Pro"/>
                <a:cs typeface="Source Sans Pro"/>
                <a:sym typeface="Source Sans Pro"/>
              </a:rPr>
            </a:br>
            <a:r>
              <a:rPr lang="en-US" sz="2800">
                <a:solidFill>
                  <a:schemeClr val="dk1"/>
                </a:solidFill>
                <a:latin typeface="Source Sans Pro"/>
                <a:ea typeface="Source Sans Pro"/>
                <a:cs typeface="Source Sans Pro"/>
                <a:sym typeface="Source Sans Pro"/>
              </a:rPr>
              <a:t>Profiles &amp; PeopleSoft manage person information. </a:t>
            </a:r>
            <a:endParaRPr/>
          </a:p>
          <a:p>
            <a:pPr indent="0" lvl="0" marL="0" marR="0" rtl="0" algn="l">
              <a:spcBef>
                <a:spcPts val="0"/>
              </a:spcBef>
              <a:spcAft>
                <a:spcPts val="0"/>
              </a:spcAft>
              <a:buNone/>
            </a:pPr>
            <a:r>
              <a:rPr lang="en-US" sz="2800">
                <a:solidFill>
                  <a:schemeClr val="dk1"/>
                </a:solidFill>
                <a:latin typeface="Source Sans Pro"/>
                <a:ea typeface="Source Sans Pro"/>
                <a:cs typeface="Source Sans Pro"/>
                <a:sym typeface="Source Sans Pro"/>
              </a:rPr>
              <a:t>SDR holds digital assets (but not all research artifacts). </a:t>
            </a:r>
            <a:endParaRPr/>
          </a:p>
          <a:p>
            <a:pPr indent="0" lvl="0" marL="0" marR="0" rtl="0" algn="l">
              <a:spcBef>
                <a:spcPts val="0"/>
              </a:spcBef>
              <a:spcAft>
                <a:spcPts val="0"/>
              </a:spcAft>
              <a:buNone/>
            </a:pPr>
            <a:r>
              <a:rPr b="1" lang="en-US" sz="2800">
                <a:solidFill>
                  <a:schemeClr val="dk1"/>
                </a:solidFill>
                <a:latin typeface="Source Sans Pro"/>
                <a:ea typeface="Source Sans Pro"/>
                <a:cs typeface="Source Sans Pro"/>
                <a:sym typeface="Source Sans Pro"/>
              </a:rPr>
              <a:t>Where &amp; how do we track the University’s research output?</a:t>
            </a:r>
            <a:endParaRPr/>
          </a:p>
        </p:txBody>
      </p:sp>
      <p:sp>
        <p:nvSpPr>
          <p:cNvPr id="254" name="Google Shape;254;p31"/>
          <p:cNvSpPr txBox="1"/>
          <p:nvPr/>
        </p:nvSpPr>
        <p:spPr>
          <a:xfrm>
            <a:off x="838200" y="4022726"/>
            <a:ext cx="105156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lang="en-US" sz="4400">
                <a:solidFill>
                  <a:schemeClr val="dk1"/>
                </a:solidFill>
                <a:latin typeface="Source Sans Pro"/>
                <a:ea typeface="Source Sans Pro"/>
                <a:cs typeface="Source Sans Pro"/>
                <a:sym typeface="Source Sans Pro"/>
              </a:rPr>
              <a:t>A:</a:t>
            </a:r>
            <a:endParaRPr/>
          </a:p>
        </p:txBody>
      </p:sp>
      <p:pic>
        <p:nvPicPr>
          <p:cNvPr id="255" name="Google Shape;255;p31"/>
          <p:cNvPicPr preferRelativeResize="0"/>
          <p:nvPr/>
        </p:nvPicPr>
        <p:blipFill>
          <a:blip r:embed="rId3">
            <a:alphaModFix/>
          </a:blip>
          <a:stretch>
            <a:fillRect/>
          </a:stretch>
        </p:blipFill>
        <p:spPr>
          <a:xfrm>
            <a:off x="2275075" y="3833350"/>
            <a:ext cx="7100626" cy="279605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32"/>
          <p:cNvSpPr txBox="1"/>
          <p:nvPr>
            <p:ph type="title"/>
          </p:nvPr>
        </p:nvSpPr>
        <p:spPr>
          <a:xfrm>
            <a:off x="838200" y="457200"/>
            <a:ext cx="105156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b="0" i="0" lang="en-US" sz="4400" u="none" cap="none" strike="noStrike">
                <a:solidFill>
                  <a:schemeClr val="dk1"/>
                </a:solidFill>
                <a:latin typeface="Source Sans Pro"/>
                <a:ea typeface="Source Sans Pro"/>
                <a:cs typeface="Source Sans Pro"/>
                <a:sym typeface="Source Sans Pro"/>
              </a:rPr>
              <a:t>RIALTO is being developed by SUL</a:t>
            </a:r>
            <a:endParaRPr/>
          </a:p>
        </p:txBody>
      </p:sp>
      <p:sp>
        <p:nvSpPr>
          <p:cNvPr id="261" name="Google Shape;261;p32"/>
          <p:cNvSpPr txBox="1"/>
          <p:nvPr>
            <p:ph idx="1" type="body"/>
          </p:nvPr>
        </p:nvSpPr>
        <p:spPr>
          <a:xfrm>
            <a:off x="838200" y="1143003"/>
            <a:ext cx="10515600" cy="52578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85000"/>
              </a:lnSpc>
              <a:spcBef>
                <a:spcPts val="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As a </a:t>
            </a:r>
            <a:r>
              <a:rPr b="1" i="0" lang="en-US" sz="2800" u="none" cap="none" strike="noStrike">
                <a:solidFill>
                  <a:schemeClr val="dk1"/>
                </a:solidFill>
                <a:latin typeface="Source Sans Pro"/>
                <a:ea typeface="Source Sans Pro"/>
                <a:cs typeface="Source Sans Pro"/>
                <a:sym typeface="Source Sans Pro"/>
              </a:rPr>
              <a:t>database</a:t>
            </a:r>
            <a:r>
              <a:rPr b="0" i="0" lang="en-US" sz="2800" u="none" cap="none" strike="noStrike">
                <a:solidFill>
                  <a:schemeClr val="dk1"/>
                </a:solidFill>
                <a:latin typeface="Source Sans Pro"/>
                <a:ea typeface="Source Sans Pro"/>
                <a:cs typeface="Source Sans Pro"/>
                <a:sym typeface="Source Sans Pro"/>
              </a:rPr>
              <a:t>, it captures and relates information on research artifacts (articles, data and more), research activities (grants/projects), and the people and groups who do them.  </a:t>
            </a:r>
            <a:endParaRPr/>
          </a:p>
          <a:p>
            <a:pPr indent="-228600" lvl="0" marL="228600" marR="0" rtl="0" algn="l">
              <a:lnSpc>
                <a:spcPct val="85000"/>
              </a:lnSpc>
              <a:spcBef>
                <a:spcPts val="110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As a web </a:t>
            </a:r>
            <a:r>
              <a:rPr b="1" i="0" lang="en-US" sz="2800" u="none" cap="none" strike="noStrike">
                <a:solidFill>
                  <a:schemeClr val="dk1"/>
                </a:solidFill>
                <a:latin typeface="Source Sans Pro"/>
                <a:ea typeface="Source Sans Pro"/>
                <a:cs typeface="Source Sans Pro"/>
                <a:sym typeface="Source Sans Pro"/>
              </a:rPr>
              <a:t>application</a:t>
            </a:r>
            <a:r>
              <a:rPr b="0" i="0" lang="en-US" sz="2800" u="none" cap="none" strike="noStrike">
                <a:solidFill>
                  <a:schemeClr val="dk1"/>
                </a:solidFill>
                <a:latin typeface="Source Sans Pro"/>
                <a:ea typeface="Source Sans Pro"/>
                <a:cs typeface="Source Sans Pro"/>
                <a:sym typeface="Source Sans Pro"/>
              </a:rPr>
              <a:t>, it provides intelligence and reporting on Stanford’s research activities and output. </a:t>
            </a:r>
            <a:endParaRPr/>
          </a:p>
          <a:p>
            <a:pPr indent="-228600" lvl="0" marL="228600" marR="0" rtl="0" algn="l">
              <a:lnSpc>
                <a:spcPct val="85000"/>
              </a:lnSpc>
              <a:spcBef>
                <a:spcPts val="110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Through its </a:t>
            </a:r>
            <a:r>
              <a:rPr b="1" i="0" lang="en-US" sz="2800" u="none" cap="none" strike="noStrike">
                <a:solidFill>
                  <a:schemeClr val="dk1"/>
                </a:solidFill>
                <a:latin typeface="Source Sans Pro"/>
                <a:ea typeface="Source Sans Pro"/>
                <a:cs typeface="Source Sans Pro"/>
                <a:sym typeface="Source Sans Pro"/>
              </a:rPr>
              <a:t>integration</a:t>
            </a:r>
            <a:r>
              <a:rPr b="0" i="0" lang="en-US" sz="2800" u="none" cap="none" strike="noStrike">
                <a:solidFill>
                  <a:schemeClr val="dk1"/>
                </a:solidFill>
                <a:latin typeface="Source Sans Pro"/>
                <a:ea typeface="Source Sans Pro"/>
                <a:cs typeface="Source Sans Pro"/>
                <a:sym typeface="Source Sans Pro"/>
              </a:rPr>
              <a:t> to other campus systems (e.g., Profiles, SeRA, SDR, etc.), it produces and consumes information vital to Stanford’s research core systems. </a:t>
            </a:r>
            <a:endParaRPr/>
          </a:p>
          <a:p>
            <a:pPr indent="-228600" lvl="0" marL="228600" marR="0" rtl="0" algn="l">
              <a:lnSpc>
                <a:spcPct val="85000"/>
              </a:lnSpc>
              <a:spcBef>
                <a:spcPts val="110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Through its campus </a:t>
            </a:r>
            <a:r>
              <a:rPr b="1" i="0" lang="en-US" sz="2800" u="none" cap="none" strike="noStrike">
                <a:solidFill>
                  <a:schemeClr val="dk1"/>
                </a:solidFill>
                <a:latin typeface="Source Sans Pro"/>
                <a:ea typeface="Source Sans Pro"/>
                <a:cs typeface="Source Sans Pro"/>
                <a:sym typeface="Source Sans Pro"/>
              </a:rPr>
              <a:t>APIs</a:t>
            </a:r>
            <a:r>
              <a:rPr b="0" i="0" lang="en-US" sz="2800" u="none" cap="none" strike="noStrike">
                <a:solidFill>
                  <a:schemeClr val="dk1"/>
                </a:solidFill>
                <a:latin typeface="Source Sans Pro"/>
                <a:ea typeface="Source Sans Pro"/>
                <a:cs typeface="Source Sans Pro"/>
                <a:sym typeface="Source Sans Pro"/>
              </a:rPr>
              <a:t>, it supports visualizations and data mining for special purpose and ad hoc needs. </a:t>
            </a:r>
            <a:endParaRPr/>
          </a:p>
          <a:p>
            <a:pPr indent="-228600" lvl="0" marL="228600" marR="0" rtl="0" algn="l">
              <a:lnSpc>
                <a:spcPct val="85000"/>
              </a:lnSpc>
              <a:spcBef>
                <a:spcPts val="110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Through </a:t>
            </a:r>
            <a:r>
              <a:rPr b="1" i="0" lang="en-US" sz="2800" u="none" cap="none" strike="noStrike">
                <a:solidFill>
                  <a:schemeClr val="dk1"/>
                </a:solidFill>
                <a:latin typeface="Source Sans Pro"/>
                <a:ea typeface="Source Sans Pro"/>
                <a:cs typeface="Source Sans Pro"/>
                <a:sym typeface="Source Sans Pro"/>
              </a:rPr>
              <a:t>linked data</a:t>
            </a:r>
            <a:r>
              <a:rPr b="0" i="0" lang="en-US" sz="2800" u="none" cap="none" strike="noStrike">
                <a:solidFill>
                  <a:schemeClr val="dk1"/>
                </a:solidFill>
                <a:latin typeface="Source Sans Pro"/>
                <a:ea typeface="Source Sans Pro"/>
                <a:cs typeface="Source Sans Pro"/>
                <a:sym typeface="Source Sans Pro"/>
              </a:rPr>
              <a:t>, it is Stanford’s face to the Web of Data. </a:t>
            </a:r>
            <a:endParaRPr/>
          </a:p>
          <a:p>
            <a:pPr indent="-50800" lvl="0" marL="228600" marR="0" rtl="0" algn="l">
              <a:lnSpc>
                <a:spcPct val="85000"/>
              </a:lnSpc>
              <a:spcBef>
                <a:spcPts val="1100"/>
              </a:spcBef>
              <a:spcAft>
                <a:spcPts val="0"/>
              </a:spcAft>
              <a:buClr>
                <a:schemeClr val="dk1"/>
              </a:buClr>
              <a:buSzPts val="2800"/>
              <a:buFont typeface="Arial"/>
              <a:buNone/>
            </a:pPr>
            <a:r>
              <a:t/>
            </a:r>
            <a:endParaRPr b="0" i="0" sz="28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5"/>
          <p:cNvSpPr txBox="1"/>
          <p:nvPr>
            <p:ph type="title"/>
          </p:nvPr>
        </p:nvSpPr>
        <p:spPr>
          <a:xfrm>
            <a:off x="1143000" y="2819400"/>
            <a:ext cx="10515600" cy="701674"/>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7200"/>
              <a:buFont typeface="Source Sans Pro"/>
              <a:buNone/>
            </a:pPr>
            <a:r>
              <a:rPr b="0" i="0" lang="en-US" sz="7200" u="none" cap="none" strike="noStrike">
                <a:solidFill>
                  <a:schemeClr val="dk1"/>
                </a:solidFill>
                <a:latin typeface="Source Sans Pro"/>
                <a:ea typeface="Source Sans Pro"/>
                <a:cs typeface="Source Sans Pro"/>
                <a:sym typeface="Source Sans Pro"/>
              </a:rPr>
              <a:t>What is Stanford’s </a:t>
            </a:r>
            <a:br>
              <a:rPr b="0" i="0" lang="en-US" sz="7200" u="none" cap="none" strike="noStrike">
                <a:solidFill>
                  <a:schemeClr val="dk1"/>
                </a:solidFill>
                <a:latin typeface="Source Sans Pro"/>
                <a:ea typeface="Source Sans Pro"/>
                <a:cs typeface="Source Sans Pro"/>
                <a:sym typeface="Source Sans Pro"/>
              </a:rPr>
            </a:br>
            <a:r>
              <a:rPr b="0" i="0" lang="en-US" sz="7200" u="none" cap="none" strike="noStrike">
                <a:solidFill>
                  <a:schemeClr val="dk1"/>
                </a:solidFill>
                <a:latin typeface="Source Sans Pro"/>
                <a:ea typeface="Source Sans Pro"/>
                <a:cs typeface="Source Sans Pro"/>
                <a:sym typeface="Source Sans Pro"/>
              </a:rPr>
              <a:t>research output?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33"/>
          <p:cNvSpPr txBox="1"/>
          <p:nvPr>
            <p:ph type="title"/>
          </p:nvPr>
        </p:nvSpPr>
        <p:spPr>
          <a:xfrm>
            <a:off x="838200" y="457200"/>
            <a:ext cx="105156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b="0" i="0" lang="en-US" sz="4400" u="none" cap="none" strike="noStrike">
                <a:solidFill>
                  <a:schemeClr val="dk1"/>
                </a:solidFill>
                <a:latin typeface="Source Sans Pro"/>
                <a:ea typeface="Source Sans Pro"/>
                <a:cs typeface="Source Sans Pro"/>
                <a:sym typeface="Source Sans Pro"/>
              </a:rPr>
              <a:t>RIALTO</a:t>
            </a:r>
            <a:endParaRPr/>
          </a:p>
        </p:txBody>
      </p:sp>
      <p:sp>
        <p:nvSpPr>
          <p:cNvPr id="268" name="Google Shape;268;p33"/>
          <p:cNvSpPr/>
          <p:nvPr/>
        </p:nvSpPr>
        <p:spPr>
          <a:xfrm>
            <a:off x="5095344" y="1225946"/>
            <a:ext cx="1394138" cy="1201844"/>
          </a:xfrm>
          <a:prstGeom prst="ellipse">
            <a:avLst/>
          </a:prstGeom>
          <a:solidFill>
            <a:srgbClr val="2E75B5"/>
          </a:solidFill>
          <a:ln cap="flat" cmpd="sng" w="12700">
            <a:solidFill>
              <a:srgbClr val="7F7F7F"/>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Source Sans Pro SemiBold"/>
                <a:ea typeface="Source Sans Pro SemiBold"/>
                <a:cs typeface="Source Sans Pro SemiBold"/>
                <a:sym typeface="Source Sans Pro SemiBold"/>
              </a:rPr>
              <a:t>Stanford Profiles</a:t>
            </a:r>
            <a:endParaRPr/>
          </a:p>
        </p:txBody>
      </p:sp>
      <p:sp>
        <p:nvSpPr>
          <p:cNvPr id="269" name="Google Shape;269;p33"/>
          <p:cNvSpPr/>
          <p:nvPr/>
        </p:nvSpPr>
        <p:spPr>
          <a:xfrm>
            <a:off x="1145174" y="3116631"/>
            <a:ext cx="2316968" cy="1040935"/>
          </a:xfrm>
          <a:prstGeom prst="parallelogram">
            <a:avLst>
              <a:gd fmla="val 25000" name="adj"/>
            </a:avLst>
          </a:prstGeom>
          <a:solidFill>
            <a:srgbClr val="92D050"/>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Source Sans Pro SemiBold"/>
                <a:ea typeface="Source Sans Pro SemiBold"/>
                <a:cs typeface="Source Sans Pro SemiBold"/>
                <a:sym typeface="Source Sans Pro SemiBold"/>
              </a:rPr>
              <a:t>Report</a:t>
            </a:r>
            <a:endParaRPr b="1" sz="2000">
              <a:solidFill>
                <a:schemeClr val="lt1"/>
              </a:solidFill>
              <a:latin typeface="Source Sans Pro SemiBold"/>
              <a:ea typeface="Source Sans Pro SemiBold"/>
              <a:cs typeface="Source Sans Pro SemiBold"/>
              <a:sym typeface="Source Sans Pro SemiBold"/>
            </a:endParaRPr>
          </a:p>
        </p:txBody>
      </p:sp>
      <p:sp>
        <p:nvSpPr>
          <p:cNvPr id="270" name="Google Shape;270;p33"/>
          <p:cNvSpPr/>
          <p:nvPr/>
        </p:nvSpPr>
        <p:spPr>
          <a:xfrm>
            <a:off x="4350068" y="2872606"/>
            <a:ext cx="1490552" cy="1284960"/>
          </a:xfrm>
          <a:prstGeom prst="ellipse">
            <a:avLst/>
          </a:prstGeom>
          <a:solidFill>
            <a:srgbClr val="FFFF00"/>
          </a:solidFill>
          <a:ln cap="flat" cmpd="sng" w="12700">
            <a:solidFill>
              <a:srgbClr val="7F7F7F"/>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dk1"/>
                </a:solidFill>
                <a:latin typeface="Source Sans Pro SemiBold"/>
                <a:ea typeface="Source Sans Pro SemiBold"/>
                <a:cs typeface="Source Sans Pro SemiBold"/>
                <a:sym typeface="Source Sans Pro SemiBold"/>
              </a:rPr>
              <a:t>Stanford Digital Repository</a:t>
            </a:r>
            <a:endParaRPr/>
          </a:p>
        </p:txBody>
      </p:sp>
      <p:sp>
        <p:nvSpPr>
          <p:cNvPr id="271" name="Google Shape;271;p33"/>
          <p:cNvSpPr/>
          <p:nvPr/>
        </p:nvSpPr>
        <p:spPr>
          <a:xfrm>
            <a:off x="5252870" y="4545717"/>
            <a:ext cx="1394138" cy="1201844"/>
          </a:xfrm>
          <a:prstGeom prst="ellipse">
            <a:avLst/>
          </a:prstGeom>
          <a:solidFill>
            <a:srgbClr val="945200"/>
          </a:solidFill>
          <a:ln cap="flat" cmpd="sng" w="12700">
            <a:solidFill>
              <a:srgbClr val="7F7F7F"/>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Source Sans Pro SemiBold"/>
                <a:ea typeface="Source Sans Pro SemiBold"/>
                <a:cs typeface="Source Sans Pro SemiBold"/>
                <a:sym typeface="Source Sans Pro SemiBold"/>
              </a:rPr>
              <a:t>SeRA</a:t>
            </a:r>
            <a:endParaRPr b="1" sz="1400">
              <a:solidFill>
                <a:schemeClr val="lt1"/>
              </a:solidFill>
              <a:latin typeface="Source Sans Pro SemiBold"/>
              <a:ea typeface="Source Sans Pro SemiBold"/>
              <a:cs typeface="Source Sans Pro SemiBold"/>
              <a:sym typeface="Source Sans Pro SemiBold"/>
            </a:endParaRPr>
          </a:p>
        </p:txBody>
      </p:sp>
      <p:sp>
        <p:nvSpPr>
          <p:cNvPr id="272" name="Google Shape;272;p33"/>
          <p:cNvSpPr/>
          <p:nvPr/>
        </p:nvSpPr>
        <p:spPr>
          <a:xfrm>
            <a:off x="9760714" y="2901845"/>
            <a:ext cx="1456635" cy="1255721"/>
          </a:xfrm>
          <a:prstGeom prst="ellipse">
            <a:avLst/>
          </a:prstGeom>
          <a:solidFill>
            <a:srgbClr val="942093"/>
          </a:solidFill>
          <a:ln cap="flat" cmpd="sng" w="12700">
            <a:solidFill>
              <a:srgbClr val="7F7F7F"/>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Source Sans Pro SemiBold"/>
                <a:ea typeface="Source Sans Pro SemiBold"/>
                <a:cs typeface="Source Sans Pro SemiBold"/>
                <a:sym typeface="Source Sans Pro SemiBold"/>
              </a:rPr>
              <a:t>Publishers</a:t>
            </a:r>
            <a:endParaRPr/>
          </a:p>
        </p:txBody>
      </p:sp>
      <p:sp>
        <p:nvSpPr>
          <p:cNvPr id="273" name="Google Shape;273;p33"/>
          <p:cNvSpPr/>
          <p:nvPr/>
        </p:nvSpPr>
        <p:spPr>
          <a:xfrm>
            <a:off x="7086600" y="557952"/>
            <a:ext cx="1394138" cy="1201844"/>
          </a:xfrm>
          <a:prstGeom prst="ellipse">
            <a:avLst/>
          </a:prstGeom>
          <a:solidFill>
            <a:srgbClr val="385623"/>
          </a:solidFill>
          <a:ln cap="flat" cmpd="sng" w="12700">
            <a:solidFill>
              <a:srgbClr val="7F7F7F"/>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Source Sans Pro SemiBold"/>
                <a:ea typeface="Source Sans Pro SemiBold"/>
                <a:cs typeface="Source Sans Pro SemiBold"/>
                <a:sym typeface="Source Sans Pro SemiBold"/>
              </a:rPr>
              <a:t>Funding Agencies</a:t>
            </a:r>
            <a:endParaRPr/>
          </a:p>
        </p:txBody>
      </p:sp>
      <p:sp>
        <p:nvSpPr>
          <p:cNvPr id="274" name="Google Shape;274;p33"/>
          <p:cNvSpPr/>
          <p:nvPr/>
        </p:nvSpPr>
        <p:spPr>
          <a:xfrm>
            <a:off x="1145174" y="4522393"/>
            <a:ext cx="2316968" cy="1040935"/>
          </a:xfrm>
          <a:prstGeom prst="parallelogram">
            <a:avLst>
              <a:gd fmla="val 25000" name="adj"/>
            </a:avLst>
          </a:prstGeom>
          <a:solidFill>
            <a:srgbClr val="942093"/>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Source Sans Pro SemiBold"/>
                <a:ea typeface="Source Sans Pro SemiBold"/>
                <a:cs typeface="Source Sans Pro SemiBold"/>
                <a:sym typeface="Source Sans Pro SemiBold"/>
              </a:rPr>
              <a:t>Reuse</a:t>
            </a:r>
            <a:endParaRPr b="1" sz="1800">
              <a:solidFill>
                <a:schemeClr val="lt1"/>
              </a:solidFill>
              <a:latin typeface="Source Sans Pro SemiBold"/>
              <a:ea typeface="Source Sans Pro SemiBold"/>
              <a:cs typeface="Source Sans Pro SemiBold"/>
              <a:sym typeface="Source Sans Pro SemiBold"/>
            </a:endParaRPr>
          </a:p>
        </p:txBody>
      </p:sp>
      <p:sp>
        <p:nvSpPr>
          <p:cNvPr id="275" name="Google Shape;275;p33"/>
          <p:cNvSpPr/>
          <p:nvPr/>
        </p:nvSpPr>
        <p:spPr>
          <a:xfrm>
            <a:off x="7066803" y="5210828"/>
            <a:ext cx="1394138" cy="1201844"/>
          </a:xfrm>
          <a:prstGeom prst="ellipse">
            <a:avLst/>
          </a:prstGeom>
          <a:solidFill>
            <a:srgbClr val="BF9000"/>
          </a:solidFill>
          <a:ln cap="flat" cmpd="sng" w="12700">
            <a:solidFill>
              <a:srgbClr val="7F7F7F"/>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Source Sans Pro SemiBold"/>
                <a:ea typeface="Source Sans Pro SemiBold"/>
                <a:cs typeface="Source Sans Pro SemiBold"/>
                <a:sym typeface="Source Sans Pro SemiBold"/>
              </a:rPr>
              <a:t>Identifier Services (ORCID, ISNI)</a:t>
            </a:r>
            <a:endParaRPr/>
          </a:p>
        </p:txBody>
      </p:sp>
      <p:sp>
        <p:nvSpPr>
          <p:cNvPr id="276" name="Google Shape;276;p33"/>
          <p:cNvSpPr/>
          <p:nvPr/>
        </p:nvSpPr>
        <p:spPr>
          <a:xfrm>
            <a:off x="8949135" y="4740460"/>
            <a:ext cx="1394138" cy="1201844"/>
          </a:xfrm>
          <a:prstGeom prst="ellipse">
            <a:avLst/>
          </a:prstGeom>
          <a:solidFill>
            <a:srgbClr val="4E8F00"/>
          </a:solidFill>
          <a:ln cap="flat" cmpd="sng" w="12700">
            <a:solidFill>
              <a:srgbClr val="7F7F7F"/>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Source Sans Pro SemiBold"/>
                <a:ea typeface="Source Sans Pro SemiBold"/>
                <a:cs typeface="Source Sans Pro SemiBold"/>
                <a:sym typeface="Source Sans Pro SemiBold"/>
              </a:rPr>
              <a:t>Web of data</a:t>
            </a:r>
            <a:endParaRPr/>
          </a:p>
        </p:txBody>
      </p:sp>
      <p:sp>
        <p:nvSpPr>
          <p:cNvPr id="277" name="Google Shape;277;p33"/>
          <p:cNvSpPr/>
          <p:nvPr/>
        </p:nvSpPr>
        <p:spPr>
          <a:xfrm>
            <a:off x="8917887" y="1199007"/>
            <a:ext cx="1456635" cy="1255721"/>
          </a:xfrm>
          <a:prstGeom prst="ellipse">
            <a:avLst/>
          </a:prstGeom>
          <a:solidFill>
            <a:srgbClr val="4E8F00"/>
          </a:solidFill>
          <a:ln cap="flat" cmpd="sng" w="12700">
            <a:solidFill>
              <a:srgbClr val="7F7F7F"/>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400">
                <a:solidFill>
                  <a:schemeClr val="lt1"/>
                </a:solidFill>
                <a:latin typeface="Source Sans Pro SemiBold"/>
                <a:ea typeface="Source Sans Pro SemiBold"/>
                <a:cs typeface="Source Sans Pro SemiBold"/>
                <a:sym typeface="Source Sans Pro SemiBold"/>
              </a:rPr>
              <a:t>External Repos</a:t>
            </a:r>
            <a:endParaRPr b="1" sz="1400">
              <a:solidFill>
                <a:schemeClr val="lt1"/>
              </a:solidFill>
              <a:latin typeface="Source Sans Pro SemiBold"/>
              <a:ea typeface="Source Sans Pro SemiBold"/>
              <a:cs typeface="Source Sans Pro SemiBold"/>
              <a:sym typeface="Source Sans Pro SemiBold"/>
            </a:endParaRPr>
          </a:p>
        </p:txBody>
      </p:sp>
      <p:sp>
        <p:nvSpPr>
          <p:cNvPr id="278" name="Google Shape;278;p33"/>
          <p:cNvSpPr/>
          <p:nvPr/>
        </p:nvSpPr>
        <p:spPr>
          <a:xfrm>
            <a:off x="5992242" y="1909500"/>
            <a:ext cx="3592267" cy="3191757"/>
          </a:xfrm>
          <a:prstGeom prst="quadArrow">
            <a:avLst>
              <a:gd fmla="val 11338" name="adj1"/>
              <a:gd fmla="val 9106" name="adj2"/>
              <a:gd fmla="val 15023" name="adj3"/>
            </a:avLst>
          </a:prstGeom>
          <a:solidFill>
            <a:srgbClr val="A5A5A5"/>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79" name="Google Shape;279;p33"/>
          <p:cNvSpPr/>
          <p:nvPr/>
        </p:nvSpPr>
        <p:spPr>
          <a:xfrm rot="2720005">
            <a:off x="5998226" y="1789686"/>
            <a:ext cx="3509691" cy="3524438"/>
          </a:xfrm>
          <a:prstGeom prst="quadArrow">
            <a:avLst>
              <a:gd fmla="val 11338" name="adj1"/>
              <a:gd fmla="val 9106" name="adj2"/>
              <a:gd fmla="val 15023" name="adj3"/>
            </a:avLst>
          </a:prstGeom>
          <a:solidFill>
            <a:srgbClr val="A5A5A5"/>
          </a:solid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80" name="Google Shape;280;p33"/>
          <p:cNvSpPr/>
          <p:nvPr/>
        </p:nvSpPr>
        <p:spPr>
          <a:xfrm>
            <a:off x="6750770" y="2609064"/>
            <a:ext cx="2160322" cy="1902017"/>
          </a:xfrm>
          <a:prstGeom prst="ellipse">
            <a:avLst/>
          </a:prstGeom>
          <a:solidFill>
            <a:srgbClr val="8C1515"/>
          </a:solidFill>
          <a:ln cap="flat" cmpd="sng" w="12700">
            <a:solidFill>
              <a:srgbClr val="7F7F7F"/>
            </a:solidFill>
            <a:prstDash val="solid"/>
            <a:miter lim="800000"/>
            <a:headEnd len="sm" w="sm" type="none"/>
            <a:tailEnd len="sm" w="sm" type="none"/>
          </a:ln>
          <a:effectLst>
            <a:outerShdw blurRad="50800" rotWithShape="0" algn="l" dist="381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2400">
                <a:solidFill>
                  <a:schemeClr val="lt1"/>
                </a:solidFill>
                <a:latin typeface="Arial"/>
                <a:ea typeface="Arial"/>
                <a:cs typeface="Arial"/>
                <a:sym typeface="Arial"/>
              </a:rPr>
              <a:t>RIALTO</a:t>
            </a:r>
            <a:endParaRPr b="1" i="1" sz="1800">
              <a:solidFill>
                <a:schemeClr val="lt1"/>
              </a:solidFill>
              <a:latin typeface="Arial"/>
              <a:ea typeface="Arial"/>
              <a:cs typeface="Arial"/>
              <a:sym typeface="Arial"/>
            </a:endParaRPr>
          </a:p>
        </p:txBody>
      </p:sp>
      <p:sp>
        <p:nvSpPr>
          <p:cNvPr id="281" name="Google Shape;281;p33"/>
          <p:cNvSpPr/>
          <p:nvPr/>
        </p:nvSpPr>
        <p:spPr>
          <a:xfrm>
            <a:off x="1145174" y="1710869"/>
            <a:ext cx="2316968" cy="1040935"/>
          </a:xfrm>
          <a:prstGeom prst="parallelogram">
            <a:avLst>
              <a:gd fmla="val 25000"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a:solidFill>
                  <a:schemeClr val="lt1"/>
                </a:solidFill>
                <a:latin typeface="Source Sans Pro SemiBold"/>
                <a:ea typeface="Source Sans Pro SemiBold"/>
                <a:cs typeface="Source Sans Pro SemiBold"/>
                <a:sym typeface="Source Sans Pro SemiBold"/>
              </a:rPr>
              <a:t>Relate</a:t>
            </a:r>
            <a:endParaRPr b="1" sz="1800">
              <a:solidFill>
                <a:schemeClr val="lt1"/>
              </a:solidFill>
              <a:latin typeface="Source Sans Pro SemiBold"/>
              <a:ea typeface="Source Sans Pro SemiBold"/>
              <a:cs typeface="Source Sans Pro SemiBold"/>
              <a:sym typeface="Source Sans Pro SemiBo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cxnSp>
        <p:nvCxnSpPr>
          <p:cNvPr id="286" name="Google Shape;286;p34"/>
          <p:cNvCxnSpPr/>
          <p:nvPr/>
        </p:nvCxnSpPr>
        <p:spPr>
          <a:xfrm>
            <a:off x="826170" y="2514600"/>
            <a:ext cx="11137230" cy="0"/>
          </a:xfrm>
          <a:prstGeom prst="straightConnector1">
            <a:avLst/>
          </a:prstGeom>
          <a:noFill/>
          <a:ln cap="flat" cmpd="sng" w="9525">
            <a:solidFill>
              <a:schemeClr val="dk1"/>
            </a:solidFill>
            <a:prstDash val="dash"/>
            <a:miter lim="800000"/>
            <a:headEnd len="sm" w="sm" type="none"/>
            <a:tailEnd len="sm" w="sm" type="none"/>
          </a:ln>
        </p:spPr>
      </p:cxnSp>
      <p:cxnSp>
        <p:nvCxnSpPr>
          <p:cNvPr id="287" name="Google Shape;287;p34"/>
          <p:cNvCxnSpPr/>
          <p:nvPr/>
        </p:nvCxnSpPr>
        <p:spPr>
          <a:xfrm>
            <a:off x="826170" y="2992213"/>
            <a:ext cx="11137230" cy="0"/>
          </a:xfrm>
          <a:prstGeom prst="straightConnector1">
            <a:avLst/>
          </a:prstGeom>
          <a:noFill/>
          <a:ln cap="flat" cmpd="sng" w="9525">
            <a:solidFill>
              <a:schemeClr val="dk1"/>
            </a:solidFill>
            <a:prstDash val="dash"/>
            <a:miter lim="800000"/>
            <a:headEnd len="sm" w="sm" type="none"/>
            <a:tailEnd len="sm" w="sm" type="none"/>
          </a:ln>
        </p:spPr>
      </p:cxnSp>
      <p:cxnSp>
        <p:nvCxnSpPr>
          <p:cNvPr id="288" name="Google Shape;288;p34"/>
          <p:cNvCxnSpPr/>
          <p:nvPr/>
        </p:nvCxnSpPr>
        <p:spPr>
          <a:xfrm>
            <a:off x="838200" y="3484787"/>
            <a:ext cx="11137230" cy="0"/>
          </a:xfrm>
          <a:prstGeom prst="straightConnector1">
            <a:avLst/>
          </a:prstGeom>
          <a:noFill/>
          <a:ln cap="flat" cmpd="sng" w="9525">
            <a:solidFill>
              <a:schemeClr val="dk1"/>
            </a:solidFill>
            <a:prstDash val="dash"/>
            <a:miter lim="800000"/>
            <a:headEnd len="sm" w="sm" type="none"/>
            <a:tailEnd len="sm" w="sm" type="none"/>
          </a:ln>
        </p:spPr>
      </p:cxnSp>
      <p:cxnSp>
        <p:nvCxnSpPr>
          <p:cNvPr id="289" name="Google Shape;289;p34"/>
          <p:cNvCxnSpPr/>
          <p:nvPr/>
        </p:nvCxnSpPr>
        <p:spPr>
          <a:xfrm>
            <a:off x="838200" y="3962400"/>
            <a:ext cx="11137230" cy="0"/>
          </a:xfrm>
          <a:prstGeom prst="straightConnector1">
            <a:avLst/>
          </a:prstGeom>
          <a:noFill/>
          <a:ln cap="flat" cmpd="sng" w="9525">
            <a:solidFill>
              <a:schemeClr val="dk1"/>
            </a:solidFill>
            <a:prstDash val="dash"/>
            <a:miter lim="800000"/>
            <a:headEnd len="sm" w="sm" type="none"/>
            <a:tailEnd len="sm" w="sm" type="none"/>
          </a:ln>
        </p:spPr>
      </p:cxnSp>
      <p:cxnSp>
        <p:nvCxnSpPr>
          <p:cNvPr id="290" name="Google Shape;290;p34"/>
          <p:cNvCxnSpPr/>
          <p:nvPr/>
        </p:nvCxnSpPr>
        <p:spPr>
          <a:xfrm>
            <a:off x="838200" y="4475387"/>
            <a:ext cx="11137230" cy="0"/>
          </a:xfrm>
          <a:prstGeom prst="straightConnector1">
            <a:avLst/>
          </a:prstGeom>
          <a:noFill/>
          <a:ln cap="flat" cmpd="sng" w="9525">
            <a:solidFill>
              <a:schemeClr val="dk1"/>
            </a:solidFill>
            <a:prstDash val="dash"/>
            <a:miter lim="800000"/>
            <a:headEnd len="sm" w="sm" type="none"/>
            <a:tailEnd len="sm" w="sm" type="none"/>
          </a:ln>
        </p:spPr>
      </p:cxnSp>
      <p:cxnSp>
        <p:nvCxnSpPr>
          <p:cNvPr id="291" name="Google Shape;291;p34"/>
          <p:cNvCxnSpPr/>
          <p:nvPr/>
        </p:nvCxnSpPr>
        <p:spPr>
          <a:xfrm>
            <a:off x="838200" y="4953000"/>
            <a:ext cx="11137230" cy="0"/>
          </a:xfrm>
          <a:prstGeom prst="straightConnector1">
            <a:avLst/>
          </a:prstGeom>
          <a:noFill/>
          <a:ln cap="flat" cmpd="sng" w="9525">
            <a:solidFill>
              <a:schemeClr val="dk1"/>
            </a:solidFill>
            <a:prstDash val="dash"/>
            <a:miter lim="800000"/>
            <a:headEnd len="sm" w="sm" type="none"/>
            <a:tailEnd len="sm" w="sm" type="none"/>
          </a:ln>
        </p:spPr>
      </p:cxnSp>
      <p:cxnSp>
        <p:nvCxnSpPr>
          <p:cNvPr id="292" name="Google Shape;292;p34"/>
          <p:cNvCxnSpPr/>
          <p:nvPr/>
        </p:nvCxnSpPr>
        <p:spPr>
          <a:xfrm>
            <a:off x="826170" y="5465987"/>
            <a:ext cx="11137230" cy="0"/>
          </a:xfrm>
          <a:prstGeom prst="straightConnector1">
            <a:avLst/>
          </a:prstGeom>
          <a:noFill/>
          <a:ln cap="flat" cmpd="sng" w="9525">
            <a:solidFill>
              <a:schemeClr val="dk1"/>
            </a:solidFill>
            <a:prstDash val="dash"/>
            <a:miter lim="800000"/>
            <a:headEnd len="sm" w="sm" type="none"/>
            <a:tailEnd len="sm" w="sm" type="none"/>
          </a:ln>
        </p:spPr>
      </p:cxnSp>
      <p:cxnSp>
        <p:nvCxnSpPr>
          <p:cNvPr id="293" name="Google Shape;293;p34"/>
          <p:cNvCxnSpPr/>
          <p:nvPr/>
        </p:nvCxnSpPr>
        <p:spPr>
          <a:xfrm>
            <a:off x="826170" y="5943600"/>
            <a:ext cx="11137230" cy="0"/>
          </a:xfrm>
          <a:prstGeom prst="straightConnector1">
            <a:avLst/>
          </a:prstGeom>
          <a:noFill/>
          <a:ln cap="flat" cmpd="sng" w="9525">
            <a:solidFill>
              <a:schemeClr val="dk1"/>
            </a:solidFill>
            <a:prstDash val="dash"/>
            <a:miter lim="800000"/>
            <a:headEnd len="sm" w="sm" type="none"/>
            <a:tailEnd len="sm" w="sm" type="none"/>
          </a:ln>
        </p:spPr>
      </p:cxnSp>
      <p:cxnSp>
        <p:nvCxnSpPr>
          <p:cNvPr id="294" name="Google Shape;294;p34"/>
          <p:cNvCxnSpPr/>
          <p:nvPr/>
        </p:nvCxnSpPr>
        <p:spPr>
          <a:xfrm>
            <a:off x="838200" y="2002779"/>
            <a:ext cx="11137230" cy="0"/>
          </a:xfrm>
          <a:prstGeom prst="straightConnector1">
            <a:avLst/>
          </a:prstGeom>
          <a:noFill/>
          <a:ln cap="flat" cmpd="sng" w="9525">
            <a:solidFill>
              <a:schemeClr val="dk1"/>
            </a:solidFill>
            <a:prstDash val="dash"/>
            <a:miter lim="800000"/>
            <a:headEnd len="sm" w="sm" type="none"/>
            <a:tailEnd len="sm" w="sm" type="none"/>
          </a:ln>
        </p:spPr>
      </p:cxnSp>
      <p:sp>
        <p:nvSpPr>
          <p:cNvPr id="295" name="Google Shape;295;p34"/>
          <p:cNvSpPr/>
          <p:nvPr/>
        </p:nvSpPr>
        <p:spPr>
          <a:xfrm>
            <a:off x="3573045" y="4953000"/>
            <a:ext cx="1744580" cy="517523"/>
          </a:xfrm>
          <a:prstGeom prst="cube">
            <a:avLst>
              <a:gd fmla="val 17869" name="adj"/>
            </a:avLst>
          </a:prstGeom>
          <a:solidFill>
            <a:srgbClr val="C4E0B2"/>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96" name="Google Shape;296;p34"/>
          <p:cNvSpPr/>
          <p:nvPr/>
        </p:nvSpPr>
        <p:spPr>
          <a:xfrm>
            <a:off x="3573045" y="4391173"/>
            <a:ext cx="1744580" cy="549695"/>
          </a:xfrm>
          <a:prstGeom prst="cube">
            <a:avLst>
              <a:gd fmla="val 17869" name="adj"/>
            </a:avLst>
          </a:prstGeom>
          <a:solidFill>
            <a:srgbClr val="C4E0B2"/>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97" name="Google Shape;297;p34"/>
          <p:cNvSpPr/>
          <p:nvPr/>
        </p:nvSpPr>
        <p:spPr>
          <a:xfrm>
            <a:off x="3554885" y="3389602"/>
            <a:ext cx="1744580" cy="600074"/>
          </a:xfrm>
          <a:prstGeom prst="cube">
            <a:avLst>
              <a:gd fmla="val 17869" name="adj"/>
            </a:avLst>
          </a:prstGeom>
          <a:solidFill>
            <a:srgbClr val="C4E0B2"/>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98" name="Google Shape;298;p34"/>
          <p:cNvSpPr/>
          <p:nvPr/>
        </p:nvSpPr>
        <p:spPr>
          <a:xfrm>
            <a:off x="3548870" y="1952933"/>
            <a:ext cx="1744580" cy="600074"/>
          </a:xfrm>
          <a:prstGeom prst="cube">
            <a:avLst>
              <a:gd fmla="val 17869" name="adj"/>
            </a:avLst>
          </a:prstGeom>
          <a:solidFill>
            <a:srgbClr val="C4E0B2"/>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299" name="Google Shape;299;p34"/>
          <p:cNvSpPr/>
          <p:nvPr/>
        </p:nvSpPr>
        <p:spPr>
          <a:xfrm>
            <a:off x="5645930" y="5867400"/>
            <a:ext cx="1744580" cy="600074"/>
          </a:xfrm>
          <a:prstGeom prst="cube">
            <a:avLst>
              <a:gd fmla="val 17869" name="adj"/>
            </a:avLst>
          </a:prstGeom>
          <a:solidFill>
            <a:srgbClr val="B3C6E7"/>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300" name="Google Shape;300;p34"/>
          <p:cNvSpPr/>
          <p:nvPr/>
        </p:nvSpPr>
        <p:spPr>
          <a:xfrm>
            <a:off x="5645930" y="4952999"/>
            <a:ext cx="1744580" cy="523874"/>
          </a:xfrm>
          <a:prstGeom prst="cube">
            <a:avLst>
              <a:gd fmla="val 17869" name="adj"/>
            </a:avLst>
          </a:prstGeom>
          <a:solidFill>
            <a:srgbClr val="B3C6E7"/>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301" name="Google Shape;301;p34"/>
          <p:cNvSpPr/>
          <p:nvPr/>
        </p:nvSpPr>
        <p:spPr>
          <a:xfrm>
            <a:off x="5645930" y="4425493"/>
            <a:ext cx="1744580" cy="527507"/>
          </a:xfrm>
          <a:prstGeom prst="cube">
            <a:avLst>
              <a:gd fmla="val 17869" name="adj"/>
            </a:avLst>
          </a:prstGeom>
          <a:solidFill>
            <a:srgbClr val="B3C6E7"/>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302" name="Google Shape;302;p34"/>
          <p:cNvSpPr/>
          <p:nvPr/>
        </p:nvSpPr>
        <p:spPr>
          <a:xfrm>
            <a:off x="5645930" y="3374249"/>
            <a:ext cx="1744580" cy="600074"/>
          </a:xfrm>
          <a:prstGeom prst="cube">
            <a:avLst>
              <a:gd fmla="val 17869" name="adj"/>
            </a:avLst>
          </a:prstGeom>
          <a:solidFill>
            <a:srgbClr val="B3C6E7"/>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303" name="Google Shape;303;p34"/>
          <p:cNvSpPr/>
          <p:nvPr/>
        </p:nvSpPr>
        <p:spPr>
          <a:xfrm>
            <a:off x="5644146" y="2447926"/>
            <a:ext cx="1746364" cy="577769"/>
          </a:xfrm>
          <a:prstGeom prst="cube">
            <a:avLst>
              <a:gd fmla="val 17869" name="adj"/>
            </a:avLst>
          </a:prstGeom>
          <a:solidFill>
            <a:srgbClr val="B3C6E7"/>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304" name="Google Shape;304;p34"/>
          <p:cNvSpPr/>
          <p:nvPr/>
        </p:nvSpPr>
        <p:spPr>
          <a:xfrm>
            <a:off x="5646820" y="1970314"/>
            <a:ext cx="1744580" cy="544286"/>
          </a:xfrm>
          <a:prstGeom prst="cube">
            <a:avLst>
              <a:gd fmla="val 17869" name="adj"/>
            </a:avLst>
          </a:prstGeom>
          <a:solidFill>
            <a:srgbClr val="B3C6E7"/>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305" name="Google Shape;305;p34"/>
          <p:cNvSpPr/>
          <p:nvPr/>
        </p:nvSpPr>
        <p:spPr>
          <a:xfrm>
            <a:off x="7696200" y="5921952"/>
            <a:ext cx="1744580" cy="545522"/>
          </a:xfrm>
          <a:prstGeom prst="cube">
            <a:avLst>
              <a:gd fmla="val 17869" name="adj"/>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306" name="Google Shape;306;p34"/>
          <p:cNvSpPr/>
          <p:nvPr/>
        </p:nvSpPr>
        <p:spPr>
          <a:xfrm>
            <a:off x="7703330" y="5421953"/>
            <a:ext cx="1744580" cy="545522"/>
          </a:xfrm>
          <a:prstGeom prst="cube">
            <a:avLst>
              <a:gd fmla="val 17869" name="adj"/>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307" name="Google Shape;307;p34"/>
          <p:cNvSpPr/>
          <p:nvPr/>
        </p:nvSpPr>
        <p:spPr>
          <a:xfrm>
            <a:off x="7696983" y="3886201"/>
            <a:ext cx="1744580" cy="1587450"/>
          </a:xfrm>
          <a:prstGeom prst="cube">
            <a:avLst>
              <a:gd fmla="val 6455" name="adj"/>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308" name="Google Shape;308;p34"/>
          <p:cNvSpPr/>
          <p:nvPr/>
        </p:nvSpPr>
        <p:spPr>
          <a:xfrm>
            <a:off x="7718815" y="2972319"/>
            <a:ext cx="1744580" cy="505347"/>
          </a:xfrm>
          <a:prstGeom prst="cube">
            <a:avLst>
              <a:gd fmla="val 17869" name="adj"/>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309" name="Google Shape;309;p34"/>
          <p:cNvSpPr/>
          <p:nvPr/>
        </p:nvSpPr>
        <p:spPr>
          <a:xfrm>
            <a:off x="7721653" y="2503714"/>
            <a:ext cx="1744580" cy="492043"/>
          </a:xfrm>
          <a:prstGeom prst="cube">
            <a:avLst>
              <a:gd fmla="val 17869" name="adj"/>
            </a:avLst>
          </a:prstGeom>
          <a:solidFill>
            <a:srgbClr val="F7CAAC"/>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310" name="Google Shape;310;p34"/>
          <p:cNvSpPr/>
          <p:nvPr/>
        </p:nvSpPr>
        <p:spPr>
          <a:xfrm>
            <a:off x="9753600" y="5867400"/>
            <a:ext cx="1744580" cy="600074"/>
          </a:xfrm>
          <a:prstGeom prst="cube">
            <a:avLst>
              <a:gd fmla="val 17869" name="adj"/>
            </a:avLst>
          </a:prstGeom>
          <a:solidFill>
            <a:srgbClr val="D6D479"/>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311" name="Google Shape;311;p34"/>
          <p:cNvSpPr/>
          <p:nvPr/>
        </p:nvSpPr>
        <p:spPr>
          <a:xfrm>
            <a:off x="9791699" y="2512109"/>
            <a:ext cx="1731933" cy="526364"/>
          </a:xfrm>
          <a:prstGeom prst="cube">
            <a:avLst>
              <a:gd fmla="val 17609" name="adj"/>
            </a:avLst>
          </a:prstGeom>
          <a:solidFill>
            <a:srgbClr val="FFADD6"/>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312" name="Google Shape;312;p34"/>
          <p:cNvSpPr/>
          <p:nvPr/>
        </p:nvSpPr>
        <p:spPr>
          <a:xfrm>
            <a:off x="9781450" y="3888805"/>
            <a:ext cx="1744580" cy="600074"/>
          </a:xfrm>
          <a:prstGeom prst="cube">
            <a:avLst>
              <a:gd fmla="val 17869" name="adj"/>
            </a:avLst>
          </a:prstGeom>
          <a:solidFill>
            <a:srgbClr val="FEE599"/>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313" name="Google Shape;313;p34"/>
          <p:cNvSpPr/>
          <p:nvPr/>
        </p:nvSpPr>
        <p:spPr>
          <a:xfrm>
            <a:off x="9781450" y="3416878"/>
            <a:ext cx="1744580" cy="545522"/>
          </a:xfrm>
          <a:prstGeom prst="cube">
            <a:avLst>
              <a:gd fmla="val 17869" name="adj"/>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314" name="Google Shape;314;p34"/>
          <p:cNvSpPr txBox="1"/>
          <p:nvPr>
            <p:ph type="title"/>
          </p:nvPr>
        </p:nvSpPr>
        <p:spPr>
          <a:xfrm>
            <a:off x="838200" y="457200"/>
            <a:ext cx="105156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b="0" i="0" lang="en-US" sz="4400" u="none" cap="none" strike="noStrike">
                <a:solidFill>
                  <a:schemeClr val="dk1"/>
                </a:solidFill>
                <a:latin typeface="Source Sans Pro"/>
                <a:ea typeface="Source Sans Pro"/>
                <a:cs typeface="Source Sans Pro"/>
                <a:sym typeface="Source Sans Pro"/>
              </a:rPr>
              <a:t>Emerging Verticals</a:t>
            </a:r>
            <a:endParaRPr/>
          </a:p>
        </p:txBody>
      </p:sp>
      <p:sp>
        <p:nvSpPr>
          <p:cNvPr id="315" name="Google Shape;315;p34"/>
          <p:cNvSpPr txBox="1"/>
          <p:nvPr/>
        </p:nvSpPr>
        <p:spPr>
          <a:xfrm>
            <a:off x="5853475" y="1348090"/>
            <a:ext cx="1676400" cy="5937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Source Sans Pro"/>
              <a:buNone/>
            </a:pPr>
            <a:r>
              <a:rPr lang="en-US" sz="2400">
                <a:solidFill>
                  <a:schemeClr val="dk1"/>
                </a:solidFill>
                <a:latin typeface="Source Sans Pro"/>
                <a:ea typeface="Source Sans Pro"/>
                <a:cs typeface="Source Sans Pro"/>
                <a:sym typeface="Source Sans Pro"/>
              </a:rPr>
              <a:t>Elsevier</a:t>
            </a:r>
            <a:endParaRPr/>
          </a:p>
        </p:txBody>
      </p:sp>
      <p:sp>
        <p:nvSpPr>
          <p:cNvPr id="316" name="Google Shape;316;p34"/>
          <p:cNvSpPr txBox="1"/>
          <p:nvPr/>
        </p:nvSpPr>
        <p:spPr>
          <a:xfrm>
            <a:off x="4038600" y="1311274"/>
            <a:ext cx="1676400" cy="593726"/>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chemeClr val="dk1"/>
              </a:buClr>
              <a:buSzPts val="4070"/>
              <a:buFont typeface="Source Sans Pro"/>
              <a:buNone/>
            </a:pPr>
            <a:r>
              <a:t/>
            </a:r>
            <a:endParaRPr sz="4070">
              <a:solidFill>
                <a:schemeClr val="dk1"/>
              </a:solidFill>
              <a:latin typeface="Source Sans Pro"/>
              <a:ea typeface="Source Sans Pro"/>
              <a:cs typeface="Source Sans Pro"/>
              <a:sym typeface="Source Sans Pro"/>
            </a:endParaRPr>
          </a:p>
        </p:txBody>
      </p:sp>
      <p:sp>
        <p:nvSpPr>
          <p:cNvPr id="317" name="Google Shape;317;p34"/>
          <p:cNvSpPr txBox="1"/>
          <p:nvPr/>
        </p:nvSpPr>
        <p:spPr>
          <a:xfrm>
            <a:off x="3717870" y="1348090"/>
            <a:ext cx="1676400" cy="5937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Source Sans Pro"/>
              <a:buNone/>
            </a:pPr>
            <a:r>
              <a:rPr lang="en-US" sz="2400">
                <a:solidFill>
                  <a:schemeClr val="dk1"/>
                </a:solidFill>
                <a:latin typeface="Source Sans Pro"/>
                <a:ea typeface="Source Sans Pro"/>
                <a:cs typeface="Source Sans Pro"/>
                <a:sym typeface="Source Sans Pro"/>
              </a:rPr>
              <a:t>Clarivate</a:t>
            </a:r>
            <a:endParaRPr sz="2400">
              <a:solidFill>
                <a:schemeClr val="dk1"/>
              </a:solidFill>
              <a:latin typeface="Source Sans Pro"/>
              <a:ea typeface="Source Sans Pro"/>
              <a:cs typeface="Source Sans Pro"/>
              <a:sym typeface="Source Sans Pro"/>
            </a:endParaRPr>
          </a:p>
        </p:txBody>
      </p:sp>
      <p:sp>
        <p:nvSpPr>
          <p:cNvPr id="318" name="Google Shape;318;p34"/>
          <p:cNvSpPr txBox="1"/>
          <p:nvPr/>
        </p:nvSpPr>
        <p:spPr>
          <a:xfrm>
            <a:off x="7543800" y="1261977"/>
            <a:ext cx="2434389" cy="71422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Source Sans Pro"/>
              <a:buNone/>
            </a:pPr>
            <a:r>
              <a:rPr lang="en-US" sz="2400">
                <a:solidFill>
                  <a:schemeClr val="dk1"/>
                </a:solidFill>
                <a:latin typeface="Source Sans Pro"/>
                <a:ea typeface="Source Sans Pro"/>
                <a:cs typeface="Source Sans Pro"/>
                <a:sym typeface="Source Sans Pro"/>
              </a:rPr>
              <a:t>Digital Science</a:t>
            </a:r>
            <a:endParaRPr/>
          </a:p>
        </p:txBody>
      </p:sp>
      <p:sp>
        <p:nvSpPr>
          <p:cNvPr id="319" name="Google Shape;319;p34"/>
          <p:cNvSpPr txBox="1"/>
          <p:nvPr/>
        </p:nvSpPr>
        <p:spPr>
          <a:xfrm>
            <a:off x="9863889" y="1338177"/>
            <a:ext cx="1951121" cy="561823"/>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400"/>
              <a:buFont typeface="Source Sans Pro"/>
              <a:buNone/>
            </a:pPr>
            <a:r>
              <a:rPr i="1" lang="en-US" sz="2400">
                <a:solidFill>
                  <a:schemeClr val="dk1"/>
                </a:solidFill>
                <a:latin typeface="Source Sans Pro"/>
                <a:ea typeface="Source Sans Pro"/>
                <a:cs typeface="Source Sans Pro"/>
                <a:sym typeface="Source Sans Pro"/>
              </a:rPr>
              <a:t>Open stack</a:t>
            </a:r>
            <a:endParaRPr/>
          </a:p>
        </p:txBody>
      </p:sp>
      <p:sp>
        <p:nvSpPr>
          <p:cNvPr id="320" name="Google Shape;320;p34"/>
          <p:cNvSpPr txBox="1"/>
          <p:nvPr/>
        </p:nvSpPr>
        <p:spPr>
          <a:xfrm>
            <a:off x="757990" y="5883274"/>
            <a:ext cx="2057400" cy="5937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Digital Repository</a:t>
            </a:r>
            <a:endParaRPr sz="1800">
              <a:solidFill>
                <a:schemeClr val="dk1"/>
              </a:solidFill>
              <a:latin typeface="Source Sans Pro"/>
              <a:ea typeface="Source Sans Pro"/>
              <a:cs typeface="Source Sans Pro"/>
              <a:sym typeface="Source Sans Pro"/>
            </a:endParaRPr>
          </a:p>
        </p:txBody>
      </p:sp>
      <p:sp>
        <p:nvSpPr>
          <p:cNvPr id="321" name="Google Shape;321;p34"/>
          <p:cNvSpPr txBox="1"/>
          <p:nvPr/>
        </p:nvSpPr>
        <p:spPr>
          <a:xfrm>
            <a:off x="757990" y="5395083"/>
            <a:ext cx="2366210" cy="5937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Funding Opportunities </a:t>
            </a:r>
            <a:endParaRPr sz="1800">
              <a:solidFill>
                <a:schemeClr val="dk1"/>
              </a:solidFill>
              <a:latin typeface="Source Sans Pro"/>
              <a:ea typeface="Source Sans Pro"/>
              <a:cs typeface="Source Sans Pro"/>
              <a:sym typeface="Source Sans Pro"/>
            </a:endParaRPr>
          </a:p>
        </p:txBody>
      </p:sp>
      <p:sp>
        <p:nvSpPr>
          <p:cNvPr id="322" name="Google Shape;322;p34"/>
          <p:cNvSpPr txBox="1"/>
          <p:nvPr/>
        </p:nvSpPr>
        <p:spPr>
          <a:xfrm>
            <a:off x="753980" y="4906889"/>
            <a:ext cx="1794710" cy="5937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CRIS</a:t>
            </a:r>
            <a:endParaRPr/>
          </a:p>
        </p:txBody>
      </p:sp>
      <p:sp>
        <p:nvSpPr>
          <p:cNvPr id="323" name="Google Shape;323;p34"/>
          <p:cNvSpPr txBox="1"/>
          <p:nvPr/>
        </p:nvSpPr>
        <p:spPr>
          <a:xfrm>
            <a:off x="753980" y="4418695"/>
            <a:ext cx="2370220" cy="5937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Evaluation / Analysis</a:t>
            </a:r>
            <a:endParaRPr sz="1800">
              <a:solidFill>
                <a:schemeClr val="dk1"/>
              </a:solidFill>
              <a:latin typeface="Source Sans Pro"/>
              <a:ea typeface="Source Sans Pro"/>
              <a:cs typeface="Source Sans Pro"/>
              <a:sym typeface="Source Sans Pro"/>
            </a:endParaRPr>
          </a:p>
        </p:txBody>
      </p:sp>
      <p:sp>
        <p:nvSpPr>
          <p:cNvPr id="324" name="Google Shape;324;p34"/>
          <p:cNvSpPr txBox="1"/>
          <p:nvPr/>
        </p:nvSpPr>
        <p:spPr>
          <a:xfrm>
            <a:off x="757990" y="3930501"/>
            <a:ext cx="2438400" cy="5937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Publications / Citations</a:t>
            </a:r>
            <a:endParaRPr/>
          </a:p>
        </p:txBody>
      </p:sp>
      <p:sp>
        <p:nvSpPr>
          <p:cNvPr id="325" name="Google Shape;325;p34"/>
          <p:cNvSpPr txBox="1"/>
          <p:nvPr/>
        </p:nvSpPr>
        <p:spPr>
          <a:xfrm>
            <a:off x="753980" y="3442307"/>
            <a:ext cx="1794710" cy="5937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Profiles </a:t>
            </a:r>
            <a:endParaRPr/>
          </a:p>
        </p:txBody>
      </p:sp>
      <p:sp>
        <p:nvSpPr>
          <p:cNvPr id="326" name="Google Shape;326;p34"/>
          <p:cNvSpPr txBox="1"/>
          <p:nvPr/>
        </p:nvSpPr>
        <p:spPr>
          <a:xfrm>
            <a:off x="753980" y="2954113"/>
            <a:ext cx="2370220" cy="5937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Social Networking</a:t>
            </a:r>
            <a:endParaRPr/>
          </a:p>
        </p:txBody>
      </p:sp>
      <p:sp>
        <p:nvSpPr>
          <p:cNvPr id="327" name="Google Shape;327;p34"/>
          <p:cNvSpPr txBox="1"/>
          <p:nvPr/>
        </p:nvSpPr>
        <p:spPr>
          <a:xfrm>
            <a:off x="749970" y="2465919"/>
            <a:ext cx="2831430" cy="5937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Reference Management</a:t>
            </a:r>
            <a:endParaRPr sz="1800">
              <a:solidFill>
                <a:schemeClr val="dk1"/>
              </a:solidFill>
              <a:latin typeface="Source Sans Pro"/>
              <a:ea typeface="Source Sans Pro"/>
              <a:cs typeface="Source Sans Pro"/>
              <a:sym typeface="Source Sans Pro"/>
            </a:endParaRPr>
          </a:p>
        </p:txBody>
      </p:sp>
      <p:sp>
        <p:nvSpPr>
          <p:cNvPr id="328" name="Google Shape;328;p34"/>
          <p:cNvSpPr txBox="1"/>
          <p:nvPr/>
        </p:nvSpPr>
        <p:spPr>
          <a:xfrm>
            <a:off x="749970" y="1977725"/>
            <a:ext cx="2831430" cy="593726"/>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Discovery</a:t>
            </a:r>
            <a:endParaRPr sz="1800">
              <a:solidFill>
                <a:schemeClr val="dk1"/>
              </a:solidFill>
              <a:latin typeface="Source Sans Pro"/>
              <a:ea typeface="Source Sans Pro"/>
              <a:cs typeface="Source Sans Pro"/>
              <a:sym typeface="Source Sans Pro"/>
            </a:endParaRPr>
          </a:p>
        </p:txBody>
      </p:sp>
      <p:sp>
        <p:nvSpPr>
          <p:cNvPr id="329" name="Google Shape;329;p34"/>
          <p:cNvSpPr txBox="1"/>
          <p:nvPr/>
        </p:nvSpPr>
        <p:spPr>
          <a:xfrm>
            <a:off x="3682109" y="2051049"/>
            <a:ext cx="1270891" cy="539751"/>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Web of Science</a:t>
            </a:r>
            <a:endParaRPr sz="1800">
              <a:solidFill>
                <a:schemeClr val="dk1"/>
              </a:solidFill>
              <a:latin typeface="Source Sans Pro"/>
              <a:ea typeface="Source Sans Pro"/>
              <a:cs typeface="Source Sans Pro"/>
              <a:sym typeface="Source Sans Pro"/>
            </a:endParaRPr>
          </a:p>
        </p:txBody>
      </p:sp>
      <p:sp>
        <p:nvSpPr>
          <p:cNvPr id="330" name="Google Shape;330;p34"/>
          <p:cNvSpPr txBox="1"/>
          <p:nvPr/>
        </p:nvSpPr>
        <p:spPr>
          <a:xfrm>
            <a:off x="3682109" y="3444874"/>
            <a:ext cx="1270891" cy="59372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WoS Profiles</a:t>
            </a:r>
            <a:endParaRPr/>
          </a:p>
        </p:txBody>
      </p:sp>
      <p:sp>
        <p:nvSpPr>
          <p:cNvPr id="331" name="Google Shape;331;p34"/>
          <p:cNvSpPr txBox="1"/>
          <p:nvPr/>
        </p:nvSpPr>
        <p:spPr>
          <a:xfrm>
            <a:off x="3697484" y="4418695"/>
            <a:ext cx="1270891" cy="59372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InCites</a:t>
            </a:r>
            <a:endParaRPr sz="1800">
              <a:solidFill>
                <a:schemeClr val="dk1"/>
              </a:solidFill>
              <a:latin typeface="Source Sans Pro"/>
              <a:ea typeface="Source Sans Pro"/>
              <a:cs typeface="Source Sans Pro"/>
              <a:sym typeface="Source Sans Pro"/>
            </a:endParaRPr>
          </a:p>
        </p:txBody>
      </p:sp>
      <p:sp>
        <p:nvSpPr>
          <p:cNvPr id="332" name="Google Shape;332;p34"/>
          <p:cNvSpPr txBox="1"/>
          <p:nvPr/>
        </p:nvSpPr>
        <p:spPr>
          <a:xfrm>
            <a:off x="3682109" y="4953000"/>
            <a:ext cx="1270891" cy="539751"/>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Converis</a:t>
            </a:r>
            <a:endParaRPr sz="1800">
              <a:solidFill>
                <a:schemeClr val="dk1"/>
              </a:solidFill>
              <a:latin typeface="Source Sans Pro"/>
              <a:ea typeface="Source Sans Pro"/>
              <a:cs typeface="Source Sans Pro"/>
              <a:sym typeface="Source Sans Pro"/>
            </a:endParaRPr>
          </a:p>
        </p:txBody>
      </p:sp>
      <p:sp>
        <p:nvSpPr>
          <p:cNvPr id="333" name="Google Shape;333;p34"/>
          <p:cNvSpPr txBox="1"/>
          <p:nvPr/>
        </p:nvSpPr>
        <p:spPr>
          <a:xfrm>
            <a:off x="5791200" y="2057400"/>
            <a:ext cx="1270891" cy="49068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Scopus</a:t>
            </a:r>
            <a:endParaRPr/>
          </a:p>
        </p:txBody>
      </p:sp>
      <p:sp>
        <p:nvSpPr>
          <p:cNvPr id="334" name="Google Shape;334;p34"/>
          <p:cNvSpPr txBox="1"/>
          <p:nvPr/>
        </p:nvSpPr>
        <p:spPr>
          <a:xfrm>
            <a:off x="5791200" y="3451225"/>
            <a:ext cx="1270891" cy="59372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Expert Finder</a:t>
            </a:r>
            <a:endParaRPr/>
          </a:p>
        </p:txBody>
      </p:sp>
      <p:sp>
        <p:nvSpPr>
          <p:cNvPr id="335" name="Google Shape;335;p34"/>
          <p:cNvSpPr txBox="1"/>
          <p:nvPr/>
        </p:nvSpPr>
        <p:spPr>
          <a:xfrm>
            <a:off x="5806575" y="4425046"/>
            <a:ext cx="1270891" cy="59372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SciVal</a:t>
            </a:r>
            <a:endParaRPr sz="1800">
              <a:solidFill>
                <a:schemeClr val="dk1"/>
              </a:solidFill>
              <a:latin typeface="Source Sans Pro"/>
              <a:ea typeface="Source Sans Pro"/>
              <a:cs typeface="Source Sans Pro"/>
              <a:sym typeface="Source Sans Pro"/>
            </a:endParaRPr>
          </a:p>
        </p:txBody>
      </p:sp>
      <p:sp>
        <p:nvSpPr>
          <p:cNvPr id="336" name="Google Shape;336;p34"/>
          <p:cNvSpPr txBox="1"/>
          <p:nvPr/>
        </p:nvSpPr>
        <p:spPr>
          <a:xfrm>
            <a:off x="5791200" y="4959351"/>
            <a:ext cx="1270891" cy="539751"/>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Pure</a:t>
            </a:r>
            <a:endParaRPr sz="1800">
              <a:solidFill>
                <a:schemeClr val="dk1"/>
              </a:solidFill>
              <a:latin typeface="Source Sans Pro"/>
              <a:ea typeface="Source Sans Pro"/>
              <a:cs typeface="Source Sans Pro"/>
              <a:sym typeface="Source Sans Pro"/>
            </a:endParaRPr>
          </a:p>
        </p:txBody>
      </p:sp>
      <p:sp>
        <p:nvSpPr>
          <p:cNvPr id="337" name="Google Shape;337;p34"/>
          <p:cNvSpPr txBox="1"/>
          <p:nvPr/>
        </p:nvSpPr>
        <p:spPr>
          <a:xfrm>
            <a:off x="5791200" y="2514600"/>
            <a:ext cx="1270891" cy="49068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Mendeley</a:t>
            </a:r>
            <a:endParaRPr sz="1800">
              <a:solidFill>
                <a:schemeClr val="dk1"/>
              </a:solidFill>
              <a:latin typeface="Source Sans Pro"/>
              <a:ea typeface="Source Sans Pro"/>
              <a:cs typeface="Source Sans Pro"/>
              <a:sym typeface="Source Sans Pro"/>
            </a:endParaRPr>
          </a:p>
        </p:txBody>
      </p:sp>
      <p:sp>
        <p:nvSpPr>
          <p:cNvPr id="338" name="Google Shape;338;p34"/>
          <p:cNvSpPr txBox="1"/>
          <p:nvPr/>
        </p:nvSpPr>
        <p:spPr>
          <a:xfrm>
            <a:off x="5739509" y="5943600"/>
            <a:ext cx="1270891" cy="539751"/>
          </a:xfrm>
          <a:prstGeom prst="rect">
            <a:avLst/>
          </a:prstGeom>
          <a:no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1395"/>
              <a:buFont typeface="Source Sans Pro"/>
              <a:buNone/>
            </a:pPr>
            <a:r>
              <a:rPr lang="en-US" sz="1395">
                <a:solidFill>
                  <a:schemeClr val="dk1"/>
                </a:solidFill>
                <a:latin typeface="Source Sans Pro"/>
                <a:ea typeface="Source Sans Pro"/>
                <a:cs typeface="Source Sans Pro"/>
                <a:sym typeface="Source Sans Pro"/>
              </a:rPr>
              <a:t>Mendeley Data / SSRN</a:t>
            </a:r>
            <a:endParaRPr/>
          </a:p>
        </p:txBody>
      </p:sp>
      <p:sp>
        <p:nvSpPr>
          <p:cNvPr id="339" name="Google Shape;339;p34"/>
          <p:cNvSpPr txBox="1"/>
          <p:nvPr/>
        </p:nvSpPr>
        <p:spPr>
          <a:xfrm>
            <a:off x="7851274" y="5934074"/>
            <a:ext cx="1270891" cy="539751"/>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FigShare</a:t>
            </a:r>
            <a:endParaRPr sz="1800">
              <a:solidFill>
                <a:schemeClr val="dk1"/>
              </a:solidFill>
              <a:latin typeface="Source Sans Pro"/>
              <a:ea typeface="Source Sans Pro"/>
              <a:cs typeface="Source Sans Pro"/>
              <a:sym typeface="Source Sans Pro"/>
            </a:endParaRPr>
          </a:p>
        </p:txBody>
      </p:sp>
      <p:sp>
        <p:nvSpPr>
          <p:cNvPr id="340" name="Google Shape;340;p34"/>
          <p:cNvSpPr txBox="1"/>
          <p:nvPr/>
        </p:nvSpPr>
        <p:spPr>
          <a:xfrm>
            <a:off x="7851274" y="5497525"/>
            <a:ext cx="1368926" cy="446075"/>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665"/>
              <a:buFont typeface="Source Sans Pro"/>
              <a:buNone/>
            </a:pPr>
            <a:r>
              <a:rPr lang="en-US" sz="1665">
                <a:solidFill>
                  <a:schemeClr val="dk1"/>
                </a:solidFill>
                <a:latin typeface="Source Sans Pro"/>
                <a:ea typeface="Source Sans Pro"/>
                <a:cs typeface="Source Sans Pro"/>
                <a:sym typeface="Source Sans Pro"/>
              </a:rPr>
              <a:t>Dimensions</a:t>
            </a:r>
            <a:endParaRPr/>
          </a:p>
        </p:txBody>
      </p:sp>
      <p:sp>
        <p:nvSpPr>
          <p:cNvPr id="341" name="Google Shape;341;p34"/>
          <p:cNvSpPr txBox="1"/>
          <p:nvPr/>
        </p:nvSpPr>
        <p:spPr>
          <a:xfrm>
            <a:off x="7848600" y="4353828"/>
            <a:ext cx="1368926" cy="75157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Symplectic Elements</a:t>
            </a:r>
            <a:endParaRPr/>
          </a:p>
        </p:txBody>
      </p:sp>
      <p:sp>
        <p:nvSpPr>
          <p:cNvPr id="342" name="Google Shape;342;p34"/>
          <p:cNvSpPr txBox="1"/>
          <p:nvPr/>
        </p:nvSpPr>
        <p:spPr>
          <a:xfrm>
            <a:off x="7848600" y="3024112"/>
            <a:ext cx="1368926" cy="48108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(FigShare)</a:t>
            </a:r>
            <a:endParaRPr/>
          </a:p>
        </p:txBody>
      </p:sp>
      <p:sp>
        <p:nvSpPr>
          <p:cNvPr id="343" name="Google Shape;343;p34"/>
          <p:cNvSpPr txBox="1"/>
          <p:nvPr/>
        </p:nvSpPr>
        <p:spPr>
          <a:xfrm>
            <a:off x="7851274" y="2571293"/>
            <a:ext cx="1368926" cy="476707"/>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665"/>
              <a:buFont typeface="Source Sans Pro"/>
              <a:buNone/>
            </a:pPr>
            <a:r>
              <a:rPr lang="en-US" sz="1665">
                <a:solidFill>
                  <a:schemeClr val="dk1"/>
                </a:solidFill>
                <a:latin typeface="Source Sans Pro"/>
                <a:ea typeface="Source Sans Pro"/>
                <a:cs typeface="Source Sans Pro"/>
                <a:sym typeface="Source Sans Pro"/>
              </a:rPr>
              <a:t>(ReadCube)</a:t>
            </a:r>
            <a:endParaRPr/>
          </a:p>
        </p:txBody>
      </p:sp>
      <p:sp>
        <p:nvSpPr>
          <p:cNvPr id="344" name="Google Shape;344;p34"/>
          <p:cNvSpPr txBox="1"/>
          <p:nvPr/>
        </p:nvSpPr>
        <p:spPr>
          <a:xfrm>
            <a:off x="9957691" y="3451225"/>
            <a:ext cx="1270891" cy="59372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VIVO</a:t>
            </a:r>
            <a:endParaRPr/>
          </a:p>
        </p:txBody>
      </p:sp>
      <p:sp>
        <p:nvSpPr>
          <p:cNvPr id="345" name="Google Shape;345;p34"/>
          <p:cNvSpPr txBox="1"/>
          <p:nvPr/>
        </p:nvSpPr>
        <p:spPr>
          <a:xfrm>
            <a:off x="9957691" y="2590800"/>
            <a:ext cx="1270891" cy="402854"/>
          </a:xfrm>
          <a:prstGeom prst="rect">
            <a:avLst/>
          </a:prstGeom>
          <a:noFill/>
          <a:ln>
            <a:noFill/>
          </a:ln>
        </p:spPr>
        <p:txBody>
          <a:bodyPr anchorCtr="0" anchor="ctr" bIns="45700" lIns="91425" spcFirstLastPara="1" rIns="91425" wrap="square" tIns="45700">
            <a:noAutofit/>
          </a:bodyPr>
          <a:lstStyle/>
          <a:p>
            <a:pPr indent="0" lvl="0" marL="0" marR="0" rtl="0" algn="ctr">
              <a:lnSpc>
                <a:spcPct val="70000"/>
              </a:lnSpc>
              <a:spcBef>
                <a:spcPts val="0"/>
              </a:spcBef>
              <a:spcAft>
                <a:spcPts val="0"/>
              </a:spcAft>
              <a:buClr>
                <a:schemeClr val="dk1"/>
              </a:buClr>
              <a:buSzPts val="1260"/>
              <a:buFont typeface="Source Sans Pro"/>
              <a:buNone/>
            </a:pPr>
            <a:r>
              <a:rPr lang="en-US" sz="1260">
                <a:solidFill>
                  <a:schemeClr val="dk1"/>
                </a:solidFill>
                <a:latin typeface="Source Sans Pro"/>
                <a:ea typeface="Source Sans Pro"/>
                <a:cs typeface="Source Sans Pro"/>
                <a:sym typeface="Source Sans Pro"/>
              </a:rPr>
              <a:t>Open Science Framework</a:t>
            </a:r>
            <a:endParaRPr/>
          </a:p>
        </p:txBody>
      </p:sp>
      <p:sp>
        <p:nvSpPr>
          <p:cNvPr id="346" name="Google Shape;346;p34"/>
          <p:cNvSpPr txBox="1"/>
          <p:nvPr/>
        </p:nvSpPr>
        <p:spPr>
          <a:xfrm>
            <a:off x="9906000" y="5943600"/>
            <a:ext cx="1270891" cy="539751"/>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Zenodo</a:t>
            </a:r>
            <a:endParaRPr sz="1800">
              <a:solidFill>
                <a:schemeClr val="dk1"/>
              </a:solidFill>
              <a:latin typeface="Source Sans Pro"/>
              <a:ea typeface="Source Sans Pro"/>
              <a:cs typeface="Source Sans Pro"/>
              <a:sym typeface="Source Sans Pro"/>
            </a:endParaRPr>
          </a:p>
        </p:txBody>
      </p:sp>
      <p:sp>
        <p:nvSpPr>
          <p:cNvPr id="347" name="Google Shape;347;p34"/>
          <p:cNvSpPr txBox="1"/>
          <p:nvPr/>
        </p:nvSpPr>
        <p:spPr>
          <a:xfrm>
            <a:off x="9947666" y="3921575"/>
            <a:ext cx="1270891" cy="593726"/>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1800"/>
              <a:buFont typeface="Source Sans Pro"/>
              <a:buNone/>
            </a:pPr>
            <a:r>
              <a:rPr lang="en-US" sz="1800">
                <a:solidFill>
                  <a:schemeClr val="dk1"/>
                </a:solidFill>
                <a:latin typeface="Source Sans Pro"/>
                <a:ea typeface="Source Sans Pro"/>
                <a:cs typeface="Source Sans Pro"/>
                <a:sym typeface="Source Sans Pro"/>
              </a:rPr>
              <a:t>SHARE</a:t>
            </a:r>
            <a:endParaRPr/>
          </a:p>
        </p:txBody>
      </p:sp>
      <p:sp>
        <p:nvSpPr>
          <p:cNvPr id="348" name="Google Shape;348;p34"/>
          <p:cNvSpPr txBox="1"/>
          <p:nvPr/>
        </p:nvSpPr>
        <p:spPr>
          <a:xfrm>
            <a:off x="9463395" y="161007"/>
            <a:ext cx="2211134" cy="1156758"/>
          </a:xfrm>
          <a:prstGeom prst="rect">
            <a:avLst/>
          </a:prstGeom>
          <a:noFill/>
          <a:ln>
            <a:noFill/>
          </a:ln>
        </p:spPr>
        <p:txBody>
          <a:bodyPr anchorCtr="0" anchor="ctr" bIns="45700" lIns="91425" spcFirstLastPara="1" rIns="91425" wrap="square" tIns="45700">
            <a:noAutofit/>
          </a:bodyPr>
          <a:lstStyle/>
          <a:p>
            <a:pPr indent="0" lvl="0" marL="0" marR="0" rtl="0" algn="l">
              <a:lnSpc>
                <a:spcPct val="70000"/>
              </a:lnSpc>
              <a:spcBef>
                <a:spcPts val="0"/>
              </a:spcBef>
              <a:spcAft>
                <a:spcPts val="0"/>
              </a:spcAft>
              <a:buClr>
                <a:schemeClr val="dk1"/>
              </a:buClr>
              <a:buSzPts val="1395"/>
              <a:buFont typeface="Source Sans Pro"/>
              <a:buNone/>
            </a:pPr>
            <a:r>
              <a:rPr b="1" lang="en-US" sz="1395">
                <a:solidFill>
                  <a:schemeClr val="dk1"/>
                </a:solidFill>
                <a:latin typeface="Source Sans Pro"/>
                <a:ea typeface="Source Sans Pro"/>
                <a:cs typeface="Source Sans Pro"/>
                <a:sym typeface="Source Sans Pro"/>
              </a:rPr>
              <a:t>Point Solutions of Note: </a:t>
            </a:r>
            <a:endParaRPr/>
          </a:p>
          <a:p>
            <a:pPr indent="-285750" lvl="0" marL="285750" marR="0" rtl="0" algn="l">
              <a:lnSpc>
                <a:spcPct val="70000"/>
              </a:lnSpc>
              <a:spcBef>
                <a:spcPts val="0"/>
              </a:spcBef>
              <a:spcAft>
                <a:spcPts val="0"/>
              </a:spcAft>
              <a:buClr>
                <a:schemeClr val="dk1"/>
              </a:buClr>
              <a:buSzPts val="1395"/>
              <a:buFont typeface="Arial"/>
              <a:buChar char="•"/>
            </a:pPr>
            <a:r>
              <a:rPr lang="en-US" sz="1395">
                <a:solidFill>
                  <a:schemeClr val="dk1"/>
                </a:solidFill>
                <a:latin typeface="Source Sans Pro"/>
                <a:ea typeface="Source Sans Pro"/>
                <a:cs typeface="Source Sans Pro"/>
                <a:sym typeface="Source Sans Pro"/>
              </a:rPr>
              <a:t>Academia.edu</a:t>
            </a:r>
            <a:endParaRPr sz="1395">
              <a:solidFill>
                <a:schemeClr val="dk1"/>
              </a:solidFill>
              <a:latin typeface="Source Sans Pro"/>
              <a:ea typeface="Source Sans Pro"/>
              <a:cs typeface="Source Sans Pro"/>
              <a:sym typeface="Source Sans Pro"/>
            </a:endParaRPr>
          </a:p>
          <a:p>
            <a:pPr indent="-285750" lvl="0" marL="285750" marR="0" rtl="0" algn="l">
              <a:lnSpc>
                <a:spcPct val="70000"/>
              </a:lnSpc>
              <a:spcBef>
                <a:spcPts val="0"/>
              </a:spcBef>
              <a:spcAft>
                <a:spcPts val="0"/>
              </a:spcAft>
              <a:buClr>
                <a:schemeClr val="dk1"/>
              </a:buClr>
              <a:buSzPts val="1395"/>
              <a:buFont typeface="Arial"/>
              <a:buChar char="•"/>
            </a:pPr>
            <a:r>
              <a:rPr lang="en-US" sz="1395">
                <a:solidFill>
                  <a:schemeClr val="dk1"/>
                </a:solidFill>
                <a:latin typeface="Source Sans Pro"/>
                <a:ea typeface="Source Sans Pro"/>
                <a:cs typeface="Source Sans Pro"/>
                <a:sym typeface="Source Sans Pro"/>
              </a:rPr>
              <a:t>Research Gate</a:t>
            </a:r>
            <a:endParaRPr/>
          </a:p>
          <a:p>
            <a:pPr indent="-285750" lvl="0" marL="285750" marR="0" rtl="0" algn="l">
              <a:lnSpc>
                <a:spcPct val="70000"/>
              </a:lnSpc>
              <a:spcBef>
                <a:spcPts val="0"/>
              </a:spcBef>
              <a:spcAft>
                <a:spcPts val="0"/>
              </a:spcAft>
              <a:buClr>
                <a:schemeClr val="dk1"/>
              </a:buClr>
              <a:buSzPts val="1395"/>
              <a:buFont typeface="Arial"/>
              <a:buChar char="•"/>
            </a:pPr>
            <a:r>
              <a:rPr lang="en-US" sz="1395">
                <a:solidFill>
                  <a:schemeClr val="dk1"/>
                </a:solidFill>
                <a:latin typeface="Source Sans Pro"/>
                <a:ea typeface="Source Sans Pro"/>
                <a:cs typeface="Source Sans Pro"/>
                <a:sym typeface="Source Sans Pro"/>
              </a:rPr>
              <a:t>ORCID</a:t>
            </a:r>
            <a:endParaRPr/>
          </a:p>
          <a:p>
            <a:pPr indent="-285750" lvl="0" marL="285750" marR="0" rtl="0" algn="l">
              <a:lnSpc>
                <a:spcPct val="70000"/>
              </a:lnSpc>
              <a:spcBef>
                <a:spcPts val="0"/>
              </a:spcBef>
              <a:spcAft>
                <a:spcPts val="0"/>
              </a:spcAft>
              <a:buClr>
                <a:schemeClr val="dk1"/>
              </a:buClr>
              <a:buSzPts val="1395"/>
              <a:buFont typeface="Arial"/>
              <a:buChar char="•"/>
            </a:pPr>
            <a:r>
              <a:rPr lang="en-US" sz="1395">
                <a:solidFill>
                  <a:schemeClr val="dk1"/>
                </a:solidFill>
                <a:latin typeface="Source Sans Pro"/>
                <a:ea typeface="Source Sans Pro"/>
                <a:cs typeface="Source Sans Pro"/>
                <a:sym typeface="Source Sans Pro"/>
              </a:rPr>
              <a:t>CrossRef</a:t>
            </a:r>
            <a:endParaRPr sz="1395">
              <a:solidFill>
                <a:schemeClr val="dk1"/>
              </a:solidFill>
              <a:latin typeface="Source Sans Pro"/>
              <a:ea typeface="Source Sans Pro"/>
              <a:cs typeface="Source Sans Pro"/>
              <a:sym typeface="Source Sans Pro"/>
            </a:endParaRPr>
          </a:p>
          <a:p>
            <a:pPr indent="-285750" lvl="0" marL="285750" marR="0" rtl="0" algn="l">
              <a:lnSpc>
                <a:spcPct val="70000"/>
              </a:lnSpc>
              <a:spcBef>
                <a:spcPts val="0"/>
              </a:spcBef>
              <a:spcAft>
                <a:spcPts val="0"/>
              </a:spcAft>
              <a:buClr>
                <a:schemeClr val="dk1"/>
              </a:buClr>
              <a:buSzPts val="1395"/>
              <a:buFont typeface="Arial"/>
              <a:buChar char="•"/>
            </a:pPr>
            <a:r>
              <a:rPr lang="en-US" sz="1395">
                <a:solidFill>
                  <a:schemeClr val="dk1"/>
                </a:solidFill>
                <a:latin typeface="Source Sans Pro"/>
                <a:ea typeface="Source Sans Pro"/>
                <a:cs typeface="Source Sans Pro"/>
                <a:sym typeface="Source Sans Pro"/>
              </a:rPr>
              <a:t>Google Scholar</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35"/>
          <p:cNvSpPr txBox="1"/>
          <p:nvPr>
            <p:ph type="title"/>
          </p:nvPr>
        </p:nvSpPr>
        <p:spPr>
          <a:xfrm>
            <a:off x="838200" y="457200"/>
            <a:ext cx="105156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959"/>
              <a:buFont typeface="Source Sans Pro"/>
              <a:buNone/>
            </a:pPr>
            <a:r>
              <a:rPr b="0" i="0" lang="en-US" sz="3959" u="none" cap="none" strike="noStrike">
                <a:solidFill>
                  <a:schemeClr val="dk1"/>
                </a:solidFill>
                <a:latin typeface="Source Sans Pro"/>
                <a:ea typeface="Source Sans Pro"/>
                <a:cs typeface="Source Sans Pro"/>
                <a:sym typeface="Source Sans Pro"/>
              </a:rPr>
              <a:t>Posada &amp; Chen: Elsevier’s Growing Position</a:t>
            </a:r>
            <a:endParaRPr/>
          </a:p>
        </p:txBody>
      </p:sp>
      <p:pic>
        <p:nvPicPr>
          <p:cNvPr descr="https://i2.wp.com/knowledgegap.org/wp-content/uploads/2017/09/with-companies.png?resize=700%2C401" id="355" name="Google Shape;355;p35"/>
          <p:cNvPicPr preferRelativeResize="0"/>
          <p:nvPr/>
        </p:nvPicPr>
        <p:blipFill rotWithShape="1">
          <a:blip r:embed="rId3">
            <a:alphaModFix/>
          </a:blip>
          <a:srcRect b="0" l="0" r="0" t="0"/>
          <a:stretch/>
        </p:blipFill>
        <p:spPr>
          <a:xfrm>
            <a:off x="582925" y="1235075"/>
            <a:ext cx="11612675" cy="6652400"/>
          </a:xfrm>
          <a:prstGeom prst="rect">
            <a:avLst/>
          </a:prstGeom>
          <a:noFill/>
          <a:ln>
            <a:noFill/>
          </a:ln>
        </p:spPr>
      </p:pic>
      <p:sp>
        <p:nvSpPr>
          <p:cNvPr id="356" name="Google Shape;356;p35"/>
          <p:cNvSpPr txBox="1"/>
          <p:nvPr/>
        </p:nvSpPr>
        <p:spPr>
          <a:xfrm>
            <a:off x="838200" y="1066800"/>
            <a:ext cx="10833479" cy="30777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400">
                <a:solidFill>
                  <a:schemeClr val="dk1"/>
                </a:solidFill>
                <a:latin typeface="Source Sans Pro"/>
                <a:ea typeface="Source Sans Pro"/>
                <a:cs typeface="Source Sans Pro"/>
                <a:sym typeface="Source Sans Pro"/>
              </a:rPr>
              <a:t>http://knowledgegap.org/index.php/sub-projects/rent-seeking-and-financialization-of-the-academic-publishing-industry/preliminary-findings/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Google Shape;362;p36"/>
          <p:cNvSpPr txBox="1"/>
          <p:nvPr>
            <p:ph idx="1" type="body"/>
          </p:nvPr>
        </p:nvSpPr>
        <p:spPr>
          <a:xfrm>
            <a:off x="2126325" y="1843278"/>
            <a:ext cx="10515600" cy="4805400"/>
          </a:xfrm>
          <a:prstGeom prst="rect">
            <a:avLst/>
          </a:prstGeom>
        </p:spPr>
        <p:txBody>
          <a:bodyPr anchorCtr="0" anchor="t" bIns="45700" lIns="91425" spcFirstLastPara="1" rIns="91425" wrap="square" tIns="45700">
            <a:noAutofit/>
          </a:bodyPr>
          <a:lstStyle/>
          <a:p>
            <a:pPr indent="0" lvl="0" marL="0">
              <a:spcBef>
                <a:spcPts val="1100"/>
              </a:spcBef>
              <a:spcAft>
                <a:spcPts val="0"/>
              </a:spcAft>
              <a:buNone/>
            </a:pPr>
            <a:r>
              <a:rPr lang="en-US" sz="4800"/>
              <a:t>Use Cases and System Architecture</a:t>
            </a:r>
            <a:endParaRPr sz="48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37"/>
          <p:cNvSpPr txBox="1"/>
          <p:nvPr>
            <p:ph type="title"/>
          </p:nvPr>
        </p:nvSpPr>
        <p:spPr>
          <a:xfrm>
            <a:off x="1469625" y="1193875"/>
            <a:ext cx="10515600" cy="701700"/>
          </a:xfrm>
          <a:prstGeom prst="rect">
            <a:avLst/>
          </a:prstGeom>
        </p:spPr>
        <p:txBody>
          <a:bodyPr anchorCtr="0" anchor="ctr" bIns="45700" lIns="91425" spcFirstLastPara="1" rIns="91425" wrap="square" tIns="45700">
            <a:noAutofit/>
          </a:bodyPr>
          <a:lstStyle/>
          <a:p>
            <a:pPr indent="0" lvl="0" marL="0">
              <a:spcBef>
                <a:spcPts val="0"/>
              </a:spcBef>
              <a:spcAft>
                <a:spcPts val="0"/>
              </a:spcAft>
              <a:buNone/>
            </a:pPr>
            <a:r>
              <a:rPr lang="en-US"/>
              <a:t>Uses cases...use cases...use cases!</a:t>
            </a:r>
            <a:endParaRPr/>
          </a:p>
        </p:txBody>
      </p:sp>
      <p:pic>
        <p:nvPicPr>
          <p:cNvPr id="369" name="Google Shape;369;p37"/>
          <p:cNvPicPr preferRelativeResize="0"/>
          <p:nvPr/>
        </p:nvPicPr>
        <p:blipFill>
          <a:blip r:embed="rId3">
            <a:alphaModFix/>
          </a:blip>
          <a:stretch>
            <a:fillRect/>
          </a:stretch>
        </p:blipFill>
        <p:spPr>
          <a:xfrm>
            <a:off x="3353950" y="2443177"/>
            <a:ext cx="5258100" cy="3823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38"/>
          <p:cNvSpPr txBox="1"/>
          <p:nvPr>
            <p:ph type="title"/>
          </p:nvPr>
        </p:nvSpPr>
        <p:spPr>
          <a:xfrm>
            <a:off x="838200" y="457200"/>
            <a:ext cx="105156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959"/>
              <a:buFont typeface="Source Sans Pro"/>
              <a:buNone/>
            </a:pPr>
            <a:r>
              <a:rPr b="0" i="0" lang="en-US" sz="3959" u="none" cap="none" strike="noStrike">
                <a:solidFill>
                  <a:schemeClr val="dk1"/>
                </a:solidFill>
                <a:latin typeface="Source Sans Pro"/>
                <a:ea typeface="Source Sans Pro"/>
                <a:cs typeface="Source Sans Pro"/>
                <a:sym typeface="Source Sans Pro"/>
              </a:rPr>
              <a:t>Case Study: Fostering International Research</a:t>
            </a:r>
            <a:endParaRPr/>
          </a:p>
        </p:txBody>
      </p:sp>
      <p:sp>
        <p:nvSpPr>
          <p:cNvPr id="375" name="Google Shape;375;p38"/>
          <p:cNvSpPr/>
          <p:nvPr/>
        </p:nvSpPr>
        <p:spPr>
          <a:xfrm>
            <a:off x="762000" y="1305342"/>
            <a:ext cx="10744200" cy="4832092"/>
          </a:xfrm>
          <a:prstGeom prst="rect">
            <a:avLst/>
          </a:prstGeom>
          <a:noFill/>
          <a:ln>
            <a:noFill/>
          </a:ln>
        </p:spPr>
        <p:txBody>
          <a:bodyPr anchorCtr="0" anchor="t" bIns="45700" lIns="91425" spcFirstLastPara="1" rIns="91425" wrap="square" tIns="45700">
            <a:noAutofit/>
          </a:bodyPr>
          <a:lstStyle/>
          <a:p>
            <a:pPr indent="-176213" lvl="0" marL="176213" marR="0" rtl="0" algn="l">
              <a:spcBef>
                <a:spcPts val="0"/>
              </a:spcBef>
              <a:spcAft>
                <a:spcPts val="0"/>
              </a:spcAft>
              <a:buNone/>
            </a:pPr>
            <a:r>
              <a:rPr i="1" lang="en-US" sz="2800">
                <a:solidFill>
                  <a:srgbClr val="000000"/>
                </a:solidFill>
                <a:latin typeface="Calibri"/>
                <a:ea typeface="Calibri"/>
                <a:cs typeface="Calibri"/>
                <a:sym typeface="Calibri"/>
              </a:rPr>
              <a:t>“	I was at a meeting for the Academy of Sciences recently about ‘barriers to international research,’ and multiple faculty members stated wistfully that it would be amazing if we could map, or at least count, the international co-authors of Stanford authors as a case for how important international researchers are to Stanford.</a:t>
            </a:r>
            <a:br>
              <a:rPr i="1" lang="en-US" sz="2800">
                <a:solidFill>
                  <a:srgbClr val="000000"/>
                </a:solidFill>
                <a:latin typeface="Calibri"/>
                <a:ea typeface="Calibri"/>
                <a:cs typeface="Calibri"/>
                <a:sym typeface="Calibri"/>
              </a:rPr>
            </a:br>
            <a:endParaRPr i="1" sz="2800">
              <a:solidFill>
                <a:srgbClr val="000000"/>
              </a:solidFill>
              <a:latin typeface="Calibri"/>
              <a:ea typeface="Calibri"/>
              <a:cs typeface="Calibri"/>
              <a:sym typeface="Calibri"/>
            </a:endParaRPr>
          </a:p>
          <a:p>
            <a:pPr indent="-117475" lvl="0" marL="176213" marR="0" rtl="0" algn="l">
              <a:spcBef>
                <a:spcPts val="0"/>
              </a:spcBef>
              <a:spcAft>
                <a:spcPts val="0"/>
              </a:spcAft>
              <a:buNone/>
            </a:pPr>
            <a:r>
              <a:rPr i="1" lang="en-US" sz="2800">
                <a:solidFill>
                  <a:srgbClr val="000000"/>
                </a:solidFill>
                <a:latin typeface="Calibri"/>
                <a:ea typeface="Calibri"/>
                <a:cs typeface="Calibri"/>
                <a:sym typeface="Calibri"/>
              </a:rPr>
              <a:t>“Do you think it would be possible to design a RIALTO query that could surface co-authors from non-US institutions?”</a:t>
            </a:r>
            <a:br>
              <a:rPr i="1" lang="en-US" sz="2800">
                <a:solidFill>
                  <a:srgbClr val="000000"/>
                </a:solidFill>
                <a:latin typeface="Calibri"/>
                <a:ea typeface="Calibri"/>
                <a:cs typeface="Calibri"/>
                <a:sym typeface="Calibri"/>
              </a:rPr>
            </a:br>
            <a:endParaRPr i="1" sz="2800">
              <a:solidFill>
                <a:srgbClr val="000000"/>
              </a:solidFill>
              <a:latin typeface="Calibri"/>
              <a:ea typeface="Calibri"/>
              <a:cs typeface="Calibri"/>
              <a:sym typeface="Calibri"/>
            </a:endParaRPr>
          </a:p>
          <a:p>
            <a:pPr indent="0" lvl="0" marL="0" marR="0" rtl="0" algn="l">
              <a:spcBef>
                <a:spcPts val="0"/>
              </a:spcBef>
              <a:spcAft>
                <a:spcPts val="0"/>
              </a:spcAft>
              <a:buNone/>
            </a:pPr>
            <a:br>
              <a:rPr i="1" lang="en-US" sz="2800">
                <a:solidFill>
                  <a:schemeClr val="dk1"/>
                </a:solidFill>
                <a:latin typeface="Source Sans Pro"/>
                <a:ea typeface="Source Sans Pro"/>
                <a:cs typeface="Source Sans Pro"/>
                <a:sym typeface="Source Sans Pro"/>
              </a:rPr>
            </a:br>
            <a:endParaRPr i="1" sz="2800">
              <a:solidFill>
                <a:schemeClr val="dk1"/>
              </a:solidFill>
              <a:latin typeface="Source Sans Pro"/>
              <a:ea typeface="Source Sans Pro"/>
              <a:cs typeface="Source Sans Pro"/>
              <a:sym typeface="Source Sans Pr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39"/>
          <p:cNvSpPr txBox="1"/>
          <p:nvPr>
            <p:ph type="title"/>
          </p:nvPr>
        </p:nvSpPr>
        <p:spPr>
          <a:xfrm>
            <a:off x="838200" y="457200"/>
            <a:ext cx="105156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lang="en-US"/>
              <a:t>After some manual queries...</a:t>
            </a:r>
            <a:endParaRPr/>
          </a:p>
        </p:txBody>
      </p:sp>
      <p:pic>
        <p:nvPicPr>
          <p:cNvPr id="381" name="Google Shape;381;p39"/>
          <p:cNvPicPr preferRelativeResize="0"/>
          <p:nvPr/>
        </p:nvPicPr>
        <p:blipFill rotWithShape="1">
          <a:blip r:embed="rId3">
            <a:alphaModFix/>
          </a:blip>
          <a:srcRect b="0" l="0" r="0" t="0"/>
          <a:stretch/>
        </p:blipFill>
        <p:spPr>
          <a:xfrm>
            <a:off x="1066800" y="1253255"/>
            <a:ext cx="7010400" cy="4621487"/>
          </a:xfrm>
          <a:prstGeom prst="rect">
            <a:avLst/>
          </a:prstGeom>
          <a:noFill/>
          <a:ln>
            <a:noFill/>
          </a:ln>
        </p:spPr>
      </p:pic>
      <p:sp>
        <p:nvSpPr>
          <p:cNvPr id="382" name="Google Shape;382;p39"/>
          <p:cNvSpPr/>
          <p:nvPr/>
        </p:nvSpPr>
        <p:spPr>
          <a:xfrm>
            <a:off x="8458200" y="1267110"/>
            <a:ext cx="2989613" cy="415498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400">
                <a:solidFill>
                  <a:srgbClr val="000000"/>
                </a:solidFill>
                <a:latin typeface="Source Sans Pro"/>
                <a:ea typeface="Source Sans Pro"/>
                <a:cs typeface="Source Sans Pro"/>
                <a:sym typeface="Source Sans Pro"/>
              </a:rPr>
              <a:t>Holy...</a:t>
            </a:r>
            <a:br>
              <a:rPr i="1" lang="en-US" sz="2400">
                <a:solidFill>
                  <a:schemeClr val="dk1"/>
                </a:solidFill>
                <a:latin typeface="Source Sans Pro"/>
                <a:ea typeface="Source Sans Pro"/>
                <a:cs typeface="Source Sans Pro"/>
                <a:sym typeface="Source Sans Pro"/>
              </a:rPr>
            </a:br>
            <a:br>
              <a:rPr i="1" lang="en-US" sz="2400">
                <a:solidFill>
                  <a:schemeClr val="dk1"/>
                </a:solidFill>
                <a:latin typeface="Source Sans Pro"/>
                <a:ea typeface="Source Sans Pro"/>
                <a:cs typeface="Source Sans Pro"/>
                <a:sym typeface="Source Sans Pro"/>
              </a:rPr>
            </a:br>
            <a:r>
              <a:rPr i="1" lang="en-US" sz="2400">
                <a:solidFill>
                  <a:srgbClr val="000000"/>
                </a:solidFill>
                <a:latin typeface="Source Sans Pro"/>
                <a:ea typeface="Source Sans Pro"/>
                <a:cs typeface="Source Sans Pro"/>
                <a:sym typeface="Source Sans Pro"/>
              </a:rPr>
              <a:t>Peter, I've been waiting 6 yrs for what you did in less than a week! This is the richest data set about our global research footprint that we have ever produced, bar none.</a:t>
            </a:r>
            <a:endParaRPr i="1" sz="2400">
              <a:solidFill>
                <a:schemeClr val="dk1"/>
              </a:solidFill>
              <a:latin typeface="Source Sans Pro"/>
              <a:ea typeface="Source Sans Pro"/>
              <a:cs typeface="Source Sans Pro"/>
              <a:sym typeface="Source Sans Pr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6" name="Shape 386"/>
        <p:cNvGrpSpPr/>
        <p:nvPr/>
      </p:nvGrpSpPr>
      <p:grpSpPr>
        <a:xfrm>
          <a:off x="0" y="0"/>
          <a:ext cx="0" cy="0"/>
          <a:chOff x="0" y="0"/>
          <a:chExt cx="0" cy="0"/>
        </a:xfrm>
      </p:grpSpPr>
      <p:sp>
        <p:nvSpPr>
          <p:cNvPr id="387" name="Google Shape;387;p40"/>
          <p:cNvSpPr txBox="1"/>
          <p:nvPr>
            <p:ph type="title"/>
          </p:nvPr>
        </p:nvSpPr>
        <p:spPr>
          <a:xfrm>
            <a:off x="589025" y="457200"/>
            <a:ext cx="11499300" cy="701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3959"/>
              <a:buFont typeface="Source Sans Pro"/>
              <a:buNone/>
            </a:pPr>
            <a:r>
              <a:rPr b="0" i="0" lang="en-US" sz="3959" u="none" cap="none" strike="noStrike">
                <a:solidFill>
                  <a:schemeClr val="dk1"/>
                </a:solidFill>
                <a:latin typeface="Source Sans Pro"/>
                <a:ea typeface="Source Sans Pro"/>
                <a:cs typeface="Source Sans Pro"/>
                <a:sym typeface="Source Sans Pro"/>
              </a:rPr>
              <a:t>Research Intelligence: Sample Stories from Stanford</a:t>
            </a:r>
            <a:endParaRPr/>
          </a:p>
        </p:txBody>
      </p:sp>
      <p:sp>
        <p:nvSpPr>
          <p:cNvPr id="388" name="Google Shape;388;p40"/>
          <p:cNvSpPr txBox="1"/>
          <p:nvPr>
            <p:ph idx="1" type="body"/>
          </p:nvPr>
        </p:nvSpPr>
        <p:spPr>
          <a:xfrm>
            <a:off x="838200" y="1158878"/>
            <a:ext cx="10820400" cy="54864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85000"/>
              </a:lnSpc>
              <a:spcBef>
                <a:spcPts val="0"/>
              </a:spcBef>
              <a:spcAft>
                <a:spcPts val="0"/>
              </a:spcAft>
              <a:buClr>
                <a:schemeClr val="dk1"/>
              </a:buClr>
              <a:buSzPts val="2000"/>
              <a:buFont typeface="Arial"/>
              <a:buChar char="•"/>
            </a:pPr>
            <a:r>
              <a:rPr b="0" i="0" lang="en-US" sz="2000" u="none" cap="none" strike="noStrike">
                <a:solidFill>
                  <a:schemeClr val="dk1"/>
                </a:solidFill>
                <a:latin typeface="Source Sans Pro"/>
                <a:ea typeface="Source Sans Pro"/>
                <a:cs typeface="Source Sans Pro"/>
                <a:sym typeface="Source Sans Pro"/>
              </a:rPr>
              <a:t>As a university administrator, I need to understand the impact of cross-disciplinary institutions on research impact so I can assess their ROI</a:t>
            </a:r>
            <a:endParaRPr/>
          </a:p>
          <a:p>
            <a:pPr indent="-228600" lvl="0" marL="228600" rtl="0">
              <a:spcBef>
                <a:spcPts val="1000"/>
              </a:spcBef>
              <a:spcAft>
                <a:spcPts val="0"/>
              </a:spcAft>
              <a:buClr>
                <a:schemeClr val="dk1"/>
              </a:buClr>
              <a:buSzPts val="2000"/>
              <a:buFont typeface="Arial"/>
              <a:buChar char="•"/>
            </a:pPr>
            <a:r>
              <a:rPr lang="en-US" sz="2000"/>
              <a:t>As the Director of the Office of International Affairs, I need to be able to map faculty members' international co-authors by institution so that I can make strategic decisions about potential university-wide partnerships.</a:t>
            </a:r>
            <a:endParaRPr sz="2000"/>
          </a:p>
          <a:p>
            <a:pPr indent="-228600" lvl="0" marL="228600" marR="0" rtl="0" algn="l">
              <a:lnSpc>
                <a:spcPct val="85000"/>
              </a:lnSpc>
              <a:spcBef>
                <a:spcPts val="1000"/>
              </a:spcBef>
              <a:spcAft>
                <a:spcPts val="0"/>
              </a:spcAft>
              <a:buClr>
                <a:schemeClr val="dk1"/>
              </a:buClr>
              <a:buSzPts val="2000"/>
              <a:buFont typeface="Arial"/>
              <a:buChar char="•"/>
            </a:pPr>
            <a:r>
              <a:rPr b="0" i="0" lang="en-US" sz="2000" u="none" cap="none" strike="noStrike">
                <a:solidFill>
                  <a:schemeClr val="dk1"/>
                </a:solidFill>
                <a:latin typeface="Source Sans Pro"/>
                <a:ea typeface="Source Sans Pro"/>
                <a:cs typeface="Source Sans Pro"/>
                <a:sym typeface="Source Sans Pro"/>
              </a:rPr>
              <a:t>As a university administrator, I want to measure the impact of research on student publications </a:t>
            </a:r>
            <a:r>
              <a:rPr lang="en-US" sz="2000"/>
              <a:t>s</a:t>
            </a:r>
            <a:r>
              <a:rPr b="0" i="0" lang="en-US" sz="2000" u="none" cap="none" strike="noStrike">
                <a:solidFill>
                  <a:schemeClr val="dk1"/>
                </a:solidFill>
                <a:latin typeface="Source Sans Pro"/>
                <a:ea typeface="Source Sans Pro"/>
                <a:cs typeface="Source Sans Pro"/>
                <a:sym typeface="Source Sans Pro"/>
              </a:rPr>
              <a:t>o that I can understand which faculty members and granting agencies produce the most student publications</a:t>
            </a:r>
            <a:endParaRPr/>
          </a:p>
          <a:p>
            <a:pPr indent="-228600" lvl="0" marL="228600" marR="0" rtl="0" algn="l">
              <a:lnSpc>
                <a:spcPct val="85000"/>
              </a:lnSpc>
              <a:spcBef>
                <a:spcPts val="1000"/>
              </a:spcBef>
              <a:spcAft>
                <a:spcPts val="0"/>
              </a:spcAft>
              <a:buClr>
                <a:schemeClr val="dk1"/>
              </a:buClr>
              <a:buSzPts val="2000"/>
              <a:buFont typeface="Arial"/>
              <a:buChar char="•"/>
            </a:pPr>
            <a:r>
              <a:rPr b="0" i="0" lang="en-US" sz="2000" u="none" cap="none" strike="noStrike">
                <a:solidFill>
                  <a:schemeClr val="dk1"/>
                </a:solidFill>
                <a:latin typeface="Source Sans Pro"/>
                <a:ea typeface="Source Sans Pro"/>
                <a:cs typeface="Source Sans Pro"/>
                <a:sym typeface="Source Sans Pro"/>
              </a:rPr>
              <a:t>As a university administrator, I need to know which publications resulted from which grants so that I can fulfill reporting requirements to funding agencies</a:t>
            </a:r>
            <a:endParaRPr/>
          </a:p>
          <a:p>
            <a:pPr indent="-228600" lvl="0" marL="228600" marR="0" rtl="0" algn="l">
              <a:lnSpc>
                <a:spcPct val="85000"/>
              </a:lnSpc>
              <a:spcBef>
                <a:spcPts val="1000"/>
              </a:spcBef>
              <a:spcAft>
                <a:spcPts val="0"/>
              </a:spcAft>
              <a:buClr>
                <a:schemeClr val="dk1"/>
              </a:buClr>
              <a:buSzPts val="2000"/>
              <a:buFont typeface="Arial"/>
              <a:buChar char="•"/>
            </a:pPr>
            <a:r>
              <a:rPr b="0" i="0" lang="en-US" sz="2000" u="none" cap="none" strike="noStrike">
                <a:solidFill>
                  <a:schemeClr val="dk1"/>
                </a:solidFill>
                <a:latin typeface="Source Sans Pro"/>
                <a:ea typeface="Source Sans Pro"/>
                <a:cs typeface="Source Sans Pro"/>
                <a:sym typeface="Source Sans Pro"/>
              </a:rPr>
              <a:t>As a department administrator, I need to know how many publications are being produced by each department so that I can report this information </a:t>
            </a:r>
            <a:endParaRPr/>
          </a:p>
          <a:p>
            <a:pPr indent="-228600" lvl="0" marL="228600" marR="0" rtl="0" algn="l">
              <a:lnSpc>
                <a:spcPct val="85000"/>
              </a:lnSpc>
              <a:spcBef>
                <a:spcPts val="1000"/>
              </a:spcBef>
              <a:spcAft>
                <a:spcPts val="0"/>
              </a:spcAft>
              <a:buClr>
                <a:schemeClr val="dk1"/>
              </a:buClr>
              <a:buSzPts val="2000"/>
              <a:buFont typeface="Arial"/>
              <a:buChar char="•"/>
            </a:pPr>
            <a:r>
              <a:rPr b="0" i="0" lang="en-US" sz="2000" u="none" cap="none" strike="noStrike">
                <a:solidFill>
                  <a:schemeClr val="dk1"/>
                </a:solidFill>
                <a:latin typeface="Source Sans Pro"/>
                <a:ea typeface="Source Sans Pro"/>
                <a:cs typeface="Source Sans Pro"/>
                <a:sym typeface="Source Sans Pro"/>
              </a:rPr>
              <a:t>As a subject or data librarian, I want to be able to track incoming awarded grants so that I can talk to researchers about their data preservation and resource needs</a:t>
            </a:r>
            <a:endParaRPr/>
          </a:p>
          <a:p>
            <a:pPr indent="-228600" lvl="0" marL="228600" marR="0" rtl="0" algn="l">
              <a:lnSpc>
                <a:spcPct val="85000"/>
              </a:lnSpc>
              <a:spcBef>
                <a:spcPts val="1000"/>
              </a:spcBef>
              <a:spcAft>
                <a:spcPts val="0"/>
              </a:spcAft>
              <a:buClr>
                <a:schemeClr val="dk1"/>
              </a:buClr>
              <a:buSzPts val="2000"/>
              <a:buFont typeface="Arial"/>
              <a:buChar char="•"/>
            </a:pPr>
            <a:r>
              <a:rPr b="0" i="0" lang="en-US" sz="2000" u="none" cap="none" strike="noStrike">
                <a:solidFill>
                  <a:schemeClr val="dk1"/>
                </a:solidFill>
                <a:latin typeface="Source Sans Pro"/>
                <a:ea typeface="Source Sans Pro"/>
                <a:cs typeface="Source Sans Pro"/>
                <a:sym typeface="Source Sans Pro"/>
              </a:rPr>
              <a:t>As an administrator, I need to understand how the use of building resources and assignments to rooms affects productivity and output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sp>
        <p:nvSpPr>
          <p:cNvPr id="393" name="Google Shape;393;p41"/>
          <p:cNvSpPr txBox="1"/>
          <p:nvPr>
            <p:ph type="title"/>
          </p:nvPr>
        </p:nvSpPr>
        <p:spPr>
          <a:xfrm>
            <a:off x="415600" y="593367"/>
            <a:ext cx="11360700" cy="763500"/>
          </a:xfrm>
          <a:prstGeom prst="rect">
            <a:avLst/>
          </a:prstGeom>
        </p:spPr>
        <p:txBody>
          <a:bodyPr anchorCtr="0" anchor="ctr" bIns="45700" lIns="91425" spcFirstLastPara="1" rIns="91425" wrap="square" tIns="45700">
            <a:noAutofit/>
          </a:bodyPr>
          <a:lstStyle/>
          <a:p>
            <a:pPr indent="0" lvl="0" marL="0" marR="0" rtl="0">
              <a:lnSpc>
                <a:spcPct val="100000"/>
              </a:lnSpc>
              <a:spcBef>
                <a:spcPts val="0"/>
              </a:spcBef>
              <a:spcAft>
                <a:spcPts val="0"/>
              </a:spcAft>
              <a:buNone/>
            </a:pPr>
            <a:r>
              <a:rPr lang="en-US" sz="4300">
                <a:solidFill>
                  <a:srgbClr val="000000"/>
                </a:solidFill>
              </a:rPr>
              <a:t>Proposed RIALTO Architecture</a:t>
            </a:r>
            <a:endParaRPr sz="4300">
              <a:solidFill>
                <a:srgbClr val="000000"/>
              </a:solidFill>
            </a:endParaRPr>
          </a:p>
        </p:txBody>
      </p:sp>
      <p:sp>
        <p:nvSpPr>
          <p:cNvPr id="394" name="Google Shape;394;p41"/>
          <p:cNvSpPr txBox="1"/>
          <p:nvPr>
            <p:ph idx="1" type="body"/>
          </p:nvPr>
        </p:nvSpPr>
        <p:spPr>
          <a:xfrm>
            <a:off x="591567" y="1536633"/>
            <a:ext cx="11184900" cy="4555200"/>
          </a:xfrm>
          <a:prstGeom prst="rect">
            <a:avLst/>
          </a:prstGeom>
        </p:spPr>
        <p:txBody>
          <a:bodyPr anchorCtr="0" anchor="t" bIns="45700" lIns="91425" spcFirstLastPara="1" rIns="91425" wrap="square" tIns="45700">
            <a:noAutofit/>
          </a:bodyPr>
          <a:lstStyle/>
          <a:p>
            <a:pPr indent="0" lvl="0" marL="0" rtl="0">
              <a:spcBef>
                <a:spcPts val="1100"/>
              </a:spcBef>
              <a:spcAft>
                <a:spcPts val="0"/>
              </a:spcAft>
              <a:buNone/>
            </a:pPr>
            <a:r>
              <a:rPr b="1" lang="en-US" sz="3200">
                <a:solidFill>
                  <a:srgbClr val="741B47"/>
                </a:solidFill>
              </a:rPr>
              <a:t>Data Pipeline</a:t>
            </a:r>
            <a:r>
              <a:rPr lang="en-US" sz="3200">
                <a:solidFill>
                  <a:srgbClr val="741B47"/>
                </a:solidFill>
              </a:rPr>
              <a:t> </a:t>
            </a:r>
            <a:r>
              <a:rPr lang="en-US" sz="1900"/>
              <a:t>harvests from multiple known sources, transforms &amp; enhances source data, then loads into the RIALTO canonical datastore.</a:t>
            </a:r>
            <a:endParaRPr sz="1900"/>
          </a:p>
          <a:p>
            <a:pPr indent="0" lvl="0" marL="0" rtl="0">
              <a:spcBef>
                <a:spcPts val="1100"/>
              </a:spcBef>
              <a:spcAft>
                <a:spcPts val="0"/>
              </a:spcAft>
              <a:buNone/>
            </a:pPr>
            <a:r>
              <a:rPr b="1" lang="en-US" sz="3200">
                <a:solidFill>
                  <a:srgbClr val="741B47"/>
                </a:solidFill>
              </a:rPr>
              <a:t>Canonical Datastore </a:t>
            </a:r>
            <a:r>
              <a:rPr lang="en-US" sz="1900"/>
              <a:t>allows scalable ingest, exposure, schema evolution, &amp; complex relationship querying between managed entities as well as real-time population of downstream datastores (e.g., representations for web app usage);</a:t>
            </a:r>
            <a:endParaRPr sz="1900"/>
          </a:p>
          <a:p>
            <a:pPr indent="0" lvl="0" marL="0" rtl="0">
              <a:spcBef>
                <a:spcPts val="1100"/>
              </a:spcBef>
              <a:spcAft>
                <a:spcPts val="0"/>
              </a:spcAft>
              <a:buNone/>
            </a:pPr>
            <a:r>
              <a:rPr b="1" lang="en-US" sz="3200">
                <a:solidFill>
                  <a:srgbClr val="741B47"/>
                </a:solidFill>
              </a:rPr>
              <a:t>Web Application </a:t>
            </a:r>
            <a:r>
              <a:rPr lang="en-US" sz="1900"/>
              <a:t>exposes visualizations, reports, &amp; landing pages for RIALTO entities sufficient to satisfy the collated requirements below.</a:t>
            </a:r>
            <a:endParaRPr sz="19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42"/>
          <p:cNvSpPr txBox="1"/>
          <p:nvPr>
            <p:ph type="title"/>
          </p:nvPr>
        </p:nvSpPr>
        <p:spPr>
          <a:xfrm>
            <a:off x="415600" y="113833"/>
            <a:ext cx="11360700" cy="843300"/>
          </a:xfrm>
          <a:prstGeom prst="rect">
            <a:avLst/>
          </a:prstGeom>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rPr lang="en-US" sz="4300">
                <a:solidFill>
                  <a:srgbClr val="000000"/>
                </a:solidFill>
              </a:rPr>
              <a:t>Proposed RIALTO Architecture</a:t>
            </a:r>
            <a:endParaRPr sz="4300">
              <a:solidFill>
                <a:srgbClr val="000000"/>
              </a:solidFill>
            </a:endParaRPr>
          </a:p>
        </p:txBody>
      </p:sp>
      <p:sp>
        <p:nvSpPr>
          <p:cNvPr id="400" name="Google Shape;400;p42"/>
          <p:cNvSpPr/>
          <p:nvPr/>
        </p:nvSpPr>
        <p:spPr>
          <a:xfrm>
            <a:off x="9373233" y="4067333"/>
            <a:ext cx="2717100" cy="1461900"/>
          </a:xfrm>
          <a:prstGeom prst="rect">
            <a:avLst/>
          </a:prstGeom>
          <a:solidFill>
            <a:srgbClr val="D9EAD3"/>
          </a:solidFill>
          <a:ln cap="flat" cmpd="sng" w="9525">
            <a:solidFill>
              <a:srgbClr val="000000"/>
            </a:solidFill>
            <a:prstDash val="solid"/>
            <a:round/>
            <a:headEnd len="sm" w="sm" type="none"/>
            <a:tailEnd len="sm" w="sm" type="none"/>
          </a:ln>
        </p:spPr>
        <p:txBody>
          <a:bodyPr anchorCtr="0" anchor="t" bIns="121900" lIns="121900" spcFirstLastPara="1" rIns="121900" wrap="square" tIns="121900">
            <a:noAutofit/>
          </a:bodyPr>
          <a:lstStyle/>
          <a:p>
            <a:pPr indent="0" lvl="0" marL="0" rtl="0">
              <a:spcBef>
                <a:spcPts val="0"/>
              </a:spcBef>
              <a:spcAft>
                <a:spcPts val="0"/>
              </a:spcAft>
              <a:buNone/>
            </a:pPr>
            <a:r>
              <a:rPr b="1" lang="en-US" sz="1900">
                <a:latin typeface="Inconsolata"/>
                <a:ea typeface="Inconsolata"/>
                <a:cs typeface="Inconsolata"/>
                <a:sym typeface="Inconsolata"/>
              </a:rPr>
              <a:t>GUI</a:t>
            </a:r>
            <a:endParaRPr b="1" sz="1900">
              <a:latin typeface="Inconsolata"/>
              <a:ea typeface="Inconsolata"/>
              <a:cs typeface="Inconsolata"/>
              <a:sym typeface="Inconsolata"/>
            </a:endParaRPr>
          </a:p>
        </p:txBody>
      </p:sp>
      <p:sp>
        <p:nvSpPr>
          <p:cNvPr id="401" name="Google Shape;401;p42"/>
          <p:cNvSpPr/>
          <p:nvPr/>
        </p:nvSpPr>
        <p:spPr>
          <a:xfrm>
            <a:off x="5924133" y="4067333"/>
            <a:ext cx="3449100" cy="1461900"/>
          </a:xfrm>
          <a:prstGeom prst="rect">
            <a:avLst/>
          </a:prstGeom>
          <a:solidFill>
            <a:srgbClr val="D9EAD3"/>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1600">
                <a:latin typeface="Inconsolata"/>
                <a:ea typeface="Inconsolata"/>
                <a:cs typeface="Inconsolata"/>
                <a:sym typeface="Inconsolata"/>
              </a:rPr>
              <a:t>Web App</a:t>
            </a:r>
            <a:endParaRPr b="1" sz="1600">
              <a:latin typeface="Inconsolata"/>
              <a:ea typeface="Inconsolata"/>
              <a:cs typeface="Inconsolata"/>
              <a:sym typeface="Inconsolata"/>
            </a:endParaRPr>
          </a:p>
          <a:p>
            <a:pPr indent="0" lvl="0" marL="0" rtl="0">
              <a:spcBef>
                <a:spcPts val="0"/>
              </a:spcBef>
              <a:spcAft>
                <a:spcPts val="0"/>
              </a:spcAft>
              <a:buNone/>
            </a:pPr>
            <a:r>
              <a:rPr lang="en-US" sz="1300">
                <a:latin typeface="Inconsolata"/>
                <a:ea typeface="Inconsolata"/>
                <a:cs typeface="Inconsolata"/>
                <a:sym typeface="Inconsolata"/>
              </a:rPr>
              <a:t>Publishes RIALTO resource pages</a:t>
            </a:r>
            <a:endParaRPr sz="1300">
              <a:latin typeface="Inconsolata"/>
              <a:ea typeface="Inconsolata"/>
              <a:cs typeface="Inconsolata"/>
              <a:sym typeface="Inconsolata"/>
            </a:endParaRPr>
          </a:p>
          <a:p>
            <a:pPr indent="0" lvl="0" marL="0" rtl="0">
              <a:spcBef>
                <a:spcPts val="0"/>
              </a:spcBef>
              <a:spcAft>
                <a:spcPts val="0"/>
              </a:spcAft>
              <a:buNone/>
            </a:pPr>
            <a:r>
              <a:rPr lang="en-US" sz="1300">
                <a:latin typeface="Inconsolata"/>
                <a:ea typeface="Inconsolata"/>
                <a:cs typeface="Inconsolata"/>
                <a:sym typeface="Inconsolata"/>
              </a:rPr>
              <a:t>Display results of queries on data</a:t>
            </a:r>
            <a:endParaRPr sz="1300">
              <a:latin typeface="Inconsolata"/>
              <a:ea typeface="Inconsolata"/>
              <a:cs typeface="Inconsolata"/>
              <a:sym typeface="Inconsolata"/>
            </a:endParaRPr>
          </a:p>
          <a:p>
            <a:pPr indent="0" lvl="0" marL="0" rtl="0">
              <a:spcBef>
                <a:spcPts val="0"/>
              </a:spcBef>
              <a:spcAft>
                <a:spcPts val="0"/>
              </a:spcAft>
              <a:buNone/>
            </a:pPr>
            <a:r>
              <a:rPr lang="en-US" sz="1300">
                <a:latin typeface="Inconsolata"/>
                <a:ea typeface="Inconsolata"/>
                <a:cs typeface="Inconsolata"/>
                <a:sym typeface="Inconsolata"/>
              </a:rPr>
              <a:t>Generate visualizations</a:t>
            </a:r>
            <a:endParaRPr sz="1300">
              <a:latin typeface="Inconsolata"/>
              <a:ea typeface="Inconsolata"/>
              <a:cs typeface="Inconsolata"/>
              <a:sym typeface="Inconsolata"/>
            </a:endParaRPr>
          </a:p>
          <a:p>
            <a:pPr indent="0" lvl="0" marL="0" rtl="0">
              <a:spcBef>
                <a:spcPts val="0"/>
              </a:spcBef>
              <a:spcAft>
                <a:spcPts val="0"/>
              </a:spcAft>
              <a:buNone/>
            </a:pPr>
            <a:r>
              <a:rPr lang="en-US" sz="1300">
                <a:latin typeface="Inconsolata"/>
                <a:ea typeface="Inconsolata"/>
                <a:cs typeface="Inconsolata"/>
                <a:sym typeface="Inconsolata"/>
              </a:rPr>
              <a:t>Creates Pages based on data profiles</a:t>
            </a:r>
            <a:endParaRPr sz="1300">
              <a:latin typeface="Inconsolata"/>
              <a:ea typeface="Inconsolata"/>
              <a:cs typeface="Inconsolata"/>
              <a:sym typeface="Inconsolata"/>
            </a:endParaRPr>
          </a:p>
        </p:txBody>
      </p:sp>
      <p:sp>
        <p:nvSpPr>
          <p:cNvPr id="402" name="Google Shape;402;p42"/>
          <p:cNvSpPr/>
          <p:nvPr/>
        </p:nvSpPr>
        <p:spPr>
          <a:xfrm>
            <a:off x="2639600" y="2238933"/>
            <a:ext cx="8457600" cy="1452300"/>
          </a:xfrm>
          <a:prstGeom prst="rect">
            <a:avLst/>
          </a:prstGeom>
          <a:solidFill>
            <a:srgbClr val="FCE5CD"/>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1600">
                <a:latin typeface="Inconsolata"/>
                <a:ea typeface="Inconsolata"/>
                <a:cs typeface="Inconsolata"/>
                <a:sym typeface="Inconsolata"/>
              </a:rPr>
              <a:t>Data Pipeline</a:t>
            </a:r>
            <a:endParaRPr b="1" sz="1600">
              <a:latin typeface="Inconsolata"/>
              <a:ea typeface="Inconsolata"/>
              <a:cs typeface="Inconsolata"/>
              <a:sym typeface="Inconsolata"/>
            </a:endParaRPr>
          </a:p>
          <a:p>
            <a:pPr indent="0" lvl="0" marL="0" rtl="0">
              <a:spcBef>
                <a:spcPts val="0"/>
              </a:spcBef>
              <a:spcAft>
                <a:spcPts val="0"/>
              </a:spcAft>
              <a:buNone/>
            </a:pPr>
            <a:r>
              <a:rPr b="1" lang="en-US" sz="1300">
                <a:latin typeface="Inconsolata"/>
                <a:ea typeface="Inconsolata"/>
                <a:cs typeface="Inconsolata"/>
                <a:sym typeface="Inconsolata"/>
              </a:rPr>
              <a:t>Harvest</a:t>
            </a:r>
            <a:r>
              <a:rPr lang="en-US" sz="1300">
                <a:latin typeface="Inconsolata"/>
                <a:ea typeface="Inconsolata"/>
                <a:cs typeface="Inconsolata"/>
                <a:sym typeface="Inconsolata"/>
              </a:rPr>
              <a:t>: Pull in &amp; cache data from APIs, Batch loads, other sources</a:t>
            </a:r>
            <a:endParaRPr sz="1300">
              <a:latin typeface="Inconsolata"/>
              <a:ea typeface="Inconsolata"/>
              <a:cs typeface="Inconsolata"/>
              <a:sym typeface="Inconsolata"/>
            </a:endParaRPr>
          </a:p>
          <a:p>
            <a:pPr indent="0" lvl="0" marL="0" rtl="0">
              <a:spcBef>
                <a:spcPts val="0"/>
              </a:spcBef>
              <a:spcAft>
                <a:spcPts val="0"/>
              </a:spcAft>
              <a:buNone/>
            </a:pPr>
            <a:r>
              <a:rPr b="1" lang="en-US" sz="1300">
                <a:latin typeface="Inconsolata"/>
                <a:ea typeface="Inconsolata"/>
                <a:cs typeface="Inconsolata"/>
                <a:sym typeface="Inconsolata"/>
              </a:rPr>
              <a:t>Normalize</a:t>
            </a:r>
            <a:r>
              <a:rPr lang="en-US" sz="1300">
                <a:latin typeface="Inconsolata"/>
                <a:ea typeface="Inconsolata"/>
                <a:cs typeface="Inconsolata"/>
                <a:sym typeface="Inconsolata"/>
              </a:rPr>
              <a:t>: String clean-up, field mappings to IR, validation for data shapes</a:t>
            </a:r>
            <a:endParaRPr sz="1300">
              <a:latin typeface="Inconsolata"/>
              <a:ea typeface="Inconsolata"/>
              <a:cs typeface="Inconsolata"/>
              <a:sym typeface="Inconsolata"/>
            </a:endParaRPr>
          </a:p>
          <a:p>
            <a:pPr indent="0" lvl="0" marL="0" rtl="0">
              <a:spcBef>
                <a:spcPts val="0"/>
              </a:spcBef>
              <a:spcAft>
                <a:spcPts val="0"/>
              </a:spcAft>
              <a:buNone/>
            </a:pPr>
            <a:r>
              <a:rPr b="1" lang="en-US" sz="1300">
                <a:latin typeface="Inconsolata"/>
                <a:ea typeface="Inconsolata"/>
                <a:cs typeface="Inconsolata"/>
                <a:sym typeface="Inconsolata"/>
              </a:rPr>
              <a:t>Merge</a:t>
            </a:r>
            <a:r>
              <a:rPr lang="en-US" sz="1300">
                <a:latin typeface="Inconsolata"/>
                <a:ea typeface="Inconsolata"/>
                <a:cs typeface="Inconsolata"/>
                <a:sym typeface="Inconsolata"/>
              </a:rPr>
              <a:t>: Overwrite existing data where it is updated, create new otherwise, perform reconciliation</a:t>
            </a:r>
            <a:endParaRPr sz="1300">
              <a:latin typeface="Inconsolata"/>
              <a:ea typeface="Inconsolata"/>
              <a:cs typeface="Inconsolata"/>
              <a:sym typeface="Inconsolata"/>
            </a:endParaRPr>
          </a:p>
          <a:p>
            <a:pPr indent="0" lvl="0" marL="0" rtl="0">
              <a:spcBef>
                <a:spcPts val="0"/>
              </a:spcBef>
              <a:spcAft>
                <a:spcPts val="0"/>
              </a:spcAft>
              <a:buNone/>
            </a:pPr>
            <a:r>
              <a:rPr b="1" lang="en-US" sz="1300">
                <a:latin typeface="Inconsolata"/>
                <a:ea typeface="Inconsolata"/>
                <a:cs typeface="Inconsolata"/>
                <a:sym typeface="Inconsolata"/>
              </a:rPr>
              <a:t>Enhance</a:t>
            </a:r>
            <a:r>
              <a:rPr lang="en-US" sz="1300">
                <a:latin typeface="Inconsolata"/>
                <a:ea typeface="Inconsolata"/>
                <a:cs typeface="Inconsolata"/>
                <a:sym typeface="Inconsolata"/>
              </a:rPr>
              <a:t>: Reconcile externally, pull in other data possibly</a:t>
            </a:r>
            <a:endParaRPr sz="1300">
              <a:latin typeface="Inconsolata"/>
              <a:ea typeface="Inconsolata"/>
              <a:cs typeface="Inconsolata"/>
              <a:sym typeface="Inconsolata"/>
            </a:endParaRPr>
          </a:p>
          <a:p>
            <a:pPr indent="0" lvl="0" marL="0" rtl="0">
              <a:spcBef>
                <a:spcPts val="0"/>
              </a:spcBef>
              <a:spcAft>
                <a:spcPts val="0"/>
              </a:spcAft>
              <a:buNone/>
            </a:pPr>
            <a:r>
              <a:rPr b="1" lang="en-US" sz="1300">
                <a:latin typeface="Inconsolata"/>
                <a:ea typeface="Inconsolata"/>
                <a:cs typeface="Inconsolata"/>
                <a:sym typeface="Inconsolata"/>
              </a:rPr>
              <a:t>Publish</a:t>
            </a:r>
            <a:r>
              <a:rPr lang="en-US" sz="1300">
                <a:latin typeface="Inconsolata"/>
                <a:ea typeface="Inconsolata"/>
                <a:cs typeface="Inconsolata"/>
                <a:sym typeface="Inconsolata"/>
              </a:rPr>
              <a:t>: Load new data into store of record, notify systems of changes</a:t>
            </a:r>
            <a:endParaRPr sz="1300">
              <a:latin typeface="Inconsolata"/>
              <a:ea typeface="Inconsolata"/>
              <a:cs typeface="Inconsolata"/>
              <a:sym typeface="Inconsolata"/>
            </a:endParaRPr>
          </a:p>
        </p:txBody>
      </p:sp>
      <p:sp>
        <p:nvSpPr>
          <p:cNvPr id="403" name="Google Shape;403;p42"/>
          <p:cNvSpPr/>
          <p:nvPr/>
        </p:nvSpPr>
        <p:spPr>
          <a:xfrm>
            <a:off x="527208" y="4087800"/>
            <a:ext cx="2286033" cy="1258783"/>
          </a:xfrm>
          <a:prstGeom prst="flowChartMagneticDisk">
            <a:avLst/>
          </a:prstGeom>
          <a:solidFill>
            <a:srgbClr val="CFE2F3"/>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lgn="ctr">
              <a:spcBef>
                <a:spcPts val="0"/>
              </a:spcBef>
              <a:spcAft>
                <a:spcPts val="0"/>
              </a:spcAft>
              <a:buNone/>
            </a:pPr>
            <a:r>
              <a:rPr b="1" lang="en-US" sz="1600">
                <a:latin typeface="Inconsolata"/>
                <a:ea typeface="Inconsolata"/>
                <a:cs typeface="Inconsolata"/>
                <a:sym typeface="Inconsolata"/>
              </a:rPr>
              <a:t>Canonical Datastore</a:t>
            </a:r>
            <a:endParaRPr b="1" sz="1600">
              <a:latin typeface="Inconsolata"/>
              <a:ea typeface="Inconsolata"/>
              <a:cs typeface="Inconsolata"/>
              <a:sym typeface="Inconsolata"/>
            </a:endParaRPr>
          </a:p>
        </p:txBody>
      </p:sp>
      <p:sp>
        <p:nvSpPr>
          <p:cNvPr id="404" name="Google Shape;404;p42"/>
          <p:cNvSpPr/>
          <p:nvPr/>
        </p:nvSpPr>
        <p:spPr>
          <a:xfrm>
            <a:off x="2639588" y="820397"/>
            <a:ext cx="1552800" cy="942000"/>
          </a:xfrm>
          <a:prstGeom prst="ellipse">
            <a:avLst/>
          </a:prstGeom>
          <a:solidFill>
            <a:srgbClr val="FCE5CD"/>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spcBef>
                <a:spcPts val="0"/>
              </a:spcBef>
              <a:spcAft>
                <a:spcPts val="0"/>
              </a:spcAft>
              <a:buNone/>
            </a:pPr>
            <a:r>
              <a:rPr lang="en-US" sz="1300">
                <a:latin typeface="Inconsolata"/>
                <a:ea typeface="Inconsolata"/>
                <a:cs typeface="Inconsolata"/>
                <a:sym typeface="Inconsolata"/>
              </a:rPr>
              <a:t>Web of Science API</a:t>
            </a:r>
            <a:endParaRPr sz="1300">
              <a:latin typeface="Inconsolata"/>
              <a:ea typeface="Inconsolata"/>
              <a:cs typeface="Inconsolata"/>
              <a:sym typeface="Inconsolata"/>
            </a:endParaRPr>
          </a:p>
        </p:txBody>
      </p:sp>
      <p:sp>
        <p:nvSpPr>
          <p:cNvPr id="405" name="Google Shape;405;p42"/>
          <p:cNvSpPr/>
          <p:nvPr/>
        </p:nvSpPr>
        <p:spPr>
          <a:xfrm>
            <a:off x="4710036" y="881772"/>
            <a:ext cx="1552800" cy="942000"/>
          </a:xfrm>
          <a:prstGeom prst="ellipse">
            <a:avLst/>
          </a:prstGeom>
          <a:solidFill>
            <a:srgbClr val="FCE5CD"/>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spcBef>
                <a:spcPts val="0"/>
              </a:spcBef>
              <a:spcAft>
                <a:spcPts val="0"/>
              </a:spcAft>
              <a:buNone/>
            </a:pPr>
            <a:r>
              <a:rPr lang="en-US" sz="1300">
                <a:latin typeface="Inconsolata"/>
                <a:ea typeface="Inconsolata"/>
                <a:cs typeface="Inconsolata"/>
                <a:sym typeface="Inconsolata"/>
              </a:rPr>
              <a:t>Stanford </a:t>
            </a:r>
            <a:r>
              <a:rPr lang="en-US" sz="1300">
                <a:latin typeface="Inconsolata"/>
                <a:ea typeface="Inconsolata"/>
                <a:cs typeface="Inconsolata"/>
                <a:sym typeface="Inconsolata"/>
              </a:rPr>
              <a:t>Profiles API</a:t>
            </a:r>
            <a:endParaRPr sz="1300">
              <a:latin typeface="Inconsolata"/>
              <a:ea typeface="Inconsolata"/>
              <a:cs typeface="Inconsolata"/>
              <a:sym typeface="Inconsolata"/>
            </a:endParaRPr>
          </a:p>
        </p:txBody>
      </p:sp>
      <p:sp>
        <p:nvSpPr>
          <p:cNvPr id="406" name="Google Shape;406;p42"/>
          <p:cNvSpPr/>
          <p:nvPr/>
        </p:nvSpPr>
        <p:spPr>
          <a:xfrm>
            <a:off x="8963512" y="988104"/>
            <a:ext cx="2453274" cy="879822"/>
          </a:xfrm>
          <a:prstGeom prst="flowChartMultidocument">
            <a:avLst/>
          </a:prstGeom>
          <a:solidFill>
            <a:srgbClr val="FCE5CD"/>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spcBef>
                <a:spcPts val="0"/>
              </a:spcBef>
              <a:spcAft>
                <a:spcPts val="0"/>
              </a:spcAft>
              <a:buNone/>
            </a:pPr>
            <a:r>
              <a:rPr lang="en-US" sz="1300">
                <a:latin typeface="Inconsolata"/>
                <a:ea typeface="Inconsolata"/>
                <a:cs typeface="Inconsolata"/>
                <a:sym typeface="Inconsolata"/>
              </a:rPr>
              <a:t>Harvest Source Data Dump / Batch Load</a:t>
            </a:r>
            <a:endParaRPr sz="1300">
              <a:latin typeface="Inconsolata"/>
              <a:ea typeface="Inconsolata"/>
              <a:cs typeface="Inconsolata"/>
              <a:sym typeface="Inconsolata"/>
            </a:endParaRPr>
          </a:p>
        </p:txBody>
      </p:sp>
      <p:sp>
        <p:nvSpPr>
          <p:cNvPr id="407" name="Google Shape;407;p42"/>
          <p:cNvSpPr/>
          <p:nvPr/>
        </p:nvSpPr>
        <p:spPr>
          <a:xfrm>
            <a:off x="6712509" y="881783"/>
            <a:ext cx="1552800" cy="942000"/>
          </a:xfrm>
          <a:prstGeom prst="ellipse">
            <a:avLst/>
          </a:prstGeom>
          <a:solidFill>
            <a:srgbClr val="FCE5CD"/>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spcBef>
                <a:spcPts val="0"/>
              </a:spcBef>
              <a:spcAft>
                <a:spcPts val="0"/>
              </a:spcAft>
              <a:buNone/>
            </a:pPr>
            <a:r>
              <a:rPr lang="en-US" sz="1300">
                <a:latin typeface="Inconsolata"/>
                <a:ea typeface="Inconsolata"/>
                <a:cs typeface="Inconsolata"/>
                <a:sym typeface="Inconsolata"/>
              </a:rPr>
              <a:t>Other Data Sources?</a:t>
            </a:r>
            <a:endParaRPr sz="1300">
              <a:latin typeface="Inconsolata"/>
              <a:ea typeface="Inconsolata"/>
              <a:cs typeface="Inconsolata"/>
              <a:sym typeface="Inconsolata"/>
            </a:endParaRPr>
          </a:p>
        </p:txBody>
      </p:sp>
      <p:cxnSp>
        <p:nvCxnSpPr>
          <p:cNvPr id="408" name="Google Shape;408;p42"/>
          <p:cNvCxnSpPr>
            <a:stCxn id="404" idx="4"/>
            <a:endCxn id="402" idx="0"/>
          </p:cNvCxnSpPr>
          <p:nvPr/>
        </p:nvCxnSpPr>
        <p:spPr>
          <a:xfrm flipH="1" rot="-5400000">
            <a:off x="4903988" y="274397"/>
            <a:ext cx="476400" cy="3452400"/>
          </a:xfrm>
          <a:prstGeom prst="curvedConnector3">
            <a:avLst>
              <a:gd fmla="val 50014" name="adj1"/>
            </a:avLst>
          </a:prstGeom>
          <a:noFill/>
          <a:ln cap="flat" cmpd="sng" w="9525">
            <a:solidFill>
              <a:srgbClr val="000000"/>
            </a:solidFill>
            <a:prstDash val="solid"/>
            <a:round/>
            <a:headEnd len="med" w="med" type="none"/>
            <a:tailEnd len="med" w="med" type="none"/>
          </a:ln>
        </p:spPr>
      </p:cxnSp>
      <p:cxnSp>
        <p:nvCxnSpPr>
          <p:cNvPr id="409" name="Google Shape;409;p42"/>
          <p:cNvCxnSpPr>
            <a:stCxn id="405" idx="4"/>
            <a:endCxn id="402" idx="0"/>
          </p:cNvCxnSpPr>
          <p:nvPr/>
        </p:nvCxnSpPr>
        <p:spPr>
          <a:xfrm flipH="1" rot="-5400000">
            <a:off x="5969886" y="1340322"/>
            <a:ext cx="415200" cy="1382100"/>
          </a:xfrm>
          <a:prstGeom prst="curvedConnector3">
            <a:avLst>
              <a:gd fmla="val 49995" name="adj1"/>
            </a:avLst>
          </a:prstGeom>
          <a:noFill/>
          <a:ln cap="flat" cmpd="sng" w="9525">
            <a:solidFill>
              <a:srgbClr val="000000"/>
            </a:solidFill>
            <a:prstDash val="solid"/>
            <a:round/>
            <a:headEnd len="med" w="med" type="none"/>
            <a:tailEnd len="med" w="med" type="none"/>
          </a:ln>
        </p:spPr>
      </p:cxnSp>
      <p:cxnSp>
        <p:nvCxnSpPr>
          <p:cNvPr id="410" name="Google Shape;410;p42"/>
          <p:cNvCxnSpPr>
            <a:stCxn id="407" idx="4"/>
            <a:endCxn id="402" idx="0"/>
          </p:cNvCxnSpPr>
          <p:nvPr/>
        </p:nvCxnSpPr>
        <p:spPr>
          <a:xfrm rot="5400000">
            <a:off x="6971109" y="1721183"/>
            <a:ext cx="415200" cy="620400"/>
          </a:xfrm>
          <a:prstGeom prst="curvedConnector3">
            <a:avLst>
              <a:gd fmla="val 49994" name="adj1"/>
            </a:avLst>
          </a:prstGeom>
          <a:noFill/>
          <a:ln cap="flat" cmpd="sng" w="9525">
            <a:solidFill>
              <a:srgbClr val="000000"/>
            </a:solidFill>
            <a:prstDash val="solid"/>
            <a:round/>
            <a:headEnd len="med" w="med" type="none"/>
            <a:tailEnd len="med" w="med" type="none"/>
          </a:ln>
        </p:spPr>
      </p:cxnSp>
      <p:cxnSp>
        <p:nvCxnSpPr>
          <p:cNvPr id="411" name="Google Shape;411;p42"/>
          <p:cNvCxnSpPr>
            <a:stCxn id="406" idx="2"/>
            <a:endCxn id="402" idx="0"/>
          </p:cNvCxnSpPr>
          <p:nvPr/>
        </p:nvCxnSpPr>
        <p:spPr>
          <a:xfrm rot="5400000">
            <a:off x="8241756" y="461207"/>
            <a:ext cx="404400" cy="3151200"/>
          </a:xfrm>
          <a:prstGeom prst="curvedConnector3">
            <a:avLst>
              <a:gd fmla="val 53881" name="adj1"/>
            </a:avLst>
          </a:prstGeom>
          <a:noFill/>
          <a:ln cap="flat" cmpd="sng" w="9525">
            <a:solidFill>
              <a:srgbClr val="000000"/>
            </a:solidFill>
            <a:prstDash val="solid"/>
            <a:round/>
            <a:headEnd len="med" w="med" type="none"/>
            <a:tailEnd len="med" w="med" type="none"/>
          </a:ln>
        </p:spPr>
      </p:cxnSp>
      <p:cxnSp>
        <p:nvCxnSpPr>
          <p:cNvPr id="412" name="Google Shape;412;p42"/>
          <p:cNvCxnSpPr>
            <a:stCxn id="402" idx="2"/>
            <a:endCxn id="403" idx="1"/>
          </p:cNvCxnSpPr>
          <p:nvPr/>
        </p:nvCxnSpPr>
        <p:spPr>
          <a:xfrm rot="5400000">
            <a:off x="4071050" y="1290483"/>
            <a:ext cx="396600" cy="5198100"/>
          </a:xfrm>
          <a:prstGeom prst="curvedConnector3">
            <a:avLst>
              <a:gd fmla="val 49996" name="adj1"/>
            </a:avLst>
          </a:prstGeom>
          <a:noFill/>
          <a:ln cap="flat" cmpd="sng" w="9525">
            <a:solidFill>
              <a:srgbClr val="000000"/>
            </a:solidFill>
            <a:prstDash val="solid"/>
            <a:round/>
            <a:headEnd len="med" w="med" type="none"/>
            <a:tailEnd len="med" w="med" type="triangle"/>
          </a:ln>
        </p:spPr>
      </p:cxnSp>
      <p:cxnSp>
        <p:nvCxnSpPr>
          <p:cNvPr id="413" name="Google Shape;413;p42"/>
          <p:cNvCxnSpPr>
            <a:stCxn id="414" idx="3"/>
          </p:cNvCxnSpPr>
          <p:nvPr/>
        </p:nvCxnSpPr>
        <p:spPr>
          <a:xfrm flipH="1" rot="10800000">
            <a:off x="2286428" y="5001592"/>
            <a:ext cx="832200" cy="860700"/>
          </a:xfrm>
          <a:prstGeom prst="curvedConnector2">
            <a:avLst/>
          </a:prstGeom>
          <a:noFill/>
          <a:ln cap="flat" cmpd="sng" w="9525">
            <a:solidFill>
              <a:srgbClr val="000000"/>
            </a:solidFill>
            <a:prstDash val="solid"/>
            <a:round/>
            <a:headEnd len="med" w="med" type="none"/>
            <a:tailEnd len="med" w="med" type="triangle"/>
          </a:ln>
        </p:spPr>
      </p:cxnSp>
      <p:sp>
        <p:nvSpPr>
          <p:cNvPr id="415" name="Google Shape;415;p42"/>
          <p:cNvSpPr/>
          <p:nvPr/>
        </p:nvSpPr>
        <p:spPr>
          <a:xfrm>
            <a:off x="3081700" y="5229232"/>
            <a:ext cx="2153000" cy="824533"/>
          </a:xfrm>
          <a:prstGeom prst="flowChartMagneticDisk">
            <a:avLst/>
          </a:prstGeom>
          <a:solidFill>
            <a:srgbClr val="CFE2F3"/>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spcBef>
                <a:spcPts val="0"/>
              </a:spcBef>
              <a:spcAft>
                <a:spcPts val="0"/>
              </a:spcAft>
              <a:buNone/>
            </a:pPr>
            <a:r>
              <a:rPr lang="en-US" sz="1300">
                <a:latin typeface="Inconsolata"/>
                <a:ea typeface="Inconsolata"/>
                <a:cs typeface="Inconsolata"/>
                <a:sym typeface="Inconsolata"/>
              </a:rPr>
              <a:t>Visualization datastore</a:t>
            </a:r>
            <a:endParaRPr sz="1300">
              <a:latin typeface="Inconsolata"/>
              <a:ea typeface="Inconsolata"/>
              <a:cs typeface="Inconsolata"/>
              <a:sym typeface="Inconsolata"/>
            </a:endParaRPr>
          </a:p>
        </p:txBody>
      </p:sp>
      <p:cxnSp>
        <p:nvCxnSpPr>
          <p:cNvPr id="416" name="Google Shape;416;p42"/>
          <p:cNvCxnSpPr>
            <a:stCxn id="401" idx="1"/>
            <a:endCxn id="415" idx="4"/>
          </p:cNvCxnSpPr>
          <p:nvPr/>
        </p:nvCxnSpPr>
        <p:spPr>
          <a:xfrm flipH="1">
            <a:off x="5234733" y="4798283"/>
            <a:ext cx="689400" cy="843300"/>
          </a:xfrm>
          <a:prstGeom prst="curvedConnector3">
            <a:avLst>
              <a:gd fmla="val 49988" name="adj1"/>
            </a:avLst>
          </a:prstGeom>
          <a:noFill/>
          <a:ln cap="flat" cmpd="sng" w="9525">
            <a:solidFill>
              <a:srgbClr val="000000"/>
            </a:solidFill>
            <a:prstDash val="solid"/>
            <a:round/>
            <a:headEnd len="med" w="med" type="stealth"/>
            <a:tailEnd len="med" w="med" type="none"/>
          </a:ln>
        </p:spPr>
      </p:cxnSp>
      <p:sp>
        <p:nvSpPr>
          <p:cNvPr id="417" name="Google Shape;417;p42"/>
          <p:cNvSpPr/>
          <p:nvPr/>
        </p:nvSpPr>
        <p:spPr>
          <a:xfrm>
            <a:off x="6505665" y="5955417"/>
            <a:ext cx="2286000" cy="734700"/>
          </a:xfrm>
          <a:prstGeom prst="ellipse">
            <a:avLst/>
          </a:prstGeom>
          <a:solidFill>
            <a:srgbClr val="D9EAD3"/>
          </a:solidFill>
          <a:ln cap="flat" cmpd="sng" w="9525">
            <a:solidFill>
              <a:srgbClr val="000000"/>
            </a:solidFill>
            <a:prstDash val="dot"/>
            <a:round/>
            <a:headEnd len="sm" w="sm" type="none"/>
            <a:tailEnd len="sm" w="sm" type="none"/>
          </a:ln>
        </p:spPr>
        <p:txBody>
          <a:bodyPr anchorCtr="0" anchor="ctr" bIns="121900" lIns="121900" spcFirstLastPara="1" rIns="121900" wrap="square" tIns="121900">
            <a:noAutofit/>
          </a:bodyPr>
          <a:lstStyle/>
          <a:p>
            <a:pPr indent="0" lvl="0" marL="0" rtl="0">
              <a:spcBef>
                <a:spcPts val="0"/>
              </a:spcBef>
              <a:spcAft>
                <a:spcPts val="0"/>
              </a:spcAft>
              <a:buNone/>
            </a:pPr>
            <a:r>
              <a:rPr lang="en-US" sz="1300">
                <a:latin typeface="Inconsolata"/>
                <a:ea typeface="Inconsolata"/>
                <a:cs typeface="Inconsolata"/>
                <a:sym typeface="Inconsolata"/>
              </a:rPr>
              <a:t>RIALTO external publishing API (later)</a:t>
            </a:r>
            <a:endParaRPr sz="1300">
              <a:latin typeface="Inconsolata"/>
              <a:ea typeface="Inconsolata"/>
              <a:cs typeface="Inconsolata"/>
              <a:sym typeface="Inconsolata"/>
            </a:endParaRPr>
          </a:p>
        </p:txBody>
      </p:sp>
      <p:cxnSp>
        <p:nvCxnSpPr>
          <p:cNvPr id="418" name="Google Shape;418;p42"/>
          <p:cNvCxnSpPr>
            <a:stCxn id="401" idx="2"/>
            <a:endCxn id="417" idx="0"/>
          </p:cNvCxnSpPr>
          <p:nvPr/>
        </p:nvCxnSpPr>
        <p:spPr>
          <a:xfrm flipH="1" rot="-5400000">
            <a:off x="7435833" y="5742083"/>
            <a:ext cx="426300" cy="600"/>
          </a:xfrm>
          <a:prstGeom prst="curvedConnector3">
            <a:avLst>
              <a:gd fmla="val 49986" name="adj1"/>
            </a:avLst>
          </a:prstGeom>
          <a:noFill/>
          <a:ln cap="flat" cmpd="sng" w="9525">
            <a:solidFill>
              <a:srgbClr val="000000"/>
            </a:solidFill>
            <a:prstDash val="dot"/>
            <a:round/>
            <a:headEnd len="med" w="med" type="none"/>
            <a:tailEnd len="med" w="med" type="triangle"/>
          </a:ln>
        </p:spPr>
      </p:cxnSp>
      <p:sp>
        <p:nvSpPr>
          <p:cNvPr id="419" name="Google Shape;419;p42"/>
          <p:cNvSpPr/>
          <p:nvPr/>
        </p:nvSpPr>
        <p:spPr>
          <a:xfrm>
            <a:off x="631548" y="2494072"/>
            <a:ext cx="1552800" cy="942000"/>
          </a:xfrm>
          <a:prstGeom prst="ellipse">
            <a:avLst/>
          </a:prstGeom>
          <a:solidFill>
            <a:srgbClr val="FCE5CD"/>
          </a:solidFill>
          <a:ln cap="flat" cmpd="sng" w="9525">
            <a:solidFill>
              <a:srgbClr val="000000"/>
            </a:solidFill>
            <a:prstDash val="dot"/>
            <a:round/>
            <a:headEnd len="sm" w="sm" type="none"/>
            <a:tailEnd len="sm" w="sm" type="none"/>
          </a:ln>
        </p:spPr>
        <p:txBody>
          <a:bodyPr anchorCtr="0" anchor="ctr" bIns="121900" lIns="121900" spcFirstLastPara="1" rIns="121900" wrap="square" tIns="121900">
            <a:noAutofit/>
          </a:bodyPr>
          <a:lstStyle/>
          <a:p>
            <a:pPr indent="0" lvl="0" marL="0" rtl="0">
              <a:spcBef>
                <a:spcPts val="0"/>
              </a:spcBef>
              <a:spcAft>
                <a:spcPts val="0"/>
              </a:spcAft>
              <a:buNone/>
            </a:pPr>
            <a:r>
              <a:rPr lang="en-US" sz="1300">
                <a:latin typeface="Inconsolata"/>
                <a:ea typeface="Inconsolata"/>
                <a:cs typeface="Inconsolata"/>
                <a:sym typeface="Inconsolata"/>
              </a:rPr>
              <a:t>SDR (later)</a:t>
            </a:r>
            <a:endParaRPr sz="1300">
              <a:latin typeface="Inconsolata"/>
              <a:ea typeface="Inconsolata"/>
              <a:cs typeface="Inconsolata"/>
              <a:sym typeface="Inconsolata"/>
            </a:endParaRPr>
          </a:p>
        </p:txBody>
      </p:sp>
      <p:cxnSp>
        <p:nvCxnSpPr>
          <p:cNvPr id="420" name="Google Shape;420;p42"/>
          <p:cNvCxnSpPr>
            <a:stCxn id="419" idx="6"/>
            <a:endCxn id="402" idx="1"/>
          </p:cNvCxnSpPr>
          <p:nvPr/>
        </p:nvCxnSpPr>
        <p:spPr>
          <a:xfrm>
            <a:off x="2184348" y="2965072"/>
            <a:ext cx="455400" cy="600"/>
          </a:xfrm>
          <a:prstGeom prst="curvedConnector3">
            <a:avLst>
              <a:gd fmla="val 49984" name="adj1"/>
            </a:avLst>
          </a:prstGeom>
          <a:noFill/>
          <a:ln cap="flat" cmpd="sng" w="9525">
            <a:solidFill>
              <a:srgbClr val="000000"/>
            </a:solidFill>
            <a:prstDash val="dot"/>
            <a:round/>
            <a:headEnd len="med" w="med" type="none"/>
            <a:tailEnd len="med" w="med" type="none"/>
          </a:ln>
        </p:spPr>
      </p:cxnSp>
      <p:sp>
        <p:nvSpPr>
          <p:cNvPr id="421" name="Google Shape;421;p42"/>
          <p:cNvSpPr/>
          <p:nvPr/>
        </p:nvSpPr>
        <p:spPr>
          <a:xfrm>
            <a:off x="10103435" y="4218795"/>
            <a:ext cx="1386900" cy="579600"/>
          </a:xfrm>
          <a:prstGeom prst="ellipse">
            <a:avLst/>
          </a:prstGeom>
          <a:solidFill>
            <a:srgbClr val="D9EAD3"/>
          </a:solidFill>
          <a:ln cap="flat" cmpd="sng" w="9525">
            <a:solidFill>
              <a:srgbClr val="000000"/>
            </a:solidFill>
            <a:prstDash val="dash"/>
            <a:round/>
            <a:headEnd len="sm" w="sm" type="none"/>
            <a:tailEnd len="sm" w="sm" type="none"/>
          </a:ln>
        </p:spPr>
        <p:txBody>
          <a:bodyPr anchorCtr="0" anchor="ctr" bIns="121900" lIns="121900" spcFirstLastPara="1" rIns="121900" wrap="square" tIns="121900">
            <a:noAutofit/>
          </a:bodyPr>
          <a:lstStyle/>
          <a:p>
            <a:pPr indent="0" lvl="0" marL="0" rtl="0">
              <a:spcBef>
                <a:spcPts val="0"/>
              </a:spcBef>
              <a:spcAft>
                <a:spcPts val="0"/>
              </a:spcAft>
              <a:buNone/>
            </a:pPr>
            <a:r>
              <a:rPr lang="en-US" sz="1300">
                <a:latin typeface="Inconsolata"/>
                <a:ea typeface="Inconsolata"/>
                <a:cs typeface="Inconsolata"/>
                <a:sym typeface="Inconsolata"/>
              </a:rPr>
              <a:t>Viz API</a:t>
            </a:r>
            <a:endParaRPr sz="1300">
              <a:latin typeface="Inconsolata"/>
              <a:ea typeface="Inconsolata"/>
              <a:cs typeface="Inconsolata"/>
              <a:sym typeface="Inconsolata"/>
            </a:endParaRPr>
          </a:p>
        </p:txBody>
      </p:sp>
      <p:cxnSp>
        <p:nvCxnSpPr>
          <p:cNvPr id="422" name="Google Shape;422;p42"/>
          <p:cNvCxnSpPr>
            <a:stCxn id="401" idx="3"/>
            <a:endCxn id="421" idx="2"/>
          </p:cNvCxnSpPr>
          <p:nvPr/>
        </p:nvCxnSpPr>
        <p:spPr>
          <a:xfrm flipH="1" rot="10800000">
            <a:off x="9373233" y="4508483"/>
            <a:ext cx="730200" cy="289800"/>
          </a:xfrm>
          <a:prstGeom prst="curvedConnector3">
            <a:avLst>
              <a:gd fmla="val 50007" name="adj1"/>
            </a:avLst>
          </a:prstGeom>
          <a:noFill/>
          <a:ln cap="flat" cmpd="sng" w="9525">
            <a:solidFill>
              <a:srgbClr val="000000"/>
            </a:solidFill>
            <a:prstDash val="dash"/>
            <a:round/>
            <a:headEnd len="med" w="med" type="none"/>
            <a:tailEnd len="med" w="med" type="triangle"/>
          </a:ln>
        </p:spPr>
      </p:cxnSp>
      <p:sp>
        <p:nvSpPr>
          <p:cNvPr id="423" name="Google Shape;423;p42"/>
          <p:cNvSpPr/>
          <p:nvPr/>
        </p:nvSpPr>
        <p:spPr>
          <a:xfrm>
            <a:off x="10541333" y="4999133"/>
            <a:ext cx="1342800" cy="426000"/>
          </a:xfrm>
          <a:prstGeom prst="rect">
            <a:avLst/>
          </a:prstGeom>
          <a:solidFill>
            <a:srgbClr val="D9EAD3"/>
          </a:solidFill>
          <a:ln cap="flat" cmpd="sng" w="9525">
            <a:solidFill>
              <a:srgbClr val="000000"/>
            </a:solidFill>
            <a:prstDash val="dash"/>
            <a:round/>
            <a:headEnd len="sm" w="sm" type="none"/>
            <a:tailEnd len="sm" w="sm" type="none"/>
          </a:ln>
        </p:spPr>
        <p:txBody>
          <a:bodyPr anchorCtr="0" anchor="ctr" bIns="121900" lIns="121900" spcFirstLastPara="1" rIns="121900" wrap="square" tIns="121900">
            <a:noAutofit/>
          </a:bodyPr>
          <a:lstStyle/>
          <a:p>
            <a:pPr indent="0" lvl="0" marL="0" rtl="0">
              <a:spcBef>
                <a:spcPts val="0"/>
              </a:spcBef>
              <a:spcAft>
                <a:spcPts val="0"/>
              </a:spcAft>
              <a:buNone/>
            </a:pPr>
            <a:r>
              <a:rPr lang="en-US" sz="1300">
                <a:latin typeface="Inconsolata"/>
                <a:ea typeface="Inconsolata"/>
                <a:cs typeface="Inconsolata"/>
                <a:sym typeface="Inconsolata"/>
              </a:rPr>
              <a:t>Realtime viz &amp; reports</a:t>
            </a:r>
            <a:endParaRPr sz="1300">
              <a:latin typeface="Inconsolata"/>
              <a:ea typeface="Inconsolata"/>
              <a:cs typeface="Inconsolata"/>
              <a:sym typeface="Inconsolata"/>
            </a:endParaRPr>
          </a:p>
        </p:txBody>
      </p:sp>
      <p:cxnSp>
        <p:nvCxnSpPr>
          <p:cNvPr id="424" name="Google Shape;424;p42"/>
          <p:cNvCxnSpPr>
            <a:stCxn id="421" idx="6"/>
            <a:endCxn id="423" idx="0"/>
          </p:cNvCxnSpPr>
          <p:nvPr/>
        </p:nvCxnSpPr>
        <p:spPr>
          <a:xfrm flipH="1">
            <a:off x="11212835" y="4508595"/>
            <a:ext cx="277500" cy="490500"/>
          </a:xfrm>
          <a:prstGeom prst="curvedConnector4">
            <a:avLst>
              <a:gd fmla="val -114373" name="adj1"/>
              <a:gd fmla="val 79561" name="adj2"/>
            </a:avLst>
          </a:prstGeom>
          <a:noFill/>
          <a:ln cap="flat" cmpd="sng" w="9525">
            <a:solidFill>
              <a:srgbClr val="000000"/>
            </a:solidFill>
            <a:prstDash val="dash"/>
            <a:round/>
            <a:headEnd len="med" w="med" type="none"/>
            <a:tailEnd len="med" w="med" type="triangle"/>
          </a:ln>
        </p:spPr>
      </p:cxnSp>
      <p:cxnSp>
        <p:nvCxnSpPr>
          <p:cNvPr id="425" name="Google Shape;425;p42"/>
          <p:cNvCxnSpPr>
            <a:stCxn id="414" idx="2"/>
            <a:endCxn id="415" idx="2"/>
          </p:cNvCxnSpPr>
          <p:nvPr/>
        </p:nvCxnSpPr>
        <p:spPr>
          <a:xfrm rot="-5400000">
            <a:off x="1998878" y="5101642"/>
            <a:ext cx="543000" cy="1622700"/>
          </a:xfrm>
          <a:prstGeom prst="curvedConnector4">
            <a:avLst>
              <a:gd fmla="val -43854" name="adj1"/>
              <a:gd fmla="val 75494" name="adj2"/>
            </a:avLst>
          </a:prstGeom>
          <a:noFill/>
          <a:ln cap="flat" cmpd="sng" w="9525">
            <a:solidFill>
              <a:srgbClr val="000000"/>
            </a:solidFill>
            <a:prstDash val="solid"/>
            <a:round/>
            <a:headEnd len="med" w="med" type="none"/>
            <a:tailEnd len="med" w="med" type="triangle"/>
          </a:ln>
        </p:spPr>
      </p:cxnSp>
      <p:sp>
        <p:nvSpPr>
          <p:cNvPr id="414" name="Google Shape;414;p42"/>
          <p:cNvSpPr/>
          <p:nvPr/>
        </p:nvSpPr>
        <p:spPr>
          <a:xfrm>
            <a:off x="631628" y="5540092"/>
            <a:ext cx="1654800" cy="644400"/>
          </a:xfrm>
          <a:prstGeom prst="rect">
            <a:avLst/>
          </a:prstGeom>
          <a:solidFill>
            <a:srgbClr val="CFE2F3"/>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spcBef>
                <a:spcPts val="0"/>
              </a:spcBef>
              <a:spcAft>
                <a:spcPts val="0"/>
              </a:spcAft>
              <a:buNone/>
            </a:pPr>
            <a:r>
              <a:rPr lang="en-US" sz="1300">
                <a:latin typeface="Inconsolata"/>
                <a:ea typeface="Inconsolata"/>
                <a:cs typeface="Inconsolata"/>
                <a:sym typeface="Inconsolata"/>
              </a:rPr>
              <a:t>Graph =&gt; UI data translations</a:t>
            </a:r>
            <a:endParaRPr sz="1900">
              <a:latin typeface="Inconsolata"/>
              <a:ea typeface="Inconsolata"/>
              <a:cs typeface="Inconsolata"/>
              <a:sym typeface="Inconsolata"/>
            </a:endParaRPr>
          </a:p>
        </p:txBody>
      </p:sp>
      <p:cxnSp>
        <p:nvCxnSpPr>
          <p:cNvPr id="426" name="Google Shape;426;p42"/>
          <p:cNvCxnSpPr>
            <a:stCxn id="403" idx="3"/>
            <a:endCxn id="414" idx="0"/>
          </p:cNvCxnSpPr>
          <p:nvPr/>
        </p:nvCxnSpPr>
        <p:spPr>
          <a:xfrm rot="5400000">
            <a:off x="1467875" y="5337733"/>
            <a:ext cx="193500" cy="211200"/>
          </a:xfrm>
          <a:prstGeom prst="curvedConnector3">
            <a:avLst>
              <a:gd fmla="val 50002" name="adj1"/>
            </a:avLst>
          </a:prstGeom>
          <a:noFill/>
          <a:ln cap="flat" cmpd="sng" w="9525">
            <a:solidFill>
              <a:srgbClr val="000000"/>
            </a:solidFill>
            <a:prstDash val="solid"/>
            <a:round/>
            <a:headEnd len="med" w="med" type="none"/>
            <a:tailEnd len="med" w="med" type="none"/>
          </a:ln>
        </p:spPr>
      </p:cxnSp>
      <p:sp>
        <p:nvSpPr>
          <p:cNvPr id="427" name="Google Shape;427;p42"/>
          <p:cNvSpPr/>
          <p:nvPr/>
        </p:nvSpPr>
        <p:spPr>
          <a:xfrm>
            <a:off x="3081700" y="4335401"/>
            <a:ext cx="2153000" cy="763600"/>
          </a:xfrm>
          <a:prstGeom prst="flowChartMagneticDisk">
            <a:avLst/>
          </a:prstGeom>
          <a:solidFill>
            <a:srgbClr val="CFE2F3"/>
          </a:solidFill>
          <a:ln cap="flat" cmpd="sng" w="9525">
            <a:solidFill>
              <a:srgbClr val="000000"/>
            </a:solidFill>
            <a:prstDash val="solid"/>
            <a:round/>
            <a:headEnd len="sm" w="sm" type="none"/>
            <a:tailEnd len="sm" w="sm" type="none"/>
          </a:ln>
        </p:spPr>
        <p:txBody>
          <a:bodyPr anchorCtr="0" anchor="ctr" bIns="121900" lIns="121900" spcFirstLastPara="1" rIns="121900" wrap="square" tIns="121900">
            <a:noAutofit/>
          </a:bodyPr>
          <a:lstStyle/>
          <a:p>
            <a:pPr indent="0" lvl="0" marL="0" rtl="0">
              <a:spcBef>
                <a:spcPts val="0"/>
              </a:spcBef>
              <a:spcAft>
                <a:spcPts val="0"/>
              </a:spcAft>
              <a:buNone/>
            </a:pPr>
            <a:r>
              <a:rPr lang="en-US" sz="1300">
                <a:latin typeface="Inconsolata"/>
                <a:ea typeface="Inconsolata"/>
                <a:cs typeface="Inconsolata"/>
                <a:sym typeface="Inconsolata"/>
              </a:rPr>
              <a:t>Entity Pages datastore</a:t>
            </a:r>
            <a:endParaRPr sz="1300">
              <a:latin typeface="Inconsolata"/>
              <a:ea typeface="Inconsolata"/>
              <a:cs typeface="Inconsolata"/>
              <a:sym typeface="Inconsolata"/>
            </a:endParaRPr>
          </a:p>
        </p:txBody>
      </p:sp>
      <p:cxnSp>
        <p:nvCxnSpPr>
          <p:cNvPr id="428" name="Google Shape;428;p42"/>
          <p:cNvCxnSpPr>
            <a:stCxn id="427" idx="4"/>
            <a:endCxn id="401" idx="1"/>
          </p:cNvCxnSpPr>
          <p:nvPr/>
        </p:nvCxnSpPr>
        <p:spPr>
          <a:xfrm>
            <a:off x="5234700" y="4717201"/>
            <a:ext cx="689400" cy="81000"/>
          </a:xfrm>
          <a:prstGeom prst="curvedConnector3">
            <a:avLst>
              <a:gd fmla="val 49988" name="adj1"/>
            </a:avLst>
          </a:prstGeom>
          <a:noFill/>
          <a:ln cap="flat" cmpd="sng" w="9525">
            <a:solidFill>
              <a:srgbClr val="000000"/>
            </a:solidFill>
            <a:prstDash val="solid"/>
            <a:round/>
            <a:headEnd len="med" w="med" type="none"/>
            <a:tailEnd len="med" w="med" type="stealth"/>
          </a:ln>
        </p:spPr>
      </p:cxnSp>
      <p:sp>
        <p:nvSpPr>
          <p:cNvPr id="429" name="Google Shape;429;p42"/>
          <p:cNvSpPr/>
          <p:nvPr/>
        </p:nvSpPr>
        <p:spPr>
          <a:xfrm>
            <a:off x="631548" y="1488184"/>
            <a:ext cx="1552800" cy="942000"/>
          </a:xfrm>
          <a:prstGeom prst="ellipse">
            <a:avLst/>
          </a:prstGeom>
          <a:solidFill>
            <a:srgbClr val="FCE5CD"/>
          </a:solidFill>
          <a:ln cap="flat" cmpd="sng" w="9525">
            <a:solidFill>
              <a:srgbClr val="000000"/>
            </a:solidFill>
            <a:prstDash val="dot"/>
            <a:round/>
            <a:headEnd len="sm" w="sm" type="none"/>
            <a:tailEnd len="sm" w="sm" type="none"/>
          </a:ln>
        </p:spPr>
        <p:txBody>
          <a:bodyPr anchorCtr="0" anchor="ctr" bIns="121900" lIns="121900" spcFirstLastPara="1" rIns="121900" wrap="square" tIns="121900">
            <a:noAutofit/>
          </a:bodyPr>
          <a:lstStyle/>
          <a:p>
            <a:pPr indent="0" lvl="0" marL="0" rtl="0">
              <a:spcBef>
                <a:spcPts val="0"/>
              </a:spcBef>
              <a:spcAft>
                <a:spcPts val="0"/>
              </a:spcAft>
              <a:buNone/>
            </a:pPr>
            <a:r>
              <a:rPr lang="en-US" sz="1300">
                <a:latin typeface="Inconsolata"/>
                <a:ea typeface="Inconsolata"/>
                <a:cs typeface="Inconsolata"/>
                <a:sym typeface="Inconsolata"/>
              </a:rPr>
              <a:t>Dimensions</a:t>
            </a:r>
            <a:r>
              <a:rPr lang="en-US" sz="1300">
                <a:latin typeface="Inconsolata"/>
                <a:ea typeface="Inconsolata"/>
                <a:cs typeface="Inconsolata"/>
                <a:sym typeface="Inconsolata"/>
              </a:rPr>
              <a:t> </a:t>
            </a:r>
            <a:r>
              <a:rPr lang="en-US" sz="1300">
                <a:latin typeface="Inconsolata"/>
                <a:ea typeface="Inconsolata"/>
                <a:cs typeface="Inconsolata"/>
                <a:sym typeface="Inconsolata"/>
              </a:rPr>
              <a:t>API?</a:t>
            </a:r>
            <a:endParaRPr sz="1300">
              <a:latin typeface="Inconsolata"/>
              <a:ea typeface="Inconsolata"/>
              <a:cs typeface="Inconsolata"/>
              <a:sym typeface="Inconsolata"/>
            </a:endParaRPr>
          </a:p>
        </p:txBody>
      </p:sp>
      <p:cxnSp>
        <p:nvCxnSpPr>
          <p:cNvPr id="430" name="Google Shape;430;p42"/>
          <p:cNvCxnSpPr>
            <a:stCxn id="429" idx="6"/>
            <a:endCxn id="402" idx="0"/>
          </p:cNvCxnSpPr>
          <p:nvPr/>
        </p:nvCxnSpPr>
        <p:spPr>
          <a:xfrm>
            <a:off x="2184348" y="1959184"/>
            <a:ext cx="4684200" cy="279600"/>
          </a:xfrm>
          <a:prstGeom prst="curvedConnector2">
            <a:avLst/>
          </a:prstGeom>
          <a:noFill/>
          <a:ln cap="flat" cmpd="sng" w="9525">
            <a:solidFill>
              <a:srgbClr val="000000"/>
            </a:solidFill>
            <a:prstDash val="dot"/>
            <a:round/>
            <a:headEnd len="med" w="med" type="none"/>
            <a:tailEnd len="med" w="med" type="non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pic>
        <p:nvPicPr>
          <p:cNvPr id="107" name="Google Shape;107;p16"/>
          <p:cNvPicPr preferRelativeResize="0"/>
          <p:nvPr/>
        </p:nvPicPr>
        <p:blipFill rotWithShape="1">
          <a:blip r:embed="rId3">
            <a:alphaModFix/>
          </a:blip>
          <a:srcRect b="0" l="0" r="0" t="0"/>
          <a:stretch/>
        </p:blipFill>
        <p:spPr>
          <a:xfrm>
            <a:off x="6388997" y="898967"/>
            <a:ext cx="5117203" cy="4663633"/>
          </a:xfrm>
          <a:prstGeom prst="rect">
            <a:avLst/>
          </a:prstGeom>
          <a:noFill/>
          <a:ln>
            <a:noFill/>
          </a:ln>
        </p:spPr>
      </p:pic>
      <p:sp>
        <p:nvSpPr>
          <p:cNvPr id="108" name="Google Shape;108;p16"/>
          <p:cNvSpPr txBox="1"/>
          <p:nvPr>
            <p:ph type="title"/>
          </p:nvPr>
        </p:nvSpPr>
        <p:spPr>
          <a:xfrm>
            <a:off x="838200" y="457200"/>
            <a:ext cx="105156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b="0" i="0" lang="en-US" sz="4400" u="none" cap="none" strike="noStrike">
                <a:solidFill>
                  <a:schemeClr val="dk1"/>
                </a:solidFill>
                <a:latin typeface="Source Sans Pro"/>
                <a:ea typeface="Source Sans Pro"/>
                <a:cs typeface="Source Sans Pro"/>
                <a:sym typeface="Source Sans Pro"/>
              </a:rPr>
              <a:t>Stanford Statistics</a:t>
            </a:r>
            <a:endParaRPr b="0" i="0" sz="4400" u="none" cap="none" strike="noStrike">
              <a:solidFill>
                <a:schemeClr val="dk1"/>
              </a:solidFill>
              <a:latin typeface="Source Sans Pro"/>
              <a:ea typeface="Source Sans Pro"/>
              <a:cs typeface="Source Sans Pro"/>
              <a:sym typeface="Source Sans Pro"/>
            </a:endParaRPr>
          </a:p>
        </p:txBody>
      </p:sp>
      <p:sp>
        <p:nvSpPr>
          <p:cNvPr id="109" name="Google Shape;109;p16"/>
          <p:cNvSpPr txBox="1"/>
          <p:nvPr>
            <p:ph idx="1" type="body"/>
          </p:nvPr>
        </p:nvSpPr>
        <p:spPr>
          <a:xfrm>
            <a:off x="838200" y="1371603"/>
            <a:ext cx="10515600" cy="4805363"/>
          </a:xfrm>
          <a:prstGeom prst="rect">
            <a:avLst/>
          </a:prstGeom>
          <a:noFill/>
          <a:ln>
            <a:noFill/>
          </a:ln>
        </p:spPr>
        <p:txBody>
          <a:bodyPr anchorCtr="0" anchor="t" bIns="45700" lIns="91425" spcFirstLastPara="1" rIns="91425" wrap="square" tIns="45700">
            <a:noAutofit/>
          </a:bodyPr>
          <a:lstStyle/>
          <a:p>
            <a:pPr indent="-228600" lvl="0" marL="228600" marR="0" rtl="0" algn="l">
              <a:lnSpc>
                <a:spcPct val="85000"/>
              </a:lnSpc>
              <a:spcBef>
                <a:spcPts val="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2,180 faculty members</a:t>
            </a:r>
            <a:endParaRPr/>
          </a:p>
          <a:p>
            <a:pPr indent="-228600" lvl="0" marL="228600" marR="0" rtl="0" algn="l">
              <a:lnSpc>
                <a:spcPct val="85000"/>
              </a:lnSpc>
              <a:spcBef>
                <a:spcPts val="110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9,304 graduate students</a:t>
            </a:r>
            <a:endParaRPr/>
          </a:p>
          <a:p>
            <a:pPr indent="-228600" lvl="0" marL="228600" marR="0" rtl="0" algn="l">
              <a:lnSpc>
                <a:spcPct val="85000"/>
              </a:lnSpc>
              <a:spcBef>
                <a:spcPts val="110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7,032 undergraduates</a:t>
            </a:r>
            <a:endParaRPr/>
          </a:p>
          <a:p>
            <a:pPr indent="-228600" lvl="0" marL="228600" marR="0" rtl="0" algn="l">
              <a:lnSpc>
                <a:spcPct val="85000"/>
              </a:lnSpc>
              <a:spcBef>
                <a:spcPts val="110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6,000+ sponsored projects</a:t>
            </a:r>
            <a:endParaRPr/>
          </a:p>
          <a:p>
            <a:pPr indent="-228600" lvl="0" marL="228600" marR="0" rtl="0" algn="l">
              <a:lnSpc>
                <a:spcPct val="85000"/>
              </a:lnSpc>
              <a:spcBef>
                <a:spcPts val="110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18 independent labs, centers </a:t>
            </a:r>
            <a:br>
              <a:rPr b="0" i="0" lang="en-US" sz="2800" u="none" cap="none" strike="noStrike">
                <a:solidFill>
                  <a:schemeClr val="dk1"/>
                </a:solidFill>
                <a:latin typeface="Source Sans Pro"/>
                <a:ea typeface="Source Sans Pro"/>
                <a:cs typeface="Source Sans Pro"/>
                <a:sym typeface="Source Sans Pro"/>
              </a:rPr>
            </a:br>
            <a:r>
              <a:rPr b="0" i="0" lang="en-US" sz="2800" u="none" cap="none" strike="noStrike">
                <a:solidFill>
                  <a:schemeClr val="dk1"/>
                </a:solidFill>
                <a:latin typeface="Source Sans Pro"/>
                <a:ea typeface="Source Sans Pro"/>
                <a:cs typeface="Source Sans Pro"/>
                <a:sym typeface="Source Sans Pro"/>
              </a:rPr>
              <a:t>&amp; institutes</a:t>
            </a:r>
            <a:endParaRPr/>
          </a:p>
          <a:p>
            <a:pPr indent="-228600" lvl="0" marL="228600" marR="0" rtl="0" algn="l">
              <a:lnSpc>
                <a:spcPct val="85000"/>
              </a:lnSpc>
              <a:spcBef>
                <a:spcPts val="1100"/>
              </a:spcBef>
              <a:spcAft>
                <a:spcPts val="0"/>
              </a:spcAft>
              <a:buClr>
                <a:schemeClr val="dk1"/>
              </a:buClr>
              <a:buSzPts val="2800"/>
              <a:buFont typeface="Arial"/>
              <a:buChar char="•"/>
            </a:pPr>
            <a:r>
              <a:rPr b="0" i="0" lang="en-US" sz="2800" u="none" cap="none" strike="noStrike">
                <a:solidFill>
                  <a:schemeClr val="dk1"/>
                </a:solidFill>
                <a:latin typeface="Source Sans Pro"/>
                <a:ea typeface="Source Sans Pro"/>
                <a:cs typeface="Source Sans Pro"/>
                <a:sym typeface="Source Sans Pro"/>
              </a:rPr>
              <a:t>$94 million from 779 licensed</a:t>
            </a:r>
            <a:br>
              <a:rPr b="0" i="0" lang="en-US" sz="2800" u="none" cap="none" strike="noStrike">
                <a:solidFill>
                  <a:schemeClr val="dk1"/>
                </a:solidFill>
                <a:latin typeface="Source Sans Pro"/>
                <a:ea typeface="Source Sans Pro"/>
                <a:cs typeface="Source Sans Pro"/>
                <a:sym typeface="Source Sans Pro"/>
              </a:rPr>
            </a:br>
            <a:r>
              <a:rPr b="0" i="0" lang="en-US" sz="2800" u="none" cap="none" strike="noStrike">
                <a:solidFill>
                  <a:schemeClr val="dk1"/>
                </a:solidFill>
                <a:latin typeface="Source Sans Pro"/>
                <a:ea typeface="Source Sans Pro"/>
                <a:cs typeface="Source Sans Pro"/>
                <a:sym typeface="Source Sans Pro"/>
              </a:rPr>
              <a:t> technologies</a:t>
            </a:r>
            <a:endParaRPr/>
          </a:p>
          <a:p>
            <a:pPr indent="-228600" lvl="1" marL="685800" marR="0" rtl="0" algn="l">
              <a:lnSpc>
                <a:spcPct val="85000"/>
              </a:lnSpc>
              <a:spcBef>
                <a:spcPts val="1100"/>
              </a:spcBef>
              <a:spcAft>
                <a:spcPts val="0"/>
              </a:spcAft>
              <a:buClr>
                <a:schemeClr val="dk1"/>
              </a:buClr>
              <a:buSzPts val="2400"/>
              <a:buFont typeface="Arial"/>
              <a:buChar char="•"/>
            </a:pPr>
            <a:r>
              <a:rPr b="0" i="0" lang="en-US" sz="2400" u="none" cap="none" strike="noStrike">
                <a:solidFill>
                  <a:schemeClr val="dk1"/>
                </a:solidFill>
                <a:latin typeface="Source Sans Pro"/>
                <a:ea typeface="Source Sans Pro"/>
                <a:cs typeface="Source Sans Pro"/>
                <a:sym typeface="Source Sans Pro"/>
              </a:rPr>
              <a:t>141 new licenses in 2015-16</a:t>
            </a:r>
            <a:endParaRPr/>
          </a:p>
        </p:txBody>
      </p:sp>
      <p:sp>
        <p:nvSpPr>
          <p:cNvPr id="110" name="Google Shape;110;p16"/>
          <p:cNvSpPr/>
          <p:nvPr/>
        </p:nvSpPr>
        <p:spPr>
          <a:xfrm>
            <a:off x="574149" y="6138928"/>
            <a:ext cx="3721532"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Source Sans Pro"/>
                <a:ea typeface="Source Sans Pro"/>
                <a:cs typeface="Source Sans Pro"/>
                <a:sym typeface="Source Sans Pro"/>
              </a:rPr>
              <a:t>http://facts.stanford.edu/pdf/StanfordFacts_2017.pdf</a:t>
            </a:r>
            <a:endParaRPr/>
          </a:p>
        </p:txBody>
      </p:sp>
      <p:sp>
        <p:nvSpPr>
          <p:cNvPr id="111" name="Google Shape;111;p16"/>
          <p:cNvSpPr/>
          <p:nvPr/>
        </p:nvSpPr>
        <p:spPr>
          <a:xfrm>
            <a:off x="574149" y="6415927"/>
            <a:ext cx="5715000"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Source Sans Pro"/>
                <a:ea typeface="Source Sans Pro"/>
                <a:cs typeface="Source Sans Pro"/>
                <a:sym typeface="Source Sans Pro"/>
              </a:rPr>
              <a:t>https://web.stanford.edu/dept/pres-provost/budget/plans/BudgetBookFY17.pdf</a:t>
            </a:r>
            <a:endParaRPr/>
          </a:p>
        </p:txBody>
      </p:sp>
      <p:sp>
        <p:nvSpPr>
          <p:cNvPr id="112" name="Google Shape;112;p16"/>
          <p:cNvSpPr txBox="1"/>
          <p:nvPr/>
        </p:nvSpPr>
        <p:spPr>
          <a:xfrm>
            <a:off x="7781854" y="722111"/>
            <a:ext cx="2438400" cy="24370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1E4E79"/>
              </a:buClr>
              <a:buSzPts val="1800"/>
              <a:buFont typeface="Source Sans Pro"/>
              <a:buNone/>
            </a:pPr>
            <a:r>
              <a:rPr lang="en-US" sz="1800">
                <a:solidFill>
                  <a:srgbClr val="1E4E79"/>
                </a:solidFill>
                <a:latin typeface="Source Sans Pro"/>
                <a:ea typeface="Source Sans Pro"/>
                <a:cs typeface="Source Sans Pro"/>
                <a:sym typeface="Source Sans Pro"/>
              </a:rPr>
              <a:t>University Revenue</a:t>
            </a:r>
            <a:endParaRPr sz="1800">
              <a:solidFill>
                <a:srgbClr val="1E4E79"/>
              </a:solidFill>
              <a:latin typeface="Source Sans Pro"/>
              <a:ea typeface="Source Sans Pro"/>
              <a:cs typeface="Source Sans Pro"/>
              <a:sym typeface="Source Sans Pro"/>
            </a:endParaRPr>
          </a:p>
        </p:txBody>
      </p:sp>
      <p:sp>
        <p:nvSpPr>
          <p:cNvPr id="113" name="Google Shape;113;p16"/>
          <p:cNvSpPr/>
          <p:nvPr/>
        </p:nvSpPr>
        <p:spPr>
          <a:xfrm rot="-9624500">
            <a:off x="10018788" y="3827676"/>
            <a:ext cx="1502435" cy="1841124"/>
          </a:xfrm>
          <a:custGeom>
            <a:pathLst>
              <a:path extrusionOk="0" h="1891593" w="1189382">
                <a:moveTo>
                  <a:pt x="783840" y="1017036"/>
                </a:moveTo>
                <a:cubicBezTo>
                  <a:pt x="725257" y="1042775"/>
                  <a:pt x="400565" y="1008014"/>
                  <a:pt x="295645" y="1069513"/>
                </a:cubicBezTo>
                <a:cubicBezTo>
                  <a:pt x="190725" y="1131012"/>
                  <a:pt x="21154" y="1207862"/>
                  <a:pt x="3780" y="1339207"/>
                </a:cubicBezTo>
                <a:cubicBezTo>
                  <a:pt x="-13594" y="1470552"/>
                  <a:pt x="25592" y="1787498"/>
                  <a:pt x="191398" y="1857584"/>
                </a:cubicBezTo>
                <a:cubicBezTo>
                  <a:pt x="357204" y="1927670"/>
                  <a:pt x="845310" y="1886721"/>
                  <a:pt x="998618" y="1759722"/>
                </a:cubicBezTo>
                <a:cubicBezTo>
                  <a:pt x="1151926" y="1632723"/>
                  <a:pt x="1276090" y="1290058"/>
                  <a:pt x="1111247" y="1095588"/>
                </a:cubicBezTo>
                <a:cubicBezTo>
                  <a:pt x="946404" y="901118"/>
                  <a:pt x="639692" y="884261"/>
                  <a:pt x="550301" y="701663"/>
                </a:cubicBezTo>
                <a:cubicBezTo>
                  <a:pt x="460910" y="519065"/>
                  <a:pt x="609061" y="60434"/>
                  <a:pt x="574902" y="0"/>
                </a:cubicBezTo>
              </a:path>
            </a:pathLst>
          </a:custGeom>
          <a:noFill/>
          <a:ln cap="flat" cmpd="sng" w="889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Source Sans Pro"/>
              <a:ea typeface="Source Sans Pro"/>
              <a:cs typeface="Source Sans Pro"/>
              <a:sym typeface="Source Sans Pro"/>
            </a:endParaRPr>
          </a:p>
        </p:txBody>
      </p:sp>
      <p:sp>
        <p:nvSpPr>
          <p:cNvPr id="114" name="Google Shape;114;p16"/>
          <p:cNvSpPr/>
          <p:nvPr/>
        </p:nvSpPr>
        <p:spPr>
          <a:xfrm>
            <a:off x="8458201" y="5738819"/>
            <a:ext cx="3159650" cy="95410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dk1"/>
                </a:solidFill>
                <a:latin typeface="Source Sans Pro SemiBold"/>
                <a:ea typeface="Source Sans Pro SemiBold"/>
                <a:cs typeface="Source Sans Pro SemiBold"/>
                <a:sym typeface="Source Sans Pro SemiBold"/>
              </a:rPr>
              <a:t>$1.6 billion </a:t>
            </a:r>
            <a:br>
              <a:rPr b="1" lang="en-US" sz="2800">
                <a:solidFill>
                  <a:schemeClr val="dk1"/>
                </a:solidFill>
                <a:latin typeface="Source Sans Pro SemiBold"/>
                <a:ea typeface="Source Sans Pro SemiBold"/>
                <a:cs typeface="Source Sans Pro SemiBold"/>
                <a:sym typeface="Source Sans Pro SemiBold"/>
              </a:rPr>
            </a:br>
            <a:r>
              <a:rPr b="1" lang="en-US" sz="2800">
                <a:solidFill>
                  <a:schemeClr val="dk1"/>
                </a:solidFill>
                <a:latin typeface="Source Sans Pro SemiBold"/>
                <a:ea typeface="Source Sans Pro SemiBold"/>
                <a:cs typeface="Source Sans Pro SemiBold"/>
                <a:sym typeface="Source Sans Pro SemiBold"/>
              </a:rPr>
              <a:t>research budget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5" name="Shape 435"/>
        <p:cNvGrpSpPr/>
        <p:nvPr/>
      </p:nvGrpSpPr>
      <p:grpSpPr>
        <a:xfrm>
          <a:off x="0" y="0"/>
          <a:ext cx="0" cy="0"/>
          <a:chOff x="0" y="0"/>
          <a:chExt cx="0" cy="0"/>
        </a:xfrm>
      </p:grpSpPr>
      <p:sp>
        <p:nvSpPr>
          <p:cNvPr id="436" name="Google Shape;436;p43"/>
          <p:cNvSpPr txBox="1"/>
          <p:nvPr>
            <p:ph type="title"/>
          </p:nvPr>
        </p:nvSpPr>
        <p:spPr>
          <a:xfrm>
            <a:off x="949000" y="593367"/>
            <a:ext cx="11360700" cy="763500"/>
          </a:xfrm>
          <a:prstGeom prst="rect">
            <a:avLst/>
          </a:prstGeom>
        </p:spPr>
        <p:txBody>
          <a:bodyPr anchorCtr="0" anchor="ctr" bIns="45700" lIns="91425" spcFirstLastPara="1" rIns="91425" wrap="square" tIns="45700">
            <a:noAutofit/>
          </a:bodyPr>
          <a:lstStyle/>
          <a:p>
            <a:pPr indent="0" lvl="0" marL="0">
              <a:spcBef>
                <a:spcPts val="0"/>
              </a:spcBef>
              <a:spcAft>
                <a:spcPts val="0"/>
              </a:spcAft>
              <a:buNone/>
            </a:pPr>
            <a:r>
              <a:rPr lang="en-US"/>
              <a:t>Tech Selections</a:t>
            </a:r>
            <a:endParaRPr/>
          </a:p>
        </p:txBody>
      </p:sp>
      <p:sp>
        <p:nvSpPr>
          <p:cNvPr id="437" name="Google Shape;437;p43"/>
          <p:cNvSpPr txBox="1"/>
          <p:nvPr>
            <p:ph idx="1" type="body"/>
          </p:nvPr>
        </p:nvSpPr>
        <p:spPr>
          <a:xfrm>
            <a:off x="1012850" y="1697950"/>
            <a:ext cx="10098600" cy="4241400"/>
          </a:xfrm>
          <a:prstGeom prst="rect">
            <a:avLst/>
          </a:prstGeom>
        </p:spPr>
        <p:txBody>
          <a:bodyPr anchorCtr="0" anchor="t" bIns="45700" lIns="91425" spcFirstLastPara="1" rIns="91425" wrap="square" tIns="45700">
            <a:noAutofit/>
          </a:bodyPr>
          <a:lstStyle/>
          <a:p>
            <a:pPr indent="0" lvl="0" marL="0" rtl="0">
              <a:spcBef>
                <a:spcPts val="0"/>
              </a:spcBef>
              <a:spcAft>
                <a:spcPts val="0"/>
              </a:spcAft>
              <a:buNone/>
            </a:pPr>
            <a:r>
              <a:rPr b="1" lang="en-US" sz="3600"/>
              <a:t>Data Pipeline</a:t>
            </a:r>
            <a:r>
              <a:rPr lang="en-US" sz="3600"/>
              <a:t>: Traject/Plus </a:t>
            </a:r>
            <a:endParaRPr sz="2400"/>
          </a:p>
          <a:p>
            <a:pPr indent="457200" lvl="0" marL="0" rtl="0">
              <a:spcBef>
                <a:spcPts val="0"/>
              </a:spcBef>
              <a:spcAft>
                <a:spcPts val="0"/>
              </a:spcAft>
              <a:buNone/>
            </a:pPr>
            <a:r>
              <a:rPr lang="en-US" sz="2400" u="sng">
                <a:solidFill>
                  <a:schemeClr val="hlink"/>
                </a:solidFill>
                <a:hlinkClick r:id="rId3"/>
              </a:rPr>
              <a:t>https://github.com/traject/traject</a:t>
            </a:r>
            <a:endParaRPr sz="3600"/>
          </a:p>
          <a:p>
            <a:pPr indent="0" lvl="0" marL="0">
              <a:spcBef>
                <a:spcPts val="1000"/>
              </a:spcBef>
              <a:spcAft>
                <a:spcPts val="0"/>
              </a:spcAft>
              <a:buNone/>
            </a:pPr>
            <a:br>
              <a:rPr b="1" lang="en-US" sz="1800"/>
            </a:br>
            <a:r>
              <a:rPr b="1" lang="en-US" sz="3600"/>
              <a:t>Canonical Datastore</a:t>
            </a:r>
            <a:r>
              <a:rPr lang="en-US" sz="3600"/>
              <a:t>: Vitro with Jena</a:t>
            </a:r>
            <a:endParaRPr sz="3600"/>
          </a:p>
          <a:p>
            <a:pPr indent="457200" lvl="0" marL="0">
              <a:spcBef>
                <a:spcPts val="0"/>
              </a:spcBef>
              <a:spcAft>
                <a:spcPts val="0"/>
              </a:spcAft>
              <a:buNone/>
            </a:pPr>
            <a:r>
              <a:rPr lang="en-US" sz="2400" u="sng">
                <a:solidFill>
                  <a:schemeClr val="hlink"/>
                </a:solidFill>
                <a:hlinkClick r:id="rId4"/>
              </a:rPr>
              <a:t>https://vivoweb.org/info/about-vitro</a:t>
            </a:r>
            <a:r>
              <a:rPr lang="en-US" sz="2400"/>
              <a:t> </a:t>
            </a:r>
            <a:r>
              <a:rPr lang="en-US" sz="2400"/>
              <a:t> </a:t>
            </a:r>
            <a:endParaRPr sz="2400"/>
          </a:p>
          <a:p>
            <a:pPr indent="0" lvl="0" marL="0" rtl="0">
              <a:spcBef>
                <a:spcPts val="0"/>
              </a:spcBef>
              <a:spcAft>
                <a:spcPts val="0"/>
              </a:spcAft>
              <a:buNone/>
            </a:pPr>
            <a:br>
              <a:rPr b="1" lang="en-US" sz="1800"/>
            </a:br>
            <a:r>
              <a:rPr b="1" lang="en-US" sz="3600"/>
              <a:t>Web App</a:t>
            </a:r>
            <a:r>
              <a:rPr lang="en-US" sz="3600"/>
              <a:t>: Ruby on Rails with Blacklight</a:t>
            </a:r>
            <a:br>
              <a:rPr lang="en-US" sz="3600"/>
            </a:br>
            <a:r>
              <a:rPr lang="en-US" sz="2400"/>
              <a:t>	</a:t>
            </a:r>
            <a:r>
              <a:rPr lang="en-US" sz="2400" u="sng">
                <a:solidFill>
                  <a:schemeClr val="hlink"/>
                </a:solidFill>
                <a:hlinkClick r:id="rId5"/>
              </a:rPr>
              <a:t>https://github.com/projectblacklight/blacklight</a:t>
            </a:r>
            <a:endParaRPr sz="2400"/>
          </a:p>
          <a:p>
            <a:pPr indent="0" lvl="0" marL="0">
              <a:spcBef>
                <a:spcPts val="1100"/>
              </a:spcBef>
              <a:spcAft>
                <a:spcPts val="0"/>
              </a:spcAft>
              <a:buNone/>
            </a:pPr>
            <a:r>
              <a:t/>
            </a:r>
            <a:endParaRPr sz="36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44"/>
          <p:cNvSpPr txBox="1"/>
          <p:nvPr>
            <p:ph idx="1" type="body"/>
          </p:nvPr>
        </p:nvSpPr>
        <p:spPr>
          <a:xfrm>
            <a:off x="762000" y="1600203"/>
            <a:ext cx="10515600" cy="48054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85000"/>
              </a:lnSpc>
              <a:spcBef>
                <a:spcPts val="0"/>
              </a:spcBef>
              <a:spcAft>
                <a:spcPts val="0"/>
              </a:spcAft>
              <a:buClr>
                <a:schemeClr val="dk1"/>
              </a:buClr>
              <a:buSzPts val="2800"/>
              <a:buFont typeface="Arial"/>
              <a:buChar char="•"/>
            </a:pPr>
            <a:r>
              <a:rPr lang="en-US"/>
              <a:t>Our knowledgebase: </a:t>
            </a:r>
            <a:r>
              <a:rPr lang="en-US" u="sng">
                <a:solidFill>
                  <a:schemeClr val="hlink"/>
                </a:solidFill>
                <a:hlinkClick r:id="rId3"/>
              </a:rPr>
              <a:t>https://github.com/sul-dlss/rialto/wiki</a:t>
            </a:r>
            <a:endParaRPr/>
          </a:p>
          <a:p>
            <a:pPr indent="-254000" lvl="1" marL="685800" rtl="0">
              <a:spcBef>
                <a:spcPts val="0"/>
              </a:spcBef>
              <a:spcAft>
                <a:spcPts val="0"/>
              </a:spcAft>
              <a:buClr>
                <a:schemeClr val="dk1"/>
              </a:buClr>
              <a:buSzPts val="2800"/>
              <a:buFont typeface="Arial"/>
              <a:buChar char="•"/>
            </a:pPr>
            <a:r>
              <a:rPr lang="en-US" sz="2800"/>
              <a:t>Actual code lives in various other github repos</a:t>
            </a:r>
            <a:endParaRPr sz="2800"/>
          </a:p>
          <a:p>
            <a:pPr indent="0" lvl="0" marL="457200" marR="0" rtl="0" algn="l">
              <a:lnSpc>
                <a:spcPct val="85000"/>
              </a:lnSpc>
              <a:spcBef>
                <a:spcPts val="0"/>
              </a:spcBef>
              <a:spcAft>
                <a:spcPts val="0"/>
              </a:spcAft>
              <a:buNone/>
            </a:pPr>
            <a:r>
              <a:t/>
            </a:r>
            <a:endParaRPr/>
          </a:p>
          <a:p>
            <a:pPr indent="-228600" lvl="0" marL="228600" marR="0" rtl="0" algn="l">
              <a:lnSpc>
                <a:spcPct val="85000"/>
              </a:lnSpc>
              <a:spcBef>
                <a:spcPts val="0"/>
              </a:spcBef>
              <a:spcAft>
                <a:spcPts val="0"/>
              </a:spcAft>
              <a:buClr>
                <a:schemeClr val="dk1"/>
              </a:buClr>
              <a:buSzPts val="2800"/>
              <a:buFont typeface="Arial"/>
              <a:buChar char="•"/>
            </a:pPr>
            <a:r>
              <a:rPr lang="en-US"/>
              <a:t>Performing e</a:t>
            </a:r>
            <a:r>
              <a:rPr lang="en-US"/>
              <a:t>numeration, evaluation and </a:t>
            </a:r>
            <a:r>
              <a:rPr b="0" i="0" lang="en-US" sz="2800" u="none" cap="none" strike="noStrike">
                <a:solidFill>
                  <a:schemeClr val="dk1"/>
                </a:solidFill>
                <a:latin typeface="Source Sans Pro"/>
                <a:ea typeface="Source Sans Pro"/>
                <a:cs typeface="Source Sans Pro"/>
                <a:sym typeface="Source Sans Pro"/>
              </a:rPr>
              <a:t>performance metrics for various data ingest options to see what works at scale</a:t>
            </a:r>
            <a:endParaRPr b="0" i="0" sz="2800" u="none" cap="none" strike="noStrike">
              <a:solidFill>
                <a:schemeClr val="dk1"/>
              </a:solidFill>
              <a:latin typeface="Source Sans Pro"/>
              <a:ea typeface="Source Sans Pro"/>
              <a:cs typeface="Source Sans Pro"/>
              <a:sym typeface="Source Sans Pro"/>
            </a:endParaRPr>
          </a:p>
          <a:p>
            <a:pPr indent="-228600" lvl="2" marL="1143000" marR="0" rtl="0" algn="l">
              <a:lnSpc>
                <a:spcPct val="85000"/>
              </a:lnSpc>
              <a:spcBef>
                <a:spcPts val="1100"/>
              </a:spcBef>
              <a:spcAft>
                <a:spcPts val="0"/>
              </a:spcAft>
              <a:buSzPts val="2000"/>
              <a:buChar char="•"/>
            </a:pPr>
            <a:r>
              <a:rPr lang="en-US" u="sng">
                <a:solidFill>
                  <a:schemeClr val="hlink"/>
                </a:solidFill>
                <a:hlinkClick r:id="rId4"/>
              </a:rPr>
              <a:t>https://github.com/sul-dlss/rialto/wiki/Vitro-Data-Ingest-Options</a:t>
            </a:r>
            <a:r>
              <a:rPr lang="en-US"/>
              <a:t> </a:t>
            </a:r>
            <a:endParaRPr/>
          </a:p>
          <a:p>
            <a:pPr indent="-228600" lvl="2" marL="1143000" marR="0" rtl="0" algn="l">
              <a:lnSpc>
                <a:spcPct val="85000"/>
              </a:lnSpc>
              <a:spcBef>
                <a:spcPts val="1100"/>
              </a:spcBef>
              <a:spcAft>
                <a:spcPts val="0"/>
              </a:spcAft>
              <a:buSzPts val="2000"/>
              <a:buChar char="•"/>
            </a:pPr>
            <a:r>
              <a:rPr lang="en-US" u="sng">
                <a:solidFill>
                  <a:schemeClr val="hlink"/>
                </a:solidFill>
                <a:hlinkClick r:id="rId5"/>
              </a:rPr>
              <a:t>https://github.com/sul-dlss/rialto/wiki/Performance-Assessment</a:t>
            </a:r>
            <a:r>
              <a:rPr lang="en-US"/>
              <a:t> </a:t>
            </a:r>
            <a:br>
              <a:rPr lang="en-US"/>
            </a:br>
            <a:endParaRPr/>
          </a:p>
          <a:p>
            <a:pPr indent="-228600" lvl="0" marL="228600" marR="0" rtl="0" algn="l">
              <a:lnSpc>
                <a:spcPct val="85000"/>
              </a:lnSpc>
              <a:spcBef>
                <a:spcPts val="1100"/>
              </a:spcBef>
              <a:spcAft>
                <a:spcPts val="0"/>
              </a:spcAft>
              <a:buClr>
                <a:schemeClr val="dk1"/>
              </a:buClr>
              <a:buSzPts val="2800"/>
              <a:buFont typeface="Arial"/>
              <a:buChar char="•"/>
            </a:pPr>
            <a:r>
              <a:rPr lang="en-US"/>
              <a:t>Not used as a profiles system, though entity pages may be useful to view aggregated data</a:t>
            </a:r>
            <a:endParaRPr/>
          </a:p>
          <a:p>
            <a:pPr indent="0" lvl="0" marL="0" rtl="0">
              <a:spcBef>
                <a:spcPts val="0"/>
              </a:spcBef>
              <a:spcAft>
                <a:spcPts val="0"/>
              </a:spcAft>
              <a:buNone/>
            </a:pPr>
            <a:r>
              <a:t/>
            </a:r>
            <a:endParaRPr/>
          </a:p>
          <a:p>
            <a:pPr indent="0" lvl="0" marL="0" rtl="0">
              <a:spcBef>
                <a:spcPts val="0"/>
              </a:spcBef>
              <a:spcAft>
                <a:spcPts val="0"/>
              </a:spcAft>
              <a:buNone/>
            </a:pPr>
            <a:r>
              <a:t/>
            </a:r>
            <a:endParaRPr/>
          </a:p>
        </p:txBody>
      </p:sp>
      <p:sp>
        <p:nvSpPr>
          <p:cNvPr id="443" name="Google Shape;443;p44"/>
          <p:cNvSpPr txBox="1"/>
          <p:nvPr>
            <p:ph type="title"/>
          </p:nvPr>
        </p:nvSpPr>
        <p:spPr>
          <a:xfrm>
            <a:off x="838200" y="457200"/>
            <a:ext cx="105156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b="0" i="0" lang="en-US" sz="4400" u="none" cap="none" strike="noStrike">
                <a:solidFill>
                  <a:schemeClr val="dk1"/>
                </a:solidFill>
                <a:latin typeface="Source Sans Pro"/>
                <a:ea typeface="Source Sans Pro"/>
                <a:cs typeface="Source Sans Pro"/>
                <a:sym typeface="Source Sans Pro"/>
              </a:rPr>
              <a:t>RIALTO and VIVO</a:t>
            </a:r>
            <a:endParaRPr/>
          </a:p>
        </p:txBody>
      </p:sp>
      <p:sp>
        <p:nvSpPr>
          <p:cNvPr id="444" name="Google Shape;444;p44"/>
          <p:cNvSpPr/>
          <p:nvPr/>
        </p:nvSpPr>
        <p:spPr>
          <a:xfrm>
            <a:off x="1228863" y="2859209"/>
            <a:ext cx="2424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800">
                <a:solidFill>
                  <a:schemeClr val="dk1"/>
                </a:solidFill>
                <a:latin typeface="Source Sans Pro"/>
                <a:ea typeface="Source Sans Pro"/>
                <a:cs typeface="Source Sans Pro"/>
                <a:sym typeface="Source Sans Pro"/>
              </a:rPr>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9" name="Shape 449"/>
        <p:cNvGrpSpPr/>
        <p:nvPr/>
      </p:nvGrpSpPr>
      <p:grpSpPr>
        <a:xfrm>
          <a:off x="0" y="0"/>
          <a:ext cx="0" cy="0"/>
          <a:chOff x="0" y="0"/>
          <a:chExt cx="0" cy="0"/>
        </a:xfrm>
      </p:grpSpPr>
      <p:sp>
        <p:nvSpPr>
          <p:cNvPr id="450" name="Google Shape;450;p45"/>
          <p:cNvSpPr txBox="1"/>
          <p:nvPr>
            <p:ph type="title"/>
          </p:nvPr>
        </p:nvSpPr>
        <p:spPr>
          <a:xfrm>
            <a:off x="838200" y="457200"/>
            <a:ext cx="10515600" cy="701700"/>
          </a:xfrm>
          <a:prstGeom prst="rect">
            <a:avLst/>
          </a:prstGeom>
        </p:spPr>
        <p:txBody>
          <a:bodyPr anchorCtr="0" anchor="ctr" bIns="45700" lIns="91425" spcFirstLastPara="1" rIns="91425" wrap="square" tIns="45700">
            <a:noAutofit/>
          </a:bodyPr>
          <a:lstStyle/>
          <a:p>
            <a:pPr indent="0" lvl="0" marL="0">
              <a:spcBef>
                <a:spcPts val="0"/>
              </a:spcBef>
              <a:spcAft>
                <a:spcPts val="0"/>
              </a:spcAft>
              <a:buNone/>
            </a:pPr>
            <a:r>
              <a:rPr lang="en-US"/>
              <a:t>Topics for Community Engagement</a:t>
            </a:r>
            <a:endParaRPr/>
          </a:p>
        </p:txBody>
      </p:sp>
      <p:sp>
        <p:nvSpPr>
          <p:cNvPr id="451" name="Google Shape;451;p45"/>
          <p:cNvSpPr txBox="1"/>
          <p:nvPr>
            <p:ph idx="1" type="body"/>
          </p:nvPr>
        </p:nvSpPr>
        <p:spPr>
          <a:xfrm>
            <a:off x="838200" y="1371603"/>
            <a:ext cx="10515600" cy="4805400"/>
          </a:xfrm>
          <a:prstGeom prst="rect">
            <a:avLst/>
          </a:prstGeom>
        </p:spPr>
        <p:txBody>
          <a:bodyPr anchorCtr="0" anchor="t" bIns="45700" lIns="91425" spcFirstLastPara="1" rIns="91425" wrap="square" tIns="45700">
            <a:noAutofit/>
          </a:bodyPr>
          <a:lstStyle/>
          <a:p>
            <a:pPr indent="-406400" lvl="0" marL="457200" rtl="0">
              <a:spcBef>
                <a:spcPts val="1100"/>
              </a:spcBef>
              <a:spcAft>
                <a:spcPts val="0"/>
              </a:spcAft>
              <a:buSzPts val="2800"/>
              <a:buChar char="•"/>
            </a:pPr>
            <a:r>
              <a:rPr lang="en-US"/>
              <a:t>What are your experiences with using the VIVO stack for data aggregation and analytics?</a:t>
            </a:r>
            <a:endParaRPr/>
          </a:p>
          <a:p>
            <a:pPr indent="-406400" lvl="0" marL="457200" rtl="0">
              <a:spcBef>
                <a:spcPts val="0"/>
              </a:spcBef>
              <a:spcAft>
                <a:spcPts val="0"/>
              </a:spcAft>
              <a:buSzPts val="2800"/>
              <a:buChar char="•"/>
            </a:pPr>
            <a:r>
              <a:rPr lang="en-US"/>
              <a:t>What are your experiences in loading a large amount of data into the VIVO stack (one time and incrementally)?</a:t>
            </a:r>
            <a:endParaRPr/>
          </a:p>
          <a:p>
            <a:pPr indent="-406400" lvl="0" marL="457200" rtl="0">
              <a:spcBef>
                <a:spcPts val="0"/>
              </a:spcBef>
              <a:spcAft>
                <a:spcPts val="0"/>
              </a:spcAft>
              <a:buSzPts val="2800"/>
              <a:buChar char="•"/>
            </a:pPr>
            <a:r>
              <a:rPr lang="en-US"/>
              <a:t>What are your experiences in running arbitrary queries against the aggregated data?</a:t>
            </a:r>
            <a:endParaRPr/>
          </a:p>
          <a:p>
            <a:pPr indent="-406400" lvl="0" marL="457200" rtl="0">
              <a:spcBef>
                <a:spcPts val="0"/>
              </a:spcBef>
              <a:spcAft>
                <a:spcPts val="0"/>
              </a:spcAft>
              <a:buSzPts val="2800"/>
              <a:buChar char="•"/>
            </a:pPr>
            <a:r>
              <a:rPr lang="en-US"/>
              <a:t>What front-end technologies are you using to augment the VIVO UI for analytics purposes?</a:t>
            </a:r>
            <a:endParaRPr/>
          </a:p>
          <a:p>
            <a:pPr indent="-406400" lvl="0" marL="457200">
              <a:spcBef>
                <a:spcPts val="0"/>
              </a:spcBef>
              <a:spcAft>
                <a:spcPts val="0"/>
              </a:spcAft>
              <a:buSzPts val="2800"/>
              <a:buChar char="•"/>
            </a:pPr>
            <a:r>
              <a:rPr lang="en-US"/>
              <a:t>How can we onboard new developers to the VIVO tech stack more efficiently?</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pic>
        <p:nvPicPr>
          <p:cNvPr id="119" name="Google Shape;119;p17"/>
          <p:cNvPicPr preferRelativeResize="0"/>
          <p:nvPr/>
        </p:nvPicPr>
        <p:blipFill rotWithShape="1">
          <a:blip r:embed="rId3">
            <a:alphaModFix/>
          </a:blip>
          <a:srcRect b="0" l="0" r="0" t="0"/>
          <a:stretch/>
        </p:blipFill>
        <p:spPr>
          <a:xfrm>
            <a:off x="8763000" y="1976414"/>
            <a:ext cx="1404277" cy="1467901"/>
          </a:xfrm>
          <a:prstGeom prst="rect">
            <a:avLst/>
          </a:prstGeom>
          <a:noFill/>
          <a:ln>
            <a:noFill/>
          </a:ln>
        </p:spPr>
      </p:pic>
      <p:sp>
        <p:nvSpPr>
          <p:cNvPr id="120" name="Google Shape;120;p17"/>
          <p:cNvSpPr txBox="1"/>
          <p:nvPr/>
        </p:nvSpPr>
        <p:spPr>
          <a:xfrm>
            <a:off x="1600200" y="3648266"/>
            <a:ext cx="2057400" cy="905042"/>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800"/>
              <a:buFont typeface="Source Sans Pro SemiBold"/>
              <a:buNone/>
            </a:pPr>
            <a:r>
              <a:rPr b="1" lang="en-US" sz="4800">
                <a:solidFill>
                  <a:schemeClr val="dk1"/>
                </a:solidFill>
                <a:latin typeface="Source Sans Pro SemiBold"/>
                <a:ea typeface="Source Sans Pro SemiBold"/>
                <a:cs typeface="Source Sans Pro SemiBold"/>
                <a:sym typeface="Source Sans Pro SemiBold"/>
              </a:rPr>
              <a:t>WHO</a:t>
            </a:r>
            <a:endParaRPr/>
          </a:p>
        </p:txBody>
      </p:sp>
      <p:sp>
        <p:nvSpPr>
          <p:cNvPr id="121" name="Google Shape;121;p17"/>
          <p:cNvSpPr txBox="1"/>
          <p:nvPr/>
        </p:nvSpPr>
        <p:spPr>
          <a:xfrm>
            <a:off x="5336915" y="3648265"/>
            <a:ext cx="1981200" cy="90504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800"/>
              <a:buFont typeface="Source Sans Pro SemiBold"/>
              <a:buNone/>
            </a:pPr>
            <a:r>
              <a:rPr b="1" lang="en-US" sz="4800">
                <a:solidFill>
                  <a:schemeClr val="dk1"/>
                </a:solidFill>
                <a:latin typeface="Source Sans Pro SemiBold"/>
                <a:ea typeface="Source Sans Pro SemiBold"/>
                <a:cs typeface="Source Sans Pro SemiBold"/>
                <a:sym typeface="Source Sans Pro SemiBold"/>
              </a:rPr>
              <a:t>HOW</a:t>
            </a:r>
            <a:endParaRPr/>
          </a:p>
        </p:txBody>
      </p:sp>
      <p:sp>
        <p:nvSpPr>
          <p:cNvPr id="122" name="Google Shape;122;p17"/>
          <p:cNvSpPr txBox="1"/>
          <p:nvPr/>
        </p:nvSpPr>
        <p:spPr>
          <a:xfrm>
            <a:off x="9062376" y="3581400"/>
            <a:ext cx="2291423" cy="971908"/>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dk1"/>
              </a:buClr>
              <a:buSzPts val="4800"/>
              <a:buFont typeface="Source Sans Pro SemiBold"/>
              <a:buNone/>
            </a:pPr>
            <a:r>
              <a:rPr b="1" lang="en-US" sz="4800" strike="sngStrike">
                <a:solidFill>
                  <a:schemeClr val="dk1"/>
                </a:solidFill>
                <a:latin typeface="Source Sans Pro SemiBold"/>
                <a:ea typeface="Source Sans Pro SemiBold"/>
                <a:cs typeface="Source Sans Pro SemiBold"/>
                <a:sym typeface="Source Sans Pro SemiBold"/>
              </a:rPr>
              <a:t>WHAT</a:t>
            </a:r>
            <a:endParaRPr/>
          </a:p>
        </p:txBody>
      </p:sp>
      <p:pic>
        <p:nvPicPr>
          <p:cNvPr id="123" name="Google Shape;123;p17"/>
          <p:cNvPicPr preferRelativeResize="0"/>
          <p:nvPr/>
        </p:nvPicPr>
        <p:blipFill rotWithShape="1">
          <a:blip r:embed="rId4">
            <a:alphaModFix/>
          </a:blip>
          <a:srcRect b="0" l="0" r="0" t="0"/>
          <a:stretch/>
        </p:blipFill>
        <p:spPr>
          <a:xfrm>
            <a:off x="1879600" y="4762500"/>
            <a:ext cx="1422400" cy="1416078"/>
          </a:xfrm>
          <a:prstGeom prst="rect">
            <a:avLst/>
          </a:prstGeom>
          <a:noFill/>
          <a:ln>
            <a:noFill/>
          </a:ln>
        </p:spPr>
      </p:pic>
      <p:pic>
        <p:nvPicPr>
          <p:cNvPr id="124" name="Google Shape;124;p17"/>
          <p:cNvPicPr preferRelativeResize="0"/>
          <p:nvPr/>
        </p:nvPicPr>
        <p:blipFill rotWithShape="1">
          <a:blip r:embed="rId4">
            <a:alphaModFix/>
          </a:blip>
          <a:srcRect b="0" l="0" r="0" t="0"/>
          <a:stretch/>
        </p:blipFill>
        <p:spPr>
          <a:xfrm>
            <a:off x="5689600" y="4762500"/>
            <a:ext cx="1422400" cy="1416078"/>
          </a:xfrm>
          <a:prstGeom prst="rect">
            <a:avLst/>
          </a:prstGeom>
          <a:noFill/>
          <a:ln>
            <a:noFill/>
          </a:ln>
        </p:spPr>
      </p:pic>
      <p:pic>
        <p:nvPicPr>
          <p:cNvPr id="125" name="Google Shape;125;p17"/>
          <p:cNvPicPr preferRelativeResize="0"/>
          <p:nvPr/>
        </p:nvPicPr>
        <p:blipFill rotWithShape="1">
          <a:blip r:embed="rId5">
            <a:alphaModFix/>
          </a:blip>
          <a:srcRect b="0" l="0" r="0" t="0"/>
          <a:stretch/>
        </p:blipFill>
        <p:spPr>
          <a:xfrm>
            <a:off x="9389310" y="4763350"/>
            <a:ext cx="1414379" cy="1414379"/>
          </a:xfrm>
          <a:prstGeom prst="rect">
            <a:avLst/>
          </a:prstGeom>
          <a:noFill/>
          <a:ln>
            <a:noFill/>
          </a:ln>
        </p:spPr>
      </p:pic>
      <p:pic>
        <p:nvPicPr>
          <p:cNvPr id="126" name="Google Shape;126;p17"/>
          <p:cNvPicPr preferRelativeResize="0"/>
          <p:nvPr/>
        </p:nvPicPr>
        <p:blipFill rotWithShape="1">
          <a:blip r:embed="rId6">
            <a:alphaModFix/>
          </a:blip>
          <a:srcRect b="0" l="0" r="0" t="0"/>
          <a:stretch/>
        </p:blipFill>
        <p:spPr>
          <a:xfrm>
            <a:off x="1219200" y="1627426"/>
            <a:ext cx="2678819" cy="1771927"/>
          </a:xfrm>
          <a:prstGeom prst="rect">
            <a:avLst/>
          </a:prstGeom>
          <a:noFill/>
          <a:ln>
            <a:noFill/>
          </a:ln>
        </p:spPr>
      </p:pic>
      <p:pic>
        <p:nvPicPr>
          <p:cNvPr id="127" name="Google Shape;127;p17"/>
          <p:cNvPicPr preferRelativeResize="0"/>
          <p:nvPr/>
        </p:nvPicPr>
        <p:blipFill rotWithShape="1">
          <a:blip r:embed="rId7">
            <a:alphaModFix/>
          </a:blip>
          <a:srcRect b="0" l="0" r="0" t="0"/>
          <a:stretch/>
        </p:blipFill>
        <p:spPr>
          <a:xfrm>
            <a:off x="6211529" y="2219873"/>
            <a:ext cx="1179871" cy="1219200"/>
          </a:xfrm>
          <a:prstGeom prst="rect">
            <a:avLst/>
          </a:prstGeom>
          <a:noFill/>
          <a:ln>
            <a:noFill/>
          </a:ln>
        </p:spPr>
      </p:pic>
      <p:pic>
        <p:nvPicPr>
          <p:cNvPr id="128" name="Google Shape;128;p17"/>
          <p:cNvPicPr preferRelativeResize="0"/>
          <p:nvPr/>
        </p:nvPicPr>
        <p:blipFill rotWithShape="1">
          <a:blip r:embed="rId8">
            <a:alphaModFix/>
          </a:blip>
          <a:srcRect b="0" l="0" r="0" t="0"/>
          <a:stretch/>
        </p:blipFill>
        <p:spPr>
          <a:xfrm>
            <a:off x="4983245" y="1910226"/>
            <a:ext cx="1528847" cy="1528847"/>
          </a:xfrm>
          <a:prstGeom prst="rect">
            <a:avLst/>
          </a:prstGeom>
          <a:noFill/>
          <a:ln>
            <a:noFill/>
          </a:ln>
        </p:spPr>
      </p:pic>
      <p:pic>
        <p:nvPicPr>
          <p:cNvPr id="129" name="Google Shape;129;p17"/>
          <p:cNvPicPr preferRelativeResize="0"/>
          <p:nvPr/>
        </p:nvPicPr>
        <p:blipFill rotWithShape="1">
          <a:blip r:embed="rId9">
            <a:alphaModFix/>
          </a:blip>
          <a:srcRect b="0" l="0" r="0" t="0"/>
          <a:stretch/>
        </p:blipFill>
        <p:spPr>
          <a:xfrm>
            <a:off x="10208087" y="1976414"/>
            <a:ext cx="1108273" cy="1427321"/>
          </a:xfrm>
          <a:prstGeom prst="rect">
            <a:avLst/>
          </a:prstGeom>
          <a:noFill/>
          <a:ln cap="flat" cmpd="sng" w="9525">
            <a:solidFill>
              <a:schemeClr val="dk1"/>
            </a:solidFill>
            <a:prstDash val="solid"/>
            <a:round/>
            <a:headEnd len="sm" w="sm" type="none"/>
            <a:tailEnd len="sm" w="sm" type="none"/>
          </a:ln>
          <a:effectLst>
            <a:outerShdw blurRad="50800" rotWithShape="0" algn="t" dir="5400000" dist="38100">
              <a:srgbClr val="000000">
                <a:alpha val="40000"/>
              </a:srgbClr>
            </a:outerShdw>
          </a:effectLst>
        </p:spPr>
      </p:pic>
      <p:sp>
        <p:nvSpPr>
          <p:cNvPr id="130" name="Google Shape;130;p17"/>
          <p:cNvSpPr txBox="1"/>
          <p:nvPr>
            <p:ph type="title"/>
          </p:nvPr>
        </p:nvSpPr>
        <p:spPr>
          <a:xfrm>
            <a:off x="838200" y="457200"/>
            <a:ext cx="105156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b="0" i="0" lang="en-US" sz="4400" u="none" cap="none" strike="noStrike">
                <a:solidFill>
                  <a:schemeClr val="dk1"/>
                </a:solidFill>
                <a:latin typeface="Source Sans Pro"/>
                <a:ea typeface="Source Sans Pro"/>
                <a:cs typeface="Source Sans Pro"/>
                <a:sym typeface="Source Sans Pro"/>
              </a:rPr>
              <a:t>Stanford Knows…</a:t>
            </a:r>
            <a:endParaRPr b="0" i="0" sz="44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18"/>
          <p:cNvSpPr txBox="1"/>
          <p:nvPr>
            <p:ph idx="1" type="body"/>
          </p:nvPr>
        </p:nvSpPr>
        <p:spPr>
          <a:xfrm>
            <a:off x="1313749" y="5029200"/>
            <a:ext cx="4782300" cy="1600200"/>
          </a:xfrm>
          <a:prstGeom prst="rect">
            <a:avLst/>
          </a:prstGeom>
          <a:noFill/>
          <a:ln>
            <a:noFill/>
          </a:ln>
        </p:spPr>
        <p:txBody>
          <a:bodyPr anchorCtr="0" anchor="t" bIns="45700" lIns="91425" spcFirstLastPara="1" rIns="91425" wrap="square" tIns="45700">
            <a:noAutofit/>
          </a:bodyPr>
          <a:lstStyle/>
          <a:p>
            <a:pPr indent="0" lvl="0" marL="0" marR="0" rtl="0" algn="l">
              <a:lnSpc>
                <a:spcPct val="85000"/>
              </a:lnSpc>
              <a:spcBef>
                <a:spcPts val="0"/>
              </a:spcBef>
              <a:spcAft>
                <a:spcPts val="0"/>
              </a:spcAft>
              <a:buClr>
                <a:schemeClr val="dk1"/>
              </a:buClr>
              <a:buSzPts val="2400"/>
              <a:buFont typeface="Arial"/>
              <a:buNone/>
            </a:pPr>
            <a:r>
              <a:rPr b="0" i="0" lang="en-US" sz="2400" u="none" cap="none" strike="noStrike">
                <a:solidFill>
                  <a:schemeClr val="dk1"/>
                </a:solidFill>
                <a:latin typeface="Source Sans Pro"/>
                <a:ea typeface="Source Sans Pro"/>
                <a:cs typeface="Source Sans Pro"/>
                <a:sym typeface="Source Sans Pro"/>
              </a:rPr>
              <a:t>A baseball team with</a:t>
            </a:r>
            <a:endParaRPr/>
          </a:p>
          <a:p>
            <a:pPr indent="-228600" lvl="0" marL="228600" marR="0" rtl="0" algn="l">
              <a:lnSpc>
                <a:spcPct val="85000"/>
              </a:lnSpc>
              <a:spcBef>
                <a:spcPts val="0"/>
              </a:spcBef>
              <a:spcAft>
                <a:spcPts val="0"/>
              </a:spcAft>
              <a:buClr>
                <a:schemeClr val="dk1"/>
              </a:buClr>
              <a:buSzPts val="2000"/>
              <a:buFont typeface="Arial"/>
              <a:buChar char="•"/>
            </a:pPr>
            <a:r>
              <a:rPr b="0" i="0" lang="en-US" sz="2000" u="none" cap="none" strike="noStrike">
                <a:solidFill>
                  <a:schemeClr val="dk1"/>
                </a:solidFill>
                <a:latin typeface="Source Sans Pro"/>
                <a:ea typeface="Source Sans Pro"/>
                <a:cs typeface="Source Sans Pro"/>
                <a:sym typeface="Source Sans Pro"/>
              </a:rPr>
              <a:t>the line up and </a:t>
            </a:r>
            <a:endParaRPr/>
          </a:p>
          <a:p>
            <a:pPr indent="-228600" lvl="0" marL="228600" marR="0" rtl="0" algn="l">
              <a:lnSpc>
                <a:spcPct val="85000"/>
              </a:lnSpc>
              <a:spcBef>
                <a:spcPts val="0"/>
              </a:spcBef>
              <a:spcAft>
                <a:spcPts val="0"/>
              </a:spcAft>
              <a:buClr>
                <a:schemeClr val="dk1"/>
              </a:buClr>
              <a:buSzPts val="2000"/>
              <a:buFont typeface="Arial"/>
              <a:buChar char="•"/>
            </a:pPr>
            <a:r>
              <a:rPr b="0" i="0" lang="en-US" sz="2000" u="none" cap="none" strike="noStrike">
                <a:solidFill>
                  <a:schemeClr val="dk1"/>
                </a:solidFill>
                <a:latin typeface="Source Sans Pro"/>
                <a:ea typeface="Source Sans Pro"/>
                <a:cs typeface="Source Sans Pro"/>
                <a:sym typeface="Source Sans Pro"/>
              </a:rPr>
              <a:t>schedule, </a:t>
            </a:r>
            <a:endParaRPr/>
          </a:p>
          <a:p>
            <a:pPr indent="-228600" lvl="0" marL="228600" marR="0" rtl="0" algn="l">
              <a:lnSpc>
                <a:spcPct val="85000"/>
              </a:lnSpc>
              <a:spcBef>
                <a:spcPts val="0"/>
              </a:spcBef>
              <a:spcAft>
                <a:spcPts val="0"/>
              </a:spcAft>
              <a:buClr>
                <a:schemeClr val="dk1"/>
              </a:buClr>
              <a:buSzPts val="2000"/>
              <a:buFont typeface="Arial"/>
              <a:buChar char="•"/>
            </a:pPr>
            <a:r>
              <a:rPr b="0" i="0" lang="en-US" sz="2000" u="none" cap="none" strike="noStrike">
                <a:solidFill>
                  <a:schemeClr val="dk1"/>
                </a:solidFill>
                <a:latin typeface="Source Sans Pro"/>
                <a:ea typeface="Source Sans Pro"/>
                <a:cs typeface="Source Sans Pro"/>
                <a:sym typeface="Source Sans Pro"/>
              </a:rPr>
              <a:t>personal stats, </a:t>
            </a:r>
            <a:endParaRPr/>
          </a:p>
          <a:p>
            <a:pPr indent="-228600" lvl="0" marL="228600" marR="0" rtl="0" algn="l">
              <a:lnSpc>
                <a:spcPct val="85000"/>
              </a:lnSpc>
              <a:spcBef>
                <a:spcPts val="0"/>
              </a:spcBef>
              <a:spcAft>
                <a:spcPts val="0"/>
              </a:spcAft>
              <a:buClr>
                <a:schemeClr val="dk1"/>
              </a:buClr>
              <a:buSzPts val="2000"/>
              <a:buFont typeface="Arial"/>
              <a:buChar char="•"/>
            </a:pPr>
            <a:r>
              <a:rPr b="1" i="0" lang="en-US" sz="2000" u="none" cap="none" strike="noStrike">
                <a:solidFill>
                  <a:schemeClr val="dk1"/>
                </a:solidFill>
                <a:latin typeface="Source Sans Pro"/>
                <a:ea typeface="Source Sans Pro"/>
                <a:cs typeface="Source Sans Pro"/>
                <a:sym typeface="Source Sans Pro"/>
              </a:rPr>
              <a:t>but no team scores?</a:t>
            </a:r>
            <a:endParaRPr/>
          </a:p>
        </p:txBody>
      </p:sp>
      <p:sp>
        <p:nvSpPr>
          <p:cNvPr id="136" name="Google Shape;136;p18"/>
          <p:cNvSpPr txBox="1"/>
          <p:nvPr/>
        </p:nvSpPr>
        <p:spPr>
          <a:xfrm>
            <a:off x="6858000" y="5029200"/>
            <a:ext cx="4419600" cy="1447800"/>
          </a:xfrm>
          <a:prstGeom prst="rect">
            <a:avLst/>
          </a:prstGeom>
          <a:noFill/>
          <a:ln>
            <a:noFill/>
          </a:ln>
        </p:spPr>
        <p:txBody>
          <a:bodyPr anchorCtr="0" anchor="t" bIns="45700" lIns="91425" spcFirstLastPara="1" rIns="91425" wrap="square" tIns="45700">
            <a:noAutofit/>
          </a:bodyPr>
          <a:lstStyle/>
          <a:p>
            <a:pPr indent="0" lvl="0" marL="0" marR="0" rtl="0" algn="l">
              <a:lnSpc>
                <a:spcPct val="85000"/>
              </a:lnSpc>
              <a:spcBef>
                <a:spcPts val="0"/>
              </a:spcBef>
              <a:spcAft>
                <a:spcPts val="0"/>
              </a:spcAft>
              <a:buClr>
                <a:schemeClr val="dk1"/>
              </a:buClr>
              <a:buSzPts val="2400"/>
              <a:buFont typeface="Arial"/>
              <a:buNone/>
            </a:pPr>
            <a:r>
              <a:rPr lang="en-US" sz="2400">
                <a:solidFill>
                  <a:schemeClr val="dk1"/>
                </a:solidFill>
                <a:latin typeface="Source Sans Pro"/>
                <a:ea typeface="Source Sans Pro"/>
                <a:cs typeface="Source Sans Pro"/>
                <a:sym typeface="Source Sans Pro"/>
              </a:rPr>
              <a:t>A newspaper with </a:t>
            </a:r>
            <a:endParaRPr/>
          </a:p>
          <a:p>
            <a:pPr indent="-342900" lvl="0" marL="342900" marR="0" rtl="0" algn="l">
              <a:lnSpc>
                <a:spcPct val="85000"/>
              </a:lnSpc>
              <a:spcBef>
                <a:spcPts val="0"/>
              </a:spcBef>
              <a:spcAft>
                <a:spcPts val="0"/>
              </a:spcAft>
              <a:buClr>
                <a:schemeClr val="dk1"/>
              </a:buClr>
              <a:buSzPts val="2000"/>
              <a:buFont typeface="Arial"/>
              <a:buChar char="•"/>
            </a:pPr>
            <a:r>
              <a:rPr lang="en-US" sz="2000">
                <a:solidFill>
                  <a:schemeClr val="dk1"/>
                </a:solidFill>
                <a:latin typeface="Source Sans Pro"/>
                <a:ea typeface="Source Sans Pro"/>
                <a:cs typeface="Source Sans Pro"/>
                <a:sym typeface="Source Sans Pro"/>
              </a:rPr>
              <a:t>Staff, articles and daily readers, </a:t>
            </a:r>
            <a:endParaRPr/>
          </a:p>
          <a:p>
            <a:pPr indent="-342900" lvl="0" marL="342900" marR="0" rtl="0" algn="l">
              <a:lnSpc>
                <a:spcPct val="85000"/>
              </a:lnSpc>
              <a:spcBef>
                <a:spcPts val="0"/>
              </a:spcBef>
              <a:spcAft>
                <a:spcPts val="0"/>
              </a:spcAft>
              <a:buClr>
                <a:schemeClr val="dk1"/>
              </a:buClr>
              <a:buSzPts val="2000"/>
              <a:buFont typeface="Arial"/>
              <a:buChar char="•"/>
            </a:pPr>
            <a:r>
              <a:rPr b="1" lang="en-US" sz="2000">
                <a:solidFill>
                  <a:schemeClr val="dk1"/>
                </a:solidFill>
                <a:latin typeface="Source Sans Pro"/>
                <a:ea typeface="Source Sans Pro"/>
                <a:cs typeface="Source Sans Pro"/>
                <a:sym typeface="Source Sans Pro"/>
              </a:rPr>
              <a:t>but that doesn’t track circulation or keep any back issues?</a:t>
            </a:r>
            <a:endParaRPr/>
          </a:p>
        </p:txBody>
      </p:sp>
      <p:pic>
        <p:nvPicPr>
          <p:cNvPr id="137" name="Google Shape;137;p18"/>
          <p:cNvPicPr preferRelativeResize="0"/>
          <p:nvPr/>
        </p:nvPicPr>
        <p:blipFill rotWithShape="1">
          <a:blip r:embed="rId3">
            <a:alphaModFix/>
          </a:blip>
          <a:srcRect b="0" l="0" r="0" t="0"/>
          <a:stretch/>
        </p:blipFill>
        <p:spPr>
          <a:xfrm>
            <a:off x="996091" y="1066800"/>
            <a:ext cx="4876800" cy="3714750"/>
          </a:xfrm>
          <a:prstGeom prst="rect">
            <a:avLst/>
          </a:prstGeom>
          <a:noFill/>
          <a:ln>
            <a:noFill/>
          </a:ln>
        </p:spPr>
      </p:pic>
      <p:sp>
        <p:nvSpPr>
          <p:cNvPr id="138" name="Google Shape;138;p18"/>
          <p:cNvSpPr/>
          <p:nvPr/>
        </p:nvSpPr>
        <p:spPr>
          <a:xfrm rot="5400000">
            <a:off x="4553075" y="3286613"/>
            <a:ext cx="28395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chemeClr val="dk1"/>
                </a:solidFill>
                <a:latin typeface="Source Sans Pro"/>
                <a:ea typeface="Source Sans Pro"/>
                <a:cs typeface="Source Sans Pro"/>
                <a:sym typeface="Source Sans Pro"/>
              </a:rPr>
              <a:t>https://purl.stanford.edu/qx454wd5357</a:t>
            </a:r>
            <a:endParaRPr/>
          </a:p>
        </p:txBody>
      </p:sp>
      <p:pic>
        <p:nvPicPr>
          <p:cNvPr id="139" name="Google Shape;139;p18"/>
          <p:cNvPicPr preferRelativeResize="0"/>
          <p:nvPr/>
        </p:nvPicPr>
        <p:blipFill rotWithShape="1">
          <a:blip r:embed="rId4">
            <a:alphaModFix/>
          </a:blip>
          <a:srcRect b="0" l="0" r="0" t="0"/>
          <a:stretch/>
        </p:blipFill>
        <p:spPr>
          <a:xfrm>
            <a:off x="6400800" y="1066799"/>
            <a:ext cx="4724399" cy="3760964"/>
          </a:xfrm>
          <a:prstGeom prst="rect">
            <a:avLst/>
          </a:prstGeom>
          <a:noFill/>
          <a:ln>
            <a:noFill/>
          </a:ln>
        </p:spPr>
      </p:pic>
      <p:sp>
        <p:nvSpPr>
          <p:cNvPr id="140" name="Google Shape;140;p18"/>
          <p:cNvSpPr/>
          <p:nvPr/>
        </p:nvSpPr>
        <p:spPr>
          <a:xfrm rot="5400000">
            <a:off x="9927548" y="3370162"/>
            <a:ext cx="26724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rgbClr val="3F3C30"/>
                </a:solidFill>
                <a:latin typeface="Source Sans Pro"/>
                <a:ea typeface="Source Sans Pro"/>
                <a:cs typeface="Source Sans Pro"/>
                <a:sym typeface="Source Sans Pro"/>
              </a:rPr>
              <a:t>https://purl.stanford.edu/zt289hb8261</a:t>
            </a:r>
            <a:endParaRPr b="0" i="0" sz="1200">
              <a:solidFill>
                <a:srgbClr val="3F3C30"/>
              </a:solidFill>
              <a:latin typeface="Source Sans Pro"/>
              <a:ea typeface="Source Sans Pro"/>
              <a:cs typeface="Source Sans Pro"/>
              <a:sym typeface="Source Sans Pro"/>
            </a:endParaRPr>
          </a:p>
        </p:txBody>
      </p:sp>
      <p:sp>
        <p:nvSpPr>
          <p:cNvPr id="141" name="Google Shape;141;p18"/>
          <p:cNvSpPr/>
          <p:nvPr/>
        </p:nvSpPr>
        <p:spPr>
          <a:xfrm>
            <a:off x="6460123" y="374900"/>
            <a:ext cx="5112900" cy="646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rgbClr val="3F3C30"/>
                </a:solidFill>
                <a:latin typeface="Source Sans Pro"/>
                <a:ea typeface="Source Sans Pro"/>
                <a:cs typeface="Source Sans Pro"/>
                <a:sym typeface="Source Sans Pro"/>
              </a:rPr>
              <a:t>Staff of The Stanford Daily in 1926 </a:t>
            </a:r>
            <a:br>
              <a:rPr b="1" lang="en-US" sz="2400">
                <a:solidFill>
                  <a:srgbClr val="3F3C30"/>
                </a:solidFill>
                <a:latin typeface="Source Sans Pro"/>
                <a:ea typeface="Source Sans Pro"/>
                <a:cs typeface="Source Sans Pro"/>
                <a:sym typeface="Source Sans Pro"/>
              </a:rPr>
            </a:br>
            <a:endParaRPr b="1" sz="2400">
              <a:solidFill>
                <a:schemeClr val="dk1"/>
              </a:solidFill>
              <a:latin typeface="Source Sans Pro"/>
              <a:ea typeface="Source Sans Pro"/>
              <a:cs typeface="Source Sans Pro"/>
              <a:sym typeface="Source Sans Pro"/>
            </a:endParaRPr>
          </a:p>
        </p:txBody>
      </p:sp>
      <p:sp>
        <p:nvSpPr>
          <p:cNvPr id="142" name="Google Shape;142;p18"/>
          <p:cNvSpPr/>
          <p:nvPr/>
        </p:nvSpPr>
        <p:spPr>
          <a:xfrm>
            <a:off x="1066800" y="389700"/>
            <a:ext cx="51129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rgbClr val="3F3C30"/>
                </a:solidFill>
                <a:latin typeface="Source Sans Pro"/>
                <a:ea typeface="Source Sans Pro"/>
                <a:cs typeface="Source Sans Pro"/>
                <a:sym typeface="Source Sans Pro"/>
              </a:rPr>
              <a:t>Stanford Baseball Team, undated</a:t>
            </a:r>
            <a:endParaRPr b="1" sz="2400">
              <a:solidFill>
                <a:schemeClr val="dk1"/>
              </a:solidFill>
              <a:latin typeface="Source Sans Pro"/>
              <a:ea typeface="Source Sans Pro"/>
              <a:cs typeface="Source Sans Pro"/>
              <a:sym typeface="Source Sans Pr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19"/>
          <p:cNvSpPr txBox="1"/>
          <p:nvPr>
            <p:ph type="title"/>
          </p:nvPr>
        </p:nvSpPr>
        <p:spPr>
          <a:xfrm>
            <a:off x="861300" y="457200"/>
            <a:ext cx="10959300" cy="2288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lang="en-US"/>
              <a:t>Profiles.stanford.edu</a:t>
            </a:r>
            <a:endParaRPr b="0" i="0" sz="4400" u="none" cap="none" strike="noStrike">
              <a:solidFill>
                <a:schemeClr val="dk1"/>
              </a:solidFill>
              <a:latin typeface="Source Sans Pro"/>
              <a:ea typeface="Source Sans Pro"/>
              <a:cs typeface="Source Sans Pro"/>
              <a:sym typeface="Source Sans Pro"/>
            </a:endParaRPr>
          </a:p>
        </p:txBody>
      </p:sp>
      <p:sp>
        <p:nvSpPr>
          <p:cNvPr id="148" name="Google Shape;148;p19"/>
          <p:cNvSpPr txBox="1"/>
          <p:nvPr>
            <p:ph type="title"/>
          </p:nvPr>
        </p:nvSpPr>
        <p:spPr>
          <a:xfrm>
            <a:off x="5908650" y="456000"/>
            <a:ext cx="5454900" cy="19086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i="1" lang="en-US"/>
              <a:t>(not based on VIVO)</a:t>
            </a:r>
            <a:endParaRPr b="0" i="1" sz="4400" u="none" cap="none" strike="noStrike">
              <a:solidFill>
                <a:schemeClr val="dk1"/>
              </a:solidFill>
              <a:latin typeface="Source Sans Pro"/>
              <a:ea typeface="Source Sans Pro"/>
              <a:cs typeface="Source Sans Pro"/>
              <a:sym typeface="Source Sans Pro"/>
            </a:endParaRPr>
          </a:p>
        </p:txBody>
      </p:sp>
      <p:pic>
        <p:nvPicPr>
          <p:cNvPr id="149" name="Google Shape;149;p19"/>
          <p:cNvPicPr preferRelativeResize="0"/>
          <p:nvPr/>
        </p:nvPicPr>
        <p:blipFill>
          <a:blip r:embed="rId3">
            <a:alphaModFix/>
          </a:blip>
          <a:stretch>
            <a:fillRect/>
          </a:stretch>
        </p:blipFill>
        <p:spPr>
          <a:xfrm>
            <a:off x="1133125" y="1430000"/>
            <a:ext cx="5365200" cy="4605327"/>
          </a:xfrm>
          <a:prstGeom prst="rect">
            <a:avLst/>
          </a:prstGeom>
          <a:noFill/>
          <a:ln>
            <a:noFill/>
          </a:ln>
        </p:spPr>
      </p:pic>
      <p:pic>
        <p:nvPicPr>
          <p:cNvPr id="150" name="Google Shape;150;p19"/>
          <p:cNvPicPr preferRelativeResize="0"/>
          <p:nvPr/>
        </p:nvPicPr>
        <p:blipFill>
          <a:blip r:embed="rId4">
            <a:alphaModFix/>
          </a:blip>
          <a:stretch>
            <a:fillRect/>
          </a:stretch>
        </p:blipFill>
        <p:spPr>
          <a:xfrm rot="7">
            <a:off x="6350050" y="2160091"/>
            <a:ext cx="5013498" cy="43856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20"/>
          <p:cNvSpPr txBox="1"/>
          <p:nvPr>
            <p:ph type="title"/>
          </p:nvPr>
        </p:nvSpPr>
        <p:spPr>
          <a:xfrm>
            <a:off x="838200" y="457200"/>
            <a:ext cx="105156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b="0" i="0" lang="en-US" sz="4400" u="none" cap="none" strike="noStrike">
                <a:solidFill>
                  <a:schemeClr val="dk1"/>
                </a:solidFill>
                <a:latin typeface="Source Sans Pro"/>
                <a:ea typeface="Source Sans Pro"/>
                <a:cs typeface="Source Sans Pro"/>
                <a:sym typeface="Source Sans Pro"/>
              </a:rPr>
              <a:t>Knowing the What Increasingly Matters</a:t>
            </a:r>
            <a:endParaRPr/>
          </a:p>
        </p:txBody>
      </p:sp>
      <p:sp>
        <p:nvSpPr>
          <p:cNvPr id="156" name="Google Shape;156;p20"/>
          <p:cNvSpPr txBox="1"/>
          <p:nvPr>
            <p:ph idx="1" type="body"/>
          </p:nvPr>
        </p:nvSpPr>
        <p:spPr>
          <a:xfrm>
            <a:off x="1066800" y="1524000"/>
            <a:ext cx="10287000" cy="4652966"/>
          </a:xfrm>
          <a:prstGeom prst="rect">
            <a:avLst/>
          </a:prstGeom>
          <a:noFill/>
          <a:ln>
            <a:noFill/>
          </a:ln>
        </p:spPr>
        <p:txBody>
          <a:bodyPr anchorCtr="0" anchor="t" bIns="45700" lIns="91425" spcFirstLastPara="1" rIns="91425" wrap="square" tIns="45700">
            <a:noAutofit/>
          </a:bodyPr>
          <a:lstStyle/>
          <a:p>
            <a:pPr indent="-228600" lvl="0" marL="228600" marR="0" rtl="0" algn="l">
              <a:lnSpc>
                <a:spcPct val="85000"/>
              </a:lnSpc>
              <a:spcBef>
                <a:spcPts val="0"/>
              </a:spcBef>
              <a:spcAft>
                <a:spcPts val="0"/>
              </a:spcAft>
              <a:buClr>
                <a:schemeClr val="dk1"/>
              </a:buClr>
              <a:buSzPts val="3200"/>
              <a:buFont typeface="Arial"/>
              <a:buChar char="•"/>
            </a:pPr>
            <a:r>
              <a:rPr b="0" i="0" lang="en-US" sz="3200" u="none" cap="none" strike="noStrike">
                <a:solidFill>
                  <a:schemeClr val="dk1"/>
                </a:solidFill>
                <a:latin typeface="Source Sans Pro"/>
                <a:ea typeface="Source Sans Pro"/>
                <a:cs typeface="Source Sans Pro"/>
                <a:sym typeface="Source Sans Pro"/>
              </a:rPr>
              <a:t>General awareness</a:t>
            </a:r>
            <a:endParaRPr/>
          </a:p>
          <a:p>
            <a:pPr indent="-228600" lvl="0" marL="228600" marR="0" rtl="0" algn="l">
              <a:lnSpc>
                <a:spcPct val="85000"/>
              </a:lnSpc>
              <a:spcBef>
                <a:spcPts val="1100"/>
              </a:spcBef>
              <a:spcAft>
                <a:spcPts val="0"/>
              </a:spcAft>
              <a:buClr>
                <a:schemeClr val="dk1"/>
              </a:buClr>
              <a:buSzPts val="3200"/>
              <a:buFont typeface="Arial"/>
              <a:buChar char="•"/>
            </a:pPr>
            <a:r>
              <a:rPr b="0" i="0" lang="en-US" sz="3200" u="none" cap="none" strike="noStrike">
                <a:solidFill>
                  <a:schemeClr val="dk1"/>
                </a:solidFill>
                <a:latin typeface="Source Sans Pro"/>
                <a:ea typeface="Source Sans Pro"/>
                <a:cs typeface="Source Sans Pro"/>
                <a:sym typeface="Source Sans Pro"/>
              </a:rPr>
              <a:t>Reporting</a:t>
            </a:r>
            <a:endParaRPr/>
          </a:p>
          <a:p>
            <a:pPr indent="-228600" lvl="0" marL="228600" marR="0" rtl="0" algn="l">
              <a:lnSpc>
                <a:spcPct val="85000"/>
              </a:lnSpc>
              <a:spcBef>
                <a:spcPts val="1100"/>
              </a:spcBef>
              <a:spcAft>
                <a:spcPts val="0"/>
              </a:spcAft>
              <a:buClr>
                <a:schemeClr val="dk1"/>
              </a:buClr>
              <a:buSzPts val="3200"/>
              <a:buFont typeface="Arial"/>
              <a:buChar char="•"/>
            </a:pPr>
            <a:r>
              <a:rPr b="0" i="0" lang="en-US" sz="3200" u="none" cap="none" strike="noStrike">
                <a:solidFill>
                  <a:schemeClr val="dk1"/>
                </a:solidFill>
                <a:latin typeface="Source Sans Pro"/>
                <a:ea typeface="Source Sans Pro"/>
                <a:cs typeface="Source Sans Pro"/>
                <a:sym typeface="Source Sans Pro"/>
              </a:rPr>
              <a:t>Demonstrating impact</a:t>
            </a:r>
            <a:endParaRPr/>
          </a:p>
          <a:p>
            <a:pPr indent="-228600" lvl="0" marL="228600" marR="0" rtl="0" algn="l">
              <a:lnSpc>
                <a:spcPct val="85000"/>
              </a:lnSpc>
              <a:spcBef>
                <a:spcPts val="1100"/>
              </a:spcBef>
              <a:spcAft>
                <a:spcPts val="0"/>
              </a:spcAft>
              <a:buClr>
                <a:schemeClr val="dk1"/>
              </a:buClr>
              <a:buSzPts val="3200"/>
              <a:buFont typeface="Arial"/>
              <a:buChar char="•"/>
            </a:pPr>
            <a:r>
              <a:rPr b="0" i="0" lang="en-US" sz="3200" u="none" cap="none" strike="noStrike">
                <a:solidFill>
                  <a:schemeClr val="dk1"/>
                </a:solidFill>
                <a:latin typeface="Source Sans Pro"/>
                <a:ea typeface="Source Sans Pro"/>
                <a:cs typeface="Source Sans Pro"/>
                <a:sym typeface="Source Sans Pro"/>
              </a:rPr>
              <a:t>Trend analysis</a:t>
            </a:r>
            <a:endParaRPr/>
          </a:p>
          <a:p>
            <a:pPr indent="-228600" lvl="0" marL="228600" marR="0" rtl="0" algn="l">
              <a:lnSpc>
                <a:spcPct val="85000"/>
              </a:lnSpc>
              <a:spcBef>
                <a:spcPts val="1100"/>
              </a:spcBef>
              <a:spcAft>
                <a:spcPts val="0"/>
              </a:spcAft>
              <a:buClr>
                <a:schemeClr val="dk1"/>
              </a:buClr>
              <a:buSzPts val="3200"/>
              <a:buFont typeface="Arial"/>
              <a:buChar char="•"/>
            </a:pPr>
            <a:r>
              <a:rPr b="0" i="0" lang="en-US" sz="3200" u="none" cap="none" strike="noStrike">
                <a:solidFill>
                  <a:schemeClr val="dk1"/>
                </a:solidFill>
                <a:latin typeface="Source Sans Pro"/>
                <a:ea typeface="Source Sans Pro"/>
                <a:cs typeface="Source Sans Pro"/>
                <a:sym typeface="Source Sans Pro"/>
              </a:rPr>
              <a:t>Rapid response</a:t>
            </a:r>
            <a:endParaRPr/>
          </a:p>
          <a:p>
            <a:pPr indent="-228600" lvl="0" marL="228600" marR="0" rtl="0" algn="l">
              <a:lnSpc>
                <a:spcPct val="85000"/>
              </a:lnSpc>
              <a:spcBef>
                <a:spcPts val="1100"/>
              </a:spcBef>
              <a:spcAft>
                <a:spcPts val="0"/>
              </a:spcAft>
              <a:buClr>
                <a:schemeClr val="dk1"/>
              </a:buClr>
              <a:buSzPts val="3200"/>
              <a:buFont typeface="Arial"/>
              <a:buChar char="•"/>
            </a:pPr>
            <a:r>
              <a:rPr b="0" i="0" lang="en-US" sz="3200" u="none" cap="none" strike="noStrike">
                <a:solidFill>
                  <a:schemeClr val="dk1"/>
                </a:solidFill>
                <a:latin typeface="Source Sans Pro"/>
                <a:ea typeface="Source Sans Pro"/>
                <a:cs typeface="Source Sans Pro"/>
                <a:sym typeface="Source Sans Pro"/>
              </a:rPr>
              <a:t>Compliance with mandates &amp; policies</a:t>
            </a:r>
            <a:endParaRPr/>
          </a:p>
          <a:p>
            <a:pPr indent="-228600" lvl="0" marL="228600" marR="0" rtl="0" algn="l">
              <a:lnSpc>
                <a:spcPct val="85000"/>
              </a:lnSpc>
              <a:spcBef>
                <a:spcPts val="1100"/>
              </a:spcBef>
              <a:spcAft>
                <a:spcPts val="0"/>
              </a:spcAft>
              <a:buClr>
                <a:schemeClr val="dk1"/>
              </a:buClr>
              <a:buSzPts val="3200"/>
              <a:buFont typeface="Arial"/>
              <a:buChar char="•"/>
            </a:pPr>
            <a:r>
              <a:rPr b="0" i="0" lang="en-US" sz="3200" u="none" cap="none" strike="noStrike">
                <a:solidFill>
                  <a:schemeClr val="dk1"/>
                </a:solidFill>
                <a:latin typeface="Source Sans Pro"/>
                <a:ea typeface="Source Sans Pro"/>
                <a:cs typeface="Source Sans Pro"/>
                <a:sym typeface="Source Sans Pro"/>
              </a:rPr>
              <a:t>Research networking / enabling collaborations</a:t>
            </a:r>
            <a:endParaRPr/>
          </a:p>
          <a:p>
            <a:pPr indent="-25400" lvl="0" marL="228600" marR="0" rtl="0" algn="l">
              <a:lnSpc>
                <a:spcPct val="85000"/>
              </a:lnSpc>
              <a:spcBef>
                <a:spcPts val="1100"/>
              </a:spcBef>
              <a:spcAft>
                <a:spcPts val="0"/>
              </a:spcAft>
              <a:buClr>
                <a:schemeClr val="dk1"/>
              </a:buClr>
              <a:buSzPts val="3200"/>
              <a:buFont typeface="Arial"/>
              <a:buNone/>
            </a:pPr>
            <a:r>
              <a:t/>
            </a:r>
            <a:endParaRPr b="0" i="0" sz="3200" u="none" cap="none" strike="noStrike">
              <a:solidFill>
                <a:schemeClr val="dk1"/>
              </a:solidFill>
              <a:latin typeface="Source Sans Pro"/>
              <a:ea typeface="Source Sans Pro"/>
              <a:cs typeface="Source Sans Pro"/>
              <a:sym typeface="Source Sans P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1"/>
          <p:cNvSpPr txBox="1"/>
          <p:nvPr>
            <p:ph type="title"/>
          </p:nvPr>
        </p:nvSpPr>
        <p:spPr>
          <a:xfrm>
            <a:off x="838200" y="457200"/>
            <a:ext cx="105156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b="0" i="0" lang="en-US" sz="4400" u="none" cap="none" strike="noStrike">
                <a:solidFill>
                  <a:schemeClr val="dk1"/>
                </a:solidFill>
                <a:latin typeface="Source Sans Pro"/>
                <a:ea typeface="Source Sans Pro"/>
                <a:cs typeface="Source Sans Pro"/>
                <a:sym typeface="Source Sans Pro"/>
              </a:rPr>
              <a:t>Flavors of Research Intelligence Systems</a:t>
            </a:r>
            <a:endParaRPr/>
          </a:p>
        </p:txBody>
      </p:sp>
      <p:sp>
        <p:nvSpPr>
          <p:cNvPr id="162" name="Google Shape;162;p21"/>
          <p:cNvSpPr/>
          <p:nvPr/>
        </p:nvSpPr>
        <p:spPr>
          <a:xfrm>
            <a:off x="762000" y="6477000"/>
            <a:ext cx="11582400" cy="27699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200">
                <a:solidFill>
                  <a:srgbClr val="455560"/>
                </a:solidFill>
                <a:latin typeface="Helvetica Neue"/>
                <a:ea typeface="Helvetica Neue"/>
                <a:cs typeface="Helvetica Neue"/>
                <a:sym typeface="Helvetica Neue"/>
              </a:rPr>
              <a:t>See Bryant, Rebecca, et al.; 2017. </a:t>
            </a:r>
            <a:r>
              <a:rPr i="1" lang="en-US" sz="1200">
                <a:solidFill>
                  <a:srgbClr val="455560"/>
                </a:solidFill>
                <a:latin typeface="Helvetica Neue"/>
                <a:ea typeface="Helvetica Neue"/>
                <a:cs typeface="Helvetica Neue"/>
                <a:sym typeface="Helvetica Neue"/>
              </a:rPr>
              <a:t>Research Information Management: Defining RIM and the Library’s Role</a:t>
            </a:r>
            <a:r>
              <a:rPr lang="en-US" sz="1200">
                <a:solidFill>
                  <a:srgbClr val="455560"/>
                </a:solidFill>
                <a:latin typeface="Helvetica Neue"/>
                <a:ea typeface="Helvetica Neue"/>
                <a:cs typeface="Helvetica Neue"/>
                <a:sym typeface="Helvetica Neue"/>
              </a:rPr>
              <a:t>. Dublin, OH: OCLC Research. doi:</a:t>
            </a:r>
            <a:r>
              <a:rPr lang="en-US" sz="1200" u="sng">
                <a:solidFill>
                  <a:schemeClr val="hlink"/>
                </a:solidFill>
                <a:latin typeface="Helvetica Neue"/>
                <a:ea typeface="Helvetica Neue"/>
                <a:cs typeface="Helvetica Neue"/>
                <a:sym typeface="Helvetica Neue"/>
                <a:hlinkClick r:id="rId3"/>
              </a:rPr>
              <a:t>10.25333/C3NK88</a:t>
            </a:r>
            <a:endParaRPr sz="1200">
              <a:solidFill>
                <a:schemeClr val="dk1"/>
              </a:solidFill>
              <a:latin typeface="Source Sans Pro"/>
              <a:ea typeface="Source Sans Pro"/>
              <a:cs typeface="Source Sans Pro"/>
              <a:sym typeface="Source Sans Pro"/>
            </a:endParaRPr>
          </a:p>
        </p:txBody>
      </p:sp>
      <p:pic>
        <p:nvPicPr>
          <p:cNvPr id="163" name="Google Shape;163;p21"/>
          <p:cNvPicPr preferRelativeResize="0"/>
          <p:nvPr/>
        </p:nvPicPr>
        <p:blipFill>
          <a:blip r:embed="rId4">
            <a:alphaModFix/>
          </a:blip>
          <a:stretch>
            <a:fillRect/>
          </a:stretch>
        </p:blipFill>
        <p:spPr>
          <a:xfrm>
            <a:off x="6696125" y="1283575"/>
            <a:ext cx="4603539" cy="4507626"/>
          </a:xfrm>
          <a:prstGeom prst="rect">
            <a:avLst/>
          </a:prstGeom>
          <a:noFill/>
          <a:ln>
            <a:noFill/>
          </a:ln>
        </p:spPr>
      </p:pic>
      <p:pic>
        <p:nvPicPr>
          <p:cNvPr id="164" name="Google Shape;164;p21"/>
          <p:cNvPicPr preferRelativeResize="0"/>
          <p:nvPr/>
        </p:nvPicPr>
        <p:blipFill rotWithShape="1">
          <a:blip r:embed="rId5">
            <a:alphaModFix/>
          </a:blip>
          <a:srcRect b="-136830" l="-48510" r="48510" t="136830"/>
          <a:stretch/>
        </p:blipFill>
        <p:spPr>
          <a:xfrm>
            <a:off x="1225288" y="1995459"/>
            <a:ext cx="10200377" cy="4862541"/>
          </a:xfrm>
          <a:prstGeom prst="rect">
            <a:avLst/>
          </a:prstGeom>
          <a:noFill/>
          <a:ln>
            <a:noFill/>
          </a:ln>
        </p:spPr>
      </p:pic>
      <p:sp>
        <p:nvSpPr>
          <p:cNvPr id="165" name="Google Shape;165;p21"/>
          <p:cNvSpPr txBox="1"/>
          <p:nvPr/>
        </p:nvSpPr>
        <p:spPr>
          <a:xfrm>
            <a:off x="988900" y="1046175"/>
            <a:ext cx="10841100" cy="4683300"/>
          </a:xfrm>
          <a:prstGeom prst="rect">
            <a:avLst/>
          </a:prstGeom>
          <a:noFill/>
          <a:ln>
            <a:noFill/>
          </a:ln>
        </p:spPr>
        <p:txBody>
          <a:bodyPr anchorCtr="0" anchor="ctr" bIns="91425" lIns="91425" spcFirstLastPara="1" rIns="91425" wrap="square" tIns="91425">
            <a:noAutofit/>
          </a:bodyPr>
          <a:lstStyle/>
          <a:p>
            <a:pPr indent="-393700" lvl="0" marL="457200" rtl="0">
              <a:lnSpc>
                <a:spcPct val="85000"/>
              </a:lnSpc>
              <a:spcBef>
                <a:spcPts val="0"/>
              </a:spcBef>
              <a:spcAft>
                <a:spcPts val="0"/>
              </a:spcAft>
              <a:buClr>
                <a:schemeClr val="dk1"/>
              </a:buClr>
              <a:buSzPts val="2600"/>
              <a:buFont typeface="Source Sans Pro"/>
              <a:buChar char="●"/>
            </a:pPr>
            <a:r>
              <a:rPr lang="en-US" sz="2600">
                <a:solidFill>
                  <a:schemeClr val="dk1"/>
                </a:solidFill>
                <a:latin typeface="Source Sans Pro"/>
                <a:ea typeface="Source Sans Pro"/>
                <a:cs typeface="Source Sans Pro"/>
                <a:sym typeface="Source Sans Pro"/>
              </a:rPr>
              <a:t>RIM (Research Information Management)</a:t>
            </a:r>
            <a:endParaRPr sz="2600">
              <a:solidFill>
                <a:schemeClr val="dk1"/>
              </a:solidFill>
              <a:latin typeface="Source Sans Pro"/>
              <a:ea typeface="Source Sans Pro"/>
              <a:cs typeface="Source Sans Pro"/>
              <a:sym typeface="Source Sans Pro"/>
            </a:endParaRPr>
          </a:p>
          <a:p>
            <a:pPr indent="-393700" lvl="0" marL="457200" rtl="0">
              <a:lnSpc>
                <a:spcPct val="85000"/>
              </a:lnSpc>
              <a:spcBef>
                <a:spcPts val="0"/>
              </a:spcBef>
              <a:spcAft>
                <a:spcPts val="0"/>
              </a:spcAft>
              <a:buClr>
                <a:schemeClr val="dk1"/>
              </a:buClr>
              <a:buSzPts val="2600"/>
              <a:buFont typeface="Source Sans Pro"/>
              <a:buChar char="●"/>
            </a:pPr>
            <a:r>
              <a:rPr lang="en-US" sz="2600">
                <a:solidFill>
                  <a:schemeClr val="dk1"/>
                </a:solidFill>
                <a:latin typeface="Source Sans Pro"/>
                <a:ea typeface="Source Sans Pro"/>
                <a:cs typeface="Source Sans Pro"/>
                <a:sym typeface="Source Sans Pro"/>
              </a:rPr>
              <a:t>CRIS (Current Research Information System)</a:t>
            </a:r>
            <a:endParaRPr sz="2600">
              <a:solidFill>
                <a:schemeClr val="dk1"/>
              </a:solidFill>
              <a:latin typeface="Source Sans Pro"/>
              <a:ea typeface="Source Sans Pro"/>
              <a:cs typeface="Source Sans Pro"/>
              <a:sym typeface="Source Sans Pro"/>
            </a:endParaRPr>
          </a:p>
          <a:p>
            <a:pPr indent="-393700" lvl="0" marL="457200" rtl="0">
              <a:lnSpc>
                <a:spcPct val="85000"/>
              </a:lnSpc>
              <a:spcBef>
                <a:spcPts val="0"/>
              </a:spcBef>
              <a:spcAft>
                <a:spcPts val="0"/>
              </a:spcAft>
              <a:buClr>
                <a:schemeClr val="dk1"/>
              </a:buClr>
              <a:buSzPts val="2600"/>
              <a:buFont typeface="Source Sans Pro"/>
              <a:buChar char="●"/>
            </a:pPr>
            <a:r>
              <a:rPr lang="en-US" sz="2600">
                <a:solidFill>
                  <a:schemeClr val="dk1"/>
                </a:solidFill>
                <a:latin typeface="Source Sans Pro"/>
                <a:ea typeface="Source Sans Pro"/>
                <a:cs typeface="Source Sans Pro"/>
                <a:sym typeface="Source Sans Pro"/>
              </a:rPr>
              <a:t>RNS (Research Networking System)</a:t>
            </a:r>
            <a:endParaRPr sz="2600">
              <a:solidFill>
                <a:schemeClr val="dk1"/>
              </a:solidFill>
              <a:latin typeface="Source Sans Pro"/>
              <a:ea typeface="Source Sans Pro"/>
              <a:cs typeface="Source Sans Pro"/>
              <a:sym typeface="Source Sans Pro"/>
            </a:endParaRPr>
          </a:p>
          <a:p>
            <a:pPr indent="-393700" lvl="0" marL="457200" rtl="0">
              <a:lnSpc>
                <a:spcPct val="85000"/>
              </a:lnSpc>
              <a:spcBef>
                <a:spcPts val="0"/>
              </a:spcBef>
              <a:spcAft>
                <a:spcPts val="0"/>
              </a:spcAft>
              <a:buClr>
                <a:schemeClr val="dk1"/>
              </a:buClr>
              <a:buSzPts val="2600"/>
              <a:buFont typeface="Source Sans Pro"/>
              <a:buChar char="●"/>
            </a:pPr>
            <a:r>
              <a:rPr lang="en-US" sz="2600">
                <a:solidFill>
                  <a:schemeClr val="dk1"/>
                </a:solidFill>
                <a:latin typeface="Source Sans Pro"/>
                <a:ea typeface="Source Sans Pro"/>
                <a:cs typeface="Source Sans Pro"/>
                <a:sym typeface="Source Sans Pro"/>
              </a:rPr>
              <a:t>RPS (Research Profiling System)</a:t>
            </a:r>
            <a:endParaRPr sz="2600">
              <a:solidFill>
                <a:schemeClr val="dk1"/>
              </a:solidFill>
              <a:latin typeface="Source Sans Pro"/>
              <a:ea typeface="Source Sans Pro"/>
              <a:cs typeface="Source Sans Pro"/>
              <a:sym typeface="Source Sans Pro"/>
            </a:endParaRPr>
          </a:p>
          <a:p>
            <a:pPr indent="-393700" lvl="0" marL="457200" rtl="0">
              <a:lnSpc>
                <a:spcPct val="85000"/>
              </a:lnSpc>
              <a:spcBef>
                <a:spcPts val="0"/>
              </a:spcBef>
              <a:spcAft>
                <a:spcPts val="0"/>
              </a:spcAft>
              <a:buClr>
                <a:schemeClr val="dk1"/>
              </a:buClr>
              <a:buSzPts val="2600"/>
              <a:buFont typeface="Source Sans Pro"/>
              <a:buChar char="●"/>
            </a:pPr>
            <a:r>
              <a:rPr lang="en-US" sz="2600">
                <a:solidFill>
                  <a:schemeClr val="dk1"/>
                </a:solidFill>
                <a:latin typeface="Source Sans Pro"/>
                <a:ea typeface="Source Sans Pro"/>
                <a:cs typeface="Source Sans Pro"/>
                <a:sym typeface="Source Sans Pro"/>
              </a:rPr>
              <a:t>FAR (Faculty Activity Reporting)</a:t>
            </a:r>
            <a:endParaRPr sz="2600">
              <a:solidFill>
                <a:schemeClr val="dk1"/>
              </a:solidFill>
              <a:latin typeface="Source Sans Pro"/>
              <a:ea typeface="Source Sans Pro"/>
              <a:cs typeface="Source Sans Pro"/>
              <a:sym typeface="Source Sans Pro"/>
            </a:endParaRPr>
          </a:p>
          <a:p>
            <a:pPr indent="-393700" lvl="0" marL="457200" rtl="0">
              <a:lnSpc>
                <a:spcPct val="85000"/>
              </a:lnSpc>
              <a:spcBef>
                <a:spcPts val="0"/>
              </a:spcBef>
              <a:spcAft>
                <a:spcPts val="0"/>
              </a:spcAft>
              <a:buClr>
                <a:schemeClr val="dk1"/>
              </a:buClr>
              <a:buSzPts val="2600"/>
              <a:buFont typeface="Source Sans Pro"/>
              <a:buChar char="●"/>
            </a:pPr>
            <a:r>
              <a:rPr lang="en-US" sz="2600">
                <a:solidFill>
                  <a:schemeClr val="dk1"/>
                </a:solidFill>
                <a:latin typeface="Source Sans Pro"/>
                <a:ea typeface="Source Sans Pro"/>
                <a:cs typeface="Source Sans Pro"/>
                <a:sym typeface="Source Sans Pro"/>
              </a:rPr>
              <a:t>Research Analytics</a:t>
            </a:r>
            <a:endParaRPr sz="2600">
              <a:solidFill>
                <a:schemeClr val="dk1"/>
              </a:solidFill>
              <a:latin typeface="Source Sans Pro"/>
              <a:ea typeface="Source Sans Pro"/>
              <a:cs typeface="Source Sans Pro"/>
              <a:sym typeface="Source Sans Pro"/>
            </a:endParaRPr>
          </a:p>
          <a:p>
            <a:pPr indent="-393700" lvl="0" marL="457200" rtl="0">
              <a:lnSpc>
                <a:spcPct val="85000"/>
              </a:lnSpc>
              <a:spcBef>
                <a:spcPts val="0"/>
              </a:spcBef>
              <a:spcAft>
                <a:spcPts val="0"/>
              </a:spcAft>
              <a:buClr>
                <a:schemeClr val="dk1"/>
              </a:buClr>
              <a:buSzPts val="2600"/>
              <a:buFont typeface="Source Sans Pro"/>
              <a:buChar char="●"/>
            </a:pPr>
            <a:r>
              <a:rPr lang="en-US" sz="2600">
                <a:solidFill>
                  <a:schemeClr val="dk1"/>
                </a:solidFill>
                <a:latin typeface="Source Sans Pro"/>
                <a:ea typeface="Source Sans Pro"/>
                <a:cs typeface="Source Sans Pro"/>
                <a:sym typeface="Source Sans Pro"/>
              </a:rPr>
              <a:t>Research Evaluation</a:t>
            </a:r>
            <a:endParaRPr sz="2600">
              <a:solidFill>
                <a:schemeClr val="dk1"/>
              </a:solidFill>
              <a:latin typeface="Source Sans Pro"/>
              <a:ea typeface="Source Sans Pro"/>
              <a:cs typeface="Source Sans Pro"/>
              <a:sym typeface="Source Sans Pro"/>
            </a:endParaRPr>
          </a:p>
          <a:p>
            <a:pPr indent="-393700" lvl="0" marL="457200" rtl="0">
              <a:lnSpc>
                <a:spcPct val="85000"/>
              </a:lnSpc>
              <a:spcBef>
                <a:spcPts val="0"/>
              </a:spcBef>
              <a:spcAft>
                <a:spcPts val="0"/>
              </a:spcAft>
              <a:buClr>
                <a:schemeClr val="dk1"/>
              </a:buClr>
              <a:buSzPts val="2600"/>
              <a:buFont typeface="Source Sans Pro"/>
              <a:buChar char="●"/>
            </a:pPr>
            <a:r>
              <a:rPr lang="en-US" sz="2600">
                <a:solidFill>
                  <a:schemeClr val="dk1"/>
                </a:solidFill>
                <a:latin typeface="Source Sans Pro"/>
                <a:ea typeface="Source Sans Pro"/>
                <a:cs typeface="Source Sans Pro"/>
                <a:sym typeface="Source Sans Pro"/>
              </a:rPr>
              <a:t>Profiles systems </a:t>
            </a:r>
            <a:endParaRPr sz="2600">
              <a:solidFill>
                <a:schemeClr val="dk1"/>
              </a:solidFill>
              <a:latin typeface="Source Sans Pro"/>
              <a:ea typeface="Source Sans Pro"/>
              <a:cs typeface="Source Sans Pro"/>
              <a:sym typeface="Source Sans Pro"/>
            </a:endParaRPr>
          </a:p>
          <a:p>
            <a:pPr indent="0" lvl="0" marL="0" rtl="0">
              <a:lnSpc>
                <a:spcPct val="85000"/>
              </a:lnSpc>
              <a:spcBef>
                <a:spcPts val="0"/>
              </a:spcBef>
              <a:spcAft>
                <a:spcPts val="0"/>
              </a:spcAft>
              <a:buNone/>
            </a:pPr>
            <a:r>
              <a:t/>
            </a:r>
            <a:endParaRPr sz="2600">
              <a:solidFill>
                <a:schemeClr val="dk1"/>
              </a:solidFill>
              <a:latin typeface="Source Sans Pro"/>
              <a:ea typeface="Source Sans Pro"/>
              <a:cs typeface="Source Sans Pro"/>
              <a:sym typeface="Source Sans Pr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22"/>
          <p:cNvSpPr txBox="1"/>
          <p:nvPr>
            <p:ph type="title"/>
          </p:nvPr>
        </p:nvSpPr>
        <p:spPr>
          <a:xfrm>
            <a:off x="838200" y="457200"/>
            <a:ext cx="10515600" cy="70167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Source Sans Pro"/>
              <a:buNone/>
            </a:pPr>
            <a:r>
              <a:rPr b="0" i="0" lang="en-US" sz="4400" u="none" cap="none" strike="noStrike">
                <a:solidFill>
                  <a:schemeClr val="dk1"/>
                </a:solidFill>
                <a:latin typeface="Source Sans Pro"/>
                <a:ea typeface="Source Sans Pro"/>
                <a:cs typeface="Source Sans Pro"/>
                <a:sym typeface="Source Sans Pro"/>
              </a:rPr>
              <a:t>Stanford’s “Research Core”</a:t>
            </a:r>
            <a:endParaRPr/>
          </a:p>
        </p:txBody>
      </p:sp>
      <p:pic>
        <p:nvPicPr>
          <p:cNvPr id="171" name="Google Shape;171;p22"/>
          <p:cNvPicPr preferRelativeResize="0"/>
          <p:nvPr/>
        </p:nvPicPr>
        <p:blipFill>
          <a:blip r:embed="rId3">
            <a:alphaModFix/>
          </a:blip>
          <a:stretch>
            <a:fillRect/>
          </a:stretch>
        </p:blipFill>
        <p:spPr>
          <a:xfrm>
            <a:off x="951450" y="1247399"/>
            <a:ext cx="10901297" cy="539432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Stanford Libraries">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505C"/>
      </a:hlink>
      <a:folHlink>
        <a:srgbClr val="00505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