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5"/>
          </a:xfrm>
        </p:grpSpPr>
        <p:cxnSp>
          <p:nvCxnSpPr>
            <p:cNvPr id="21" name="Shape 21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Shape 22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Shape 23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Shape 24"/>
          <p:cNvGrpSpPr/>
          <p:nvPr/>
        </p:nvGrpSpPr>
        <p:grpSpPr>
          <a:xfrm>
            <a:off x="-8915" y="6057149"/>
            <a:ext cx="5498725" cy="820207"/>
            <a:chOff x="-6689" y="4553748"/>
            <a:chExt cx="4125118" cy="615155"/>
          </a:xfrm>
        </p:grpSpPr>
        <p:sp>
          <p:nvSpPr>
            <p:cNvPr id="25" name="Shape 25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avLst/>
              <a:gdLst/>
              <a:ahLst/>
              <a:cxnLst/>
              <a:rect l="0" t="0" r="0" b="0"/>
              <a:pathLst>
                <a:path w="612775" h="4115481" extrusionOk="0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-5400000">
              <a:off x="1604659" y="3152814"/>
              <a:ext cx="410751" cy="3621427"/>
            </a:xfrm>
            <a:custGeom>
              <a:avLst/>
              <a:gdLst/>
              <a:ahLst/>
              <a:cxnLst/>
              <a:rect l="0" t="0" r="0" b="0"/>
              <a:pathLst>
                <a:path w="410751" h="3621427" extrusionOk="0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1462308" y="3453376"/>
              <a:ext cx="241768" cy="3179761"/>
            </a:xfrm>
            <a:custGeom>
              <a:avLst/>
              <a:gdLst/>
              <a:ahLst/>
              <a:cxnLst/>
              <a:rect l="0" t="0" r="0" b="0"/>
              <a:pathLst>
                <a:path w="241768" h="3179761" extrusionOk="0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4167998" y="-1247317"/>
            <a:ext cx="4462272" cy="103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414141" y="2006957"/>
            <a:ext cx="5588000" cy="27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132316" y="-329234"/>
            <a:ext cx="5588000" cy="741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5"/>
          </a:xfrm>
        </p:grpSpPr>
        <p:cxnSp>
          <p:nvCxnSpPr>
            <p:cNvPr id="41" name="Shape 41"/>
            <p:cNvCxnSpPr/>
            <p:nvPr/>
          </p:nvCxnSpPr>
          <p:spPr>
            <a:xfrm rot="10800000" flipH="1">
              <a:off x="5638800" y="3108960"/>
              <a:ext cx="3515503" cy="2037116"/>
            </a:xfrm>
            <a:prstGeom prst="straightConnector1">
              <a:avLst/>
            </a:pr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Shape 42"/>
            <p:cNvCxnSpPr/>
            <p:nvPr/>
          </p:nvCxnSpPr>
          <p:spPr>
            <a:xfrm rot="10800000" flipH="1">
              <a:off x="6004643" y="3333750"/>
              <a:ext cx="3149660" cy="1823765"/>
            </a:xfrm>
            <a:prstGeom prst="straightConnector1">
              <a:avLst/>
            </a:pr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Shape 43"/>
            <p:cNvCxnSpPr/>
            <p:nvPr/>
          </p:nvCxnSpPr>
          <p:spPr>
            <a:xfrm rot="10800000" flipH="1">
              <a:off x="6388342" y="3549891"/>
              <a:ext cx="2765961" cy="1600149"/>
            </a:xfrm>
            <a:prstGeom prst="straightConnector1">
              <a:avLst/>
            </a:pr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18883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500707" y="1706880"/>
            <a:ext cx="5078677" cy="4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218883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496644" y="1701800"/>
            <a:ext cx="50827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500707" y="2717800"/>
            <a:ext cx="5078677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18882" y="4241800"/>
            <a:ext cx="4062942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4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t" anchorCtr="0"/>
          <a:lstStyle>
            <a:lvl1pPr marR="0" lvl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Arial"/>
              <a:buNone/>
              <a:defRPr sz="3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85000">
              <a:srgbClr val="0D172F"/>
            </a:gs>
            <a:gs pos="100000">
              <a:srgbClr val="122041"/>
            </a:gs>
          </a:gsLst>
          <a:lin ang="3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1" name="Shape 11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/>
              <a:ahLst/>
              <a:cxnLst/>
              <a:rect l="0" t="0" r="0" b="0"/>
              <a:pathLst>
                <a:path w="612775" h="3919538" extrusionOk="0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/>
              <a:ahLst/>
              <a:cxnLst/>
              <a:rect l="0" t="0" r="0" b="0"/>
              <a:pathLst>
                <a:path w="410751" h="3421856" extrusionOk="0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 cap="flat" cmpd="sng">
              <a:solidFill>
                <a:srgbClr val="0072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/>
              <a:ahLst/>
              <a:cxnLst/>
              <a:rect l="0" t="0" r="0" b="0"/>
              <a:pathLst>
                <a:path w="238919" h="2976561" extrusionOk="0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 cap="flat" cmpd="sng">
              <a:solidFill>
                <a:srgbClr val="004C4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625125" y="1215700"/>
            <a:ext cx="87354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/>
              <a:t>NRAQC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NEAR REAL-TIME AUTONOMOUS QUALITY CONTROL SOFTWARE FOR THE NEVADA RESEARCH DATA CENTER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Presented By: </a:t>
            </a:r>
            <a:endParaRPr/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Connor Scully-Allison (ESIP Student Fellow)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3078">
            <a:off x="7130015" y="1742203"/>
            <a:ext cx="4393406" cy="2471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/>
              <a:t>NRAQC?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218883" y="1701796"/>
            <a:ext cx="5180329" cy="46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web application that: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Autonomously flags streaming sensor data in near real time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a means for Data Stewards to Create and Configure Tests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Data Visualization tools to view Flagged Data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Provides tools for human-assisted flagging of data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much much more!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18708">
            <a:off x="7013708" y="3351112"/>
            <a:ext cx="4393407" cy="247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93"/>
            <a:ext cx="12188825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2819174" y="1197600"/>
            <a:ext cx="7160100" cy="5419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F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218963" y="378200"/>
            <a:ext cx="103605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Microservice</a:t>
            </a:r>
            <a:r>
              <a:rPr lang="en-US"/>
              <a:t> Architecture</a:t>
            </a:r>
            <a:endParaRPr/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2045" y="1431002"/>
            <a:ext cx="6418500" cy="49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NRAQC Backend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How does it work? 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Pipeline Architecture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3368728" y="3978970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DP</a:t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827212" y="2514600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017712" y="2567730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653237" y="2678885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072337" y="2750890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827212" y="2644630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lt2"/>
          </a:solidFill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DP</a:t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2396187" y="4135552"/>
            <a:ext cx="726425" cy="6319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561916" y="4120988"/>
            <a:ext cx="838200" cy="6319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987550" y="4120988"/>
            <a:ext cx="838200" cy="6319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 descr="Testing | University of Michig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320" y="3761763"/>
            <a:ext cx="1137026" cy="11862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2017712" y="3771550"/>
            <a:ext cx="419100" cy="83657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 descr="Testing | University of Michig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840" y="3761763"/>
            <a:ext cx="1137026" cy="11862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9588925" y="4120988"/>
            <a:ext cx="838200" cy="6319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0664984" y="3979773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accent4"/>
          </a:solidFill>
          <a:ln w="25400" cap="flat" cmpd="sng">
            <a:solidFill>
              <a:srgbClr val="EFF2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8249153" y="1701797"/>
            <a:ext cx="914400" cy="914400"/>
          </a:xfrm>
          <a:prstGeom prst="octagon">
            <a:avLst>
              <a:gd name="adj" fmla="val 29289"/>
            </a:avLst>
          </a:prstGeom>
          <a:solidFill>
            <a:schemeClr val="accent5"/>
          </a:solidFill>
          <a:ln w="25400" cap="flat" cmpd="sng">
            <a:solidFill>
              <a:srgbClr val="EF99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DP</a:t>
            </a:r>
            <a:endParaRPr/>
          </a:p>
        </p:txBody>
      </p:sp>
      <p:sp>
        <p:nvSpPr>
          <p:cNvPr id="211" name="Shape 211"/>
          <p:cNvSpPr/>
          <p:nvPr/>
        </p:nvSpPr>
        <p:spPr>
          <a:xfrm rot="-5400000">
            <a:off x="8287253" y="2930904"/>
            <a:ext cx="838200" cy="63197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Pretty Parts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Primary Workflow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/>
              <a:t>Configuration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Visualization</a:t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47369">
            <a:off x="5309218" y="692428"/>
            <a:ext cx="6365346" cy="358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2547">
            <a:off x="5156877" y="2041671"/>
            <a:ext cx="6365346" cy="358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5662" y="3139423"/>
            <a:ext cx="6365347" cy="3580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Broader Impacts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What does this autonomous quality control software mean for my Indiscipinary colleagues at ESIP and beyond?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840" y="0"/>
            <a:ext cx="887516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218875" y="437856"/>
            <a:ext cx="10360500" cy="5823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 Data Practices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218875" y="881475"/>
            <a:ext cx="10360500" cy="45531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406400" rtl="0"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Autonomous QC - Crucial to producing usable data 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QC Metadata 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Fundamentally machine readable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Designed inter-operable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Enhances re-usability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Slows data quality degradation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688" y="4267200"/>
            <a:ext cx="76200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218875" y="437856"/>
            <a:ext cx="10360500" cy="5823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 Data Practices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218875" y="881475"/>
            <a:ext cx="10360500" cy="45531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406400" rtl="0"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Increased accessibility to QC-related metadata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What data was flagged, when was it flagged and for what reason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complete data product</a:t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688" y="4267200"/>
            <a:ext cx="76200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218875" y="264749"/>
            <a:ext cx="10360500" cy="6828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and Future Work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218875" y="1183700"/>
            <a:ext cx="5678400" cy="48870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406400" rtl="0"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Generalizability and Configurability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Architectural redesign 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Containerization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Filling the Holes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Data Imputation with Machine Learning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Advanced Automation</a:t>
            </a:r>
            <a:endParaRPr/>
          </a:p>
          <a:p>
            <a:pPr marL="914400" lvl="1" indent="-350519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Leveraging Existing Flags for Classification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r="22839"/>
          <a:stretch/>
        </p:blipFill>
        <p:spPr>
          <a:xfrm>
            <a:off x="6897176" y="0"/>
            <a:ext cx="5291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/>
              <a:t>Introduction 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problem of </a:t>
            </a:r>
            <a:r>
              <a:rPr lang="en-US"/>
              <a:t>Invalid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solution for </a:t>
            </a:r>
            <a:r>
              <a:rPr lang="en-US"/>
              <a:t>Invalid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/>
              <a:t>NRAQC Details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/>
              <a:t>FAIR Data Practices</a:t>
            </a: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/>
              <a:t>Challenges and Future Work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7685" r="10335"/>
          <a:stretch/>
        </p:blipFill>
        <p:spPr>
          <a:xfrm>
            <a:off x="6094412" y="1270000"/>
            <a:ext cx="5639837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Thesis Impacts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70854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Connor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my Thesis 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Therefore Literally Everything</a:t>
            </a: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Vinh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Microservice Architecture Validation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2 Requirements</a:t>
            </a:r>
            <a:endParaRPr/>
          </a:p>
          <a:p>
            <a:pPr marL="914239" marR="0" lvl="2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projects on one service discovery</a:t>
            </a:r>
            <a:endParaRPr/>
          </a:p>
          <a:p>
            <a:pPr marL="914239" marR="0" lvl="2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Monitoring</a:t>
            </a:r>
            <a:endParaRPr/>
          </a:p>
          <a:p>
            <a:pPr marL="914239" marR="0" lvl="2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Call History</a:t>
            </a:r>
            <a:endParaRPr/>
          </a:p>
        </p:txBody>
      </p:sp>
      <p:pic>
        <p:nvPicPr>
          <p:cNvPr id="264" name="Shape 264" descr="http://web.uri.edu/ecbe/files/thes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212" y="1228438"/>
            <a:ext cx="289560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50280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the UI as good looking as the mockups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Functionality for User Assisted Manual QC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 with other Data Visualization software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Containerize Software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Publication(s)</a:t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737" y="1590450"/>
            <a:ext cx="5232401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370012" y="1828800"/>
            <a:ext cx="9982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 or Comments?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218875" y="378203"/>
            <a:ext cx="10360500" cy="9060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the Presenter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218883" y="1498622"/>
            <a:ext cx="10360500" cy="44622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406400" rtl="0"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Master’s Student at University of Nevada, Reno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Dept. Computer Science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Research Interests Include: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Data Science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Interdisciplinary Scientific Software Development</a:t>
            </a:r>
            <a:endParaRPr/>
          </a:p>
          <a:p>
            <a:pPr marL="914400" lvl="1" indent="-350519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/>
              <a:t>Human Computer Interaction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17129"/>
          <a:stretch/>
        </p:blipFill>
        <p:spPr>
          <a:xfrm>
            <a:off x="2492125" y="4367200"/>
            <a:ext cx="6475100" cy="357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100555" y="533400"/>
            <a:ext cx="9598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9"/>
              <a:buFont typeface="Source Sans Pro"/>
              <a:buNone/>
            </a:pPr>
            <a:r>
              <a:rPr lang="en-US"/>
              <a:t>Nevada Research Data Center (NRDC)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100550" y="1295400"/>
            <a:ext cx="7041600" cy="4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3932" lvl="0" indent="-409332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NSF Funded</a:t>
            </a:r>
            <a:endParaRPr/>
          </a:p>
          <a:p>
            <a:pPr marL="383932" lvl="0" indent="-409332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We primarily build software to support the needs of several in-situ deployments across rural Nevada</a:t>
            </a:r>
            <a:endParaRPr/>
          </a:p>
          <a:p>
            <a:pPr marL="383932" lvl="0" indent="-409332" rtl="0">
              <a:spcBef>
                <a:spcPts val="16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Ingests over 100,000 data points per day</a:t>
            </a:r>
            <a:endParaRPr/>
          </a:p>
          <a:p>
            <a:pPr marL="383932" lvl="0" indent="-409332" rtl="0">
              <a:spcBef>
                <a:spcPts val="16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Currently managing over 3bn data points collected over the last 10 years</a:t>
            </a:r>
            <a:endParaRPr/>
          </a:p>
          <a:p>
            <a:pPr marL="383932" lvl="0" indent="-409332" rtl="0">
              <a:spcBef>
                <a:spcPts val="1600"/>
              </a:spcBef>
              <a:spcAft>
                <a:spcPts val="0"/>
              </a:spcAft>
              <a:buSzPts val="2800"/>
              <a:buChar char="■"/>
            </a:pPr>
            <a:r>
              <a:rPr lang="en-US"/>
              <a:t>“Big” Data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99"/>
              <a:buFont typeface="Source Sans Pro"/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45925" r="11633"/>
          <a:stretch/>
        </p:blipFill>
        <p:spPr>
          <a:xfrm>
            <a:off x="8302624" y="0"/>
            <a:ext cx="3886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18875" y="185606"/>
            <a:ext cx="10360500" cy="5985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Data We Manage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36950" y="1117175"/>
            <a:ext cx="10724400" cy="44622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Time series environmental data from 13 sites across nevada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988" y="2167275"/>
            <a:ext cx="10724275" cy="427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Invalid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Data?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18875" y="1701800"/>
            <a:ext cx="4875600" cy="4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/>
              <a:t>invalid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data?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Logged Erroneously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Missing Data</a:t>
            </a:r>
            <a:endParaRPr/>
          </a:p>
          <a:p>
            <a:pPr marL="304746" marR="0" lvl="0" indent="-30474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it problematic?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493" marR="0" lvl="1" indent="-23160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/>
              <a:t>Data Analytics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as a Product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/>
              <a:t>The current model (for the NRDC)</a:t>
            </a:r>
            <a:endParaRPr/>
          </a:p>
        </p:txBody>
      </p:sp>
      <p:pic>
        <p:nvPicPr>
          <p:cNvPr id="142" name="Shape 142" descr="https://www.finance-monthly.com/Finance-Monthly/wp-content/uploads/2017/05/badda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3288" y="3223750"/>
            <a:ext cx="4723150" cy="34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125" y="168625"/>
            <a:ext cx="6493474" cy="29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problems in Streaming Data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41111"/>
          <a:stretch/>
        </p:blipFill>
        <p:spPr>
          <a:xfrm>
            <a:off x="5601987" y="1701800"/>
            <a:ext cx="5905262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4113529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</a:t>
            </a:r>
            <a:r>
              <a:rPr lang="en-US"/>
              <a:t>specific failure points for data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 of Bounds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Repeated Measurements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Slope Errors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55612" y="6356352"/>
            <a:ext cx="11353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Campbell, John L.; Rustad, Lindsey E.; Porter, John H.; Taylor, Jeffrey R.; Dereszynski, Ethan W.; Shanley, James B.; Gries, Corinna; Henshaw, Donald L.; Martin, Mary E.; Sheldon, Wade. M.; Boose, Emery R. 2013. Quantity is nothing without quality: automated QA/QC for streaming sensor networks. BioScience. 63(7): 574-585.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Specific Problems</a:t>
            </a:r>
            <a:endParaRPr/>
          </a:p>
        </p:txBody>
      </p:sp>
      <p:pic>
        <p:nvPicPr>
          <p:cNvPr id="157" name="Shape 1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9999"/>
          <a:stretch/>
        </p:blipFill>
        <p:spPr>
          <a:xfrm>
            <a:off x="5332412" y="1728362"/>
            <a:ext cx="6553200" cy="30441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218883" y="1701797"/>
            <a:ext cx="4113529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Specific Places Data Can go Bad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Missing Data Values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Spatial Consistency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Between Similar Sensors Close To One Another</a:t>
            </a:r>
            <a:endParaRPr/>
          </a:p>
          <a:p>
            <a:pPr marL="304747" marR="0" lvl="0" indent="-1269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7305" y="6358178"/>
            <a:ext cx="12114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Campbell, John L.; Rustad, Lindsey E.; Porter, John H.; Taylor, Jeffrey R.; Dereszynski, Ethan W.; Shanley, James B.; Gries, Corinna; Henshaw, Donald L.; Martin, Mary E.; Sheldon, Wade. M.; Boose, Emery R. 2013. Quantity is nothing without quality: automated QA/QC for streaming sensor networks. BioScience. 63(7): 574-585.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Solution For </a:t>
            </a:r>
            <a:r>
              <a:rPr lang="en-US"/>
              <a:t>Invalid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18883" y="1701797"/>
            <a:ext cx="8914129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Assurance and Quality Control</a:t>
            </a:r>
            <a:endParaRPr/>
          </a:p>
          <a:p>
            <a:pPr marL="609493" marR="0" lvl="1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Former is </a:t>
            </a:r>
            <a:r>
              <a:rPr lang="en-US"/>
              <a:t>d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ependent on </a:t>
            </a:r>
            <a:r>
              <a:rPr lang="en-US"/>
              <a:t>h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umans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239" marR="0" lvl="2" indent="-23160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Repairing, Maintaining and Documenting</a:t>
            </a:r>
            <a:endParaRPr/>
          </a:p>
          <a:p>
            <a:pPr marL="609493" marR="0" lvl="1" indent="-23160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l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atter can be Automated</a:t>
            </a:r>
            <a:endParaRPr/>
          </a:p>
          <a:p>
            <a:pPr marL="304747" marR="0" lvl="0" indent="-30474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that’s where this software comes in . . . </a:t>
            </a:r>
            <a:endParaRPr/>
          </a:p>
        </p:txBody>
      </p:sp>
      <p:pic>
        <p:nvPicPr>
          <p:cNvPr id="166" name="Shape 166" descr="https://www.customcompounding.com.au/wp-content/uploads/2016/08/quality-stamp-300x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6612" y="372586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Custom</PresentationFormat>
  <Paragraphs>122</Paragraphs>
  <Slides>22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Source Sans Pro</vt:lpstr>
      <vt:lpstr>Tech 16x9</vt:lpstr>
      <vt:lpstr>NRAQC</vt:lpstr>
      <vt:lpstr>Overview</vt:lpstr>
      <vt:lpstr>About the Presenter</vt:lpstr>
      <vt:lpstr>Nevada Research Data Center (NRDC)</vt:lpstr>
      <vt:lpstr>The Data We Manage</vt:lpstr>
      <vt:lpstr>Invalid Data?</vt:lpstr>
      <vt:lpstr>Specific problems in Streaming Data</vt:lpstr>
      <vt:lpstr>More Specific Problems</vt:lpstr>
      <vt:lpstr>The Solution For Invalid Data</vt:lpstr>
      <vt:lpstr>What is NRAQC?</vt:lpstr>
      <vt:lpstr>PowerPoint Presentation</vt:lpstr>
      <vt:lpstr>Microservice Architecture</vt:lpstr>
      <vt:lpstr>NRAQC Backend - How does it work? </vt:lpstr>
      <vt:lpstr>The Pretty Parts</vt:lpstr>
      <vt:lpstr>Broader Impacts</vt:lpstr>
      <vt:lpstr>PowerPoint Presentation</vt:lpstr>
      <vt:lpstr>FAIR Data Practices</vt:lpstr>
      <vt:lpstr>FAIR Data Practices</vt:lpstr>
      <vt:lpstr>Challenges and Future Work</vt:lpstr>
      <vt:lpstr>Thesis Impacts</vt:lpstr>
      <vt:lpstr>Future Work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NRAQC</dc:title>
  <dc:creator>Connor Scully-allison</dc:creator>
  <cp:lastModifiedBy>Connor Scully-allison</cp:lastModifiedBy>
  <cp:revision>1</cp:revision>
  <dcterms:modified xsi:type="dcterms:W3CDTF">2018-07-13T19:14:04Z</dcterms:modified>
</cp:coreProperties>
</file>