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0" r:id="rId4"/>
    <p:sldId id="261" r:id="rId5"/>
    <p:sldId id="264" r:id="rId6"/>
    <p:sldId id="265" r:id="rId7"/>
    <p:sldId id="266" r:id="rId8"/>
    <p:sldId id="268" r:id="rId9"/>
    <p:sldId id="275" r:id="rId10"/>
    <p:sldId id="276" r:id="rId11"/>
    <p:sldId id="277" r:id="rId12"/>
    <p:sldId id="267" r:id="rId13"/>
    <p:sldId id="269" r:id="rId14"/>
    <p:sldId id="270" r:id="rId15"/>
    <p:sldId id="272" r:id="rId16"/>
    <p:sldId id="271" r:id="rId17"/>
    <p:sldId id="259" r:id="rId18"/>
    <p:sldId id="274" r:id="rId19"/>
    <p:sldId id="273" r:id="rId20"/>
    <p:sldId id="25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024C-4BA1-4D23-A250-84C0805A2EE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1400-9183-47FA-8025-0910E0BD3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22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024C-4BA1-4D23-A250-84C0805A2EE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1400-9183-47FA-8025-0910E0BD3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050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024C-4BA1-4D23-A250-84C0805A2EE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1400-9183-47FA-8025-0910E0BD383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5393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024C-4BA1-4D23-A250-84C0805A2EE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1400-9183-47FA-8025-0910E0BD3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25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024C-4BA1-4D23-A250-84C0805A2EE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1400-9183-47FA-8025-0910E0BD383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2584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024C-4BA1-4D23-A250-84C0805A2EE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1400-9183-47FA-8025-0910E0BD3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189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024C-4BA1-4D23-A250-84C0805A2EE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1400-9183-47FA-8025-0910E0BD3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90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024C-4BA1-4D23-A250-84C0805A2EE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1400-9183-47FA-8025-0910E0BD3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09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024C-4BA1-4D23-A250-84C0805A2EE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1400-9183-47FA-8025-0910E0BD3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94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024C-4BA1-4D23-A250-84C0805A2EE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1400-9183-47FA-8025-0910E0BD3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67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024C-4BA1-4D23-A250-84C0805A2EE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1400-9183-47FA-8025-0910E0BD3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002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024C-4BA1-4D23-A250-84C0805A2EE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1400-9183-47FA-8025-0910E0BD3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5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024C-4BA1-4D23-A250-84C0805A2EE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1400-9183-47FA-8025-0910E0BD3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0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024C-4BA1-4D23-A250-84C0805A2EE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1400-9183-47FA-8025-0910E0BD3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8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024C-4BA1-4D23-A250-84C0805A2EE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1400-9183-47FA-8025-0910E0BD3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56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024C-4BA1-4D23-A250-84C0805A2EE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1400-9183-47FA-8025-0910E0BD3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17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9024C-4BA1-4D23-A250-84C0805A2EEB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3DB1400-9183-47FA-8025-0910E0BD3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24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clarustechnology.com/2016/03/01/communities-of-practice-2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rstudygroup.wordpress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1826" y="0"/>
            <a:ext cx="7766936" cy="1646302"/>
          </a:xfrm>
        </p:spPr>
        <p:txBody>
          <a:bodyPr/>
          <a:lstStyle/>
          <a:p>
            <a:pPr algn="ctr"/>
            <a:r>
              <a:rPr lang="en-US" dirty="0" smtClean="0"/>
              <a:t>Galaxy 2018, </a:t>
            </a:r>
            <a:r>
              <a:rPr lang="en-US" dirty="0" err="1" smtClean="0"/>
              <a:t>Capetown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– 5</a:t>
            </a:r>
            <a:r>
              <a:rPr lang="en-US" baseline="30000" dirty="0" smtClean="0"/>
              <a:t>th</a:t>
            </a:r>
            <a:r>
              <a:rPr lang="en-US" dirty="0" smtClean="0"/>
              <a:t> April 2018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46302"/>
            <a:ext cx="12192000" cy="5211698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Calibri" panose="020F0502020204030204" pitchFamily="34" charset="0"/>
              </a:rPr>
              <a:t>Community building-Lessons from The Carpentries</a:t>
            </a:r>
          </a:p>
          <a:p>
            <a:pPr algn="ctr"/>
            <a:r>
              <a:rPr lang="en-US" sz="4400" dirty="0" smtClean="0">
                <a:latin typeface="Calibri" panose="020F0502020204030204" pitchFamily="34" charset="0"/>
              </a:rPr>
              <a:t>Presented by CF AJILOGBA, PhD</a:t>
            </a:r>
          </a:p>
          <a:p>
            <a:pPr algn="ctr"/>
            <a:r>
              <a:rPr lang="en-US" sz="4400" dirty="0" smtClean="0">
                <a:latin typeface="Calibri" panose="020F0502020204030204" pitchFamily="34" charset="0"/>
              </a:rPr>
              <a:t>Department of Microbiology</a:t>
            </a:r>
          </a:p>
          <a:p>
            <a:pPr algn="ctr"/>
            <a:r>
              <a:rPr lang="en-US" sz="4400" dirty="0" smtClean="0">
                <a:latin typeface="Calibri" panose="020F0502020204030204" pitchFamily="34" charset="0"/>
              </a:rPr>
              <a:t>Microbial biotechnology group</a:t>
            </a:r>
          </a:p>
          <a:p>
            <a:pPr algn="ctr"/>
            <a:r>
              <a:rPr lang="en-US" sz="4400" dirty="0" smtClean="0">
                <a:latin typeface="Calibri" panose="020F0502020204030204" pitchFamily="34" charset="0"/>
              </a:rPr>
              <a:t>North-West University, Mafikeng campus</a:t>
            </a:r>
          </a:p>
          <a:p>
            <a:pPr algn="ctr"/>
            <a:r>
              <a:rPr lang="en-US" sz="4400" dirty="0" smtClean="0">
                <a:latin typeface="Calibri" panose="020F0502020204030204" pitchFamily="34" charset="0"/>
              </a:rPr>
              <a:t>South Africa</a:t>
            </a:r>
          </a:p>
          <a:p>
            <a:pPr algn="ctr"/>
            <a:endParaRPr lang="en-US" sz="4400" dirty="0" smtClean="0">
              <a:latin typeface="Calibri" panose="020F0502020204030204" pitchFamily="34" charset="0"/>
            </a:endParaRPr>
          </a:p>
          <a:p>
            <a:pPr algn="ctr"/>
            <a:endParaRPr lang="en-US" sz="4400" dirty="0" smtClean="0">
              <a:latin typeface="Calibri" panose="020F0502020204030204" pitchFamily="34" charset="0"/>
            </a:endParaRPr>
          </a:p>
          <a:p>
            <a:pPr algn="ctr"/>
            <a:endParaRPr lang="en-US" sz="4400" dirty="0" smtClean="0">
              <a:latin typeface="Calibri" panose="020F0502020204030204" pitchFamily="34" charset="0"/>
            </a:endParaRPr>
          </a:p>
          <a:p>
            <a:pPr algn="ctr"/>
            <a:endParaRPr lang="en-US" sz="4400" dirty="0">
              <a:latin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81826" cy="15080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9859" y="0"/>
            <a:ext cx="2287610" cy="15573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996" y="5534425"/>
            <a:ext cx="3437452" cy="11853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39225" y="5410200"/>
            <a:ext cx="3152775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07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684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560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Calibri" panose="020F0502020204030204" pitchFamily="34" charset="0"/>
              </a:rPr>
              <a:t>Adopt a Code of 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5611"/>
            <a:ext cx="12192000" cy="6072389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Calibri" panose="020F0502020204030204" pitchFamily="34" charset="0"/>
              </a:rPr>
              <a:t>The carpentries have a code of conduct, so with R study group, there was no trouble about adopting or using a </a:t>
            </a:r>
            <a:r>
              <a:rPr lang="en-US" sz="3600" dirty="0" err="1" smtClean="0">
                <a:latin typeface="Calibri" panose="020F0502020204030204" pitchFamily="34" charset="0"/>
              </a:rPr>
              <a:t>CoC</a:t>
            </a:r>
            <a:r>
              <a:rPr lang="en-US" sz="3600" dirty="0" smtClean="0">
                <a:latin typeface="Calibri" panose="020F0502020204030204" pitchFamily="34" charset="0"/>
              </a:rPr>
              <a:t> , since it looks like the extension of the workshop.</a:t>
            </a:r>
          </a:p>
          <a:p>
            <a:r>
              <a:rPr lang="en-US" sz="3600" dirty="0" smtClean="0">
                <a:latin typeface="Calibri" panose="020F0502020204030204" pitchFamily="34" charset="0"/>
              </a:rPr>
              <a:t>Therefore, the Galaxy group should also have a </a:t>
            </a:r>
            <a:r>
              <a:rPr lang="en-US" sz="3600" dirty="0" err="1" smtClean="0">
                <a:latin typeface="Calibri" panose="020F0502020204030204" pitchFamily="34" charset="0"/>
              </a:rPr>
              <a:t>CoC</a:t>
            </a:r>
            <a:r>
              <a:rPr lang="en-US" sz="3600" dirty="0" smtClean="0">
                <a:latin typeface="Calibri" panose="020F0502020204030204" pitchFamily="34" charset="0"/>
              </a:rPr>
              <a:t> to guide the different groups of people coming together, if there is no </a:t>
            </a:r>
            <a:r>
              <a:rPr lang="en-US" sz="3600" dirty="0" err="1" smtClean="0">
                <a:latin typeface="Calibri" panose="020F0502020204030204" pitchFamily="34" charset="0"/>
              </a:rPr>
              <a:t>CoC</a:t>
            </a:r>
            <a:r>
              <a:rPr lang="en-US" sz="3600" dirty="0" smtClean="0">
                <a:latin typeface="Calibri" panose="020F0502020204030204" pitchFamily="34" charset="0"/>
              </a:rPr>
              <a:t>, then others can be adopted like that of The Carpentries, R-ladies global, </a:t>
            </a:r>
            <a:r>
              <a:rPr lang="en-US" sz="3600" dirty="0" err="1" smtClean="0">
                <a:latin typeface="Calibri" panose="020F0502020204030204" pitchFamily="34" charset="0"/>
              </a:rPr>
              <a:t>Mozzilla</a:t>
            </a:r>
            <a:r>
              <a:rPr lang="en-US" sz="3600" dirty="0" smtClean="0">
                <a:latin typeface="Calibri" panose="020F0502020204030204" pitchFamily="34" charset="0"/>
              </a:rPr>
              <a:t> study group etc. </a:t>
            </a:r>
          </a:p>
          <a:p>
            <a:r>
              <a:rPr lang="en-US" sz="3600" dirty="0" smtClean="0">
                <a:latin typeface="Calibri" panose="020F0502020204030204" pitchFamily="34" charset="0"/>
              </a:rPr>
              <a:t>This code of conduct can also be a link in the website</a:t>
            </a:r>
          </a:p>
          <a:p>
            <a:r>
              <a:rPr lang="en-US" sz="3600" dirty="0" smtClean="0">
                <a:latin typeface="Calibri" panose="020F0502020204030204" pitchFamily="34" charset="0"/>
              </a:rPr>
              <a:t>It helps to guide our interaction and help us to be sensitive towards one another</a:t>
            </a:r>
            <a:endParaRPr lang="en-US" sz="3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038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23493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Calibri" panose="020F0502020204030204" pitchFamily="34" charset="0"/>
              </a:rPr>
              <a:t>Connect with communication avenues</a:t>
            </a:r>
            <a:endParaRPr lang="en-US" sz="48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23493"/>
            <a:ext cx="12192000" cy="5795492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Find out about any avenue or channel through which communication can be sent to advertise the study group </a:t>
            </a:r>
            <a:r>
              <a:rPr lang="en-US" sz="2800" dirty="0" err="1" smtClean="0">
                <a:latin typeface="Calibri" panose="020F0502020204030204" pitchFamily="34" charset="0"/>
              </a:rPr>
              <a:t>e.g</a:t>
            </a:r>
            <a:r>
              <a:rPr lang="en-US" sz="2800" dirty="0" smtClean="0">
                <a:latin typeface="Calibri" panose="020F0502020204030204" pitchFamily="34" charset="0"/>
              </a:rPr>
              <a:t> graduate managers, IT helpdesk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You can also make use of the attendance generated in the course of the workshop and send bulk mails to all participant in your </a:t>
            </a:r>
            <a:r>
              <a:rPr lang="en-US" sz="2800" dirty="0">
                <a:latin typeface="Calibri" panose="020F0502020204030204" pitchFamily="34" charset="0"/>
              </a:rPr>
              <a:t>D</a:t>
            </a:r>
            <a:r>
              <a:rPr lang="en-US" sz="2800" dirty="0" smtClean="0">
                <a:latin typeface="Calibri" panose="020F0502020204030204" pitchFamily="34" charset="0"/>
              </a:rPr>
              <a:t>ept, group or university as the case may be 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Insert the date, time and venue of the first meeting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Be sure to keep the time smart especially if its working hours so participants are not under pressure to quickly return back to work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Be sensitive and give room to allow them to ask for more, that will determine the duration of the next meeting</a:t>
            </a:r>
            <a:endParaRPr lang="en-US" sz="2800" dirty="0">
              <a:latin typeface="Calibri" panose="020F0502020204030204" pitchFamily="34" charset="0"/>
            </a:endParaRPr>
          </a:p>
          <a:p>
            <a:endParaRPr lang="en-US" sz="2800" dirty="0" smtClean="0">
              <a:latin typeface="Calibri" panose="020F0502020204030204" pitchFamily="34" charset="0"/>
            </a:endParaRPr>
          </a:p>
          <a:p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322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Calibri" panose="020F0502020204030204" pitchFamily="34" charset="0"/>
              </a:rPr>
              <a:t>Preparation for your first meeting</a:t>
            </a:r>
            <a:endParaRPr lang="en-US" sz="48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52" y="1133341"/>
            <a:ext cx="11939669" cy="5724659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Make sure you followed up with the venue and it is not booked again by another group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In the venue, make sure the seats  would cater for the intended number of participants, you can have a few extra seats because some friends might want to come with others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Seating arrangement should be informal with tables available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Also make sure </a:t>
            </a:r>
            <a:r>
              <a:rPr lang="en-US" sz="2800" dirty="0" err="1" smtClean="0">
                <a:latin typeface="Calibri" panose="020F0502020204030204" pitchFamily="34" charset="0"/>
              </a:rPr>
              <a:t>wifi</a:t>
            </a:r>
            <a:r>
              <a:rPr lang="en-US" sz="2800" dirty="0" smtClean="0">
                <a:latin typeface="Calibri" panose="020F0502020204030204" pitchFamily="34" charset="0"/>
              </a:rPr>
              <a:t> is functional in that venue or other forms of connectivity such as LAN and the cables are available. 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Be sure electrical fittings also work well, you can go with a few plugs just to be safe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Be there some minutes to the group meeting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727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Calibri" panose="020F0502020204030204" pitchFamily="34" charset="0"/>
              </a:rPr>
              <a:t>During the meeting</a:t>
            </a:r>
            <a:endParaRPr lang="en-US" sz="48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563"/>
            <a:ext cx="12192000" cy="5532437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Remember this not the workshop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Help everyone to interact and chat together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Encourage them to talk about frustrations about their work and let them know that is why the study group is available to tackle such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If possible, there could be biscuits, coffee, tea, water etc.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You can start off by going through the lessons learnt during the workshop taking cognizance of the areas needing attention by individuals and asking for help from one another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Be ready to ask for help from participants on their availability to join in organizing subsequent meetings and also “teaching” based on the aspect they understood well. 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They could also bring new knowledge or new tools that could enhance the groups productivity</a:t>
            </a:r>
          </a:p>
          <a:p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2049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Calibri" panose="020F0502020204030204" pitchFamily="34" charset="0"/>
              </a:rPr>
              <a:t>After the first meeting</a:t>
            </a:r>
            <a:endParaRPr lang="en-US" sz="48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10" y="1622738"/>
            <a:ext cx="12076089" cy="4778061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alibri" panose="020F0502020204030204" pitchFamily="34" charset="0"/>
              </a:rPr>
              <a:t>Be sure to keep to the agreed time or finish a few minutes to the agreed time.</a:t>
            </a:r>
          </a:p>
          <a:p>
            <a:r>
              <a:rPr lang="en-US" sz="3200" dirty="0" smtClean="0">
                <a:latin typeface="Calibri" panose="020F0502020204030204" pitchFamily="34" charset="0"/>
              </a:rPr>
              <a:t>Let them know you would communicate to them as a reminder to the next meeting</a:t>
            </a:r>
          </a:p>
          <a:p>
            <a:r>
              <a:rPr lang="en-US" sz="3200" dirty="0" smtClean="0">
                <a:latin typeface="Calibri" panose="020F0502020204030204" pitchFamily="34" charset="0"/>
              </a:rPr>
              <a:t>Get the emails of those whose emails were not on your list and emails of others that might be interested</a:t>
            </a:r>
            <a:endParaRPr lang="en-US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647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n order to contribute to improving the health and well-being of communities through the exchange of ideas, debate and ana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0336"/>
            <a:ext cx="7030835" cy="5273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0"/>
            <a:ext cx="58341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Calibri" panose="020F0502020204030204" pitchFamily="34" charset="0"/>
              </a:rPr>
              <a:t>Conclusion</a:t>
            </a:r>
            <a:endParaRPr lang="en-US" sz="4800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30835" y="2200342"/>
            <a:ext cx="481660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Quality of knowledge is enhanced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Research is open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Continuous learning is supported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8619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22750" y="309092"/>
            <a:ext cx="52255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Calibri" panose="020F0502020204030204" pitchFamily="34" charset="0"/>
              </a:rPr>
              <a:t>ACKNOWLEDGEMENT</a:t>
            </a:r>
            <a:endParaRPr lang="en-US" sz="4400" dirty="0"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881" y="1754820"/>
            <a:ext cx="1743607" cy="12619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1378" y="1754820"/>
            <a:ext cx="2475191" cy="16887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2953" y="5020323"/>
            <a:ext cx="4531668" cy="15605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115" y="4364355"/>
            <a:ext cx="2110992" cy="22165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90178" y="3016801"/>
            <a:ext cx="3152775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5762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911" y="2562896"/>
            <a:ext cx="105455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THANK YOU FOR LISTENING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806560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887200" cy="1133341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Calibri" panose="020F0502020204030204" pitchFamily="34" charset="0"/>
              </a:rPr>
              <a:t>What is community building</a:t>
            </a:r>
            <a:endParaRPr lang="en-US" sz="4800" dirty="0">
              <a:latin typeface="Calibri" panose="020F0502020204030204" pitchFamily="34" charset="0"/>
            </a:endParaRPr>
          </a:p>
        </p:txBody>
      </p:sp>
      <p:pic>
        <p:nvPicPr>
          <p:cNvPr id="1026" name="Picture 2" descr="Related ima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702" y="1342196"/>
            <a:ext cx="6508240" cy="4886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9093" y="1930400"/>
            <a:ext cx="44818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0" i="0" dirty="0" smtClean="0">
                <a:solidFill>
                  <a:srgbClr val="333333"/>
                </a:solidFill>
                <a:effectLst/>
                <a:latin typeface="Helvetica Neue"/>
              </a:rPr>
              <a:t>Communities of practice are groups of like-minded, interacting people who filter, analyze, invest and provide, convene, build, and learn and facilitate to ensure more effective creation and sharing of knowledge in their domain.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70441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835685" cy="862885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Calibri" panose="020F0502020204030204" pitchFamily="34" charset="0"/>
              </a:rPr>
              <a:t>References</a:t>
            </a:r>
            <a:br>
              <a:rPr lang="en-US" sz="5400" dirty="0" smtClean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4551"/>
            <a:ext cx="12192000" cy="5473521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alibri" panose="020F0502020204030204" pitchFamily="34" charset="0"/>
              </a:rPr>
              <a:t>Olivier </a:t>
            </a:r>
            <a:r>
              <a:rPr lang="en-US" sz="3200" dirty="0" err="1" smtClean="0">
                <a:latin typeface="Calibri" panose="020F0502020204030204" pitchFamily="34" charset="0"/>
              </a:rPr>
              <a:t>Serrat</a:t>
            </a:r>
            <a:r>
              <a:rPr lang="en-US" sz="3200" dirty="0" smtClean="0">
                <a:latin typeface="Calibri" panose="020F0502020204030204" pitchFamily="34" charset="0"/>
              </a:rPr>
              <a:t> (2008) </a:t>
            </a: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</a:rPr>
              <a:t>Building Communities of Practice , Knowledge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Solutions, pp 1-6</a:t>
            </a:r>
            <a:endParaRPr lang="en-US" sz="32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r>
              <a:rPr lang="en-US" sz="3200" dirty="0" smtClean="0">
                <a:latin typeface="Calibri" panose="020F0502020204030204" pitchFamily="34" charset="0"/>
              </a:rPr>
              <a:t>Thomas Robb (2018) Communities of Practice</a:t>
            </a:r>
          </a:p>
          <a:p>
            <a:pPr marL="0" indent="0">
              <a:buNone/>
            </a:pPr>
            <a:r>
              <a:rPr lang="en-US" sz="3200" dirty="0" smtClean="0">
                <a:latin typeface="Calibri" panose="020F0502020204030204" pitchFamily="34" charset="0"/>
                <a:hlinkClick r:id="rId2"/>
              </a:rPr>
              <a:t>https://clarustechnology.com/2016/03/01/communities-of-practice-2</a:t>
            </a:r>
            <a:r>
              <a:rPr lang="en-US" sz="3200" dirty="0" smtClean="0">
                <a:latin typeface="Calibri" panose="020F0502020204030204" pitchFamily="34" charset="0"/>
                <a:hlinkClick r:id="rId2"/>
              </a:rPr>
              <a:t>/</a:t>
            </a:r>
            <a:endParaRPr lang="en-US" sz="3200" dirty="0" smtClean="0">
              <a:latin typeface="Calibri" panose="020F0502020204030204" pitchFamily="34" charset="0"/>
            </a:endParaRPr>
          </a:p>
          <a:p>
            <a:r>
              <a:rPr lang="en-US" sz="3200" dirty="0" smtClean="0">
                <a:latin typeface="Calibri" panose="020F0502020204030204" pitchFamily="34" charset="0"/>
              </a:rPr>
              <a:t>Allison Pollard and </a:t>
            </a:r>
            <a:r>
              <a:rPr lang="en-US" sz="3200" dirty="0">
                <a:latin typeface="Calibri" panose="020F0502020204030204" pitchFamily="34" charset="0"/>
              </a:rPr>
              <a:t>Ty Crockett </a:t>
            </a:r>
            <a:r>
              <a:rPr lang="en-US" sz="3200" dirty="0" smtClean="0">
                <a:latin typeface="Calibri" panose="020F0502020204030204" pitchFamily="34" charset="0"/>
              </a:rPr>
              <a:t>(2014) Creating agile communities of practice. Assessed March 2018 https</a:t>
            </a:r>
            <a:r>
              <a:rPr lang="en-US" sz="3200" dirty="0">
                <a:latin typeface="Calibri" panose="020F0502020204030204" pitchFamily="34" charset="0"/>
              </a:rPr>
              <a:t>://www.slideshare.net/allisonpollard10/creating-agile-communities-of-practice</a:t>
            </a:r>
            <a:endParaRPr lang="en-US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604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27279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Calibri" panose="020F0502020204030204" pitchFamily="34" charset="0"/>
              </a:rPr>
              <a:t>Objectives of Communities of Practice</a:t>
            </a:r>
            <a:endParaRPr lang="en-US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0461"/>
            <a:ext cx="12028868" cy="56151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Calibri" panose="020F0502020204030204" pitchFamily="34" charset="0"/>
              </a:rPr>
              <a:t> Communities of practice identify, create, store, share, and use knowledge 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They enable professional development 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They reduce rework and prevent reinvention of the wheel 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They permit faster problem solving and response time to needs and inquiries 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They illuminate good practice 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They spawn new ideas for products and services 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They enable accelerated learning 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They connect learning to action 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They make for organizational performance improvement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555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accent1"/>
                </a:solidFill>
                <a:latin typeface="Calibri" panose="020F0502020204030204" pitchFamily="34" charset="0"/>
              </a:rPr>
              <a:t>What Do </a:t>
            </a:r>
            <a:r>
              <a:rPr lang="en-US" sz="4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Communities of </a:t>
            </a:r>
            <a:r>
              <a:rPr lang="en-US" sz="4800" dirty="0">
                <a:solidFill>
                  <a:schemeClr val="accent1"/>
                </a:solidFill>
                <a:latin typeface="Calibri" panose="020F0502020204030204" pitchFamily="34" charset="0"/>
              </a:rPr>
              <a:t>Practice Do?</a:t>
            </a:r>
          </a:p>
        </p:txBody>
      </p:sp>
      <p:sp>
        <p:nvSpPr>
          <p:cNvPr id="3" name="Rectangle 2"/>
          <p:cNvSpPr/>
          <p:nvPr/>
        </p:nvSpPr>
        <p:spPr>
          <a:xfrm>
            <a:off x="6645498" y="843261"/>
            <a:ext cx="541041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</a:rPr>
              <a:t>Communities of </a:t>
            </a:r>
            <a:r>
              <a:rPr lang="en-US" sz="2800" dirty="0" smtClean="0">
                <a:latin typeface="Calibri" panose="020F0502020204030204" pitchFamily="34" charset="0"/>
              </a:rPr>
              <a:t>practice provide </a:t>
            </a:r>
            <a:r>
              <a:rPr lang="en-US" sz="2800" dirty="0">
                <a:latin typeface="Calibri" panose="020F0502020204030204" pitchFamily="34" charset="0"/>
              </a:rPr>
              <a:t>a means to </a:t>
            </a:r>
            <a:r>
              <a:rPr lang="en-US" sz="2800" dirty="0" smtClean="0">
                <a:latin typeface="Calibri" panose="020F0502020204030204" pitchFamily="34" charset="0"/>
              </a:rPr>
              <a:t>exchange data</a:t>
            </a:r>
            <a:r>
              <a:rPr lang="en-US" sz="2800" dirty="0">
                <a:latin typeface="Calibri" panose="020F0502020204030204" pitchFamily="34" charset="0"/>
              </a:rPr>
              <a:t>, information, </a:t>
            </a:r>
            <a:r>
              <a:rPr lang="en-US" sz="2800" dirty="0" smtClean="0">
                <a:latin typeface="Calibri" panose="020F0502020204030204" pitchFamily="34" charset="0"/>
              </a:rPr>
              <a:t>and knowledge </a:t>
            </a:r>
            <a:r>
              <a:rPr lang="en-US" sz="2800" dirty="0">
                <a:latin typeface="Calibri" panose="020F0502020204030204" pitchFamily="34" charset="0"/>
              </a:rPr>
              <a:t>freely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</a:rPr>
              <a:t>They </a:t>
            </a:r>
            <a:r>
              <a:rPr lang="en-US" sz="2800" dirty="0">
                <a:latin typeface="Calibri" panose="020F0502020204030204" pitchFamily="34" charset="0"/>
              </a:rPr>
              <a:t>break </a:t>
            </a:r>
            <a:r>
              <a:rPr lang="en-US" sz="2800" dirty="0" smtClean="0">
                <a:latin typeface="Calibri" panose="020F0502020204030204" pitchFamily="34" charset="0"/>
              </a:rPr>
              <a:t>down communication </a:t>
            </a:r>
            <a:r>
              <a:rPr lang="en-US" sz="2800" dirty="0">
                <a:latin typeface="Calibri" panose="020F0502020204030204" pitchFamily="34" charset="0"/>
              </a:rPr>
              <a:t>barriers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</a:rPr>
              <a:t>They </a:t>
            </a:r>
            <a:r>
              <a:rPr lang="en-US" sz="2800" dirty="0">
                <a:latin typeface="Calibri" panose="020F0502020204030204" pitchFamily="34" charset="0"/>
              </a:rPr>
              <a:t>provide an informal</a:t>
            </a:r>
            <a:r>
              <a:rPr lang="en-US" sz="2800" dirty="0" smtClean="0">
                <a:latin typeface="Calibri" panose="020F0502020204030204" pitchFamily="34" charset="0"/>
              </a:rPr>
              <a:t>, welcoming </a:t>
            </a:r>
            <a:r>
              <a:rPr lang="en-US" sz="2800" dirty="0">
                <a:latin typeface="Calibri" panose="020F0502020204030204" pitchFamily="34" charset="0"/>
              </a:rPr>
              <a:t>social environment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</a:rPr>
              <a:t>They </a:t>
            </a:r>
            <a:r>
              <a:rPr lang="en-US" sz="2800" dirty="0">
                <a:latin typeface="Calibri" panose="020F0502020204030204" pitchFamily="34" charset="0"/>
              </a:rPr>
              <a:t>provide a means </a:t>
            </a:r>
            <a:r>
              <a:rPr lang="en-US" sz="2800" dirty="0" smtClean="0">
                <a:latin typeface="Calibri" panose="020F0502020204030204" pitchFamily="34" charset="0"/>
              </a:rPr>
              <a:t>for relationship-building and networking</a:t>
            </a:r>
            <a:endParaRPr lang="en-US" sz="2800" dirty="0">
              <a:latin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</a:rPr>
              <a:t>They </a:t>
            </a:r>
            <a:r>
              <a:rPr lang="en-US" sz="2800" dirty="0">
                <a:latin typeface="Calibri" panose="020F0502020204030204" pitchFamily="34" charset="0"/>
              </a:rPr>
              <a:t>populate and </a:t>
            </a:r>
            <a:r>
              <a:rPr lang="en-US" sz="2800" dirty="0" smtClean="0">
                <a:latin typeface="Calibri" panose="020F0502020204030204" pitchFamily="34" charset="0"/>
              </a:rPr>
              <a:t>reference their </a:t>
            </a:r>
            <a:r>
              <a:rPr lang="en-US" sz="2800" dirty="0">
                <a:latin typeface="Calibri" panose="020F0502020204030204" pitchFamily="34" charset="0"/>
              </a:rPr>
              <a:t>knowledge </a:t>
            </a:r>
            <a:r>
              <a:rPr lang="en-US" sz="2800" dirty="0" smtClean="0">
                <a:latin typeface="Calibri" panose="020F0502020204030204" pitchFamily="34" charset="0"/>
              </a:rPr>
              <a:t>network workspace</a:t>
            </a:r>
            <a:endParaRPr lang="en-US" sz="2800" dirty="0">
              <a:latin typeface="Calibri" panose="020F0502020204030204" pitchFamily="34" charset="0"/>
            </a:endParaRPr>
          </a:p>
        </p:txBody>
      </p:sp>
      <p:pic>
        <p:nvPicPr>
          <p:cNvPr id="1026" name="Picture 2" descr="Image result for what do communities of practice 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" y="1364754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0023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4800" dirty="0" smtClean="0"/>
              <a:t>How </a:t>
            </a:r>
            <a:r>
              <a:rPr lang="en-US" sz="4800" dirty="0"/>
              <a:t>Do </a:t>
            </a:r>
            <a:r>
              <a:rPr lang="en-US" sz="4800" dirty="0" smtClean="0"/>
              <a:t>Communities of </a:t>
            </a:r>
            <a:r>
              <a:rPr lang="en-US" sz="4800" dirty="0"/>
              <a:t>Practice Operate?</a:t>
            </a:r>
          </a:p>
        </p:txBody>
      </p:sp>
      <p:sp>
        <p:nvSpPr>
          <p:cNvPr id="5" name="Subtitle 4"/>
          <p:cNvSpPr txBox="1">
            <a:spLocks noGrp="1"/>
          </p:cNvSpPr>
          <p:nvPr>
            <p:ph type="subTitle" idx="1"/>
          </p:nvPr>
        </p:nvSpPr>
        <p:spPr>
          <a:xfrm>
            <a:off x="0" y="1178727"/>
            <a:ext cx="12192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latin typeface="Calibri" panose="020F0502020204030204" pitchFamily="34" charset="0"/>
              </a:rPr>
              <a:t>After a workshop like this, volunteers who would like to follow up with this lesson could come together to discuss on way forward with use of Galaxy in their </a:t>
            </a:r>
            <a:r>
              <a:rPr lang="en-US" sz="2800" dirty="0">
                <a:latin typeface="Calibri" panose="020F0502020204030204" pitchFamily="34" charset="0"/>
              </a:rPr>
              <a:t>D</a:t>
            </a:r>
            <a:r>
              <a:rPr lang="en-US" sz="2800" dirty="0" smtClean="0">
                <a:latin typeface="Calibri" panose="020F0502020204030204" pitchFamily="34" charset="0"/>
              </a:rPr>
              <a:t>ept, Lab, or group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</a:rPr>
              <a:t>Is it relevant to what we are doing? Y/N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</a:rPr>
              <a:t>Is one of us very good with it or better than the others? Y/N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</a:rPr>
              <a:t>Do </a:t>
            </a:r>
            <a:r>
              <a:rPr lang="en-US" sz="2800" dirty="0">
                <a:latin typeface="Calibri" panose="020F0502020204030204" pitchFamily="34" charset="0"/>
              </a:rPr>
              <a:t>we need to be taught again? Y/N</a:t>
            </a:r>
          </a:p>
          <a:p>
            <a:pPr algn="l"/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If all these questions are yes or the first and last question answer is yes, then having a community, like a study group is one of the best option</a:t>
            </a:r>
          </a:p>
          <a:p>
            <a:pPr algn="l"/>
            <a:r>
              <a:rPr lang="en-US" sz="2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Note</a:t>
            </a:r>
          </a:p>
          <a:p>
            <a:pPr algn="l"/>
            <a:r>
              <a:rPr lang="en-US" sz="2800" dirty="0" smtClean="0">
                <a:latin typeface="Calibri" panose="020F0502020204030204" pitchFamily="34" charset="0"/>
              </a:rPr>
              <a:t>One key thing that makes a project sustainable is the desire for continuity</a:t>
            </a:r>
          </a:p>
        </p:txBody>
      </p:sp>
    </p:spTree>
    <p:extLst>
      <p:ext uri="{BB962C8B-B14F-4D97-AF65-F5344CB8AC3E}">
        <p14:creationId xmlns:p14="http://schemas.microsoft.com/office/powerpoint/2010/main" val="2049856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Calibri" panose="020F0502020204030204" pitchFamily="34" charset="0"/>
              </a:rPr>
              <a:t>Getting set up</a:t>
            </a:r>
            <a:endParaRPr lang="en-US" sz="4800" dirty="0">
              <a:latin typeface="Calibri" panose="020F0502020204030204" pitchFamily="34" charset="0"/>
            </a:endParaRPr>
          </a:p>
        </p:txBody>
      </p:sp>
      <p:pic>
        <p:nvPicPr>
          <p:cNvPr id="1026" name="Picture 2" descr="Image result for getting set u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48613"/>
            <a:ext cx="10456827" cy="4877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879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rmAutofit/>
          </a:bodyPr>
          <a:lstStyle/>
          <a:p>
            <a:r>
              <a:rPr lang="en-US" sz="4800" dirty="0"/>
              <a:t>Set up the website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46944"/>
            <a:ext cx="12192000" cy="5644008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You can use the template from the carpentries or the template from </a:t>
            </a:r>
            <a:r>
              <a:rPr lang="en-US" sz="2800" dirty="0" err="1" smtClean="0">
                <a:latin typeface="Calibri" panose="020F0502020204030204" pitchFamily="34" charset="0"/>
              </a:rPr>
              <a:t>mozzilla</a:t>
            </a:r>
            <a:r>
              <a:rPr lang="en-US" sz="2800" dirty="0" smtClean="0">
                <a:latin typeface="Calibri" panose="020F0502020204030204" pitchFamily="34" charset="0"/>
              </a:rPr>
              <a:t> group or come up with your own template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The website should have all the details about what the group intends to do, </a:t>
            </a:r>
          </a:p>
          <a:p>
            <a:r>
              <a:rPr lang="en-US" sz="2800" dirty="0">
                <a:latin typeface="Calibri" panose="020F0502020204030204" pitchFamily="34" charset="0"/>
              </a:rPr>
              <a:t>W</a:t>
            </a:r>
            <a:r>
              <a:rPr lang="en-US" sz="2800" dirty="0" smtClean="0">
                <a:latin typeface="Calibri" panose="020F0502020204030204" pitchFamily="34" charset="0"/>
              </a:rPr>
              <a:t>hat materials or software they would use to carryout the study, </a:t>
            </a:r>
          </a:p>
          <a:p>
            <a:r>
              <a:rPr lang="en-US" sz="2800" dirty="0">
                <a:latin typeface="Calibri" panose="020F0502020204030204" pitchFamily="34" charset="0"/>
              </a:rPr>
              <a:t>T</a:t>
            </a:r>
            <a:r>
              <a:rPr lang="en-US" sz="2800" dirty="0" smtClean="0">
                <a:latin typeface="Calibri" panose="020F0502020204030204" pitchFamily="34" charset="0"/>
              </a:rPr>
              <a:t>he necessary links to sample data to use in the course of the study and/or</a:t>
            </a:r>
          </a:p>
          <a:p>
            <a:r>
              <a:rPr lang="en-US" sz="2800" dirty="0">
                <a:latin typeface="Calibri" panose="020F0502020204030204" pitchFamily="34" charset="0"/>
              </a:rPr>
              <a:t>T</a:t>
            </a:r>
            <a:r>
              <a:rPr lang="en-US" sz="2800" dirty="0" smtClean="0">
                <a:latin typeface="Calibri" panose="020F0502020204030204" pitchFamily="34" charset="0"/>
              </a:rPr>
              <a:t>he link on how to use Galaxy as the case maybe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The link to an </a:t>
            </a:r>
            <a:r>
              <a:rPr lang="en-US" sz="2800" dirty="0" err="1" smtClean="0">
                <a:latin typeface="Calibri" panose="020F0502020204030204" pitchFamily="34" charset="0"/>
              </a:rPr>
              <a:t>etherpad</a:t>
            </a:r>
            <a:r>
              <a:rPr lang="en-US" sz="2800" dirty="0" smtClean="0">
                <a:latin typeface="Calibri" panose="020F0502020204030204" pitchFamily="34" charset="0"/>
              </a:rPr>
              <a:t> or interactive document in the course of the group meeting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The contact name, email and phone number of the volunteer hosting the group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318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13645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Calibri" panose="020F0502020204030204" pitchFamily="34" charset="0"/>
              </a:rPr>
              <a:t>Sample of NWU R STUDY GROUP WEBSITE</a:t>
            </a:r>
            <a:endParaRPr lang="en-US" sz="48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87102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https://rstudygroup.wordpress.com/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241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765" y="167426"/>
            <a:ext cx="11277432" cy="6340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93721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4188</TotalTime>
  <Words>1033</Words>
  <Application>Microsoft Office PowerPoint</Application>
  <PresentationFormat>Widescreen</PresentationFormat>
  <Paragraphs>88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Helvetica Neue</vt:lpstr>
      <vt:lpstr>Trebuchet MS</vt:lpstr>
      <vt:lpstr>Wingdings</vt:lpstr>
      <vt:lpstr>Wingdings 3</vt:lpstr>
      <vt:lpstr>Facet</vt:lpstr>
      <vt:lpstr>Galaxy 2018, Capetown 3rd – 5th April 2018</vt:lpstr>
      <vt:lpstr>What is community building</vt:lpstr>
      <vt:lpstr>Objectives of Communities of Practice</vt:lpstr>
      <vt:lpstr>PowerPoint Presentation</vt:lpstr>
      <vt:lpstr>How Do Communities of Practice Operate?</vt:lpstr>
      <vt:lpstr>Getting set up</vt:lpstr>
      <vt:lpstr>Set up the website</vt:lpstr>
      <vt:lpstr>Sample of NWU R STUDY GROUP WEBSITE</vt:lpstr>
      <vt:lpstr>PowerPoint Presentation</vt:lpstr>
      <vt:lpstr>PowerPoint Presentation</vt:lpstr>
      <vt:lpstr>PowerPoint Presentation</vt:lpstr>
      <vt:lpstr>Adopt a Code of Conduct</vt:lpstr>
      <vt:lpstr>Connect with communication avenues</vt:lpstr>
      <vt:lpstr>Preparation for your first meeting</vt:lpstr>
      <vt:lpstr>During the meeting</vt:lpstr>
      <vt:lpstr>After the first meeting</vt:lpstr>
      <vt:lpstr>PowerPoint Presentation</vt:lpstr>
      <vt:lpstr>PowerPoint Presentation</vt:lpstr>
      <vt:lpstr>PowerPoint Presentation</vt:lpstr>
      <vt:lpstr>References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Galaxy 2018 3rd – 5th April 2018</dc:title>
  <dc:creator>HOME</dc:creator>
  <cp:lastModifiedBy>HOME</cp:lastModifiedBy>
  <cp:revision>37</cp:revision>
  <dcterms:created xsi:type="dcterms:W3CDTF">2018-03-23T14:19:45Z</dcterms:created>
  <dcterms:modified xsi:type="dcterms:W3CDTF">2018-04-05T08:09:56Z</dcterms:modified>
</cp:coreProperties>
</file>