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5"/>
  </p:notesMasterIdLst>
  <p:sldIdLst>
    <p:sldId id="256" r:id="rId2"/>
    <p:sldId id="306" r:id="rId3"/>
    <p:sldId id="335" r:id="rId4"/>
    <p:sldId id="258" r:id="rId5"/>
    <p:sldId id="275" r:id="rId6"/>
    <p:sldId id="317" r:id="rId7"/>
    <p:sldId id="276" r:id="rId8"/>
    <p:sldId id="288" r:id="rId9"/>
    <p:sldId id="320" r:id="rId10"/>
    <p:sldId id="273" r:id="rId11"/>
    <p:sldId id="321" r:id="rId12"/>
    <p:sldId id="324" r:id="rId13"/>
    <p:sldId id="325" r:id="rId14"/>
    <p:sldId id="291" r:id="rId15"/>
    <p:sldId id="326" r:id="rId16"/>
    <p:sldId id="297" r:id="rId17"/>
    <p:sldId id="336" r:id="rId18"/>
    <p:sldId id="309" r:id="rId19"/>
    <p:sldId id="262" r:id="rId20"/>
    <p:sldId id="337" r:id="rId21"/>
    <p:sldId id="338" r:id="rId22"/>
    <p:sldId id="339" r:id="rId23"/>
    <p:sldId id="340" r:id="rId24"/>
    <p:sldId id="342" r:id="rId25"/>
    <p:sldId id="282" r:id="rId26"/>
    <p:sldId id="298" r:id="rId27"/>
    <p:sldId id="278" r:id="rId28"/>
    <p:sldId id="343" r:id="rId29"/>
    <p:sldId id="280" r:id="rId30"/>
    <p:sldId id="289" r:id="rId31"/>
    <p:sldId id="267" r:id="rId32"/>
    <p:sldId id="301" r:id="rId33"/>
    <p:sldId id="26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56"/>
    <p:restoredTop sz="94652"/>
  </p:normalViewPr>
  <p:slideViewPr>
    <p:cSldViewPr snapToGrid="0" snapToObjects="1">
      <p:cViewPr varScale="1">
        <p:scale>
          <a:sx n="91" d="100"/>
          <a:sy n="91" d="100"/>
        </p:scale>
        <p:origin x="328" y="176"/>
      </p:cViewPr>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72E55E-38A5-4A2D-A855-C4FF70D77FC8}"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64BCE897-1A13-4C1B-AA21-EE86A47432B7}">
      <dgm:prSet/>
      <dgm:spPr/>
      <dgm:t>
        <a:bodyPr/>
        <a:lstStyle/>
        <a:p>
          <a:r>
            <a:rPr lang="en-US"/>
            <a:t>Above VIVO (more abstract) is the Basic Formal Ontology</a:t>
          </a:r>
        </a:p>
      </dgm:t>
    </dgm:pt>
    <dgm:pt modelId="{22DBFF7B-B35B-4D35-A0DC-E35C75867C4E}" type="parTrans" cxnId="{910F0AFE-621C-4B3C-B611-EDA0073C35F2}">
      <dgm:prSet/>
      <dgm:spPr/>
      <dgm:t>
        <a:bodyPr/>
        <a:lstStyle/>
        <a:p>
          <a:endParaRPr lang="en-US"/>
        </a:p>
      </dgm:t>
    </dgm:pt>
    <dgm:pt modelId="{18605E2D-AF53-4159-BA9C-C551BF80D77B}" type="sibTrans" cxnId="{910F0AFE-621C-4B3C-B611-EDA0073C35F2}">
      <dgm:prSet/>
      <dgm:spPr/>
      <dgm:t>
        <a:bodyPr/>
        <a:lstStyle/>
        <a:p>
          <a:endParaRPr lang="en-US"/>
        </a:p>
      </dgm:t>
    </dgm:pt>
    <dgm:pt modelId="{4BE36E1C-BAF7-4199-903C-4F88F9569BB2}">
      <dgm:prSet/>
      <dgm:spPr/>
      <dgm:t>
        <a:bodyPr/>
        <a:lstStyle/>
        <a:p>
          <a:r>
            <a:rPr lang="en-US" dirty="0"/>
            <a:t>Below VIVO (more specific) are domain specific ontologies and vocabularies (clinical trials, agriculture, humanities, cultural heritage, …)</a:t>
          </a:r>
        </a:p>
      </dgm:t>
    </dgm:pt>
    <dgm:pt modelId="{B6618402-B183-40D8-84B4-FE6C6FB17651}" type="parTrans" cxnId="{E013ECE3-1950-4364-A7DF-A4B4C6B649E5}">
      <dgm:prSet/>
      <dgm:spPr/>
      <dgm:t>
        <a:bodyPr/>
        <a:lstStyle/>
        <a:p>
          <a:endParaRPr lang="en-US"/>
        </a:p>
      </dgm:t>
    </dgm:pt>
    <dgm:pt modelId="{DEA7A378-E443-4ED4-A58C-7CEE488E4FEF}" type="sibTrans" cxnId="{E013ECE3-1950-4364-A7DF-A4B4C6B649E5}">
      <dgm:prSet/>
      <dgm:spPr/>
      <dgm:t>
        <a:bodyPr/>
        <a:lstStyle/>
        <a:p>
          <a:endParaRPr lang="en-US"/>
        </a:p>
      </dgm:t>
    </dgm:pt>
    <dgm:pt modelId="{1C71F88E-F8A8-47F4-99BE-FC8CB83DAD59}">
      <dgm:prSet/>
      <dgm:spPr/>
      <dgm:t>
        <a:bodyPr/>
        <a:lstStyle/>
        <a:p>
          <a:r>
            <a:rPr lang="en-US"/>
            <a:t>Most ontologies “below” VIVO introduce their own “middle concepts” — person, paper, project — these must be “reconciled” with VIVO.  This is fundamental collaborative work across projects</a:t>
          </a:r>
        </a:p>
      </dgm:t>
    </dgm:pt>
    <dgm:pt modelId="{26DCAFD7-DBA1-4A45-B693-A7F01116074A}" type="parTrans" cxnId="{8E63434A-BD88-42AE-A310-93B7F403E70F}">
      <dgm:prSet/>
      <dgm:spPr/>
      <dgm:t>
        <a:bodyPr/>
        <a:lstStyle/>
        <a:p>
          <a:endParaRPr lang="en-US"/>
        </a:p>
      </dgm:t>
    </dgm:pt>
    <dgm:pt modelId="{B1D9DD05-1766-4EE2-9ECA-DC868C82224C}" type="sibTrans" cxnId="{8E63434A-BD88-42AE-A310-93B7F403E70F}">
      <dgm:prSet/>
      <dgm:spPr/>
      <dgm:t>
        <a:bodyPr/>
        <a:lstStyle/>
        <a:p>
          <a:endParaRPr lang="en-US"/>
        </a:p>
      </dgm:t>
    </dgm:pt>
    <dgm:pt modelId="{51475C33-8575-8F4A-8DE1-D1F678920990}" type="pres">
      <dgm:prSet presAssocID="{7772E55E-38A5-4A2D-A855-C4FF70D77FC8}" presName="hierChild1" presStyleCnt="0">
        <dgm:presLayoutVars>
          <dgm:orgChart val="1"/>
          <dgm:chPref val="1"/>
          <dgm:dir/>
          <dgm:animOne val="branch"/>
          <dgm:animLvl val="lvl"/>
          <dgm:resizeHandles/>
        </dgm:presLayoutVars>
      </dgm:prSet>
      <dgm:spPr/>
    </dgm:pt>
    <dgm:pt modelId="{BD933886-37CF-714B-A2ED-B6C3E959AD7E}" type="pres">
      <dgm:prSet presAssocID="{64BCE897-1A13-4C1B-AA21-EE86A47432B7}" presName="hierRoot1" presStyleCnt="0">
        <dgm:presLayoutVars>
          <dgm:hierBranch val="init"/>
        </dgm:presLayoutVars>
      </dgm:prSet>
      <dgm:spPr/>
    </dgm:pt>
    <dgm:pt modelId="{DA7A0F6F-3D2E-DF4C-A92E-826BEF49043D}" type="pres">
      <dgm:prSet presAssocID="{64BCE897-1A13-4C1B-AA21-EE86A47432B7}" presName="rootComposite1" presStyleCnt="0"/>
      <dgm:spPr/>
    </dgm:pt>
    <dgm:pt modelId="{B2F38F66-7352-AF42-BADE-E955D656C68C}" type="pres">
      <dgm:prSet presAssocID="{64BCE897-1A13-4C1B-AA21-EE86A47432B7}" presName="rootText1" presStyleLbl="node0" presStyleIdx="0" presStyleCnt="3">
        <dgm:presLayoutVars>
          <dgm:chPref val="3"/>
        </dgm:presLayoutVars>
      </dgm:prSet>
      <dgm:spPr/>
    </dgm:pt>
    <dgm:pt modelId="{1F76536B-9413-A74E-9025-DDDE590661CF}" type="pres">
      <dgm:prSet presAssocID="{64BCE897-1A13-4C1B-AA21-EE86A47432B7}" presName="rootConnector1" presStyleLbl="node1" presStyleIdx="0" presStyleCnt="0"/>
      <dgm:spPr/>
    </dgm:pt>
    <dgm:pt modelId="{68B0AABE-935B-1649-9AE5-F598C79CE2AE}" type="pres">
      <dgm:prSet presAssocID="{64BCE897-1A13-4C1B-AA21-EE86A47432B7}" presName="hierChild2" presStyleCnt="0"/>
      <dgm:spPr/>
    </dgm:pt>
    <dgm:pt modelId="{A8341A26-454B-F04A-A83D-45F7C2DE1651}" type="pres">
      <dgm:prSet presAssocID="{64BCE897-1A13-4C1B-AA21-EE86A47432B7}" presName="hierChild3" presStyleCnt="0"/>
      <dgm:spPr/>
    </dgm:pt>
    <dgm:pt modelId="{2D08856C-A409-FE47-903C-57672BA6FA7A}" type="pres">
      <dgm:prSet presAssocID="{4BE36E1C-BAF7-4199-903C-4F88F9569BB2}" presName="hierRoot1" presStyleCnt="0">
        <dgm:presLayoutVars>
          <dgm:hierBranch val="init"/>
        </dgm:presLayoutVars>
      </dgm:prSet>
      <dgm:spPr/>
    </dgm:pt>
    <dgm:pt modelId="{C68C4646-B3E0-6D47-870C-24FBBA6B10E4}" type="pres">
      <dgm:prSet presAssocID="{4BE36E1C-BAF7-4199-903C-4F88F9569BB2}" presName="rootComposite1" presStyleCnt="0"/>
      <dgm:spPr/>
    </dgm:pt>
    <dgm:pt modelId="{A5373F6D-C232-634F-953F-0A74C50618A2}" type="pres">
      <dgm:prSet presAssocID="{4BE36E1C-BAF7-4199-903C-4F88F9569BB2}" presName="rootText1" presStyleLbl="node0" presStyleIdx="1" presStyleCnt="3">
        <dgm:presLayoutVars>
          <dgm:chPref val="3"/>
        </dgm:presLayoutVars>
      </dgm:prSet>
      <dgm:spPr/>
    </dgm:pt>
    <dgm:pt modelId="{432B4E47-2130-8C43-88A1-94CE790B3FF7}" type="pres">
      <dgm:prSet presAssocID="{4BE36E1C-BAF7-4199-903C-4F88F9569BB2}" presName="rootConnector1" presStyleLbl="node1" presStyleIdx="0" presStyleCnt="0"/>
      <dgm:spPr/>
    </dgm:pt>
    <dgm:pt modelId="{97D81EBB-A56F-4949-8C6D-41190D16C3DA}" type="pres">
      <dgm:prSet presAssocID="{4BE36E1C-BAF7-4199-903C-4F88F9569BB2}" presName="hierChild2" presStyleCnt="0"/>
      <dgm:spPr/>
    </dgm:pt>
    <dgm:pt modelId="{DCBE7C22-282E-A044-A449-6E1FDEB25E5A}" type="pres">
      <dgm:prSet presAssocID="{4BE36E1C-BAF7-4199-903C-4F88F9569BB2}" presName="hierChild3" presStyleCnt="0"/>
      <dgm:spPr/>
    </dgm:pt>
    <dgm:pt modelId="{1AAD25F1-09F1-1E44-AF64-BC98A9F950C3}" type="pres">
      <dgm:prSet presAssocID="{1C71F88E-F8A8-47F4-99BE-FC8CB83DAD59}" presName="hierRoot1" presStyleCnt="0">
        <dgm:presLayoutVars>
          <dgm:hierBranch val="init"/>
        </dgm:presLayoutVars>
      </dgm:prSet>
      <dgm:spPr/>
    </dgm:pt>
    <dgm:pt modelId="{FA0AF1FB-38B3-D042-B2E1-036BA131466F}" type="pres">
      <dgm:prSet presAssocID="{1C71F88E-F8A8-47F4-99BE-FC8CB83DAD59}" presName="rootComposite1" presStyleCnt="0"/>
      <dgm:spPr/>
    </dgm:pt>
    <dgm:pt modelId="{32392662-0BB2-4344-A9C4-13C29271F7D1}" type="pres">
      <dgm:prSet presAssocID="{1C71F88E-F8A8-47F4-99BE-FC8CB83DAD59}" presName="rootText1" presStyleLbl="node0" presStyleIdx="2" presStyleCnt="3">
        <dgm:presLayoutVars>
          <dgm:chPref val="3"/>
        </dgm:presLayoutVars>
      </dgm:prSet>
      <dgm:spPr/>
    </dgm:pt>
    <dgm:pt modelId="{A4CC9E9F-BC23-514A-94F8-A3E5B7AB3D18}" type="pres">
      <dgm:prSet presAssocID="{1C71F88E-F8A8-47F4-99BE-FC8CB83DAD59}" presName="rootConnector1" presStyleLbl="node1" presStyleIdx="0" presStyleCnt="0"/>
      <dgm:spPr/>
    </dgm:pt>
    <dgm:pt modelId="{307831BF-E52D-A641-AF52-EF2CC6EDFECE}" type="pres">
      <dgm:prSet presAssocID="{1C71F88E-F8A8-47F4-99BE-FC8CB83DAD59}" presName="hierChild2" presStyleCnt="0"/>
      <dgm:spPr/>
    </dgm:pt>
    <dgm:pt modelId="{223CD72E-2FC8-F74F-8849-F4ACE1A1293A}" type="pres">
      <dgm:prSet presAssocID="{1C71F88E-F8A8-47F4-99BE-FC8CB83DAD59}" presName="hierChild3" presStyleCnt="0"/>
      <dgm:spPr/>
    </dgm:pt>
  </dgm:ptLst>
  <dgm:cxnLst>
    <dgm:cxn modelId="{D5D68504-7AC1-BB46-8BEC-EE1B37F2F718}" type="presOf" srcId="{64BCE897-1A13-4C1B-AA21-EE86A47432B7}" destId="{B2F38F66-7352-AF42-BADE-E955D656C68C}" srcOrd="0" destOrd="0" presId="urn:microsoft.com/office/officeart/2009/3/layout/HorizontalOrganizationChart"/>
    <dgm:cxn modelId="{27CD4B32-1F1E-4142-9C5E-55A9E5E99FAC}" type="presOf" srcId="{7772E55E-38A5-4A2D-A855-C4FF70D77FC8}" destId="{51475C33-8575-8F4A-8DE1-D1F678920990}" srcOrd="0" destOrd="0" presId="urn:microsoft.com/office/officeart/2009/3/layout/HorizontalOrganizationChart"/>
    <dgm:cxn modelId="{8E63434A-BD88-42AE-A310-93B7F403E70F}" srcId="{7772E55E-38A5-4A2D-A855-C4FF70D77FC8}" destId="{1C71F88E-F8A8-47F4-99BE-FC8CB83DAD59}" srcOrd="2" destOrd="0" parTransId="{26DCAFD7-DBA1-4A45-B693-A7F01116074A}" sibTransId="{B1D9DD05-1766-4EE2-9ECA-DC868C82224C}"/>
    <dgm:cxn modelId="{5F3F174C-B893-A449-B03F-9DB57C54A858}" type="presOf" srcId="{4BE36E1C-BAF7-4199-903C-4F88F9569BB2}" destId="{A5373F6D-C232-634F-953F-0A74C50618A2}" srcOrd="0" destOrd="0" presId="urn:microsoft.com/office/officeart/2009/3/layout/HorizontalOrganizationChart"/>
    <dgm:cxn modelId="{D9983774-A96F-F142-AB22-0ACB19FA047C}" type="presOf" srcId="{4BE36E1C-BAF7-4199-903C-4F88F9569BB2}" destId="{432B4E47-2130-8C43-88A1-94CE790B3FF7}" srcOrd="1" destOrd="0" presId="urn:microsoft.com/office/officeart/2009/3/layout/HorizontalOrganizationChart"/>
    <dgm:cxn modelId="{D75E02CE-78F0-F548-9607-EA194CB59D24}" type="presOf" srcId="{64BCE897-1A13-4C1B-AA21-EE86A47432B7}" destId="{1F76536B-9413-A74E-9025-DDDE590661CF}" srcOrd="1" destOrd="0" presId="urn:microsoft.com/office/officeart/2009/3/layout/HorizontalOrganizationChart"/>
    <dgm:cxn modelId="{70140CD2-7BB0-1043-B0F5-64CB2C3FA860}" type="presOf" srcId="{1C71F88E-F8A8-47F4-99BE-FC8CB83DAD59}" destId="{A4CC9E9F-BC23-514A-94F8-A3E5B7AB3D18}" srcOrd="1" destOrd="0" presId="urn:microsoft.com/office/officeart/2009/3/layout/HorizontalOrganizationChart"/>
    <dgm:cxn modelId="{F5B6E0D6-EE61-534B-970A-43D11626322C}" type="presOf" srcId="{1C71F88E-F8A8-47F4-99BE-FC8CB83DAD59}" destId="{32392662-0BB2-4344-A9C4-13C29271F7D1}" srcOrd="0" destOrd="0" presId="urn:microsoft.com/office/officeart/2009/3/layout/HorizontalOrganizationChart"/>
    <dgm:cxn modelId="{E013ECE3-1950-4364-A7DF-A4B4C6B649E5}" srcId="{7772E55E-38A5-4A2D-A855-C4FF70D77FC8}" destId="{4BE36E1C-BAF7-4199-903C-4F88F9569BB2}" srcOrd="1" destOrd="0" parTransId="{B6618402-B183-40D8-84B4-FE6C6FB17651}" sibTransId="{DEA7A378-E443-4ED4-A58C-7CEE488E4FEF}"/>
    <dgm:cxn modelId="{910F0AFE-621C-4B3C-B611-EDA0073C35F2}" srcId="{7772E55E-38A5-4A2D-A855-C4FF70D77FC8}" destId="{64BCE897-1A13-4C1B-AA21-EE86A47432B7}" srcOrd="0" destOrd="0" parTransId="{22DBFF7B-B35B-4D35-A0DC-E35C75867C4E}" sibTransId="{18605E2D-AF53-4159-BA9C-C551BF80D77B}"/>
    <dgm:cxn modelId="{C5782B10-94D4-2B4F-8F45-42A3D889E6DE}" type="presParOf" srcId="{51475C33-8575-8F4A-8DE1-D1F678920990}" destId="{BD933886-37CF-714B-A2ED-B6C3E959AD7E}" srcOrd="0" destOrd="0" presId="urn:microsoft.com/office/officeart/2009/3/layout/HorizontalOrganizationChart"/>
    <dgm:cxn modelId="{F02426D3-2646-EE49-BFD5-8CFC6C4B46FF}" type="presParOf" srcId="{BD933886-37CF-714B-A2ED-B6C3E959AD7E}" destId="{DA7A0F6F-3D2E-DF4C-A92E-826BEF49043D}" srcOrd="0" destOrd="0" presId="urn:microsoft.com/office/officeart/2009/3/layout/HorizontalOrganizationChart"/>
    <dgm:cxn modelId="{39910ADE-0CB0-A046-9541-401C3EB693CD}" type="presParOf" srcId="{DA7A0F6F-3D2E-DF4C-A92E-826BEF49043D}" destId="{B2F38F66-7352-AF42-BADE-E955D656C68C}" srcOrd="0" destOrd="0" presId="urn:microsoft.com/office/officeart/2009/3/layout/HorizontalOrganizationChart"/>
    <dgm:cxn modelId="{3834AA9C-021A-D842-BF3A-6C49939B60B4}" type="presParOf" srcId="{DA7A0F6F-3D2E-DF4C-A92E-826BEF49043D}" destId="{1F76536B-9413-A74E-9025-DDDE590661CF}" srcOrd="1" destOrd="0" presId="urn:microsoft.com/office/officeart/2009/3/layout/HorizontalOrganizationChart"/>
    <dgm:cxn modelId="{31EDBA58-A537-6545-AECA-7CEB25AAD30A}" type="presParOf" srcId="{BD933886-37CF-714B-A2ED-B6C3E959AD7E}" destId="{68B0AABE-935B-1649-9AE5-F598C79CE2AE}" srcOrd="1" destOrd="0" presId="urn:microsoft.com/office/officeart/2009/3/layout/HorizontalOrganizationChart"/>
    <dgm:cxn modelId="{9E6FB344-B450-734B-BB4F-68BA037D28FA}" type="presParOf" srcId="{BD933886-37CF-714B-A2ED-B6C3E959AD7E}" destId="{A8341A26-454B-F04A-A83D-45F7C2DE1651}" srcOrd="2" destOrd="0" presId="urn:microsoft.com/office/officeart/2009/3/layout/HorizontalOrganizationChart"/>
    <dgm:cxn modelId="{59E3FE67-4AB7-2542-A84D-05542F0EFE81}" type="presParOf" srcId="{51475C33-8575-8F4A-8DE1-D1F678920990}" destId="{2D08856C-A409-FE47-903C-57672BA6FA7A}" srcOrd="1" destOrd="0" presId="urn:microsoft.com/office/officeart/2009/3/layout/HorizontalOrganizationChart"/>
    <dgm:cxn modelId="{8BF67D40-7685-3E4A-9F65-F363A3B79896}" type="presParOf" srcId="{2D08856C-A409-FE47-903C-57672BA6FA7A}" destId="{C68C4646-B3E0-6D47-870C-24FBBA6B10E4}" srcOrd="0" destOrd="0" presId="urn:microsoft.com/office/officeart/2009/3/layout/HorizontalOrganizationChart"/>
    <dgm:cxn modelId="{7105EEFC-685D-DF4A-9395-3EE3CAF23BA8}" type="presParOf" srcId="{C68C4646-B3E0-6D47-870C-24FBBA6B10E4}" destId="{A5373F6D-C232-634F-953F-0A74C50618A2}" srcOrd="0" destOrd="0" presId="urn:microsoft.com/office/officeart/2009/3/layout/HorizontalOrganizationChart"/>
    <dgm:cxn modelId="{AB0F2F9E-2F91-6644-9A2A-ED07B642BC14}" type="presParOf" srcId="{C68C4646-B3E0-6D47-870C-24FBBA6B10E4}" destId="{432B4E47-2130-8C43-88A1-94CE790B3FF7}" srcOrd="1" destOrd="0" presId="urn:microsoft.com/office/officeart/2009/3/layout/HorizontalOrganizationChart"/>
    <dgm:cxn modelId="{C6E2396E-B37C-3047-A14F-07A992A53119}" type="presParOf" srcId="{2D08856C-A409-FE47-903C-57672BA6FA7A}" destId="{97D81EBB-A56F-4949-8C6D-41190D16C3DA}" srcOrd="1" destOrd="0" presId="urn:microsoft.com/office/officeart/2009/3/layout/HorizontalOrganizationChart"/>
    <dgm:cxn modelId="{BDE7A05F-DA68-F846-BA79-83D458F4A57F}" type="presParOf" srcId="{2D08856C-A409-FE47-903C-57672BA6FA7A}" destId="{DCBE7C22-282E-A044-A449-6E1FDEB25E5A}" srcOrd="2" destOrd="0" presId="urn:microsoft.com/office/officeart/2009/3/layout/HorizontalOrganizationChart"/>
    <dgm:cxn modelId="{B8434975-879E-EE43-8321-34221A5EE4F8}" type="presParOf" srcId="{51475C33-8575-8F4A-8DE1-D1F678920990}" destId="{1AAD25F1-09F1-1E44-AF64-BC98A9F950C3}" srcOrd="2" destOrd="0" presId="urn:microsoft.com/office/officeart/2009/3/layout/HorizontalOrganizationChart"/>
    <dgm:cxn modelId="{8EAA8D0F-75ED-1249-BD45-28E34F5F2E53}" type="presParOf" srcId="{1AAD25F1-09F1-1E44-AF64-BC98A9F950C3}" destId="{FA0AF1FB-38B3-D042-B2E1-036BA131466F}" srcOrd="0" destOrd="0" presId="urn:microsoft.com/office/officeart/2009/3/layout/HorizontalOrganizationChart"/>
    <dgm:cxn modelId="{4203E059-E7A1-4940-AFC1-139276B8C9D1}" type="presParOf" srcId="{FA0AF1FB-38B3-D042-B2E1-036BA131466F}" destId="{32392662-0BB2-4344-A9C4-13C29271F7D1}" srcOrd="0" destOrd="0" presId="urn:microsoft.com/office/officeart/2009/3/layout/HorizontalOrganizationChart"/>
    <dgm:cxn modelId="{414E99ED-4FE4-4D46-9BD6-3F60660B4C19}" type="presParOf" srcId="{FA0AF1FB-38B3-D042-B2E1-036BA131466F}" destId="{A4CC9E9F-BC23-514A-94F8-A3E5B7AB3D18}" srcOrd="1" destOrd="0" presId="urn:microsoft.com/office/officeart/2009/3/layout/HorizontalOrganizationChart"/>
    <dgm:cxn modelId="{6F4764B4-440D-4247-AAEC-017EA69BE0FC}" type="presParOf" srcId="{1AAD25F1-09F1-1E44-AF64-BC98A9F950C3}" destId="{307831BF-E52D-A641-AF52-EF2CC6EDFECE}" srcOrd="1" destOrd="0" presId="urn:microsoft.com/office/officeart/2009/3/layout/HorizontalOrganizationChart"/>
    <dgm:cxn modelId="{FF586C1D-0516-7945-BB4E-DA426A110040}" type="presParOf" srcId="{1AAD25F1-09F1-1E44-AF64-BC98A9F950C3}" destId="{223CD72E-2FC8-F74F-8849-F4ACE1A1293A}"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88177E-FE82-4D91-B5C6-6899BBD8D2D2}" type="doc">
      <dgm:prSet loTypeId="urn:microsoft.com/office/officeart/2005/8/layout/process4" loCatId="process" qsTypeId="urn:microsoft.com/office/officeart/2005/8/quickstyle/simple2" qsCatId="simple" csTypeId="urn:microsoft.com/office/officeart/2005/8/colors/colorful5" csCatId="colorful"/>
      <dgm:spPr/>
      <dgm:t>
        <a:bodyPr/>
        <a:lstStyle/>
        <a:p>
          <a:endParaRPr lang="en-US"/>
        </a:p>
      </dgm:t>
    </dgm:pt>
    <dgm:pt modelId="{3114422C-E6F9-46C6-9ADE-D55C469E2489}">
      <dgm:prSet/>
      <dgm:spPr/>
      <dgm:t>
        <a:bodyPr/>
        <a:lstStyle/>
        <a:p>
          <a:r>
            <a:rPr lang="en-US"/>
            <a:t>To represent scholarship, VIVO must represent detail that is best defined by authoritative sources</a:t>
          </a:r>
        </a:p>
      </dgm:t>
    </dgm:pt>
    <dgm:pt modelId="{1F55171F-2F5C-4705-BC32-FFAF7660F735}" type="parTrans" cxnId="{21FC2138-94EC-4520-A270-740E99E3EC87}">
      <dgm:prSet/>
      <dgm:spPr/>
      <dgm:t>
        <a:bodyPr/>
        <a:lstStyle/>
        <a:p>
          <a:endParaRPr lang="en-US"/>
        </a:p>
      </dgm:t>
    </dgm:pt>
    <dgm:pt modelId="{1F839A08-1C15-4F38-80A6-F66C968895F9}" type="sibTrans" cxnId="{21FC2138-94EC-4520-A270-740E99E3EC87}">
      <dgm:prSet/>
      <dgm:spPr/>
      <dgm:t>
        <a:bodyPr/>
        <a:lstStyle/>
        <a:p>
          <a:endParaRPr lang="en-US"/>
        </a:p>
      </dgm:t>
    </dgm:pt>
    <dgm:pt modelId="{A6A54F8A-EBD4-4507-B227-0C61C3BF8975}">
      <dgm:prSet/>
      <dgm:spPr/>
      <dgm:t>
        <a:bodyPr/>
        <a:lstStyle/>
        <a:p>
          <a:r>
            <a:rPr lang="en-US"/>
            <a:t>Example:  Academic Degrees</a:t>
          </a:r>
        </a:p>
      </dgm:t>
    </dgm:pt>
    <dgm:pt modelId="{4462AE4B-7B62-419B-8F8A-1AE7D38D11D6}" type="parTrans" cxnId="{AFD63035-9523-4EE2-8364-E9DBB8943555}">
      <dgm:prSet/>
      <dgm:spPr/>
      <dgm:t>
        <a:bodyPr/>
        <a:lstStyle/>
        <a:p>
          <a:endParaRPr lang="en-US"/>
        </a:p>
      </dgm:t>
    </dgm:pt>
    <dgm:pt modelId="{31109586-D626-4CE8-8387-544EA8609824}" type="sibTrans" cxnId="{AFD63035-9523-4EE2-8364-E9DBB8943555}">
      <dgm:prSet/>
      <dgm:spPr/>
      <dgm:t>
        <a:bodyPr/>
        <a:lstStyle/>
        <a:p>
          <a:endParaRPr lang="en-US"/>
        </a:p>
      </dgm:t>
    </dgm:pt>
    <dgm:pt modelId="{3BA1B523-E7E1-4D5C-B1A1-817B1741E9CA}">
      <dgm:prSet/>
      <dgm:spPr/>
      <dgm:t>
        <a:bodyPr/>
        <a:lstStyle/>
        <a:p>
          <a:r>
            <a:rPr lang="en-US"/>
            <a:t>VIVO supports its own vocabulary of 173 academic degrees (because the world doesn’t have one)</a:t>
          </a:r>
        </a:p>
      </dgm:t>
    </dgm:pt>
    <dgm:pt modelId="{76B5CEF7-0942-45FA-B2F4-F4058F0F4A62}" type="parTrans" cxnId="{A8F1C41F-D150-40E6-AAE5-B17F470C0833}">
      <dgm:prSet/>
      <dgm:spPr/>
      <dgm:t>
        <a:bodyPr/>
        <a:lstStyle/>
        <a:p>
          <a:endParaRPr lang="en-US"/>
        </a:p>
      </dgm:t>
    </dgm:pt>
    <dgm:pt modelId="{B71A67C8-4C3E-4DFC-8CD2-DBD5BCF4094A}" type="sibTrans" cxnId="{A8F1C41F-D150-40E6-AAE5-B17F470C0833}">
      <dgm:prSet/>
      <dgm:spPr/>
      <dgm:t>
        <a:bodyPr/>
        <a:lstStyle/>
        <a:p>
          <a:endParaRPr lang="en-US"/>
        </a:p>
      </dgm:t>
    </dgm:pt>
    <dgm:pt modelId="{07CC3370-B5B4-4051-8CD9-BBACC4466450}">
      <dgm:prSet/>
      <dgm:spPr/>
      <dgm:t>
        <a:bodyPr/>
        <a:lstStyle/>
        <a:p>
          <a:r>
            <a:rPr lang="en-US"/>
            <a:t>Example: Research Areas</a:t>
          </a:r>
        </a:p>
      </dgm:t>
    </dgm:pt>
    <dgm:pt modelId="{86BE0074-800C-49A1-A7BC-F9A1128E1B8B}" type="parTrans" cxnId="{BE1C91BA-978E-48C9-8E3E-3C084F786B12}">
      <dgm:prSet/>
      <dgm:spPr/>
      <dgm:t>
        <a:bodyPr/>
        <a:lstStyle/>
        <a:p>
          <a:endParaRPr lang="en-US"/>
        </a:p>
      </dgm:t>
    </dgm:pt>
    <dgm:pt modelId="{D46009DA-4EDA-4D03-A26D-E8A14D06DA8E}" type="sibTrans" cxnId="{BE1C91BA-978E-48C9-8E3E-3C084F786B12}">
      <dgm:prSet/>
      <dgm:spPr/>
      <dgm:t>
        <a:bodyPr/>
        <a:lstStyle/>
        <a:p>
          <a:endParaRPr lang="en-US"/>
        </a:p>
      </dgm:t>
    </dgm:pt>
    <dgm:pt modelId="{0D048D6A-4E70-4DF0-9F38-3F9B8479AB8E}">
      <dgm:prSet/>
      <dgm:spPr/>
      <dgm:t>
        <a:bodyPr/>
        <a:lstStyle/>
        <a:p>
          <a:r>
            <a:rPr lang="en-US"/>
            <a:t>Many vocabularies exist for expressing research areas of faculty members.   What might be “useful” for faculty to find people working in related areas?  OpenVIVO uses FAST (Faceted Application of Subject Terminology) from OCLC (Online Computer Library Center).</a:t>
          </a:r>
        </a:p>
      </dgm:t>
    </dgm:pt>
    <dgm:pt modelId="{861B2136-3565-422B-9732-980115C0EBAF}" type="parTrans" cxnId="{4D60050B-AEE0-4EB6-B486-85833F7D703F}">
      <dgm:prSet/>
      <dgm:spPr/>
      <dgm:t>
        <a:bodyPr/>
        <a:lstStyle/>
        <a:p>
          <a:endParaRPr lang="en-US"/>
        </a:p>
      </dgm:t>
    </dgm:pt>
    <dgm:pt modelId="{7D47F4C0-0033-4E52-939D-4B9FBAFABE40}" type="sibTrans" cxnId="{4D60050B-AEE0-4EB6-B486-85833F7D703F}">
      <dgm:prSet/>
      <dgm:spPr/>
      <dgm:t>
        <a:bodyPr/>
        <a:lstStyle/>
        <a:p>
          <a:endParaRPr lang="en-US"/>
        </a:p>
      </dgm:t>
    </dgm:pt>
    <dgm:pt modelId="{7590D3AE-7A88-4037-A9AE-7DD36E80011A}">
      <dgm:prSet/>
      <dgm:spPr/>
      <dgm:t>
        <a:bodyPr/>
        <a:lstStyle/>
        <a:p>
          <a:r>
            <a:rPr lang="en-US"/>
            <a:t>Example: Contribution Ontology</a:t>
          </a:r>
        </a:p>
      </dgm:t>
    </dgm:pt>
    <dgm:pt modelId="{6C635FDE-87CC-427D-B1BB-BB0975E88F2A}" type="parTrans" cxnId="{E3F52E87-5E8D-4F76-AD10-E5C83B7FC711}">
      <dgm:prSet/>
      <dgm:spPr/>
      <dgm:t>
        <a:bodyPr/>
        <a:lstStyle/>
        <a:p>
          <a:endParaRPr lang="en-US"/>
        </a:p>
      </dgm:t>
    </dgm:pt>
    <dgm:pt modelId="{33D8A58D-6A6C-4BEB-A25F-43969B5DE0FA}" type="sibTrans" cxnId="{E3F52E87-5E8D-4F76-AD10-E5C83B7FC711}">
      <dgm:prSet/>
      <dgm:spPr/>
      <dgm:t>
        <a:bodyPr/>
        <a:lstStyle/>
        <a:p>
          <a:endParaRPr lang="en-US"/>
        </a:p>
      </dgm:t>
    </dgm:pt>
    <dgm:pt modelId="{254198F2-8152-4573-AA96-BC74C9FA3AEC}">
      <dgm:prSet/>
      <dgm:spPr/>
      <dgm:t>
        <a:bodyPr/>
        <a:lstStyle/>
        <a:p>
          <a:r>
            <a:rPr lang="en-US"/>
            <a:t>The contribution ontology developed by the Force16 Attribution Work Group, VIVO Project, and OpenRIF is new.  It will need to be refined based on experience and further analysis</a:t>
          </a:r>
        </a:p>
      </dgm:t>
    </dgm:pt>
    <dgm:pt modelId="{D8B9B6B6-7272-4360-856D-2BDCCF37F9E1}" type="parTrans" cxnId="{0F563999-2AC7-4BBE-ACD2-5154586379DB}">
      <dgm:prSet/>
      <dgm:spPr/>
      <dgm:t>
        <a:bodyPr/>
        <a:lstStyle/>
        <a:p>
          <a:endParaRPr lang="en-US"/>
        </a:p>
      </dgm:t>
    </dgm:pt>
    <dgm:pt modelId="{62C37824-15AA-407E-8976-891218D98059}" type="sibTrans" cxnId="{0F563999-2AC7-4BBE-ACD2-5154586379DB}">
      <dgm:prSet/>
      <dgm:spPr/>
      <dgm:t>
        <a:bodyPr/>
        <a:lstStyle/>
        <a:p>
          <a:endParaRPr lang="en-US"/>
        </a:p>
      </dgm:t>
    </dgm:pt>
    <dgm:pt modelId="{580A5362-58A4-BB4D-A801-B04EBF66B195}" type="pres">
      <dgm:prSet presAssocID="{5488177E-FE82-4D91-B5C6-6899BBD8D2D2}" presName="Name0" presStyleCnt="0">
        <dgm:presLayoutVars>
          <dgm:dir/>
          <dgm:animLvl val="lvl"/>
          <dgm:resizeHandles val="exact"/>
        </dgm:presLayoutVars>
      </dgm:prSet>
      <dgm:spPr/>
    </dgm:pt>
    <dgm:pt modelId="{719474D8-60F2-EA42-A8AC-0261AD503661}" type="pres">
      <dgm:prSet presAssocID="{3114422C-E6F9-46C6-9ADE-D55C469E2489}" presName="boxAndChildren" presStyleCnt="0"/>
      <dgm:spPr/>
    </dgm:pt>
    <dgm:pt modelId="{0EF5B804-AFE6-E146-8FA2-0A5036502329}" type="pres">
      <dgm:prSet presAssocID="{3114422C-E6F9-46C6-9ADE-D55C469E2489}" presName="parentTextBox" presStyleLbl="node1" presStyleIdx="0" presStyleCnt="1"/>
      <dgm:spPr/>
    </dgm:pt>
    <dgm:pt modelId="{F5BFF7B8-0A5A-414A-AD22-99606B9D7BA6}" type="pres">
      <dgm:prSet presAssocID="{3114422C-E6F9-46C6-9ADE-D55C469E2489}" presName="entireBox" presStyleLbl="node1" presStyleIdx="0" presStyleCnt="1"/>
      <dgm:spPr/>
    </dgm:pt>
    <dgm:pt modelId="{7DC30D51-3966-4D42-A418-2F9FEC4A4782}" type="pres">
      <dgm:prSet presAssocID="{3114422C-E6F9-46C6-9ADE-D55C469E2489}" presName="descendantBox" presStyleCnt="0"/>
      <dgm:spPr/>
    </dgm:pt>
    <dgm:pt modelId="{D65B4300-26EA-024C-8BA7-CE1DD893F09F}" type="pres">
      <dgm:prSet presAssocID="{A6A54F8A-EBD4-4507-B227-0C61C3BF8975}" presName="childTextBox" presStyleLbl="fgAccFollowNode1" presStyleIdx="0" presStyleCnt="3">
        <dgm:presLayoutVars>
          <dgm:bulletEnabled val="1"/>
        </dgm:presLayoutVars>
      </dgm:prSet>
      <dgm:spPr/>
    </dgm:pt>
    <dgm:pt modelId="{530F0F76-759E-1241-91B8-A57C58D9DD9F}" type="pres">
      <dgm:prSet presAssocID="{07CC3370-B5B4-4051-8CD9-BBACC4466450}" presName="childTextBox" presStyleLbl="fgAccFollowNode1" presStyleIdx="1" presStyleCnt="3">
        <dgm:presLayoutVars>
          <dgm:bulletEnabled val="1"/>
        </dgm:presLayoutVars>
      </dgm:prSet>
      <dgm:spPr/>
    </dgm:pt>
    <dgm:pt modelId="{ADAE801E-80A9-1542-A679-E46CA4B120CB}" type="pres">
      <dgm:prSet presAssocID="{7590D3AE-7A88-4037-A9AE-7DD36E80011A}" presName="childTextBox" presStyleLbl="fgAccFollowNode1" presStyleIdx="2" presStyleCnt="3">
        <dgm:presLayoutVars>
          <dgm:bulletEnabled val="1"/>
        </dgm:presLayoutVars>
      </dgm:prSet>
      <dgm:spPr/>
    </dgm:pt>
  </dgm:ptLst>
  <dgm:cxnLst>
    <dgm:cxn modelId="{2B766E04-4E38-CE45-9222-8508055F10AA}" type="presOf" srcId="{07CC3370-B5B4-4051-8CD9-BBACC4466450}" destId="{530F0F76-759E-1241-91B8-A57C58D9DD9F}" srcOrd="0" destOrd="0" presId="urn:microsoft.com/office/officeart/2005/8/layout/process4"/>
    <dgm:cxn modelId="{4D60050B-AEE0-4EB6-B486-85833F7D703F}" srcId="{07CC3370-B5B4-4051-8CD9-BBACC4466450}" destId="{0D048D6A-4E70-4DF0-9F38-3F9B8479AB8E}" srcOrd="0" destOrd="0" parTransId="{861B2136-3565-422B-9732-980115C0EBAF}" sibTransId="{7D47F4C0-0033-4E52-939D-4B9FBAFABE40}"/>
    <dgm:cxn modelId="{A8F1C41F-D150-40E6-AAE5-B17F470C0833}" srcId="{A6A54F8A-EBD4-4507-B227-0C61C3BF8975}" destId="{3BA1B523-E7E1-4D5C-B1A1-817B1741E9CA}" srcOrd="0" destOrd="0" parTransId="{76B5CEF7-0942-45FA-B2F4-F4058F0F4A62}" sibTransId="{B71A67C8-4C3E-4DFC-8CD2-DBD5BCF4094A}"/>
    <dgm:cxn modelId="{9F7EC12D-39FD-214A-B851-ED90C755C038}" type="presOf" srcId="{A6A54F8A-EBD4-4507-B227-0C61C3BF8975}" destId="{D65B4300-26EA-024C-8BA7-CE1DD893F09F}" srcOrd="0" destOrd="0" presId="urn:microsoft.com/office/officeart/2005/8/layout/process4"/>
    <dgm:cxn modelId="{AFD63035-9523-4EE2-8364-E9DBB8943555}" srcId="{3114422C-E6F9-46C6-9ADE-D55C469E2489}" destId="{A6A54F8A-EBD4-4507-B227-0C61C3BF8975}" srcOrd="0" destOrd="0" parTransId="{4462AE4B-7B62-419B-8F8A-1AE7D38D11D6}" sibTransId="{31109586-D626-4CE8-8387-544EA8609824}"/>
    <dgm:cxn modelId="{21FC2138-94EC-4520-A270-740E99E3EC87}" srcId="{5488177E-FE82-4D91-B5C6-6899BBD8D2D2}" destId="{3114422C-E6F9-46C6-9ADE-D55C469E2489}" srcOrd="0" destOrd="0" parTransId="{1F55171F-2F5C-4705-BC32-FFAF7660F735}" sibTransId="{1F839A08-1C15-4F38-80A6-F66C968895F9}"/>
    <dgm:cxn modelId="{B9165555-DB51-3241-AC09-B7EDBB67EBB8}" type="presOf" srcId="{3114422C-E6F9-46C6-9ADE-D55C469E2489}" destId="{0EF5B804-AFE6-E146-8FA2-0A5036502329}" srcOrd="0" destOrd="0" presId="urn:microsoft.com/office/officeart/2005/8/layout/process4"/>
    <dgm:cxn modelId="{E3F52E87-5E8D-4F76-AD10-E5C83B7FC711}" srcId="{3114422C-E6F9-46C6-9ADE-D55C469E2489}" destId="{7590D3AE-7A88-4037-A9AE-7DD36E80011A}" srcOrd="2" destOrd="0" parTransId="{6C635FDE-87CC-427D-B1BB-BB0975E88F2A}" sibTransId="{33D8A58D-6A6C-4BEB-A25F-43969B5DE0FA}"/>
    <dgm:cxn modelId="{0F563999-2AC7-4BBE-ACD2-5154586379DB}" srcId="{7590D3AE-7A88-4037-A9AE-7DD36E80011A}" destId="{254198F2-8152-4573-AA96-BC74C9FA3AEC}" srcOrd="0" destOrd="0" parTransId="{D8B9B6B6-7272-4360-856D-2BDCCF37F9E1}" sibTransId="{62C37824-15AA-407E-8976-891218D98059}"/>
    <dgm:cxn modelId="{0692A7AE-CE3A-0549-A41C-83C34E8E62F1}" type="presOf" srcId="{5488177E-FE82-4D91-B5C6-6899BBD8D2D2}" destId="{580A5362-58A4-BB4D-A801-B04EBF66B195}" srcOrd="0" destOrd="0" presId="urn:microsoft.com/office/officeart/2005/8/layout/process4"/>
    <dgm:cxn modelId="{C66A20B9-8902-C64F-B516-FCC92716EF81}" type="presOf" srcId="{3BA1B523-E7E1-4D5C-B1A1-817B1741E9CA}" destId="{D65B4300-26EA-024C-8BA7-CE1DD893F09F}" srcOrd="0" destOrd="1" presId="urn:microsoft.com/office/officeart/2005/8/layout/process4"/>
    <dgm:cxn modelId="{BE1C91BA-978E-48C9-8E3E-3C084F786B12}" srcId="{3114422C-E6F9-46C6-9ADE-D55C469E2489}" destId="{07CC3370-B5B4-4051-8CD9-BBACC4466450}" srcOrd="1" destOrd="0" parTransId="{86BE0074-800C-49A1-A7BC-F9A1128E1B8B}" sibTransId="{D46009DA-4EDA-4D03-A26D-E8A14D06DA8E}"/>
    <dgm:cxn modelId="{3A0DBDBD-92B7-554E-A3B4-7D7E3394D205}" type="presOf" srcId="{7590D3AE-7A88-4037-A9AE-7DD36E80011A}" destId="{ADAE801E-80A9-1542-A679-E46CA4B120CB}" srcOrd="0" destOrd="0" presId="urn:microsoft.com/office/officeart/2005/8/layout/process4"/>
    <dgm:cxn modelId="{B64E5CCD-17B9-D94F-B57E-CA72F072A0AE}" type="presOf" srcId="{254198F2-8152-4573-AA96-BC74C9FA3AEC}" destId="{ADAE801E-80A9-1542-A679-E46CA4B120CB}" srcOrd="0" destOrd="1" presId="urn:microsoft.com/office/officeart/2005/8/layout/process4"/>
    <dgm:cxn modelId="{5EB46CCF-E0ED-D847-956B-081D2D3CDBFF}" type="presOf" srcId="{0D048D6A-4E70-4DF0-9F38-3F9B8479AB8E}" destId="{530F0F76-759E-1241-91B8-A57C58D9DD9F}" srcOrd="0" destOrd="1" presId="urn:microsoft.com/office/officeart/2005/8/layout/process4"/>
    <dgm:cxn modelId="{A0C008E4-4AF3-8747-B264-FF1D26ECB16C}" type="presOf" srcId="{3114422C-E6F9-46C6-9ADE-D55C469E2489}" destId="{F5BFF7B8-0A5A-414A-AD22-99606B9D7BA6}" srcOrd="1" destOrd="0" presId="urn:microsoft.com/office/officeart/2005/8/layout/process4"/>
    <dgm:cxn modelId="{6796A597-9228-124A-AA68-FA97D9F62766}" type="presParOf" srcId="{580A5362-58A4-BB4D-A801-B04EBF66B195}" destId="{719474D8-60F2-EA42-A8AC-0261AD503661}" srcOrd="0" destOrd="0" presId="urn:microsoft.com/office/officeart/2005/8/layout/process4"/>
    <dgm:cxn modelId="{AF74472D-819F-8246-A8E8-11F98DBCD415}" type="presParOf" srcId="{719474D8-60F2-EA42-A8AC-0261AD503661}" destId="{0EF5B804-AFE6-E146-8FA2-0A5036502329}" srcOrd="0" destOrd="0" presId="urn:microsoft.com/office/officeart/2005/8/layout/process4"/>
    <dgm:cxn modelId="{04B4FA0C-7FFE-0745-86EF-0905F4809BBD}" type="presParOf" srcId="{719474D8-60F2-EA42-A8AC-0261AD503661}" destId="{F5BFF7B8-0A5A-414A-AD22-99606B9D7BA6}" srcOrd="1" destOrd="0" presId="urn:microsoft.com/office/officeart/2005/8/layout/process4"/>
    <dgm:cxn modelId="{A4B38DA0-2D34-344C-97B3-757900EF6A62}" type="presParOf" srcId="{719474D8-60F2-EA42-A8AC-0261AD503661}" destId="{7DC30D51-3966-4D42-A418-2F9FEC4A4782}" srcOrd="2" destOrd="0" presId="urn:microsoft.com/office/officeart/2005/8/layout/process4"/>
    <dgm:cxn modelId="{59A3DCD0-97EB-2D41-8915-46CE190F5620}" type="presParOf" srcId="{7DC30D51-3966-4D42-A418-2F9FEC4A4782}" destId="{D65B4300-26EA-024C-8BA7-CE1DD893F09F}" srcOrd="0" destOrd="0" presId="urn:microsoft.com/office/officeart/2005/8/layout/process4"/>
    <dgm:cxn modelId="{FA3A36FA-A839-BC45-A568-D2945383B6A5}" type="presParOf" srcId="{7DC30D51-3966-4D42-A418-2F9FEC4A4782}" destId="{530F0F76-759E-1241-91B8-A57C58D9DD9F}" srcOrd="1" destOrd="0" presId="urn:microsoft.com/office/officeart/2005/8/layout/process4"/>
    <dgm:cxn modelId="{E42B6C01-00FC-4D46-8F84-A29710520C53}" type="presParOf" srcId="{7DC30D51-3966-4D42-A418-2F9FEC4A4782}" destId="{ADAE801E-80A9-1542-A679-E46CA4B120CB}"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E795DE-1387-449A-8D13-3AFD83D6C901}" type="doc">
      <dgm:prSet loTypeId="urn:microsoft.com/office/officeart/2008/layout/LinedList" loCatId="list" qsTypeId="urn:microsoft.com/office/officeart/2005/8/quickstyle/simple2" qsCatId="simple" csTypeId="urn:microsoft.com/office/officeart/2005/8/colors/accent0_3" csCatId="mainScheme"/>
      <dgm:spPr/>
      <dgm:t>
        <a:bodyPr/>
        <a:lstStyle/>
        <a:p>
          <a:endParaRPr lang="en-US"/>
        </a:p>
      </dgm:t>
    </dgm:pt>
    <dgm:pt modelId="{F7CA4AB1-3C12-4BFD-AD3F-DBC132202A89}">
      <dgm:prSet/>
      <dgm:spPr/>
      <dgm:t>
        <a:bodyPr/>
        <a:lstStyle/>
        <a:p>
          <a:r>
            <a:rPr lang="en-US"/>
            <a:t>Many institutions and projects use VIVO (~150) and the VIVO-ISF ontology (another 250?) </a:t>
          </a:r>
        </a:p>
      </dgm:t>
    </dgm:pt>
    <dgm:pt modelId="{6C32FA45-FFD1-4C41-BB02-1E603FB58694}" type="parTrans" cxnId="{DEEB0FF8-085C-4021-806B-E2945862F9E1}">
      <dgm:prSet/>
      <dgm:spPr/>
      <dgm:t>
        <a:bodyPr/>
        <a:lstStyle/>
        <a:p>
          <a:endParaRPr lang="en-US"/>
        </a:p>
      </dgm:t>
    </dgm:pt>
    <dgm:pt modelId="{4160C68E-DA56-4879-BBAB-0FF5CB037026}" type="sibTrans" cxnId="{DEEB0FF8-085C-4021-806B-E2945862F9E1}">
      <dgm:prSet/>
      <dgm:spPr/>
      <dgm:t>
        <a:bodyPr/>
        <a:lstStyle/>
        <a:p>
          <a:endParaRPr lang="en-US"/>
        </a:p>
      </dgm:t>
    </dgm:pt>
    <dgm:pt modelId="{4ECE5627-2481-46CE-8525-0152CC1F8ADD}">
      <dgm:prSet/>
      <dgm:spPr/>
      <dgm:t>
        <a:bodyPr/>
        <a:lstStyle/>
        <a:p>
          <a:r>
            <a:rPr lang="en-US"/>
            <a:t>VIVO needs a process for updating ontologies it uses, and updating its data and interfaces to use updated ontologies</a:t>
          </a:r>
        </a:p>
      </dgm:t>
    </dgm:pt>
    <dgm:pt modelId="{B1502353-B2DD-4E5D-8D11-C6CB90F29B40}" type="parTrans" cxnId="{37F191EC-8583-471F-80A6-AC520F9D0CA6}">
      <dgm:prSet/>
      <dgm:spPr/>
      <dgm:t>
        <a:bodyPr/>
        <a:lstStyle/>
        <a:p>
          <a:endParaRPr lang="en-US"/>
        </a:p>
      </dgm:t>
    </dgm:pt>
    <dgm:pt modelId="{09082CF1-032D-4AE1-88D8-79ECAA3F67FC}" type="sibTrans" cxnId="{37F191EC-8583-471F-80A6-AC520F9D0CA6}">
      <dgm:prSet/>
      <dgm:spPr/>
      <dgm:t>
        <a:bodyPr/>
        <a:lstStyle/>
        <a:p>
          <a:endParaRPr lang="en-US"/>
        </a:p>
      </dgm:t>
    </dgm:pt>
    <dgm:pt modelId="{FA5CA559-A372-4D1B-9BED-09ECD2F5C7D4}">
      <dgm:prSet/>
      <dgm:spPr/>
      <dgm:t>
        <a:bodyPr/>
        <a:lstStyle/>
        <a:p>
          <a:r>
            <a:rPr lang="en-US"/>
            <a:t>But many sites depend on the ontology to retrieve data from VIVO and other systems to web sites, software, and reports</a:t>
          </a:r>
        </a:p>
      </dgm:t>
    </dgm:pt>
    <dgm:pt modelId="{512A136D-660D-4C60-9381-28DEBDD154F2}" type="parTrans" cxnId="{3E86A457-A73E-464A-8C18-BE6E9DE176EE}">
      <dgm:prSet/>
      <dgm:spPr/>
      <dgm:t>
        <a:bodyPr/>
        <a:lstStyle/>
        <a:p>
          <a:endParaRPr lang="en-US"/>
        </a:p>
      </dgm:t>
    </dgm:pt>
    <dgm:pt modelId="{D30A898B-EB57-438E-B9B2-72F11929B62B}" type="sibTrans" cxnId="{3E86A457-A73E-464A-8C18-BE6E9DE176EE}">
      <dgm:prSet/>
      <dgm:spPr/>
      <dgm:t>
        <a:bodyPr/>
        <a:lstStyle/>
        <a:p>
          <a:endParaRPr lang="en-US"/>
        </a:p>
      </dgm:t>
    </dgm:pt>
    <dgm:pt modelId="{360B3973-71ED-4826-8A60-5A915AB8B79A}">
      <dgm:prSet/>
      <dgm:spPr/>
      <dgm:t>
        <a:bodyPr/>
        <a:lstStyle/>
        <a:p>
          <a:r>
            <a:rPr lang="en-US"/>
            <a:t>What changes have minimal to no impact?  Which do not? How to propose change?  Govern change? Implement change?</a:t>
          </a:r>
        </a:p>
      </dgm:t>
    </dgm:pt>
    <dgm:pt modelId="{B1A9B3BB-E0FD-468D-B728-96CDB7122E85}" type="parTrans" cxnId="{688C1325-F098-4F52-B30B-62A2E50356C5}">
      <dgm:prSet/>
      <dgm:spPr/>
      <dgm:t>
        <a:bodyPr/>
        <a:lstStyle/>
        <a:p>
          <a:endParaRPr lang="en-US"/>
        </a:p>
      </dgm:t>
    </dgm:pt>
    <dgm:pt modelId="{5C228988-FFDA-44FA-9054-E5F588B2EBA5}" type="sibTrans" cxnId="{688C1325-F098-4F52-B30B-62A2E50356C5}">
      <dgm:prSet/>
      <dgm:spPr/>
      <dgm:t>
        <a:bodyPr/>
        <a:lstStyle/>
        <a:p>
          <a:endParaRPr lang="en-US"/>
        </a:p>
      </dgm:t>
    </dgm:pt>
    <dgm:pt modelId="{C09D42F2-0161-194C-B21C-243727278F6A}" type="pres">
      <dgm:prSet presAssocID="{3DE795DE-1387-449A-8D13-3AFD83D6C901}" presName="vert0" presStyleCnt="0">
        <dgm:presLayoutVars>
          <dgm:dir/>
          <dgm:animOne val="branch"/>
          <dgm:animLvl val="lvl"/>
        </dgm:presLayoutVars>
      </dgm:prSet>
      <dgm:spPr/>
    </dgm:pt>
    <dgm:pt modelId="{B7F65F2A-0756-A14B-8E23-DDF88D1386FD}" type="pres">
      <dgm:prSet presAssocID="{F7CA4AB1-3C12-4BFD-AD3F-DBC132202A89}" presName="thickLine" presStyleLbl="alignNode1" presStyleIdx="0" presStyleCnt="4"/>
      <dgm:spPr/>
    </dgm:pt>
    <dgm:pt modelId="{9ABB9A29-7C63-FD41-8873-79E3D165D61E}" type="pres">
      <dgm:prSet presAssocID="{F7CA4AB1-3C12-4BFD-AD3F-DBC132202A89}" presName="horz1" presStyleCnt="0"/>
      <dgm:spPr/>
    </dgm:pt>
    <dgm:pt modelId="{4E7E6A03-8C94-CB45-AEA8-CC01FC6292E6}" type="pres">
      <dgm:prSet presAssocID="{F7CA4AB1-3C12-4BFD-AD3F-DBC132202A89}" presName="tx1" presStyleLbl="revTx" presStyleIdx="0" presStyleCnt="4"/>
      <dgm:spPr/>
    </dgm:pt>
    <dgm:pt modelId="{364F1131-B211-F143-AA6A-6115DECD4E9D}" type="pres">
      <dgm:prSet presAssocID="{F7CA4AB1-3C12-4BFD-AD3F-DBC132202A89}" presName="vert1" presStyleCnt="0"/>
      <dgm:spPr/>
    </dgm:pt>
    <dgm:pt modelId="{C1E66DD3-C580-8E4B-A6D0-2697BFA43459}" type="pres">
      <dgm:prSet presAssocID="{4ECE5627-2481-46CE-8525-0152CC1F8ADD}" presName="thickLine" presStyleLbl="alignNode1" presStyleIdx="1" presStyleCnt="4"/>
      <dgm:spPr/>
    </dgm:pt>
    <dgm:pt modelId="{4B1AE5DB-F4EE-6743-BF56-92F31AFC464D}" type="pres">
      <dgm:prSet presAssocID="{4ECE5627-2481-46CE-8525-0152CC1F8ADD}" presName="horz1" presStyleCnt="0"/>
      <dgm:spPr/>
    </dgm:pt>
    <dgm:pt modelId="{291515AA-5C39-7948-B28C-8B9181F2E5DF}" type="pres">
      <dgm:prSet presAssocID="{4ECE5627-2481-46CE-8525-0152CC1F8ADD}" presName="tx1" presStyleLbl="revTx" presStyleIdx="1" presStyleCnt="4"/>
      <dgm:spPr/>
    </dgm:pt>
    <dgm:pt modelId="{4090B668-F7FF-204F-90B7-19D13280CB77}" type="pres">
      <dgm:prSet presAssocID="{4ECE5627-2481-46CE-8525-0152CC1F8ADD}" presName="vert1" presStyleCnt="0"/>
      <dgm:spPr/>
    </dgm:pt>
    <dgm:pt modelId="{9DB9616B-A965-9E46-B83E-1DE69DF33455}" type="pres">
      <dgm:prSet presAssocID="{FA5CA559-A372-4D1B-9BED-09ECD2F5C7D4}" presName="thickLine" presStyleLbl="alignNode1" presStyleIdx="2" presStyleCnt="4"/>
      <dgm:spPr/>
    </dgm:pt>
    <dgm:pt modelId="{31BB2B9B-7CA3-ED4E-AF8C-B70051FBAA15}" type="pres">
      <dgm:prSet presAssocID="{FA5CA559-A372-4D1B-9BED-09ECD2F5C7D4}" presName="horz1" presStyleCnt="0"/>
      <dgm:spPr/>
    </dgm:pt>
    <dgm:pt modelId="{34D11C9A-518E-9F40-A7B8-64B7260AA625}" type="pres">
      <dgm:prSet presAssocID="{FA5CA559-A372-4D1B-9BED-09ECD2F5C7D4}" presName="tx1" presStyleLbl="revTx" presStyleIdx="2" presStyleCnt="4"/>
      <dgm:spPr/>
    </dgm:pt>
    <dgm:pt modelId="{7C9422FA-9671-A740-9C43-964E6823FBBA}" type="pres">
      <dgm:prSet presAssocID="{FA5CA559-A372-4D1B-9BED-09ECD2F5C7D4}" presName="vert1" presStyleCnt="0"/>
      <dgm:spPr/>
    </dgm:pt>
    <dgm:pt modelId="{96A00B9B-B9F5-FA4E-860D-39D2C70FE17B}" type="pres">
      <dgm:prSet presAssocID="{360B3973-71ED-4826-8A60-5A915AB8B79A}" presName="thickLine" presStyleLbl="alignNode1" presStyleIdx="3" presStyleCnt="4"/>
      <dgm:spPr/>
    </dgm:pt>
    <dgm:pt modelId="{5C4711FF-FD39-714A-9C75-2075A82271FD}" type="pres">
      <dgm:prSet presAssocID="{360B3973-71ED-4826-8A60-5A915AB8B79A}" presName="horz1" presStyleCnt="0"/>
      <dgm:spPr/>
    </dgm:pt>
    <dgm:pt modelId="{4DA13B32-35A1-984B-BCBF-F99B08C01EE4}" type="pres">
      <dgm:prSet presAssocID="{360B3973-71ED-4826-8A60-5A915AB8B79A}" presName="tx1" presStyleLbl="revTx" presStyleIdx="3" presStyleCnt="4"/>
      <dgm:spPr/>
    </dgm:pt>
    <dgm:pt modelId="{E15A6F75-6894-C34F-9DCB-B04AEF62CE42}" type="pres">
      <dgm:prSet presAssocID="{360B3973-71ED-4826-8A60-5A915AB8B79A}" presName="vert1" presStyleCnt="0"/>
      <dgm:spPr/>
    </dgm:pt>
  </dgm:ptLst>
  <dgm:cxnLst>
    <dgm:cxn modelId="{688C1325-F098-4F52-B30B-62A2E50356C5}" srcId="{3DE795DE-1387-449A-8D13-3AFD83D6C901}" destId="{360B3973-71ED-4826-8A60-5A915AB8B79A}" srcOrd="3" destOrd="0" parTransId="{B1A9B3BB-E0FD-468D-B728-96CDB7122E85}" sibTransId="{5C228988-FFDA-44FA-9054-E5F588B2EBA5}"/>
    <dgm:cxn modelId="{3E86A457-A73E-464A-8C18-BE6E9DE176EE}" srcId="{3DE795DE-1387-449A-8D13-3AFD83D6C901}" destId="{FA5CA559-A372-4D1B-9BED-09ECD2F5C7D4}" srcOrd="2" destOrd="0" parTransId="{512A136D-660D-4C60-9381-28DEBDD154F2}" sibTransId="{D30A898B-EB57-438E-B9B2-72F11929B62B}"/>
    <dgm:cxn modelId="{34F0865A-23E7-6F48-92B7-958491327609}" type="presOf" srcId="{F7CA4AB1-3C12-4BFD-AD3F-DBC132202A89}" destId="{4E7E6A03-8C94-CB45-AEA8-CC01FC6292E6}" srcOrd="0" destOrd="0" presId="urn:microsoft.com/office/officeart/2008/layout/LinedList"/>
    <dgm:cxn modelId="{5138347F-0D26-CB4C-8125-D918A972493D}" type="presOf" srcId="{4ECE5627-2481-46CE-8525-0152CC1F8ADD}" destId="{291515AA-5C39-7948-B28C-8B9181F2E5DF}" srcOrd="0" destOrd="0" presId="urn:microsoft.com/office/officeart/2008/layout/LinedList"/>
    <dgm:cxn modelId="{7124AE90-7F1A-D146-A2F2-B18D9FE7D95C}" type="presOf" srcId="{FA5CA559-A372-4D1B-9BED-09ECD2F5C7D4}" destId="{34D11C9A-518E-9F40-A7B8-64B7260AA625}" srcOrd="0" destOrd="0" presId="urn:microsoft.com/office/officeart/2008/layout/LinedList"/>
    <dgm:cxn modelId="{911251DB-1A5B-6A4D-9787-99568992687F}" type="presOf" srcId="{360B3973-71ED-4826-8A60-5A915AB8B79A}" destId="{4DA13B32-35A1-984B-BCBF-F99B08C01EE4}" srcOrd="0" destOrd="0" presId="urn:microsoft.com/office/officeart/2008/layout/LinedList"/>
    <dgm:cxn modelId="{5806B1E1-495C-1A4E-B0C9-7A558255F63C}" type="presOf" srcId="{3DE795DE-1387-449A-8D13-3AFD83D6C901}" destId="{C09D42F2-0161-194C-B21C-243727278F6A}" srcOrd="0" destOrd="0" presId="urn:microsoft.com/office/officeart/2008/layout/LinedList"/>
    <dgm:cxn modelId="{37F191EC-8583-471F-80A6-AC520F9D0CA6}" srcId="{3DE795DE-1387-449A-8D13-3AFD83D6C901}" destId="{4ECE5627-2481-46CE-8525-0152CC1F8ADD}" srcOrd="1" destOrd="0" parTransId="{B1502353-B2DD-4E5D-8D11-C6CB90F29B40}" sibTransId="{09082CF1-032D-4AE1-88D8-79ECAA3F67FC}"/>
    <dgm:cxn modelId="{DEEB0FF8-085C-4021-806B-E2945862F9E1}" srcId="{3DE795DE-1387-449A-8D13-3AFD83D6C901}" destId="{F7CA4AB1-3C12-4BFD-AD3F-DBC132202A89}" srcOrd="0" destOrd="0" parTransId="{6C32FA45-FFD1-4C41-BB02-1E603FB58694}" sibTransId="{4160C68E-DA56-4879-BBAB-0FF5CB037026}"/>
    <dgm:cxn modelId="{0B1630C4-40F5-7649-88FD-DCF75058B81A}" type="presParOf" srcId="{C09D42F2-0161-194C-B21C-243727278F6A}" destId="{B7F65F2A-0756-A14B-8E23-DDF88D1386FD}" srcOrd="0" destOrd="0" presId="urn:microsoft.com/office/officeart/2008/layout/LinedList"/>
    <dgm:cxn modelId="{152FBED7-C3F7-3740-A83D-2C313EE38995}" type="presParOf" srcId="{C09D42F2-0161-194C-B21C-243727278F6A}" destId="{9ABB9A29-7C63-FD41-8873-79E3D165D61E}" srcOrd="1" destOrd="0" presId="urn:microsoft.com/office/officeart/2008/layout/LinedList"/>
    <dgm:cxn modelId="{428768CA-B345-DF48-BB5E-51BF1EE6C291}" type="presParOf" srcId="{9ABB9A29-7C63-FD41-8873-79E3D165D61E}" destId="{4E7E6A03-8C94-CB45-AEA8-CC01FC6292E6}" srcOrd="0" destOrd="0" presId="urn:microsoft.com/office/officeart/2008/layout/LinedList"/>
    <dgm:cxn modelId="{EC58943B-56A9-674F-A61E-3FF4F45C1795}" type="presParOf" srcId="{9ABB9A29-7C63-FD41-8873-79E3D165D61E}" destId="{364F1131-B211-F143-AA6A-6115DECD4E9D}" srcOrd="1" destOrd="0" presId="urn:microsoft.com/office/officeart/2008/layout/LinedList"/>
    <dgm:cxn modelId="{C7FF1C5D-BCD7-2146-AC50-304D11DE106D}" type="presParOf" srcId="{C09D42F2-0161-194C-B21C-243727278F6A}" destId="{C1E66DD3-C580-8E4B-A6D0-2697BFA43459}" srcOrd="2" destOrd="0" presId="urn:microsoft.com/office/officeart/2008/layout/LinedList"/>
    <dgm:cxn modelId="{6A1D6F01-E6B5-0441-AEA6-BD7BA7D2D78D}" type="presParOf" srcId="{C09D42F2-0161-194C-B21C-243727278F6A}" destId="{4B1AE5DB-F4EE-6743-BF56-92F31AFC464D}" srcOrd="3" destOrd="0" presId="urn:microsoft.com/office/officeart/2008/layout/LinedList"/>
    <dgm:cxn modelId="{143C6FCE-153A-C748-84F4-DAC156711F14}" type="presParOf" srcId="{4B1AE5DB-F4EE-6743-BF56-92F31AFC464D}" destId="{291515AA-5C39-7948-B28C-8B9181F2E5DF}" srcOrd="0" destOrd="0" presId="urn:microsoft.com/office/officeart/2008/layout/LinedList"/>
    <dgm:cxn modelId="{CFC75BDC-011E-CF42-95CC-63EDC2AFBEAB}" type="presParOf" srcId="{4B1AE5DB-F4EE-6743-BF56-92F31AFC464D}" destId="{4090B668-F7FF-204F-90B7-19D13280CB77}" srcOrd="1" destOrd="0" presId="urn:microsoft.com/office/officeart/2008/layout/LinedList"/>
    <dgm:cxn modelId="{CC3EE542-527B-4F41-A821-39E1B01A6B12}" type="presParOf" srcId="{C09D42F2-0161-194C-B21C-243727278F6A}" destId="{9DB9616B-A965-9E46-B83E-1DE69DF33455}" srcOrd="4" destOrd="0" presId="urn:microsoft.com/office/officeart/2008/layout/LinedList"/>
    <dgm:cxn modelId="{7F908C01-F297-1F47-A9EB-ECEB6B2A5470}" type="presParOf" srcId="{C09D42F2-0161-194C-B21C-243727278F6A}" destId="{31BB2B9B-7CA3-ED4E-AF8C-B70051FBAA15}" srcOrd="5" destOrd="0" presId="urn:microsoft.com/office/officeart/2008/layout/LinedList"/>
    <dgm:cxn modelId="{2A060EB0-92EE-1B47-ADCA-8C6F580E6AF4}" type="presParOf" srcId="{31BB2B9B-7CA3-ED4E-AF8C-B70051FBAA15}" destId="{34D11C9A-518E-9F40-A7B8-64B7260AA625}" srcOrd="0" destOrd="0" presId="urn:microsoft.com/office/officeart/2008/layout/LinedList"/>
    <dgm:cxn modelId="{F72F2958-B06E-0D4F-89DC-6E1B74F00740}" type="presParOf" srcId="{31BB2B9B-7CA3-ED4E-AF8C-B70051FBAA15}" destId="{7C9422FA-9671-A740-9C43-964E6823FBBA}" srcOrd="1" destOrd="0" presId="urn:microsoft.com/office/officeart/2008/layout/LinedList"/>
    <dgm:cxn modelId="{B0A725E4-7C45-154E-9ABB-C68E48CAFEA6}" type="presParOf" srcId="{C09D42F2-0161-194C-B21C-243727278F6A}" destId="{96A00B9B-B9F5-FA4E-860D-39D2C70FE17B}" srcOrd="6" destOrd="0" presId="urn:microsoft.com/office/officeart/2008/layout/LinedList"/>
    <dgm:cxn modelId="{ADAAF9FD-B595-5E47-9409-EE1176DE31E6}" type="presParOf" srcId="{C09D42F2-0161-194C-B21C-243727278F6A}" destId="{5C4711FF-FD39-714A-9C75-2075A82271FD}" srcOrd="7" destOrd="0" presId="urn:microsoft.com/office/officeart/2008/layout/LinedList"/>
    <dgm:cxn modelId="{0291CAF4-ADF3-1241-8099-6F55F3886D33}" type="presParOf" srcId="{5C4711FF-FD39-714A-9C75-2075A82271FD}" destId="{4DA13B32-35A1-984B-BCBF-F99B08C01EE4}" srcOrd="0" destOrd="0" presId="urn:microsoft.com/office/officeart/2008/layout/LinedList"/>
    <dgm:cxn modelId="{E4338EDE-1C29-DB47-BEB3-EE75A42467E5}" type="presParOf" srcId="{5C4711FF-FD39-714A-9C75-2075A82271FD}" destId="{E15A6F75-6894-C34F-9DCB-B04AEF62CE4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2B5432-61C3-45BB-B30C-34FF5008C20A}"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B3F59679-689D-413D-93F6-5511E99E86F4}">
      <dgm:prSet/>
      <dgm:spPr/>
      <dgm:t>
        <a:bodyPr/>
        <a:lstStyle/>
        <a:p>
          <a:r>
            <a:rPr lang="en-US"/>
            <a:t>Semantic web approach is new for many universities</a:t>
          </a:r>
        </a:p>
      </dgm:t>
    </dgm:pt>
    <dgm:pt modelId="{0273BB52-3F57-42F9-A8E1-7866292F77C8}" type="parTrans" cxnId="{3BADD3EF-1E31-4166-B3A9-2E629BF378CE}">
      <dgm:prSet/>
      <dgm:spPr/>
      <dgm:t>
        <a:bodyPr/>
        <a:lstStyle/>
        <a:p>
          <a:endParaRPr lang="en-US"/>
        </a:p>
      </dgm:t>
    </dgm:pt>
    <dgm:pt modelId="{18A6272F-C5C2-47FB-837A-7BEEF19447AE}" type="sibTrans" cxnId="{3BADD3EF-1E31-4166-B3A9-2E629BF378CE}">
      <dgm:prSet/>
      <dgm:spPr/>
      <dgm:t>
        <a:bodyPr/>
        <a:lstStyle/>
        <a:p>
          <a:endParaRPr lang="en-US"/>
        </a:p>
      </dgm:t>
    </dgm:pt>
    <dgm:pt modelId="{846593EF-9D62-4002-8A7D-59F32CFF0E75}">
      <dgm:prSet/>
      <dgm:spPr/>
      <dgm:t>
        <a:bodyPr/>
        <a:lstStyle/>
        <a:p>
          <a:r>
            <a:rPr lang="en-US"/>
            <a:t>Locating, identifying, and disambiguating researchers and their works can be difficult</a:t>
          </a:r>
        </a:p>
      </dgm:t>
    </dgm:pt>
    <dgm:pt modelId="{FBC86868-99F7-4197-ABB9-C170CF0DF795}" type="parTrans" cxnId="{803C2CFD-EF49-4F09-A8E0-8B4C19F95D22}">
      <dgm:prSet/>
      <dgm:spPr/>
      <dgm:t>
        <a:bodyPr/>
        <a:lstStyle/>
        <a:p>
          <a:endParaRPr lang="en-US"/>
        </a:p>
      </dgm:t>
    </dgm:pt>
    <dgm:pt modelId="{996264D7-6686-4E3A-A5ED-79B6D049EAA0}" type="sibTrans" cxnId="{803C2CFD-EF49-4F09-A8E0-8B4C19F95D22}">
      <dgm:prSet/>
      <dgm:spPr/>
      <dgm:t>
        <a:bodyPr/>
        <a:lstStyle/>
        <a:p>
          <a:endParaRPr lang="en-US"/>
        </a:p>
      </dgm:t>
    </dgm:pt>
    <dgm:pt modelId="{DABEE1F6-8847-4C06-80FA-719842F93633}">
      <dgm:prSet/>
      <dgm:spPr/>
      <dgm:t>
        <a:bodyPr/>
        <a:lstStyle/>
        <a:p>
          <a:r>
            <a:rPr lang="en-US"/>
            <a:t>Shortcomings in the data may lead to unwillingness to make data available</a:t>
          </a:r>
        </a:p>
      </dgm:t>
    </dgm:pt>
    <dgm:pt modelId="{1F86B41F-460E-4332-80B2-21C225E8CEBC}" type="parTrans" cxnId="{97766FD3-175A-4765-A1D5-059A8E9C8800}">
      <dgm:prSet/>
      <dgm:spPr/>
      <dgm:t>
        <a:bodyPr/>
        <a:lstStyle/>
        <a:p>
          <a:endParaRPr lang="en-US"/>
        </a:p>
      </dgm:t>
    </dgm:pt>
    <dgm:pt modelId="{04796443-FD39-4DCF-BC9E-6646E71981ED}" type="sibTrans" cxnId="{97766FD3-175A-4765-A1D5-059A8E9C8800}">
      <dgm:prSet/>
      <dgm:spPr/>
      <dgm:t>
        <a:bodyPr/>
        <a:lstStyle/>
        <a:p>
          <a:endParaRPr lang="en-US"/>
        </a:p>
      </dgm:t>
    </dgm:pt>
    <dgm:pt modelId="{E82F379C-5804-5847-BC6D-77010234C172}" type="pres">
      <dgm:prSet presAssocID="{572B5432-61C3-45BB-B30C-34FF5008C20A}" presName="vert0" presStyleCnt="0">
        <dgm:presLayoutVars>
          <dgm:dir/>
          <dgm:animOne val="branch"/>
          <dgm:animLvl val="lvl"/>
        </dgm:presLayoutVars>
      </dgm:prSet>
      <dgm:spPr/>
    </dgm:pt>
    <dgm:pt modelId="{E59C4508-AB98-CA44-9DE1-E9DB0B52018D}" type="pres">
      <dgm:prSet presAssocID="{B3F59679-689D-413D-93F6-5511E99E86F4}" presName="thickLine" presStyleLbl="alignNode1" presStyleIdx="0" presStyleCnt="3"/>
      <dgm:spPr/>
    </dgm:pt>
    <dgm:pt modelId="{643174EB-BB8D-014B-AD24-9B55F70C8F02}" type="pres">
      <dgm:prSet presAssocID="{B3F59679-689D-413D-93F6-5511E99E86F4}" presName="horz1" presStyleCnt="0"/>
      <dgm:spPr/>
    </dgm:pt>
    <dgm:pt modelId="{E9081846-C13D-9F4B-A14F-ED9DA3B1F956}" type="pres">
      <dgm:prSet presAssocID="{B3F59679-689D-413D-93F6-5511E99E86F4}" presName="tx1" presStyleLbl="revTx" presStyleIdx="0" presStyleCnt="3"/>
      <dgm:spPr/>
    </dgm:pt>
    <dgm:pt modelId="{4B508E06-9AFD-CF4A-80F1-A91C7AFB2A1A}" type="pres">
      <dgm:prSet presAssocID="{B3F59679-689D-413D-93F6-5511E99E86F4}" presName="vert1" presStyleCnt="0"/>
      <dgm:spPr/>
    </dgm:pt>
    <dgm:pt modelId="{5AE40B39-6CE8-8242-9677-1844C8B745E3}" type="pres">
      <dgm:prSet presAssocID="{846593EF-9D62-4002-8A7D-59F32CFF0E75}" presName="thickLine" presStyleLbl="alignNode1" presStyleIdx="1" presStyleCnt="3"/>
      <dgm:spPr/>
    </dgm:pt>
    <dgm:pt modelId="{136930AB-CB44-1245-968F-8DA038BB021E}" type="pres">
      <dgm:prSet presAssocID="{846593EF-9D62-4002-8A7D-59F32CFF0E75}" presName="horz1" presStyleCnt="0"/>
      <dgm:spPr/>
    </dgm:pt>
    <dgm:pt modelId="{7866ABD9-9763-CE4E-B557-7B1D032AFCEA}" type="pres">
      <dgm:prSet presAssocID="{846593EF-9D62-4002-8A7D-59F32CFF0E75}" presName="tx1" presStyleLbl="revTx" presStyleIdx="1" presStyleCnt="3"/>
      <dgm:spPr/>
    </dgm:pt>
    <dgm:pt modelId="{1EE44C80-23D2-9D4B-9690-D439ECDF5BB7}" type="pres">
      <dgm:prSet presAssocID="{846593EF-9D62-4002-8A7D-59F32CFF0E75}" presName="vert1" presStyleCnt="0"/>
      <dgm:spPr/>
    </dgm:pt>
    <dgm:pt modelId="{CA3029DD-B4D6-9640-BDB2-B67D9FFDD375}" type="pres">
      <dgm:prSet presAssocID="{DABEE1F6-8847-4C06-80FA-719842F93633}" presName="thickLine" presStyleLbl="alignNode1" presStyleIdx="2" presStyleCnt="3"/>
      <dgm:spPr/>
    </dgm:pt>
    <dgm:pt modelId="{6743CA86-2CDB-B049-9631-C3B1063A1090}" type="pres">
      <dgm:prSet presAssocID="{DABEE1F6-8847-4C06-80FA-719842F93633}" presName="horz1" presStyleCnt="0"/>
      <dgm:spPr/>
    </dgm:pt>
    <dgm:pt modelId="{0EE71B6E-AA63-234D-814B-EB38F8293B14}" type="pres">
      <dgm:prSet presAssocID="{DABEE1F6-8847-4C06-80FA-719842F93633}" presName="tx1" presStyleLbl="revTx" presStyleIdx="2" presStyleCnt="3"/>
      <dgm:spPr/>
    </dgm:pt>
    <dgm:pt modelId="{999BCA1F-63C6-D143-9193-5D818EE87C98}" type="pres">
      <dgm:prSet presAssocID="{DABEE1F6-8847-4C06-80FA-719842F93633}" presName="vert1" presStyleCnt="0"/>
      <dgm:spPr/>
    </dgm:pt>
  </dgm:ptLst>
  <dgm:cxnLst>
    <dgm:cxn modelId="{2363CC25-D979-8548-BA62-040BC90EAD1A}" type="presOf" srcId="{846593EF-9D62-4002-8A7D-59F32CFF0E75}" destId="{7866ABD9-9763-CE4E-B557-7B1D032AFCEA}" srcOrd="0" destOrd="0" presId="urn:microsoft.com/office/officeart/2008/layout/LinedList"/>
    <dgm:cxn modelId="{E7316A3D-DBAA-CD42-B999-117FB6C215E0}" type="presOf" srcId="{B3F59679-689D-413D-93F6-5511E99E86F4}" destId="{E9081846-C13D-9F4B-A14F-ED9DA3B1F956}" srcOrd="0" destOrd="0" presId="urn:microsoft.com/office/officeart/2008/layout/LinedList"/>
    <dgm:cxn modelId="{CD2DFF47-C8FB-B647-9E4B-97847C51C031}" type="presOf" srcId="{DABEE1F6-8847-4C06-80FA-719842F93633}" destId="{0EE71B6E-AA63-234D-814B-EB38F8293B14}" srcOrd="0" destOrd="0" presId="urn:microsoft.com/office/officeart/2008/layout/LinedList"/>
    <dgm:cxn modelId="{350D3059-16B0-5947-9128-6F9618D26D44}" type="presOf" srcId="{572B5432-61C3-45BB-B30C-34FF5008C20A}" destId="{E82F379C-5804-5847-BC6D-77010234C172}" srcOrd="0" destOrd="0" presId="urn:microsoft.com/office/officeart/2008/layout/LinedList"/>
    <dgm:cxn modelId="{97766FD3-175A-4765-A1D5-059A8E9C8800}" srcId="{572B5432-61C3-45BB-B30C-34FF5008C20A}" destId="{DABEE1F6-8847-4C06-80FA-719842F93633}" srcOrd="2" destOrd="0" parTransId="{1F86B41F-460E-4332-80B2-21C225E8CEBC}" sibTransId="{04796443-FD39-4DCF-BC9E-6646E71981ED}"/>
    <dgm:cxn modelId="{3BADD3EF-1E31-4166-B3A9-2E629BF378CE}" srcId="{572B5432-61C3-45BB-B30C-34FF5008C20A}" destId="{B3F59679-689D-413D-93F6-5511E99E86F4}" srcOrd="0" destOrd="0" parTransId="{0273BB52-3F57-42F9-A8E1-7866292F77C8}" sibTransId="{18A6272F-C5C2-47FB-837A-7BEEF19447AE}"/>
    <dgm:cxn modelId="{803C2CFD-EF49-4F09-A8E0-8B4C19F95D22}" srcId="{572B5432-61C3-45BB-B30C-34FF5008C20A}" destId="{846593EF-9D62-4002-8A7D-59F32CFF0E75}" srcOrd="1" destOrd="0" parTransId="{FBC86868-99F7-4197-ABB9-C170CF0DF795}" sibTransId="{996264D7-6686-4E3A-A5ED-79B6D049EAA0}"/>
    <dgm:cxn modelId="{E9B8A4E3-7F8F-3D4F-8CA6-3BFBE8858ACA}" type="presParOf" srcId="{E82F379C-5804-5847-BC6D-77010234C172}" destId="{E59C4508-AB98-CA44-9DE1-E9DB0B52018D}" srcOrd="0" destOrd="0" presId="urn:microsoft.com/office/officeart/2008/layout/LinedList"/>
    <dgm:cxn modelId="{49A9D549-745F-A449-8F7C-C59A9E82EF4B}" type="presParOf" srcId="{E82F379C-5804-5847-BC6D-77010234C172}" destId="{643174EB-BB8D-014B-AD24-9B55F70C8F02}" srcOrd="1" destOrd="0" presId="urn:microsoft.com/office/officeart/2008/layout/LinedList"/>
    <dgm:cxn modelId="{81402AF7-4558-1E4B-AB36-B14B90080066}" type="presParOf" srcId="{643174EB-BB8D-014B-AD24-9B55F70C8F02}" destId="{E9081846-C13D-9F4B-A14F-ED9DA3B1F956}" srcOrd="0" destOrd="0" presId="urn:microsoft.com/office/officeart/2008/layout/LinedList"/>
    <dgm:cxn modelId="{E72AB453-5D0A-A348-8C17-F6B248D606FC}" type="presParOf" srcId="{643174EB-BB8D-014B-AD24-9B55F70C8F02}" destId="{4B508E06-9AFD-CF4A-80F1-A91C7AFB2A1A}" srcOrd="1" destOrd="0" presId="urn:microsoft.com/office/officeart/2008/layout/LinedList"/>
    <dgm:cxn modelId="{06CD2998-642D-D84E-B9C6-B27E4429828B}" type="presParOf" srcId="{E82F379C-5804-5847-BC6D-77010234C172}" destId="{5AE40B39-6CE8-8242-9677-1844C8B745E3}" srcOrd="2" destOrd="0" presId="urn:microsoft.com/office/officeart/2008/layout/LinedList"/>
    <dgm:cxn modelId="{93D34D98-C593-3549-A55D-AAD895D736AD}" type="presParOf" srcId="{E82F379C-5804-5847-BC6D-77010234C172}" destId="{136930AB-CB44-1245-968F-8DA038BB021E}" srcOrd="3" destOrd="0" presId="urn:microsoft.com/office/officeart/2008/layout/LinedList"/>
    <dgm:cxn modelId="{7311B89C-65EB-024A-A436-CE3C13104B8D}" type="presParOf" srcId="{136930AB-CB44-1245-968F-8DA038BB021E}" destId="{7866ABD9-9763-CE4E-B557-7B1D032AFCEA}" srcOrd="0" destOrd="0" presId="urn:microsoft.com/office/officeart/2008/layout/LinedList"/>
    <dgm:cxn modelId="{80FDC1C4-A88D-304F-8C85-83DE745C1C6C}" type="presParOf" srcId="{136930AB-CB44-1245-968F-8DA038BB021E}" destId="{1EE44C80-23D2-9D4B-9690-D439ECDF5BB7}" srcOrd="1" destOrd="0" presId="urn:microsoft.com/office/officeart/2008/layout/LinedList"/>
    <dgm:cxn modelId="{5387293A-0399-CF4B-8BF2-827F7D779D64}" type="presParOf" srcId="{E82F379C-5804-5847-BC6D-77010234C172}" destId="{CA3029DD-B4D6-9640-BDB2-B67D9FFDD375}" srcOrd="4" destOrd="0" presId="urn:microsoft.com/office/officeart/2008/layout/LinedList"/>
    <dgm:cxn modelId="{1E1CA1B9-49E6-BA48-8E76-1E8525A94EEE}" type="presParOf" srcId="{E82F379C-5804-5847-BC6D-77010234C172}" destId="{6743CA86-2CDB-B049-9631-C3B1063A1090}" srcOrd="5" destOrd="0" presId="urn:microsoft.com/office/officeart/2008/layout/LinedList"/>
    <dgm:cxn modelId="{908621AD-4947-7944-846B-8F2F2A017AD7}" type="presParOf" srcId="{6743CA86-2CDB-B049-9631-C3B1063A1090}" destId="{0EE71B6E-AA63-234D-814B-EB38F8293B14}" srcOrd="0" destOrd="0" presId="urn:microsoft.com/office/officeart/2008/layout/LinedList"/>
    <dgm:cxn modelId="{8F497E90-AFB1-C045-908F-414547031DB1}" type="presParOf" srcId="{6743CA86-2CDB-B049-9631-C3B1063A1090}" destId="{999BCA1F-63C6-D143-9193-5D818EE87C9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38F66-7352-AF42-BADE-E955D656C68C}">
      <dsp:nvSpPr>
        <dsp:cNvPr id="0" name=""/>
        <dsp:cNvSpPr/>
      </dsp:nvSpPr>
      <dsp:spPr>
        <a:xfrm>
          <a:off x="743070" y="25"/>
          <a:ext cx="4782896" cy="14587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Above VIVO (more abstract) is the Basic Formal Ontology</a:t>
          </a:r>
        </a:p>
      </dsp:txBody>
      <dsp:txXfrm>
        <a:off x="743070" y="25"/>
        <a:ext cx="4782896" cy="1458783"/>
      </dsp:txXfrm>
    </dsp:sp>
    <dsp:sp modelId="{A5373F6D-C232-634F-953F-0A74C50618A2}">
      <dsp:nvSpPr>
        <dsp:cNvPr id="0" name=""/>
        <dsp:cNvSpPr/>
      </dsp:nvSpPr>
      <dsp:spPr>
        <a:xfrm>
          <a:off x="743070" y="2056670"/>
          <a:ext cx="4782896" cy="14587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Below VIVO (more specific) are domain specific ontologies and vocabularies (clinical trials, agriculture, humanities, cultural heritage, …)</a:t>
          </a:r>
        </a:p>
      </dsp:txBody>
      <dsp:txXfrm>
        <a:off x="743070" y="2056670"/>
        <a:ext cx="4782896" cy="1458783"/>
      </dsp:txXfrm>
    </dsp:sp>
    <dsp:sp modelId="{32392662-0BB2-4344-A9C4-13C29271F7D1}">
      <dsp:nvSpPr>
        <dsp:cNvPr id="0" name=""/>
        <dsp:cNvSpPr/>
      </dsp:nvSpPr>
      <dsp:spPr>
        <a:xfrm>
          <a:off x="743070" y="4113316"/>
          <a:ext cx="4782896" cy="14587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Most ontologies “below” VIVO introduce their own “middle concepts” — person, paper, project — these must be “reconciled” with VIVO.  This is fundamental collaborative work across projects</a:t>
          </a:r>
        </a:p>
      </dsp:txBody>
      <dsp:txXfrm>
        <a:off x="743070" y="4113316"/>
        <a:ext cx="4782896" cy="14587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FF7B8-0A5A-414A-AD22-99606B9D7BA6}">
      <dsp:nvSpPr>
        <dsp:cNvPr id="0" name=""/>
        <dsp:cNvSpPr/>
      </dsp:nvSpPr>
      <dsp:spPr>
        <a:xfrm>
          <a:off x="0" y="0"/>
          <a:ext cx="6269038" cy="557212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pPr>
          <a:r>
            <a:rPr lang="en-US" sz="4200" kern="1200"/>
            <a:t>To represent scholarship, VIVO must represent detail that is best defined by authoritative sources</a:t>
          </a:r>
        </a:p>
      </dsp:txBody>
      <dsp:txXfrm>
        <a:off x="0" y="0"/>
        <a:ext cx="6269038" cy="3008947"/>
      </dsp:txXfrm>
    </dsp:sp>
    <dsp:sp modelId="{D65B4300-26EA-024C-8BA7-CE1DD893F09F}">
      <dsp:nvSpPr>
        <dsp:cNvPr id="0" name=""/>
        <dsp:cNvSpPr/>
      </dsp:nvSpPr>
      <dsp:spPr>
        <a:xfrm>
          <a:off x="3061" y="2897504"/>
          <a:ext cx="2087638" cy="256317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t" anchorCtr="0">
          <a:noAutofit/>
        </a:bodyPr>
        <a:lstStyle/>
        <a:p>
          <a:pPr marL="0" lvl="0" indent="0" algn="l" defTabSz="711200">
            <a:lnSpc>
              <a:spcPct val="90000"/>
            </a:lnSpc>
            <a:spcBef>
              <a:spcPct val="0"/>
            </a:spcBef>
            <a:spcAft>
              <a:spcPct val="35000"/>
            </a:spcAft>
            <a:buNone/>
          </a:pPr>
          <a:r>
            <a:rPr lang="en-US" sz="1600" kern="1200"/>
            <a:t>Example:  Academic Degrees</a:t>
          </a:r>
        </a:p>
        <a:p>
          <a:pPr marL="114300" lvl="1" indent="-114300" algn="l" defTabSz="533400">
            <a:lnSpc>
              <a:spcPct val="90000"/>
            </a:lnSpc>
            <a:spcBef>
              <a:spcPct val="0"/>
            </a:spcBef>
            <a:spcAft>
              <a:spcPct val="15000"/>
            </a:spcAft>
            <a:buChar char="•"/>
          </a:pPr>
          <a:r>
            <a:rPr lang="en-US" sz="1200" kern="1200"/>
            <a:t>VIVO supports its own vocabulary of 173 academic degrees (because the world doesn’t have one)</a:t>
          </a:r>
        </a:p>
      </dsp:txBody>
      <dsp:txXfrm>
        <a:off x="3061" y="2897504"/>
        <a:ext cx="2087638" cy="2563177"/>
      </dsp:txXfrm>
    </dsp:sp>
    <dsp:sp modelId="{530F0F76-759E-1241-91B8-A57C58D9DD9F}">
      <dsp:nvSpPr>
        <dsp:cNvPr id="0" name=""/>
        <dsp:cNvSpPr/>
      </dsp:nvSpPr>
      <dsp:spPr>
        <a:xfrm>
          <a:off x="2090699" y="2897504"/>
          <a:ext cx="2087638" cy="2563177"/>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t" anchorCtr="0">
          <a:noAutofit/>
        </a:bodyPr>
        <a:lstStyle/>
        <a:p>
          <a:pPr marL="0" lvl="0" indent="0" algn="l" defTabSz="711200">
            <a:lnSpc>
              <a:spcPct val="90000"/>
            </a:lnSpc>
            <a:spcBef>
              <a:spcPct val="0"/>
            </a:spcBef>
            <a:spcAft>
              <a:spcPct val="35000"/>
            </a:spcAft>
            <a:buNone/>
          </a:pPr>
          <a:r>
            <a:rPr lang="en-US" sz="1600" kern="1200"/>
            <a:t>Example: Research Areas</a:t>
          </a:r>
        </a:p>
        <a:p>
          <a:pPr marL="114300" lvl="1" indent="-114300" algn="l" defTabSz="533400">
            <a:lnSpc>
              <a:spcPct val="90000"/>
            </a:lnSpc>
            <a:spcBef>
              <a:spcPct val="0"/>
            </a:spcBef>
            <a:spcAft>
              <a:spcPct val="15000"/>
            </a:spcAft>
            <a:buChar char="•"/>
          </a:pPr>
          <a:r>
            <a:rPr lang="en-US" sz="1200" kern="1200"/>
            <a:t>Many vocabularies exist for expressing research areas of faculty members.   What might be “useful” for faculty to find people working in related areas?  OpenVIVO uses FAST (Faceted Application of Subject Terminology) from OCLC (Online Computer Library Center).</a:t>
          </a:r>
        </a:p>
      </dsp:txBody>
      <dsp:txXfrm>
        <a:off x="2090699" y="2897504"/>
        <a:ext cx="2087638" cy="2563177"/>
      </dsp:txXfrm>
    </dsp:sp>
    <dsp:sp modelId="{ADAE801E-80A9-1542-A679-E46CA4B120CB}">
      <dsp:nvSpPr>
        <dsp:cNvPr id="0" name=""/>
        <dsp:cNvSpPr/>
      </dsp:nvSpPr>
      <dsp:spPr>
        <a:xfrm>
          <a:off x="4178338" y="2897504"/>
          <a:ext cx="2087638" cy="256317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t" anchorCtr="0">
          <a:noAutofit/>
        </a:bodyPr>
        <a:lstStyle/>
        <a:p>
          <a:pPr marL="0" lvl="0" indent="0" algn="l" defTabSz="711200">
            <a:lnSpc>
              <a:spcPct val="90000"/>
            </a:lnSpc>
            <a:spcBef>
              <a:spcPct val="0"/>
            </a:spcBef>
            <a:spcAft>
              <a:spcPct val="35000"/>
            </a:spcAft>
            <a:buNone/>
          </a:pPr>
          <a:r>
            <a:rPr lang="en-US" sz="1600" kern="1200"/>
            <a:t>Example: Contribution Ontology</a:t>
          </a:r>
        </a:p>
        <a:p>
          <a:pPr marL="114300" lvl="1" indent="-114300" algn="l" defTabSz="533400">
            <a:lnSpc>
              <a:spcPct val="90000"/>
            </a:lnSpc>
            <a:spcBef>
              <a:spcPct val="0"/>
            </a:spcBef>
            <a:spcAft>
              <a:spcPct val="15000"/>
            </a:spcAft>
            <a:buChar char="•"/>
          </a:pPr>
          <a:r>
            <a:rPr lang="en-US" sz="1200" kern="1200"/>
            <a:t>The contribution ontology developed by the Force16 Attribution Work Group, VIVO Project, and OpenRIF is new.  It will need to be refined based on experience and further analysis</a:t>
          </a:r>
        </a:p>
      </dsp:txBody>
      <dsp:txXfrm>
        <a:off x="4178338" y="2897504"/>
        <a:ext cx="2087638" cy="25631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65F2A-0756-A14B-8E23-DDF88D1386FD}">
      <dsp:nvSpPr>
        <dsp:cNvPr id="0" name=""/>
        <dsp:cNvSpPr/>
      </dsp:nvSpPr>
      <dsp:spPr>
        <a:xfrm>
          <a:off x="0" y="0"/>
          <a:ext cx="626903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E7E6A03-8C94-CB45-AEA8-CC01FC6292E6}">
      <dsp:nvSpPr>
        <dsp:cNvPr id="0" name=""/>
        <dsp:cNvSpPr/>
      </dsp:nvSpPr>
      <dsp:spPr>
        <a:xfrm>
          <a:off x="0" y="0"/>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Many institutions and projects use VIVO (~150) and the VIVO-ISF ontology (another 250?) </a:t>
          </a:r>
        </a:p>
      </dsp:txBody>
      <dsp:txXfrm>
        <a:off x="0" y="0"/>
        <a:ext cx="6269038" cy="1393031"/>
      </dsp:txXfrm>
    </dsp:sp>
    <dsp:sp modelId="{C1E66DD3-C580-8E4B-A6D0-2697BFA43459}">
      <dsp:nvSpPr>
        <dsp:cNvPr id="0" name=""/>
        <dsp:cNvSpPr/>
      </dsp:nvSpPr>
      <dsp:spPr>
        <a:xfrm>
          <a:off x="0" y="1393031"/>
          <a:ext cx="626903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91515AA-5C39-7948-B28C-8B9181F2E5DF}">
      <dsp:nvSpPr>
        <dsp:cNvPr id="0" name=""/>
        <dsp:cNvSpPr/>
      </dsp:nvSpPr>
      <dsp:spPr>
        <a:xfrm>
          <a:off x="0" y="1393031"/>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VIVO needs a process for updating ontologies it uses, and updating its data and interfaces to use updated ontologies</a:t>
          </a:r>
        </a:p>
      </dsp:txBody>
      <dsp:txXfrm>
        <a:off x="0" y="1393031"/>
        <a:ext cx="6269038" cy="1393031"/>
      </dsp:txXfrm>
    </dsp:sp>
    <dsp:sp modelId="{9DB9616B-A965-9E46-B83E-1DE69DF33455}">
      <dsp:nvSpPr>
        <dsp:cNvPr id="0" name=""/>
        <dsp:cNvSpPr/>
      </dsp:nvSpPr>
      <dsp:spPr>
        <a:xfrm>
          <a:off x="0" y="2786062"/>
          <a:ext cx="626903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4D11C9A-518E-9F40-A7B8-64B7260AA625}">
      <dsp:nvSpPr>
        <dsp:cNvPr id="0" name=""/>
        <dsp:cNvSpPr/>
      </dsp:nvSpPr>
      <dsp:spPr>
        <a:xfrm>
          <a:off x="0" y="2786062"/>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But many sites depend on the ontology to retrieve data from VIVO and other systems to web sites, software, and reports</a:t>
          </a:r>
        </a:p>
      </dsp:txBody>
      <dsp:txXfrm>
        <a:off x="0" y="2786062"/>
        <a:ext cx="6269038" cy="1393031"/>
      </dsp:txXfrm>
    </dsp:sp>
    <dsp:sp modelId="{96A00B9B-B9F5-FA4E-860D-39D2C70FE17B}">
      <dsp:nvSpPr>
        <dsp:cNvPr id="0" name=""/>
        <dsp:cNvSpPr/>
      </dsp:nvSpPr>
      <dsp:spPr>
        <a:xfrm>
          <a:off x="0" y="4179093"/>
          <a:ext cx="626903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DA13B32-35A1-984B-BCBF-F99B08C01EE4}">
      <dsp:nvSpPr>
        <dsp:cNvPr id="0" name=""/>
        <dsp:cNvSpPr/>
      </dsp:nvSpPr>
      <dsp:spPr>
        <a:xfrm>
          <a:off x="0" y="4179093"/>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What changes have minimal to no impact?  Which do not? How to propose change?  Govern change? Implement change?</a:t>
          </a:r>
        </a:p>
      </dsp:txBody>
      <dsp:txXfrm>
        <a:off x="0" y="4179093"/>
        <a:ext cx="6269038" cy="13930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C4508-AB98-CA44-9DE1-E9DB0B52018D}">
      <dsp:nvSpPr>
        <dsp:cNvPr id="0" name=""/>
        <dsp:cNvSpPr/>
      </dsp:nvSpPr>
      <dsp:spPr>
        <a:xfrm>
          <a:off x="0" y="2720"/>
          <a:ext cx="62690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081846-C13D-9F4B-A14F-ED9DA3B1F956}">
      <dsp:nvSpPr>
        <dsp:cNvPr id="0" name=""/>
        <dsp:cNvSpPr/>
      </dsp:nvSpPr>
      <dsp:spPr>
        <a:xfrm>
          <a:off x="0" y="2720"/>
          <a:ext cx="6269038"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Semantic web approach is new for many universities</a:t>
          </a:r>
        </a:p>
      </dsp:txBody>
      <dsp:txXfrm>
        <a:off x="0" y="2720"/>
        <a:ext cx="6269038" cy="1855561"/>
      </dsp:txXfrm>
    </dsp:sp>
    <dsp:sp modelId="{5AE40B39-6CE8-8242-9677-1844C8B745E3}">
      <dsp:nvSpPr>
        <dsp:cNvPr id="0" name=""/>
        <dsp:cNvSpPr/>
      </dsp:nvSpPr>
      <dsp:spPr>
        <a:xfrm>
          <a:off x="0" y="1858281"/>
          <a:ext cx="6269038"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66ABD9-9763-CE4E-B557-7B1D032AFCEA}">
      <dsp:nvSpPr>
        <dsp:cNvPr id="0" name=""/>
        <dsp:cNvSpPr/>
      </dsp:nvSpPr>
      <dsp:spPr>
        <a:xfrm>
          <a:off x="0" y="1858281"/>
          <a:ext cx="6269038"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Locating, identifying, and disambiguating researchers and their works can be difficult</a:t>
          </a:r>
        </a:p>
      </dsp:txBody>
      <dsp:txXfrm>
        <a:off x="0" y="1858281"/>
        <a:ext cx="6269038" cy="1855561"/>
      </dsp:txXfrm>
    </dsp:sp>
    <dsp:sp modelId="{CA3029DD-B4D6-9640-BDB2-B67D9FFDD375}">
      <dsp:nvSpPr>
        <dsp:cNvPr id="0" name=""/>
        <dsp:cNvSpPr/>
      </dsp:nvSpPr>
      <dsp:spPr>
        <a:xfrm>
          <a:off x="0" y="3713843"/>
          <a:ext cx="6269038"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E71B6E-AA63-234D-814B-EB38F8293B14}">
      <dsp:nvSpPr>
        <dsp:cNvPr id="0" name=""/>
        <dsp:cNvSpPr/>
      </dsp:nvSpPr>
      <dsp:spPr>
        <a:xfrm>
          <a:off x="0" y="3713843"/>
          <a:ext cx="6269038" cy="1855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Shortcomings in the data may lead to unwillingness to make data available</a:t>
          </a:r>
        </a:p>
      </dsp:txBody>
      <dsp:txXfrm>
        <a:off x="0" y="3713843"/>
        <a:ext cx="6269038" cy="1855561"/>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4A09DD-ABDF-354E-B471-38EAC8A228F9}" type="datetimeFigureOut">
              <a:rPr lang="en-US" smtClean="0"/>
              <a:t>7/4/18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40927-ECF5-6A4D-835E-6B38E4A215F4}" type="slidenum">
              <a:rPr lang="en-US" smtClean="0"/>
              <a:t>‹#›</a:t>
            </a:fld>
            <a:endParaRPr lang="en-US"/>
          </a:p>
        </p:txBody>
      </p:sp>
    </p:spTree>
    <p:extLst>
      <p:ext uri="{BB962C8B-B14F-4D97-AF65-F5344CB8AC3E}">
        <p14:creationId xmlns:p14="http://schemas.microsoft.com/office/powerpoint/2010/main" val="3707991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440927-ECF5-6A4D-835E-6B38E4A215F4}" type="slidenum">
              <a:rPr lang="en-US" smtClean="0"/>
              <a:t>1</a:t>
            </a:fld>
            <a:endParaRPr lang="en-US"/>
          </a:p>
        </p:txBody>
      </p:sp>
    </p:spTree>
    <p:extLst>
      <p:ext uri="{BB962C8B-B14F-4D97-AF65-F5344CB8AC3E}">
        <p14:creationId xmlns:p14="http://schemas.microsoft.com/office/powerpoint/2010/main" val="3690225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2200" b="0" i="0" u="none" strike="noStrike" cap="none">
              <a:solidFill>
                <a:srgbClr val="000000"/>
              </a:solidFill>
              <a:latin typeface="Helvetica Neue"/>
              <a:ea typeface="Helvetica Neue"/>
              <a:cs typeface="Helvetica Neue"/>
              <a:sym typeface="Helvetica Neue"/>
            </a:endParaRPr>
          </a:p>
        </p:txBody>
      </p:sp>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6768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Shape 7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94316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3" name="Shape 6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7999"/>
              </a:lnSpc>
              <a:spcBef>
                <a:spcPts val="0"/>
              </a:spcBef>
              <a:spcAft>
                <a:spcPts val="0"/>
              </a:spcAft>
              <a:buClr>
                <a:srgbClr val="000000"/>
              </a:buClr>
              <a:buSzPts val="1400"/>
              <a:buFont typeface="Helvetica Neue"/>
              <a:buNone/>
            </a:pPr>
            <a:endParaRPr sz="2200" b="0" i="0" u="none" strike="noStrike" cap="none">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45763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2200" b="0" i="0" u="none" strike="noStrike" cap="none">
              <a:solidFill>
                <a:srgbClr val="000000"/>
              </a:solidFill>
              <a:latin typeface="Helvetica Neue"/>
              <a:ea typeface="Helvetica Neue"/>
              <a:cs typeface="Helvetica Neue"/>
              <a:sym typeface="Helvetica Neue"/>
            </a:endParaRPr>
          </a:p>
        </p:txBody>
      </p:sp>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321797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Shape 9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6365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2200" b="0" i="0" u="none" strike="noStrike" cap="none">
              <a:solidFill>
                <a:srgbClr val="000000"/>
              </a:solidFill>
              <a:latin typeface="Helvetica Neue"/>
              <a:ea typeface="Helvetica Neue"/>
              <a:cs typeface="Helvetica Neue"/>
              <a:sym typeface="Helvetica Neue"/>
            </a:endParaRPr>
          </a:p>
        </p:txBody>
      </p:sp>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791778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2200" b="0" i="0" u="none" strike="noStrike" cap="none">
              <a:solidFill>
                <a:srgbClr val="000000"/>
              </a:solidFill>
              <a:latin typeface="Helvetica Neue"/>
              <a:ea typeface="Helvetica Neue"/>
              <a:cs typeface="Helvetica Neue"/>
              <a:sym typeface="Helvetica Neue"/>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46164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2200" b="0" i="0" u="none" strike="noStrike" cap="none">
              <a:solidFill>
                <a:srgbClr val="000000"/>
              </a:solidFill>
              <a:latin typeface="Helvetica Neue"/>
              <a:ea typeface="Helvetica Neue"/>
              <a:cs typeface="Helvetica Neue"/>
              <a:sym typeface="Helvetica Neue"/>
            </a:endParaRPr>
          </a:p>
        </p:txBody>
      </p:sp>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12248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2200" b="0" i="0" u="none" strike="noStrike" cap="none">
              <a:solidFill>
                <a:srgbClr val="000000"/>
              </a:solidFill>
              <a:latin typeface="Helvetica Neue"/>
              <a:ea typeface="Helvetica Neue"/>
              <a:cs typeface="Helvetica Neue"/>
              <a:sym typeface="Helvetica Neue"/>
            </a:endParaRPr>
          </a:p>
        </p:txBody>
      </p:sp>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33630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B25EC-7348-F74E-AACA-CCCD32DB07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2BB6D9-DF32-B74B-BC9C-7A399E3480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999BEF-3FC0-BF40-9960-E80802E6D86C}"/>
              </a:ext>
            </a:extLst>
          </p:cNvPr>
          <p:cNvSpPr>
            <a:spLocks noGrp="1"/>
          </p:cNvSpPr>
          <p:nvPr>
            <p:ph type="dt" sz="half" idx="10"/>
          </p:nvPr>
        </p:nvSpPr>
        <p:spPr/>
        <p:txBody>
          <a:bodyPr/>
          <a:lstStyle/>
          <a:p>
            <a:fld id="{4DFDB43F-C2DA-EB40-B512-17359A1BBD15}" type="datetimeFigureOut">
              <a:rPr lang="en-US" smtClean="0"/>
              <a:t>7/4/18</a:t>
            </a:fld>
            <a:endParaRPr lang="en-US"/>
          </a:p>
        </p:txBody>
      </p:sp>
      <p:sp>
        <p:nvSpPr>
          <p:cNvPr id="5" name="Footer Placeholder 4">
            <a:extLst>
              <a:ext uri="{FF2B5EF4-FFF2-40B4-BE49-F238E27FC236}">
                <a16:creationId xmlns:a16="http://schemas.microsoft.com/office/drawing/2014/main" id="{C48829CF-921A-DB4B-A7A1-0594A2DF2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B91DC-374A-5549-AA4E-5C3CB9D3F5DF}"/>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19705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16CC7-BA7E-014F-AD5F-C785D755D8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A742CC-A4DB-1246-B70E-C2C139659E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76006-D1C5-854C-B5EB-103D4D4BF803}"/>
              </a:ext>
            </a:extLst>
          </p:cNvPr>
          <p:cNvSpPr>
            <a:spLocks noGrp="1"/>
          </p:cNvSpPr>
          <p:nvPr>
            <p:ph type="dt" sz="half" idx="10"/>
          </p:nvPr>
        </p:nvSpPr>
        <p:spPr/>
        <p:txBody>
          <a:bodyPr/>
          <a:lstStyle/>
          <a:p>
            <a:fld id="{4DFDB43F-C2DA-EB40-B512-17359A1BBD15}" type="datetimeFigureOut">
              <a:rPr lang="en-US" smtClean="0"/>
              <a:t>7/4/18</a:t>
            </a:fld>
            <a:endParaRPr lang="en-US"/>
          </a:p>
        </p:txBody>
      </p:sp>
      <p:sp>
        <p:nvSpPr>
          <p:cNvPr id="5" name="Footer Placeholder 4">
            <a:extLst>
              <a:ext uri="{FF2B5EF4-FFF2-40B4-BE49-F238E27FC236}">
                <a16:creationId xmlns:a16="http://schemas.microsoft.com/office/drawing/2014/main" id="{8AAAD9CE-8F29-284E-8F2E-7A7CB4142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789DF-1E9A-004E-B055-13B60EBA3A11}"/>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1006963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26FAAE-087A-2043-8627-330C07942A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05AD23-5B88-8447-BFF1-630966D63D0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A7126B-ED0B-0344-B999-2BDAE0093B96}"/>
              </a:ext>
            </a:extLst>
          </p:cNvPr>
          <p:cNvSpPr>
            <a:spLocks noGrp="1"/>
          </p:cNvSpPr>
          <p:nvPr>
            <p:ph type="dt" sz="half" idx="10"/>
          </p:nvPr>
        </p:nvSpPr>
        <p:spPr/>
        <p:txBody>
          <a:bodyPr/>
          <a:lstStyle/>
          <a:p>
            <a:fld id="{4DFDB43F-C2DA-EB40-B512-17359A1BBD15}" type="datetimeFigureOut">
              <a:rPr lang="en-US" smtClean="0"/>
              <a:t>7/4/18</a:t>
            </a:fld>
            <a:endParaRPr lang="en-US"/>
          </a:p>
        </p:txBody>
      </p:sp>
      <p:sp>
        <p:nvSpPr>
          <p:cNvPr id="5" name="Footer Placeholder 4">
            <a:extLst>
              <a:ext uri="{FF2B5EF4-FFF2-40B4-BE49-F238E27FC236}">
                <a16:creationId xmlns:a16="http://schemas.microsoft.com/office/drawing/2014/main" id="{7F7772C7-7A86-4745-89A0-7EF0CCCCD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9CF8E-1045-4748-9D44-4BE1B41E2173}"/>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543305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tx">
  <p:cSld name="1_Blank">
    <p:spTree>
      <p:nvGrpSpPr>
        <p:cNvPr id="1" name="Shape 13"/>
        <p:cNvGrpSpPr/>
        <p:nvPr/>
      </p:nvGrpSpPr>
      <p:grpSpPr>
        <a:xfrm>
          <a:off x="0" y="0"/>
          <a:ext cx="0" cy="0"/>
          <a:chOff x="0" y="0"/>
          <a:chExt cx="0" cy="0"/>
        </a:xfrm>
      </p:grpSpPr>
      <p:sp>
        <p:nvSpPr>
          <p:cNvPr id="14" name="Shape 14"/>
          <p:cNvSpPr txBox="1">
            <a:spLocks noGrp="1"/>
          </p:cNvSpPr>
          <p:nvPr>
            <p:ph type="sldNum" idx="12"/>
          </p:nvPr>
        </p:nvSpPr>
        <p:spPr>
          <a:xfrm>
            <a:off x="5979516" y="6540500"/>
            <a:ext cx="226619" cy="23495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29838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844550" y="476250"/>
            <a:ext cx="105029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400"/>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17" name="Shape 17"/>
          <p:cNvSpPr txBox="1">
            <a:spLocks noGrp="1"/>
          </p:cNvSpPr>
          <p:nvPr>
            <p:ph type="body" idx="1"/>
          </p:nvPr>
        </p:nvSpPr>
        <p:spPr>
          <a:xfrm>
            <a:off x="844550" y="1619250"/>
            <a:ext cx="10502900" cy="4603750"/>
          </a:xfrm>
          <a:prstGeom prst="rect">
            <a:avLst/>
          </a:prstGeom>
          <a:noFill/>
          <a:ln>
            <a:noFill/>
          </a:ln>
        </p:spPr>
        <p:txBody>
          <a:bodyPr spcFirstLastPara="1" wrap="square" lIns="91425" tIns="91425" rIns="91425" bIns="91425" anchor="ctr" anchorCtr="0"/>
          <a:lstStyle>
            <a:lvl1pPr marL="228600" marR="0" lvl="0"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1pPr>
            <a:lvl2pPr marL="457200" marR="0" lvl="1"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2pPr>
            <a:lvl3pPr marL="685800" marR="0" lvl="2"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3pPr>
            <a:lvl4pPr marL="914400" marR="0" lvl="3"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4pPr>
            <a:lvl5pPr marL="1143000" marR="0" lvl="4"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5pPr>
            <a:lvl6pPr marL="1371600" marR="0" lvl="5"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6pPr>
            <a:lvl7pPr marL="1600200" marR="0" lvl="6"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7pPr>
            <a:lvl8pPr marL="1828800" marR="0" lvl="7"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8pPr>
            <a:lvl9pPr marL="2057400" marR="0" lvl="8" indent="-238125" algn="l" rtl="0">
              <a:lnSpc>
                <a:spcPct val="100000"/>
              </a:lnSpc>
              <a:spcBef>
                <a:spcPts val="2950"/>
              </a:spcBef>
              <a:spcAft>
                <a:spcPts val="0"/>
              </a:spcAft>
              <a:buClr>
                <a:srgbClr val="000000"/>
              </a:buClr>
              <a:buSzPts val="3900"/>
              <a:buFont typeface="Helvetica Neue"/>
              <a:buChar char="•"/>
              <a:defRPr sz="2600" b="0" i="0" u="none" strike="noStrike" cap="none">
                <a:solidFill>
                  <a:srgbClr val="000000"/>
                </a:solidFill>
                <a:latin typeface="Helvetica Neue"/>
                <a:ea typeface="Helvetica Neue"/>
                <a:cs typeface="Helvetica Neue"/>
                <a:sym typeface="Helvetica Neue"/>
              </a:defRPr>
            </a:lvl9pPr>
          </a:lstStyle>
          <a:p>
            <a:endParaRPr/>
          </a:p>
        </p:txBody>
      </p:sp>
      <p:sp>
        <p:nvSpPr>
          <p:cNvPr id="18" name="Shape 18"/>
          <p:cNvSpPr txBox="1">
            <a:spLocks noGrp="1"/>
          </p:cNvSpPr>
          <p:nvPr>
            <p:ph type="sldNum" idx="12"/>
          </p:nvPr>
        </p:nvSpPr>
        <p:spPr>
          <a:xfrm>
            <a:off x="5979516" y="6540500"/>
            <a:ext cx="226619" cy="23495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400"/>
              <a:buFont typeface="Helvetica Neue"/>
              <a:buNone/>
              <a:defRPr sz="12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7670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135C5-A815-644D-96D3-C94D0221C6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4B77F2-BB1E-4D44-B8C4-E60037A4BD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AC033-7A1D-614E-B269-90927443EC8F}"/>
              </a:ext>
            </a:extLst>
          </p:cNvPr>
          <p:cNvSpPr>
            <a:spLocks noGrp="1"/>
          </p:cNvSpPr>
          <p:nvPr>
            <p:ph type="dt" sz="half" idx="10"/>
          </p:nvPr>
        </p:nvSpPr>
        <p:spPr/>
        <p:txBody>
          <a:bodyPr/>
          <a:lstStyle/>
          <a:p>
            <a:fld id="{4DFDB43F-C2DA-EB40-B512-17359A1BBD15}" type="datetimeFigureOut">
              <a:rPr lang="en-US" smtClean="0"/>
              <a:t>7/4/18</a:t>
            </a:fld>
            <a:endParaRPr lang="en-US"/>
          </a:p>
        </p:txBody>
      </p:sp>
      <p:sp>
        <p:nvSpPr>
          <p:cNvPr id="5" name="Footer Placeholder 4">
            <a:extLst>
              <a:ext uri="{FF2B5EF4-FFF2-40B4-BE49-F238E27FC236}">
                <a16:creationId xmlns:a16="http://schemas.microsoft.com/office/drawing/2014/main" id="{E4FD240B-D81D-1845-B5AD-97AB27CF1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78415A-6C80-1E44-80CB-FA600EB5C095}"/>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459005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0DE83-EBDD-CC47-8B25-FCE60A7895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1AD5D2-BA4A-1B4A-B5B1-A028014C32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382EA3-9670-2F43-9C4A-3D731247E021}"/>
              </a:ext>
            </a:extLst>
          </p:cNvPr>
          <p:cNvSpPr>
            <a:spLocks noGrp="1"/>
          </p:cNvSpPr>
          <p:nvPr>
            <p:ph type="dt" sz="half" idx="10"/>
          </p:nvPr>
        </p:nvSpPr>
        <p:spPr/>
        <p:txBody>
          <a:bodyPr/>
          <a:lstStyle/>
          <a:p>
            <a:fld id="{4DFDB43F-C2DA-EB40-B512-17359A1BBD15}" type="datetimeFigureOut">
              <a:rPr lang="en-US" smtClean="0"/>
              <a:t>7/4/18</a:t>
            </a:fld>
            <a:endParaRPr lang="en-US"/>
          </a:p>
        </p:txBody>
      </p:sp>
      <p:sp>
        <p:nvSpPr>
          <p:cNvPr id="5" name="Footer Placeholder 4">
            <a:extLst>
              <a:ext uri="{FF2B5EF4-FFF2-40B4-BE49-F238E27FC236}">
                <a16:creationId xmlns:a16="http://schemas.microsoft.com/office/drawing/2014/main" id="{B9286B93-FE31-194A-9E4C-3B4497C6C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A34C5-56A7-5144-8B12-3121CDC1CC38}"/>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191745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1ADC1-70C7-F14E-99B3-76D3BD3605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BBF629-05FC-B140-806F-F3B8D1822F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F3DE44-6343-394B-9E34-599DEB18BA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350BCF-D16B-C449-B1E0-FF65E5654243}"/>
              </a:ext>
            </a:extLst>
          </p:cNvPr>
          <p:cNvSpPr>
            <a:spLocks noGrp="1"/>
          </p:cNvSpPr>
          <p:nvPr>
            <p:ph type="dt" sz="half" idx="10"/>
          </p:nvPr>
        </p:nvSpPr>
        <p:spPr/>
        <p:txBody>
          <a:bodyPr/>
          <a:lstStyle/>
          <a:p>
            <a:fld id="{4DFDB43F-C2DA-EB40-B512-17359A1BBD15}" type="datetimeFigureOut">
              <a:rPr lang="en-US" smtClean="0"/>
              <a:t>7/4/18</a:t>
            </a:fld>
            <a:endParaRPr lang="en-US"/>
          </a:p>
        </p:txBody>
      </p:sp>
      <p:sp>
        <p:nvSpPr>
          <p:cNvPr id="6" name="Footer Placeholder 5">
            <a:extLst>
              <a:ext uri="{FF2B5EF4-FFF2-40B4-BE49-F238E27FC236}">
                <a16:creationId xmlns:a16="http://schemas.microsoft.com/office/drawing/2014/main" id="{50AA8857-8762-3944-B8C6-588F783B58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857FB0-463A-7346-BD45-2B32DF35F3A2}"/>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209268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0348A-9ADB-8F4D-9FC6-1A9EB96314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72D026-3285-474E-8BD9-8880A84EB8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B57903-9C09-A848-A153-B3CDE8EFBE9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611526-4A07-CA47-BAF3-B83FC90C4C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D401D18-6F60-3341-B819-C042C57D86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97190B-3F33-164F-8A24-882DEC885F0C}"/>
              </a:ext>
            </a:extLst>
          </p:cNvPr>
          <p:cNvSpPr>
            <a:spLocks noGrp="1"/>
          </p:cNvSpPr>
          <p:nvPr>
            <p:ph type="dt" sz="half" idx="10"/>
          </p:nvPr>
        </p:nvSpPr>
        <p:spPr/>
        <p:txBody>
          <a:bodyPr/>
          <a:lstStyle/>
          <a:p>
            <a:fld id="{4DFDB43F-C2DA-EB40-B512-17359A1BBD15}" type="datetimeFigureOut">
              <a:rPr lang="en-US" smtClean="0"/>
              <a:t>7/4/18</a:t>
            </a:fld>
            <a:endParaRPr lang="en-US"/>
          </a:p>
        </p:txBody>
      </p:sp>
      <p:sp>
        <p:nvSpPr>
          <p:cNvPr id="8" name="Footer Placeholder 7">
            <a:extLst>
              <a:ext uri="{FF2B5EF4-FFF2-40B4-BE49-F238E27FC236}">
                <a16:creationId xmlns:a16="http://schemas.microsoft.com/office/drawing/2014/main" id="{C80411CE-E69E-634C-A099-455725E86B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5DB2A5-378E-4545-A79C-C32D166138D0}"/>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1181487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EAC7D-97BD-174B-A65A-D9581E7CB9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3800E0-6C44-5942-BBE7-372F3F6AF3C7}"/>
              </a:ext>
            </a:extLst>
          </p:cNvPr>
          <p:cNvSpPr>
            <a:spLocks noGrp="1"/>
          </p:cNvSpPr>
          <p:nvPr>
            <p:ph type="dt" sz="half" idx="10"/>
          </p:nvPr>
        </p:nvSpPr>
        <p:spPr/>
        <p:txBody>
          <a:bodyPr/>
          <a:lstStyle/>
          <a:p>
            <a:fld id="{4DFDB43F-C2DA-EB40-B512-17359A1BBD15}" type="datetimeFigureOut">
              <a:rPr lang="en-US" smtClean="0"/>
              <a:t>7/4/18</a:t>
            </a:fld>
            <a:endParaRPr lang="en-US"/>
          </a:p>
        </p:txBody>
      </p:sp>
      <p:sp>
        <p:nvSpPr>
          <p:cNvPr id="4" name="Footer Placeholder 3">
            <a:extLst>
              <a:ext uri="{FF2B5EF4-FFF2-40B4-BE49-F238E27FC236}">
                <a16:creationId xmlns:a16="http://schemas.microsoft.com/office/drawing/2014/main" id="{90331ECA-21C5-AB41-9158-D009D22E2F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0F6946-A371-A647-B85B-777D146099B1}"/>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70014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C25F8A-1A18-444F-B5B6-C9214E2B2883}"/>
              </a:ext>
            </a:extLst>
          </p:cNvPr>
          <p:cNvSpPr>
            <a:spLocks noGrp="1"/>
          </p:cNvSpPr>
          <p:nvPr>
            <p:ph type="dt" sz="half" idx="10"/>
          </p:nvPr>
        </p:nvSpPr>
        <p:spPr/>
        <p:txBody>
          <a:bodyPr/>
          <a:lstStyle/>
          <a:p>
            <a:fld id="{4DFDB43F-C2DA-EB40-B512-17359A1BBD15}" type="datetimeFigureOut">
              <a:rPr lang="en-US" smtClean="0"/>
              <a:t>7/4/18</a:t>
            </a:fld>
            <a:endParaRPr lang="en-US"/>
          </a:p>
        </p:txBody>
      </p:sp>
      <p:sp>
        <p:nvSpPr>
          <p:cNvPr id="3" name="Footer Placeholder 2">
            <a:extLst>
              <a:ext uri="{FF2B5EF4-FFF2-40B4-BE49-F238E27FC236}">
                <a16:creationId xmlns:a16="http://schemas.microsoft.com/office/drawing/2014/main" id="{9C58214C-75E8-7546-813D-868AF871D7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949270-6CBD-094C-8426-24EDED58274A}"/>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4148656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4E701-A3AA-3C48-8CEA-FD7AB10B5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7225E8-C576-9646-B381-825D48E872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CA1747-9E95-A84D-B52B-23782C3CB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64573B-ED31-A54D-AE0F-31A57E7131E4}"/>
              </a:ext>
            </a:extLst>
          </p:cNvPr>
          <p:cNvSpPr>
            <a:spLocks noGrp="1"/>
          </p:cNvSpPr>
          <p:nvPr>
            <p:ph type="dt" sz="half" idx="10"/>
          </p:nvPr>
        </p:nvSpPr>
        <p:spPr/>
        <p:txBody>
          <a:bodyPr/>
          <a:lstStyle/>
          <a:p>
            <a:fld id="{4DFDB43F-C2DA-EB40-B512-17359A1BBD15}" type="datetimeFigureOut">
              <a:rPr lang="en-US" smtClean="0"/>
              <a:t>7/4/18</a:t>
            </a:fld>
            <a:endParaRPr lang="en-US"/>
          </a:p>
        </p:txBody>
      </p:sp>
      <p:sp>
        <p:nvSpPr>
          <p:cNvPr id="6" name="Footer Placeholder 5">
            <a:extLst>
              <a:ext uri="{FF2B5EF4-FFF2-40B4-BE49-F238E27FC236}">
                <a16:creationId xmlns:a16="http://schemas.microsoft.com/office/drawing/2014/main" id="{920FC8A4-CA0D-B246-AB30-BB3A14FE9D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442DDA-3053-CB4D-B4BB-97892448859B}"/>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2590121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05BF1-2E7C-974B-A41D-C12A88F8A7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C589B3-B69A-B44D-9913-BC1D59C6BE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F47CAF-0076-E14B-B7EF-3D3FFD4703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A1EE68F-89F3-154F-82B9-923E47443D61}"/>
              </a:ext>
            </a:extLst>
          </p:cNvPr>
          <p:cNvSpPr>
            <a:spLocks noGrp="1"/>
          </p:cNvSpPr>
          <p:nvPr>
            <p:ph type="dt" sz="half" idx="10"/>
          </p:nvPr>
        </p:nvSpPr>
        <p:spPr/>
        <p:txBody>
          <a:bodyPr/>
          <a:lstStyle/>
          <a:p>
            <a:fld id="{4DFDB43F-C2DA-EB40-B512-17359A1BBD15}" type="datetimeFigureOut">
              <a:rPr lang="en-US" smtClean="0"/>
              <a:t>7/4/18</a:t>
            </a:fld>
            <a:endParaRPr lang="en-US"/>
          </a:p>
        </p:txBody>
      </p:sp>
      <p:sp>
        <p:nvSpPr>
          <p:cNvPr id="6" name="Footer Placeholder 5">
            <a:extLst>
              <a:ext uri="{FF2B5EF4-FFF2-40B4-BE49-F238E27FC236}">
                <a16:creationId xmlns:a16="http://schemas.microsoft.com/office/drawing/2014/main" id="{957EE59D-2299-A245-BD1D-E3DCDA608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4D3948-0D84-5D44-B696-EA17112534FD}"/>
              </a:ext>
            </a:extLst>
          </p:cNvPr>
          <p:cNvSpPr>
            <a:spLocks noGrp="1"/>
          </p:cNvSpPr>
          <p:nvPr>
            <p:ph type="sldNum" sz="quarter" idx="12"/>
          </p:nvPr>
        </p:nvSpPr>
        <p:spPr/>
        <p:txBody>
          <a:bodyPr/>
          <a:lstStyle/>
          <a:p>
            <a:fld id="{FC47ECED-BF7F-F84C-A234-A4856DA67AA0}" type="slidenum">
              <a:rPr lang="en-US" smtClean="0"/>
              <a:t>‹#›</a:t>
            </a:fld>
            <a:endParaRPr lang="en-US"/>
          </a:p>
        </p:txBody>
      </p:sp>
    </p:spTree>
    <p:extLst>
      <p:ext uri="{BB962C8B-B14F-4D97-AF65-F5344CB8AC3E}">
        <p14:creationId xmlns:p14="http://schemas.microsoft.com/office/powerpoint/2010/main" val="3381795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54512C-2F34-6E4B-AAEF-6C1C0844D6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D42D3F-CAC1-AA42-A5C3-4EAD2318E4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33DA3-5E0A-2C45-BA8F-5CE25D58E1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FDB43F-C2DA-EB40-B512-17359A1BBD15}" type="datetimeFigureOut">
              <a:rPr lang="en-US" smtClean="0"/>
              <a:t>7/4/18</a:t>
            </a:fld>
            <a:endParaRPr lang="en-US"/>
          </a:p>
        </p:txBody>
      </p:sp>
      <p:sp>
        <p:nvSpPr>
          <p:cNvPr id="5" name="Footer Placeholder 4">
            <a:extLst>
              <a:ext uri="{FF2B5EF4-FFF2-40B4-BE49-F238E27FC236}">
                <a16:creationId xmlns:a16="http://schemas.microsoft.com/office/drawing/2014/main" id="{3E808557-D89D-154D-B69B-6220477DE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60C86D-CA4A-154C-B4E6-F0577090EA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7ECED-BF7F-F84C-A234-A4856DA67AA0}" type="slidenum">
              <a:rPr lang="en-US" smtClean="0"/>
              <a:t>‹#›</a:t>
            </a:fld>
            <a:endParaRPr lang="en-US"/>
          </a:p>
        </p:txBody>
      </p:sp>
    </p:spTree>
    <p:extLst>
      <p:ext uri="{BB962C8B-B14F-4D97-AF65-F5344CB8AC3E}">
        <p14:creationId xmlns:p14="http://schemas.microsoft.com/office/powerpoint/2010/main" val="1510327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DA8C5F8-1BAE-E145-AD1E-5707592A1660}"/>
              </a:ext>
            </a:extLst>
          </p:cNvPr>
          <p:cNvSpPr>
            <a:spLocks noGrp="1"/>
          </p:cNvSpPr>
          <p:nvPr>
            <p:ph type="ctrTitle"/>
          </p:nvPr>
        </p:nvSpPr>
        <p:spPr>
          <a:xfrm>
            <a:off x="838199" y="4525347"/>
            <a:ext cx="6801321" cy="1737360"/>
          </a:xfrm>
        </p:spPr>
        <p:txBody>
          <a:bodyPr anchor="ctr">
            <a:normAutofit/>
          </a:bodyPr>
          <a:lstStyle/>
          <a:p>
            <a:pPr algn="r"/>
            <a:r>
              <a:rPr lang="en-US" sz="3800"/>
              <a:t>Linked Open Data for Scholarship:</a:t>
            </a:r>
            <a:br>
              <a:rPr lang="en-US" sz="3800"/>
            </a:br>
            <a:r>
              <a:rPr lang="en-US" sz="3800"/>
              <a:t>The VIVO Experience</a:t>
            </a:r>
          </a:p>
        </p:txBody>
      </p:sp>
      <p:sp>
        <p:nvSpPr>
          <p:cNvPr id="3" name="Subtitle 2">
            <a:extLst>
              <a:ext uri="{FF2B5EF4-FFF2-40B4-BE49-F238E27FC236}">
                <a16:creationId xmlns:a16="http://schemas.microsoft.com/office/drawing/2014/main" id="{02261936-B54C-9A43-BB71-00E5DB140F64}"/>
              </a:ext>
            </a:extLst>
          </p:cNvPr>
          <p:cNvSpPr>
            <a:spLocks noGrp="1"/>
          </p:cNvSpPr>
          <p:nvPr>
            <p:ph type="subTitle" idx="1"/>
          </p:nvPr>
        </p:nvSpPr>
        <p:spPr>
          <a:xfrm>
            <a:off x="7961258" y="4525347"/>
            <a:ext cx="3258675" cy="1737360"/>
          </a:xfrm>
        </p:spPr>
        <p:txBody>
          <a:bodyPr anchor="ctr">
            <a:normAutofit/>
          </a:bodyPr>
          <a:lstStyle/>
          <a:p>
            <a:pPr algn="l"/>
            <a:r>
              <a:rPr lang="en-US" sz="1800" dirty="0"/>
              <a:t>Michael Conlon, PhD</a:t>
            </a:r>
          </a:p>
          <a:p>
            <a:pPr algn="l"/>
            <a:r>
              <a:rPr lang="en-US" sz="1800" dirty="0"/>
              <a:t>VIVO Project Director</a:t>
            </a:r>
          </a:p>
          <a:p>
            <a:pPr algn="l"/>
            <a:r>
              <a:rPr lang="en-US" sz="1800" dirty="0"/>
              <a:t>Emeritus Faculty Member</a:t>
            </a:r>
          </a:p>
          <a:p>
            <a:pPr algn="l"/>
            <a:r>
              <a:rPr lang="en-US" sz="1800" dirty="0"/>
              <a:t>University of Florida </a:t>
            </a:r>
          </a:p>
        </p:txBody>
      </p:sp>
    </p:spTree>
    <p:extLst>
      <p:ext uri="{BB962C8B-B14F-4D97-AF65-F5344CB8AC3E}">
        <p14:creationId xmlns:p14="http://schemas.microsoft.com/office/powerpoint/2010/main" val="3891427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55" y="-26283"/>
            <a:ext cx="10632099" cy="6884283"/>
          </a:xfrm>
          <a:prstGeom prst="rect">
            <a:avLst/>
          </a:prstGeom>
        </p:spPr>
      </p:pic>
    </p:spTree>
    <p:extLst>
      <p:ext uri="{BB962C8B-B14F-4D97-AF65-F5344CB8AC3E}">
        <p14:creationId xmlns:p14="http://schemas.microsoft.com/office/powerpoint/2010/main" val="421447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011916" cy="1325563"/>
          </a:xfrm>
        </p:spPr>
        <p:txBody>
          <a:bodyPr>
            <a:normAutofit/>
          </a:bodyPr>
          <a:lstStyle/>
          <a:p>
            <a:r>
              <a:rPr lang="en-US" sz="3200" dirty="0"/>
              <a:t>VIVO integrates and reuses institutional data</a:t>
            </a:r>
          </a:p>
        </p:txBody>
      </p:sp>
      <p:sp>
        <p:nvSpPr>
          <p:cNvPr id="10" name="Flowchart: Magnetic Disk 9"/>
          <p:cNvSpPr/>
          <p:nvPr/>
        </p:nvSpPr>
        <p:spPr>
          <a:xfrm>
            <a:off x="4840750" y="2949066"/>
            <a:ext cx="1643866" cy="162331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VIVO</a:t>
            </a:r>
          </a:p>
        </p:txBody>
      </p:sp>
      <p:cxnSp>
        <p:nvCxnSpPr>
          <p:cNvPr id="18" name="Straight Arrow Connector 17"/>
          <p:cNvCxnSpPr>
            <a:stCxn id="3" idx="3"/>
          </p:cNvCxnSpPr>
          <p:nvPr/>
        </p:nvCxnSpPr>
        <p:spPr>
          <a:xfrm>
            <a:off x="2907235" y="2773114"/>
            <a:ext cx="1647642" cy="555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a:stCxn id="34" idx="3"/>
          </p:cNvCxnSpPr>
          <p:nvPr/>
        </p:nvCxnSpPr>
        <p:spPr>
          <a:xfrm flipV="1">
            <a:off x="3780790" y="3849412"/>
            <a:ext cx="670157" cy="104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9" idx="3"/>
          </p:cNvCxnSpPr>
          <p:nvPr/>
        </p:nvCxnSpPr>
        <p:spPr>
          <a:xfrm>
            <a:off x="3105441" y="3289206"/>
            <a:ext cx="1346694" cy="269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288423" y="4433103"/>
            <a:ext cx="1184260" cy="723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Flowchart: Multidocument 26"/>
          <p:cNvSpPr/>
          <p:nvPr/>
        </p:nvSpPr>
        <p:spPr>
          <a:xfrm>
            <a:off x="7560284" y="1660891"/>
            <a:ext cx="1239266" cy="955657"/>
          </a:xfrm>
          <a:prstGeom prst="flowChartMultidocumen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Reports</a:t>
            </a:r>
          </a:p>
        </p:txBody>
      </p:sp>
      <p:sp>
        <p:nvSpPr>
          <p:cNvPr id="28" name="Folded Corner 27"/>
          <p:cNvSpPr/>
          <p:nvPr/>
        </p:nvSpPr>
        <p:spPr>
          <a:xfrm>
            <a:off x="7604819" y="3336100"/>
            <a:ext cx="1189877" cy="765046"/>
          </a:xfrm>
          <a:prstGeom prst="foldedCorne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Portfolio/</a:t>
            </a:r>
          </a:p>
          <a:p>
            <a:pPr algn="ctr"/>
            <a:r>
              <a:rPr lang="en-US" dirty="0">
                <a:solidFill>
                  <a:schemeClr val="tx1"/>
                </a:solidFill>
              </a:rPr>
              <a:t>Vitae</a:t>
            </a:r>
          </a:p>
        </p:txBody>
      </p:sp>
      <p:sp>
        <p:nvSpPr>
          <p:cNvPr id="30" name="Rounded Rectangle 29"/>
          <p:cNvSpPr/>
          <p:nvPr/>
        </p:nvSpPr>
        <p:spPr>
          <a:xfrm>
            <a:off x="7039297" y="5245509"/>
            <a:ext cx="1606407" cy="6780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Visualizations</a:t>
            </a:r>
          </a:p>
        </p:txBody>
      </p:sp>
      <p:sp>
        <p:nvSpPr>
          <p:cNvPr id="32" name="Oval 31"/>
          <p:cNvSpPr/>
          <p:nvPr/>
        </p:nvSpPr>
        <p:spPr>
          <a:xfrm>
            <a:off x="9126877" y="2018710"/>
            <a:ext cx="1336753" cy="11956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Expert</a:t>
            </a:r>
          </a:p>
          <a:p>
            <a:pPr algn="ctr"/>
            <a:r>
              <a:rPr lang="en-US" dirty="0">
                <a:solidFill>
                  <a:schemeClr val="tx1"/>
                </a:solidFill>
              </a:rPr>
              <a:t>Finding</a:t>
            </a:r>
          </a:p>
        </p:txBody>
      </p:sp>
      <p:sp>
        <p:nvSpPr>
          <p:cNvPr id="33" name="Oval 32"/>
          <p:cNvSpPr/>
          <p:nvPr/>
        </p:nvSpPr>
        <p:spPr>
          <a:xfrm>
            <a:off x="9090670" y="3493182"/>
            <a:ext cx="1477298" cy="13856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Network</a:t>
            </a:r>
          </a:p>
          <a:p>
            <a:pPr algn="ctr"/>
            <a:r>
              <a:rPr lang="en-US" dirty="0">
                <a:solidFill>
                  <a:schemeClr val="tx1"/>
                </a:solidFill>
              </a:rPr>
              <a:t>Analysis</a:t>
            </a:r>
          </a:p>
        </p:txBody>
      </p:sp>
      <p:cxnSp>
        <p:nvCxnSpPr>
          <p:cNvPr id="35" name="Straight Arrow Connector 34"/>
          <p:cNvCxnSpPr/>
          <p:nvPr/>
        </p:nvCxnSpPr>
        <p:spPr>
          <a:xfrm flipV="1">
            <a:off x="6591300" y="2295231"/>
            <a:ext cx="830062" cy="715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712450" y="2696346"/>
            <a:ext cx="2260100" cy="697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6731358" y="3751571"/>
            <a:ext cx="645627" cy="91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6698689" y="4195700"/>
            <a:ext cx="2096006" cy="203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366059" y="4578900"/>
            <a:ext cx="712678" cy="500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9135920" y="5079691"/>
            <a:ext cx="1336753" cy="11987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Adhoc</a:t>
            </a:r>
          </a:p>
          <a:p>
            <a:pPr algn="ctr"/>
            <a:r>
              <a:rPr lang="en-US" dirty="0">
                <a:solidFill>
                  <a:schemeClr val="tx1"/>
                </a:solidFill>
              </a:rPr>
              <a:t>Queries</a:t>
            </a:r>
          </a:p>
        </p:txBody>
      </p:sp>
      <p:cxnSp>
        <p:nvCxnSpPr>
          <p:cNvPr id="49" name="Straight Arrow Connector 48"/>
          <p:cNvCxnSpPr/>
          <p:nvPr/>
        </p:nvCxnSpPr>
        <p:spPr>
          <a:xfrm>
            <a:off x="6674766" y="4433102"/>
            <a:ext cx="2415904" cy="852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081175" y="2588448"/>
            <a:ext cx="826060" cy="369332"/>
          </a:xfrm>
          <a:prstGeom prst="rect">
            <a:avLst/>
          </a:prstGeom>
          <a:noFill/>
        </p:spPr>
        <p:txBody>
          <a:bodyPr wrap="none" rtlCol="0">
            <a:spAutoFit/>
          </a:bodyPr>
          <a:lstStyle/>
          <a:p>
            <a:r>
              <a:rPr lang="en-US" dirty="0"/>
              <a:t>People</a:t>
            </a:r>
          </a:p>
        </p:txBody>
      </p:sp>
      <p:sp>
        <p:nvSpPr>
          <p:cNvPr id="29" name="TextBox 28"/>
          <p:cNvSpPr txBox="1"/>
          <p:nvPr/>
        </p:nvSpPr>
        <p:spPr>
          <a:xfrm>
            <a:off x="2169479" y="3104540"/>
            <a:ext cx="935962" cy="369332"/>
          </a:xfrm>
          <a:prstGeom prst="rect">
            <a:avLst/>
          </a:prstGeom>
          <a:noFill/>
        </p:spPr>
        <p:txBody>
          <a:bodyPr wrap="none" rtlCol="0">
            <a:spAutoFit/>
          </a:bodyPr>
          <a:lstStyle/>
          <a:p>
            <a:r>
              <a:rPr lang="en-US" dirty="0"/>
              <a:t>Projects</a:t>
            </a:r>
          </a:p>
        </p:txBody>
      </p:sp>
      <p:sp>
        <p:nvSpPr>
          <p:cNvPr id="34" name="TextBox 33"/>
          <p:cNvSpPr txBox="1"/>
          <p:nvPr/>
        </p:nvSpPr>
        <p:spPr>
          <a:xfrm>
            <a:off x="1838142" y="3630322"/>
            <a:ext cx="1942648" cy="646331"/>
          </a:xfrm>
          <a:prstGeom prst="rect">
            <a:avLst/>
          </a:prstGeom>
          <a:noFill/>
        </p:spPr>
        <p:txBody>
          <a:bodyPr wrap="none" rtlCol="0">
            <a:spAutoFit/>
          </a:bodyPr>
          <a:lstStyle/>
          <a:p>
            <a:r>
              <a:rPr lang="en-US" dirty="0"/>
              <a:t>Papers, Books</a:t>
            </a:r>
            <a:br>
              <a:rPr lang="en-US" dirty="0"/>
            </a:br>
            <a:r>
              <a:rPr lang="en-US" dirty="0"/>
              <a:t>Datasets, Software</a:t>
            </a:r>
          </a:p>
        </p:txBody>
      </p:sp>
      <p:sp>
        <p:nvSpPr>
          <p:cNvPr id="36" name="TextBox 35"/>
          <p:cNvSpPr txBox="1"/>
          <p:nvPr/>
        </p:nvSpPr>
        <p:spPr>
          <a:xfrm>
            <a:off x="2247001" y="5044660"/>
            <a:ext cx="858440" cy="369332"/>
          </a:xfrm>
          <a:prstGeom prst="rect">
            <a:avLst/>
          </a:prstGeom>
          <a:noFill/>
        </p:spPr>
        <p:txBody>
          <a:bodyPr wrap="none" rtlCol="0">
            <a:spAutoFit/>
          </a:bodyPr>
          <a:lstStyle/>
          <a:p>
            <a:r>
              <a:rPr lang="en-US" dirty="0"/>
              <a:t>Service</a:t>
            </a:r>
          </a:p>
        </p:txBody>
      </p:sp>
      <p:sp>
        <p:nvSpPr>
          <p:cNvPr id="42" name="TextBox 41"/>
          <p:cNvSpPr txBox="1"/>
          <p:nvPr/>
        </p:nvSpPr>
        <p:spPr>
          <a:xfrm>
            <a:off x="2081174" y="1965098"/>
            <a:ext cx="1373518" cy="369332"/>
          </a:xfrm>
          <a:prstGeom prst="rect">
            <a:avLst/>
          </a:prstGeom>
          <a:noFill/>
        </p:spPr>
        <p:txBody>
          <a:bodyPr wrap="none" rtlCol="0">
            <a:spAutoFit/>
          </a:bodyPr>
          <a:lstStyle/>
          <a:p>
            <a:r>
              <a:rPr lang="en-US" dirty="0"/>
              <a:t>Organization</a:t>
            </a:r>
          </a:p>
        </p:txBody>
      </p:sp>
      <p:cxnSp>
        <p:nvCxnSpPr>
          <p:cNvPr id="45" name="Straight Arrow Connector 44"/>
          <p:cNvCxnSpPr>
            <a:stCxn id="42" idx="3"/>
          </p:cNvCxnSpPr>
          <p:nvPr/>
        </p:nvCxnSpPr>
        <p:spPr>
          <a:xfrm>
            <a:off x="3454692" y="2149765"/>
            <a:ext cx="1134250" cy="861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6A8F61E-B74C-5A4C-B2E7-C7EBBACFA924}"/>
              </a:ext>
            </a:extLst>
          </p:cNvPr>
          <p:cNvCxnSpPr>
            <a:cxnSpLocks/>
            <a:stCxn id="38" idx="3"/>
          </p:cNvCxnSpPr>
          <p:nvPr/>
        </p:nvCxnSpPr>
        <p:spPr>
          <a:xfrm flipV="1">
            <a:off x="3105441" y="4269225"/>
            <a:ext cx="1367242" cy="348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6C9E057-D9E3-9744-97E9-92E035C8092F}"/>
              </a:ext>
            </a:extLst>
          </p:cNvPr>
          <p:cNvSpPr txBox="1"/>
          <p:nvPr/>
        </p:nvSpPr>
        <p:spPr>
          <a:xfrm>
            <a:off x="2040443" y="4433103"/>
            <a:ext cx="1064998" cy="369332"/>
          </a:xfrm>
          <a:prstGeom prst="rect">
            <a:avLst/>
          </a:prstGeom>
          <a:noFill/>
        </p:spPr>
        <p:txBody>
          <a:bodyPr wrap="square" rtlCol="0">
            <a:spAutoFit/>
          </a:bodyPr>
          <a:lstStyle/>
          <a:p>
            <a:r>
              <a:rPr lang="en-US" dirty="0"/>
              <a:t>Teaching</a:t>
            </a:r>
          </a:p>
        </p:txBody>
      </p:sp>
    </p:spTree>
    <p:extLst>
      <p:ext uri="{BB962C8B-B14F-4D97-AF65-F5344CB8AC3E}">
        <p14:creationId xmlns:p14="http://schemas.microsoft.com/office/powerpoint/2010/main" val="1688210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UF Org Structure.inver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11937148" cy="6858000"/>
          </a:xfrm>
          <a:prstGeom prst="rect">
            <a:avLst/>
          </a:prstGeom>
        </p:spPr>
      </p:pic>
      <p:sp>
        <p:nvSpPr>
          <p:cNvPr id="6" name="Title 1"/>
          <p:cNvSpPr>
            <a:spLocks noGrp="1"/>
          </p:cNvSpPr>
          <p:nvPr>
            <p:ph type="title"/>
          </p:nvPr>
        </p:nvSpPr>
        <p:spPr>
          <a:xfrm>
            <a:off x="4040970" y="2503547"/>
            <a:ext cx="8229600" cy="1066800"/>
          </a:xfrm>
        </p:spPr>
        <p:txBody>
          <a:bodyPr/>
          <a:lstStyle/>
          <a:p>
            <a:r>
              <a:rPr lang="en-US" dirty="0"/>
              <a:t>data visualization</a:t>
            </a:r>
          </a:p>
        </p:txBody>
      </p:sp>
      <p:sp>
        <p:nvSpPr>
          <p:cNvPr id="2" name="Rectangle 1">
            <a:extLst>
              <a:ext uri="{FF2B5EF4-FFF2-40B4-BE49-F238E27FC236}">
                <a16:creationId xmlns:a16="http://schemas.microsoft.com/office/drawing/2014/main" id="{BE7A52D3-A766-E947-BD99-E7AF34882920}"/>
              </a:ext>
            </a:extLst>
          </p:cNvPr>
          <p:cNvSpPr/>
          <p:nvPr/>
        </p:nvSpPr>
        <p:spPr>
          <a:xfrm>
            <a:off x="4389120" y="6073894"/>
            <a:ext cx="548640" cy="256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303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rg structure close-up.inver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496" y="0"/>
            <a:ext cx="12192000" cy="6858000"/>
          </a:xfrm>
          <a:prstGeom prst="rect">
            <a:avLst/>
          </a:prstGeom>
        </p:spPr>
      </p:pic>
      <p:sp>
        <p:nvSpPr>
          <p:cNvPr id="4" name="Title 1"/>
          <p:cNvSpPr>
            <a:spLocks noGrp="1"/>
          </p:cNvSpPr>
          <p:nvPr>
            <p:ph type="title"/>
          </p:nvPr>
        </p:nvSpPr>
        <p:spPr>
          <a:xfrm>
            <a:off x="2946384" y="831006"/>
            <a:ext cx="1806650" cy="632495"/>
          </a:xfrm>
        </p:spPr>
        <p:txBody>
          <a:bodyPr>
            <a:noAutofit/>
          </a:bodyPr>
          <a:lstStyle/>
          <a:p>
            <a:pPr algn="l"/>
            <a:r>
              <a:rPr lang="en-US" sz="1200" dirty="0"/>
              <a:t>visualization via d3.js</a:t>
            </a:r>
            <a:br>
              <a:rPr lang="en-US" sz="1200" dirty="0"/>
            </a:br>
            <a:r>
              <a:rPr lang="en-US" sz="1200" dirty="0"/>
              <a:t>data via vivo.ufl.edu</a:t>
            </a:r>
          </a:p>
        </p:txBody>
      </p:sp>
    </p:spTree>
    <p:extLst>
      <p:ext uri="{BB962C8B-B14F-4D97-AF65-F5344CB8AC3E}">
        <p14:creationId xmlns:p14="http://schemas.microsoft.com/office/powerpoint/2010/main" val="1332367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226"/>
          <a:stretch/>
        </p:blipFill>
        <p:spPr>
          <a:xfrm>
            <a:off x="1524020" y="10"/>
            <a:ext cx="9143980" cy="6857990"/>
          </a:xfrm>
          <a:prstGeom prst="rect">
            <a:avLst/>
          </a:prstGeom>
        </p:spPr>
      </p:pic>
    </p:spTree>
    <p:extLst>
      <p:ext uri="{BB962C8B-B14F-4D97-AF65-F5344CB8AC3E}">
        <p14:creationId xmlns:p14="http://schemas.microsoft.com/office/powerpoint/2010/main" val="3981936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1" y="288926"/>
            <a:ext cx="4314826" cy="5883274"/>
          </a:xfrm>
        </p:spPr>
        <p:txBody>
          <a:bodyPr>
            <a:normAutofit/>
          </a:bodyPr>
          <a:lstStyle/>
          <a:p>
            <a:r>
              <a:rPr lang="en-US" dirty="0"/>
              <a:t>Impact of</a:t>
            </a:r>
            <a:br>
              <a:rPr lang="en-US" dirty="0"/>
            </a:br>
            <a:r>
              <a:rPr lang="en-US" dirty="0"/>
              <a:t>Pilot</a:t>
            </a:r>
            <a:br>
              <a:rPr lang="en-US" dirty="0"/>
            </a:br>
            <a:r>
              <a:rPr lang="en-US" dirty="0"/>
              <a:t>Funding</a:t>
            </a:r>
            <a:br>
              <a:rPr lang="en-US" dirty="0"/>
            </a:br>
            <a:r>
              <a:rPr lang="en-US" dirty="0"/>
              <a:t>on University</a:t>
            </a:r>
            <a:br>
              <a:rPr lang="en-US" dirty="0"/>
            </a:br>
            <a:r>
              <a:rPr lang="en-US" dirty="0"/>
              <a:t>Social</a:t>
            </a:r>
            <a:br>
              <a:rPr lang="en-US" dirty="0"/>
            </a:br>
            <a:r>
              <a:rPr lang="en-US" dirty="0"/>
              <a:t>Network</a:t>
            </a:r>
            <a:br>
              <a:rPr lang="en-US" dirty="0"/>
            </a:br>
            <a:br>
              <a:rPr lang="en-US" dirty="0"/>
            </a:br>
            <a:r>
              <a:rPr lang="en-US" i="1" dirty="0"/>
              <a:t>Chris McCarty, </a:t>
            </a:r>
            <a:br>
              <a:rPr lang="en-US" i="1" dirty="0"/>
            </a:br>
            <a:r>
              <a:rPr lang="en-US" i="1" dirty="0"/>
              <a:t>Raffaele Vacca</a:t>
            </a:r>
          </a:p>
        </p:txBody>
      </p:sp>
      <p:pic>
        <p:nvPicPr>
          <p:cNvPr id="3" name="Picture 2"/>
          <p:cNvPicPr>
            <a:picLocks noChangeAspect="1"/>
          </p:cNvPicPr>
          <p:nvPr/>
        </p:nvPicPr>
        <p:blipFill>
          <a:blip r:embed="rId2"/>
          <a:stretch>
            <a:fillRect/>
          </a:stretch>
        </p:blipFill>
        <p:spPr>
          <a:xfrm>
            <a:off x="5145531" y="288926"/>
            <a:ext cx="5522469" cy="5562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939727" y="5934670"/>
            <a:ext cx="5934075" cy="923330"/>
          </a:xfrm>
          <a:prstGeom prst="rect">
            <a:avLst/>
          </a:prstGeom>
          <a:noFill/>
        </p:spPr>
        <p:txBody>
          <a:bodyPr wrap="square" rtlCol="0">
            <a:spAutoFit/>
          </a:bodyPr>
          <a:lstStyle/>
          <a:p>
            <a:r>
              <a:rPr lang="en-US" dirty="0"/>
              <a:t>Co-author network of the University of Florida, 2013.  </a:t>
            </a:r>
          </a:p>
          <a:p>
            <a:r>
              <a:rPr lang="en-US" dirty="0"/>
              <a:t>Health Center Faculty in blue.  Pilot awardees and new </a:t>
            </a:r>
          </a:p>
          <a:p>
            <a:r>
              <a:rPr lang="en-US" dirty="0"/>
              <a:t>connections in red. </a:t>
            </a:r>
          </a:p>
        </p:txBody>
      </p:sp>
    </p:spTree>
    <p:extLst>
      <p:ext uri="{BB962C8B-B14F-4D97-AF65-F5344CB8AC3E}">
        <p14:creationId xmlns:p14="http://schemas.microsoft.com/office/powerpoint/2010/main" val="1866447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763" b="12450"/>
          <a:stretch/>
        </p:blipFill>
        <p:spPr>
          <a:xfrm>
            <a:off x="20" y="10"/>
            <a:ext cx="12191980" cy="6857990"/>
          </a:xfrm>
          <a:prstGeom prst="rect">
            <a:avLst/>
          </a:prstGeom>
        </p:spPr>
      </p:pic>
    </p:spTree>
    <p:extLst>
      <p:ext uri="{BB962C8B-B14F-4D97-AF65-F5344CB8AC3E}">
        <p14:creationId xmlns:p14="http://schemas.microsoft.com/office/powerpoint/2010/main" val="2359625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1160083" y="246668"/>
            <a:ext cx="9871834" cy="562769"/>
          </a:xfrm>
          <a:prstGeom prst="rect">
            <a:avLst/>
          </a:prstGeom>
          <a:noFill/>
          <a:ln>
            <a:noFill/>
          </a:ln>
        </p:spPr>
        <p:txBody>
          <a:bodyPr spcFirstLastPara="1" vert="horz" wrap="square" lIns="25400" tIns="25400" rIns="25400" bIns="25400" rtlCol="0" anchor="ctr" anchorCtr="0">
            <a:noAutofit/>
          </a:bodyPr>
          <a:lstStyle/>
          <a:p>
            <a:r>
              <a:rPr lang="en-US" sz="3358"/>
              <a:t>Domains of Representation</a:t>
            </a:r>
            <a:endParaRPr/>
          </a:p>
        </p:txBody>
      </p:sp>
      <p:pic>
        <p:nvPicPr>
          <p:cNvPr id="88" name="Shape 88"/>
          <p:cNvPicPr preferRelativeResize="0"/>
          <p:nvPr/>
        </p:nvPicPr>
        <p:blipFill rotWithShape="1">
          <a:blip r:embed="rId3">
            <a:alphaModFix/>
          </a:blip>
          <a:srcRect/>
          <a:stretch/>
        </p:blipFill>
        <p:spPr>
          <a:xfrm>
            <a:off x="2569187" y="1005334"/>
            <a:ext cx="7053627" cy="5837933"/>
          </a:xfrm>
          <a:prstGeom prst="rect">
            <a:avLst/>
          </a:prstGeom>
          <a:noFill/>
          <a:ln>
            <a:noFill/>
          </a:ln>
        </p:spPr>
      </p:pic>
    </p:spTree>
    <p:extLst>
      <p:ext uri="{BB962C8B-B14F-4D97-AF65-F5344CB8AC3E}">
        <p14:creationId xmlns:p14="http://schemas.microsoft.com/office/powerpoint/2010/main" val="1126752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Shape 98"/>
          <p:cNvPicPr preferRelativeResize="0"/>
          <p:nvPr/>
        </p:nvPicPr>
        <p:blipFill rotWithShape="1">
          <a:blip r:embed="rId3">
            <a:alphaModFix/>
          </a:blip>
          <a:srcRect/>
          <a:stretch/>
        </p:blipFill>
        <p:spPr>
          <a:xfrm>
            <a:off x="197168" y="2123034"/>
            <a:ext cx="2326217" cy="2326217"/>
          </a:xfrm>
          <a:prstGeom prst="rect">
            <a:avLst/>
          </a:prstGeom>
          <a:noFill/>
          <a:ln>
            <a:noFill/>
          </a:ln>
        </p:spPr>
      </p:pic>
      <p:sp>
        <p:nvSpPr>
          <p:cNvPr id="99" name="Shape 99"/>
          <p:cNvSpPr txBox="1"/>
          <p:nvPr/>
        </p:nvSpPr>
        <p:spPr>
          <a:xfrm>
            <a:off x="1865867" y="1031533"/>
            <a:ext cx="2134800" cy="1160800"/>
          </a:xfrm>
          <a:prstGeom prst="rect">
            <a:avLst/>
          </a:prstGeom>
          <a:noFill/>
          <a:ln>
            <a:noFill/>
          </a:ln>
        </p:spPr>
        <p:txBody>
          <a:bodyPr spcFirstLastPara="1" wrap="square" lIns="121900" tIns="121900" rIns="121900" bIns="12190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00" name="Shape 100"/>
          <p:cNvSpPr/>
          <p:nvPr/>
        </p:nvSpPr>
        <p:spPr>
          <a:xfrm>
            <a:off x="2616100" y="217633"/>
            <a:ext cx="2228400" cy="12676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1867">
                <a:solidFill>
                  <a:srgbClr val="000000"/>
                </a:solidFill>
                <a:latin typeface="Arial"/>
                <a:ea typeface="Arial"/>
                <a:cs typeface="Arial"/>
                <a:sym typeface="Arial"/>
              </a:rPr>
              <a:t>College</a:t>
            </a:r>
            <a:endParaRPr sz="1867">
              <a:solidFill>
                <a:srgbClr val="000000"/>
              </a:solidFill>
              <a:latin typeface="Arial"/>
              <a:ea typeface="Arial"/>
              <a:cs typeface="Arial"/>
              <a:sym typeface="Arial"/>
            </a:endParaRPr>
          </a:p>
        </p:txBody>
      </p:sp>
      <p:sp>
        <p:nvSpPr>
          <p:cNvPr id="101" name="Shape 101"/>
          <p:cNvSpPr/>
          <p:nvPr/>
        </p:nvSpPr>
        <p:spPr>
          <a:xfrm>
            <a:off x="7188367" y="2535067"/>
            <a:ext cx="2228400" cy="1267600"/>
          </a:xfrm>
          <a:prstGeom prst="ellipse">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1867">
                <a:solidFill>
                  <a:srgbClr val="000000"/>
                </a:solidFill>
                <a:latin typeface="Arial"/>
                <a:ea typeface="Arial"/>
                <a:cs typeface="Arial"/>
                <a:sym typeface="Arial"/>
              </a:rPr>
              <a:t>Thing 2</a:t>
            </a:r>
            <a:endParaRPr sz="1867">
              <a:solidFill>
                <a:srgbClr val="000000"/>
              </a:solidFill>
              <a:latin typeface="Arial"/>
              <a:ea typeface="Arial"/>
              <a:cs typeface="Arial"/>
              <a:sym typeface="Arial"/>
            </a:endParaRPr>
          </a:p>
        </p:txBody>
      </p:sp>
      <p:sp>
        <p:nvSpPr>
          <p:cNvPr id="102" name="Shape 102"/>
          <p:cNvSpPr/>
          <p:nvPr/>
        </p:nvSpPr>
        <p:spPr>
          <a:xfrm>
            <a:off x="2616100" y="2535067"/>
            <a:ext cx="2228400" cy="1267600"/>
          </a:xfrm>
          <a:prstGeom prst="ellipse">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1867">
                <a:solidFill>
                  <a:srgbClr val="000000"/>
                </a:solidFill>
                <a:latin typeface="Arial"/>
                <a:ea typeface="Arial"/>
                <a:cs typeface="Arial"/>
                <a:sym typeface="Arial"/>
              </a:rPr>
              <a:t>Thing 1</a:t>
            </a:r>
            <a:endParaRPr sz="1867">
              <a:solidFill>
                <a:srgbClr val="000000"/>
              </a:solidFill>
              <a:latin typeface="Arial"/>
              <a:ea typeface="Arial"/>
              <a:cs typeface="Arial"/>
              <a:sym typeface="Arial"/>
            </a:endParaRPr>
          </a:p>
        </p:txBody>
      </p:sp>
      <p:sp>
        <p:nvSpPr>
          <p:cNvPr id="103" name="Shape 103"/>
          <p:cNvSpPr/>
          <p:nvPr/>
        </p:nvSpPr>
        <p:spPr>
          <a:xfrm>
            <a:off x="7188367" y="217633"/>
            <a:ext cx="2228400" cy="1267600"/>
          </a:xfrm>
          <a:prstGeom prst="ellipse">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1867">
                <a:solidFill>
                  <a:srgbClr val="000000"/>
                </a:solidFill>
                <a:latin typeface="Arial"/>
                <a:ea typeface="Arial"/>
                <a:cs typeface="Arial"/>
                <a:sym typeface="Arial"/>
              </a:rPr>
              <a:t>Department</a:t>
            </a:r>
            <a:endParaRPr sz="1867">
              <a:solidFill>
                <a:srgbClr val="000000"/>
              </a:solidFill>
              <a:latin typeface="Arial"/>
              <a:ea typeface="Arial"/>
              <a:cs typeface="Arial"/>
              <a:sym typeface="Arial"/>
            </a:endParaRPr>
          </a:p>
        </p:txBody>
      </p:sp>
      <p:sp>
        <p:nvSpPr>
          <p:cNvPr id="104" name="Shape 104"/>
          <p:cNvSpPr/>
          <p:nvPr/>
        </p:nvSpPr>
        <p:spPr>
          <a:xfrm>
            <a:off x="2022433" y="4567267"/>
            <a:ext cx="2054800" cy="12676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1867">
                <a:solidFill>
                  <a:srgbClr val="000000"/>
                </a:solidFill>
                <a:latin typeface="Arial"/>
                <a:ea typeface="Arial"/>
                <a:cs typeface="Arial"/>
                <a:sym typeface="Arial"/>
              </a:rPr>
              <a:t>“College of Science”</a:t>
            </a:r>
            <a:endParaRPr sz="1867">
              <a:solidFill>
                <a:srgbClr val="000000"/>
              </a:solidFill>
              <a:latin typeface="Arial"/>
              <a:ea typeface="Arial"/>
              <a:cs typeface="Arial"/>
              <a:sym typeface="Arial"/>
            </a:endParaRPr>
          </a:p>
        </p:txBody>
      </p:sp>
      <p:sp>
        <p:nvSpPr>
          <p:cNvPr id="105" name="Shape 105"/>
          <p:cNvSpPr/>
          <p:nvPr/>
        </p:nvSpPr>
        <p:spPr>
          <a:xfrm>
            <a:off x="8209167" y="4567267"/>
            <a:ext cx="2054800" cy="12676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 sz="1867">
                <a:solidFill>
                  <a:srgbClr val="000000"/>
                </a:solidFill>
                <a:latin typeface="Arial"/>
                <a:ea typeface="Arial"/>
                <a:cs typeface="Arial"/>
                <a:sym typeface="Arial"/>
              </a:rPr>
              <a:t>“Department of Chemistry”</a:t>
            </a:r>
            <a:endParaRPr sz="1867">
              <a:solidFill>
                <a:srgbClr val="000000"/>
              </a:solidFill>
              <a:latin typeface="Arial"/>
              <a:ea typeface="Arial"/>
              <a:cs typeface="Arial"/>
              <a:sym typeface="Arial"/>
            </a:endParaRPr>
          </a:p>
        </p:txBody>
      </p:sp>
      <p:cxnSp>
        <p:nvCxnSpPr>
          <p:cNvPr id="106" name="Shape 106"/>
          <p:cNvCxnSpPr>
            <a:stCxn id="102" idx="0"/>
            <a:endCxn id="100" idx="4"/>
          </p:cNvCxnSpPr>
          <p:nvPr/>
        </p:nvCxnSpPr>
        <p:spPr>
          <a:xfrm rot="10800000">
            <a:off x="3730300" y="1485067"/>
            <a:ext cx="0" cy="1050000"/>
          </a:xfrm>
          <a:prstGeom prst="straightConnector1">
            <a:avLst/>
          </a:prstGeom>
          <a:noFill/>
          <a:ln w="9525" cap="flat" cmpd="sng">
            <a:solidFill>
              <a:schemeClr val="dk2"/>
            </a:solidFill>
            <a:prstDash val="solid"/>
            <a:round/>
            <a:headEnd type="none" w="sm" len="sm"/>
            <a:tailEnd type="triangle" w="med" len="med"/>
          </a:ln>
        </p:spPr>
      </p:cxnSp>
      <p:cxnSp>
        <p:nvCxnSpPr>
          <p:cNvPr id="107" name="Shape 107"/>
          <p:cNvCxnSpPr>
            <a:stCxn id="101" idx="0"/>
            <a:endCxn id="103" idx="4"/>
          </p:cNvCxnSpPr>
          <p:nvPr/>
        </p:nvCxnSpPr>
        <p:spPr>
          <a:xfrm rot="10800000">
            <a:off x="8302567" y="1485067"/>
            <a:ext cx="0" cy="1050000"/>
          </a:xfrm>
          <a:prstGeom prst="straightConnector1">
            <a:avLst/>
          </a:prstGeom>
          <a:noFill/>
          <a:ln w="9525" cap="flat" cmpd="sng">
            <a:solidFill>
              <a:schemeClr val="dk2"/>
            </a:solidFill>
            <a:prstDash val="solid"/>
            <a:round/>
            <a:headEnd type="none" w="sm" len="sm"/>
            <a:tailEnd type="triangle" w="med" len="med"/>
          </a:ln>
        </p:spPr>
      </p:cxnSp>
      <p:cxnSp>
        <p:nvCxnSpPr>
          <p:cNvPr id="108" name="Shape 108"/>
          <p:cNvCxnSpPr>
            <a:stCxn id="102" idx="4"/>
            <a:endCxn id="104" idx="0"/>
          </p:cNvCxnSpPr>
          <p:nvPr/>
        </p:nvCxnSpPr>
        <p:spPr>
          <a:xfrm flipH="1">
            <a:off x="3049900" y="3802667"/>
            <a:ext cx="680400" cy="764400"/>
          </a:xfrm>
          <a:prstGeom prst="straightConnector1">
            <a:avLst/>
          </a:prstGeom>
          <a:noFill/>
          <a:ln w="9525" cap="flat" cmpd="sng">
            <a:solidFill>
              <a:schemeClr val="dk2"/>
            </a:solidFill>
            <a:prstDash val="solid"/>
            <a:round/>
            <a:headEnd type="none" w="sm" len="sm"/>
            <a:tailEnd type="triangle" w="med" len="med"/>
          </a:ln>
        </p:spPr>
      </p:cxnSp>
      <p:cxnSp>
        <p:nvCxnSpPr>
          <p:cNvPr id="109" name="Shape 109"/>
          <p:cNvCxnSpPr>
            <a:stCxn id="101" idx="4"/>
            <a:endCxn id="105" idx="0"/>
          </p:cNvCxnSpPr>
          <p:nvPr/>
        </p:nvCxnSpPr>
        <p:spPr>
          <a:xfrm>
            <a:off x="8302567" y="3802667"/>
            <a:ext cx="934000" cy="764400"/>
          </a:xfrm>
          <a:prstGeom prst="straightConnector1">
            <a:avLst/>
          </a:prstGeom>
          <a:noFill/>
          <a:ln w="9525" cap="flat" cmpd="sng">
            <a:solidFill>
              <a:schemeClr val="dk2"/>
            </a:solidFill>
            <a:prstDash val="solid"/>
            <a:round/>
            <a:headEnd type="none" w="sm" len="sm"/>
            <a:tailEnd type="triangle" w="med" len="med"/>
          </a:ln>
        </p:spPr>
      </p:cxnSp>
      <p:cxnSp>
        <p:nvCxnSpPr>
          <p:cNvPr id="110" name="Shape 110"/>
          <p:cNvCxnSpPr>
            <a:stCxn id="101" idx="2"/>
            <a:endCxn id="102" idx="6"/>
          </p:cNvCxnSpPr>
          <p:nvPr/>
        </p:nvCxnSpPr>
        <p:spPr>
          <a:xfrm rot="10800000">
            <a:off x="4844367" y="3168867"/>
            <a:ext cx="2344000" cy="0"/>
          </a:xfrm>
          <a:prstGeom prst="straightConnector1">
            <a:avLst/>
          </a:prstGeom>
          <a:noFill/>
          <a:ln w="9525" cap="flat" cmpd="sng">
            <a:solidFill>
              <a:schemeClr val="dk2"/>
            </a:solidFill>
            <a:prstDash val="solid"/>
            <a:round/>
            <a:headEnd type="none" w="sm" len="sm"/>
            <a:tailEnd type="triangle" w="med" len="med"/>
          </a:ln>
        </p:spPr>
      </p:cxnSp>
      <p:pic>
        <p:nvPicPr>
          <p:cNvPr id="111" name="Shape 111"/>
          <p:cNvPicPr preferRelativeResize="0"/>
          <p:nvPr/>
        </p:nvPicPr>
        <p:blipFill rotWithShape="1">
          <a:blip r:embed="rId4">
            <a:alphaModFix/>
          </a:blip>
          <a:srcRect/>
          <a:stretch/>
        </p:blipFill>
        <p:spPr>
          <a:xfrm>
            <a:off x="10101167" y="2123018"/>
            <a:ext cx="1634133" cy="2091701"/>
          </a:xfrm>
          <a:prstGeom prst="rect">
            <a:avLst/>
          </a:prstGeom>
          <a:noFill/>
          <a:ln>
            <a:noFill/>
          </a:ln>
        </p:spPr>
      </p:pic>
      <p:sp>
        <p:nvSpPr>
          <p:cNvPr id="112" name="Shape 112"/>
          <p:cNvSpPr txBox="1"/>
          <p:nvPr/>
        </p:nvSpPr>
        <p:spPr>
          <a:xfrm>
            <a:off x="4000667" y="1800317"/>
            <a:ext cx="790400" cy="502800"/>
          </a:xfrm>
          <a:prstGeom prst="rect">
            <a:avLst/>
          </a:prstGeom>
          <a:noFill/>
          <a:ln>
            <a:noFill/>
          </a:ln>
        </p:spPr>
        <p:txBody>
          <a:bodyPr spcFirstLastPara="1" wrap="square" lIns="121900" tIns="121900" rIns="121900" bIns="121900" anchor="t" anchorCtr="0">
            <a:noAutofit/>
          </a:bodyPr>
          <a:lstStyle/>
          <a:p>
            <a:pPr>
              <a:buClr>
                <a:srgbClr val="000000"/>
              </a:buClr>
              <a:buSzPts val="1400"/>
            </a:pPr>
            <a:r>
              <a:rPr lang="en" sz="1867">
                <a:solidFill>
                  <a:srgbClr val="000000"/>
                </a:solidFill>
                <a:latin typeface="Arial"/>
                <a:ea typeface="Arial"/>
                <a:cs typeface="Arial"/>
                <a:sym typeface="Arial"/>
              </a:rPr>
              <a:t>“Is a”</a:t>
            </a:r>
            <a:endParaRPr sz="1867">
              <a:solidFill>
                <a:srgbClr val="000000"/>
              </a:solidFill>
              <a:latin typeface="Arial"/>
              <a:ea typeface="Arial"/>
              <a:cs typeface="Arial"/>
              <a:sym typeface="Arial"/>
            </a:endParaRPr>
          </a:p>
        </p:txBody>
      </p:sp>
      <p:sp>
        <p:nvSpPr>
          <p:cNvPr id="113" name="Shape 113"/>
          <p:cNvSpPr txBox="1"/>
          <p:nvPr/>
        </p:nvSpPr>
        <p:spPr>
          <a:xfrm>
            <a:off x="8626367" y="1800317"/>
            <a:ext cx="790400" cy="502800"/>
          </a:xfrm>
          <a:prstGeom prst="rect">
            <a:avLst/>
          </a:prstGeom>
          <a:noFill/>
          <a:ln>
            <a:noFill/>
          </a:ln>
        </p:spPr>
        <p:txBody>
          <a:bodyPr spcFirstLastPara="1" wrap="square" lIns="121900" tIns="121900" rIns="121900" bIns="121900" anchor="t" anchorCtr="0">
            <a:noAutofit/>
          </a:bodyPr>
          <a:lstStyle/>
          <a:p>
            <a:pPr>
              <a:buClr>
                <a:srgbClr val="000000"/>
              </a:buClr>
              <a:buSzPts val="1400"/>
            </a:pPr>
            <a:r>
              <a:rPr lang="en" sz="1867">
                <a:solidFill>
                  <a:srgbClr val="000000"/>
                </a:solidFill>
                <a:latin typeface="Arial"/>
                <a:ea typeface="Arial"/>
                <a:cs typeface="Arial"/>
                <a:sym typeface="Arial"/>
              </a:rPr>
              <a:t>“Is a”</a:t>
            </a:r>
            <a:endParaRPr sz="1867">
              <a:solidFill>
                <a:srgbClr val="000000"/>
              </a:solidFill>
              <a:latin typeface="Arial"/>
              <a:ea typeface="Arial"/>
              <a:cs typeface="Arial"/>
              <a:sym typeface="Arial"/>
            </a:endParaRPr>
          </a:p>
        </p:txBody>
      </p:sp>
      <p:sp>
        <p:nvSpPr>
          <p:cNvPr id="114" name="Shape 114"/>
          <p:cNvSpPr txBox="1"/>
          <p:nvPr/>
        </p:nvSpPr>
        <p:spPr>
          <a:xfrm>
            <a:off x="5548367" y="3299867"/>
            <a:ext cx="1174000" cy="502800"/>
          </a:xfrm>
          <a:prstGeom prst="rect">
            <a:avLst/>
          </a:prstGeom>
          <a:noFill/>
          <a:ln>
            <a:noFill/>
          </a:ln>
        </p:spPr>
        <p:txBody>
          <a:bodyPr spcFirstLastPara="1" wrap="square" lIns="121900" tIns="121900" rIns="121900" bIns="121900" anchor="t" anchorCtr="0">
            <a:noAutofit/>
          </a:bodyPr>
          <a:lstStyle/>
          <a:p>
            <a:pPr>
              <a:buClr>
                <a:srgbClr val="000000"/>
              </a:buClr>
              <a:buSzPts val="1400"/>
            </a:pPr>
            <a:r>
              <a:rPr lang="en" sz="1867">
                <a:solidFill>
                  <a:srgbClr val="000000"/>
                </a:solidFill>
                <a:latin typeface="Arial"/>
                <a:ea typeface="Arial"/>
                <a:cs typeface="Arial"/>
                <a:sym typeface="Arial"/>
              </a:rPr>
              <a:t>“Part of”</a:t>
            </a:r>
            <a:endParaRPr sz="1867">
              <a:solidFill>
                <a:srgbClr val="000000"/>
              </a:solidFill>
              <a:latin typeface="Arial"/>
              <a:ea typeface="Arial"/>
              <a:cs typeface="Arial"/>
              <a:sym typeface="Arial"/>
            </a:endParaRPr>
          </a:p>
        </p:txBody>
      </p:sp>
      <p:sp>
        <p:nvSpPr>
          <p:cNvPr id="115" name="Shape 115"/>
          <p:cNvSpPr txBox="1"/>
          <p:nvPr/>
        </p:nvSpPr>
        <p:spPr>
          <a:xfrm>
            <a:off x="3730300" y="3868117"/>
            <a:ext cx="1060800" cy="502800"/>
          </a:xfrm>
          <a:prstGeom prst="rect">
            <a:avLst/>
          </a:prstGeom>
          <a:noFill/>
          <a:ln>
            <a:noFill/>
          </a:ln>
        </p:spPr>
        <p:txBody>
          <a:bodyPr spcFirstLastPara="1" wrap="square" lIns="121900" tIns="121900" rIns="121900" bIns="121900" anchor="t" anchorCtr="0">
            <a:noAutofit/>
          </a:bodyPr>
          <a:lstStyle/>
          <a:p>
            <a:pPr>
              <a:buClr>
                <a:srgbClr val="000000"/>
              </a:buClr>
              <a:buSzPts val="1400"/>
            </a:pPr>
            <a:r>
              <a:rPr lang="en" sz="1867">
                <a:solidFill>
                  <a:srgbClr val="000000"/>
                </a:solidFill>
                <a:latin typeface="Arial"/>
                <a:ea typeface="Arial"/>
                <a:cs typeface="Arial"/>
                <a:sym typeface="Arial"/>
              </a:rPr>
              <a:t>“name”</a:t>
            </a:r>
            <a:endParaRPr sz="1867">
              <a:solidFill>
                <a:srgbClr val="000000"/>
              </a:solidFill>
              <a:latin typeface="Arial"/>
              <a:ea typeface="Arial"/>
              <a:cs typeface="Arial"/>
              <a:sym typeface="Arial"/>
            </a:endParaRPr>
          </a:p>
        </p:txBody>
      </p:sp>
      <p:sp>
        <p:nvSpPr>
          <p:cNvPr id="116" name="Shape 116"/>
          <p:cNvSpPr txBox="1"/>
          <p:nvPr/>
        </p:nvSpPr>
        <p:spPr>
          <a:xfrm>
            <a:off x="9236567" y="3868117"/>
            <a:ext cx="1060800" cy="502800"/>
          </a:xfrm>
          <a:prstGeom prst="rect">
            <a:avLst/>
          </a:prstGeom>
          <a:noFill/>
          <a:ln>
            <a:noFill/>
          </a:ln>
        </p:spPr>
        <p:txBody>
          <a:bodyPr spcFirstLastPara="1" wrap="square" lIns="121900" tIns="121900" rIns="121900" bIns="121900" anchor="t" anchorCtr="0">
            <a:noAutofit/>
          </a:bodyPr>
          <a:lstStyle/>
          <a:p>
            <a:pPr>
              <a:buClr>
                <a:srgbClr val="000000"/>
              </a:buClr>
              <a:buSzPts val="1400"/>
            </a:pPr>
            <a:r>
              <a:rPr lang="en" sz="1867">
                <a:solidFill>
                  <a:srgbClr val="000000"/>
                </a:solidFill>
                <a:latin typeface="Arial"/>
                <a:ea typeface="Arial"/>
                <a:cs typeface="Arial"/>
                <a:sym typeface="Arial"/>
              </a:rPr>
              <a:t>“name”</a:t>
            </a:r>
            <a:endParaRPr sz="1867">
              <a:solidFill>
                <a:srgbClr val="000000"/>
              </a:solidFill>
              <a:latin typeface="Arial"/>
              <a:ea typeface="Arial"/>
              <a:cs typeface="Arial"/>
              <a:sym typeface="Arial"/>
            </a:endParaRPr>
          </a:p>
        </p:txBody>
      </p:sp>
    </p:spTree>
    <p:extLst>
      <p:ext uri="{BB962C8B-B14F-4D97-AF65-F5344CB8AC3E}">
        <p14:creationId xmlns:p14="http://schemas.microsoft.com/office/powerpoint/2010/main" val="3284525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6.googleusercontent.com/SqkYLLyN5FD8_BZQQELy31qhaib9OE2nzDfX0iHELUya6qK3yq2uEoaqKws5Xg9C-k3XeIl2U_wefNIWJUK62W_2SOnzy7gFylk0BJoEOjZ1fsl6Fi582Xk5NydbX3CPSRG-DXVvxow8eCTMAg">
            <a:extLst>
              <a:ext uri="{FF2B5EF4-FFF2-40B4-BE49-F238E27FC236}">
                <a16:creationId xmlns:a16="http://schemas.microsoft.com/office/drawing/2014/main" id="{8D7BB841-AF84-524C-902F-E17085790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763" y="0"/>
            <a:ext cx="8626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FA962D4-86E4-CD4C-8F82-413B648DACA2}"/>
              </a:ext>
            </a:extLst>
          </p:cNvPr>
          <p:cNvSpPr/>
          <p:nvPr/>
        </p:nvSpPr>
        <p:spPr>
          <a:xfrm>
            <a:off x="6337300" y="0"/>
            <a:ext cx="11049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465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ctrTitle"/>
          </p:nvPr>
        </p:nvSpPr>
        <p:spPr>
          <a:xfrm>
            <a:off x="415611" y="992767"/>
            <a:ext cx="11360800" cy="2736800"/>
          </a:xfrm>
          <a:prstGeom prst="rect">
            <a:avLst/>
          </a:prstGeom>
          <a:noFill/>
          <a:ln>
            <a:noFill/>
          </a:ln>
        </p:spPr>
        <p:txBody>
          <a:bodyPr spcFirstLastPara="1" vert="horz" wrap="square" lIns="121900" tIns="121900" rIns="121900" bIns="121900" rtlCol="0" anchor="b" anchorCtr="0">
            <a:noAutofit/>
          </a:bodyPr>
          <a:lstStyle/>
          <a:p>
            <a:pPr>
              <a:lnSpc>
                <a:spcPct val="100000"/>
              </a:lnSpc>
              <a:spcBef>
                <a:spcPts val="0"/>
              </a:spcBef>
              <a:buClr>
                <a:schemeClr val="dk1"/>
              </a:buClr>
              <a:buSzPts val="5200"/>
            </a:pPr>
            <a:r>
              <a:rPr lang="en" sz="6933">
                <a:solidFill>
                  <a:schemeClr val="dk1"/>
                </a:solidFill>
                <a:latin typeface="Arial"/>
                <a:ea typeface="Arial"/>
                <a:cs typeface="Arial"/>
                <a:sym typeface="Arial"/>
              </a:rPr>
              <a:t>Conceptual</a:t>
            </a:r>
            <a:endParaRPr sz="6933">
              <a:solidFill>
                <a:schemeClr val="dk1"/>
              </a:solidFill>
              <a:latin typeface="Arial"/>
              <a:ea typeface="Arial"/>
              <a:cs typeface="Arial"/>
              <a:sym typeface="Arial"/>
            </a:endParaRPr>
          </a:p>
        </p:txBody>
      </p:sp>
      <p:sp>
        <p:nvSpPr>
          <p:cNvPr id="81" name="Shape 81"/>
          <p:cNvSpPr txBox="1">
            <a:spLocks noGrp="1"/>
          </p:cNvSpPr>
          <p:nvPr>
            <p:ph type="subTitle" idx="1"/>
          </p:nvPr>
        </p:nvSpPr>
        <p:spPr>
          <a:xfrm>
            <a:off x="415600" y="3778833"/>
            <a:ext cx="11360800" cy="1056800"/>
          </a:xfrm>
          <a:prstGeom prst="rect">
            <a:avLst/>
          </a:prstGeom>
          <a:noFill/>
          <a:ln>
            <a:noFill/>
          </a:ln>
        </p:spPr>
        <p:txBody>
          <a:bodyPr spcFirstLastPara="1" vert="horz" wrap="square" lIns="121900" tIns="121900" rIns="121900" bIns="121900" rtlCol="0" anchor="t" anchorCtr="0">
            <a:noAutofit/>
          </a:bodyPr>
          <a:lstStyle/>
          <a:p>
            <a:pPr>
              <a:lnSpc>
                <a:spcPct val="100000"/>
              </a:lnSpc>
              <a:spcBef>
                <a:spcPts val="0"/>
              </a:spcBef>
              <a:buClr>
                <a:schemeClr val="dk2"/>
              </a:buClr>
              <a:buSzPts val="2800"/>
            </a:pPr>
            <a:endParaRPr sz="3733">
              <a:solidFill>
                <a:schemeClr val="dk2"/>
              </a:solidFill>
              <a:latin typeface="Arial"/>
              <a:ea typeface="Arial"/>
              <a:cs typeface="Arial"/>
              <a:sym typeface="Arial"/>
            </a:endParaRPr>
          </a:p>
        </p:txBody>
      </p:sp>
      <p:pic>
        <p:nvPicPr>
          <p:cNvPr id="82" name="Shape 82"/>
          <p:cNvPicPr preferRelativeResize="0"/>
          <p:nvPr/>
        </p:nvPicPr>
        <p:blipFill rotWithShape="1">
          <a:blip r:embed="rId3">
            <a:alphaModFix/>
          </a:blip>
          <a:srcRect/>
          <a:stretch/>
        </p:blipFill>
        <p:spPr>
          <a:xfrm>
            <a:off x="1269150" y="200134"/>
            <a:ext cx="9653700" cy="6587065"/>
          </a:xfrm>
          <a:prstGeom prst="rect">
            <a:avLst/>
          </a:prstGeom>
          <a:noFill/>
          <a:ln>
            <a:noFill/>
          </a:ln>
        </p:spPr>
      </p:pic>
    </p:spTree>
    <p:extLst>
      <p:ext uri="{BB962C8B-B14F-4D97-AF65-F5344CB8AC3E}">
        <p14:creationId xmlns:p14="http://schemas.microsoft.com/office/powerpoint/2010/main" val="457024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Shape 93"/>
          <p:cNvPicPr preferRelativeResize="0"/>
          <p:nvPr/>
        </p:nvPicPr>
        <p:blipFill rotWithShape="1">
          <a:blip r:embed="rId3">
            <a:alphaModFix/>
          </a:blip>
          <a:srcRect/>
          <a:stretch/>
        </p:blipFill>
        <p:spPr>
          <a:xfrm>
            <a:off x="76200" y="76200"/>
            <a:ext cx="12039599" cy="6054596"/>
          </a:xfrm>
          <a:prstGeom prst="rect">
            <a:avLst/>
          </a:prstGeom>
          <a:noFill/>
          <a:ln>
            <a:noFill/>
          </a:ln>
        </p:spPr>
      </p:pic>
    </p:spTree>
    <p:extLst>
      <p:ext uri="{BB962C8B-B14F-4D97-AF65-F5344CB8AC3E}">
        <p14:creationId xmlns:p14="http://schemas.microsoft.com/office/powerpoint/2010/main" val="4278538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844550" y="476250"/>
            <a:ext cx="10502900" cy="1143000"/>
          </a:xfrm>
          <a:prstGeom prst="rect">
            <a:avLst/>
          </a:prstGeom>
          <a:noFill/>
          <a:ln>
            <a:noFill/>
          </a:ln>
        </p:spPr>
        <p:txBody>
          <a:bodyPr spcFirstLastPara="1" vert="horz" wrap="square" lIns="25400" tIns="25400" rIns="25400" bIns="25400" rtlCol="0" anchor="ctr" anchorCtr="0">
            <a:noAutofit/>
          </a:bodyPr>
          <a:lstStyle/>
          <a:p>
            <a:endParaRPr/>
          </a:p>
        </p:txBody>
      </p:sp>
      <p:pic>
        <p:nvPicPr>
          <p:cNvPr id="99" name="Shape 99"/>
          <p:cNvPicPr preferRelativeResize="0"/>
          <p:nvPr/>
        </p:nvPicPr>
        <p:blipFill rotWithShape="1">
          <a:blip r:embed="rId3">
            <a:alphaModFix/>
          </a:blip>
          <a:srcRect/>
          <a:stretch/>
        </p:blipFill>
        <p:spPr>
          <a:xfrm>
            <a:off x="1885950" y="-419100"/>
            <a:ext cx="8500617" cy="7265431"/>
          </a:xfrm>
          <a:prstGeom prst="rect">
            <a:avLst/>
          </a:prstGeom>
          <a:noFill/>
          <a:ln>
            <a:noFill/>
          </a:ln>
        </p:spPr>
      </p:pic>
      <p:sp>
        <p:nvSpPr>
          <p:cNvPr id="100" name="Shape 100"/>
          <p:cNvSpPr txBox="1"/>
          <p:nvPr/>
        </p:nvSpPr>
        <p:spPr>
          <a:xfrm>
            <a:off x="847031" y="3018632"/>
            <a:ext cx="1191031" cy="820738"/>
          </a:xfrm>
          <a:prstGeom prst="rect">
            <a:avLst/>
          </a:prstGeom>
          <a:noFill/>
          <a:ln>
            <a:noFill/>
          </a:ln>
        </p:spPr>
        <p:txBody>
          <a:bodyPr spcFirstLastPara="1" wrap="square" lIns="25400" tIns="25400" rIns="25400" bIns="25400" anchor="ctr" anchorCtr="0">
            <a:noAutofit/>
          </a:bodyPr>
          <a:lstStyle/>
          <a:p>
            <a:pPr algn="ctr">
              <a:buClr>
                <a:srgbClr val="000000"/>
              </a:buClr>
              <a:buSzPts val="5000"/>
            </a:pPr>
            <a:r>
              <a:rPr lang="en-US" dirty="0">
                <a:solidFill>
                  <a:srgbClr val="000000"/>
                </a:solidFill>
                <a:latin typeface="Helvetica Neue"/>
                <a:ea typeface="Helvetica Neue"/>
                <a:cs typeface="Helvetica Neue"/>
                <a:sym typeface="Helvetica Neue"/>
              </a:rPr>
              <a:t>418 </a:t>
            </a:r>
            <a:endParaRPr dirty="0">
              <a:solidFill>
                <a:srgbClr val="000000"/>
              </a:solidFill>
              <a:latin typeface="Arial"/>
              <a:ea typeface="Arial"/>
              <a:cs typeface="Arial"/>
              <a:sym typeface="Arial"/>
            </a:endParaRPr>
          </a:p>
          <a:p>
            <a:pPr algn="ctr">
              <a:buClr>
                <a:srgbClr val="000000"/>
              </a:buClr>
              <a:buSzPts val="5000"/>
            </a:pPr>
            <a:r>
              <a:rPr lang="en-US" dirty="0">
                <a:solidFill>
                  <a:srgbClr val="000000"/>
                </a:solidFill>
                <a:latin typeface="Helvetica Neue"/>
                <a:ea typeface="Helvetica Neue"/>
                <a:cs typeface="Helvetica Neue"/>
                <a:sym typeface="Helvetica Neue"/>
              </a:rPr>
              <a:t>Classes</a:t>
            </a:r>
          </a:p>
          <a:p>
            <a:pPr algn="ctr">
              <a:buClr>
                <a:srgbClr val="000000"/>
              </a:buClr>
              <a:buSzPts val="5000"/>
            </a:pPr>
            <a:endParaRPr lang="en-US" dirty="0">
              <a:solidFill>
                <a:srgbClr val="000000"/>
              </a:solidFill>
              <a:latin typeface="Helvetica Neue"/>
              <a:ea typeface="Helvetica Neue"/>
              <a:cs typeface="Helvetica Neue"/>
              <a:sym typeface="Helvetica Neue"/>
            </a:endParaRPr>
          </a:p>
          <a:p>
            <a:pPr algn="ctr">
              <a:buClr>
                <a:srgbClr val="000000"/>
              </a:buClr>
              <a:buSzPts val="5000"/>
            </a:pPr>
            <a:r>
              <a:rPr lang="en-US" dirty="0">
                <a:solidFill>
                  <a:srgbClr val="000000"/>
                </a:solidFill>
                <a:latin typeface="Helvetica Neue"/>
                <a:ea typeface="Helvetica Neue"/>
                <a:cs typeface="Helvetica Neue"/>
                <a:sym typeface="Helvetica Neue"/>
              </a:rPr>
              <a:t>199</a:t>
            </a:r>
          </a:p>
          <a:p>
            <a:pPr algn="ctr">
              <a:buClr>
                <a:srgbClr val="000000"/>
              </a:buClr>
              <a:buSzPts val="5000"/>
            </a:pPr>
            <a:r>
              <a:rPr lang="en-US" dirty="0">
                <a:solidFill>
                  <a:srgbClr val="000000"/>
                </a:solidFill>
                <a:latin typeface="Helvetica Neue"/>
                <a:ea typeface="Helvetica Neue"/>
                <a:cs typeface="Helvetica Neue"/>
                <a:sym typeface="Helvetica Neue"/>
              </a:rPr>
              <a:t>Object</a:t>
            </a:r>
          </a:p>
          <a:p>
            <a:pPr algn="ctr">
              <a:buClr>
                <a:srgbClr val="000000"/>
              </a:buClr>
              <a:buSzPts val="5000"/>
            </a:pPr>
            <a:r>
              <a:rPr lang="en-US" dirty="0">
                <a:solidFill>
                  <a:srgbClr val="000000"/>
                </a:solidFill>
                <a:latin typeface="Helvetica Neue"/>
                <a:ea typeface="Helvetica Neue"/>
                <a:cs typeface="Helvetica Neue"/>
                <a:sym typeface="Helvetica Neue"/>
              </a:rPr>
              <a:t>Properties</a:t>
            </a:r>
          </a:p>
          <a:p>
            <a:pPr algn="ctr">
              <a:buClr>
                <a:srgbClr val="000000"/>
              </a:buClr>
              <a:buSzPts val="5000"/>
            </a:pPr>
            <a:endParaRPr lang="en-US" dirty="0">
              <a:solidFill>
                <a:srgbClr val="000000"/>
              </a:solidFill>
              <a:latin typeface="Helvetica Neue"/>
              <a:ea typeface="Helvetica Neue"/>
              <a:cs typeface="Helvetica Neue"/>
              <a:sym typeface="Helvetica Neue"/>
            </a:endParaRPr>
          </a:p>
          <a:p>
            <a:pPr algn="ctr">
              <a:buClr>
                <a:srgbClr val="000000"/>
              </a:buClr>
              <a:buSzPts val="5000"/>
            </a:pPr>
            <a:r>
              <a:rPr lang="en-US" dirty="0">
                <a:solidFill>
                  <a:srgbClr val="000000"/>
                </a:solidFill>
                <a:latin typeface="Helvetica Neue"/>
                <a:ea typeface="Helvetica Neue"/>
                <a:cs typeface="Helvetica Neue"/>
                <a:sym typeface="Helvetica Neue"/>
              </a:rPr>
              <a:t>219</a:t>
            </a:r>
          </a:p>
          <a:p>
            <a:pPr algn="ctr">
              <a:buClr>
                <a:srgbClr val="000000"/>
              </a:buClr>
              <a:buSzPts val="5000"/>
            </a:pPr>
            <a:r>
              <a:rPr lang="en-US" dirty="0">
                <a:solidFill>
                  <a:srgbClr val="000000"/>
                </a:solidFill>
                <a:latin typeface="Helvetica Neue"/>
                <a:ea typeface="Helvetica Neue"/>
                <a:cs typeface="Helvetica Neue"/>
                <a:sym typeface="Helvetica Neue"/>
              </a:rPr>
              <a:t> Datatype</a:t>
            </a:r>
          </a:p>
          <a:p>
            <a:pPr algn="ctr">
              <a:buClr>
                <a:srgbClr val="000000"/>
              </a:buClr>
              <a:buSzPts val="5000"/>
            </a:pPr>
            <a:r>
              <a:rPr lang="en-US" dirty="0">
                <a:solidFill>
                  <a:srgbClr val="000000"/>
                </a:solidFill>
                <a:latin typeface="Helvetica Neue"/>
                <a:ea typeface="Helvetica Neue"/>
                <a:cs typeface="Helvetica Neue"/>
                <a:sym typeface="Helvetica Neue"/>
              </a:rPr>
              <a:t>Properties</a:t>
            </a:r>
          </a:p>
          <a:p>
            <a:pPr algn="ctr">
              <a:buClr>
                <a:srgbClr val="000000"/>
              </a:buClr>
              <a:buSzPts val="5000"/>
            </a:pPr>
            <a:endParaRPr lang="en-US" dirty="0">
              <a:solidFill>
                <a:srgbClr val="000000"/>
              </a:solidFill>
              <a:latin typeface="Helvetica Neue"/>
              <a:ea typeface="Helvetica Neue"/>
              <a:cs typeface="Helvetica Neue"/>
              <a:sym typeface="Helvetica Neue"/>
            </a:endParaRPr>
          </a:p>
          <a:p>
            <a:pPr algn="ctr">
              <a:buClr>
                <a:srgbClr val="000000"/>
              </a:buClr>
              <a:buSzPts val="5000"/>
            </a:pPr>
            <a:r>
              <a:rPr lang="en-US" dirty="0">
                <a:solidFill>
                  <a:srgbClr val="000000"/>
                </a:solidFill>
                <a:latin typeface="Helvetica Neue"/>
                <a:ea typeface="Helvetica Neue"/>
                <a:cs typeface="Helvetica Neue"/>
                <a:sym typeface="Helvetica Neue"/>
              </a:rPr>
              <a:t>14 Individuals</a:t>
            </a:r>
            <a:endParaRPr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694719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4"/>
        <p:cNvGrpSpPr/>
        <p:nvPr/>
      </p:nvGrpSpPr>
      <p:grpSpPr>
        <a:xfrm>
          <a:off x="0" y="0"/>
          <a:ext cx="0" cy="0"/>
          <a:chOff x="0" y="0"/>
          <a:chExt cx="0" cy="0"/>
        </a:xfrm>
      </p:grpSpPr>
      <p:sp>
        <p:nvSpPr>
          <p:cNvPr id="120" name="Rectangle 11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 name="Straight Connector 12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05" name="Shape 105"/>
          <p:cNvSpPr txBox="1">
            <a:spLocks noGrp="1"/>
          </p:cNvSpPr>
          <p:nvPr>
            <p:ph type="title"/>
          </p:nvPr>
        </p:nvSpPr>
        <p:spPr>
          <a:xfrm>
            <a:off x="943277" y="712269"/>
            <a:ext cx="3370998" cy="5502264"/>
          </a:xfrm>
          <a:prstGeom prst="rect">
            <a:avLst/>
          </a:prstGeom>
        </p:spPr>
        <p:txBody>
          <a:bodyPr spcFirstLastPara="1" vert="horz" lIns="25400" tIns="25400" rIns="25400" bIns="25400" rtlCol="0" anchorCtr="0">
            <a:normAutofit/>
          </a:bodyPr>
          <a:lstStyle/>
          <a:p>
            <a:r>
              <a:rPr lang="en-US">
                <a:solidFill>
                  <a:srgbClr val="FFFFFF"/>
                </a:solidFill>
              </a:rPr>
              <a:t>Issue: The Middle Ground</a:t>
            </a:r>
          </a:p>
        </p:txBody>
      </p:sp>
      <p:graphicFrame>
        <p:nvGraphicFramePr>
          <p:cNvPr id="115" name="Shape 106">
            <a:extLst>
              <a:ext uri="{FF2B5EF4-FFF2-40B4-BE49-F238E27FC236}">
                <a16:creationId xmlns:a16="http://schemas.microsoft.com/office/drawing/2014/main" id="{72C05580-64FC-41DC-8BAB-366E52B6C87E}"/>
              </a:ext>
            </a:extLst>
          </p:cNvPr>
          <p:cNvGraphicFramePr>
            <a:graphicFrameLocks noGrp="1"/>
          </p:cNvGraphicFramePr>
          <p:nvPr>
            <p:ph idx="1"/>
            <p:extLst>
              <p:ext uri="{D42A27DB-BD31-4B8C-83A1-F6EECF244321}">
                <p14:modId xmlns:p14="http://schemas.microsoft.com/office/powerpoint/2010/main" val="543786910"/>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8772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0"/>
        <p:cNvGrpSpPr/>
        <p:nvPr/>
      </p:nvGrpSpPr>
      <p:grpSpPr>
        <a:xfrm>
          <a:off x="0" y="0"/>
          <a:ext cx="0" cy="0"/>
          <a:chOff x="0" y="0"/>
          <a:chExt cx="0" cy="0"/>
        </a:xfrm>
      </p:grpSpPr>
      <p:sp>
        <p:nvSpPr>
          <p:cNvPr id="119" name="Rectangle 118">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11" name="Shape 111"/>
          <p:cNvSpPr txBox="1">
            <a:spLocks noGrp="1"/>
          </p:cNvSpPr>
          <p:nvPr>
            <p:ph type="title"/>
          </p:nvPr>
        </p:nvSpPr>
        <p:spPr>
          <a:xfrm>
            <a:off x="943277" y="712269"/>
            <a:ext cx="3370998" cy="5502264"/>
          </a:xfrm>
          <a:prstGeom prst="rect">
            <a:avLst/>
          </a:prstGeom>
        </p:spPr>
        <p:txBody>
          <a:bodyPr spcFirstLastPara="1" vert="horz" lIns="25400" tIns="25400" rIns="25400" bIns="25400" rtlCol="0" anchorCtr="0">
            <a:normAutofit/>
          </a:bodyPr>
          <a:lstStyle/>
          <a:p>
            <a:r>
              <a:rPr lang="en-US">
                <a:solidFill>
                  <a:srgbClr val="FFFFFF"/>
                </a:solidFill>
              </a:rPr>
              <a:t>Issue:  Missing Ontologies</a:t>
            </a:r>
          </a:p>
        </p:txBody>
      </p:sp>
      <p:graphicFrame>
        <p:nvGraphicFramePr>
          <p:cNvPr id="114" name="Shape 112">
            <a:extLst>
              <a:ext uri="{FF2B5EF4-FFF2-40B4-BE49-F238E27FC236}">
                <a16:creationId xmlns:a16="http://schemas.microsoft.com/office/drawing/2014/main" id="{B300EE8A-A916-4F82-9A2E-35B30AAE85F6}"/>
              </a:ext>
            </a:extLst>
          </p:cNvPr>
          <p:cNvGraphicFramePr>
            <a:graphicFrameLocks noGrp="1"/>
          </p:cNvGraphicFramePr>
          <p:nvPr>
            <p:ph idx="1"/>
            <p:extLst>
              <p:ext uri="{D42A27DB-BD31-4B8C-83A1-F6EECF244321}">
                <p14:modId xmlns:p14="http://schemas.microsoft.com/office/powerpoint/2010/main" val="755291683"/>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3657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2"/>
        <p:cNvGrpSpPr/>
        <p:nvPr/>
      </p:nvGrpSpPr>
      <p:grpSpPr>
        <a:xfrm>
          <a:off x="0" y="0"/>
          <a:ext cx="0" cy="0"/>
          <a:chOff x="0" y="0"/>
          <a:chExt cx="0" cy="0"/>
        </a:xfrm>
      </p:grpSpPr>
      <p:sp>
        <p:nvSpPr>
          <p:cNvPr id="131" name="Rectangle 130">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23" name="Shape 123"/>
          <p:cNvSpPr txBox="1">
            <a:spLocks noGrp="1"/>
          </p:cNvSpPr>
          <p:nvPr>
            <p:ph type="title"/>
          </p:nvPr>
        </p:nvSpPr>
        <p:spPr>
          <a:xfrm>
            <a:off x="943277" y="712269"/>
            <a:ext cx="3370998" cy="5502264"/>
          </a:xfrm>
          <a:prstGeom prst="rect">
            <a:avLst/>
          </a:prstGeom>
        </p:spPr>
        <p:txBody>
          <a:bodyPr spcFirstLastPara="1" vert="horz" lIns="25400" tIns="25400" rIns="25400" bIns="25400" rtlCol="0" anchorCtr="0">
            <a:normAutofit/>
          </a:bodyPr>
          <a:lstStyle/>
          <a:p>
            <a:r>
              <a:rPr lang="en-US">
                <a:solidFill>
                  <a:srgbClr val="FFFFFF"/>
                </a:solidFill>
              </a:rPr>
              <a:t>Issue: Managing Ontological Change</a:t>
            </a:r>
          </a:p>
        </p:txBody>
      </p:sp>
      <p:graphicFrame>
        <p:nvGraphicFramePr>
          <p:cNvPr id="126" name="Shape 124">
            <a:extLst>
              <a:ext uri="{FF2B5EF4-FFF2-40B4-BE49-F238E27FC236}">
                <a16:creationId xmlns:a16="http://schemas.microsoft.com/office/drawing/2014/main" id="{809A90BF-A94D-4EED-8598-0103F5B0FC10}"/>
              </a:ext>
            </a:extLst>
          </p:cNvPr>
          <p:cNvGraphicFramePr>
            <a:graphicFrameLocks noGrp="1"/>
          </p:cNvGraphicFramePr>
          <p:nvPr>
            <p:ph idx="1"/>
            <p:extLst>
              <p:ext uri="{D42A27DB-BD31-4B8C-83A1-F6EECF244321}">
                <p14:modId xmlns:p14="http://schemas.microsoft.com/office/powerpoint/2010/main" val="1093350978"/>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623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8161020" cy="915033"/>
          </a:xfrm>
        </p:spPr>
        <p:txBody>
          <a:bodyPr>
            <a:normAutofit/>
          </a:bodyPr>
          <a:lstStyle/>
          <a:p>
            <a:r>
              <a:rPr lang="en-US" sz="3200" dirty="0"/>
              <a:t>Systems producing VIVO Data for Scholarship</a:t>
            </a:r>
          </a:p>
        </p:txBody>
      </p:sp>
      <p:sp>
        <p:nvSpPr>
          <p:cNvPr id="3" name="Content Placeholder 2"/>
          <p:cNvSpPr>
            <a:spLocks noGrp="1"/>
          </p:cNvSpPr>
          <p:nvPr>
            <p:ph idx="1"/>
          </p:nvPr>
        </p:nvSpPr>
        <p:spPr>
          <a:xfrm>
            <a:off x="838200" y="1280161"/>
            <a:ext cx="10515600" cy="2208628"/>
          </a:xfrm>
        </p:spPr>
        <p:txBody>
          <a:bodyPr>
            <a:noAutofit/>
          </a:bodyPr>
          <a:lstStyle/>
          <a:p>
            <a:r>
              <a:rPr lang="en-US" sz="2200" dirty="0"/>
              <a:t>VIVO sites, including </a:t>
            </a:r>
            <a:r>
              <a:rPr lang="en-US" sz="2200" dirty="0" err="1"/>
              <a:t>OpenVIVO</a:t>
            </a:r>
            <a:r>
              <a:rPr lang="en-US" sz="2200" dirty="0"/>
              <a:t>, Cambridge, Duke, Cornell, IICA, </a:t>
            </a:r>
            <a:r>
              <a:rPr lang="en-US" sz="2200" dirty="0" err="1"/>
              <a:t>InflibNet</a:t>
            </a:r>
            <a:r>
              <a:rPr lang="en-US" sz="2200" dirty="0"/>
              <a:t>, APA, TIB Hannover, and 150 others in 26 countries</a:t>
            </a:r>
          </a:p>
          <a:p>
            <a:r>
              <a:rPr lang="en-US" sz="2200" dirty="0"/>
              <a:t>SCOPUS, Web of Science, Dimensions, </a:t>
            </a:r>
            <a:r>
              <a:rPr lang="en-US" sz="2200" dirty="0" err="1"/>
              <a:t>Pubmed</a:t>
            </a:r>
            <a:r>
              <a:rPr lang="en-US" sz="2200" dirty="0"/>
              <a:t>, </a:t>
            </a:r>
            <a:r>
              <a:rPr lang="en-US" sz="2200" dirty="0" err="1"/>
              <a:t>ORCiD</a:t>
            </a:r>
            <a:r>
              <a:rPr lang="en-US" sz="2200" dirty="0"/>
              <a:t>, </a:t>
            </a:r>
            <a:r>
              <a:rPr lang="en-US" sz="2200" dirty="0" err="1"/>
              <a:t>ResearchGraph</a:t>
            </a:r>
            <a:r>
              <a:rPr lang="en-US" sz="2200" dirty="0"/>
              <a:t>, </a:t>
            </a:r>
            <a:r>
              <a:rPr lang="en-US" sz="2200" dirty="0" err="1"/>
              <a:t>figshare</a:t>
            </a:r>
            <a:r>
              <a:rPr lang="en-US" sz="2200" dirty="0"/>
              <a:t>, </a:t>
            </a:r>
            <a:r>
              <a:rPr lang="en-US" sz="2200" dirty="0" err="1"/>
              <a:t>GRiD</a:t>
            </a:r>
            <a:endParaRPr lang="en-US" sz="2200" dirty="0"/>
          </a:p>
          <a:p>
            <a:r>
              <a:rPr lang="en-US" sz="2200" dirty="0"/>
              <a:t>Harvard Profiles, Elsevier PURE, </a:t>
            </a:r>
            <a:r>
              <a:rPr lang="en-US" sz="2200" dirty="0" err="1"/>
              <a:t>Symplectic</a:t>
            </a:r>
            <a:r>
              <a:rPr lang="en-US" sz="2200" dirty="0"/>
              <a:t> Elements</a:t>
            </a:r>
          </a:p>
          <a:p>
            <a:r>
              <a:rPr lang="en-US" sz="2200" dirty="0"/>
              <a:t>Local systems producing VIVO data from other systems</a:t>
            </a:r>
          </a:p>
          <a:p>
            <a:pPr marL="0" indent="0">
              <a:buNone/>
            </a:pPr>
            <a:endParaRPr lang="en-US" sz="2200" dirty="0"/>
          </a:p>
        </p:txBody>
      </p:sp>
      <p:sp>
        <p:nvSpPr>
          <p:cNvPr id="4" name="Title 1">
            <a:extLst>
              <a:ext uri="{FF2B5EF4-FFF2-40B4-BE49-F238E27FC236}">
                <a16:creationId xmlns:a16="http://schemas.microsoft.com/office/drawing/2014/main" id="{44D19DA5-F3FF-364F-8EB0-8C6BC144353E}"/>
              </a:ext>
            </a:extLst>
          </p:cNvPr>
          <p:cNvSpPr txBox="1">
            <a:spLocks/>
          </p:cNvSpPr>
          <p:nvPr/>
        </p:nvSpPr>
        <p:spPr>
          <a:xfrm>
            <a:off x="2152650" y="3359201"/>
            <a:ext cx="8161020" cy="91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Tools for producing VIVO Data for Scholarship</a:t>
            </a:r>
          </a:p>
        </p:txBody>
      </p:sp>
      <p:sp>
        <p:nvSpPr>
          <p:cNvPr id="5" name="Content Placeholder 2">
            <a:extLst>
              <a:ext uri="{FF2B5EF4-FFF2-40B4-BE49-F238E27FC236}">
                <a16:creationId xmlns:a16="http://schemas.microsoft.com/office/drawing/2014/main" id="{3E833ECC-34C2-F545-A46B-51C21DE69402}"/>
              </a:ext>
            </a:extLst>
          </p:cNvPr>
          <p:cNvSpPr txBox="1">
            <a:spLocks/>
          </p:cNvSpPr>
          <p:nvPr/>
        </p:nvSpPr>
        <p:spPr>
          <a:xfrm>
            <a:off x="838200" y="4274234"/>
            <a:ext cx="10515600" cy="22086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Karma</a:t>
            </a:r>
          </a:p>
          <a:p>
            <a:r>
              <a:rPr lang="en-US" sz="2200" dirty="0"/>
              <a:t>The VIVO Pump</a:t>
            </a:r>
          </a:p>
          <a:p>
            <a:r>
              <a:rPr lang="en-US" sz="2200" dirty="0"/>
              <a:t>The VIVO Harvester</a:t>
            </a:r>
          </a:p>
          <a:p>
            <a:r>
              <a:rPr lang="en-US" sz="2200" dirty="0"/>
              <a:t>Many other local, open source tools</a:t>
            </a:r>
          </a:p>
        </p:txBody>
      </p:sp>
    </p:spTree>
    <p:extLst>
      <p:ext uri="{BB962C8B-B14F-4D97-AF65-F5344CB8AC3E}">
        <p14:creationId xmlns:p14="http://schemas.microsoft.com/office/powerpoint/2010/main" val="203137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0149" b="15348"/>
          <a:stretch/>
        </p:blipFill>
        <p:spPr>
          <a:xfrm>
            <a:off x="20" y="10"/>
            <a:ext cx="12191980" cy="6857990"/>
          </a:xfrm>
          <a:prstGeom prst="rect">
            <a:avLst/>
          </a:prstGeom>
        </p:spPr>
      </p:pic>
    </p:spTree>
    <p:extLst>
      <p:ext uri="{BB962C8B-B14F-4D97-AF65-F5344CB8AC3E}">
        <p14:creationId xmlns:p14="http://schemas.microsoft.com/office/powerpoint/2010/main" val="2933456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42" b="25645"/>
          <a:stretch/>
        </p:blipFill>
        <p:spPr>
          <a:xfrm>
            <a:off x="20" y="10"/>
            <a:ext cx="12191980" cy="6857990"/>
          </a:xfrm>
          <a:prstGeom prst="rect">
            <a:avLst/>
          </a:prstGeom>
        </p:spPr>
      </p:pic>
    </p:spTree>
    <p:extLst>
      <p:ext uri="{BB962C8B-B14F-4D97-AF65-F5344CB8AC3E}">
        <p14:creationId xmlns:p14="http://schemas.microsoft.com/office/powerpoint/2010/main" val="90101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49C0B7-2014-334E-965F-A7574C33166E}"/>
              </a:ext>
            </a:extLst>
          </p:cNvPr>
          <p:cNvSpPr>
            <a:spLocks noGrp="1"/>
          </p:cNvSpPr>
          <p:nvPr>
            <p:ph type="title"/>
          </p:nvPr>
        </p:nvSpPr>
        <p:spPr>
          <a:xfrm>
            <a:off x="943277" y="712269"/>
            <a:ext cx="3370998" cy="5502264"/>
          </a:xfrm>
        </p:spPr>
        <p:txBody>
          <a:bodyPr>
            <a:normAutofit/>
          </a:bodyPr>
          <a:lstStyle/>
          <a:p>
            <a:r>
              <a:rPr lang="en-US">
                <a:solidFill>
                  <a:srgbClr val="FFFFFF"/>
                </a:solidFill>
              </a:rPr>
              <a:t>VIVO Data Issues</a:t>
            </a:r>
          </a:p>
        </p:txBody>
      </p:sp>
      <p:graphicFrame>
        <p:nvGraphicFramePr>
          <p:cNvPr id="5" name="Content Placeholder 2">
            <a:extLst>
              <a:ext uri="{FF2B5EF4-FFF2-40B4-BE49-F238E27FC236}">
                <a16:creationId xmlns:a16="http://schemas.microsoft.com/office/drawing/2014/main" id="{ECF8D9A0-5A84-425C-8120-D5DA48360AF2}"/>
              </a:ext>
            </a:extLst>
          </p:cNvPr>
          <p:cNvGraphicFramePr>
            <a:graphicFrameLocks noGrp="1"/>
          </p:cNvGraphicFramePr>
          <p:nvPr>
            <p:ph idx="1"/>
            <p:extLst>
              <p:ext uri="{D42A27DB-BD31-4B8C-83A1-F6EECF244321}">
                <p14:modId xmlns:p14="http://schemas.microsoft.com/office/powerpoint/2010/main" val="1057875971"/>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4699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1" y="0"/>
            <a:ext cx="9143999" cy="6858000"/>
          </a:xfrm>
          <a:prstGeom prst="rect">
            <a:avLst/>
          </a:prstGeom>
        </p:spPr>
      </p:pic>
    </p:spTree>
    <p:extLst>
      <p:ext uri="{BB962C8B-B14F-4D97-AF65-F5344CB8AC3E}">
        <p14:creationId xmlns:p14="http://schemas.microsoft.com/office/powerpoint/2010/main" val="1436849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p:nvPr/>
        </p:nvSpPr>
        <p:spPr>
          <a:xfrm>
            <a:off x="523100" y="202883"/>
            <a:ext cx="1848800" cy="1848400"/>
          </a:xfrm>
          <a:prstGeom prst="flowChartConnector">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3200"/>
            </a:pPr>
            <a:r>
              <a:rPr lang="en-US" sz="1600">
                <a:solidFill>
                  <a:srgbClr val="000000"/>
                </a:solidFill>
                <a:latin typeface="Arial"/>
                <a:ea typeface="Arial"/>
                <a:cs typeface="Arial"/>
                <a:sym typeface="Arial"/>
              </a:rPr>
              <a:t>Data</a:t>
            </a:r>
            <a:endParaRPr sz="700">
              <a:solidFill>
                <a:srgbClr val="000000"/>
              </a:solidFill>
              <a:latin typeface="Arial"/>
              <a:ea typeface="Arial"/>
              <a:cs typeface="Arial"/>
              <a:sym typeface="Arial"/>
            </a:endParaRPr>
          </a:p>
        </p:txBody>
      </p:sp>
      <p:sp>
        <p:nvSpPr>
          <p:cNvPr id="66" name="Shape 66"/>
          <p:cNvSpPr/>
          <p:nvPr/>
        </p:nvSpPr>
        <p:spPr>
          <a:xfrm>
            <a:off x="5387214" y="202883"/>
            <a:ext cx="1848800" cy="1848400"/>
          </a:xfrm>
          <a:prstGeom prst="flowChartConnector">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3200"/>
            </a:pPr>
            <a:r>
              <a:rPr lang="en-US" sz="1600">
                <a:solidFill>
                  <a:srgbClr val="000000"/>
                </a:solidFill>
                <a:latin typeface="Arial"/>
                <a:ea typeface="Arial"/>
                <a:cs typeface="Arial"/>
                <a:sym typeface="Arial"/>
              </a:rPr>
              <a:t>Paper/</a:t>
            </a:r>
            <a:endParaRPr sz="700">
              <a:solidFill>
                <a:srgbClr val="000000"/>
              </a:solidFill>
              <a:latin typeface="Arial"/>
              <a:ea typeface="Arial"/>
              <a:cs typeface="Arial"/>
              <a:sym typeface="Arial"/>
            </a:endParaRPr>
          </a:p>
          <a:p>
            <a:pPr algn="ctr">
              <a:buClr>
                <a:srgbClr val="000000"/>
              </a:buClr>
              <a:buSzPts val="3200"/>
            </a:pPr>
            <a:r>
              <a:rPr lang="en-US" sz="1600">
                <a:solidFill>
                  <a:srgbClr val="000000"/>
                </a:solidFill>
                <a:latin typeface="Arial"/>
                <a:ea typeface="Arial"/>
                <a:cs typeface="Arial"/>
                <a:sym typeface="Arial"/>
              </a:rPr>
              <a:t>Scholarly Work</a:t>
            </a:r>
            <a:endParaRPr sz="700">
              <a:solidFill>
                <a:srgbClr val="000000"/>
              </a:solidFill>
              <a:latin typeface="Arial"/>
              <a:ea typeface="Arial"/>
              <a:cs typeface="Arial"/>
              <a:sym typeface="Arial"/>
            </a:endParaRPr>
          </a:p>
        </p:txBody>
      </p:sp>
      <p:sp>
        <p:nvSpPr>
          <p:cNvPr id="67" name="Shape 67"/>
          <p:cNvSpPr/>
          <p:nvPr/>
        </p:nvSpPr>
        <p:spPr>
          <a:xfrm>
            <a:off x="523100" y="4806723"/>
            <a:ext cx="1848800" cy="1848400"/>
          </a:xfrm>
          <a:prstGeom prst="flowChartConnector">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3200"/>
            </a:pPr>
            <a:r>
              <a:rPr lang="en-US" sz="1600">
                <a:solidFill>
                  <a:srgbClr val="000000"/>
                </a:solidFill>
                <a:latin typeface="Arial"/>
                <a:ea typeface="Arial"/>
                <a:cs typeface="Arial"/>
                <a:sym typeface="Arial"/>
              </a:rPr>
              <a:t>Funding/</a:t>
            </a:r>
            <a:endParaRPr sz="700">
              <a:solidFill>
                <a:srgbClr val="000000"/>
              </a:solidFill>
              <a:latin typeface="Arial"/>
              <a:ea typeface="Arial"/>
              <a:cs typeface="Arial"/>
              <a:sym typeface="Arial"/>
            </a:endParaRPr>
          </a:p>
          <a:p>
            <a:pPr algn="ctr">
              <a:buClr>
                <a:srgbClr val="000000"/>
              </a:buClr>
              <a:buSzPts val="3200"/>
            </a:pPr>
            <a:r>
              <a:rPr lang="en-US" sz="1600">
                <a:solidFill>
                  <a:srgbClr val="000000"/>
                </a:solidFill>
                <a:latin typeface="Arial"/>
                <a:ea typeface="Arial"/>
                <a:cs typeface="Arial"/>
                <a:sym typeface="Arial"/>
              </a:rPr>
              <a:t>Project</a:t>
            </a:r>
            <a:endParaRPr sz="700">
              <a:solidFill>
                <a:srgbClr val="000000"/>
              </a:solidFill>
              <a:latin typeface="Arial"/>
              <a:ea typeface="Arial"/>
              <a:cs typeface="Arial"/>
              <a:sym typeface="Arial"/>
            </a:endParaRPr>
          </a:p>
        </p:txBody>
      </p:sp>
      <p:sp>
        <p:nvSpPr>
          <p:cNvPr id="68" name="Shape 68"/>
          <p:cNvSpPr/>
          <p:nvPr/>
        </p:nvSpPr>
        <p:spPr>
          <a:xfrm>
            <a:off x="2955524" y="2505179"/>
            <a:ext cx="1848800" cy="1848400"/>
          </a:xfrm>
          <a:prstGeom prst="flowChartConnector">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3200"/>
            </a:pPr>
            <a:r>
              <a:rPr lang="en-US" sz="1600">
                <a:solidFill>
                  <a:srgbClr val="000000"/>
                </a:solidFill>
                <a:latin typeface="Arial"/>
                <a:ea typeface="Arial"/>
                <a:cs typeface="Arial"/>
                <a:sym typeface="Arial"/>
              </a:rPr>
              <a:t>Person</a:t>
            </a:r>
            <a:endParaRPr sz="700">
              <a:solidFill>
                <a:srgbClr val="000000"/>
              </a:solidFill>
              <a:latin typeface="Arial"/>
              <a:ea typeface="Arial"/>
              <a:cs typeface="Arial"/>
              <a:sym typeface="Arial"/>
            </a:endParaRPr>
          </a:p>
        </p:txBody>
      </p:sp>
      <p:sp>
        <p:nvSpPr>
          <p:cNvPr id="69" name="Shape 69"/>
          <p:cNvSpPr/>
          <p:nvPr/>
        </p:nvSpPr>
        <p:spPr>
          <a:xfrm>
            <a:off x="5387214" y="4806723"/>
            <a:ext cx="1848800" cy="1848400"/>
          </a:xfrm>
          <a:prstGeom prst="flowChartConnector">
            <a:avLst/>
          </a:prstGeom>
          <a:solidFill>
            <a:srgbClr val="FCE5C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3200"/>
            </a:pPr>
            <a:r>
              <a:rPr lang="en-US" sz="1600">
                <a:solidFill>
                  <a:srgbClr val="000000"/>
                </a:solidFill>
                <a:latin typeface="Arial"/>
                <a:ea typeface="Arial"/>
                <a:cs typeface="Arial"/>
                <a:sym typeface="Arial"/>
              </a:rPr>
              <a:t>Resource</a:t>
            </a:r>
            <a:endParaRPr sz="700">
              <a:solidFill>
                <a:srgbClr val="000000"/>
              </a:solidFill>
              <a:latin typeface="Arial"/>
              <a:ea typeface="Arial"/>
              <a:cs typeface="Arial"/>
              <a:sym typeface="Arial"/>
            </a:endParaRPr>
          </a:p>
        </p:txBody>
      </p:sp>
      <p:cxnSp>
        <p:nvCxnSpPr>
          <p:cNvPr id="70" name="Shape 70"/>
          <p:cNvCxnSpPr>
            <a:stCxn id="65" idx="6"/>
            <a:endCxn id="66" idx="2"/>
          </p:cNvCxnSpPr>
          <p:nvPr/>
        </p:nvCxnSpPr>
        <p:spPr>
          <a:xfrm>
            <a:off x="2371900" y="1127083"/>
            <a:ext cx="3015300" cy="300"/>
          </a:xfrm>
          <a:prstGeom prst="curvedConnector3">
            <a:avLst>
              <a:gd name="adj1" fmla="val 50000"/>
            </a:avLst>
          </a:prstGeom>
          <a:noFill/>
          <a:ln w="19050" cap="flat" cmpd="sng">
            <a:solidFill>
              <a:schemeClr val="dk2"/>
            </a:solidFill>
            <a:prstDash val="solid"/>
            <a:round/>
            <a:headEnd type="stealth" w="med" len="med"/>
            <a:tailEnd type="stealth" w="med" len="med"/>
          </a:ln>
        </p:spPr>
      </p:cxnSp>
      <p:cxnSp>
        <p:nvCxnSpPr>
          <p:cNvPr id="71" name="Shape 71"/>
          <p:cNvCxnSpPr>
            <a:stCxn id="69" idx="0"/>
            <a:endCxn id="66" idx="4"/>
          </p:cNvCxnSpPr>
          <p:nvPr/>
        </p:nvCxnSpPr>
        <p:spPr>
          <a:xfrm rot="-5400000">
            <a:off x="4934014" y="3428823"/>
            <a:ext cx="2755500" cy="300"/>
          </a:xfrm>
          <a:prstGeom prst="curvedConnector3">
            <a:avLst>
              <a:gd name="adj1" fmla="val 50004"/>
            </a:avLst>
          </a:prstGeom>
          <a:noFill/>
          <a:ln w="19050" cap="flat" cmpd="sng">
            <a:solidFill>
              <a:schemeClr val="dk2"/>
            </a:solidFill>
            <a:prstDash val="solid"/>
            <a:round/>
            <a:headEnd type="stealth" w="med" len="med"/>
            <a:tailEnd type="stealth" w="med" len="med"/>
          </a:ln>
        </p:spPr>
      </p:cxnSp>
      <p:cxnSp>
        <p:nvCxnSpPr>
          <p:cNvPr id="72" name="Shape 72"/>
          <p:cNvCxnSpPr>
            <a:stCxn id="67" idx="6"/>
            <a:endCxn id="69" idx="2"/>
          </p:cNvCxnSpPr>
          <p:nvPr/>
        </p:nvCxnSpPr>
        <p:spPr>
          <a:xfrm>
            <a:off x="2371900" y="5730923"/>
            <a:ext cx="3015300" cy="300"/>
          </a:xfrm>
          <a:prstGeom prst="curvedConnector3">
            <a:avLst>
              <a:gd name="adj1" fmla="val 50000"/>
            </a:avLst>
          </a:prstGeom>
          <a:noFill/>
          <a:ln w="19050" cap="flat" cmpd="sng">
            <a:solidFill>
              <a:schemeClr val="dk2"/>
            </a:solidFill>
            <a:prstDash val="solid"/>
            <a:round/>
            <a:headEnd type="stealth" w="med" len="med"/>
            <a:tailEnd type="stealth" w="med" len="med"/>
          </a:ln>
        </p:spPr>
      </p:cxnSp>
      <p:cxnSp>
        <p:nvCxnSpPr>
          <p:cNvPr id="73" name="Shape 73"/>
          <p:cNvCxnSpPr>
            <a:stCxn id="65" idx="4"/>
            <a:endCxn id="67" idx="0"/>
          </p:cNvCxnSpPr>
          <p:nvPr/>
        </p:nvCxnSpPr>
        <p:spPr>
          <a:xfrm rot="-5400000" flipH="1">
            <a:off x="69900" y="3428883"/>
            <a:ext cx="2755500" cy="300"/>
          </a:xfrm>
          <a:prstGeom prst="curvedConnector3">
            <a:avLst>
              <a:gd name="adj1" fmla="val 50004"/>
            </a:avLst>
          </a:prstGeom>
          <a:noFill/>
          <a:ln w="19050" cap="flat" cmpd="sng">
            <a:solidFill>
              <a:schemeClr val="dk2"/>
            </a:solidFill>
            <a:prstDash val="solid"/>
            <a:round/>
            <a:headEnd type="stealth" w="med" len="med"/>
            <a:tailEnd type="stealth" w="med" len="med"/>
          </a:ln>
        </p:spPr>
      </p:cxnSp>
      <p:cxnSp>
        <p:nvCxnSpPr>
          <p:cNvPr id="74" name="Shape 74"/>
          <p:cNvCxnSpPr>
            <a:stCxn id="67" idx="0"/>
            <a:endCxn id="66" idx="2"/>
          </p:cNvCxnSpPr>
          <p:nvPr/>
        </p:nvCxnSpPr>
        <p:spPr>
          <a:xfrm rot="-5400000">
            <a:off x="1577550" y="997023"/>
            <a:ext cx="3679650" cy="3939750"/>
          </a:xfrm>
          <a:prstGeom prst="curvedConnector2">
            <a:avLst/>
          </a:prstGeom>
          <a:noFill/>
          <a:ln w="19050" cap="flat" cmpd="sng">
            <a:solidFill>
              <a:schemeClr val="dk2"/>
            </a:solidFill>
            <a:prstDash val="solid"/>
            <a:round/>
            <a:headEnd type="stealth" w="med" len="med"/>
            <a:tailEnd type="stealth" w="med" len="med"/>
          </a:ln>
        </p:spPr>
      </p:cxnSp>
      <p:cxnSp>
        <p:nvCxnSpPr>
          <p:cNvPr id="75" name="Shape 75"/>
          <p:cNvCxnSpPr>
            <a:stCxn id="67" idx="6"/>
            <a:endCxn id="66" idx="4"/>
          </p:cNvCxnSpPr>
          <p:nvPr/>
        </p:nvCxnSpPr>
        <p:spPr>
          <a:xfrm rot="10800000" flipH="1">
            <a:off x="2371900" y="2051273"/>
            <a:ext cx="3939750" cy="3679650"/>
          </a:xfrm>
          <a:prstGeom prst="curvedConnector2">
            <a:avLst/>
          </a:prstGeom>
          <a:noFill/>
          <a:ln w="19050" cap="flat" cmpd="sng">
            <a:solidFill>
              <a:schemeClr val="dk2"/>
            </a:solidFill>
            <a:prstDash val="solid"/>
            <a:round/>
            <a:headEnd type="stealth" w="med" len="med"/>
            <a:tailEnd type="stealth" w="med" len="med"/>
          </a:ln>
        </p:spPr>
      </p:cxnSp>
      <p:cxnSp>
        <p:nvCxnSpPr>
          <p:cNvPr id="76" name="Shape 76"/>
          <p:cNvCxnSpPr>
            <a:stCxn id="67" idx="7"/>
            <a:endCxn id="68" idx="3"/>
          </p:cNvCxnSpPr>
          <p:nvPr/>
        </p:nvCxnSpPr>
        <p:spPr>
          <a:xfrm rot="10800000" flipH="1">
            <a:off x="2101150" y="4082915"/>
            <a:ext cx="1125150" cy="994500"/>
          </a:xfrm>
          <a:prstGeom prst="straightConnector1">
            <a:avLst/>
          </a:prstGeom>
          <a:noFill/>
          <a:ln w="19050" cap="flat" cmpd="sng">
            <a:solidFill>
              <a:schemeClr val="dk2"/>
            </a:solidFill>
            <a:prstDash val="solid"/>
            <a:round/>
            <a:headEnd type="stealth" w="med" len="med"/>
            <a:tailEnd type="stealth" w="med" len="med"/>
          </a:ln>
        </p:spPr>
      </p:cxnSp>
      <p:cxnSp>
        <p:nvCxnSpPr>
          <p:cNvPr id="77" name="Shape 77"/>
          <p:cNvCxnSpPr>
            <a:stCxn id="68" idx="7"/>
            <a:endCxn id="66" idx="3"/>
          </p:cNvCxnSpPr>
          <p:nvPr/>
        </p:nvCxnSpPr>
        <p:spPr>
          <a:xfrm rot="10800000" flipH="1">
            <a:off x="4533574" y="1780621"/>
            <a:ext cx="1124400" cy="995250"/>
          </a:xfrm>
          <a:prstGeom prst="straightConnector1">
            <a:avLst/>
          </a:prstGeom>
          <a:noFill/>
          <a:ln w="19050" cap="flat" cmpd="sng">
            <a:solidFill>
              <a:schemeClr val="dk2"/>
            </a:solidFill>
            <a:prstDash val="solid"/>
            <a:round/>
            <a:headEnd type="stealth" w="med" len="med"/>
            <a:tailEnd type="stealth" w="med" len="med"/>
          </a:ln>
        </p:spPr>
      </p:cxnSp>
      <p:cxnSp>
        <p:nvCxnSpPr>
          <p:cNvPr id="78" name="Shape 78"/>
          <p:cNvCxnSpPr>
            <a:stCxn id="69" idx="0"/>
            <a:endCxn id="65" idx="6"/>
          </p:cNvCxnSpPr>
          <p:nvPr/>
        </p:nvCxnSpPr>
        <p:spPr>
          <a:xfrm rot="5400000" flipH="1">
            <a:off x="2501914" y="997023"/>
            <a:ext cx="3679650" cy="3939750"/>
          </a:xfrm>
          <a:prstGeom prst="curvedConnector2">
            <a:avLst/>
          </a:prstGeom>
          <a:noFill/>
          <a:ln w="19050" cap="flat" cmpd="sng">
            <a:solidFill>
              <a:schemeClr val="dk2"/>
            </a:solidFill>
            <a:prstDash val="solid"/>
            <a:round/>
            <a:headEnd type="stealth" w="med" len="med"/>
            <a:tailEnd type="stealth" w="med" len="med"/>
          </a:ln>
        </p:spPr>
      </p:cxnSp>
      <p:cxnSp>
        <p:nvCxnSpPr>
          <p:cNvPr id="79" name="Shape 79"/>
          <p:cNvCxnSpPr>
            <a:stCxn id="65" idx="4"/>
            <a:endCxn id="69" idx="2"/>
          </p:cNvCxnSpPr>
          <p:nvPr/>
        </p:nvCxnSpPr>
        <p:spPr>
          <a:xfrm rot="-5400000" flipH="1">
            <a:off x="1577550" y="1921233"/>
            <a:ext cx="3679650" cy="3939750"/>
          </a:xfrm>
          <a:prstGeom prst="curvedConnector2">
            <a:avLst/>
          </a:prstGeom>
          <a:noFill/>
          <a:ln w="19050" cap="flat" cmpd="sng">
            <a:solidFill>
              <a:schemeClr val="dk2"/>
            </a:solidFill>
            <a:prstDash val="solid"/>
            <a:round/>
            <a:headEnd type="stealth" w="med" len="med"/>
            <a:tailEnd type="stealth" w="med" len="med"/>
          </a:ln>
        </p:spPr>
      </p:cxnSp>
      <p:cxnSp>
        <p:nvCxnSpPr>
          <p:cNvPr id="80" name="Shape 80"/>
          <p:cNvCxnSpPr>
            <a:stCxn id="68" idx="1"/>
            <a:endCxn id="65" idx="5"/>
          </p:cNvCxnSpPr>
          <p:nvPr/>
        </p:nvCxnSpPr>
        <p:spPr>
          <a:xfrm rot="10800000">
            <a:off x="2101125" y="1780621"/>
            <a:ext cx="1125150" cy="995250"/>
          </a:xfrm>
          <a:prstGeom prst="straightConnector1">
            <a:avLst/>
          </a:prstGeom>
          <a:noFill/>
          <a:ln w="19050" cap="flat" cmpd="sng">
            <a:solidFill>
              <a:schemeClr val="dk2"/>
            </a:solidFill>
            <a:prstDash val="solid"/>
            <a:round/>
            <a:headEnd type="stealth" w="med" len="med"/>
            <a:tailEnd type="stealth" w="med" len="med"/>
          </a:ln>
        </p:spPr>
      </p:cxnSp>
      <p:cxnSp>
        <p:nvCxnSpPr>
          <p:cNvPr id="81" name="Shape 81"/>
          <p:cNvCxnSpPr>
            <a:stCxn id="68" idx="5"/>
            <a:endCxn id="69" idx="1"/>
          </p:cNvCxnSpPr>
          <p:nvPr/>
        </p:nvCxnSpPr>
        <p:spPr>
          <a:xfrm>
            <a:off x="4533574" y="4082887"/>
            <a:ext cx="1124400" cy="994500"/>
          </a:xfrm>
          <a:prstGeom prst="straightConnector1">
            <a:avLst/>
          </a:prstGeom>
          <a:noFill/>
          <a:ln w="19050" cap="flat" cmpd="sng">
            <a:solidFill>
              <a:schemeClr val="dk2"/>
            </a:solidFill>
            <a:prstDash val="solid"/>
            <a:round/>
            <a:headEnd type="stealth" w="med" len="med"/>
            <a:tailEnd type="stealth" w="med" len="med"/>
          </a:ln>
        </p:spPr>
      </p:cxnSp>
      <p:sp>
        <p:nvSpPr>
          <p:cNvPr id="82" name="Shape 82"/>
          <p:cNvSpPr txBox="1"/>
          <p:nvPr/>
        </p:nvSpPr>
        <p:spPr>
          <a:xfrm>
            <a:off x="7618724" y="978296"/>
            <a:ext cx="4252400" cy="4901254"/>
          </a:xfrm>
          <a:prstGeom prst="rect">
            <a:avLst/>
          </a:prstGeom>
          <a:noFill/>
          <a:ln>
            <a:noFill/>
          </a:ln>
        </p:spPr>
        <p:txBody>
          <a:bodyPr spcFirstLastPara="1" wrap="square" lIns="121900" tIns="121900" rIns="121900" bIns="121900" anchor="t" anchorCtr="0">
            <a:noAutofit/>
          </a:bodyPr>
          <a:lstStyle/>
          <a:p>
            <a:pPr algn="ctr">
              <a:buClr>
                <a:srgbClr val="000000"/>
              </a:buClr>
              <a:buSzPts val="4800"/>
            </a:pPr>
            <a:r>
              <a:rPr lang="en-US" sz="2400">
                <a:solidFill>
                  <a:srgbClr val="000000"/>
                </a:solidFill>
                <a:latin typeface="Arial"/>
                <a:ea typeface="Arial"/>
                <a:cs typeface="Arial"/>
                <a:sym typeface="Arial"/>
              </a:rPr>
              <a:t>Person:Paper </a:t>
            </a:r>
            <a:endParaRPr sz="700">
              <a:solidFill>
                <a:srgbClr val="000000"/>
              </a:solidFill>
              <a:latin typeface="Arial"/>
              <a:ea typeface="Arial"/>
              <a:cs typeface="Arial"/>
              <a:sym typeface="Arial"/>
            </a:endParaRPr>
          </a:p>
          <a:p>
            <a:pPr algn="ctr">
              <a:buClr>
                <a:srgbClr val="000000"/>
              </a:buClr>
              <a:buSzPts val="4800"/>
            </a:pPr>
            <a:r>
              <a:rPr lang="en-US" sz="2400">
                <a:solidFill>
                  <a:srgbClr val="000000"/>
                </a:solidFill>
                <a:latin typeface="Arial"/>
                <a:ea typeface="Arial"/>
                <a:cs typeface="Arial"/>
                <a:sym typeface="Arial"/>
              </a:rPr>
              <a:t>	authorOf, hasAuthor</a:t>
            </a:r>
            <a:endParaRPr sz="2400">
              <a:solidFill>
                <a:srgbClr val="000000"/>
              </a:solidFill>
              <a:latin typeface="Arial"/>
              <a:ea typeface="Arial"/>
              <a:cs typeface="Arial"/>
              <a:sym typeface="Arial"/>
            </a:endParaRPr>
          </a:p>
          <a:p>
            <a:pPr algn="ctr">
              <a:buClr>
                <a:srgbClr val="000000"/>
              </a:buClr>
              <a:buSzPts val="4800"/>
            </a:pPr>
            <a:endParaRPr sz="2400">
              <a:solidFill>
                <a:srgbClr val="000000"/>
              </a:solidFill>
              <a:latin typeface="Arial"/>
              <a:ea typeface="Arial"/>
              <a:cs typeface="Arial"/>
              <a:sym typeface="Arial"/>
            </a:endParaRPr>
          </a:p>
          <a:p>
            <a:pPr algn="ctr">
              <a:buClr>
                <a:srgbClr val="000000"/>
              </a:buClr>
              <a:buSzPts val="4800"/>
            </a:pPr>
            <a:r>
              <a:rPr lang="en-US" sz="2400">
                <a:solidFill>
                  <a:srgbClr val="000000"/>
                </a:solidFill>
                <a:latin typeface="Arial"/>
                <a:ea typeface="Arial"/>
                <a:cs typeface="Arial"/>
                <a:sym typeface="Arial"/>
              </a:rPr>
              <a:t>Person:Grant</a:t>
            </a:r>
            <a:endParaRPr sz="2400">
              <a:solidFill>
                <a:srgbClr val="000000"/>
              </a:solidFill>
              <a:latin typeface="Arial"/>
              <a:ea typeface="Arial"/>
              <a:cs typeface="Arial"/>
              <a:sym typeface="Arial"/>
            </a:endParaRPr>
          </a:p>
          <a:p>
            <a:pPr algn="ctr">
              <a:buClr>
                <a:srgbClr val="000000"/>
              </a:buClr>
              <a:buSzPts val="4800"/>
            </a:pPr>
            <a:r>
              <a:rPr lang="en-US" sz="2400">
                <a:solidFill>
                  <a:srgbClr val="000000"/>
                </a:solidFill>
                <a:latin typeface="Arial"/>
                <a:ea typeface="Arial"/>
                <a:cs typeface="Arial"/>
                <a:sym typeface="Arial"/>
              </a:rPr>
              <a:t>	fundedBy, funds</a:t>
            </a:r>
            <a:endParaRPr sz="2400">
              <a:solidFill>
                <a:srgbClr val="000000"/>
              </a:solidFill>
              <a:latin typeface="Arial"/>
              <a:ea typeface="Arial"/>
              <a:cs typeface="Arial"/>
              <a:sym typeface="Arial"/>
            </a:endParaRPr>
          </a:p>
          <a:p>
            <a:pPr algn="ctr">
              <a:buClr>
                <a:srgbClr val="000000"/>
              </a:buClr>
              <a:buSzPts val="4800"/>
            </a:pPr>
            <a:endParaRPr sz="2400">
              <a:solidFill>
                <a:srgbClr val="000000"/>
              </a:solidFill>
              <a:latin typeface="Arial"/>
              <a:ea typeface="Arial"/>
              <a:cs typeface="Arial"/>
              <a:sym typeface="Arial"/>
            </a:endParaRPr>
          </a:p>
          <a:p>
            <a:pPr algn="ctr">
              <a:buClr>
                <a:srgbClr val="000000"/>
              </a:buClr>
              <a:buSzPts val="4800"/>
            </a:pPr>
            <a:r>
              <a:rPr lang="en-US" sz="2400">
                <a:solidFill>
                  <a:srgbClr val="000000"/>
                </a:solidFill>
                <a:latin typeface="Arial"/>
                <a:ea typeface="Arial"/>
                <a:cs typeface="Arial"/>
                <a:sym typeface="Arial"/>
              </a:rPr>
              <a:t>Person:Resource</a:t>
            </a:r>
            <a:endParaRPr sz="2400">
              <a:solidFill>
                <a:srgbClr val="000000"/>
              </a:solidFill>
              <a:latin typeface="Arial"/>
              <a:ea typeface="Arial"/>
              <a:cs typeface="Arial"/>
              <a:sym typeface="Arial"/>
            </a:endParaRPr>
          </a:p>
          <a:p>
            <a:pPr algn="ctr">
              <a:buClr>
                <a:srgbClr val="000000"/>
              </a:buClr>
              <a:buSzPts val="4800"/>
            </a:pPr>
            <a:r>
              <a:rPr lang="en-US" sz="2400">
                <a:solidFill>
                  <a:srgbClr val="000000"/>
                </a:solidFill>
                <a:latin typeface="Arial"/>
                <a:ea typeface="Arial"/>
                <a:cs typeface="Arial"/>
                <a:sym typeface="Arial"/>
              </a:rPr>
              <a:t>	userOf, hasUser</a:t>
            </a:r>
            <a:endParaRPr sz="2400">
              <a:solidFill>
                <a:srgbClr val="000000"/>
              </a:solidFill>
              <a:latin typeface="Arial"/>
              <a:ea typeface="Arial"/>
              <a:cs typeface="Arial"/>
              <a:sym typeface="Arial"/>
            </a:endParaRPr>
          </a:p>
          <a:p>
            <a:pPr algn="ctr">
              <a:buClr>
                <a:srgbClr val="000000"/>
              </a:buClr>
              <a:buSzPts val="4800"/>
            </a:pPr>
            <a:endParaRPr sz="2400">
              <a:solidFill>
                <a:srgbClr val="000000"/>
              </a:solidFill>
              <a:latin typeface="Arial"/>
              <a:ea typeface="Arial"/>
              <a:cs typeface="Arial"/>
              <a:sym typeface="Arial"/>
            </a:endParaRPr>
          </a:p>
          <a:p>
            <a:pPr algn="ctr">
              <a:buClr>
                <a:srgbClr val="000000"/>
              </a:buClr>
              <a:buSzPts val="4800"/>
            </a:pPr>
            <a:r>
              <a:rPr lang="en-US" sz="2400">
                <a:solidFill>
                  <a:srgbClr val="000000"/>
                </a:solidFill>
                <a:latin typeface="Arial"/>
                <a:ea typeface="Arial"/>
                <a:cs typeface="Arial"/>
                <a:sym typeface="Arial"/>
              </a:rPr>
              <a:t>Person:Data</a:t>
            </a:r>
            <a:endParaRPr sz="2400">
              <a:solidFill>
                <a:srgbClr val="000000"/>
              </a:solidFill>
              <a:latin typeface="Arial"/>
              <a:ea typeface="Arial"/>
              <a:cs typeface="Arial"/>
              <a:sym typeface="Arial"/>
            </a:endParaRPr>
          </a:p>
          <a:p>
            <a:pPr algn="ctr">
              <a:buClr>
                <a:srgbClr val="000000"/>
              </a:buClr>
              <a:buSzPts val="4800"/>
            </a:pPr>
            <a:r>
              <a:rPr lang="en-US" sz="2400">
                <a:solidFill>
                  <a:srgbClr val="000000"/>
                </a:solidFill>
                <a:latin typeface="Arial"/>
                <a:ea typeface="Arial"/>
                <a:cs typeface="Arial"/>
                <a:sym typeface="Arial"/>
              </a:rPr>
              <a:t>	creatorOf, hasCreator</a:t>
            </a:r>
            <a:endParaRPr sz="2400">
              <a:solidFill>
                <a:srgbClr val="000000"/>
              </a:solidFill>
              <a:latin typeface="Arial"/>
              <a:ea typeface="Arial"/>
              <a:cs typeface="Arial"/>
              <a:sym typeface="Arial"/>
            </a:endParaRPr>
          </a:p>
          <a:p>
            <a:pPr algn="ctr">
              <a:buClr>
                <a:srgbClr val="000000"/>
              </a:buClr>
              <a:buSzPts val="4800"/>
            </a:pPr>
            <a:r>
              <a:rPr lang="en-US" sz="2400">
                <a:solidFill>
                  <a:srgbClr val="000000"/>
                </a:solidFill>
                <a:latin typeface="Arial"/>
                <a:ea typeface="Arial"/>
                <a:cs typeface="Arial"/>
                <a:sym typeface="Arial"/>
              </a:rPr>
              <a:t>	curatorOf, hasCurator</a:t>
            </a:r>
            <a:endParaRPr sz="2400">
              <a:solidFill>
                <a:srgbClr val="000000"/>
              </a:solidFill>
              <a:latin typeface="Arial"/>
              <a:ea typeface="Arial"/>
              <a:cs typeface="Arial"/>
              <a:sym typeface="Arial"/>
            </a:endParaRPr>
          </a:p>
          <a:p>
            <a:pPr algn="ctr">
              <a:buClr>
                <a:srgbClr val="000000"/>
              </a:buClr>
              <a:buSzPts val="4800"/>
            </a:pPr>
            <a:r>
              <a:rPr lang="en-US" sz="2400">
                <a:solidFill>
                  <a:srgbClr val="000000"/>
                </a:solidFill>
                <a:latin typeface="Arial"/>
                <a:ea typeface="Arial"/>
                <a:cs typeface="Arial"/>
                <a:sym typeface="Arial"/>
              </a:rPr>
              <a:t>	userOf, hasUser</a:t>
            </a:r>
            <a:endParaRPr sz="2400">
              <a:solidFill>
                <a:srgbClr val="000000"/>
              </a:solidFill>
              <a:latin typeface="Arial"/>
              <a:ea typeface="Arial"/>
              <a:cs typeface="Arial"/>
              <a:sym typeface="Arial"/>
            </a:endParaRPr>
          </a:p>
        </p:txBody>
      </p:sp>
    </p:spTree>
    <p:extLst>
      <p:ext uri="{BB962C8B-B14F-4D97-AF65-F5344CB8AC3E}">
        <p14:creationId xmlns:p14="http://schemas.microsoft.com/office/powerpoint/2010/main" val="1701181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1122" y="961812"/>
            <a:ext cx="6383155" cy="4930987"/>
          </a:xfrm>
          <a:prstGeom prst="rect">
            <a:avLst/>
          </a:prstGeom>
        </p:spPr>
      </p:pic>
      <p:sp>
        <p:nvSpPr>
          <p:cNvPr id="6" name="TextBox 5"/>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400" kern="1200">
                <a:solidFill>
                  <a:srgbClr val="FFFFFF"/>
                </a:solidFill>
                <a:latin typeface="+mj-lt"/>
                <a:ea typeface="+mj-ea"/>
                <a:cs typeface="+mj-cs"/>
              </a:rPr>
              <a:t>Inter-American Institute for Cooperation on Agriculture </a:t>
            </a:r>
          </a:p>
        </p:txBody>
      </p:sp>
    </p:spTree>
    <p:extLst>
      <p:ext uri="{BB962C8B-B14F-4D97-AF65-F5344CB8AC3E}">
        <p14:creationId xmlns:p14="http://schemas.microsoft.com/office/powerpoint/2010/main" val="1185080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698AB2-F3C6-E74E-A247-D07573BBC7EE}"/>
              </a:ext>
            </a:extLst>
          </p:cNvPr>
          <p:cNvSpPr>
            <a:spLocks noGrp="1"/>
          </p:cNvSpPr>
          <p:nvPr>
            <p:ph type="title"/>
          </p:nvPr>
        </p:nvSpPr>
        <p:spPr/>
        <p:txBody>
          <a:bodyPr/>
          <a:lstStyle/>
          <a:p>
            <a:r>
              <a:rPr lang="en-US" dirty="0"/>
              <a:t>Current VIVO Projects</a:t>
            </a:r>
          </a:p>
        </p:txBody>
      </p:sp>
      <p:sp>
        <p:nvSpPr>
          <p:cNvPr id="5" name="Content Placeholder 4">
            <a:extLst>
              <a:ext uri="{FF2B5EF4-FFF2-40B4-BE49-F238E27FC236}">
                <a16:creationId xmlns:a16="http://schemas.microsoft.com/office/drawing/2014/main" id="{3BFA6D7F-8DB0-3844-B6FD-17BCF72E754F}"/>
              </a:ext>
            </a:extLst>
          </p:cNvPr>
          <p:cNvSpPr>
            <a:spLocks noGrp="1"/>
          </p:cNvSpPr>
          <p:nvPr>
            <p:ph idx="1"/>
          </p:nvPr>
        </p:nvSpPr>
        <p:spPr/>
        <p:txBody>
          <a:bodyPr>
            <a:normAutofit fontScale="77500" lnSpcReduction="20000"/>
          </a:bodyPr>
          <a:lstStyle/>
          <a:p>
            <a:r>
              <a:rPr lang="en-US" dirty="0"/>
              <a:t>Internationalization – German, Spanish, Mandarin, French, English</a:t>
            </a:r>
          </a:p>
          <a:p>
            <a:r>
              <a:rPr lang="en-US" dirty="0"/>
              <a:t>Product Evolution – new presentation layer</a:t>
            </a:r>
          </a:p>
          <a:p>
            <a:r>
              <a:rPr lang="en-US" dirty="0"/>
              <a:t>Combine – collect and disambiguate world and local data for VIVO</a:t>
            </a:r>
          </a:p>
          <a:p>
            <a:r>
              <a:rPr lang="en-US" dirty="0"/>
              <a:t>VIVO and Blockchain – using an open blockchain to store VIVO assertions</a:t>
            </a:r>
          </a:p>
          <a:p>
            <a:r>
              <a:rPr lang="en-US" dirty="0"/>
              <a:t>RIALTO – Stanford University research information</a:t>
            </a:r>
          </a:p>
          <a:p>
            <a:r>
              <a:rPr lang="en-US" dirty="0" err="1"/>
              <a:t>Deff</a:t>
            </a:r>
            <a:r>
              <a:rPr lang="en-US" dirty="0"/>
              <a:t> Opera – research analytics</a:t>
            </a:r>
          </a:p>
          <a:p>
            <a:r>
              <a:rPr lang="en-US" dirty="0"/>
              <a:t>Research Graph – data augmentation</a:t>
            </a:r>
          </a:p>
          <a:p>
            <a:r>
              <a:rPr lang="en-US" dirty="0"/>
              <a:t>Research Management Information ontology for VIVO  </a:t>
            </a:r>
          </a:p>
          <a:p>
            <a:r>
              <a:rPr lang="en-US" dirty="0"/>
              <a:t>CERIF to VIVO – convert CRIS data to VIVO</a:t>
            </a:r>
          </a:p>
          <a:p>
            <a:r>
              <a:rPr lang="en-US" dirty="0"/>
              <a:t>CD2H – expand person roles in scholarship</a:t>
            </a:r>
          </a:p>
          <a:p>
            <a:r>
              <a:rPr lang="en-US" dirty="0"/>
              <a:t>Metabolomics – domain coordinating center and repository</a:t>
            </a:r>
          </a:p>
          <a:p>
            <a:r>
              <a:rPr lang="en-US" dirty="0"/>
              <a:t>Ontology Improvement – clean-up, clinical trials, humanities</a:t>
            </a:r>
          </a:p>
        </p:txBody>
      </p:sp>
    </p:spTree>
    <p:extLst>
      <p:ext uri="{BB962C8B-B14F-4D97-AF65-F5344CB8AC3E}">
        <p14:creationId xmlns:p14="http://schemas.microsoft.com/office/powerpoint/2010/main" val="3547358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42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ttps://lh6.googleusercontent.com/X1L6cDnfFzMTLsv0WkVSAWJZZwMkyHA5BoHEZCbuPBBOjcJzjP8vSQbTMTvKGxgwudmcZUIvi9mU1508XUP-6X0xLr816mbEopmhKVBEM-Yhbffx3JIhyZEuDGY1q47-k7Usdye7Qcw">
            <a:extLst>
              <a:ext uri="{FF2B5EF4-FFF2-40B4-BE49-F238E27FC236}">
                <a16:creationId xmlns:a16="http://schemas.microsoft.com/office/drawing/2014/main" id="{356F26AD-B5BB-8448-BFC4-55CAC45F922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345375" y="961812"/>
            <a:ext cx="6574648" cy="49309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89082E-111F-EA4E-95B9-4252BB148695}"/>
              </a:ext>
            </a:extLst>
          </p:cNvPr>
          <p:cNvSpPr>
            <a:spLocks noGrp="1"/>
          </p:cNvSpPr>
          <p:nvPr>
            <p:ph type="title" idx="4294967295"/>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VIVO Members</a:t>
            </a:r>
          </a:p>
        </p:txBody>
      </p:sp>
    </p:spTree>
    <p:extLst>
      <p:ext uri="{BB962C8B-B14F-4D97-AF65-F5344CB8AC3E}">
        <p14:creationId xmlns:p14="http://schemas.microsoft.com/office/powerpoint/2010/main" val="2158423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E36392C-EBEE-5743-BE1E-BB605F48821A}"/>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Getting Started</a:t>
            </a:r>
          </a:p>
        </p:txBody>
      </p:sp>
      <p:sp>
        <p:nvSpPr>
          <p:cNvPr id="3" name="Content Placeholder 2">
            <a:extLst>
              <a:ext uri="{FF2B5EF4-FFF2-40B4-BE49-F238E27FC236}">
                <a16:creationId xmlns:a16="http://schemas.microsoft.com/office/drawing/2014/main" id="{845918D7-092D-C847-9BD0-EE29A2D2B431}"/>
              </a:ext>
            </a:extLst>
          </p:cNvPr>
          <p:cNvSpPr>
            <a:spLocks noGrp="1"/>
          </p:cNvSpPr>
          <p:nvPr>
            <p:ph idx="1"/>
          </p:nvPr>
        </p:nvSpPr>
        <p:spPr>
          <a:xfrm>
            <a:off x="4976031" y="963877"/>
            <a:ext cx="6377769" cy="4930246"/>
          </a:xfrm>
        </p:spPr>
        <p:txBody>
          <a:bodyPr anchor="ctr">
            <a:normAutofit/>
          </a:bodyPr>
          <a:lstStyle/>
          <a:p>
            <a:r>
              <a:rPr lang="en-US" sz="2400" dirty="0"/>
              <a:t>VIVO GitHub https://</a:t>
            </a:r>
            <a:r>
              <a:rPr lang="en-US" sz="2400" dirty="0" err="1"/>
              <a:t>github.com</a:t>
            </a:r>
            <a:r>
              <a:rPr lang="en-US" sz="2400" dirty="0"/>
              <a:t>/vivo-project</a:t>
            </a:r>
          </a:p>
          <a:p>
            <a:r>
              <a:rPr lang="en-US" sz="2400" dirty="0"/>
              <a:t>VIVO Conference http://</a:t>
            </a:r>
            <a:r>
              <a:rPr lang="en-US" sz="2400" dirty="0" err="1"/>
              <a:t>vivoconference.org</a:t>
            </a:r>
            <a:r>
              <a:rPr lang="en-US" sz="2400" dirty="0"/>
              <a:t>, Europe Fall 2019</a:t>
            </a:r>
          </a:p>
          <a:p>
            <a:pPr marL="0" indent="0">
              <a:buNone/>
            </a:pPr>
            <a:endParaRPr lang="en-US" sz="2400" dirty="0"/>
          </a:p>
        </p:txBody>
      </p:sp>
    </p:spTree>
    <p:extLst>
      <p:ext uri="{BB962C8B-B14F-4D97-AF65-F5344CB8AC3E}">
        <p14:creationId xmlns:p14="http://schemas.microsoft.com/office/powerpoint/2010/main" val="996104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7FCB2-3903-CE46-8FAD-A6459101C94A}"/>
              </a:ext>
            </a:extLst>
          </p:cNvPr>
          <p:cNvSpPr>
            <a:spLocks noGrp="1"/>
          </p:cNvSpPr>
          <p:nvPr>
            <p:ph type="title"/>
          </p:nvPr>
        </p:nvSpPr>
        <p:spPr/>
        <p:txBody>
          <a:bodyPr/>
          <a:lstStyle/>
          <a:p>
            <a:r>
              <a:rPr lang="en-US" dirty="0"/>
              <a:t>What is VIVO</a:t>
            </a:r>
          </a:p>
        </p:txBody>
      </p:sp>
      <p:sp>
        <p:nvSpPr>
          <p:cNvPr id="4" name="Content Placeholder 3">
            <a:extLst>
              <a:ext uri="{FF2B5EF4-FFF2-40B4-BE49-F238E27FC236}">
                <a16:creationId xmlns:a16="http://schemas.microsoft.com/office/drawing/2014/main" id="{E0315998-48C3-B649-8608-3DE81BF68D36}"/>
              </a:ext>
            </a:extLst>
          </p:cNvPr>
          <p:cNvSpPr>
            <a:spLocks noGrp="1"/>
          </p:cNvSpPr>
          <p:nvPr>
            <p:ph idx="1"/>
          </p:nvPr>
        </p:nvSpPr>
        <p:spPr/>
        <p:txBody>
          <a:bodyPr>
            <a:normAutofit/>
          </a:bodyPr>
          <a:lstStyle/>
          <a:p>
            <a:r>
              <a:rPr lang="en-US" dirty="0"/>
              <a:t>VIVO is an open source, semantic web application for representing, showcasing, and studying scholarship</a:t>
            </a:r>
            <a:endParaRPr lang="en-US" b="0" dirty="0">
              <a:effectLst/>
            </a:endParaRPr>
          </a:p>
          <a:p>
            <a:r>
              <a:rPr lang="en-US" dirty="0"/>
              <a:t>VIVO uses a collection of ontologies to represent scholarship</a:t>
            </a:r>
          </a:p>
          <a:p>
            <a:r>
              <a:rPr lang="en-US" dirty="0"/>
              <a:t>VIVO produces linked data that is readily shared and recombined</a:t>
            </a:r>
            <a:endParaRPr lang="en-US" b="0" dirty="0">
              <a:effectLst/>
            </a:endParaRPr>
          </a:p>
          <a:p>
            <a:r>
              <a:rPr lang="en-US" b="0" dirty="0">
                <a:effectLst/>
              </a:rPr>
              <a:t>VIVO is </a:t>
            </a:r>
            <a:r>
              <a:rPr lang="en-US" dirty="0"/>
              <a:t>member-supported project</a:t>
            </a:r>
            <a:endParaRPr lang="en-US" b="0" dirty="0">
              <a:effectLst/>
            </a:endParaRPr>
          </a:p>
          <a:p>
            <a:r>
              <a:rPr lang="en-US" dirty="0"/>
              <a:t>VIVO is in use at over 150 institutions in 27 countries, representing more than 200,000 scholars and 2 million works.</a:t>
            </a:r>
            <a:endParaRPr lang="en-US" b="0" dirty="0">
              <a:effectLst/>
            </a:endParaRPr>
          </a:p>
        </p:txBody>
      </p:sp>
    </p:spTree>
    <p:extLst>
      <p:ext uri="{BB962C8B-B14F-4D97-AF65-F5344CB8AC3E}">
        <p14:creationId xmlns:p14="http://schemas.microsoft.com/office/powerpoint/2010/main" val="365801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333"/>
          <a:stretch/>
        </p:blipFill>
        <p:spPr>
          <a:xfrm>
            <a:off x="1524020" y="10"/>
            <a:ext cx="9143980" cy="6857990"/>
          </a:xfrm>
          <a:prstGeom prst="rect">
            <a:avLst/>
          </a:prstGeom>
        </p:spPr>
      </p:pic>
    </p:spTree>
    <p:extLst>
      <p:ext uri="{BB962C8B-B14F-4D97-AF65-F5344CB8AC3E}">
        <p14:creationId xmlns:p14="http://schemas.microsoft.com/office/powerpoint/2010/main" val="870296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843" y="-699869"/>
            <a:ext cx="10353822" cy="7765368"/>
          </a:xfrm>
          <a:prstGeom prst="rect">
            <a:avLst/>
          </a:prstGeom>
        </p:spPr>
      </p:pic>
      <p:sp>
        <p:nvSpPr>
          <p:cNvPr id="3" name="Rectangle 2">
            <a:extLst>
              <a:ext uri="{FF2B5EF4-FFF2-40B4-BE49-F238E27FC236}">
                <a16:creationId xmlns:a16="http://schemas.microsoft.com/office/drawing/2014/main" id="{A8A68D42-2015-034A-A576-6C08F7DAD404}"/>
              </a:ext>
            </a:extLst>
          </p:cNvPr>
          <p:cNvSpPr/>
          <p:nvPr/>
        </p:nvSpPr>
        <p:spPr>
          <a:xfrm>
            <a:off x="10522634" y="-267286"/>
            <a:ext cx="844061" cy="7332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CB4CF9-14DC-104A-96D9-00FB17AE7809}"/>
              </a:ext>
            </a:extLst>
          </p:cNvPr>
          <p:cNvSpPr/>
          <p:nvPr/>
        </p:nvSpPr>
        <p:spPr>
          <a:xfrm>
            <a:off x="168812" y="-267287"/>
            <a:ext cx="844061" cy="7332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266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3332" b="-1"/>
          <a:stretch/>
        </p:blipFill>
        <p:spPr>
          <a:xfrm>
            <a:off x="1524020" y="10"/>
            <a:ext cx="9143980" cy="6857990"/>
          </a:xfrm>
          <a:prstGeom prst="rect">
            <a:avLst/>
          </a:prstGeom>
        </p:spPr>
      </p:pic>
    </p:spTree>
    <p:extLst>
      <p:ext uri="{BB962C8B-B14F-4D97-AF65-F5344CB8AC3E}">
        <p14:creationId xmlns:p14="http://schemas.microsoft.com/office/powerpoint/2010/main" val="1417222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044" y="0"/>
            <a:ext cx="9459490" cy="6867144"/>
          </a:xfrm>
          <a:prstGeom prst="rect">
            <a:avLst/>
          </a:prstGeom>
        </p:spPr>
      </p:pic>
    </p:spTree>
    <p:extLst>
      <p:ext uri="{BB962C8B-B14F-4D97-AF65-F5344CB8AC3E}">
        <p14:creationId xmlns:p14="http://schemas.microsoft.com/office/powerpoint/2010/main" val="2354306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775" y="-710421"/>
            <a:ext cx="10269416" cy="7702063"/>
          </a:xfrm>
          <a:prstGeom prst="rect">
            <a:avLst/>
          </a:prstGeom>
        </p:spPr>
      </p:pic>
      <p:sp>
        <p:nvSpPr>
          <p:cNvPr id="4" name="Rectangle 3">
            <a:extLst>
              <a:ext uri="{FF2B5EF4-FFF2-40B4-BE49-F238E27FC236}">
                <a16:creationId xmlns:a16="http://schemas.microsoft.com/office/drawing/2014/main" id="{BFBFF8EF-81BA-7E48-BB8F-72C78EF0F2C9}"/>
              </a:ext>
            </a:extLst>
          </p:cNvPr>
          <p:cNvSpPr/>
          <p:nvPr/>
        </p:nvSpPr>
        <p:spPr>
          <a:xfrm>
            <a:off x="-154745" y="-211016"/>
            <a:ext cx="844061" cy="7332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DDB5AD9-E568-C448-AAC2-D1F236145725}"/>
              </a:ext>
            </a:extLst>
          </p:cNvPr>
          <p:cNvSpPr/>
          <p:nvPr/>
        </p:nvSpPr>
        <p:spPr>
          <a:xfrm>
            <a:off x="10635175" y="0"/>
            <a:ext cx="844061" cy="7332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4656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3350</TotalTime>
  <Words>744</Words>
  <Application>Microsoft Macintosh PowerPoint</Application>
  <PresentationFormat>Widescreen</PresentationFormat>
  <Paragraphs>130</Paragraphs>
  <Slides>33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Helvetica Neue</vt:lpstr>
      <vt:lpstr>Office Theme</vt:lpstr>
      <vt:lpstr>Linked Open Data for Scholarship: The VIVO Experience</vt:lpstr>
      <vt:lpstr>Conceptual</vt:lpstr>
      <vt:lpstr>PowerPoint Presentation</vt:lpstr>
      <vt:lpstr>What is VIVO</vt:lpstr>
      <vt:lpstr>PowerPoint Presentation</vt:lpstr>
      <vt:lpstr>PowerPoint Presentation</vt:lpstr>
      <vt:lpstr>PowerPoint Presentation</vt:lpstr>
      <vt:lpstr>PowerPoint Presentation</vt:lpstr>
      <vt:lpstr>PowerPoint Presentation</vt:lpstr>
      <vt:lpstr>PowerPoint Presentation</vt:lpstr>
      <vt:lpstr>VIVO integrates and reuses institutional data</vt:lpstr>
      <vt:lpstr>data visualization</vt:lpstr>
      <vt:lpstr>visualization via d3.js data via vivo.ufl.edu</vt:lpstr>
      <vt:lpstr>PowerPoint Presentation</vt:lpstr>
      <vt:lpstr>Impact of Pilot Funding on University Social Network  Chris McCarty,  Raffaele Vacca</vt:lpstr>
      <vt:lpstr>PowerPoint Presentation</vt:lpstr>
      <vt:lpstr>Domains of Representation</vt:lpstr>
      <vt:lpstr>PowerPoint Presentation</vt:lpstr>
      <vt:lpstr>PowerPoint Presentation</vt:lpstr>
      <vt:lpstr>PowerPoint Presentation</vt:lpstr>
      <vt:lpstr>PowerPoint Presentation</vt:lpstr>
      <vt:lpstr>Issue: The Middle Ground</vt:lpstr>
      <vt:lpstr>Issue:  Missing Ontologies</vt:lpstr>
      <vt:lpstr>Issue: Managing Ontological Change</vt:lpstr>
      <vt:lpstr>Systems producing VIVO Data for Scholarship</vt:lpstr>
      <vt:lpstr>PowerPoint Presentation</vt:lpstr>
      <vt:lpstr>PowerPoint Presentation</vt:lpstr>
      <vt:lpstr>VIVO Data Issues</vt:lpstr>
      <vt:lpstr>PowerPoint Presentation</vt:lpstr>
      <vt:lpstr>PowerPoint Presentation</vt:lpstr>
      <vt:lpstr>Current VIVO Projects</vt:lpstr>
      <vt:lpstr>VIVO Members</vt:lpstr>
      <vt:lpstr>Getting Started</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Linked Open Data for Scholarship: The VIVO Experience</dc:title>
  <dc:creator>Conlon, Mike</dc:creator>
  <cp:lastModifiedBy>Conlon, Mike</cp:lastModifiedBy>
  <cp:revision>30</cp:revision>
  <dcterms:created xsi:type="dcterms:W3CDTF">2018-06-28T13:42:22Z</dcterms:created>
  <dcterms:modified xsi:type="dcterms:W3CDTF">2018-07-03T23:25:41Z</dcterms:modified>
</cp:coreProperties>
</file>