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1" r:id="rId3"/>
    <p:sldId id="275" r:id="rId4"/>
    <p:sldId id="270" r:id="rId5"/>
    <p:sldId id="283" r:id="rId6"/>
    <p:sldId id="273" r:id="rId7"/>
    <p:sldId id="277" r:id="rId8"/>
    <p:sldId id="278" r:id="rId9"/>
    <p:sldId id="281" r:id="rId10"/>
    <p:sldId id="263" r:id="rId11"/>
    <p:sldId id="262" r:id="rId12"/>
    <p:sldId id="266" r:id="rId13"/>
    <p:sldId id="259" r:id="rId14"/>
    <p:sldId id="261" r:id="rId15"/>
    <p:sldId id="279" r:id="rId16"/>
    <p:sldId id="285" r:id="rId17"/>
    <p:sldId id="286" r:id="rId18"/>
    <p:sldId id="272" r:id="rId19"/>
    <p:sldId id="264" r:id="rId20"/>
    <p:sldId id="284"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3"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89876" autoAdjust="0"/>
  </p:normalViewPr>
  <p:slideViewPr>
    <p:cSldViewPr snapToGrid="0" snapToObjects="1">
      <p:cViewPr varScale="1">
        <p:scale>
          <a:sx n="67" d="100"/>
          <a:sy n="6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1D0D3-810D-4020-AC15-77863BBDEF20}" type="datetimeFigureOut">
              <a:rPr lang="en-ZA" smtClean="0"/>
              <a:t>2018/07/06</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EF88C4-D54D-4C31-B479-F13FEDDB2F4A}" type="slidenum">
              <a:rPr lang="en-ZA" smtClean="0"/>
              <a:t>‹#›</a:t>
            </a:fld>
            <a:endParaRPr lang="en-ZA"/>
          </a:p>
        </p:txBody>
      </p:sp>
    </p:spTree>
    <p:extLst>
      <p:ext uri="{BB962C8B-B14F-4D97-AF65-F5344CB8AC3E}">
        <p14:creationId xmlns:p14="http://schemas.microsoft.com/office/powerpoint/2010/main" val="932548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a:t>
            </a:r>
            <a:r>
              <a:rPr lang="en-ZA" baseline="0" dirty="0" smtClean="0"/>
              <a:t> ROER4D project, conceived in 2012 and running from 2013 to the end of 2017, was explicitly scoped with an ambition to conduct Open Research inasmuch as that proved viable and valuable. An early ambition mentioned in the scoping document was the desire to share data openly, but this process was not begun until 2015 with the elevation of Curation and Dissemination as a core project objective and the subsequent launch of the Open Data Initiative.</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2</a:t>
            </a:fld>
            <a:endParaRPr lang="en-ZA"/>
          </a:p>
        </p:txBody>
      </p:sp>
    </p:spTree>
    <p:extLst>
      <p:ext uri="{BB962C8B-B14F-4D97-AF65-F5344CB8AC3E}">
        <p14:creationId xmlns:p14="http://schemas.microsoft.com/office/powerpoint/2010/main" val="3690080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13</a:t>
            </a:fld>
            <a:endParaRPr lang="en-ZA"/>
          </a:p>
        </p:txBody>
      </p:sp>
    </p:spTree>
    <p:extLst>
      <p:ext uri="{BB962C8B-B14F-4D97-AF65-F5344CB8AC3E}">
        <p14:creationId xmlns:p14="http://schemas.microsoft.com/office/powerpoint/2010/main" val="2716466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 quantitative</a:t>
            </a:r>
            <a:r>
              <a:rPr lang="en-ZA" baseline="0" dirty="0" smtClean="0"/>
              <a:t> data, </a:t>
            </a:r>
            <a:r>
              <a:rPr lang="en-ZA" baseline="0" dirty="0" err="1" smtClean="0"/>
              <a:t>disclosive</a:t>
            </a:r>
            <a:r>
              <a:rPr lang="en-ZA" baseline="0" dirty="0" smtClean="0"/>
              <a:t> information is typically isolated to specific variables or data values that can be identified and removed automatically. In qualitative data however the interplay between otherwise </a:t>
            </a:r>
            <a:r>
              <a:rPr lang="en-ZA" baseline="0" dirty="0" err="1" smtClean="0"/>
              <a:t>nondisclosive</a:t>
            </a:r>
            <a:r>
              <a:rPr lang="en-ZA" baseline="0" dirty="0" smtClean="0"/>
              <a:t> information or insights may potentially be </a:t>
            </a:r>
            <a:r>
              <a:rPr lang="en-ZA" baseline="0" dirty="0" err="1" smtClean="0"/>
              <a:t>disclosive</a:t>
            </a:r>
            <a:r>
              <a:rPr lang="en-ZA" baseline="0" dirty="0" smtClean="0"/>
              <a:t>. Therefore, more attention must be paid to identifying and removing, eliding or obfuscating these indirect identifiers, which may only be recognisable after repeated passes of the data.</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14</a:t>
            </a:fld>
            <a:endParaRPr lang="en-ZA"/>
          </a:p>
        </p:txBody>
      </p:sp>
    </p:spTree>
    <p:extLst>
      <p:ext uri="{BB962C8B-B14F-4D97-AF65-F5344CB8AC3E}">
        <p14:creationId xmlns:p14="http://schemas.microsoft.com/office/powerpoint/2010/main" val="1164434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above is an</a:t>
            </a:r>
            <a:r>
              <a:rPr lang="en-ZA" baseline="0" dirty="0" smtClean="0"/>
              <a:t> excerpt from a fictional qualitative dataset with the </a:t>
            </a:r>
            <a:r>
              <a:rPr lang="en-ZA" baseline="0" dirty="0" err="1" smtClean="0"/>
              <a:t>disclosive</a:t>
            </a:r>
            <a:r>
              <a:rPr lang="en-ZA" baseline="0" dirty="0" smtClean="0"/>
              <a:t> information indicated in red. The bold text indicates an indirect identifier that, in combination with the directly </a:t>
            </a:r>
            <a:r>
              <a:rPr lang="en-ZA" baseline="0" dirty="0" err="1" smtClean="0"/>
              <a:t>disclosive</a:t>
            </a:r>
            <a:r>
              <a:rPr lang="en-ZA" baseline="0" dirty="0" smtClean="0"/>
              <a:t> information, becomes </a:t>
            </a:r>
            <a:r>
              <a:rPr lang="en-ZA" baseline="0" dirty="0" err="1" smtClean="0"/>
              <a:t>disclosive</a:t>
            </a:r>
            <a:r>
              <a:rPr lang="en-ZA" baseline="0" dirty="0" smtClean="0"/>
              <a:t> itself. The second paragraph serves as an example of one way of de-identifying this excerpt. </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15</a:t>
            </a:fld>
            <a:endParaRPr lang="en-ZA"/>
          </a:p>
        </p:txBody>
      </p:sp>
    </p:spTree>
    <p:extLst>
      <p:ext uri="{BB962C8B-B14F-4D97-AF65-F5344CB8AC3E}">
        <p14:creationId xmlns:p14="http://schemas.microsoft.com/office/powerpoint/2010/main" val="4066674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18</a:t>
            </a:fld>
            <a:endParaRPr lang="en-ZA"/>
          </a:p>
        </p:txBody>
      </p:sp>
    </p:spTree>
    <p:extLst>
      <p:ext uri="{BB962C8B-B14F-4D97-AF65-F5344CB8AC3E}">
        <p14:creationId xmlns:p14="http://schemas.microsoft.com/office/powerpoint/2010/main" val="1732325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As a networked</a:t>
            </a:r>
            <a:r>
              <a:rPr lang="en-ZA" baseline="0" dirty="0" smtClean="0"/>
              <a:t> project ROER4D covered a vast area with different linguistic and cultural norms, and contained sub-projects with different research methodologies. This introduced complexity into the data cleaning process, made even more complicated by the fact that the Open Data Initiative had not formed part of the original scoping and therefore in some cases research participants had to be </a:t>
            </a:r>
            <a:r>
              <a:rPr lang="en-ZA" baseline="0" dirty="0" err="1" smtClean="0"/>
              <a:t>recontacted</a:t>
            </a:r>
            <a:r>
              <a:rPr lang="en-ZA" baseline="0" dirty="0" smtClean="0"/>
              <a:t> in order to gain consent for their data to be shared.  </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19</a:t>
            </a:fld>
            <a:endParaRPr lang="en-ZA"/>
          </a:p>
        </p:txBody>
      </p:sp>
    </p:spTree>
    <p:extLst>
      <p:ext uri="{BB962C8B-B14F-4D97-AF65-F5344CB8AC3E}">
        <p14:creationId xmlns:p14="http://schemas.microsoft.com/office/powerpoint/2010/main" val="4277513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21</a:t>
            </a:fld>
            <a:endParaRPr lang="en-ZA"/>
          </a:p>
        </p:txBody>
      </p:sp>
    </p:spTree>
    <p:extLst>
      <p:ext uri="{BB962C8B-B14F-4D97-AF65-F5344CB8AC3E}">
        <p14:creationId xmlns:p14="http://schemas.microsoft.com/office/powerpoint/2010/main" val="111246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graphic above shows where</a:t>
            </a:r>
            <a:r>
              <a:rPr lang="en-ZA" baseline="0" dirty="0" smtClean="0"/>
              <a:t> the ROER4D sub-projects were located and where they conducted their research activities. The research participants included high-school (secondary) and university (tertiary) students, teachers in secondary and tertiary education, government officials, and members of NGOs,.</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3</a:t>
            </a:fld>
            <a:endParaRPr lang="en-ZA"/>
          </a:p>
        </p:txBody>
      </p:sp>
    </p:spTree>
    <p:extLst>
      <p:ext uri="{BB962C8B-B14F-4D97-AF65-F5344CB8AC3E}">
        <p14:creationId xmlns:p14="http://schemas.microsoft.com/office/powerpoint/2010/main" val="745774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While there are potential and real benefits to civil</a:t>
            </a:r>
            <a:r>
              <a:rPr lang="en-ZA" baseline="0" dirty="0" smtClean="0"/>
              <a:t> society and government from sharing Open Data, there is also a case to be made for the individual benefits accruing to researchers from sharing their data. Open data sharing is increasingly being mandated by funder institutions, particularly large national and regional funders in the Global North, and so familiarising oneself with open data principles and sharing data openly is good practice for those interested in applying to these funders. Finally, and significantly, the process of preparing one’s data for open sharing necessitates deep and thorough data sophistication, through improvement of the </a:t>
            </a:r>
            <a:r>
              <a:rPr lang="en-ZA" baseline="0" dirty="0" err="1" smtClean="0"/>
              <a:t>microdata</a:t>
            </a:r>
            <a:r>
              <a:rPr lang="en-ZA" baseline="0" dirty="0" smtClean="0"/>
              <a:t> and/or metadata.</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4</a:t>
            </a:fld>
            <a:endParaRPr lang="en-ZA"/>
          </a:p>
        </p:txBody>
      </p:sp>
    </p:spTree>
    <p:extLst>
      <p:ext uri="{BB962C8B-B14F-4D97-AF65-F5344CB8AC3E}">
        <p14:creationId xmlns:p14="http://schemas.microsoft.com/office/powerpoint/2010/main" val="3640233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As the Open Data Initiative</a:t>
            </a:r>
            <a:r>
              <a:rPr lang="en-ZA" baseline="0" dirty="0" smtClean="0"/>
              <a:t> was a voluntary activity (not mandated in the original project scoping), participants had to be persuaded to participate. The three primary methods used to encourage participation were through:</a:t>
            </a:r>
          </a:p>
          <a:p>
            <a:r>
              <a:rPr lang="en-ZA" baseline="0" dirty="0" smtClean="0"/>
              <a:t>1) An appeal to the project’s overall Open Research agenda, by emphasising the value of Open Data for future studies and potentially latitudinal research</a:t>
            </a:r>
            <a:br>
              <a:rPr lang="en-ZA" baseline="0" dirty="0" smtClean="0"/>
            </a:br>
            <a:r>
              <a:rPr lang="en-ZA" baseline="0" dirty="0" smtClean="0"/>
              <a:t>2) An appeal to the benefits accruing to contributors’ personal reputation, through the production of a citable research object (an open dataset)</a:t>
            </a:r>
            <a:br>
              <a:rPr lang="en-ZA" baseline="0" dirty="0" smtClean="0"/>
            </a:br>
            <a:r>
              <a:rPr lang="en-ZA" baseline="0" dirty="0" smtClean="0"/>
              <a:t>3) An emphasis on the rigour-enhancement inherent in preparing a dataset for open sharing.</a:t>
            </a:r>
          </a:p>
          <a:p>
            <a:endParaRPr lang="en-ZA" dirty="0" smtClean="0"/>
          </a:p>
          <a:p>
            <a:r>
              <a:rPr lang="en-ZA" dirty="0" smtClean="0"/>
              <a:t>As the project was conceived with an explicit</a:t>
            </a:r>
            <a:r>
              <a:rPr lang="en-ZA" baseline="0" dirty="0" smtClean="0"/>
              <a:t> open agenda, much of the first strategy was implicit in the project’s general Open Research orientation. The second emphasis (personal reputation) relied on the standard practice of measuring citations as a means of measuring an academic’s public profile. Finally, the third strategy highlighted the Open Data sharing process as serving the core academic principle of ethical, rigorous research practice.</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6</a:t>
            </a:fld>
            <a:endParaRPr lang="en-ZA"/>
          </a:p>
        </p:txBody>
      </p:sp>
    </p:spTree>
    <p:extLst>
      <p:ext uri="{BB962C8B-B14F-4D97-AF65-F5344CB8AC3E}">
        <p14:creationId xmlns:p14="http://schemas.microsoft.com/office/powerpoint/2010/main" val="4019255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Difference between anonymity and confidentiality: </a:t>
            </a:r>
            <a:r>
              <a:rPr lang="en-ZA" dirty="0" smtClean="0">
                <a:latin typeface="Calibri" panose="020F0502020204030204" pitchFamily="34" charset="0"/>
              </a:rPr>
              <a:t>an </a:t>
            </a:r>
            <a:r>
              <a:rPr lang="en-ZA" i="1" dirty="0" smtClean="0">
                <a:latin typeface="Calibri" panose="020F0502020204030204" pitchFamily="34" charset="0"/>
              </a:rPr>
              <a:t>anonymous</a:t>
            </a:r>
            <a:r>
              <a:rPr lang="en-ZA" dirty="0" smtClean="0">
                <a:latin typeface="Calibri" panose="020F0502020204030204" pitchFamily="34" charset="0"/>
              </a:rPr>
              <a:t> survey contains no questions about personal identifiers;</a:t>
            </a:r>
            <a:r>
              <a:rPr lang="en-ZA" baseline="0" dirty="0" smtClean="0">
                <a:latin typeface="Calibri" panose="020F0502020204030204" pitchFamily="34" charset="0"/>
              </a:rPr>
              <a:t> a </a:t>
            </a:r>
            <a:r>
              <a:rPr lang="en-ZA" i="1" dirty="0" smtClean="0">
                <a:latin typeface="Calibri" panose="020F0502020204030204" pitchFamily="34" charset="0"/>
              </a:rPr>
              <a:t>confidential</a:t>
            </a:r>
            <a:r>
              <a:rPr lang="en-ZA" dirty="0" smtClean="0">
                <a:latin typeface="Calibri" panose="020F0502020204030204" pitchFamily="34" charset="0"/>
              </a:rPr>
              <a:t> survey does contain these questions, but will not share/publish them.</a:t>
            </a:r>
          </a:p>
          <a:p>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8</a:t>
            </a:fld>
            <a:endParaRPr lang="en-ZA"/>
          </a:p>
        </p:txBody>
      </p:sp>
    </p:spTree>
    <p:extLst>
      <p:ext uri="{BB962C8B-B14F-4D97-AF65-F5344CB8AC3E}">
        <p14:creationId xmlns:p14="http://schemas.microsoft.com/office/powerpoint/2010/main" val="281898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 the networked model</a:t>
            </a:r>
            <a:r>
              <a:rPr lang="en-ZA" baseline="0" dirty="0" smtClean="0"/>
              <a:t> of the ROER4D project, the Curation and Dissemination team were not involved in the gathering and validation of data, but supported the sub-projects in processing and organising their data for long-term curation and storage, and in some cases for publication and sharing as Open Data. Due to contractual requirements, the Network Hub</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9</a:t>
            </a:fld>
            <a:endParaRPr lang="en-ZA"/>
          </a:p>
        </p:txBody>
      </p:sp>
    </p:spTree>
    <p:extLst>
      <p:ext uri="{BB962C8B-B14F-4D97-AF65-F5344CB8AC3E}">
        <p14:creationId xmlns:p14="http://schemas.microsoft.com/office/powerpoint/2010/main" val="1167295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There</a:t>
            </a:r>
            <a:r>
              <a:rPr lang="en-ZA" baseline="0" dirty="0" smtClean="0"/>
              <a:t> are two competing influences on Open Data sharing, namely the ethical imperative – the requirement to actively inform research participants of the Open Data process and protect them from potential negative consequences – and ensuring the integrity and value of the shared dataset by not removing so much content that the final product is incomprehensible or so sparse as to lack value. </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10</a:t>
            </a:fld>
            <a:endParaRPr lang="en-ZA"/>
          </a:p>
        </p:txBody>
      </p:sp>
    </p:spTree>
    <p:extLst>
      <p:ext uri="{BB962C8B-B14F-4D97-AF65-F5344CB8AC3E}">
        <p14:creationId xmlns:p14="http://schemas.microsoft.com/office/powerpoint/2010/main" val="696396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While ethical</a:t>
            </a:r>
            <a:r>
              <a:rPr lang="en-ZA" baseline="0" dirty="0" smtClean="0"/>
              <a:t> considerations and the protection of research participants must come first, part of the value of Open Data lies in part in the ability of other researchers to mine datasets according to different conceptual and analytical frameworks. In such instances, a de-identification approach that only retains such content as supports the original study’s analysis limits the reusability, and thus the value of the dataset.</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11</a:t>
            </a:fld>
            <a:endParaRPr lang="en-ZA"/>
          </a:p>
        </p:txBody>
      </p:sp>
    </p:spTree>
    <p:extLst>
      <p:ext uri="{BB962C8B-B14F-4D97-AF65-F5344CB8AC3E}">
        <p14:creationId xmlns:p14="http://schemas.microsoft.com/office/powerpoint/2010/main" val="2221309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a:t>
            </a:r>
            <a:r>
              <a:rPr lang="en-ZA" baseline="0" dirty="0" smtClean="0"/>
              <a:t> ROER4D Network Hub conceives of data publishing as a ‘data interrogation’ process that may result in published Open Data, but still provides value even if the decision is made not to publish. </a:t>
            </a:r>
            <a:r>
              <a:rPr lang="en-ZA" dirty="0" smtClean="0"/>
              <a:t>The data interrogation process relies on frequently returning to read the original data</a:t>
            </a:r>
            <a:r>
              <a:rPr lang="en-ZA" baseline="0" dirty="0" smtClean="0"/>
              <a:t> in between coherence checking, editorial work, validation and verification activity, and finally de-identification. This process helps surface issues, particularly indirect identifiers, that are particularly relevant and prevalent in qualitative data.</a:t>
            </a:r>
            <a:endParaRPr lang="en-ZA" dirty="0"/>
          </a:p>
        </p:txBody>
      </p:sp>
      <p:sp>
        <p:nvSpPr>
          <p:cNvPr id="4" name="Slide Number Placeholder 3"/>
          <p:cNvSpPr>
            <a:spLocks noGrp="1"/>
          </p:cNvSpPr>
          <p:nvPr>
            <p:ph type="sldNum" sz="quarter" idx="10"/>
          </p:nvPr>
        </p:nvSpPr>
        <p:spPr/>
        <p:txBody>
          <a:bodyPr/>
          <a:lstStyle/>
          <a:p>
            <a:fld id="{A2EF88C4-D54D-4C31-B479-F13FEDDB2F4A}" type="slidenum">
              <a:rPr lang="en-ZA" smtClean="0"/>
              <a:t>12</a:t>
            </a:fld>
            <a:endParaRPr lang="en-ZA"/>
          </a:p>
        </p:txBody>
      </p:sp>
    </p:spTree>
    <p:extLst>
      <p:ext uri="{BB962C8B-B14F-4D97-AF65-F5344CB8AC3E}">
        <p14:creationId xmlns:p14="http://schemas.microsoft.com/office/powerpoint/2010/main" val="825380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7/6/2018</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pic>
        <p:nvPicPr>
          <p:cNvPr id="12" name="Picture 11" descr="FA_LOGO_CILT_2014_website_sml.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75581" y="6126480"/>
            <a:ext cx="1192219" cy="53278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7/6/2018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7/6/2018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pic>
        <p:nvPicPr>
          <p:cNvPr id="10" name="Picture 9" descr="FA_LOGO_CILT_2014_website_sml.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72241" y="6126480"/>
            <a:ext cx="1192219" cy="53278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7/6/2018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pic>
        <p:nvPicPr>
          <p:cNvPr id="7" name="Picture 6" descr="FA_LOGO_CILT_2014_website_sml.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72241" y="6126480"/>
            <a:ext cx="1192219" cy="53278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7/6/2018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pic>
        <p:nvPicPr>
          <p:cNvPr id="10" name="Picture 9" descr="FA_LOGO_CILT_2014_website_sml.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72241" y="6126480"/>
            <a:ext cx="1192219" cy="53278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7/6/2018</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7/6/2018</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endParaRPr kumimoji="0" lang="en-US"/>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7/6/2018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7/6/2018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pic>
        <p:nvPicPr>
          <p:cNvPr id="5" name="Picture 4" descr="FA_LOGO_CILT_2014_website_sml.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72241" y="6126480"/>
            <a:ext cx="1192219" cy="53278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7/6/2018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endParaRPr kumimoji="0" lang="en-US"/>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endParaRPr kumimoji="0" lang="en-US"/>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7/6/2018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endParaRPr kumimoji="0" lang="en-US" dirty="0"/>
          </a:p>
        </p:txBody>
      </p:sp>
      <p:pic>
        <p:nvPicPr>
          <p:cNvPr id="15" name="Picture 14" descr="FA_LOGO_CILT_2014_website_sml.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00200" y="6172200"/>
            <a:ext cx="1192219" cy="53278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7/6/2018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pic>
        <p:nvPicPr>
          <p:cNvPr id="2" name="Picture 1" descr="FA_LOGO_CILT_2014_website_sml.pn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572241" y="6126480"/>
            <a:ext cx="1192219" cy="53278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85739"/>
            <a:ext cx="9144000" cy="3629024"/>
          </a:xfrm>
        </p:spPr>
        <p:txBody>
          <a:bodyPr>
            <a:normAutofit/>
          </a:bodyPr>
          <a:lstStyle/>
          <a:p>
            <a:pPr algn="ctr"/>
            <a:r>
              <a:rPr lang="en-US" dirty="0" smtClean="0"/>
              <a:t>The roer4d open data initiative</a:t>
            </a:r>
            <a:br>
              <a:rPr lang="en-US" dirty="0" smtClean="0"/>
            </a:br>
            <a:r>
              <a:rPr lang="en-US" dirty="0" smtClean="0"/>
              <a:t>building the empirical base</a:t>
            </a:r>
            <a:endParaRPr lang="en-US" sz="3200" i="1" dirty="0"/>
          </a:p>
        </p:txBody>
      </p:sp>
      <p:sp>
        <p:nvSpPr>
          <p:cNvPr id="3" name="Subtitle 2"/>
          <p:cNvSpPr>
            <a:spLocks noGrp="1"/>
          </p:cNvSpPr>
          <p:nvPr>
            <p:ph type="subTitle" idx="1"/>
          </p:nvPr>
        </p:nvSpPr>
        <p:spPr/>
        <p:txBody>
          <a:bodyPr/>
          <a:lstStyle/>
          <a:p>
            <a:r>
              <a:rPr lang="en-US" dirty="0" smtClean="0"/>
              <a:t>Thomas King</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0681" y="6096213"/>
            <a:ext cx="1828143" cy="639624"/>
          </a:xfrm>
          <a:prstGeom prst="rect">
            <a:avLst/>
          </a:prstGeom>
        </p:spPr>
      </p:pic>
    </p:spTree>
    <p:extLst>
      <p:ext uri="{BB962C8B-B14F-4D97-AF65-F5344CB8AC3E}">
        <p14:creationId xmlns:p14="http://schemas.microsoft.com/office/powerpoint/2010/main" val="4122993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latin typeface="Calibri" panose="020F0502020204030204" pitchFamily="34" charset="0"/>
              </a:rPr>
              <a:t>The two pillars of Open </a:t>
            </a:r>
            <a:r>
              <a:rPr lang="en-ZA" dirty="0">
                <a:latin typeface="Calibri" panose="020F0502020204030204" pitchFamily="34" charset="0"/>
              </a:rPr>
              <a:t>D</a:t>
            </a:r>
            <a:r>
              <a:rPr lang="en-ZA" dirty="0" smtClean="0">
                <a:latin typeface="Calibri" panose="020F0502020204030204" pitchFamily="34" charset="0"/>
              </a:rPr>
              <a:t>ata sharing</a:t>
            </a:r>
            <a:endParaRPr lang="en-ZA" dirty="0">
              <a:latin typeface="Calibri" panose="020F0502020204030204" pitchFamily="34" charset="0"/>
            </a:endParaRPr>
          </a:p>
        </p:txBody>
      </p:sp>
      <p:sp>
        <p:nvSpPr>
          <p:cNvPr id="5" name="Rectangle 4"/>
          <p:cNvSpPr/>
          <p:nvPr/>
        </p:nvSpPr>
        <p:spPr>
          <a:xfrm>
            <a:off x="2843222" y="3057526"/>
            <a:ext cx="1028693" cy="33004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7" name="TextBox 6"/>
          <p:cNvSpPr txBox="1"/>
          <p:nvPr/>
        </p:nvSpPr>
        <p:spPr>
          <a:xfrm>
            <a:off x="0" y="4043365"/>
            <a:ext cx="2771782" cy="1384995"/>
          </a:xfrm>
          <a:prstGeom prst="rect">
            <a:avLst/>
          </a:prstGeom>
          <a:noFill/>
        </p:spPr>
        <p:txBody>
          <a:bodyPr wrap="square" rtlCol="0">
            <a:spAutoFit/>
          </a:bodyPr>
          <a:lstStyle/>
          <a:p>
            <a:pPr algn="r"/>
            <a:r>
              <a:rPr lang="en-ZA" sz="2800" dirty="0" smtClean="0">
                <a:latin typeface="Calibri" panose="020F0502020204030204" pitchFamily="34" charset="0"/>
              </a:rPr>
              <a:t>Consensual</a:t>
            </a:r>
          </a:p>
          <a:p>
            <a:pPr algn="r"/>
            <a:r>
              <a:rPr lang="en-ZA" sz="2800" dirty="0" smtClean="0">
                <a:latin typeface="Calibri" panose="020F0502020204030204" pitchFamily="34" charset="0"/>
              </a:rPr>
              <a:t>ethical</a:t>
            </a:r>
          </a:p>
          <a:p>
            <a:pPr algn="r"/>
            <a:r>
              <a:rPr lang="en-ZA" sz="2800" dirty="0" smtClean="0">
                <a:latin typeface="Calibri" panose="020F0502020204030204" pitchFamily="34" charset="0"/>
              </a:rPr>
              <a:t>legal</a:t>
            </a:r>
            <a:endParaRPr lang="en-ZA" sz="2800" dirty="0">
              <a:latin typeface="Calibri" panose="020F0502020204030204" pitchFamily="34" charset="0"/>
            </a:endParaRPr>
          </a:p>
        </p:txBody>
      </p:sp>
      <p:sp>
        <p:nvSpPr>
          <p:cNvPr id="8" name="TextBox 7"/>
          <p:cNvSpPr txBox="1"/>
          <p:nvPr/>
        </p:nvSpPr>
        <p:spPr>
          <a:xfrm>
            <a:off x="6224577" y="4043365"/>
            <a:ext cx="2676536" cy="1877437"/>
          </a:xfrm>
          <a:prstGeom prst="rect">
            <a:avLst/>
          </a:prstGeom>
          <a:noFill/>
        </p:spPr>
        <p:txBody>
          <a:bodyPr wrap="square" rtlCol="0">
            <a:spAutoFit/>
          </a:bodyPr>
          <a:lstStyle/>
          <a:p>
            <a:r>
              <a:rPr lang="en-ZA" sz="2800" dirty="0" smtClean="0">
                <a:latin typeface="Calibri" panose="020F0502020204030204" pitchFamily="34" charset="0"/>
              </a:rPr>
              <a:t>Comprehensible</a:t>
            </a:r>
          </a:p>
          <a:p>
            <a:r>
              <a:rPr lang="en-ZA" sz="2800" dirty="0" smtClean="0">
                <a:latin typeface="Calibri" panose="020F0502020204030204" pitchFamily="34" charset="0"/>
              </a:rPr>
              <a:t>coherent</a:t>
            </a:r>
          </a:p>
          <a:p>
            <a:r>
              <a:rPr lang="en-ZA" sz="2800" dirty="0" smtClean="0">
                <a:latin typeface="Calibri" panose="020F0502020204030204" pitchFamily="34" charset="0"/>
              </a:rPr>
              <a:t>valuable</a:t>
            </a:r>
          </a:p>
          <a:p>
            <a:endParaRPr lang="en-ZA" sz="3200" dirty="0">
              <a:latin typeface="Calibri" panose="020F0502020204030204" pitchFamily="34" charset="0"/>
            </a:endParaRPr>
          </a:p>
        </p:txBody>
      </p:sp>
      <p:sp>
        <p:nvSpPr>
          <p:cNvPr id="9" name="Rectangle 8"/>
          <p:cNvSpPr/>
          <p:nvPr/>
        </p:nvSpPr>
        <p:spPr>
          <a:xfrm>
            <a:off x="5124444" y="3057526"/>
            <a:ext cx="1028693" cy="330041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0" name="TextBox 9"/>
          <p:cNvSpPr txBox="1"/>
          <p:nvPr/>
        </p:nvSpPr>
        <p:spPr>
          <a:xfrm>
            <a:off x="2200276" y="2185988"/>
            <a:ext cx="4629150" cy="95410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ZA" sz="2800" dirty="0" smtClean="0">
                <a:latin typeface="Calibri" panose="020F0502020204030204" pitchFamily="34" charset="0"/>
              </a:rPr>
              <a:t>Research Data Management &amp; Open </a:t>
            </a:r>
            <a:r>
              <a:rPr lang="en-ZA" sz="2800" dirty="0">
                <a:latin typeface="Calibri" panose="020F0502020204030204" pitchFamily="34" charset="0"/>
              </a:rPr>
              <a:t>D</a:t>
            </a:r>
            <a:r>
              <a:rPr lang="en-ZA" sz="2800" dirty="0" smtClean="0">
                <a:latin typeface="Calibri" panose="020F0502020204030204" pitchFamily="34" charset="0"/>
              </a:rPr>
              <a:t>ata sharing</a:t>
            </a:r>
            <a:endParaRPr lang="en-ZA" sz="2800" dirty="0">
              <a:latin typeface="Calibri" panose="020F0502020204030204" pitchFamily="34" charset="0"/>
            </a:endParaRPr>
          </a:p>
        </p:txBody>
      </p:sp>
    </p:spTree>
    <p:extLst>
      <p:ext uri="{BB962C8B-B14F-4D97-AF65-F5344CB8AC3E}">
        <p14:creationId xmlns:p14="http://schemas.microsoft.com/office/powerpoint/2010/main" val="2297451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alibri" panose="020F0502020204030204" pitchFamily="34" charset="0"/>
              </a:rPr>
              <a:t>The de-identification balancing act</a:t>
            </a:r>
            <a:endParaRPr lang="en-ZA" dirty="0">
              <a:latin typeface="Calibri" panose="020F0502020204030204" pitchFamily="34" charset="0"/>
            </a:endParaRPr>
          </a:p>
        </p:txBody>
      </p:sp>
      <p:sp>
        <p:nvSpPr>
          <p:cNvPr id="4" name="TextBox 3"/>
          <p:cNvSpPr txBox="1"/>
          <p:nvPr/>
        </p:nvSpPr>
        <p:spPr>
          <a:xfrm>
            <a:off x="214313" y="1723347"/>
            <a:ext cx="4186237" cy="2308324"/>
          </a:xfrm>
          <a:prstGeom prst="rect">
            <a:avLst/>
          </a:prstGeom>
          <a:noFill/>
          <a:ln>
            <a:solidFill>
              <a:schemeClr val="accent1"/>
            </a:solidFill>
          </a:ln>
        </p:spPr>
        <p:txBody>
          <a:bodyPr wrap="square" rtlCol="0">
            <a:spAutoFit/>
          </a:bodyPr>
          <a:lstStyle/>
          <a:p>
            <a:pPr algn="ctr"/>
            <a:r>
              <a:rPr lang="en-ZA" i="1" dirty="0" smtClean="0">
                <a:latin typeface="Calibri" panose="020F0502020204030204" pitchFamily="34" charset="0"/>
              </a:rPr>
              <a:t>First, do no harm</a:t>
            </a:r>
          </a:p>
          <a:p>
            <a:pPr algn="ctr"/>
            <a:endParaRPr lang="en-ZA" dirty="0">
              <a:latin typeface="Calibri" panose="020F0502020204030204" pitchFamily="34" charset="0"/>
            </a:endParaRPr>
          </a:p>
          <a:p>
            <a:pPr algn="ctr"/>
            <a:r>
              <a:rPr lang="en-ZA" dirty="0" smtClean="0">
                <a:latin typeface="Calibri" panose="020F0502020204030204" pitchFamily="34" charset="0"/>
              </a:rPr>
              <a:t>Remove as much as needed to ensure the confidentiality or anonymity of the research participants.</a:t>
            </a:r>
          </a:p>
          <a:p>
            <a:pPr algn="ctr"/>
            <a:endParaRPr lang="en-ZA" dirty="0">
              <a:latin typeface="Calibri" panose="020F0502020204030204" pitchFamily="34" charset="0"/>
            </a:endParaRPr>
          </a:p>
          <a:p>
            <a:pPr algn="ctr"/>
            <a:r>
              <a:rPr lang="en-ZA" dirty="0" smtClean="0">
                <a:latin typeface="Calibri" panose="020F0502020204030204" pitchFamily="34" charset="0"/>
              </a:rPr>
              <a:t>Ensure that all ethical and consent processes have been adhered to.</a:t>
            </a:r>
            <a:endParaRPr lang="en-ZA" dirty="0">
              <a:latin typeface="Calibri" panose="020F0502020204030204" pitchFamily="34" charset="0"/>
            </a:endParaRPr>
          </a:p>
        </p:txBody>
      </p:sp>
      <p:sp>
        <p:nvSpPr>
          <p:cNvPr id="5" name="TextBox 4"/>
          <p:cNvSpPr txBox="1"/>
          <p:nvPr/>
        </p:nvSpPr>
        <p:spPr>
          <a:xfrm>
            <a:off x="4672013" y="1723347"/>
            <a:ext cx="4200525" cy="5078313"/>
          </a:xfrm>
          <a:prstGeom prst="rect">
            <a:avLst/>
          </a:prstGeom>
          <a:noFill/>
          <a:ln>
            <a:solidFill>
              <a:schemeClr val="accent2"/>
            </a:solidFill>
          </a:ln>
        </p:spPr>
        <p:txBody>
          <a:bodyPr wrap="square" rtlCol="0">
            <a:spAutoFit/>
          </a:bodyPr>
          <a:lstStyle/>
          <a:p>
            <a:pPr algn="ctr"/>
            <a:r>
              <a:rPr lang="en-ZA" i="1" dirty="0" smtClean="0">
                <a:latin typeface="Calibri" panose="020F0502020204030204" pitchFamily="34" charset="0"/>
              </a:rPr>
              <a:t>Don’t go overboard</a:t>
            </a:r>
          </a:p>
          <a:p>
            <a:pPr algn="ctr"/>
            <a:endParaRPr lang="en-ZA" dirty="0">
              <a:latin typeface="Calibri" panose="020F0502020204030204" pitchFamily="34" charset="0"/>
            </a:endParaRPr>
          </a:p>
          <a:p>
            <a:pPr algn="ctr"/>
            <a:r>
              <a:rPr lang="en-ZA" dirty="0" smtClean="0">
                <a:latin typeface="Calibri" panose="020F0502020204030204" pitchFamily="34" charset="0"/>
              </a:rPr>
              <a:t>Remove as little as is ethical to ensure the richness of the data.</a:t>
            </a:r>
          </a:p>
          <a:p>
            <a:pPr algn="ctr"/>
            <a:endParaRPr lang="en-ZA" dirty="0">
              <a:latin typeface="Calibri" panose="020F0502020204030204" pitchFamily="34" charset="0"/>
            </a:endParaRPr>
          </a:p>
          <a:p>
            <a:pPr algn="ctr"/>
            <a:r>
              <a:rPr lang="en-ZA" dirty="0" smtClean="0">
                <a:latin typeface="Calibri" panose="020F0502020204030204" pitchFamily="34" charset="0"/>
              </a:rPr>
              <a:t>Take the unit of analysis as the guide – de-identify up to the </a:t>
            </a:r>
            <a:r>
              <a:rPr lang="en-ZA" i="1" dirty="0" smtClean="0">
                <a:latin typeface="Calibri" panose="020F0502020204030204" pitchFamily="34" charset="0"/>
              </a:rPr>
              <a:t>Unit of Analysis</a:t>
            </a:r>
            <a:r>
              <a:rPr lang="en-ZA" dirty="0" smtClean="0">
                <a:latin typeface="Calibri" panose="020F0502020204030204" pitchFamily="34" charset="0"/>
              </a:rPr>
              <a:t>.</a:t>
            </a:r>
          </a:p>
          <a:p>
            <a:pPr algn="ctr"/>
            <a:endParaRPr lang="en-ZA" dirty="0">
              <a:latin typeface="Calibri" panose="020F0502020204030204" pitchFamily="34" charset="0"/>
            </a:endParaRPr>
          </a:p>
          <a:p>
            <a:pPr algn="ctr"/>
            <a:r>
              <a:rPr lang="en-ZA" dirty="0" err="1" smtClean="0">
                <a:latin typeface="Calibri" panose="020F0502020204030204" pitchFamily="34" charset="0"/>
              </a:rPr>
              <a:t>E.g</a:t>
            </a:r>
            <a:r>
              <a:rPr lang="en-ZA" dirty="0" smtClean="0">
                <a:latin typeface="Calibri" panose="020F0502020204030204" pitchFamily="34" charset="0"/>
              </a:rPr>
              <a:t>: If Study X compares two universities, you can safely remove all identifiers lower than the university affiliation.</a:t>
            </a:r>
          </a:p>
          <a:p>
            <a:pPr algn="ctr"/>
            <a:endParaRPr lang="en-ZA" dirty="0">
              <a:latin typeface="Calibri" panose="020F0502020204030204" pitchFamily="34" charset="0"/>
            </a:endParaRPr>
          </a:p>
          <a:p>
            <a:pPr algn="ctr"/>
            <a:r>
              <a:rPr lang="en-ZA" dirty="0" smtClean="0">
                <a:latin typeface="Calibri" panose="020F0502020204030204" pitchFamily="34" charset="0"/>
              </a:rPr>
              <a:t>HOWEVER</a:t>
            </a:r>
          </a:p>
          <a:p>
            <a:pPr algn="ctr"/>
            <a:endParaRPr lang="en-ZA" dirty="0">
              <a:latin typeface="Calibri" panose="020F0502020204030204" pitchFamily="34" charset="0"/>
            </a:endParaRPr>
          </a:p>
          <a:p>
            <a:pPr algn="ctr"/>
            <a:r>
              <a:rPr lang="en-ZA" dirty="0" smtClean="0">
                <a:latin typeface="Calibri" panose="020F0502020204030204" pitchFamily="34" charset="0"/>
              </a:rPr>
              <a:t>Your data may be useful to others. The purpose of de-identification is to preserve confidentiality – don’t de-identify for the sake of it</a:t>
            </a:r>
            <a:endParaRPr lang="en-ZA" dirty="0">
              <a:latin typeface="Calibri" panose="020F0502020204030204" pitchFamily="34" charset="0"/>
            </a:endParaRPr>
          </a:p>
        </p:txBody>
      </p:sp>
    </p:spTree>
    <p:extLst>
      <p:ext uri="{BB962C8B-B14F-4D97-AF65-F5344CB8AC3E}">
        <p14:creationId xmlns:p14="http://schemas.microsoft.com/office/powerpoint/2010/main" val="490415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p:cNvCxnSpPr/>
          <p:nvPr/>
        </p:nvCxnSpPr>
        <p:spPr>
          <a:xfrm flipH="1">
            <a:off x="2757488" y="935841"/>
            <a:ext cx="371475" cy="10840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 name="Oval 1"/>
          <p:cNvSpPr/>
          <p:nvPr/>
        </p:nvSpPr>
        <p:spPr>
          <a:xfrm>
            <a:off x="685805" y="2057409"/>
            <a:ext cx="3171825" cy="31718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4000" dirty="0" smtClean="0"/>
              <a:t>READ DATA</a:t>
            </a:r>
            <a:endParaRPr lang="en-ZA" sz="4000" dirty="0"/>
          </a:p>
        </p:txBody>
      </p:sp>
      <p:sp>
        <p:nvSpPr>
          <p:cNvPr id="4" name="Oval 3"/>
          <p:cNvSpPr/>
          <p:nvPr/>
        </p:nvSpPr>
        <p:spPr>
          <a:xfrm>
            <a:off x="4795835" y="935841"/>
            <a:ext cx="1928813" cy="131445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5" name="Oval 4"/>
          <p:cNvSpPr/>
          <p:nvPr/>
        </p:nvSpPr>
        <p:spPr>
          <a:xfrm>
            <a:off x="5300661" y="2986096"/>
            <a:ext cx="1928813" cy="131445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6" name="Oval 5"/>
          <p:cNvSpPr/>
          <p:nvPr/>
        </p:nvSpPr>
        <p:spPr>
          <a:xfrm>
            <a:off x="4795836" y="4993497"/>
            <a:ext cx="1928813" cy="131445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8" name="Oval 7"/>
          <p:cNvSpPr/>
          <p:nvPr/>
        </p:nvSpPr>
        <p:spPr>
          <a:xfrm>
            <a:off x="2164560" y="184846"/>
            <a:ext cx="1928813" cy="131445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7" name="TextBox 6"/>
          <p:cNvSpPr txBox="1"/>
          <p:nvPr/>
        </p:nvSpPr>
        <p:spPr>
          <a:xfrm>
            <a:off x="2314576" y="412111"/>
            <a:ext cx="1685925" cy="923330"/>
          </a:xfrm>
          <a:prstGeom prst="rect">
            <a:avLst/>
          </a:prstGeom>
          <a:noFill/>
        </p:spPr>
        <p:txBody>
          <a:bodyPr wrap="square" rtlCol="0">
            <a:spAutoFit/>
          </a:bodyPr>
          <a:lstStyle/>
          <a:p>
            <a:pPr algn="ctr"/>
            <a:r>
              <a:rPr lang="en-ZA" b="1" dirty="0" smtClean="0">
                <a:latin typeface="Calibri" panose="020F0502020204030204" pitchFamily="34" charset="0"/>
              </a:rPr>
              <a:t>Coherence</a:t>
            </a:r>
            <a:r>
              <a:rPr lang="en-ZA" dirty="0" smtClean="0">
                <a:latin typeface="Calibri" panose="020F0502020204030204" pitchFamily="34" charset="0"/>
              </a:rPr>
              <a:t> Format &amp; layout</a:t>
            </a:r>
            <a:endParaRPr lang="en-ZA" dirty="0">
              <a:latin typeface="Calibri" panose="020F0502020204030204" pitchFamily="34" charset="0"/>
            </a:endParaRPr>
          </a:p>
        </p:txBody>
      </p:sp>
      <p:sp>
        <p:nvSpPr>
          <p:cNvPr id="9" name="TextBox 8"/>
          <p:cNvSpPr txBox="1"/>
          <p:nvPr/>
        </p:nvSpPr>
        <p:spPr>
          <a:xfrm>
            <a:off x="4795836" y="996563"/>
            <a:ext cx="1928812" cy="1200329"/>
          </a:xfrm>
          <a:prstGeom prst="rect">
            <a:avLst/>
          </a:prstGeom>
          <a:noFill/>
        </p:spPr>
        <p:txBody>
          <a:bodyPr wrap="square" rtlCol="0">
            <a:spAutoFit/>
          </a:bodyPr>
          <a:lstStyle/>
          <a:p>
            <a:pPr algn="ctr"/>
            <a:r>
              <a:rPr lang="en-ZA" b="1" dirty="0" smtClean="0">
                <a:latin typeface="Calibri" panose="020F0502020204030204" pitchFamily="34" charset="0"/>
              </a:rPr>
              <a:t>Editing</a:t>
            </a:r>
          </a:p>
          <a:p>
            <a:pPr algn="ctr"/>
            <a:r>
              <a:rPr lang="en-ZA" dirty="0" smtClean="0">
                <a:latin typeface="Calibri" panose="020F0502020204030204" pitchFamily="34" charset="0"/>
              </a:rPr>
              <a:t>Fix typos &amp; identify anomalous data</a:t>
            </a:r>
            <a:endParaRPr lang="en-ZA" dirty="0">
              <a:latin typeface="Calibri" panose="020F0502020204030204" pitchFamily="34" charset="0"/>
            </a:endParaRPr>
          </a:p>
        </p:txBody>
      </p:sp>
      <p:cxnSp>
        <p:nvCxnSpPr>
          <p:cNvPr id="16" name="Straight Arrow Connector 15"/>
          <p:cNvCxnSpPr/>
          <p:nvPr/>
        </p:nvCxnSpPr>
        <p:spPr>
          <a:xfrm flipV="1">
            <a:off x="3729038" y="2057409"/>
            <a:ext cx="1185862" cy="7286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14384" y="2057409"/>
            <a:ext cx="414338" cy="369332"/>
          </a:xfrm>
          <a:prstGeom prst="rect">
            <a:avLst/>
          </a:prstGeom>
          <a:noFill/>
        </p:spPr>
        <p:txBody>
          <a:bodyPr wrap="square" rtlCol="0">
            <a:spAutoFit/>
          </a:bodyPr>
          <a:lstStyle/>
          <a:p>
            <a:r>
              <a:rPr lang="en-ZA" dirty="0" smtClean="0">
                <a:latin typeface="Calibri" panose="020F0502020204030204" pitchFamily="34" charset="0"/>
              </a:rPr>
              <a:t>1.</a:t>
            </a:r>
            <a:endParaRPr lang="en-ZA" dirty="0">
              <a:latin typeface="Calibri" panose="020F0502020204030204" pitchFamily="34" charset="0"/>
            </a:endParaRPr>
          </a:p>
        </p:txBody>
      </p:sp>
      <p:sp>
        <p:nvSpPr>
          <p:cNvPr id="19" name="TextBox 18"/>
          <p:cNvSpPr txBox="1"/>
          <p:nvPr/>
        </p:nvSpPr>
        <p:spPr>
          <a:xfrm>
            <a:off x="1857379" y="341749"/>
            <a:ext cx="414338" cy="369332"/>
          </a:xfrm>
          <a:prstGeom prst="rect">
            <a:avLst/>
          </a:prstGeom>
          <a:noFill/>
        </p:spPr>
        <p:txBody>
          <a:bodyPr wrap="square" rtlCol="0">
            <a:spAutoFit/>
          </a:bodyPr>
          <a:lstStyle/>
          <a:p>
            <a:r>
              <a:rPr lang="en-ZA" dirty="0">
                <a:latin typeface="Calibri" panose="020F0502020204030204" pitchFamily="34" charset="0"/>
              </a:rPr>
              <a:t>2</a:t>
            </a:r>
            <a:r>
              <a:rPr lang="en-ZA" dirty="0" smtClean="0">
                <a:latin typeface="Calibri" panose="020F0502020204030204" pitchFamily="34" charset="0"/>
              </a:rPr>
              <a:t>.</a:t>
            </a:r>
            <a:endParaRPr lang="en-ZA" dirty="0">
              <a:latin typeface="Calibri" panose="020F0502020204030204" pitchFamily="34" charset="0"/>
            </a:endParaRPr>
          </a:p>
        </p:txBody>
      </p:sp>
      <p:sp>
        <p:nvSpPr>
          <p:cNvPr id="20" name="TextBox 19"/>
          <p:cNvSpPr txBox="1"/>
          <p:nvPr/>
        </p:nvSpPr>
        <p:spPr>
          <a:xfrm>
            <a:off x="4536284" y="958344"/>
            <a:ext cx="414338" cy="369332"/>
          </a:xfrm>
          <a:prstGeom prst="rect">
            <a:avLst/>
          </a:prstGeom>
          <a:noFill/>
        </p:spPr>
        <p:txBody>
          <a:bodyPr wrap="square" rtlCol="0">
            <a:spAutoFit/>
          </a:bodyPr>
          <a:lstStyle/>
          <a:p>
            <a:r>
              <a:rPr lang="en-ZA" dirty="0" smtClean="0">
                <a:latin typeface="Calibri" panose="020F0502020204030204" pitchFamily="34" charset="0"/>
              </a:rPr>
              <a:t>3.</a:t>
            </a:r>
            <a:endParaRPr lang="en-ZA" dirty="0">
              <a:latin typeface="Calibri" panose="020F0502020204030204" pitchFamily="34" charset="0"/>
            </a:endParaRPr>
          </a:p>
        </p:txBody>
      </p:sp>
      <p:sp>
        <p:nvSpPr>
          <p:cNvPr id="21" name="TextBox 20"/>
          <p:cNvSpPr txBox="1"/>
          <p:nvPr/>
        </p:nvSpPr>
        <p:spPr>
          <a:xfrm>
            <a:off x="5048250" y="2879996"/>
            <a:ext cx="414338" cy="369332"/>
          </a:xfrm>
          <a:prstGeom prst="rect">
            <a:avLst/>
          </a:prstGeom>
          <a:noFill/>
        </p:spPr>
        <p:txBody>
          <a:bodyPr wrap="square" rtlCol="0">
            <a:spAutoFit/>
          </a:bodyPr>
          <a:lstStyle/>
          <a:p>
            <a:r>
              <a:rPr lang="en-ZA" dirty="0">
                <a:latin typeface="Calibri" panose="020F0502020204030204" pitchFamily="34" charset="0"/>
              </a:rPr>
              <a:t>4</a:t>
            </a:r>
            <a:r>
              <a:rPr lang="en-ZA" dirty="0" smtClean="0">
                <a:latin typeface="Calibri" panose="020F0502020204030204" pitchFamily="34" charset="0"/>
              </a:rPr>
              <a:t>.</a:t>
            </a:r>
            <a:endParaRPr lang="en-ZA" dirty="0">
              <a:latin typeface="Calibri" panose="020F0502020204030204" pitchFamily="34" charset="0"/>
            </a:endParaRPr>
          </a:p>
        </p:txBody>
      </p:sp>
      <p:cxnSp>
        <p:nvCxnSpPr>
          <p:cNvPr id="23" name="Straight Arrow Connector 22"/>
          <p:cNvCxnSpPr/>
          <p:nvPr/>
        </p:nvCxnSpPr>
        <p:spPr>
          <a:xfrm flipH="1">
            <a:off x="3857630" y="2250291"/>
            <a:ext cx="1145378" cy="7358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4006456" y="3557059"/>
            <a:ext cx="120372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H="1">
            <a:off x="3986213" y="3757613"/>
            <a:ext cx="12239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3729038" y="4643438"/>
            <a:ext cx="1059654" cy="7715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flipV="1">
            <a:off x="3450279" y="4821883"/>
            <a:ext cx="1215189" cy="8859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707731" y="4845078"/>
            <a:ext cx="414338" cy="369332"/>
          </a:xfrm>
          <a:prstGeom prst="rect">
            <a:avLst/>
          </a:prstGeom>
          <a:noFill/>
        </p:spPr>
        <p:txBody>
          <a:bodyPr wrap="square" rtlCol="0">
            <a:spAutoFit/>
          </a:bodyPr>
          <a:lstStyle/>
          <a:p>
            <a:r>
              <a:rPr lang="en-ZA" dirty="0" smtClean="0">
                <a:latin typeface="Calibri" panose="020F0502020204030204" pitchFamily="34" charset="0"/>
              </a:rPr>
              <a:t>5.</a:t>
            </a:r>
            <a:endParaRPr lang="en-ZA" dirty="0">
              <a:latin typeface="Calibri" panose="020F0502020204030204" pitchFamily="34" charset="0"/>
            </a:endParaRPr>
          </a:p>
        </p:txBody>
      </p:sp>
      <p:cxnSp>
        <p:nvCxnSpPr>
          <p:cNvPr id="34" name="Straight Arrow Connector 33"/>
          <p:cNvCxnSpPr/>
          <p:nvPr/>
        </p:nvCxnSpPr>
        <p:spPr>
          <a:xfrm flipV="1">
            <a:off x="2557463" y="1524030"/>
            <a:ext cx="157162" cy="4910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4937518" y="5259602"/>
            <a:ext cx="1645445" cy="923330"/>
          </a:xfrm>
          <a:prstGeom prst="rect">
            <a:avLst/>
          </a:prstGeom>
          <a:noFill/>
        </p:spPr>
        <p:txBody>
          <a:bodyPr wrap="square" rtlCol="0">
            <a:spAutoFit/>
          </a:bodyPr>
          <a:lstStyle/>
          <a:p>
            <a:pPr algn="ctr"/>
            <a:r>
              <a:rPr lang="en-ZA" b="1" dirty="0" smtClean="0">
                <a:latin typeface="Calibri" panose="020F0502020204030204" pitchFamily="34" charset="0"/>
              </a:rPr>
              <a:t>De-identifying</a:t>
            </a:r>
          </a:p>
          <a:p>
            <a:pPr algn="ctr"/>
            <a:r>
              <a:rPr lang="en-ZA" dirty="0" smtClean="0">
                <a:latin typeface="Calibri" panose="020F0502020204030204" pitchFamily="34" charset="0"/>
              </a:rPr>
              <a:t>Remove identifiers</a:t>
            </a:r>
            <a:endParaRPr lang="en-ZA" dirty="0">
              <a:latin typeface="Calibri" panose="020F0502020204030204" pitchFamily="34" charset="0"/>
            </a:endParaRPr>
          </a:p>
        </p:txBody>
      </p:sp>
      <p:sp>
        <p:nvSpPr>
          <p:cNvPr id="37" name="TextBox 36"/>
          <p:cNvSpPr txBox="1"/>
          <p:nvPr/>
        </p:nvSpPr>
        <p:spPr>
          <a:xfrm>
            <a:off x="5243511" y="2992549"/>
            <a:ext cx="2071687" cy="1200329"/>
          </a:xfrm>
          <a:prstGeom prst="rect">
            <a:avLst/>
          </a:prstGeom>
          <a:noFill/>
        </p:spPr>
        <p:txBody>
          <a:bodyPr wrap="square" rtlCol="0">
            <a:spAutoFit/>
          </a:bodyPr>
          <a:lstStyle/>
          <a:p>
            <a:pPr algn="ctr"/>
            <a:r>
              <a:rPr lang="en-ZA" b="1" dirty="0" smtClean="0">
                <a:latin typeface="Calibri" panose="020F0502020204030204" pitchFamily="34" charset="0"/>
              </a:rPr>
              <a:t>Validation</a:t>
            </a:r>
          </a:p>
          <a:p>
            <a:pPr algn="ctr"/>
            <a:r>
              <a:rPr lang="en-ZA" dirty="0" smtClean="0">
                <a:latin typeface="Calibri" panose="020F0502020204030204" pitchFamily="34" charset="0"/>
              </a:rPr>
              <a:t>Identify and account for missing data</a:t>
            </a:r>
            <a:endParaRPr lang="en-ZA" dirty="0">
              <a:latin typeface="Calibri" panose="020F0502020204030204" pitchFamily="34" charset="0"/>
            </a:endParaRPr>
          </a:p>
        </p:txBody>
      </p:sp>
      <p:sp>
        <p:nvSpPr>
          <p:cNvPr id="38" name="TextBox 37"/>
          <p:cNvSpPr txBox="1"/>
          <p:nvPr/>
        </p:nvSpPr>
        <p:spPr>
          <a:xfrm>
            <a:off x="6300788" y="-29473"/>
            <a:ext cx="2700337" cy="1754326"/>
          </a:xfrm>
          <a:prstGeom prst="rect">
            <a:avLst/>
          </a:prstGeom>
          <a:noFill/>
        </p:spPr>
        <p:txBody>
          <a:bodyPr wrap="square" rtlCol="0">
            <a:spAutoFit/>
          </a:bodyPr>
          <a:lstStyle/>
          <a:p>
            <a:pPr algn="r"/>
            <a:r>
              <a:rPr lang="en-ZA" sz="3600" dirty="0" smtClean="0">
                <a:latin typeface="Calibri" panose="020F0502020204030204" pitchFamily="34" charset="0"/>
              </a:rPr>
              <a:t>ROER4D data interrogation process</a:t>
            </a:r>
            <a:endParaRPr lang="en-ZA" sz="3600" dirty="0">
              <a:latin typeface="Calibri" panose="020F0502020204030204" pitchFamily="34" charset="0"/>
            </a:endParaRPr>
          </a:p>
        </p:txBody>
      </p:sp>
      <p:cxnSp>
        <p:nvCxnSpPr>
          <p:cNvPr id="40" name="Straight Connector 39"/>
          <p:cNvCxnSpPr/>
          <p:nvPr/>
        </p:nvCxnSpPr>
        <p:spPr>
          <a:xfrm>
            <a:off x="6943725" y="1724853"/>
            <a:ext cx="20574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2945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alibri" panose="020F0502020204030204" pitchFamily="34" charset="0"/>
              </a:rPr>
              <a:t>Qualitative de-identification</a:t>
            </a:r>
            <a:endParaRPr lang="en-ZA" dirty="0">
              <a:latin typeface="Calibri" panose="020F0502020204030204" pitchFamily="34" charset="0"/>
            </a:endParaRPr>
          </a:p>
        </p:txBody>
      </p:sp>
      <p:sp>
        <p:nvSpPr>
          <p:cNvPr id="3" name="Content Placeholder 2"/>
          <p:cNvSpPr>
            <a:spLocks noGrp="1"/>
          </p:cNvSpPr>
          <p:nvPr>
            <p:ph sz="quarter" idx="1"/>
          </p:nvPr>
        </p:nvSpPr>
        <p:spPr/>
        <p:txBody>
          <a:bodyPr>
            <a:normAutofit lnSpcReduction="10000"/>
          </a:bodyPr>
          <a:lstStyle/>
          <a:p>
            <a:r>
              <a:rPr lang="en-ZA" dirty="0" smtClean="0">
                <a:latin typeface="Calibri" panose="020F0502020204030204" pitchFamily="34" charset="0"/>
              </a:rPr>
              <a:t>De-identification located in the same ecosystem as </a:t>
            </a:r>
            <a:r>
              <a:rPr lang="en-ZA" i="1" dirty="0">
                <a:latin typeface="Calibri" panose="020F0502020204030204" pitchFamily="34" charset="0"/>
              </a:rPr>
              <a:t>data cleaning </a:t>
            </a:r>
            <a:r>
              <a:rPr lang="en-ZA" dirty="0">
                <a:latin typeface="Calibri" panose="020F0502020204030204" pitchFamily="34" charset="0"/>
              </a:rPr>
              <a:t>and </a:t>
            </a:r>
            <a:r>
              <a:rPr lang="en-ZA" i="1" dirty="0">
                <a:latin typeface="Calibri" panose="020F0502020204030204" pitchFamily="34" charset="0"/>
              </a:rPr>
              <a:t>data validation </a:t>
            </a:r>
            <a:r>
              <a:rPr lang="en-ZA" dirty="0">
                <a:latin typeface="Calibri" panose="020F0502020204030204" pitchFamily="34" charset="0"/>
              </a:rPr>
              <a:t>– no clear line between data improvement and de-identification</a:t>
            </a:r>
          </a:p>
          <a:p>
            <a:pPr lvl="1"/>
            <a:r>
              <a:rPr lang="en-ZA" dirty="0">
                <a:latin typeface="Calibri" panose="020F0502020204030204" pitchFamily="34" charset="0"/>
              </a:rPr>
              <a:t>Cleaning up typos</a:t>
            </a:r>
          </a:p>
          <a:p>
            <a:pPr lvl="1"/>
            <a:r>
              <a:rPr lang="en-ZA" dirty="0">
                <a:latin typeface="Calibri" panose="020F0502020204030204" pitchFamily="34" charset="0"/>
              </a:rPr>
              <a:t>Standardising presentation and layout</a:t>
            </a:r>
          </a:p>
          <a:p>
            <a:pPr lvl="1"/>
            <a:r>
              <a:rPr lang="en-ZA" dirty="0">
                <a:latin typeface="Calibri" panose="020F0502020204030204" pitchFamily="34" charset="0"/>
              </a:rPr>
              <a:t>Identifying unanswered questions (or additional questions), mislabelled responses, etc.</a:t>
            </a:r>
          </a:p>
          <a:p>
            <a:r>
              <a:rPr lang="en-ZA" dirty="0">
                <a:latin typeface="Calibri" panose="020F0502020204030204" pitchFamily="34" charset="0"/>
              </a:rPr>
              <a:t>Much of these also apply to quantitative </a:t>
            </a:r>
            <a:r>
              <a:rPr lang="en-ZA" dirty="0" smtClean="0">
                <a:latin typeface="Calibri" panose="020F0502020204030204" pitchFamily="34" charset="0"/>
              </a:rPr>
              <a:t>data</a:t>
            </a:r>
          </a:p>
          <a:p>
            <a:r>
              <a:rPr lang="en-ZA" dirty="0" smtClean="0">
                <a:latin typeface="Calibri" panose="020F0502020204030204" pitchFamily="34" charset="0"/>
              </a:rPr>
              <a:t>Articulation of principles in RDM and </a:t>
            </a:r>
            <a:r>
              <a:rPr lang="en-ZA" dirty="0">
                <a:latin typeface="Calibri" panose="020F0502020204030204" pitchFamily="34" charset="0"/>
              </a:rPr>
              <a:t>d</a:t>
            </a:r>
            <a:r>
              <a:rPr lang="en-ZA" dirty="0" smtClean="0">
                <a:latin typeface="Calibri" panose="020F0502020204030204" pitchFamily="34" charset="0"/>
              </a:rPr>
              <a:t>escription of these processes included in metadata</a:t>
            </a:r>
            <a:endParaRPr lang="en-ZA" dirty="0">
              <a:latin typeface="Calibri" panose="020F0502020204030204" pitchFamily="34" charset="0"/>
            </a:endParaRPr>
          </a:p>
        </p:txBody>
      </p:sp>
    </p:spTree>
    <p:extLst>
      <p:ext uri="{BB962C8B-B14F-4D97-AF65-F5344CB8AC3E}">
        <p14:creationId xmlns:p14="http://schemas.microsoft.com/office/powerpoint/2010/main" val="799963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alibri" panose="020F0502020204030204" pitchFamily="34" charset="0"/>
              </a:rPr>
              <a:t>ROER4D de-identification process</a:t>
            </a:r>
            <a:endParaRPr lang="en-ZA" dirty="0">
              <a:latin typeface="Calibri" panose="020F0502020204030204" pitchFamily="34" charset="0"/>
            </a:endParaRPr>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ZA" dirty="0">
                <a:latin typeface="Calibri" panose="020F0502020204030204" pitchFamily="34" charset="0"/>
              </a:rPr>
              <a:t>First-level de-identification by researcher</a:t>
            </a:r>
          </a:p>
          <a:p>
            <a:pPr lvl="1"/>
            <a:r>
              <a:rPr lang="en-ZA" dirty="0">
                <a:latin typeface="Calibri" panose="020F0502020204030204" pitchFamily="34" charset="0"/>
              </a:rPr>
              <a:t>Removal of direct identifiers (names of people/institutions/companies, ID numbers, etc.)</a:t>
            </a:r>
          </a:p>
          <a:p>
            <a:pPr lvl="1"/>
            <a:r>
              <a:rPr lang="en-ZA" dirty="0">
                <a:latin typeface="Calibri" panose="020F0502020204030204" pitchFamily="34" charset="0"/>
              </a:rPr>
              <a:t>Important to ensure that raw data is not shared</a:t>
            </a:r>
          </a:p>
          <a:p>
            <a:pPr marL="514350" indent="-514350">
              <a:buFont typeface="+mj-lt"/>
              <a:buAutoNum type="arabicPeriod"/>
            </a:pPr>
            <a:r>
              <a:rPr lang="en-ZA" dirty="0">
                <a:latin typeface="Calibri" panose="020F0502020204030204" pitchFamily="34" charset="0"/>
              </a:rPr>
              <a:t>Second-level de-identification </a:t>
            </a:r>
            <a:r>
              <a:rPr lang="en-ZA" dirty="0" smtClean="0">
                <a:latin typeface="Calibri" panose="020F0502020204030204" pitchFamily="34" charset="0"/>
              </a:rPr>
              <a:t>by C&amp;D team to </a:t>
            </a:r>
            <a:r>
              <a:rPr lang="en-ZA" dirty="0">
                <a:latin typeface="Calibri" panose="020F0502020204030204" pitchFamily="34" charset="0"/>
              </a:rPr>
              <a:t>catch remaining direct identifiers</a:t>
            </a:r>
          </a:p>
          <a:p>
            <a:pPr marL="514350" indent="-514350">
              <a:buFont typeface="+mj-lt"/>
              <a:buAutoNum type="arabicPeriod"/>
            </a:pPr>
            <a:r>
              <a:rPr lang="en-ZA" dirty="0">
                <a:latin typeface="Calibri" panose="020F0502020204030204" pitchFamily="34" charset="0"/>
              </a:rPr>
              <a:t>In-depth sweep of the text to identify indirect identifiers</a:t>
            </a:r>
          </a:p>
          <a:p>
            <a:pPr lvl="1"/>
            <a:r>
              <a:rPr lang="en-ZA" dirty="0">
                <a:latin typeface="Calibri" panose="020F0502020204030204" pitchFamily="34" charset="0"/>
              </a:rPr>
              <a:t>Meticulous, thorough, repeated reading of the text </a:t>
            </a:r>
          </a:p>
          <a:p>
            <a:pPr lvl="2"/>
            <a:r>
              <a:rPr lang="en-ZA" dirty="0">
                <a:latin typeface="Calibri" panose="020F0502020204030204" pitchFamily="34" charset="0"/>
              </a:rPr>
              <a:t>(which ties back to general data enhancement)</a:t>
            </a:r>
          </a:p>
          <a:p>
            <a:endParaRPr lang="en-ZA" dirty="0">
              <a:latin typeface="Calibri" panose="020F0502020204030204" pitchFamily="34" charset="0"/>
            </a:endParaRPr>
          </a:p>
        </p:txBody>
      </p:sp>
    </p:spTree>
    <p:extLst>
      <p:ext uri="{BB962C8B-B14F-4D97-AF65-F5344CB8AC3E}">
        <p14:creationId xmlns:p14="http://schemas.microsoft.com/office/powerpoint/2010/main" val="2665373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Qualitative de-identification example</a:t>
            </a:r>
            <a:endParaRPr lang="en-ZA" dirty="0"/>
          </a:p>
        </p:txBody>
      </p:sp>
      <p:sp>
        <p:nvSpPr>
          <p:cNvPr id="3" name="Content Placeholder 2"/>
          <p:cNvSpPr>
            <a:spLocks noGrp="1"/>
          </p:cNvSpPr>
          <p:nvPr>
            <p:ph sz="quarter" idx="1"/>
          </p:nvPr>
        </p:nvSpPr>
        <p:spPr>
          <a:xfrm>
            <a:off x="612648" y="1600200"/>
            <a:ext cx="8153400" cy="5043488"/>
          </a:xfrm>
        </p:spPr>
        <p:txBody>
          <a:bodyPr>
            <a:normAutofit fontScale="77500" lnSpcReduction="20000"/>
          </a:bodyPr>
          <a:lstStyle/>
          <a:p>
            <a:r>
              <a:rPr lang="en-ZA" b="1" dirty="0" smtClean="0"/>
              <a:t>Raw data</a:t>
            </a:r>
          </a:p>
          <a:p>
            <a:pPr lvl="1"/>
            <a:r>
              <a:rPr lang="en-ZA" dirty="0" smtClean="0"/>
              <a:t>Well </a:t>
            </a:r>
            <a:r>
              <a:rPr lang="en-ZA" dirty="0"/>
              <a:t>my name is </a:t>
            </a:r>
            <a:r>
              <a:rPr lang="en-ZA" dirty="0">
                <a:solidFill>
                  <a:srgbClr val="FF0000"/>
                </a:solidFill>
              </a:rPr>
              <a:t>Susan </a:t>
            </a:r>
            <a:r>
              <a:rPr lang="en-ZA" dirty="0" smtClean="0">
                <a:solidFill>
                  <a:srgbClr val="FF0000"/>
                </a:solidFill>
              </a:rPr>
              <a:t>Tsvangirai</a:t>
            </a:r>
            <a:r>
              <a:rPr lang="en-ZA" dirty="0" smtClean="0"/>
              <a:t>, </a:t>
            </a:r>
            <a:r>
              <a:rPr lang="en-ZA" dirty="0"/>
              <a:t>and I’m </a:t>
            </a:r>
            <a:r>
              <a:rPr lang="en-ZA" dirty="0">
                <a:solidFill>
                  <a:srgbClr val="FF0000"/>
                </a:solidFill>
              </a:rPr>
              <a:t>the Head of the Anthropology department</a:t>
            </a:r>
            <a:r>
              <a:rPr lang="en-ZA" dirty="0"/>
              <a:t> at the University of Zimbabwe. I first started getting involved in publishing my data – </a:t>
            </a:r>
            <a:r>
              <a:rPr lang="en-ZA" dirty="0" smtClean="0"/>
              <a:t>see </a:t>
            </a:r>
            <a:r>
              <a:rPr lang="en-ZA" dirty="0" smtClean="0">
                <a:solidFill>
                  <a:srgbClr val="FF0000"/>
                </a:solidFill>
              </a:rPr>
              <a:t>I’m the only person in the country who works on human ecologies</a:t>
            </a:r>
            <a:r>
              <a:rPr lang="en-ZA" dirty="0" smtClean="0"/>
              <a:t>, </a:t>
            </a:r>
            <a:r>
              <a:rPr lang="en-ZA" dirty="0"/>
              <a:t>well it’s me and </a:t>
            </a:r>
            <a:r>
              <a:rPr lang="en-ZA" dirty="0" smtClean="0">
                <a:solidFill>
                  <a:srgbClr val="FF0000"/>
                </a:solidFill>
              </a:rPr>
              <a:t>Ishaan</a:t>
            </a:r>
            <a:r>
              <a:rPr lang="en-ZA" dirty="0" smtClean="0"/>
              <a:t> </a:t>
            </a:r>
            <a:r>
              <a:rPr lang="en-ZA" dirty="0"/>
              <a:t>at Wits, but I’m the only one locally, and I started out using the institutional repository but it didn’t really work. It kept timing out when I tried to upload resources. So I switched the </a:t>
            </a:r>
            <a:r>
              <a:rPr lang="en-ZA" dirty="0" err="1"/>
              <a:t>Zenodo</a:t>
            </a:r>
            <a:r>
              <a:rPr lang="en-ZA" dirty="0"/>
              <a:t> which was fine but it felt a little bit sterile…</a:t>
            </a:r>
          </a:p>
          <a:p>
            <a:r>
              <a:rPr lang="en-ZA" b="1" dirty="0"/>
              <a:t>Cleaned/processed data</a:t>
            </a:r>
            <a:endParaRPr lang="en-ZA" dirty="0"/>
          </a:p>
          <a:p>
            <a:pPr lvl="1"/>
            <a:r>
              <a:rPr lang="en-ZA" dirty="0"/>
              <a:t>Well my name is </a:t>
            </a:r>
            <a:r>
              <a:rPr lang="en-ZA" dirty="0">
                <a:solidFill>
                  <a:schemeClr val="accent5">
                    <a:lumMod val="75000"/>
                    <a:lumOff val="25000"/>
                  </a:schemeClr>
                </a:solidFill>
              </a:rPr>
              <a:t>[redacted]</a:t>
            </a:r>
            <a:r>
              <a:rPr lang="en-ZA" dirty="0"/>
              <a:t>, and I’m the Head of </a:t>
            </a:r>
            <a:r>
              <a:rPr lang="en-ZA" dirty="0">
                <a:solidFill>
                  <a:schemeClr val="accent5">
                    <a:lumMod val="75000"/>
                    <a:lumOff val="25000"/>
                  </a:schemeClr>
                </a:solidFill>
              </a:rPr>
              <a:t>[my] </a:t>
            </a:r>
            <a:r>
              <a:rPr lang="en-ZA" dirty="0"/>
              <a:t>department at the University of Zimbabwe. I first started getting involved in publishing my data – see I’m the only person in the country who works </a:t>
            </a:r>
            <a:r>
              <a:rPr lang="en-ZA" dirty="0">
                <a:solidFill>
                  <a:schemeClr val="accent5">
                    <a:lumMod val="75000"/>
                    <a:lumOff val="25000"/>
                  </a:schemeClr>
                </a:solidFill>
              </a:rPr>
              <a:t>[in my area]</a:t>
            </a:r>
            <a:r>
              <a:rPr lang="en-ZA" dirty="0"/>
              <a:t>, well it’s me and </a:t>
            </a:r>
            <a:r>
              <a:rPr lang="en-ZA" dirty="0">
                <a:solidFill>
                  <a:schemeClr val="accent5">
                    <a:lumMod val="75000"/>
                    <a:lumOff val="25000"/>
                  </a:schemeClr>
                </a:solidFill>
              </a:rPr>
              <a:t>[a colleague]</a:t>
            </a:r>
            <a:r>
              <a:rPr lang="en-ZA" dirty="0"/>
              <a:t> at Wits, but I’m the only one locally, and I started out using the institutional repository but it didn’t really work. It kept timing out when I tried to upload resources. So I switched the </a:t>
            </a:r>
            <a:r>
              <a:rPr lang="en-ZA" dirty="0" err="1"/>
              <a:t>Zenodo</a:t>
            </a:r>
            <a:r>
              <a:rPr lang="en-ZA" dirty="0"/>
              <a:t> which was fine but it felt a little bit sterile…</a:t>
            </a:r>
          </a:p>
          <a:p>
            <a:endParaRPr lang="en-ZA" dirty="0"/>
          </a:p>
        </p:txBody>
      </p:sp>
    </p:spTree>
    <p:extLst>
      <p:ext uri="{BB962C8B-B14F-4D97-AF65-F5344CB8AC3E}">
        <p14:creationId xmlns:p14="http://schemas.microsoft.com/office/powerpoint/2010/main" val="2266270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Quantitative </a:t>
            </a:r>
            <a:r>
              <a:rPr lang="en-ZA" dirty="0"/>
              <a:t>de-identification example</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007" y="2047700"/>
            <a:ext cx="7730681" cy="3710163"/>
          </a:xfrm>
          <a:prstGeom prst="rect">
            <a:avLst/>
          </a:prstGeom>
        </p:spPr>
      </p:pic>
    </p:spTree>
    <p:extLst>
      <p:ext uri="{BB962C8B-B14F-4D97-AF65-F5344CB8AC3E}">
        <p14:creationId xmlns:p14="http://schemas.microsoft.com/office/powerpoint/2010/main" val="3280114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Quantitative de-identification example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758" y="2143125"/>
            <a:ext cx="7611180" cy="3700463"/>
          </a:xfrm>
          <a:prstGeom prst="rect">
            <a:avLst/>
          </a:prstGeom>
        </p:spPr>
      </p:pic>
    </p:spTree>
    <p:extLst>
      <p:ext uri="{BB962C8B-B14F-4D97-AF65-F5344CB8AC3E}">
        <p14:creationId xmlns:p14="http://schemas.microsoft.com/office/powerpoint/2010/main" val="3363985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Resources required</a:t>
            </a:r>
            <a:endParaRPr lang="en-ZA" dirty="0"/>
          </a:p>
        </p:txBody>
      </p:sp>
      <p:sp>
        <p:nvSpPr>
          <p:cNvPr id="3" name="Content Placeholder 2"/>
          <p:cNvSpPr>
            <a:spLocks noGrp="1"/>
          </p:cNvSpPr>
          <p:nvPr>
            <p:ph sz="quarter" idx="1"/>
          </p:nvPr>
        </p:nvSpPr>
        <p:spPr/>
        <p:txBody>
          <a:bodyPr/>
          <a:lstStyle/>
          <a:p>
            <a:r>
              <a:rPr lang="en-ZA" dirty="0" smtClean="0"/>
              <a:t>e-Infrastructure</a:t>
            </a:r>
          </a:p>
          <a:p>
            <a:pPr lvl="1"/>
            <a:r>
              <a:rPr lang="en-ZA" dirty="0" smtClean="0"/>
              <a:t>Software – MS Office/Open Office</a:t>
            </a:r>
          </a:p>
          <a:p>
            <a:pPr lvl="1"/>
            <a:r>
              <a:rPr lang="en-ZA" dirty="0" smtClean="0"/>
              <a:t>Platforms – large number of free data platforms, e.g. </a:t>
            </a:r>
            <a:r>
              <a:rPr lang="en-ZA" dirty="0" err="1" smtClean="0"/>
              <a:t>Zenodo</a:t>
            </a:r>
            <a:r>
              <a:rPr lang="en-ZA" dirty="0" smtClean="0"/>
              <a:t>, </a:t>
            </a:r>
            <a:r>
              <a:rPr lang="en-ZA" dirty="0" err="1" smtClean="0"/>
              <a:t>FigShare</a:t>
            </a:r>
            <a:endParaRPr lang="en-ZA" dirty="0" smtClean="0"/>
          </a:p>
          <a:p>
            <a:r>
              <a:rPr lang="en-ZA" dirty="0" smtClean="0"/>
              <a:t>Competencies</a:t>
            </a:r>
          </a:p>
          <a:p>
            <a:pPr lvl="1"/>
            <a:r>
              <a:rPr lang="en-ZA" dirty="0" smtClean="0"/>
              <a:t>Familiarity with open licensing</a:t>
            </a:r>
          </a:p>
          <a:p>
            <a:pPr lvl="1"/>
            <a:r>
              <a:rPr lang="en-ZA" dirty="0" smtClean="0"/>
              <a:t>De-identification skills</a:t>
            </a:r>
          </a:p>
          <a:p>
            <a:r>
              <a:rPr lang="en-ZA" dirty="0" smtClean="0"/>
              <a:t>Time – and lots of it!</a:t>
            </a:r>
            <a:endParaRPr lang="en-ZA" dirty="0"/>
          </a:p>
        </p:txBody>
      </p:sp>
    </p:spTree>
    <p:extLst>
      <p:ext uri="{BB962C8B-B14F-4D97-AF65-F5344CB8AC3E}">
        <p14:creationId xmlns:p14="http://schemas.microsoft.com/office/powerpoint/2010/main" val="1882828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alibri" panose="020F0502020204030204" pitchFamily="34" charset="0"/>
              </a:rPr>
              <a:t>Challenges</a:t>
            </a:r>
            <a:endParaRPr lang="en-ZA" dirty="0">
              <a:latin typeface="Calibri" panose="020F0502020204030204" pitchFamily="34" charset="0"/>
            </a:endParaRPr>
          </a:p>
        </p:txBody>
      </p:sp>
      <p:sp>
        <p:nvSpPr>
          <p:cNvPr id="3" name="Content Placeholder 2"/>
          <p:cNvSpPr>
            <a:spLocks noGrp="1"/>
          </p:cNvSpPr>
          <p:nvPr>
            <p:ph sz="quarter" idx="1"/>
          </p:nvPr>
        </p:nvSpPr>
        <p:spPr/>
        <p:txBody>
          <a:bodyPr>
            <a:normAutofit lnSpcReduction="10000"/>
          </a:bodyPr>
          <a:lstStyle/>
          <a:p>
            <a:r>
              <a:rPr lang="en-ZA" dirty="0" smtClean="0">
                <a:latin typeface="Calibri" panose="020F0502020204030204" pitchFamily="34" charset="0"/>
              </a:rPr>
              <a:t>Data collected in multiple languages</a:t>
            </a:r>
          </a:p>
          <a:p>
            <a:pPr lvl="1"/>
            <a:r>
              <a:rPr lang="en-ZA" dirty="0" smtClean="0">
                <a:latin typeface="Calibri" panose="020F0502020204030204" pitchFamily="34" charset="0"/>
              </a:rPr>
              <a:t>De-identification (particularly in qualitative data) far more difficult – greater reliance on the researcher to identify </a:t>
            </a:r>
            <a:r>
              <a:rPr lang="en-ZA" dirty="0" err="1" smtClean="0">
                <a:latin typeface="Calibri" panose="020F0502020204030204" pitchFamily="34" charset="0"/>
              </a:rPr>
              <a:t>disclosive</a:t>
            </a:r>
            <a:r>
              <a:rPr lang="en-ZA" dirty="0" smtClean="0">
                <a:latin typeface="Calibri" panose="020F0502020204030204" pitchFamily="34" charset="0"/>
              </a:rPr>
              <a:t> information</a:t>
            </a:r>
          </a:p>
          <a:p>
            <a:r>
              <a:rPr lang="en-ZA" dirty="0" smtClean="0">
                <a:latin typeface="Calibri" panose="020F0502020204030204" pitchFamily="34" charset="0"/>
              </a:rPr>
              <a:t>Post-hoc consent process</a:t>
            </a:r>
          </a:p>
          <a:p>
            <a:pPr lvl="1"/>
            <a:r>
              <a:rPr lang="en-ZA" dirty="0" smtClean="0">
                <a:latin typeface="Calibri" panose="020F0502020204030204" pitchFamily="34" charset="0"/>
              </a:rPr>
              <a:t>Departments merge or close, participants retire or disappear</a:t>
            </a:r>
          </a:p>
          <a:p>
            <a:r>
              <a:rPr lang="en-ZA" dirty="0" smtClean="0">
                <a:latin typeface="Calibri" panose="020F0502020204030204" pitchFamily="34" charset="0"/>
              </a:rPr>
              <a:t>Data collected by multiple researchers</a:t>
            </a:r>
          </a:p>
          <a:p>
            <a:pPr lvl="1"/>
            <a:r>
              <a:rPr lang="en-ZA" dirty="0" smtClean="0">
                <a:latin typeface="Calibri" panose="020F0502020204030204" pitchFamily="34" charset="0"/>
              </a:rPr>
              <a:t>Different collection strategies, adherence to interview schedules, use/non-use of clarifying questions, etc.</a:t>
            </a:r>
          </a:p>
          <a:p>
            <a:endParaRPr lang="en-ZA" dirty="0">
              <a:latin typeface="Calibri" panose="020F0502020204030204" pitchFamily="34" charset="0"/>
            </a:endParaRPr>
          </a:p>
        </p:txBody>
      </p:sp>
    </p:spTree>
    <p:extLst>
      <p:ext uri="{BB962C8B-B14F-4D97-AF65-F5344CB8AC3E}">
        <p14:creationId xmlns:p14="http://schemas.microsoft.com/office/powerpoint/2010/main" val="40945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 to ROER4D</a:t>
            </a:r>
            <a:endParaRPr lang="en-ZA" dirty="0"/>
          </a:p>
        </p:txBody>
      </p:sp>
      <p:sp>
        <p:nvSpPr>
          <p:cNvPr id="3" name="Content Placeholder 2"/>
          <p:cNvSpPr>
            <a:spLocks noGrp="1"/>
          </p:cNvSpPr>
          <p:nvPr>
            <p:ph sz="quarter" idx="1"/>
          </p:nvPr>
        </p:nvSpPr>
        <p:spPr>
          <a:xfrm>
            <a:off x="612648" y="1600199"/>
            <a:ext cx="8153400" cy="4729163"/>
          </a:xfrm>
        </p:spPr>
        <p:txBody>
          <a:bodyPr>
            <a:normAutofit fontScale="92500"/>
          </a:bodyPr>
          <a:lstStyle/>
          <a:p>
            <a:r>
              <a:rPr lang="en-ZA" dirty="0" smtClean="0"/>
              <a:t>ROER4D – </a:t>
            </a:r>
            <a:r>
              <a:rPr lang="en-ZA" dirty="0"/>
              <a:t>Research on Open Educational Resources for Development project</a:t>
            </a:r>
            <a:endParaRPr lang="en-ZA" dirty="0" smtClean="0"/>
          </a:p>
          <a:p>
            <a:pPr lvl="1"/>
            <a:r>
              <a:rPr lang="en-ZA" dirty="0" smtClean="0"/>
              <a:t>18 sub-projects, across 26 countries in the Global South from Chile to Mongolia, with 100 researchers, supported by a Network Hub team based in the University of Cape Town and </a:t>
            </a:r>
            <a:r>
              <a:rPr lang="en-ZA" dirty="0" err="1" smtClean="0"/>
              <a:t>Wawasan</a:t>
            </a:r>
            <a:r>
              <a:rPr lang="en-ZA" dirty="0" smtClean="0"/>
              <a:t> Open University.</a:t>
            </a:r>
          </a:p>
          <a:p>
            <a:pPr lvl="1"/>
            <a:r>
              <a:rPr lang="en-ZA" dirty="0" smtClean="0"/>
              <a:t>Datasets in multiple languages (English, Spanish, Mongolian)</a:t>
            </a:r>
          </a:p>
          <a:p>
            <a:pPr lvl="1"/>
            <a:r>
              <a:rPr lang="en-ZA" dirty="0" smtClean="0"/>
              <a:t>Mostly mixed-methods data (mix of quantitative and qualitative)</a:t>
            </a:r>
          </a:p>
          <a:p>
            <a:r>
              <a:rPr lang="en-ZA" dirty="0"/>
              <a:t>ROER4D Open Data </a:t>
            </a:r>
            <a:r>
              <a:rPr lang="en-ZA" dirty="0" smtClean="0"/>
              <a:t>Initiative: supporting interested sub-projects in sharing their data openly</a:t>
            </a:r>
          </a:p>
          <a:p>
            <a:pPr lvl="1"/>
            <a:endParaRPr lang="en-ZA" dirty="0"/>
          </a:p>
        </p:txBody>
      </p:sp>
    </p:spTree>
    <p:extLst>
      <p:ext uri="{BB962C8B-B14F-4D97-AF65-F5344CB8AC3E}">
        <p14:creationId xmlns:p14="http://schemas.microsoft.com/office/powerpoint/2010/main" val="1324109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Ways forward: </a:t>
            </a:r>
            <a:r>
              <a:rPr lang="en-ZA" smtClean="0"/>
              <a:t>Creating </a:t>
            </a:r>
            <a:r>
              <a:rPr lang="en-ZA" smtClean="0"/>
              <a:t>a </a:t>
            </a:r>
            <a:r>
              <a:rPr lang="en-ZA" dirty="0" smtClean="0"/>
              <a:t>RDM</a:t>
            </a:r>
            <a:endParaRPr lang="en-ZA" dirty="0"/>
          </a:p>
        </p:txBody>
      </p:sp>
      <p:sp>
        <p:nvSpPr>
          <p:cNvPr id="3" name="Content Placeholder 2"/>
          <p:cNvSpPr>
            <a:spLocks noGrp="1"/>
          </p:cNvSpPr>
          <p:nvPr>
            <p:ph sz="quarter" idx="1"/>
          </p:nvPr>
        </p:nvSpPr>
        <p:spPr/>
        <p:txBody>
          <a:bodyPr/>
          <a:lstStyle/>
          <a:p>
            <a:r>
              <a:rPr lang="en-ZA" dirty="0" smtClean="0"/>
              <a:t>Consider research data management (and publication/sharing) as an integral part of research project scoping</a:t>
            </a:r>
          </a:p>
          <a:p>
            <a:r>
              <a:rPr lang="en-ZA" dirty="0" smtClean="0"/>
              <a:t>Employ an online DMP tool to create an RDM in early stage of project development</a:t>
            </a:r>
          </a:p>
          <a:p>
            <a:r>
              <a:rPr lang="en-ZA" dirty="0" smtClean="0"/>
              <a:t>Consult and update RDM regularly</a:t>
            </a:r>
          </a:p>
          <a:p>
            <a:r>
              <a:rPr lang="en-ZA" dirty="0" smtClean="0"/>
              <a:t>Set aside time/resources specifically for data management and publication</a:t>
            </a:r>
            <a:endParaRPr lang="en-ZA" dirty="0"/>
          </a:p>
        </p:txBody>
      </p:sp>
    </p:spTree>
    <p:extLst>
      <p:ext uri="{BB962C8B-B14F-4D97-AF65-F5344CB8AC3E}">
        <p14:creationId xmlns:p14="http://schemas.microsoft.com/office/powerpoint/2010/main" val="240569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latin typeface="Calibri" panose="020F0502020204030204" pitchFamily="34" charset="0"/>
              </a:rPr>
              <a:t>Ways forward: ‘Open by design’</a:t>
            </a:r>
            <a:endParaRPr lang="en-ZA" dirty="0">
              <a:latin typeface="Calibri" panose="020F0502020204030204" pitchFamily="34" charset="0"/>
            </a:endParaRPr>
          </a:p>
        </p:txBody>
      </p:sp>
      <p:sp>
        <p:nvSpPr>
          <p:cNvPr id="3" name="Content Placeholder 2"/>
          <p:cNvSpPr>
            <a:spLocks noGrp="1"/>
          </p:cNvSpPr>
          <p:nvPr>
            <p:ph sz="quarter" idx="1"/>
          </p:nvPr>
        </p:nvSpPr>
        <p:spPr/>
        <p:txBody>
          <a:bodyPr/>
          <a:lstStyle/>
          <a:p>
            <a:r>
              <a:rPr lang="en-ZA" dirty="0" smtClean="0">
                <a:latin typeface="Calibri" panose="020F0502020204030204" pitchFamily="34" charset="0"/>
              </a:rPr>
              <a:t>Write/help </a:t>
            </a:r>
            <a:r>
              <a:rPr lang="en-ZA" dirty="0">
                <a:latin typeface="Calibri" panose="020F0502020204030204" pitchFamily="34" charset="0"/>
              </a:rPr>
              <a:t>researchers write consent forms! Particularly for open data sharing.</a:t>
            </a:r>
          </a:p>
          <a:p>
            <a:r>
              <a:rPr lang="en-ZA" dirty="0">
                <a:latin typeface="Calibri" panose="020F0502020204030204" pitchFamily="34" charset="0"/>
              </a:rPr>
              <a:t>‘Red flag’ clauses abound in template consent forms, including:</a:t>
            </a:r>
          </a:p>
          <a:p>
            <a:pPr lvl="1"/>
            <a:r>
              <a:rPr lang="en-ZA" dirty="0">
                <a:latin typeface="Calibri" panose="020F0502020204030204" pitchFamily="34" charset="0"/>
              </a:rPr>
              <a:t>“will be used for research purposes only”</a:t>
            </a:r>
          </a:p>
          <a:p>
            <a:pPr lvl="1"/>
            <a:r>
              <a:rPr lang="en-ZA" dirty="0">
                <a:latin typeface="Calibri" panose="020F0502020204030204" pitchFamily="34" charset="0"/>
              </a:rPr>
              <a:t>“data will be destroyed after use”</a:t>
            </a:r>
          </a:p>
          <a:p>
            <a:pPr lvl="1"/>
            <a:r>
              <a:rPr lang="en-ZA" dirty="0">
                <a:latin typeface="Calibri" panose="020F0502020204030204" pitchFamily="34" charset="0"/>
              </a:rPr>
              <a:t>“only researchers will have access to the data”</a:t>
            </a:r>
          </a:p>
          <a:p>
            <a:r>
              <a:rPr lang="en-ZA" dirty="0">
                <a:latin typeface="Calibri" panose="020F0502020204030204" pitchFamily="34" charset="0"/>
              </a:rPr>
              <a:t>More open consent forms allow for data sharing but do not mandate it.</a:t>
            </a:r>
          </a:p>
          <a:p>
            <a:endParaRPr lang="en-ZA" dirty="0">
              <a:latin typeface="Calibri" panose="020F0502020204030204" pitchFamily="34" charset="0"/>
            </a:endParaRPr>
          </a:p>
        </p:txBody>
      </p:sp>
    </p:spTree>
    <p:extLst>
      <p:ext uri="{BB962C8B-B14F-4D97-AF65-F5344CB8AC3E}">
        <p14:creationId xmlns:p14="http://schemas.microsoft.com/office/powerpoint/2010/main" val="3370912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652"/>
            <a:ext cx="9144000" cy="5996065"/>
          </a:xfrm>
          <a:prstGeom prst="rect">
            <a:avLst/>
          </a:prstGeom>
        </p:spPr>
      </p:pic>
    </p:spTree>
    <p:extLst>
      <p:ext uri="{BB962C8B-B14F-4D97-AF65-F5344CB8AC3E}">
        <p14:creationId xmlns:p14="http://schemas.microsoft.com/office/powerpoint/2010/main" val="3151800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Why should researchers share data?</a:t>
            </a:r>
            <a:endParaRPr lang="en-ZA" dirty="0"/>
          </a:p>
        </p:txBody>
      </p:sp>
      <p:sp>
        <p:nvSpPr>
          <p:cNvPr id="3" name="Content Placeholder 2"/>
          <p:cNvSpPr>
            <a:spLocks noGrp="1"/>
          </p:cNvSpPr>
          <p:nvPr>
            <p:ph sz="quarter" idx="1"/>
          </p:nvPr>
        </p:nvSpPr>
        <p:spPr/>
        <p:txBody>
          <a:bodyPr>
            <a:normAutofit fontScale="85000" lnSpcReduction="20000"/>
          </a:bodyPr>
          <a:lstStyle/>
          <a:p>
            <a:r>
              <a:rPr lang="en-ZA" dirty="0" smtClean="0"/>
              <a:t>ROER4D motivations:</a:t>
            </a:r>
          </a:p>
          <a:p>
            <a:pPr lvl="1"/>
            <a:r>
              <a:rPr lang="en-ZA" dirty="0" smtClean="0"/>
              <a:t>Build the empirical base for future research</a:t>
            </a:r>
          </a:p>
          <a:p>
            <a:pPr lvl="1"/>
            <a:r>
              <a:rPr lang="en-ZA" dirty="0" smtClean="0"/>
              <a:t>Coherent with our generally ‘open’ approach – publishing open access outputs, actively communicating with audiences and stakeholders, etc.</a:t>
            </a:r>
          </a:p>
          <a:p>
            <a:r>
              <a:rPr lang="en-ZA" dirty="0" smtClean="0"/>
              <a:t>International trends</a:t>
            </a:r>
          </a:p>
          <a:p>
            <a:pPr lvl="1"/>
            <a:r>
              <a:rPr lang="en-ZA" dirty="0"/>
              <a:t>M</a:t>
            </a:r>
            <a:r>
              <a:rPr lang="en-ZA" dirty="0" smtClean="0"/>
              <a:t>any research funders now require some sort of data-sharing activity or plan</a:t>
            </a:r>
          </a:p>
          <a:p>
            <a:r>
              <a:rPr lang="en-ZA" dirty="0" smtClean="0"/>
              <a:t>Improve rigour</a:t>
            </a:r>
          </a:p>
          <a:p>
            <a:pPr lvl="1"/>
            <a:r>
              <a:rPr lang="en-ZA" dirty="0" smtClean="0"/>
              <a:t>Sharing data openly demands that the dataset is well described and organised</a:t>
            </a:r>
          </a:p>
          <a:p>
            <a:pPr lvl="1"/>
            <a:r>
              <a:rPr lang="en-ZA" dirty="0" smtClean="0"/>
              <a:t>Increased scrutiny of the dataset often leads to more refined analysis</a:t>
            </a:r>
          </a:p>
          <a:p>
            <a:endParaRPr lang="en-ZA" dirty="0"/>
          </a:p>
        </p:txBody>
      </p:sp>
    </p:spTree>
    <p:extLst>
      <p:ext uri="{BB962C8B-B14F-4D97-AF65-F5344CB8AC3E}">
        <p14:creationId xmlns:p14="http://schemas.microsoft.com/office/powerpoint/2010/main" val="3313502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When should data not be shared?</a:t>
            </a:r>
            <a:endParaRPr lang="en-ZA" dirty="0"/>
          </a:p>
        </p:txBody>
      </p:sp>
      <p:sp>
        <p:nvSpPr>
          <p:cNvPr id="3" name="Content Placeholder 2"/>
          <p:cNvSpPr>
            <a:spLocks noGrp="1"/>
          </p:cNvSpPr>
          <p:nvPr>
            <p:ph sz="quarter" idx="1"/>
          </p:nvPr>
        </p:nvSpPr>
        <p:spPr/>
        <p:txBody>
          <a:bodyPr/>
          <a:lstStyle/>
          <a:p>
            <a:r>
              <a:rPr lang="en-ZA" dirty="0" smtClean="0"/>
              <a:t>When the data contains </a:t>
            </a:r>
            <a:r>
              <a:rPr lang="en-ZA" dirty="0" err="1" smtClean="0"/>
              <a:t>disclosive</a:t>
            </a:r>
            <a:r>
              <a:rPr lang="en-ZA" dirty="0" smtClean="0"/>
              <a:t> (identifying) information about research participants</a:t>
            </a:r>
          </a:p>
          <a:p>
            <a:pPr lvl="1"/>
            <a:r>
              <a:rPr lang="en-ZA" dirty="0" smtClean="0"/>
              <a:t>Particularly at-risk groups, such as disadvantaged minority groups, children, displaced and refugee groups, and/or data relating to those groups</a:t>
            </a:r>
          </a:p>
          <a:p>
            <a:r>
              <a:rPr lang="en-ZA" dirty="0" smtClean="0"/>
              <a:t>When the data is of poor quality, contains errors, badly described, etc.</a:t>
            </a:r>
          </a:p>
          <a:p>
            <a:r>
              <a:rPr lang="en-ZA" dirty="0" smtClean="0"/>
              <a:t>When publication agreements/patent process requires non-publication data for a certain period</a:t>
            </a:r>
            <a:endParaRPr lang="en-ZA" dirty="0"/>
          </a:p>
        </p:txBody>
      </p:sp>
    </p:spTree>
    <p:extLst>
      <p:ext uri="{BB962C8B-B14F-4D97-AF65-F5344CB8AC3E}">
        <p14:creationId xmlns:p14="http://schemas.microsoft.com/office/powerpoint/2010/main" val="2316408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Open Data Initiative: Recruiting participants</a:t>
            </a:r>
            <a:endParaRPr lang="en-ZA" dirty="0"/>
          </a:p>
        </p:txBody>
      </p:sp>
      <p:sp>
        <p:nvSpPr>
          <p:cNvPr id="3" name="Content Placeholder 2"/>
          <p:cNvSpPr>
            <a:spLocks noGrp="1"/>
          </p:cNvSpPr>
          <p:nvPr>
            <p:ph sz="quarter" idx="1"/>
          </p:nvPr>
        </p:nvSpPr>
        <p:spPr/>
        <p:txBody>
          <a:bodyPr/>
          <a:lstStyle/>
          <a:p>
            <a:r>
              <a:rPr lang="en-ZA" dirty="0" smtClean="0"/>
              <a:t>Emphasising </a:t>
            </a:r>
            <a:r>
              <a:rPr lang="en-ZA" i="1" dirty="0" smtClean="0"/>
              <a:t>social justice through sharing</a:t>
            </a:r>
          </a:p>
          <a:p>
            <a:pPr lvl="1"/>
            <a:r>
              <a:rPr lang="en-ZA" dirty="0" smtClean="0"/>
              <a:t>Sharing open data allows for latitudinal studies using data from multiple sites</a:t>
            </a:r>
          </a:p>
          <a:p>
            <a:r>
              <a:rPr lang="en-ZA" dirty="0" smtClean="0"/>
              <a:t>Emphasising </a:t>
            </a:r>
            <a:r>
              <a:rPr lang="en-ZA" i="1" dirty="0" smtClean="0"/>
              <a:t>personal reputation </a:t>
            </a:r>
          </a:p>
          <a:p>
            <a:pPr lvl="1"/>
            <a:r>
              <a:rPr lang="en-ZA" dirty="0" smtClean="0"/>
              <a:t>Sharing open data as a means of building one’s personal profile as a researcher</a:t>
            </a:r>
          </a:p>
          <a:p>
            <a:r>
              <a:rPr lang="en-ZA" dirty="0"/>
              <a:t>Emphasising </a:t>
            </a:r>
            <a:r>
              <a:rPr lang="en-ZA" i="1" dirty="0"/>
              <a:t>rigour</a:t>
            </a:r>
          </a:p>
          <a:p>
            <a:pPr lvl="1"/>
            <a:r>
              <a:rPr lang="en-ZA" dirty="0"/>
              <a:t>Sharing data openly enhances the quality of the research</a:t>
            </a:r>
          </a:p>
          <a:p>
            <a:pPr lvl="1"/>
            <a:endParaRPr lang="en-ZA" dirty="0"/>
          </a:p>
        </p:txBody>
      </p:sp>
    </p:spTree>
    <p:extLst>
      <p:ext uri="{BB962C8B-B14F-4D97-AF65-F5344CB8AC3E}">
        <p14:creationId xmlns:p14="http://schemas.microsoft.com/office/powerpoint/2010/main" val="655039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Preparing data for publication</a:t>
            </a:r>
            <a:endParaRPr lang="en-ZA" dirty="0"/>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2915574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Calibri" panose="020F0502020204030204" pitchFamily="34" charset="0"/>
              </a:rPr>
              <a:t>Terms and definitions</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418267952"/>
              </p:ext>
            </p:extLst>
          </p:nvPr>
        </p:nvGraphicFramePr>
        <p:xfrm>
          <a:off x="0" y="-21786"/>
          <a:ext cx="9144001" cy="6724727"/>
        </p:xfrm>
        <a:graphic>
          <a:graphicData uri="http://schemas.openxmlformats.org/drawingml/2006/table">
            <a:tbl>
              <a:tblPr firstRow="1" bandRow="1">
                <a:tableStyleId>{5C22544A-7EE6-4342-B048-85BDC9FD1C3A}</a:tableStyleId>
              </a:tblPr>
              <a:tblGrid>
                <a:gridCol w="2457450"/>
                <a:gridCol w="6686551"/>
              </a:tblGrid>
              <a:tr h="639358">
                <a:tc>
                  <a:txBody>
                    <a:bodyPr/>
                    <a:lstStyle/>
                    <a:p>
                      <a:r>
                        <a:rPr lang="en-ZA" dirty="0" smtClean="0"/>
                        <a:t>TERM</a:t>
                      </a:r>
                      <a:endParaRPr lang="en-ZA" dirty="0"/>
                    </a:p>
                  </a:txBody>
                  <a:tcPr/>
                </a:tc>
                <a:tc>
                  <a:txBody>
                    <a:bodyPr/>
                    <a:lstStyle/>
                    <a:p>
                      <a:r>
                        <a:rPr lang="en-ZA" dirty="0" smtClean="0"/>
                        <a:t>DEFINITION</a:t>
                      </a:r>
                      <a:endParaRPr lang="en-ZA" dirty="0"/>
                    </a:p>
                  </a:txBody>
                  <a:tcPr/>
                </a:tc>
              </a:tr>
              <a:tr h="639358">
                <a:tc>
                  <a:txBody>
                    <a:bodyPr/>
                    <a:lstStyle/>
                    <a:p>
                      <a:r>
                        <a:rPr lang="en-ZA" dirty="0" err="1" smtClean="0"/>
                        <a:t>Microdata</a:t>
                      </a:r>
                      <a:r>
                        <a:rPr lang="en-ZA" dirty="0" smtClean="0"/>
                        <a:t> (aka</a:t>
                      </a:r>
                      <a:r>
                        <a:rPr lang="en-ZA" baseline="0" dirty="0" smtClean="0"/>
                        <a:t> Unit Record Data)</a:t>
                      </a:r>
                      <a:endParaRPr lang="en-ZA" dirty="0"/>
                    </a:p>
                  </a:txBody>
                  <a:tcPr/>
                </a:tc>
                <a:tc>
                  <a:txBody>
                    <a:bodyPr/>
                    <a:lstStyle/>
                    <a:p>
                      <a:r>
                        <a:rPr lang="en-ZA" dirty="0" smtClean="0"/>
                        <a:t>The information</a:t>
                      </a:r>
                      <a:r>
                        <a:rPr lang="en-ZA" baseline="0" dirty="0" smtClean="0"/>
                        <a:t> that underlies a research project’s analysis (i.e. the ‘thing’)</a:t>
                      </a:r>
                      <a:endParaRPr lang="en-ZA" dirty="0"/>
                    </a:p>
                  </a:txBody>
                  <a:tcPr/>
                </a:tc>
              </a:tr>
              <a:tr h="639358">
                <a:tc>
                  <a:txBody>
                    <a:bodyPr/>
                    <a:lstStyle/>
                    <a:p>
                      <a:r>
                        <a:rPr lang="en-ZA" dirty="0" smtClean="0"/>
                        <a:t>Metadata</a:t>
                      </a:r>
                      <a:endParaRPr lang="en-ZA" dirty="0"/>
                    </a:p>
                  </a:txBody>
                  <a:tcPr/>
                </a:tc>
                <a:tc>
                  <a:txBody>
                    <a:bodyPr/>
                    <a:lstStyle/>
                    <a:p>
                      <a:r>
                        <a:rPr lang="en-ZA" dirty="0" smtClean="0"/>
                        <a:t>Data that describes</a:t>
                      </a:r>
                      <a:r>
                        <a:rPr lang="en-ZA" baseline="0" dirty="0" smtClean="0"/>
                        <a:t> a file or record on a database (for example, keywords, author fields, ISBNs, DOIs)</a:t>
                      </a:r>
                      <a:endParaRPr lang="en-ZA" dirty="0"/>
                    </a:p>
                  </a:txBody>
                  <a:tcPr/>
                </a:tc>
              </a:tr>
              <a:tr h="639358">
                <a:tc>
                  <a:txBody>
                    <a:bodyPr/>
                    <a:lstStyle/>
                    <a:p>
                      <a:r>
                        <a:rPr lang="en-ZA" dirty="0" smtClean="0"/>
                        <a:t>Research</a:t>
                      </a:r>
                      <a:r>
                        <a:rPr lang="en-ZA" baseline="0" dirty="0" smtClean="0"/>
                        <a:t> Data Management (</a:t>
                      </a:r>
                      <a:r>
                        <a:rPr lang="en-ZA" dirty="0" smtClean="0"/>
                        <a:t>RDM)</a:t>
                      </a:r>
                      <a:endParaRPr lang="en-ZA" dirty="0"/>
                    </a:p>
                  </a:txBody>
                  <a:tcPr/>
                </a:tc>
                <a:tc>
                  <a:txBody>
                    <a:bodyPr/>
                    <a:lstStyle/>
                    <a:p>
                      <a:r>
                        <a:rPr lang="en-ZA" dirty="0" smtClean="0"/>
                        <a:t>Overall</a:t>
                      </a:r>
                      <a:r>
                        <a:rPr lang="en-ZA" baseline="0" dirty="0" smtClean="0"/>
                        <a:t> term for how individuals/projects/institutions manage their data</a:t>
                      </a:r>
                      <a:endParaRPr lang="en-ZA" dirty="0"/>
                    </a:p>
                  </a:txBody>
                  <a:tcPr/>
                </a:tc>
              </a:tr>
              <a:tr h="639358">
                <a:tc>
                  <a:txBody>
                    <a:bodyPr/>
                    <a:lstStyle/>
                    <a:p>
                      <a:r>
                        <a:rPr lang="en-ZA" dirty="0" smtClean="0"/>
                        <a:t>Data Management Plan (DMP)</a:t>
                      </a:r>
                      <a:endParaRPr lang="en-ZA" dirty="0"/>
                    </a:p>
                  </a:txBody>
                  <a:tcPr/>
                </a:tc>
                <a:tc>
                  <a:txBody>
                    <a:bodyPr/>
                    <a:lstStyle/>
                    <a:p>
                      <a:r>
                        <a:rPr lang="en-ZA" dirty="0" smtClean="0"/>
                        <a:t>Outlines a</a:t>
                      </a:r>
                      <a:r>
                        <a:rPr lang="en-ZA" baseline="0" dirty="0" smtClean="0"/>
                        <a:t>n individual or project’s strategy around all aspects of data management</a:t>
                      </a:r>
                      <a:endParaRPr lang="en-ZA" dirty="0"/>
                    </a:p>
                  </a:txBody>
                  <a:tcPr/>
                </a:tc>
              </a:tr>
              <a:tr h="639358">
                <a:tc>
                  <a:txBody>
                    <a:bodyPr/>
                    <a:lstStyle/>
                    <a:p>
                      <a:r>
                        <a:rPr lang="en-ZA" dirty="0" smtClean="0"/>
                        <a:t>Curation</a:t>
                      </a:r>
                      <a:endParaRPr lang="en-ZA" dirty="0"/>
                    </a:p>
                  </a:txBody>
                  <a:tcPr/>
                </a:tc>
                <a:tc>
                  <a:txBody>
                    <a:bodyPr/>
                    <a:lstStyle/>
                    <a:p>
                      <a:r>
                        <a:rPr kumimoji="0" lang="en-ZA" sz="1800" kern="1200" dirty="0" smtClean="0">
                          <a:solidFill>
                            <a:schemeClr val="dk1"/>
                          </a:solidFill>
                          <a:effectLst/>
                          <a:latin typeface="+mn-lt"/>
                          <a:ea typeface="+mn-ea"/>
                          <a:cs typeface="+mn-cs"/>
                        </a:rPr>
                        <a:t>Organising, storing/archiving and describing data to ensure &amp; control its long-term accessibility and usability. May include collating/concatenating from other sources</a:t>
                      </a:r>
                      <a:endParaRPr lang="en-ZA" i="1" dirty="0"/>
                    </a:p>
                  </a:txBody>
                  <a:tcPr/>
                </a:tc>
              </a:tr>
              <a:tr h="639358">
                <a:tc>
                  <a:txBody>
                    <a:bodyPr/>
                    <a:lstStyle/>
                    <a:p>
                      <a:r>
                        <a:rPr lang="en-ZA" dirty="0" smtClean="0"/>
                        <a:t>De-identification</a:t>
                      </a:r>
                      <a:endParaRPr lang="en-ZA" dirty="0"/>
                    </a:p>
                  </a:txBody>
                  <a:tcPr/>
                </a:tc>
                <a:tc>
                  <a:txBody>
                    <a:bodyPr/>
                    <a:lstStyle/>
                    <a:p>
                      <a:r>
                        <a:rPr lang="en-ZA" dirty="0" smtClean="0">
                          <a:latin typeface="Calibri" panose="020F0502020204030204" pitchFamily="34" charset="0"/>
                        </a:rPr>
                        <a:t>Removing, eliding or replacing pieces of information that reveal research participants’ (possibly also referents’) identity</a:t>
                      </a:r>
                      <a:endParaRPr lang="en-ZA" dirty="0"/>
                    </a:p>
                  </a:txBody>
                  <a:tcPr/>
                </a:tc>
              </a:tr>
              <a:tr h="639358">
                <a:tc>
                  <a:txBody>
                    <a:bodyPr/>
                    <a:lstStyle/>
                    <a:p>
                      <a:r>
                        <a:rPr lang="en-ZA" dirty="0" smtClean="0"/>
                        <a:t>Anonymity</a:t>
                      </a:r>
                      <a:endParaRPr lang="en-ZA" dirty="0"/>
                    </a:p>
                  </a:txBody>
                  <a:tcPr/>
                </a:tc>
                <a:tc>
                  <a:txBody>
                    <a:bodyPr/>
                    <a:lstStyle/>
                    <a:p>
                      <a:r>
                        <a:rPr lang="en-ZA" dirty="0" smtClean="0"/>
                        <a:t>Personal details (identifiers) are not </a:t>
                      </a:r>
                      <a:r>
                        <a:rPr lang="en-ZA" i="1" dirty="0" smtClean="0"/>
                        <a:t>gathered</a:t>
                      </a:r>
                      <a:endParaRPr lang="en-ZA" i="1" dirty="0"/>
                    </a:p>
                  </a:txBody>
                  <a:tcPr/>
                </a:tc>
              </a:tr>
              <a:tr h="700275">
                <a:tc>
                  <a:txBody>
                    <a:bodyPr/>
                    <a:lstStyle/>
                    <a:p>
                      <a:r>
                        <a:rPr lang="en-ZA" dirty="0" smtClean="0"/>
                        <a:t>Confidentiality</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Personal details (identifiers) are not </a:t>
                      </a:r>
                      <a:r>
                        <a:rPr lang="en-ZA" i="1" dirty="0" smtClean="0"/>
                        <a:t>shared</a:t>
                      </a:r>
                    </a:p>
                    <a:p>
                      <a:endParaRPr lang="en-ZA" dirty="0"/>
                    </a:p>
                  </a:txBody>
                  <a:tcPr/>
                </a:tc>
              </a:tr>
              <a:tr h="320278">
                <a:tc>
                  <a:txBody>
                    <a:bodyPr/>
                    <a:lstStyle/>
                    <a:p>
                      <a:pPr>
                        <a:lnSpc>
                          <a:spcPct val="115000"/>
                        </a:lnSpc>
                        <a:spcAft>
                          <a:spcPts val="0"/>
                        </a:spcAft>
                      </a:pPr>
                      <a:r>
                        <a:rPr lang="en-ZA" sz="1800" kern="1200" dirty="0">
                          <a:solidFill>
                            <a:srgbClr val="000000"/>
                          </a:solidFill>
                          <a:effectLst/>
                          <a:latin typeface="Calibri" panose="020F0502020204030204" pitchFamily="34" charset="0"/>
                          <a:ea typeface="Times New Roman" panose="02020603050405020304" pitchFamily="18" charset="0"/>
                        </a:rPr>
                        <a:t>Curation platform</a:t>
                      </a:r>
                      <a:endParaRPr lang="en-ZA"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800" kern="1200" dirty="0">
                          <a:solidFill>
                            <a:srgbClr val="000000"/>
                          </a:solidFill>
                          <a:effectLst/>
                          <a:latin typeface="Calibri" panose="020F0502020204030204" pitchFamily="34" charset="0"/>
                          <a:ea typeface="Times New Roman" panose="02020603050405020304" pitchFamily="18" charset="0"/>
                        </a:rPr>
                        <a:t>An on-premises or cloud-based storage space that contains metadata capabilities, Search Engine Optimisation, and backup capabilities</a:t>
                      </a:r>
                      <a:endParaRPr lang="en-ZA" sz="18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23763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0025" y="342901"/>
            <a:ext cx="8729663" cy="6015038"/>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16" name="Oval 15"/>
          <p:cNvSpPr/>
          <p:nvPr/>
        </p:nvSpPr>
        <p:spPr>
          <a:xfrm rot="20550356">
            <a:off x="703325" y="1780255"/>
            <a:ext cx="8239393" cy="4279373"/>
          </a:xfrm>
          <a:prstGeom prst="ellipse">
            <a:avLst/>
          </a:prstGeom>
          <a:solidFill>
            <a:schemeClr val="accent1">
              <a:lumMod val="20000"/>
              <a:lumOff val="8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3" name="TextBox 2"/>
          <p:cNvSpPr txBox="1"/>
          <p:nvPr/>
        </p:nvSpPr>
        <p:spPr>
          <a:xfrm>
            <a:off x="3643311" y="2627433"/>
            <a:ext cx="2271713" cy="830997"/>
          </a:xfrm>
          <a:prstGeom prst="rect">
            <a:avLst/>
          </a:prstGeom>
          <a:noFill/>
        </p:spPr>
        <p:txBody>
          <a:bodyPr wrap="square" rtlCol="0">
            <a:spAutoFit/>
          </a:bodyPr>
          <a:lstStyle/>
          <a:p>
            <a:pPr algn="ctr"/>
            <a:r>
              <a:rPr lang="en-ZA" sz="2400" dirty="0" smtClean="0"/>
              <a:t>Research Data Management</a:t>
            </a:r>
            <a:endParaRPr lang="en-ZA" sz="2400" dirty="0"/>
          </a:p>
        </p:txBody>
      </p:sp>
      <p:sp>
        <p:nvSpPr>
          <p:cNvPr id="4" name="TextBox 3"/>
          <p:cNvSpPr txBox="1"/>
          <p:nvPr/>
        </p:nvSpPr>
        <p:spPr>
          <a:xfrm>
            <a:off x="1738313" y="1366503"/>
            <a:ext cx="1428749" cy="400110"/>
          </a:xfrm>
          <a:prstGeom prst="rect">
            <a:avLst/>
          </a:prstGeom>
          <a:solidFill>
            <a:schemeClr val="accent2">
              <a:lumMod val="60000"/>
              <a:lumOff val="40000"/>
            </a:schemeClr>
          </a:solidFill>
          <a:ln>
            <a:solidFill>
              <a:schemeClr val="accent2"/>
            </a:solidFill>
          </a:ln>
        </p:spPr>
        <p:txBody>
          <a:bodyPr wrap="square" rtlCol="0">
            <a:spAutoFit/>
          </a:bodyPr>
          <a:lstStyle/>
          <a:p>
            <a:pPr algn="ctr"/>
            <a:r>
              <a:rPr lang="en-ZA" sz="2000" dirty="0" smtClean="0"/>
              <a:t>Collect data</a:t>
            </a:r>
            <a:endParaRPr lang="en-ZA" sz="2000" dirty="0"/>
          </a:p>
        </p:txBody>
      </p:sp>
      <p:sp>
        <p:nvSpPr>
          <p:cNvPr id="5" name="TextBox 4"/>
          <p:cNvSpPr txBox="1"/>
          <p:nvPr/>
        </p:nvSpPr>
        <p:spPr>
          <a:xfrm>
            <a:off x="6234113" y="1907115"/>
            <a:ext cx="1714500" cy="400110"/>
          </a:xfrm>
          <a:prstGeom prst="rect">
            <a:avLst/>
          </a:prstGeom>
          <a:solidFill>
            <a:schemeClr val="accent2">
              <a:lumMod val="60000"/>
              <a:lumOff val="40000"/>
            </a:schemeClr>
          </a:solidFill>
          <a:ln>
            <a:solidFill>
              <a:schemeClr val="accent2"/>
            </a:solidFill>
          </a:ln>
        </p:spPr>
        <p:txBody>
          <a:bodyPr wrap="square" rtlCol="0">
            <a:spAutoFit/>
          </a:bodyPr>
          <a:lstStyle/>
          <a:p>
            <a:pPr algn="ctr"/>
            <a:r>
              <a:rPr lang="en-ZA" sz="2000" dirty="0" smtClean="0"/>
              <a:t>Organise</a:t>
            </a:r>
            <a:r>
              <a:rPr lang="en-ZA" dirty="0" smtClean="0"/>
              <a:t> data</a:t>
            </a:r>
            <a:endParaRPr lang="en-ZA" dirty="0"/>
          </a:p>
        </p:txBody>
      </p:sp>
      <p:sp>
        <p:nvSpPr>
          <p:cNvPr id="6" name="TextBox 5"/>
          <p:cNvSpPr txBox="1"/>
          <p:nvPr/>
        </p:nvSpPr>
        <p:spPr>
          <a:xfrm>
            <a:off x="4314823" y="808491"/>
            <a:ext cx="1343025" cy="400110"/>
          </a:xfrm>
          <a:prstGeom prst="rect">
            <a:avLst/>
          </a:prstGeom>
          <a:solidFill>
            <a:schemeClr val="accent2">
              <a:lumMod val="60000"/>
              <a:lumOff val="40000"/>
            </a:schemeClr>
          </a:solidFill>
          <a:ln>
            <a:solidFill>
              <a:schemeClr val="accent2"/>
            </a:solidFill>
          </a:ln>
        </p:spPr>
        <p:txBody>
          <a:bodyPr wrap="square" rtlCol="0">
            <a:spAutoFit/>
          </a:bodyPr>
          <a:lstStyle/>
          <a:p>
            <a:pPr algn="ctr"/>
            <a:r>
              <a:rPr lang="en-ZA" sz="2000" dirty="0" smtClean="0"/>
              <a:t>Refine</a:t>
            </a:r>
            <a:r>
              <a:rPr lang="en-ZA" dirty="0" smtClean="0"/>
              <a:t> data</a:t>
            </a:r>
            <a:endParaRPr lang="en-ZA" dirty="0"/>
          </a:p>
        </p:txBody>
      </p:sp>
      <p:sp>
        <p:nvSpPr>
          <p:cNvPr id="7" name="TextBox 6"/>
          <p:cNvSpPr txBox="1"/>
          <p:nvPr/>
        </p:nvSpPr>
        <p:spPr>
          <a:xfrm>
            <a:off x="1483518" y="3462457"/>
            <a:ext cx="1343025" cy="400110"/>
          </a:xfrm>
          <a:prstGeom prst="rect">
            <a:avLst/>
          </a:prstGeom>
          <a:solidFill>
            <a:schemeClr val="accent2">
              <a:lumMod val="60000"/>
              <a:lumOff val="40000"/>
            </a:schemeClr>
          </a:solidFill>
          <a:ln>
            <a:solidFill>
              <a:schemeClr val="accent2"/>
            </a:solidFill>
          </a:ln>
        </p:spPr>
        <p:txBody>
          <a:bodyPr wrap="square" rtlCol="0">
            <a:spAutoFit/>
          </a:bodyPr>
          <a:lstStyle/>
          <a:p>
            <a:pPr algn="ctr"/>
            <a:r>
              <a:rPr lang="en-ZA" sz="2000" dirty="0" smtClean="0"/>
              <a:t>Share data</a:t>
            </a:r>
            <a:endParaRPr lang="en-ZA" sz="2000" dirty="0"/>
          </a:p>
        </p:txBody>
      </p:sp>
      <p:sp>
        <p:nvSpPr>
          <p:cNvPr id="8" name="TextBox 7"/>
          <p:cNvSpPr txBox="1"/>
          <p:nvPr/>
        </p:nvSpPr>
        <p:spPr>
          <a:xfrm>
            <a:off x="3643311" y="4533021"/>
            <a:ext cx="1700213" cy="400110"/>
          </a:xfrm>
          <a:prstGeom prst="rect">
            <a:avLst/>
          </a:prstGeom>
          <a:solidFill>
            <a:schemeClr val="accent2">
              <a:lumMod val="60000"/>
              <a:lumOff val="40000"/>
            </a:schemeClr>
          </a:solidFill>
          <a:ln>
            <a:solidFill>
              <a:schemeClr val="accent2"/>
            </a:solidFill>
          </a:ln>
        </p:spPr>
        <p:txBody>
          <a:bodyPr wrap="square" rtlCol="0">
            <a:spAutoFit/>
          </a:bodyPr>
          <a:lstStyle/>
          <a:p>
            <a:pPr algn="ctr"/>
            <a:r>
              <a:rPr lang="en-ZA" sz="2000" dirty="0" smtClean="0"/>
              <a:t>Document</a:t>
            </a:r>
            <a:r>
              <a:rPr lang="en-ZA" dirty="0" smtClean="0"/>
              <a:t> data</a:t>
            </a:r>
            <a:endParaRPr lang="en-ZA" dirty="0"/>
          </a:p>
        </p:txBody>
      </p:sp>
      <p:sp>
        <p:nvSpPr>
          <p:cNvPr id="9" name="TextBox 8"/>
          <p:cNvSpPr txBox="1"/>
          <p:nvPr/>
        </p:nvSpPr>
        <p:spPr>
          <a:xfrm>
            <a:off x="6215063" y="3581252"/>
            <a:ext cx="1343025" cy="400110"/>
          </a:xfrm>
          <a:prstGeom prst="rect">
            <a:avLst/>
          </a:prstGeom>
          <a:solidFill>
            <a:schemeClr val="accent2">
              <a:lumMod val="60000"/>
              <a:lumOff val="40000"/>
            </a:schemeClr>
          </a:solidFill>
          <a:ln>
            <a:solidFill>
              <a:schemeClr val="accent2"/>
            </a:solidFill>
          </a:ln>
        </p:spPr>
        <p:txBody>
          <a:bodyPr wrap="square" rtlCol="0">
            <a:spAutoFit/>
          </a:bodyPr>
          <a:lstStyle/>
          <a:p>
            <a:pPr algn="ctr"/>
            <a:r>
              <a:rPr lang="en-ZA" sz="2000" dirty="0" smtClean="0"/>
              <a:t>Store</a:t>
            </a:r>
            <a:r>
              <a:rPr lang="en-ZA" dirty="0" smtClean="0"/>
              <a:t> data</a:t>
            </a:r>
            <a:endParaRPr lang="en-ZA" dirty="0"/>
          </a:p>
        </p:txBody>
      </p:sp>
      <p:sp>
        <p:nvSpPr>
          <p:cNvPr id="10" name="TextBox 9"/>
          <p:cNvSpPr txBox="1"/>
          <p:nvPr/>
        </p:nvSpPr>
        <p:spPr>
          <a:xfrm>
            <a:off x="5910263" y="4160582"/>
            <a:ext cx="2114550" cy="923330"/>
          </a:xfrm>
          <a:prstGeom prst="rect">
            <a:avLst/>
          </a:prstGeom>
          <a:noFill/>
        </p:spPr>
        <p:txBody>
          <a:bodyPr wrap="square" rtlCol="0">
            <a:spAutoFit/>
          </a:bodyPr>
          <a:lstStyle/>
          <a:p>
            <a:r>
              <a:rPr lang="en-ZA" i="1" dirty="0" smtClean="0"/>
              <a:t>Backup, archive, on-site storage, cloud storage</a:t>
            </a:r>
            <a:endParaRPr lang="en-ZA" i="1" dirty="0"/>
          </a:p>
        </p:txBody>
      </p:sp>
      <p:sp>
        <p:nvSpPr>
          <p:cNvPr id="11" name="TextBox 10"/>
          <p:cNvSpPr txBox="1"/>
          <p:nvPr/>
        </p:nvSpPr>
        <p:spPr>
          <a:xfrm>
            <a:off x="3536154" y="5079698"/>
            <a:ext cx="1914525" cy="646331"/>
          </a:xfrm>
          <a:prstGeom prst="rect">
            <a:avLst/>
          </a:prstGeom>
          <a:noFill/>
        </p:spPr>
        <p:txBody>
          <a:bodyPr wrap="square" rtlCol="0">
            <a:spAutoFit/>
          </a:bodyPr>
          <a:lstStyle/>
          <a:p>
            <a:r>
              <a:rPr lang="en-ZA" i="1" dirty="0" smtClean="0"/>
              <a:t>Metadata, dataset description</a:t>
            </a:r>
            <a:endParaRPr lang="en-ZA" i="1" dirty="0"/>
          </a:p>
        </p:txBody>
      </p:sp>
      <p:sp>
        <p:nvSpPr>
          <p:cNvPr id="12" name="TextBox 11"/>
          <p:cNvSpPr txBox="1"/>
          <p:nvPr/>
        </p:nvSpPr>
        <p:spPr>
          <a:xfrm>
            <a:off x="1373980" y="3976511"/>
            <a:ext cx="1985962" cy="923330"/>
          </a:xfrm>
          <a:prstGeom prst="rect">
            <a:avLst/>
          </a:prstGeom>
          <a:noFill/>
        </p:spPr>
        <p:txBody>
          <a:bodyPr wrap="square" rtlCol="0">
            <a:spAutoFit/>
          </a:bodyPr>
          <a:lstStyle/>
          <a:p>
            <a:r>
              <a:rPr lang="en-ZA" i="1" dirty="0" smtClean="0"/>
              <a:t>De-identification, publishing, open data</a:t>
            </a:r>
            <a:endParaRPr lang="en-ZA" i="1" dirty="0"/>
          </a:p>
        </p:txBody>
      </p:sp>
      <p:sp>
        <p:nvSpPr>
          <p:cNvPr id="13" name="TextBox 12"/>
          <p:cNvSpPr txBox="1"/>
          <p:nvPr/>
        </p:nvSpPr>
        <p:spPr>
          <a:xfrm>
            <a:off x="1719261" y="1805342"/>
            <a:ext cx="2214563" cy="923330"/>
          </a:xfrm>
          <a:prstGeom prst="rect">
            <a:avLst/>
          </a:prstGeom>
          <a:noFill/>
        </p:spPr>
        <p:txBody>
          <a:bodyPr wrap="square" rtlCol="0">
            <a:spAutoFit/>
          </a:bodyPr>
          <a:lstStyle/>
          <a:p>
            <a:r>
              <a:rPr lang="en-ZA" i="1" dirty="0" smtClean="0"/>
              <a:t>Ethics clearance, methodology, instruments</a:t>
            </a:r>
            <a:endParaRPr lang="en-ZA" i="1" dirty="0"/>
          </a:p>
        </p:txBody>
      </p:sp>
      <p:sp>
        <p:nvSpPr>
          <p:cNvPr id="14" name="TextBox 13"/>
          <p:cNvSpPr txBox="1"/>
          <p:nvPr/>
        </p:nvSpPr>
        <p:spPr>
          <a:xfrm>
            <a:off x="6234113" y="2380923"/>
            <a:ext cx="1971675" cy="646331"/>
          </a:xfrm>
          <a:prstGeom prst="rect">
            <a:avLst/>
          </a:prstGeom>
          <a:noFill/>
        </p:spPr>
        <p:txBody>
          <a:bodyPr wrap="square" rtlCol="0">
            <a:spAutoFit/>
          </a:bodyPr>
          <a:lstStyle/>
          <a:p>
            <a:r>
              <a:rPr lang="en-ZA" i="1" dirty="0" smtClean="0"/>
              <a:t>Formats, naming conventions</a:t>
            </a:r>
            <a:endParaRPr lang="en-ZA" i="1" dirty="0"/>
          </a:p>
        </p:txBody>
      </p:sp>
      <p:sp>
        <p:nvSpPr>
          <p:cNvPr id="15" name="TextBox 14"/>
          <p:cNvSpPr txBox="1"/>
          <p:nvPr/>
        </p:nvSpPr>
        <p:spPr>
          <a:xfrm>
            <a:off x="3971924" y="1235025"/>
            <a:ext cx="2228850" cy="369332"/>
          </a:xfrm>
          <a:prstGeom prst="rect">
            <a:avLst/>
          </a:prstGeom>
          <a:noFill/>
        </p:spPr>
        <p:txBody>
          <a:bodyPr wrap="square" rtlCol="0">
            <a:spAutoFit/>
          </a:bodyPr>
          <a:lstStyle/>
          <a:p>
            <a:r>
              <a:rPr lang="en-ZA" i="1" dirty="0" smtClean="0"/>
              <a:t>Verification, validation  </a:t>
            </a:r>
            <a:endParaRPr lang="en-ZA" i="1" dirty="0"/>
          </a:p>
        </p:txBody>
      </p:sp>
      <p:sp>
        <p:nvSpPr>
          <p:cNvPr id="17" name="TextBox 16"/>
          <p:cNvSpPr txBox="1"/>
          <p:nvPr/>
        </p:nvSpPr>
        <p:spPr>
          <a:xfrm rot="20413548">
            <a:off x="4924857" y="5411805"/>
            <a:ext cx="2242949" cy="523220"/>
          </a:xfrm>
          <a:prstGeom prst="rect">
            <a:avLst/>
          </a:prstGeom>
          <a:solidFill>
            <a:schemeClr val="accent1">
              <a:lumMod val="60000"/>
              <a:lumOff val="40000"/>
            </a:schemeClr>
          </a:solidFill>
          <a:ln>
            <a:solidFill>
              <a:schemeClr val="tx2"/>
            </a:solidFill>
          </a:ln>
        </p:spPr>
        <p:txBody>
          <a:bodyPr wrap="square" rtlCol="0">
            <a:spAutoFit/>
          </a:bodyPr>
          <a:lstStyle/>
          <a:p>
            <a:r>
              <a:rPr lang="en-ZA" sz="2800" dirty="0" smtClean="0"/>
              <a:t>Curation layer</a:t>
            </a:r>
            <a:endParaRPr lang="en-ZA" sz="2800" dirty="0"/>
          </a:p>
        </p:txBody>
      </p:sp>
    </p:spTree>
    <p:extLst>
      <p:ext uri="{BB962C8B-B14F-4D97-AF65-F5344CB8AC3E}">
        <p14:creationId xmlns:p14="http://schemas.microsoft.com/office/powerpoint/2010/main" val="237453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LT colours">
      <a:dk1>
        <a:sysClr val="windowText" lastClr="000000"/>
      </a:dk1>
      <a:lt1>
        <a:sysClr val="window" lastClr="FFFFFF"/>
      </a:lt1>
      <a:dk2>
        <a:srgbClr val="73A23F"/>
      </a:dk2>
      <a:lt2>
        <a:srgbClr val="E8E9D1"/>
      </a:lt2>
      <a:accent1>
        <a:srgbClr val="98D146"/>
      </a:accent1>
      <a:accent2>
        <a:srgbClr val="D6691F"/>
      </a:accent2>
      <a:accent3>
        <a:srgbClr val="F2D9A6"/>
      </a:accent3>
      <a:accent4>
        <a:srgbClr val="007F8F"/>
      </a:accent4>
      <a:accent5>
        <a:srgbClr val="084E51"/>
      </a:accent5>
      <a:accent6>
        <a:srgbClr val="760F04"/>
      </a:accent6>
      <a:hlink>
        <a:srgbClr val="5C7E2E"/>
      </a:hlink>
      <a:folHlink>
        <a:srgbClr val="2E511C"/>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4102</TotalTime>
  <Words>2084</Words>
  <Application>Microsoft Office PowerPoint</Application>
  <PresentationFormat>On-screen Show (4:3)</PresentationFormat>
  <Paragraphs>183</Paragraphs>
  <Slides>21</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Times New Roman</vt:lpstr>
      <vt:lpstr>Tw Cen MT</vt:lpstr>
      <vt:lpstr>Wingdings</vt:lpstr>
      <vt:lpstr>Wingdings 2</vt:lpstr>
      <vt:lpstr>Median</vt:lpstr>
      <vt:lpstr>The roer4d open data initiative building the empirical base</vt:lpstr>
      <vt:lpstr>Introduction to ROER4D</vt:lpstr>
      <vt:lpstr>PowerPoint Presentation</vt:lpstr>
      <vt:lpstr>Why should researchers share data?</vt:lpstr>
      <vt:lpstr>When should data not be shared?</vt:lpstr>
      <vt:lpstr>Open Data Initiative: Recruiting participants</vt:lpstr>
      <vt:lpstr>Preparing data for publication</vt:lpstr>
      <vt:lpstr>Terms and definitions</vt:lpstr>
      <vt:lpstr>PowerPoint Presentation</vt:lpstr>
      <vt:lpstr>The two pillars of Open Data sharing</vt:lpstr>
      <vt:lpstr>The de-identification balancing act</vt:lpstr>
      <vt:lpstr>PowerPoint Presentation</vt:lpstr>
      <vt:lpstr>Qualitative de-identification</vt:lpstr>
      <vt:lpstr>ROER4D de-identification process</vt:lpstr>
      <vt:lpstr>Qualitative de-identification example</vt:lpstr>
      <vt:lpstr>Quantitative de-identification example</vt:lpstr>
      <vt:lpstr>Quantitative de-identification example</vt:lpstr>
      <vt:lpstr>Resources required</vt:lpstr>
      <vt:lpstr>Challenges</vt:lpstr>
      <vt:lpstr>Ways forward: Creating a RDM</vt:lpstr>
      <vt:lpstr>Ways forward: ‘Open by design’</vt:lpstr>
    </vt:vector>
  </TitlesOfParts>
  <Company>UCT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Rondine Carstens</dc:creator>
  <cp:lastModifiedBy>Windows User</cp:lastModifiedBy>
  <cp:revision>175</cp:revision>
  <dcterms:created xsi:type="dcterms:W3CDTF">2014-03-10T08:39:34Z</dcterms:created>
  <dcterms:modified xsi:type="dcterms:W3CDTF">2018-07-06T08:37:40Z</dcterms:modified>
</cp:coreProperties>
</file>