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67" r:id="rId3"/>
    <p:sldId id="338" r:id="rId4"/>
    <p:sldId id="257" r:id="rId5"/>
    <p:sldId id="341" r:id="rId6"/>
    <p:sldId id="342" r:id="rId7"/>
    <p:sldId id="258" r:id="rId8"/>
    <p:sldId id="259" r:id="rId9"/>
    <p:sldId id="264" r:id="rId10"/>
    <p:sldId id="261" r:id="rId11"/>
    <p:sldId id="277" r:id="rId12"/>
    <p:sldId id="269" r:id="rId13"/>
    <p:sldId id="276" r:id="rId14"/>
    <p:sldId id="262" r:id="rId15"/>
    <p:sldId id="268" r:id="rId16"/>
    <p:sldId id="263" r:id="rId17"/>
    <p:sldId id="275" r:id="rId18"/>
    <p:sldId id="34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3090"/>
  </p:normalViewPr>
  <p:slideViewPr>
    <p:cSldViewPr snapToGrid="0" snapToObjects="1">
      <p:cViewPr>
        <p:scale>
          <a:sx n="120" d="100"/>
          <a:sy n="120" d="100"/>
        </p:scale>
        <p:origin x="192" y="152"/>
      </p:cViewPr>
      <p:guideLst/>
    </p:cSldViewPr>
  </p:slideViewPr>
  <p:notesTextViewPr>
    <p:cViewPr>
      <p:scale>
        <a:sx n="1" d="1"/>
        <a:sy n="1" d="1"/>
      </p:scale>
      <p:origin x="0" y="0"/>
    </p:cViewPr>
  </p:notesTextViewPr>
  <p:notesViewPr>
    <p:cSldViewPr snapToGrid="0" snapToObjects="1">
      <p:cViewPr varScale="1">
        <p:scale>
          <a:sx n="109" d="100"/>
          <a:sy n="109" d="100"/>
        </p:scale>
        <p:origin x="341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87346-A03F-4148-8A1A-5353328A04F0}" type="datetimeFigureOut">
              <a:rPr lang="en-US" smtClean="0"/>
              <a:t>6/18/18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401F6-C190-4B47-A4DB-C94FBC38A1A2}" type="slidenum">
              <a:rPr lang="en-US" smtClean="0"/>
              <a:t>‹#›</a:t>
            </a:fld>
            <a:endParaRPr lang="en-US"/>
          </a:p>
        </p:txBody>
      </p:sp>
    </p:spTree>
    <p:extLst>
      <p:ext uri="{BB962C8B-B14F-4D97-AF65-F5344CB8AC3E}">
        <p14:creationId xmlns:p14="http://schemas.microsoft.com/office/powerpoint/2010/main" val="270458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2</a:t>
            </a:fld>
            <a:endParaRPr lang="en-US"/>
          </a:p>
        </p:txBody>
      </p:sp>
    </p:spTree>
    <p:extLst>
      <p:ext uri="{BB962C8B-B14F-4D97-AF65-F5344CB8AC3E}">
        <p14:creationId xmlns:p14="http://schemas.microsoft.com/office/powerpoint/2010/main" val="10245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number of neuroimaging studies that use related individuals is growing, the most notable example is perhaps the Human Connectome Project (HCP). The HCP uses an extended twin design, and is a special case of general pedigree design that seeks to collect large families.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with putatively unrelated individuals, large studies like the UK Biobank have varying levels of relatedness due to mixtures of ethnic populations or unreported ”cryptic” relatedness. </a:t>
            </a:r>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4</a:t>
            </a:fld>
            <a:endParaRPr lang="en-US"/>
          </a:p>
        </p:txBody>
      </p:sp>
    </p:spTree>
    <p:extLst>
      <p:ext uri="{BB962C8B-B14F-4D97-AF65-F5344CB8AC3E}">
        <p14:creationId xmlns:p14="http://schemas.microsoft.com/office/powerpoint/2010/main" val="181276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context of general linear model (GLM), the dependence among individuals violates the usual assumption of independence; ignoring this dependence may lead to spurious findings.</a:t>
            </a:r>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5</a:t>
            </a:fld>
            <a:endParaRPr lang="en-US"/>
          </a:p>
        </p:txBody>
      </p:sp>
    </p:spTree>
    <p:extLst>
      <p:ext uri="{BB962C8B-B14F-4D97-AF65-F5344CB8AC3E}">
        <p14:creationId xmlns:p14="http://schemas.microsoft.com/office/powerpoint/2010/main" val="141061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Linear mixed effect models (LMM) are the standard statistical practice for covariate inference in presence of   family relatedness. In these models, the test statistics for the covariate effect, takes into account component of trait  variance that is explained by kinship matrix, hence provide valid inference for covariate effect.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However, linear mixed   effect models rely on numerical methods for parameter estimation and inference which are computationally intensive,   prone to convergence failure and make extensive model assumptions.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6</a:t>
            </a:fld>
            <a:endParaRPr lang="en-US"/>
          </a:p>
        </p:txBody>
      </p:sp>
    </p:spTree>
    <p:extLst>
      <p:ext uri="{BB962C8B-B14F-4D97-AF65-F5344CB8AC3E}">
        <p14:creationId xmlns:p14="http://schemas.microsoft.com/office/powerpoint/2010/main" val="79456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8</a:t>
            </a:fld>
            <a:endParaRPr lang="en-US"/>
          </a:p>
        </p:txBody>
      </p:sp>
    </p:spTree>
    <p:extLst>
      <p:ext uri="{BB962C8B-B14F-4D97-AF65-F5344CB8AC3E}">
        <p14:creationId xmlns:p14="http://schemas.microsoft.com/office/powerpoint/2010/main" val="133395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Real data analysis, reading ability correlation with cortical thickness of 68 region of interests adjusted for age and gender effects using S1200 HCP subjects. Each figure compares different packages including parametric P-values from </a:t>
            </a:r>
            <a:r>
              <a:rPr lang="en-US" sz="1200" kern="1200" dirty="0" err="1">
                <a:solidFill>
                  <a:schemeClr val="tx1"/>
                </a:solidFill>
                <a:effectLst/>
                <a:latin typeface="+mn-lt"/>
                <a:ea typeface="+mn-ea"/>
                <a:cs typeface="+mn-cs"/>
              </a:rPr>
              <a:t>lmekin</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permutaton</a:t>
            </a:r>
            <a:r>
              <a:rPr lang="en-US" sz="1200" kern="1200" dirty="0">
                <a:solidFill>
                  <a:schemeClr val="tx1"/>
                </a:solidFill>
                <a:effectLst/>
                <a:latin typeface="+mn-lt"/>
                <a:ea typeface="+mn-ea"/>
                <a:cs typeface="+mn-cs"/>
              </a:rPr>
              <a:t> based P-values from NINGA and PALM where dots represent -log P-values. The Uncorrected P-values from all different packages look similar where NINGA and </a:t>
            </a:r>
            <a:r>
              <a:rPr lang="en-US" sz="1200" kern="1200" dirty="0" err="1">
                <a:solidFill>
                  <a:schemeClr val="tx1"/>
                </a:solidFill>
                <a:effectLst/>
                <a:latin typeface="+mn-lt"/>
                <a:ea typeface="+mn-ea"/>
                <a:cs typeface="+mn-cs"/>
              </a:rPr>
              <a:t>lmekin</a:t>
            </a:r>
            <a:r>
              <a:rPr lang="en-US" sz="1200" kern="1200" dirty="0">
                <a:solidFill>
                  <a:schemeClr val="tx1"/>
                </a:solidFill>
                <a:effectLst/>
                <a:latin typeface="+mn-lt"/>
                <a:ea typeface="+mn-ea"/>
                <a:cs typeface="+mn-cs"/>
              </a:rPr>
              <a:t> show good concordance. Also, FWE corrected P-values from PALM and NINGA are comparable where NINGA is more powerful. None of the 68 tests passed the PALM’s FWE threshold. However, 2 tests passed NINGA’s permutation based FWE </a:t>
            </a:r>
            <a:endParaRPr lang="en-US" dirty="0"/>
          </a:p>
          <a:p>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11</a:t>
            </a:fld>
            <a:endParaRPr lang="en-US"/>
          </a:p>
        </p:txBody>
      </p:sp>
    </p:spTree>
    <p:extLst>
      <p:ext uri="{BB962C8B-B14F-4D97-AF65-F5344CB8AC3E}">
        <p14:creationId xmlns:p14="http://schemas.microsoft.com/office/powerpoint/2010/main" val="166320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16</a:t>
            </a:fld>
            <a:endParaRPr lang="en-US"/>
          </a:p>
        </p:txBody>
      </p:sp>
    </p:spTree>
    <p:extLst>
      <p:ext uri="{BB962C8B-B14F-4D97-AF65-F5344CB8AC3E}">
        <p14:creationId xmlns:p14="http://schemas.microsoft.com/office/powerpoint/2010/main" val="132240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GWAS results for 2,014 phenotypes and all 9,828,572 SNPs where each dot represents maximum </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log10 P-values per SNP between different imaging modalities. 294 SNPs passed the usual GWA P-value corrected for number of SNPs being tested. Top hits include associations for TBSS FA, </a:t>
            </a:r>
            <a:r>
              <a:rPr lang="en-US" sz="1200" kern="1200" dirty="0" err="1">
                <a:solidFill>
                  <a:schemeClr val="tx1"/>
                </a:solidFill>
                <a:effectLst/>
                <a:latin typeface="+mn-lt"/>
                <a:ea typeface="+mn-ea"/>
                <a:cs typeface="+mn-cs"/>
              </a:rPr>
              <a:t>Netmat</a:t>
            </a:r>
            <a:r>
              <a:rPr lang="en-US" sz="1200" kern="1200" dirty="0">
                <a:solidFill>
                  <a:schemeClr val="tx1"/>
                </a:solidFill>
                <a:effectLst/>
                <a:latin typeface="+mn-lt"/>
                <a:ea typeface="+mn-ea"/>
                <a:cs typeface="+mn-cs"/>
              </a:rPr>
              <a:t> edges and </a:t>
            </a:r>
            <a:r>
              <a:rPr lang="en-US" sz="1200" kern="1200" dirty="0" err="1">
                <a:solidFill>
                  <a:schemeClr val="tx1"/>
                </a:solidFill>
                <a:effectLst/>
                <a:latin typeface="+mn-lt"/>
                <a:ea typeface="+mn-ea"/>
                <a:cs typeface="+mn-cs"/>
              </a:rPr>
              <a:t>tfMRI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vations</a:t>
            </a:r>
            <a:r>
              <a:rPr lang="en-US" sz="1200" kern="1200" dirty="0">
                <a:solidFill>
                  <a:schemeClr val="tx1"/>
                </a:solidFill>
                <a:effectLst/>
                <a:latin typeface="+mn-lt"/>
                <a:ea typeface="+mn-ea"/>
                <a:cs typeface="+mn-cs"/>
              </a:rPr>
              <a:t>. Among 19.8 billion tests, 3 passed the FWE threshold for all SNPs and ROIs. Upper (blue) line is 5% FWE threshold </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log10 P threshold (9.4), and lower (red) threshold is usual GWA threshold of 7.5 </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log10 P </a:t>
            </a:r>
            <a:endParaRPr lang="en-US" dirty="0"/>
          </a:p>
          <a:p>
            <a:endParaRPr lang="en-US" dirty="0"/>
          </a:p>
        </p:txBody>
      </p:sp>
      <p:sp>
        <p:nvSpPr>
          <p:cNvPr id="4" name="Slide Number Placeholder 3"/>
          <p:cNvSpPr>
            <a:spLocks noGrp="1"/>
          </p:cNvSpPr>
          <p:nvPr>
            <p:ph type="sldNum" sz="quarter" idx="10"/>
          </p:nvPr>
        </p:nvSpPr>
        <p:spPr/>
        <p:txBody>
          <a:bodyPr/>
          <a:lstStyle/>
          <a:p>
            <a:fld id="{267401F6-C190-4B47-A4DB-C94FBC38A1A2}" type="slidenum">
              <a:rPr lang="en-US" smtClean="0"/>
              <a:t>17</a:t>
            </a:fld>
            <a:endParaRPr lang="en-US"/>
          </a:p>
        </p:txBody>
      </p:sp>
    </p:spTree>
    <p:extLst>
      <p:ext uri="{BB962C8B-B14F-4D97-AF65-F5344CB8AC3E}">
        <p14:creationId xmlns:p14="http://schemas.microsoft.com/office/powerpoint/2010/main" val="264458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9EE252-B8AA-1C40-BEE0-E75ABBA1636E}"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9EE252-B8AA-1C40-BEE0-E75ABBA1636E}"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9EE252-B8AA-1C40-BEE0-E75ABBA1636E}"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9EE252-B8AA-1C40-BEE0-E75ABBA1636E}"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9EE252-B8AA-1C40-BEE0-E75ABBA1636E}" type="datetimeFigureOut">
              <a:rPr lang="en-US" smtClean="0"/>
              <a:t>6/18/18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9EE252-B8AA-1C40-BEE0-E75ABBA1636E}" type="datetimeFigureOut">
              <a:rPr lang="en-US" smtClean="0"/>
              <a:t>6/18/18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9EE252-B8AA-1C40-BEE0-E75ABBA1636E}" type="datetimeFigureOut">
              <a:rPr lang="en-US" smtClean="0"/>
              <a:t>6/18/18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9EE252-B8AA-1C40-BEE0-E75ABBA1636E}" type="datetimeFigureOut">
              <a:rPr lang="en-US" smtClean="0"/>
              <a:t>6/18/18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EE252-B8AA-1C40-BEE0-E75ABBA1636E}" type="datetimeFigureOut">
              <a:rPr lang="en-US" smtClean="0"/>
              <a:t>6/18/18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9EE252-B8AA-1C40-BEE0-E75ABBA1636E}" type="datetimeFigureOut">
              <a:rPr lang="en-US" smtClean="0"/>
              <a:t>6/18/18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9EE252-B8AA-1C40-BEE0-E75ABBA1636E}" type="datetimeFigureOut">
              <a:rPr lang="en-US" smtClean="0"/>
              <a:t>6/18/18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62B03-741E-AF45-B7D0-4E0679FCD6F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EE252-B8AA-1C40-BEE0-E75ABBA1636E}" type="datetimeFigureOut">
              <a:rPr lang="en-US" smtClean="0"/>
              <a:t>6/18/18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62B03-741E-AF45-B7D0-4E0679FCD6FC}" type="slidenum">
              <a:rPr lang="en-US" smtClean="0"/>
              <a:t>‹#›</a:t>
            </a:fld>
            <a:endParaRPr lang="en-US"/>
          </a:p>
        </p:txBody>
      </p:sp>
    </p:spTree>
    <p:extLst>
      <p:ext uri="{BB962C8B-B14F-4D97-AF65-F5344CB8AC3E}">
        <p14:creationId xmlns:p14="http://schemas.microsoft.com/office/powerpoint/2010/main" val="2008949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t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habib.ganjgahi@stats.ox.ac.uk" TargetMode="Externa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neuroimage.2014.01.06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063" y="1122363"/>
            <a:ext cx="8304903" cy="2479675"/>
          </a:xfrm>
        </p:spPr>
        <p:txBody>
          <a:bodyPr>
            <a:normAutofit fontScale="90000"/>
          </a:bodyPr>
          <a:lstStyle/>
          <a:p>
            <a:r>
              <a:rPr lang="en-US" dirty="0">
                <a:latin typeface="+mn-lt"/>
              </a:rPr>
              <a:t>Modeling genetically-induced dependence in studies of families and “unrelated” individuals</a:t>
            </a:r>
          </a:p>
        </p:txBody>
      </p:sp>
      <p:sp>
        <p:nvSpPr>
          <p:cNvPr id="3" name="Subtitle 2"/>
          <p:cNvSpPr>
            <a:spLocks noGrp="1"/>
          </p:cNvSpPr>
          <p:nvPr>
            <p:ph type="subTitle" idx="1"/>
          </p:nvPr>
        </p:nvSpPr>
        <p:spPr/>
        <p:txBody>
          <a:bodyPr>
            <a:normAutofit lnSpcReduction="10000"/>
          </a:bodyPr>
          <a:lstStyle/>
          <a:p>
            <a:r>
              <a:rPr lang="en-US" b="1" dirty="0"/>
              <a:t>Habib Ganjgahi </a:t>
            </a:r>
          </a:p>
          <a:p>
            <a:r>
              <a:rPr lang="en-US" b="1" dirty="0"/>
              <a:t>PhD</a:t>
            </a:r>
          </a:p>
          <a:p>
            <a:r>
              <a:rPr lang="en-US" b="1" dirty="0"/>
              <a:t>Statistics Department, University of Oxford</a:t>
            </a:r>
          </a:p>
          <a:p>
            <a:r>
              <a:rPr lang="en-US" b="1" dirty="0" err="1"/>
              <a:t>habib.ganjgahi@stats.ox.ac.uk</a:t>
            </a:r>
            <a:endParaRPr lang="en-US" b="1" dirty="0"/>
          </a:p>
        </p:txBody>
      </p:sp>
    </p:spTree>
    <p:extLst>
      <p:ext uri="{BB962C8B-B14F-4D97-AF65-F5344CB8AC3E}">
        <p14:creationId xmlns:p14="http://schemas.microsoft.com/office/powerpoint/2010/main" val="1951545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Covariate Inference: Kinship as Nuisance</a:t>
            </a:r>
          </a:p>
        </p:txBody>
      </p:sp>
      <p:sp>
        <p:nvSpPr>
          <p:cNvPr id="3" name="Content Placeholder 2"/>
          <p:cNvSpPr>
            <a:spLocks noGrp="1"/>
          </p:cNvSpPr>
          <p:nvPr>
            <p:ph idx="1"/>
          </p:nvPr>
        </p:nvSpPr>
        <p:spPr>
          <a:xfrm>
            <a:off x="628650" y="1782595"/>
            <a:ext cx="8063528" cy="1539594"/>
          </a:xfrm>
        </p:spPr>
        <p:txBody>
          <a:bodyPr>
            <a:normAutofit/>
          </a:bodyPr>
          <a:lstStyle/>
          <a:p>
            <a:r>
              <a:rPr lang="en-US" dirty="0"/>
              <a:t>SIMULATION BASED ON S1200 HCP kinship</a:t>
            </a:r>
          </a:p>
          <a:p>
            <a:r>
              <a:rPr lang="en-US" dirty="0"/>
              <a:t>5000 realizations for each level of heritability</a:t>
            </a:r>
          </a:p>
          <a:p>
            <a:r>
              <a:rPr lang="en-US" b="1" dirty="0"/>
              <a:t>Ignoring kinship (OLS) increases false positive rate</a:t>
            </a:r>
          </a:p>
        </p:txBody>
      </p:sp>
      <p:grpSp>
        <p:nvGrpSpPr>
          <p:cNvPr id="6" name="Group 5">
            <a:extLst>
              <a:ext uri="{FF2B5EF4-FFF2-40B4-BE49-F238E27FC236}">
                <a16:creationId xmlns:a16="http://schemas.microsoft.com/office/drawing/2014/main" id="{41C8F2AB-D5B3-DE4B-9F45-04938D5AAD11}"/>
              </a:ext>
            </a:extLst>
          </p:cNvPr>
          <p:cNvGrpSpPr/>
          <p:nvPr/>
        </p:nvGrpSpPr>
        <p:grpSpPr>
          <a:xfrm>
            <a:off x="273648" y="3235114"/>
            <a:ext cx="4298352" cy="3517916"/>
            <a:chOff x="273648" y="3235114"/>
            <a:chExt cx="4298352" cy="3517916"/>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48" y="3322189"/>
              <a:ext cx="4298352" cy="3430841"/>
            </a:xfrm>
            <a:prstGeom prst="rect">
              <a:avLst/>
            </a:prstGeom>
          </p:spPr>
        </p:pic>
        <p:sp>
          <p:nvSpPr>
            <p:cNvPr id="4" name="TextBox 3">
              <a:extLst>
                <a:ext uri="{FF2B5EF4-FFF2-40B4-BE49-F238E27FC236}">
                  <a16:creationId xmlns:a16="http://schemas.microsoft.com/office/drawing/2014/main" id="{DC49DDB2-12A2-6E41-AC93-ADD883A15892}"/>
                </a:ext>
              </a:extLst>
            </p:cNvPr>
            <p:cNvSpPr txBox="1"/>
            <p:nvPr/>
          </p:nvSpPr>
          <p:spPr>
            <a:xfrm>
              <a:off x="1375773" y="3235114"/>
              <a:ext cx="1900713" cy="400110"/>
            </a:xfrm>
            <a:prstGeom prst="rect">
              <a:avLst/>
            </a:prstGeom>
            <a:noFill/>
          </p:spPr>
          <p:txBody>
            <a:bodyPr wrap="none" rtlCol="0">
              <a:spAutoFit/>
            </a:bodyPr>
            <a:lstStyle/>
            <a:p>
              <a:r>
                <a:rPr lang="en-US" sz="2000" b="1" dirty="0"/>
                <a:t>Null simulations</a:t>
              </a:r>
            </a:p>
          </p:txBody>
        </p:sp>
      </p:grpSp>
      <p:grpSp>
        <p:nvGrpSpPr>
          <p:cNvPr id="9" name="Group 8">
            <a:extLst>
              <a:ext uri="{FF2B5EF4-FFF2-40B4-BE49-F238E27FC236}">
                <a16:creationId xmlns:a16="http://schemas.microsoft.com/office/drawing/2014/main" id="{A954C052-033E-B84E-85D8-EADB646ACB89}"/>
              </a:ext>
            </a:extLst>
          </p:cNvPr>
          <p:cNvGrpSpPr/>
          <p:nvPr/>
        </p:nvGrpSpPr>
        <p:grpSpPr>
          <a:xfrm>
            <a:off x="4795086" y="3261211"/>
            <a:ext cx="4348914" cy="3491819"/>
            <a:chOff x="4795086" y="3261211"/>
            <a:chExt cx="4348914" cy="349181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086" y="3322230"/>
              <a:ext cx="4348914" cy="3430800"/>
            </a:xfrm>
            <a:prstGeom prst="rect">
              <a:avLst/>
            </a:prstGeom>
          </p:spPr>
        </p:pic>
        <p:sp>
          <p:nvSpPr>
            <p:cNvPr id="5" name="TextBox 4">
              <a:extLst>
                <a:ext uri="{FF2B5EF4-FFF2-40B4-BE49-F238E27FC236}">
                  <a16:creationId xmlns:a16="http://schemas.microsoft.com/office/drawing/2014/main" id="{31D273D0-77A6-3E48-B7B1-D17F903E11AB}"/>
                </a:ext>
              </a:extLst>
            </p:cNvPr>
            <p:cNvSpPr txBox="1"/>
            <p:nvPr/>
          </p:nvSpPr>
          <p:spPr>
            <a:xfrm>
              <a:off x="6080369" y="3261211"/>
              <a:ext cx="2173044" cy="400110"/>
            </a:xfrm>
            <a:prstGeom prst="rect">
              <a:avLst/>
            </a:prstGeom>
            <a:noFill/>
          </p:spPr>
          <p:txBody>
            <a:bodyPr wrap="square" rtlCol="0">
              <a:spAutoFit/>
            </a:bodyPr>
            <a:lstStyle/>
            <a:p>
              <a:r>
                <a:rPr lang="en-US" sz="2000" b="1" dirty="0"/>
                <a:t>Power simulations</a:t>
              </a:r>
            </a:p>
          </p:txBody>
        </p:sp>
      </p:grpSp>
    </p:spTree>
    <p:extLst>
      <p:ext uri="{BB962C8B-B14F-4D97-AF65-F5344CB8AC3E}">
        <p14:creationId xmlns:p14="http://schemas.microsoft.com/office/powerpoint/2010/main" val="37007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An example from HCP </a:t>
            </a:r>
          </a:p>
        </p:txBody>
      </p:sp>
      <p:sp>
        <p:nvSpPr>
          <p:cNvPr id="3" name="Content Placeholder 2"/>
          <p:cNvSpPr>
            <a:spLocks noGrp="1"/>
          </p:cNvSpPr>
          <p:nvPr>
            <p:ph idx="1"/>
          </p:nvPr>
        </p:nvSpPr>
        <p:spPr>
          <a:xfrm>
            <a:off x="204396" y="1825625"/>
            <a:ext cx="3033656" cy="4351338"/>
          </a:xfrm>
        </p:spPr>
        <p:txBody>
          <a:bodyPr>
            <a:normAutofit/>
          </a:bodyPr>
          <a:lstStyle/>
          <a:p>
            <a:r>
              <a:rPr lang="en-US" sz="2400" dirty="0"/>
              <a:t>Y: Cortical thickness</a:t>
            </a:r>
          </a:p>
          <a:p>
            <a:pPr lvl="1"/>
            <a:r>
              <a:rPr lang="en-US" sz="2000" dirty="0"/>
              <a:t>68 regions</a:t>
            </a:r>
          </a:p>
          <a:p>
            <a:r>
              <a:rPr lang="en-US" sz="2400" dirty="0"/>
              <a:t>X: Reading ability</a:t>
            </a:r>
          </a:p>
          <a:p>
            <a:r>
              <a:rPr lang="en-US" sz="2400" dirty="0"/>
              <a:t>Adjusted  for age and gender</a:t>
            </a:r>
          </a:p>
          <a:p>
            <a:r>
              <a:rPr lang="en-US" sz="2400" dirty="0"/>
              <a:t>All S1200 HCP subjects</a:t>
            </a:r>
            <a:endParaRPr lang="en-US" sz="1600" dirty="0"/>
          </a:p>
          <a:p>
            <a:r>
              <a:rPr lang="en-US" sz="2400" dirty="0"/>
              <a:t>NINGA, PALM similar</a:t>
            </a:r>
          </a:p>
          <a:p>
            <a:r>
              <a:rPr lang="en-US" sz="2400" dirty="0"/>
              <a:t>NINGA Slightly more powerful </a:t>
            </a:r>
          </a:p>
        </p:txBody>
      </p:sp>
      <p:pic>
        <p:nvPicPr>
          <p:cNvPr id="7" name="Picture 6">
            <a:extLst>
              <a:ext uri="{FF2B5EF4-FFF2-40B4-BE49-F238E27FC236}">
                <a16:creationId xmlns:a16="http://schemas.microsoft.com/office/drawing/2014/main" id="{EE9A1F05-2FA3-964D-92E2-011DD95B1157}"/>
              </a:ext>
            </a:extLst>
          </p:cNvPr>
          <p:cNvPicPr>
            <a:picLocks noChangeAspect="1"/>
          </p:cNvPicPr>
          <p:nvPr/>
        </p:nvPicPr>
        <p:blipFill>
          <a:blip r:embed="rId3"/>
          <a:stretch>
            <a:fillRect/>
          </a:stretch>
        </p:blipFill>
        <p:spPr>
          <a:xfrm>
            <a:off x="3238052" y="1924493"/>
            <a:ext cx="5849038" cy="4809488"/>
          </a:xfrm>
          <a:prstGeom prst="rect">
            <a:avLst/>
          </a:prstGeom>
        </p:spPr>
      </p:pic>
      <p:pic>
        <p:nvPicPr>
          <p:cNvPr id="5" name="Picture 4">
            <a:extLst>
              <a:ext uri="{FF2B5EF4-FFF2-40B4-BE49-F238E27FC236}">
                <a16:creationId xmlns:a16="http://schemas.microsoft.com/office/drawing/2014/main" id="{00443C30-883D-094C-9FC9-28D2C1DA5D5C}"/>
              </a:ext>
            </a:extLst>
          </p:cNvPr>
          <p:cNvPicPr>
            <a:picLocks noChangeAspect="1"/>
          </p:cNvPicPr>
          <p:nvPr/>
        </p:nvPicPr>
        <p:blipFill>
          <a:blip r:embed="rId4"/>
          <a:stretch>
            <a:fillRect/>
          </a:stretch>
        </p:blipFill>
        <p:spPr>
          <a:xfrm>
            <a:off x="4972186" y="2927945"/>
            <a:ext cx="2844800" cy="2400300"/>
          </a:xfrm>
          <a:prstGeom prst="rect">
            <a:avLst/>
          </a:prstGeom>
        </p:spPr>
      </p:pic>
    </p:spTree>
    <p:extLst>
      <p:ext uri="{BB962C8B-B14F-4D97-AF65-F5344CB8AC3E}">
        <p14:creationId xmlns:p14="http://schemas.microsoft.com/office/powerpoint/2010/main" val="115200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An example from HCP </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2982" y="2156564"/>
            <a:ext cx="3600000" cy="1701000"/>
          </a:xfrm>
        </p:spPr>
      </p:pic>
      <p:sp>
        <p:nvSpPr>
          <p:cNvPr id="9" name="TextBox 8"/>
          <p:cNvSpPr txBox="1"/>
          <p:nvPr/>
        </p:nvSpPr>
        <p:spPr>
          <a:xfrm>
            <a:off x="6566135" y="1772275"/>
            <a:ext cx="1473693" cy="369332"/>
          </a:xfrm>
          <a:prstGeom prst="rect">
            <a:avLst/>
          </a:prstGeom>
          <a:noFill/>
        </p:spPr>
        <p:txBody>
          <a:bodyPr wrap="square" rtlCol="0">
            <a:spAutoFit/>
          </a:bodyPr>
          <a:lstStyle/>
          <a:p>
            <a:r>
              <a:rPr lang="en-US" dirty="0"/>
              <a:t>NINGA</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983" y="4271767"/>
            <a:ext cx="3600000" cy="1701000"/>
          </a:xfrm>
          <a:prstGeom prst="rect">
            <a:avLst/>
          </a:prstGeom>
        </p:spPr>
      </p:pic>
      <p:sp>
        <p:nvSpPr>
          <p:cNvPr id="11" name="TextBox 10"/>
          <p:cNvSpPr txBox="1"/>
          <p:nvPr/>
        </p:nvSpPr>
        <p:spPr>
          <a:xfrm>
            <a:off x="6698467" y="3953875"/>
            <a:ext cx="1209028" cy="369332"/>
          </a:xfrm>
          <a:prstGeom prst="rect">
            <a:avLst/>
          </a:prstGeom>
          <a:noFill/>
        </p:spPr>
        <p:txBody>
          <a:bodyPr wrap="square" rtlCol="0">
            <a:spAutoFit/>
          </a:bodyPr>
          <a:lstStyle/>
          <a:p>
            <a:r>
              <a:rPr lang="en-US" dirty="0"/>
              <a:t>PALM</a:t>
            </a:r>
          </a:p>
        </p:txBody>
      </p:sp>
      <p:sp>
        <p:nvSpPr>
          <p:cNvPr id="14" name="TextBox 13"/>
          <p:cNvSpPr txBox="1"/>
          <p:nvPr/>
        </p:nvSpPr>
        <p:spPr>
          <a:xfrm>
            <a:off x="365760" y="1690689"/>
            <a:ext cx="4873214" cy="4524315"/>
          </a:xfrm>
          <a:prstGeom prst="rect">
            <a:avLst/>
          </a:prstGeom>
          <a:noFill/>
        </p:spPr>
        <p:txBody>
          <a:bodyPr wrap="square" rtlCol="0">
            <a:spAutoFit/>
          </a:bodyPr>
          <a:lstStyle/>
          <a:p>
            <a:pPr marL="342900" indent="-342900">
              <a:buFont typeface="Arial" charset="0"/>
              <a:buChar char="•"/>
            </a:pPr>
            <a:r>
              <a:rPr lang="en-US" sz="2400" dirty="0"/>
              <a:t>Y: Cortical thickness of 60k vertices</a:t>
            </a:r>
          </a:p>
          <a:p>
            <a:pPr marL="342900" indent="-342900">
              <a:buFont typeface="Arial" charset="0"/>
              <a:buChar char="•"/>
            </a:pPr>
            <a:r>
              <a:rPr lang="en-US" sz="2400" dirty="0"/>
              <a:t>X: Reading ability correlation</a:t>
            </a:r>
          </a:p>
          <a:p>
            <a:pPr marL="342900" indent="-342900">
              <a:buFont typeface="Arial" charset="0"/>
              <a:buChar char="•"/>
            </a:pPr>
            <a:r>
              <a:rPr lang="en-US" sz="2400" dirty="0"/>
              <a:t>Adjusted for age and gender</a:t>
            </a:r>
          </a:p>
          <a:p>
            <a:pPr marL="342900" indent="-342900">
              <a:buFont typeface="Arial" charset="0"/>
              <a:buChar char="•"/>
            </a:pPr>
            <a:r>
              <a:rPr lang="en-US" sz="2400" dirty="0"/>
              <a:t>All S1200 HCP subjects</a:t>
            </a:r>
          </a:p>
          <a:p>
            <a:pPr marL="342900" indent="-342900">
              <a:buFont typeface="Arial" charset="0"/>
              <a:buChar char="•"/>
            </a:pPr>
            <a:endParaRPr lang="en-US" sz="2400" dirty="0"/>
          </a:p>
          <a:p>
            <a:pPr marL="342900" indent="-342900">
              <a:buFont typeface="Arial" charset="0"/>
              <a:buChar char="•"/>
            </a:pPr>
            <a:r>
              <a:rPr lang="en-US" sz="2400" dirty="0">
                <a:solidFill>
                  <a:srgbClr val="FF0000"/>
                </a:solidFill>
              </a:rPr>
              <a:t>NINGA: 2 hours 5000 permutations</a:t>
            </a:r>
          </a:p>
          <a:p>
            <a:pPr marL="342900" indent="-342900">
              <a:buFont typeface="Arial" charset="0"/>
              <a:buChar char="•"/>
            </a:pPr>
            <a:r>
              <a:rPr lang="en-US" sz="2400" dirty="0">
                <a:solidFill>
                  <a:srgbClr val="FF0000"/>
                </a:solidFill>
              </a:rPr>
              <a:t>PALM:   5 hours 5000 permutations</a:t>
            </a:r>
          </a:p>
          <a:p>
            <a:pPr marL="342900" indent="-342900">
              <a:buFont typeface="Arial" charset="0"/>
              <a:buChar char="•"/>
            </a:pPr>
            <a:endParaRPr lang="en-US" sz="2400" dirty="0"/>
          </a:p>
          <a:p>
            <a:pPr marL="342900" indent="-342900">
              <a:buFont typeface="Arial" charset="0"/>
              <a:buChar char="•"/>
            </a:pPr>
            <a:r>
              <a:rPr lang="en-US" sz="2400" dirty="0"/>
              <a:t>Results are similar, NINGA is slightly powerful </a:t>
            </a:r>
          </a:p>
          <a:p>
            <a:pPr marL="800100" lvl="1" indent="-342900">
              <a:buFont typeface="Arial" charset="0"/>
              <a:buChar char="•"/>
            </a:pPr>
            <a:r>
              <a:rPr lang="en-US" sz="2400" dirty="0"/>
              <a:t>NINGA uses approximate ML solution</a:t>
            </a:r>
          </a:p>
        </p:txBody>
      </p:sp>
      <p:sp>
        <p:nvSpPr>
          <p:cNvPr id="3" name="TextBox 2">
            <a:extLst>
              <a:ext uri="{FF2B5EF4-FFF2-40B4-BE49-F238E27FC236}">
                <a16:creationId xmlns:a16="http://schemas.microsoft.com/office/drawing/2014/main" id="{86AA4AD6-54C8-D841-AEBA-9F7009AE95FB}"/>
              </a:ext>
            </a:extLst>
          </p:cNvPr>
          <p:cNvSpPr txBox="1"/>
          <p:nvPr/>
        </p:nvSpPr>
        <p:spPr>
          <a:xfrm>
            <a:off x="6361688" y="6017638"/>
            <a:ext cx="1882588" cy="369332"/>
          </a:xfrm>
          <a:prstGeom prst="rect">
            <a:avLst/>
          </a:prstGeom>
          <a:noFill/>
        </p:spPr>
        <p:txBody>
          <a:bodyPr wrap="square" rtlCol="0">
            <a:spAutoFit/>
          </a:bodyPr>
          <a:lstStyle/>
          <a:p>
            <a:r>
              <a:rPr lang="en-US" dirty="0"/>
              <a:t>-log FWE P-values</a:t>
            </a:r>
          </a:p>
        </p:txBody>
      </p:sp>
    </p:spTree>
    <p:extLst>
      <p:ext uri="{BB962C8B-B14F-4D97-AF65-F5344CB8AC3E}">
        <p14:creationId xmlns:p14="http://schemas.microsoft.com/office/powerpoint/2010/main" val="354092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Contents</a:t>
            </a:r>
          </a:p>
        </p:txBody>
      </p:sp>
      <p:sp>
        <p:nvSpPr>
          <p:cNvPr id="3" name="Content Placeholder 2"/>
          <p:cNvSpPr>
            <a:spLocks noGrp="1"/>
          </p:cNvSpPr>
          <p:nvPr>
            <p:ph idx="1"/>
          </p:nvPr>
        </p:nvSpPr>
        <p:spPr/>
        <p:txBody>
          <a:bodyPr/>
          <a:lstStyle/>
          <a:p>
            <a:r>
              <a:rPr lang="en-US" dirty="0"/>
              <a:t>Nuisance: </a:t>
            </a:r>
          </a:p>
          <a:p>
            <a:pPr lvl="1"/>
            <a:r>
              <a:rPr lang="en-US" dirty="0"/>
              <a:t>Covariate inference in presence of familial dependence</a:t>
            </a:r>
          </a:p>
          <a:p>
            <a:r>
              <a:rPr lang="en-US" dirty="0">
                <a:solidFill>
                  <a:srgbClr val="FF0000"/>
                </a:solidFill>
              </a:rPr>
              <a:t>Interest</a:t>
            </a:r>
            <a:r>
              <a:rPr lang="en-US" dirty="0"/>
              <a:t>: </a:t>
            </a:r>
          </a:p>
          <a:p>
            <a:pPr lvl="1"/>
            <a:r>
              <a:rPr lang="en-US" dirty="0"/>
              <a:t>Heritability of high dimensional neuroimaging phenotypes</a:t>
            </a:r>
          </a:p>
          <a:p>
            <a:pPr lvl="1"/>
            <a:r>
              <a:rPr lang="en-US" dirty="0"/>
              <a:t>GWA of high dimensional neuroimaging phenotypes</a:t>
            </a:r>
          </a:p>
        </p:txBody>
      </p:sp>
    </p:spTree>
    <p:extLst>
      <p:ext uri="{BB962C8B-B14F-4D97-AF65-F5344CB8AC3E}">
        <p14:creationId xmlns:p14="http://schemas.microsoft.com/office/powerpoint/2010/main" val="1119516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87" y="347829"/>
            <a:ext cx="8649148" cy="1325563"/>
          </a:xfrm>
        </p:spPr>
        <p:txBody>
          <a:bodyPr/>
          <a:lstStyle/>
          <a:p>
            <a:r>
              <a:rPr lang="en-US" dirty="0">
                <a:latin typeface="+mn-lt"/>
              </a:rPr>
              <a:t>Heritability of Neuroimaging phenotypes</a:t>
            </a:r>
          </a:p>
        </p:txBody>
      </p:sp>
      <p:sp>
        <p:nvSpPr>
          <p:cNvPr id="3" name="Content Placeholder 2"/>
          <p:cNvSpPr>
            <a:spLocks noGrp="1"/>
          </p:cNvSpPr>
          <p:nvPr>
            <p:ph idx="1"/>
          </p:nvPr>
        </p:nvSpPr>
        <p:spPr>
          <a:xfrm>
            <a:off x="90768" y="1833208"/>
            <a:ext cx="7886700" cy="4351338"/>
          </a:xfrm>
        </p:spPr>
        <p:txBody>
          <a:bodyPr/>
          <a:lstStyle/>
          <a:p>
            <a:r>
              <a:rPr lang="en-US" dirty="0"/>
              <a:t>Tools: Solar, </a:t>
            </a:r>
            <a:r>
              <a:rPr lang="en-US" dirty="0" err="1"/>
              <a:t>OpenMX</a:t>
            </a:r>
            <a:endParaRPr lang="en-US" dirty="0"/>
          </a:p>
          <a:p>
            <a:r>
              <a:rPr lang="en-US" dirty="0"/>
              <a:t>Estimation and inference:</a:t>
            </a:r>
          </a:p>
          <a:p>
            <a:pPr lvl="1"/>
            <a:r>
              <a:rPr lang="en-US" dirty="0"/>
              <a:t>Numerical methods</a:t>
            </a:r>
          </a:p>
          <a:p>
            <a:pPr lvl="1"/>
            <a:r>
              <a:rPr lang="en-US" dirty="0"/>
              <a:t>Conservative (Ganjgahi 2015) </a:t>
            </a:r>
          </a:p>
          <a:p>
            <a:r>
              <a:rPr lang="en-US" dirty="0"/>
              <a:t>NINGA: </a:t>
            </a:r>
          </a:p>
          <a:p>
            <a:r>
              <a:rPr lang="en-US" dirty="0"/>
              <a:t>Heritability estimate 60k vertices:</a:t>
            </a:r>
          </a:p>
          <a:p>
            <a:pPr lvl="1"/>
            <a:r>
              <a:rPr lang="en-US" dirty="0"/>
              <a:t>Solar: 4 hours</a:t>
            </a:r>
          </a:p>
          <a:p>
            <a:pPr lvl="1"/>
            <a:r>
              <a:rPr lang="en-US" dirty="0"/>
              <a:t>NINGA: 1.4 sec</a:t>
            </a:r>
          </a:p>
          <a:p>
            <a:pPr lvl="1"/>
            <a:r>
              <a:rPr lang="en-US" dirty="0"/>
              <a:t>5000 permutations 2 hours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389438"/>
            <a:ext cx="3657600" cy="17282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806618"/>
            <a:ext cx="3657600" cy="1728216"/>
          </a:xfrm>
          <a:prstGeom prst="rect">
            <a:avLst/>
          </a:prstGeom>
        </p:spPr>
      </p:pic>
      <p:sp>
        <p:nvSpPr>
          <p:cNvPr id="6" name="TextBox 5"/>
          <p:cNvSpPr txBox="1"/>
          <p:nvPr/>
        </p:nvSpPr>
        <p:spPr>
          <a:xfrm>
            <a:off x="5486400" y="1826858"/>
            <a:ext cx="3814578" cy="646331"/>
          </a:xfrm>
          <a:prstGeom prst="rect">
            <a:avLst/>
          </a:prstGeom>
          <a:noFill/>
        </p:spPr>
        <p:txBody>
          <a:bodyPr wrap="square" rtlCol="0">
            <a:spAutoFit/>
          </a:bodyPr>
          <a:lstStyle/>
          <a:p>
            <a:r>
              <a:rPr lang="en-US" dirty="0"/>
              <a:t>HCP S1200 Cortical thickness vertex-wise heritability map</a:t>
            </a:r>
          </a:p>
        </p:txBody>
      </p:sp>
      <p:sp>
        <p:nvSpPr>
          <p:cNvPr id="8" name="TextBox 7"/>
          <p:cNvSpPr txBox="1"/>
          <p:nvPr/>
        </p:nvSpPr>
        <p:spPr>
          <a:xfrm>
            <a:off x="5407911" y="4437286"/>
            <a:ext cx="3814578" cy="369332"/>
          </a:xfrm>
          <a:prstGeom prst="rect">
            <a:avLst/>
          </a:prstGeom>
          <a:noFill/>
        </p:spPr>
        <p:txBody>
          <a:bodyPr wrap="square" rtlCol="0">
            <a:spAutoFit/>
          </a:bodyPr>
          <a:lstStyle/>
          <a:p>
            <a:r>
              <a:rPr lang="en-US" dirty="0"/>
              <a:t>Vertex-wise analysis: -log FWE P-values</a:t>
            </a:r>
          </a:p>
        </p:txBody>
      </p:sp>
    </p:spTree>
    <p:extLst>
      <p:ext uri="{BB962C8B-B14F-4D97-AF65-F5344CB8AC3E}">
        <p14:creationId xmlns:p14="http://schemas.microsoft.com/office/powerpoint/2010/main" val="1269571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Heritability GRM</a:t>
            </a:r>
          </a:p>
        </p:txBody>
      </p:sp>
      <p:sp>
        <p:nvSpPr>
          <p:cNvPr id="3" name="Content Placeholder 2"/>
          <p:cNvSpPr>
            <a:spLocks noGrp="1"/>
          </p:cNvSpPr>
          <p:nvPr>
            <p:ph idx="1"/>
          </p:nvPr>
        </p:nvSpPr>
        <p:spPr>
          <a:xfrm>
            <a:off x="166070" y="1811692"/>
            <a:ext cx="4532629" cy="4351338"/>
          </a:xfrm>
        </p:spPr>
        <p:txBody>
          <a:bodyPr>
            <a:normAutofit/>
          </a:bodyPr>
          <a:lstStyle/>
          <a:p>
            <a:r>
              <a:rPr lang="en-US" dirty="0"/>
              <a:t>TBSS FA of 42 ROIs</a:t>
            </a:r>
          </a:p>
          <a:p>
            <a:pPr lvl="1"/>
            <a:r>
              <a:rPr lang="en-US" dirty="0"/>
              <a:t>331 unrelated subjects</a:t>
            </a:r>
            <a:r>
              <a:rPr lang="en-US" baseline="30000" dirty="0"/>
              <a:t>1</a:t>
            </a:r>
            <a:endParaRPr lang="en-US" dirty="0"/>
          </a:p>
          <a:p>
            <a:pPr lvl="1"/>
            <a:r>
              <a:rPr lang="en-GB" dirty="0"/>
              <a:t>54% healthy individual (175 control/155 schizophrenic)</a:t>
            </a:r>
          </a:p>
          <a:p>
            <a:pPr lvl="1"/>
            <a:r>
              <a:rPr lang="en-GB" dirty="0"/>
              <a:t>Mean age of 39.12 (SD= 14.9) </a:t>
            </a:r>
          </a:p>
          <a:p>
            <a:pPr lvl="1"/>
            <a:r>
              <a:rPr lang="en-GB" dirty="0"/>
              <a:t>50% male </a:t>
            </a:r>
          </a:p>
          <a:p>
            <a:r>
              <a:rPr lang="en-US" dirty="0"/>
              <a:t>GRM Heritability</a:t>
            </a:r>
          </a:p>
        </p:txBody>
      </p:sp>
      <p:pic>
        <p:nvPicPr>
          <p:cNvPr id="6" name="Picture 5">
            <a:extLst>
              <a:ext uri="{FF2B5EF4-FFF2-40B4-BE49-F238E27FC236}">
                <a16:creationId xmlns:a16="http://schemas.microsoft.com/office/drawing/2014/main" id="{C7411469-0E04-2847-A0F1-A30D9B58ECDA}"/>
              </a:ext>
            </a:extLst>
          </p:cNvPr>
          <p:cNvPicPr>
            <a:picLocks noChangeAspect="1"/>
          </p:cNvPicPr>
          <p:nvPr/>
        </p:nvPicPr>
        <p:blipFill>
          <a:blip r:embed="rId2"/>
          <a:stretch>
            <a:fillRect/>
          </a:stretch>
        </p:blipFill>
        <p:spPr>
          <a:xfrm>
            <a:off x="5186452" y="326022"/>
            <a:ext cx="3431687" cy="2971339"/>
          </a:xfrm>
          <a:prstGeom prst="rect">
            <a:avLst/>
          </a:prstGeom>
        </p:spPr>
      </p:pic>
      <p:pic>
        <p:nvPicPr>
          <p:cNvPr id="8" name="Picture 7">
            <a:extLst>
              <a:ext uri="{FF2B5EF4-FFF2-40B4-BE49-F238E27FC236}">
                <a16:creationId xmlns:a16="http://schemas.microsoft.com/office/drawing/2014/main" id="{399D64D4-62F2-114C-A8AB-64770107B82C}"/>
              </a:ext>
            </a:extLst>
          </p:cNvPr>
          <p:cNvPicPr>
            <a:picLocks noChangeAspect="1"/>
          </p:cNvPicPr>
          <p:nvPr/>
        </p:nvPicPr>
        <p:blipFill>
          <a:blip r:embed="rId3"/>
          <a:stretch>
            <a:fillRect/>
          </a:stretch>
        </p:blipFill>
        <p:spPr>
          <a:xfrm>
            <a:off x="5270507" y="3700630"/>
            <a:ext cx="3244843" cy="2996005"/>
          </a:xfrm>
          <a:prstGeom prst="rect">
            <a:avLst/>
          </a:prstGeom>
        </p:spPr>
      </p:pic>
      <p:sp>
        <p:nvSpPr>
          <p:cNvPr id="4" name="TextBox 3">
            <a:extLst>
              <a:ext uri="{FF2B5EF4-FFF2-40B4-BE49-F238E27FC236}">
                <a16:creationId xmlns:a16="http://schemas.microsoft.com/office/drawing/2014/main" id="{29CBFC43-59E3-F744-BECC-720D8AB45200}"/>
              </a:ext>
            </a:extLst>
          </p:cNvPr>
          <p:cNvSpPr txBox="1"/>
          <p:nvPr/>
        </p:nvSpPr>
        <p:spPr>
          <a:xfrm>
            <a:off x="0" y="6606470"/>
            <a:ext cx="2528045" cy="230832"/>
          </a:xfrm>
          <a:prstGeom prst="rect">
            <a:avLst/>
          </a:prstGeom>
          <a:noFill/>
        </p:spPr>
        <p:txBody>
          <a:bodyPr wrap="square" rtlCol="0">
            <a:spAutoFit/>
          </a:bodyPr>
          <a:lstStyle/>
          <a:p>
            <a:r>
              <a:rPr lang="en-GB" sz="900" dirty="0">
                <a:solidFill>
                  <a:schemeClr val="accent1">
                    <a:lumMod val="50000"/>
                  </a:schemeClr>
                </a:solidFill>
              </a:rPr>
              <a:t>1. </a:t>
            </a:r>
            <a:r>
              <a:rPr lang="en-GB" sz="900" dirty="0" err="1">
                <a:solidFill>
                  <a:schemeClr val="accent1">
                    <a:lumMod val="50000"/>
                  </a:schemeClr>
                </a:solidFill>
              </a:rPr>
              <a:t>Kochunov</a:t>
            </a:r>
            <a:r>
              <a:rPr lang="en-GB" sz="900" dirty="0">
                <a:solidFill>
                  <a:schemeClr val="accent1">
                    <a:lumMod val="50000"/>
                  </a:schemeClr>
                </a:solidFill>
              </a:rPr>
              <a:t>., et al. </a:t>
            </a:r>
            <a:r>
              <a:rPr lang="en-GB" sz="900" dirty="0" err="1">
                <a:solidFill>
                  <a:schemeClr val="accent1">
                    <a:lumMod val="50000"/>
                  </a:schemeClr>
                </a:solidFill>
              </a:rPr>
              <a:t>doi</a:t>
            </a:r>
            <a:r>
              <a:rPr lang="en-GB" sz="900" dirty="0">
                <a:solidFill>
                  <a:schemeClr val="accent1">
                    <a:lumMod val="50000"/>
                  </a:schemeClr>
                </a:solidFill>
              </a:rPr>
              <a:t>: 10.1002/hbm.23336</a:t>
            </a:r>
          </a:p>
        </p:txBody>
      </p:sp>
    </p:spTree>
    <p:extLst>
      <p:ext uri="{BB962C8B-B14F-4D97-AF65-F5344CB8AC3E}">
        <p14:creationId xmlns:p14="http://schemas.microsoft.com/office/powerpoint/2010/main" val="367353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Genome wide Association</a:t>
            </a:r>
          </a:p>
        </p:txBody>
      </p:sp>
      <p:sp>
        <p:nvSpPr>
          <p:cNvPr id="3" name="Content Placeholder 2"/>
          <p:cNvSpPr>
            <a:spLocks noGrp="1"/>
          </p:cNvSpPr>
          <p:nvPr>
            <p:ph idx="1"/>
          </p:nvPr>
        </p:nvSpPr>
        <p:spPr/>
        <p:txBody>
          <a:bodyPr>
            <a:normAutofit/>
          </a:bodyPr>
          <a:lstStyle/>
          <a:p>
            <a:r>
              <a:rPr lang="en-US" dirty="0"/>
              <a:t>LMM using GRM for unrelated subjects GWA</a:t>
            </a:r>
          </a:p>
          <a:p>
            <a:r>
              <a:rPr lang="en-US" dirty="0"/>
              <a:t>Tools: </a:t>
            </a:r>
          </a:p>
          <a:p>
            <a:pPr lvl="1"/>
            <a:r>
              <a:rPr lang="en-US" dirty="0" err="1"/>
              <a:t>FaST</a:t>
            </a:r>
            <a:r>
              <a:rPr lang="en-US" dirty="0"/>
              <a:t>-LMM, Solar, EMMAX, </a:t>
            </a:r>
            <a:r>
              <a:rPr lang="en-US" dirty="0" err="1"/>
              <a:t>GenAbel</a:t>
            </a:r>
            <a:endParaRPr lang="en-US" dirty="0"/>
          </a:p>
          <a:p>
            <a:pPr lvl="1"/>
            <a:r>
              <a:rPr lang="en-US" dirty="0"/>
              <a:t>Scalability </a:t>
            </a:r>
          </a:p>
          <a:p>
            <a:r>
              <a:rPr lang="en-US" dirty="0" err="1"/>
              <a:t>FaST</a:t>
            </a:r>
            <a:r>
              <a:rPr lang="en-US" dirty="0"/>
              <a:t>-LMM: fastest implementation</a:t>
            </a:r>
          </a:p>
          <a:p>
            <a:r>
              <a:rPr lang="en-US" dirty="0"/>
              <a:t>Running time of parametric association testing on 22 ROIs and 1.5 M SNPs</a:t>
            </a:r>
          </a:p>
          <a:p>
            <a:pPr lvl="1"/>
            <a:r>
              <a:rPr lang="en-US" dirty="0" err="1"/>
              <a:t>FaST</a:t>
            </a:r>
            <a:r>
              <a:rPr lang="en-US" dirty="0"/>
              <a:t>-LMM: 756 mins</a:t>
            </a:r>
          </a:p>
          <a:p>
            <a:pPr lvl="1"/>
            <a:r>
              <a:rPr lang="en-US" dirty="0"/>
              <a:t>NINGA: 2 min</a:t>
            </a:r>
          </a:p>
          <a:p>
            <a:pPr lvl="1"/>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79718149"/>
              </p:ext>
            </p:extLst>
          </p:nvPr>
        </p:nvGraphicFramePr>
        <p:xfrm>
          <a:off x="4754880" y="4585812"/>
          <a:ext cx="4389120" cy="1381760"/>
        </p:xfrm>
        <a:graphic>
          <a:graphicData uri="http://schemas.openxmlformats.org/drawingml/2006/table">
            <a:tbl>
              <a:tblPr firstRow="1" bandRow="1">
                <a:tableStyleId>{5C22544A-7EE6-4342-B048-85BDC9FD1C3A}</a:tableStyleId>
              </a:tblPr>
              <a:tblGrid>
                <a:gridCol w="1212165">
                  <a:extLst>
                    <a:ext uri="{9D8B030D-6E8A-4147-A177-3AD203B41FA5}">
                      <a16:colId xmlns:a16="http://schemas.microsoft.com/office/drawing/2014/main" val="20000"/>
                    </a:ext>
                  </a:extLst>
                </a:gridCol>
                <a:gridCol w="1641206">
                  <a:extLst>
                    <a:ext uri="{9D8B030D-6E8A-4147-A177-3AD203B41FA5}">
                      <a16:colId xmlns:a16="http://schemas.microsoft.com/office/drawing/2014/main" val="20001"/>
                    </a:ext>
                  </a:extLst>
                </a:gridCol>
                <a:gridCol w="1535749">
                  <a:extLst>
                    <a:ext uri="{9D8B030D-6E8A-4147-A177-3AD203B41FA5}">
                      <a16:colId xmlns:a16="http://schemas.microsoft.com/office/drawing/2014/main" val="20002"/>
                    </a:ext>
                  </a:extLst>
                </a:gridCol>
              </a:tblGrid>
              <a:tr h="460337">
                <a:tc>
                  <a:txBody>
                    <a:bodyPr/>
                    <a:lstStyle/>
                    <a:p>
                      <a:endParaRPr lang="en-US" dirty="0"/>
                    </a:p>
                  </a:txBody>
                  <a:tcPr/>
                </a:tc>
                <a:tc>
                  <a:txBody>
                    <a:bodyPr/>
                    <a:lstStyle/>
                    <a:p>
                      <a:r>
                        <a:rPr lang="en-US" dirty="0"/>
                        <a:t>Random Effect </a:t>
                      </a:r>
                    </a:p>
                    <a:p>
                      <a:r>
                        <a:rPr lang="en-US" dirty="0"/>
                        <a:t>Estimation</a:t>
                      </a:r>
                    </a:p>
                  </a:txBody>
                  <a:tcPr/>
                </a:tc>
                <a:tc>
                  <a:txBody>
                    <a:bodyPr/>
                    <a:lstStyle/>
                    <a:p>
                      <a:r>
                        <a:rPr lang="en-US" dirty="0"/>
                        <a:t>Association</a:t>
                      </a:r>
                    </a:p>
                  </a:txBody>
                  <a:tcPr/>
                </a:tc>
                <a:extLst>
                  <a:ext uri="{0D108BD9-81ED-4DB2-BD59-A6C34878D82A}">
                    <a16:rowId xmlns:a16="http://schemas.microsoft.com/office/drawing/2014/main" val="10000"/>
                  </a:ext>
                </a:extLst>
              </a:tr>
              <a:tr h="370840">
                <a:tc>
                  <a:txBody>
                    <a:bodyPr/>
                    <a:lstStyle/>
                    <a:p>
                      <a:r>
                        <a:rPr lang="en-US" dirty="0" err="1"/>
                        <a:t>FaST</a:t>
                      </a:r>
                      <a:r>
                        <a:rPr lang="en-US" dirty="0"/>
                        <a:t>-LMM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i="1" kern="1200" dirty="0" err="1">
                          <a:solidFill>
                            <a:schemeClr val="dk1"/>
                          </a:solidFill>
                          <a:effectLst/>
                          <a:latin typeface="Times" pitchFamily="2" charset="0"/>
                          <a:ea typeface="Times" charset="0"/>
                          <a:cs typeface="Times" charset="0"/>
                        </a:rPr>
                        <a:t>O</a:t>
                      </a:r>
                      <a:r>
                        <a:rPr lang="mr-IN" sz="1800" kern="1200" dirty="0">
                          <a:solidFill>
                            <a:schemeClr val="dk1"/>
                          </a:solidFill>
                          <a:effectLst/>
                          <a:latin typeface="Times" pitchFamily="2" charset="0"/>
                          <a:ea typeface="Times" charset="0"/>
                          <a:cs typeface="Times" charset="0"/>
                        </a:rPr>
                        <a:t>(</a:t>
                      </a:r>
                      <a:r>
                        <a:rPr lang="mr-IN" sz="1800" i="1" kern="1200" dirty="0" err="1">
                          <a:solidFill>
                            <a:schemeClr val="dk1"/>
                          </a:solidFill>
                          <a:effectLst/>
                          <a:latin typeface="Times" pitchFamily="2" charset="0"/>
                          <a:ea typeface="Times" charset="0"/>
                          <a:cs typeface="Times" charset="0"/>
                        </a:rPr>
                        <a:t>N</a:t>
                      </a:r>
                      <a:r>
                        <a:rPr lang="en-GB" sz="1800" i="1" kern="1200" baseline="30000" dirty="0">
                          <a:solidFill>
                            <a:schemeClr val="dk1"/>
                          </a:solidFill>
                          <a:effectLst/>
                          <a:latin typeface="Times" pitchFamily="2" charset="0"/>
                          <a:ea typeface="Times" charset="0"/>
                          <a:cs typeface="Times" charset="0"/>
                        </a:rPr>
                        <a:t>3</a:t>
                      </a:r>
                      <a:r>
                        <a:rPr lang="mr-IN" sz="1800" kern="1200" dirty="0">
                          <a:solidFill>
                            <a:schemeClr val="dk1"/>
                          </a:solidFill>
                          <a:effectLst/>
                          <a:latin typeface="Times" pitchFamily="2" charset="0"/>
                          <a:ea typeface="Times" charset="0"/>
                          <a:cs typeface="Times" charset="0"/>
                        </a:rPr>
                        <a:t>+</a:t>
                      </a:r>
                      <a:r>
                        <a:rPr lang="mr-IN" sz="1800" i="1" kern="1200" dirty="0">
                          <a:solidFill>
                            <a:schemeClr val="dk1"/>
                          </a:solidFill>
                          <a:effectLst/>
                          <a:latin typeface="Times" pitchFamily="2" charset="0"/>
                          <a:ea typeface="Times" charset="0"/>
                          <a:cs typeface="Times" charset="0"/>
                        </a:rPr>
                        <a:t>INV</a:t>
                      </a:r>
                      <a:r>
                        <a:rPr lang="mr-IN" sz="1800" kern="1200" dirty="0">
                          <a:solidFill>
                            <a:schemeClr val="dk1"/>
                          </a:solidFill>
                          <a:effectLst/>
                          <a:latin typeface="Times" pitchFamily="2" charset="0"/>
                          <a:ea typeface="Times" charset="0"/>
                          <a:cs typeface="Times" charset="0"/>
                        </a:rPr>
                        <a:t>) </a:t>
                      </a:r>
                      <a:endParaRPr lang="mr-IN" dirty="0">
                        <a:latin typeface="Times" pitchFamily="2" charset="0"/>
                        <a:ea typeface="Times" charset="0"/>
                        <a:cs typeface="Times"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i="1" kern="1200" dirty="0" err="1">
                          <a:solidFill>
                            <a:schemeClr val="dk1"/>
                          </a:solidFill>
                          <a:effectLst/>
                          <a:latin typeface="Times" pitchFamily="2" charset="0"/>
                          <a:ea typeface="+mn-ea"/>
                          <a:cs typeface="+mn-cs"/>
                        </a:rPr>
                        <a:t>O</a:t>
                      </a:r>
                      <a:r>
                        <a:rPr lang="mr-IN" sz="1800" kern="1200" dirty="0">
                          <a:solidFill>
                            <a:schemeClr val="dk1"/>
                          </a:solidFill>
                          <a:effectLst/>
                          <a:latin typeface="Times" pitchFamily="2" charset="0"/>
                          <a:ea typeface="+mn-ea"/>
                          <a:cs typeface="+mn-cs"/>
                        </a:rPr>
                        <a:t>(</a:t>
                      </a:r>
                      <a:r>
                        <a:rPr lang="mr-IN" sz="1800" i="1" kern="1200" dirty="0">
                          <a:solidFill>
                            <a:schemeClr val="dk1"/>
                          </a:solidFill>
                          <a:effectLst/>
                          <a:latin typeface="Times" pitchFamily="2" charset="0"/>
                          <a:ea typeface="+mn-ea"/>
                          <a:cs typeface="+mn-cs"/>
                        </a:rPr>
                        <a:t>SPN</a:t>
                      </a:r>
                      <a:r>
                        <a:rPr lang="en-GB" sz="1800" i="1" kern="1200" baseline="30000" dirty="0">
                          <a:solidFill>
                            <a:schemeClr val="dk1"/>
                          </a:solidFill>
                          <a:effectLst/>
                          <a:latin typeface="Times" pitchFamily="2" charset="0"/>
                          <a:ea typeface="+mn-ea"/>
                          <a:cs typeface="+mn-cs"/>
                        </a:rPr>
                        <a:t> 2</a:t>
                      </a:r>
                      <a:r>
                        <a:rPr lang="en-GB" sz="1800" i="1" kern="1200" baseline="0" dirty="0">
                          <a:solidFill>
                            <a:schemeClr val="dk1"/>
                          </a:solidFill>
                          <a:effectLst/>
                          <a:latin typeface="Times" pitchFamily="2" charset="0"/>
                          <a:ea typeface="+mn-ea"/>
                          <a:cs typeface="+mn-cs"/>
                        </a:rPr>
                        <a:t>V)</a:t>
                      </a:r>
                      <a:r>
                        <a:rPr lang="mr-IN" sz="1800" kern="1200" dirty="0">
                          <a:solidFill>
                            <a:schemeClr val="dk1"/>
                          </a:solidFill>
                          <a:effectLst/>
                          <a:latin typeface="Times" pitchFamily="2" charset="0"/>
                          <a:ea typeface="+mn-ea"/>
                          <a:cs typeface="+mn-cs"/>
                        </a:rPr>
                        <a:t> </a:t>
                      </a:r>
                      <a:endParaRPr lang="mr-IN" dirty="0">
                        <a:latin typeface="Times" pitchFamily="2" charset="0"/>
                      </a:endParaRPr>
                    </a:p>
                  </a:txBody>
                  <a:tcPr/>
                </a:tc>
                <a:extLst>
                  <a:ext uri="{0D108BD9-81ED-4DB2-BD59-A6C34878D82A}">
                    <a16:rowId xmlns:a16="http://schemas.microsoft.com/office/drawing/2014/main" val="10001"/>
                  </a:ext>
                </a:extLst>
              </a:tr>
              <a:tr h="370840">
                <a:tc>
                  <a:txBody>
                    <a:bodyPr/>
                    <a:lstStyle/>
                    <a:p>
                      <a:r>
                        <a:rPr lang="en-US" dirty="0"/>
                        <a:t>NINGA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i="1" kern="1200" dirty="0" err="1">
                          <a:solidFill>
                            <a:schemeClr val="dk1"/>
                          </a:solidFill>
                          <a:effectLst/>
                          <a:latin typeface="Times" pitchFamily="2" charset="0"/>
                          <a:ea typeface="+mn-ea"/>
                          <a:cs typeface="+mn-cs"/>
                        </a:rPr>
                        <a:t>O</a:t>
                      </a:r>
                      <a:r>
                        <a:rPr lang="mr-IN" sz="1800" kern="1200" dirty="0">
                          <a:solidFill>
                            <a:schemeClr val="dk1"/>
                          </a:solidFill>
                          <a:effectLst/>
                          <a:latin typeface="Times" pitchFamily="2" charset="0"/>
                          <a:ea typeface="+mn-ea"/>
                          <a:cs typeface="+mn-cs"/>
                        </a:rPr>
                        <a:t>(</a:t>
                      </a:r>
                      <a:r>
                        <a:rPr lang="mr-IN" sz="1800" i="1" kern="1200" dirty="0" err="1">
                          <a:solidFill>
                            <a:schemeClr val="dk1"/>
                          </a:solidFill>
                          <a:effectLst/>
                          <a:latin typeface="Times" pitchFamily="2" charset="0"/>
                          <a:ea typeface="+mn-ea"/>
                          <a:cs typeface="+mn-cs"/>
                        </a:rPr>
                        <a:t>N</a:t>
                      </a:r>
                      <a:r>
                        <a:rPr lang="en-GB" sz="1800" i="1" kern="1200" baseline="30000" dirty="0">
                          <a:solidFill>
                            <a:schemeClr val="dk1"/>
                          </a:solidFill>
                          <a:effectLst/>
                          <a:latin typeface="Times" pitchFamily="2" charset="0"/>
                          <a:ea typeface="+mn-ea"/>
                          <a:cs typeface="+mn-cs"/>
                        </a:rPr>
                        <a:t>3</a:t>
                      </a:r>
                      <a:r>
                        <a:rPr lang="mr-IN" sz="1800" kern="1200" dirty="0">
                          <a:solidFill>
                            <a:schemeClr val="dk1"/>
                          </a:solidFill>
                          <a:effectLst/>
                          <a:latin typeface="Times" pitchFamily="2" charset="0"/>
                          <a:ea typeface="+mn-ea"/>
                          <a:cs typeface="+mn-cs"/>
                        </a:rPr>
                        <a:t>+</a:t>
                      </a:r>
                      <a:r>
                        <a:rPr lang="mr-IN" sz="1800" i="1" kern="1200" dirty="0">
                          <a:solidFill>
                            <a:schemeClr val="dk1"/>
                          </a:solidFill>
                          <a:effectLst/>
                          <a:latin typeface="Times" pitchFamily="2" charset="0"/>
                          <a:ea typeface="+mn-ea"/>
                          <a:cs typeface="+mn-cs"/>
                        </a:rPr>
                        <a:t>NV</a:t>
                      </a:r>
                      <a:r>
                        <a:rPr lang="mr-IN" sz="1800" kern="1200" dirty="0">
                          <a:solidFill>
                            <a:schemeClr val="dk1"/>
                          </a:solidFill>
                          <a:effectLst/>
                          <a:latin typeface="Times" pitchFamily="2" charset="0"/>
                          <a:ea typeface="+mn-ea"/>
                          <a:cs typeface="+mn-cs"/>
                        </a:rPr>
                        <a:t>) </a:t>
                      </a:r>
                      <a:endParaRPr lang="mr-IN" dirty="0">
                        <a:latin typeface="Times"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sz="1800" i="1" kern="1200" dirty="0" err="1">
                          <a:solidFill>
                            <a:schemeClr val="dk1"/>
                          </a:solidFill>
                          <a:effectLst/>
                          <a:latin typeface="Times" pitchFamily="2" charset="0"/>
                          <a:ea typeface="+mn-ea"/>
                          <a:cs typeface="+mn-cs"/>
                        </a:rPr>
                        <a:t>O</a:t>
                      </a:r>
                      <a:r>
                        <a:rPr lang="mr-IN" sz="1800" kern="1200" dirty="0">
                          <a:solidFill>
                            <a:schemeClr val="dk1"/>
                          </a:solidFill>
                          <a:effectLst/>
                          <a:latin typeface="Times" pitchFamily="2" charset="0"/>
                          <a:ea typeface="+mn-ea"/>
                          <a:cs typeface="+mn-cs"/>
                        </a:rPr>
                        <a:t>(</a:t>
                      </a:r>
                      <a:r>
                        <a:rPr lang="mr-IN" sz="1800" i="1" kern="1200" dirty="0">
                          <a:solidFill>
                            <a:schemeClr val="dk1"/>
                          </a:solidFill>
                          <a:effectLst/>
                          <a:latin typeface="Times" pitchFamily="2" charset="0"/>
                          <a:ea typeface="+mn-ea"/>
                          <a:cs typeface="+mn-cs"/>
                        </a:rPr>
                        <a:t>SNV </a:t>
                      </a:r>
                      <a:r>
                        <a:rPr lang="mr-IN" sz="1800" kern="1200" dirty="0">
                          <a:solidFill>
                            <a:schemeClr val="dk1"/>
                          </a:solidFill>
                          <a:effectLst/>
                          <a:latin typeface="Times" pitchFamily="2" charset="0"/>
                          <a:ea typeface="+mn-ea"/>
                          <a:cs typeface="+mn-cs"/>
                        </a:rPr>
                        <a:t>) </a:t>
                      </a:r>
                      <a:endParaRPr lang="mr-IN" dirty="0">
                        <a:latin typeface="Times" pitchFamily="2" charset="0"/>
                      </a:endParaRP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4863969" y="5967572"/>
            <a:ext cx="2277596" cy="954107"/>
          </a:xfrm>
          <a:prstGeom prst="rect">
            <a:avLst/>
          </a:prstGeom>
          <a:noFill/>
        </p:spPr>
        <p:txBody>
          <a:bodyPr wrap="square" rtlCol="0">
            <a:spAutoFit/>
          </a:bodyPr>
          <a:lstStyle/>
          <a:p>
            <a:r>
              <a:rPr lang="en-US" sz="1400" dirty="0"/>
              <a:t>N: # subjects,</a:t>
            </a:r>
          </a:p>
          <a:p>
            <a:r>
              <a:rPr lang="en-US" sz="1400" dirty="0"/>
              <a:t>V:  # image elements, </a:t>
            </a:r>
          </a:p>
          <a:p>
            <a:r>
              <a:rPr lang="en-US" sz="1400" dirty="0"/>
              <a:t>S:  # SNPs, </a:t>
            </a:r>
          </a:p>
          <a:p>
            <a:r>
              <a:rPr lang="en-US" sz="1400" dirty="0"/>
              <a:t>I:  # average iteration. </a:t>
            </a:r>
          </a:p>
        </p:txBody>
      </p:sp>
    </p:spTree>
    <p:extLst>
      <p:ext uri="{BB962C8B-B14F-4D97-AF65-F5344CB8AC3E}">
        <p14:creationId xmlns:p14="http://schemas.microsoft.com/office/powerpoint/2010/main" val="2077188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HCP GWA</a:t>
            </a:r>
          </a:p>
        </p:txBody>
      </p:sp>
      <p:sp>
        <p:nvSpPr>
          <p:cNvPr id="3" name="Content Placeholder 2"/>
          <p:cNvSpPr>
            <a:spLocks noGrp="1"/>
          </p:cNvSpPr>
          <p:nvPr>
            <p:ph idx="1"/>
          </p:nvPr>
        </p:nvSpPr>
        <p:spPr>
          <a:xfrm>
            <a:off x="569482" y="1386977"/>
            <a:ext cx="7886700" cy="4351338"/>
          </a:xfrm>
        </p:spPr>
        <p:txBody>
          <a:bodyPr/>
          <a:lstStyle/>
          <a:p>
            <a:r>
              <a:rPr lang="en-US" dirty="0"/>
              <a:t>GWA results for</a:t>
            </a:r>
          </a:p>
          <a:p>
            <a:pPr lvl="1"/>
            <a:r>
              <a:rPr lang="en-US" dirty="0"/>
              <a:t>2,014 HCP imaging phenotypes </a:t>
            </a:r>
          </a:p>
          <a:p>
            <a:pPr lvl="1"/>
            <a:r>
              <a:rPr lang="en-US" dirty="0"/>
              <a:t>9,828,572 SNPs </a:t>
            </a:r>
          </a:p>
          <a:p>
            <a:pPr lvl="1"/>
            <a:r>
              <a:rPr lang="en-US" dirty="0"/>
              <a:t>All S1200 HCP</a:t>
            </a:r>
          </a:p>
          <a:p>
            <a:r>
              <a:rPr lang="en-US" dirty="0"/>
              <a:t>1000 permutations took 10 hours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1738"/>
            <a:ext cx="9144000" cy="2910617"/>
          </a:xfrm>
          <a:prstGeom prst="rect">
            <a:avLst/>
          </a:prstGeom>
        </p:spPr>
      </p:pic>
      <p:sp>
        <p:nvSpPr>
          <p:cNvPr id="5" name="TextBox 4">
            <a:extLst>
              <a:ext uri="{FF2B5EF4-FFF2-40B4-BE49-F238E27FC236}">
                <a16:creationId xmlns:a16="http://schemas.microsoft.com/office/drawing/2014/main" id="{2BD72135-92B2-774C-B60E-6961D5B5FE35}"/>
              </a:ext>
            </a:extLst>
          </p:cNvPr>
          <p:cNvSpPr txBox="1"/>
          <p:nvPr/>
        </p:nvSpPr>
        <p:spPr>
          <a:xfrm>
            <a:off x="1237128" y="3816628"/>
            <a:ext cx="2054711" cy="369332"/>
          </a:xfrm>
          <a:prstGeom prst="rect">
            <a:avLst/>
          </a:prstGeom>
          <a:noFill/>
        </p:spPr>
        <p:txBody>
          <a:bodyPr wrap="square" rtlCol="0">
            <a:spAutoFit/>
          </a:bodyPr>
          <a:lstStyle/>
          <a:p>
            <a:r>
              <a:rPr lang="en-US" dirty="0"/>
              <a:t>5% FWE Threshold</a:t>
            </a:r>
          </a:p>
        </p:txBody>
      </p:sp>
      <p:sp>
        <p:nvSpPr>
          <p:cNvPr id="6" name="TextBox 5">
            <a:extLst>
              <a:ext uri="{FF2B5EF4-FFF2-40B4-BE49-F238E27FC236}">
                <a16:creationId xmlns:a16="http://schemas.microsoft.com/office/drawing/2014/main" id="{C9FB440B-E8B5-CD4B-B82A-F12A872B9CF0}"/>
              </a:ext>
            </a:extLst>
          </p:cNvPr>
          <p:cNvSpPr txBox="1"/>
          <p:nvPr/>
        </p:nvSpPr>
        <p:spPr>
          <a:xfrm>
            <a:off x="1333948" y="4507374"/>
            <a:ext cx="2097741" cy="369332"/>
          </a:xfrm>
          <a:prstGeom prst="rect">
            <a:avLst/>
          </a:prstGeom>
          <a:noFill/>
        </p:spPr>
        <p:txBody>
          <a:bodyPr wrap="square" rtlCol="0">
            <a:spAutoFit/>
          </a:bodyPr>
          <a:lstStyle/>
          <a:p>
            <a:r>
              <a:rPr lang="en-US" dirty="0"/>
              <a:t>Usual GWA P-value</a:t>
            </a:r>
          </a:p>
        </p:txBody>
      </p:sp>
    </p:spTree>
    <p:extLst>
      <p:ext uri="{BB962C8B-B14F-4D97-AF65-F5344CB8AC3E}">
        <p14:creationId xmlns:p14="http://schemas.microsoft.com/office/powerpoint/2010/main" val="1212976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B384-692B-A34A-8A3B-4E2978ACD2E4}"/>
              </a:ext>
            </a:extLst>
          </p:cNvPr>
          <p:cNvSpPr>
            <a:spLocks noGrp="1"/>
          </p:cNvSpPr>
          <p:nvPr>
            <p:ph type="title"/>
          </p:nvPr>
        </p:nvSpPr>
        <p:spPr/>
        <p:txBody>
          <a:bodyPr/>
          <a:lstStyle/>
          <a:p>
            <a:r>
              <a:rPr lang="en-US" dirty="0">
                <a:latin typeface="+mn-lt"/>
              </a:rPr>
              <a:t>Conclusion</a:t>
            </a:r>
            <a:r>
              <a:rPr lang="en-US" dirty="0"/>
              <a:t> </a:t>
            </a:r>
          </a:p>
        </p:txBody>
      </p:sp>
      <p:sp>
        <p:nvSpPr>
          <p:cNvPr id="3" name="Content Placeholder 2">
            <a:extLst>
              <a:ext uri="{FF2B5EF4-FFF2-40B4-BE49-F238E27FC236}">
                <a16:creationId xmlns:a16="http://schemas.microsoft.com/office/drawing/2014/main" id="{7D7D52D8-9276-A848-8D04-18F25AF9306A}"/>
              </a:ext>
            </a:extLst>
          </p:cNvPr>
          <p:cNvSpPr>
            <a:spLocks noGrp="1"/>
          </p:cNvSpPr>
          <p:nvPr>
            <p:ph idx="1"/>
          </p:nvPr>
        </p:nvSpPr>
        <p:spPr>
          <a:xfrm>
            <a:off x="628650" y="1825625"/>
            <a:ext cx="4717900" cy="4351338"/>
          </a:xfrm>
        </p:spPr>
        <p:txBody>
          <a:bodyPr>
            <a:normAutofit/>
          </a:bodyPr>
          <a:lstStyle/>
          <a:p>
            <a:r>
              <a:rPr lang="en-US" dirty="0"/>
              <a:t>Covariate inference</a:t>
            </a:r>
          </a:p>
          <a:p>
            <a:pPr lvl="1"/>
            <a:r>
              <a:rPr lang="en-US" dirty="0"/>
              <a:t>Accommodate Kinship </a:t>
            </a:r>
          </a:p>
          <a:p>
            <a:r>
              <a:rPr lang="en-US" dirty="0"/>
              <a:t>NINGA:</a:t>
            </a:r>
          </a:p>
          <a:p>
            <a:pPr lvl="1"/>
            <a:r>
              <a:rPr lang="en-US" dirty="0"/>
              <a:t>Computationally efficient LMM</a:t>
            </a:r>
          </a:p>
          <a:p>
            <a:pPr lvl="1"/>
            <a:r>
              <a:rPr lang="en-US" dirty="0"/>
              <a:t>Heritability</a:t>
            </a:r>
          </a:p>
          <a:p>
            <a:pPr lvl="1"/>
            <a:r>
              <a:rPr lang="en-US" dirty="0"/>
              <a:t>GWAS</a:t>
            </a:r>
          </a:p>
          <a:p>
            <a:pPr lvl="1"/>
            <a:r>
              <a:rPr lang="en-US" dirty="0"/>
              <a:t>FWE P-values</a:t>
            </a:r>
          </a:p>
          <a:p>
            <a:pPr marL="0" indent="0" algn="ctr">
              <a:buNone/>
            </a:pPr>
            <a:r>
              <a:rPr lang="en-US" dirty="0"/>
              <a:t>Thank you for your attention</a:t>
            </a:r>
            <a:br>
              <a:rPr lang="en-US" dirty="0"/>
            </a:br>
            <a:endParaRPr lang="en-US" dirty="0"/>
          </a:p>
        </p:txBody>
      </p:sp>
      <p:pic>
        <p:nvPicPr>
          <p:cNvPr id="4" name="Content Placeholder 3">
            <a:extLst>
              <a:ext uri="{FF2B5EF4-FFF2-40B4-BE49-F238E27FC236}">
                <a16:creationId xmlns:a16="http://schemas.microsoft.com/office/drawing/2014/main" id="{5CDE03C6-5C6D-E345-999B-D7962F199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550" y="365126"/>
            <a:ext cx="3730826" cy="4830818"/>
          </a:xfrm>
          <a:prstGeom prst="rect">
            <a:avLst/>
          </a:prstGeom>
        </p:spPr>
      </p:pic>
      <p:sp>
        <p:nvSpPr>
          <p:cNvPr id="5" name="TextBox 4">
            <a:extLst>
              <a:ext uri="{FF2B5EF4-FFF2-40B4-BE49-F238E27FC236}">
                <a16:creationId xmlns:a16="http://schemas.microsoft.com/office/drawing/2014/main" id="{958F5E68-D82C-CF4B-ADCE-BAEC18D00198}"/>
              </a:ext>
            </a:extLst>
          </p:cNvPr>
          <p:cNvSpPr txBox="1"/>
          <p:nvPr/>
        </p:nvSpPr>
        <p:spPr>
          <a:xfrm>
            <a:off x="5200283" y="5210779"/>
            <a:ext cx="4023360" cy="923330"/>
          </a:xfrm>
          <a:prstGeom prst="rect">
            <a:avLst/>
          </a:prstGeom>
          <a:noFill/>
        </p:spPr>
        <p:txBody>
          <a:bodyPr wrap="square" rtlCol="0">
            <a:spAutoFit/>
          </a:bodyPr>
          <a:lstStyle/>
          <a:p>
            <a:r>
              <a:rPr lang="en-US" dirty="0">
                <a:hlinkClick r:id="rId3"/>
              </a:rPr>
              <a:t>habib.ganjgahi@stats.ox.ac.uk</a:t>
            </a:r>
            <a:endParaRPr lang="en-US" dirty="0"/>
          </a:p>
          <a:p>
            <a:r>
              <a:rPr lang="en-US" dirty="0"/>
              <a:t>NINGA: </a:t>
            </a:r>
            <a:r>
              <a:rPr lang="en-GB" dirty="0"/>
              <a:t>http://</a:t>
            </a:r>
            <a:r>
              <a:rPr lang="en-GB" dirty="0" err="1"/>
              <a:t>nisox.org</a:t>
            </a:r>
            <a:r>
              <a:rPr lang="en-GB" dirty="0"/>
              <a:t>/software/</a:t>
            </a:r>
            <a:r>
              <a:rPr lang="en-GB" dirty="0" err="1"/>
              <a:t>ninga</a:t>
            </a:r>
            <a:r>
              <a:rPr lang="en-GB" dirty="0"/>
              <a:t>/ </a:t>
            </a:r>
          </a:p>
          <a:p>
            <a:endParaRPr lang="en-US" dirty="0"/>
          </a:p>
        </p:txBody>
      </p:sp>
      <p:sp>
        <p:nvSpPr>
          <p:cNvPr id="6" name="TextBox 5">
            <a:extLst>
              <a:ext uri="{FF2B5EF4-FFF2-40B4-BE49-F238E27FC236}">
                <a16:creationId xmlns:a16="http://schemas.microsoft.com/office/drawing/2014/main" id="{3E574DB6-401A-704A-B9E7-10BEDB30C2B7}"/>
              </a:ext>
            </a:extLst>
          </p:cNvPr>
          <p:cNvSpPr txBox="1"/>
          <p:nvPr/>
        </p:nvSpPr>
        <p:spPr>
          <a:xfrm>
            <a:off x="6491200" y="41960"/>
            <a:ext cx="2024150" cy="738664"/>
          </a:xfrm>
          <a:prstGeom prst="rect">
            <a:avLst/>
          </a:prstGeom>
          <a:noFill/>
        </p:spPr>
        <p:txBody>
          <a:bodyPr wrap="square" rtlCol="0">
            <a:spAutoFit/>
          </a:bodyPr>
          <a:lstStyle/>
          <a:p>
            <a:r>
              <a:rPr lang="en-US" sz="2400" b="1" dirty="0"/>
              <a:t>Poster 1545</a:t>
            </a:r>
          </a:p>
          <a:p>
            <a:endParaRPr lang="en-US" dirty="0"/>
          </a:p>
        </p:txBody>
      </p:sp>
    </p:spTree>
    <p:extLst>
      <p:ext uri="{BB962C8B-B14F-4D97-AF65-F5344CB8AC3E}">
        <p14:creationId xmlns:p14="http://schemas.microsoft.com/office/powerpoint/2010/main" val="45950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Contents</a:t>
            </a:r>
          </a:p>
        </p:txBody>
      </p:sp>
      <p:sp>
        <p:nvSpPr>
          <p:cNvPr id="3" name="Content Placeholder 2"/>
          <p:cNvSpPr>
            <a:spLocks noGrp="1"/>
          </p:cNvSpPr>
          <p:nvPr>
            <p:ph idx="1"/>
          </p:nvPr>
        </p:nvSpPr>
        <p:spPr/>
        <p:txBody>
          <a:bodyPr/>
          <a:lstStyle/>
          <a:p>
            <a:r>
              <a:rPr lang="en-US" dirty="0">
                <a:solidFill>
                  <a:srgbClr val="FF0000"/>
                </a:solidFill>
              </a:rPr>
              <a:t>Nuisance</a:t>
            </a:r>
            <a:r>
              <a:rPr lang="en-US" dirty="0"/>
              <a:t>: </a:t>
            </a:r>
          </a:p>
          <a:p>
            <a:pPr lvl="1"/>
            <a:r>
              <a:rPr lang="en-US" dirty="0"/>
              <a:t>Covariate inference in presence of familial dependence</a:t>
            </a:r>
          </a:p>
          <a:p>
            <a:r>
              <a:rPr lang="en-US" dirty="0">
                <a:solidFill>
                  <a:srgbClr val="FF0000"/>
                </a:solidFill>
              </a:rPr>
              <a:t>Interest</a:t>
            </a:r>
            <a:r>
              <a:rPr lang="en-US" dirty="0"/>
              <a:t>: </a:t>
            </a:r>
          </a:p>
          <a:p>
            <a:pPr lvl="1"/>
            <a:r>
              <a:rPr lang="en-US" dirty="0"/>
              <a:t>Heritability of high dimensional neuroimaging phenotypes</a:t>
            </a:r>
          </a:p>
          <a:p>
            <a:pPr lvl="1"/>
            <a:r>
              <a:rPr lang="en-US" dirty="0"/>
              <a:t>GWA of high dimensional neuroimaging phenotypes</a:t>
            </a:r>
          </a:p>
        </p:txBody>
      </p:sp>
    </p:spTree>
    <p:extLst>
      <p:ext uri="{BB962C8B-B14F-4D97-AF65-F5344CB8AC3E}">
        <p14:creationId xmlns:p14="http://schemas.microsoft.com/office/powerpoint/2010/main" val="19179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5898338" cy="1143000"/>
          </a:xfrm>
        </p:spPr>
        <p:txBody>
          <a:bodyPr>
            <a:noAutofit/>
          </a:bodyPr>
          <a:lstStyle/>
          <a:p>
            <a:r>
              <a:rPr lang="en-US" sz="3600" dirty="0">
                <a:latin typeface="+mn-lt"/>
              </a:rPr>
              <a:t>Human </a:t>
            </a:r>
            <a:r>
              <a:rPr lang="en-US" sz="3600" dirty="0" err="1">
                <a:latin typeface="+mn-lt"/>
              </a:rPr>
              <a:t>Connectome</a:t>
            </a:r>
            <a:r>
              <a:rPr lang="en-US" sz="3600" dirty="0">
                <a:latin typeface="+mn-lt"/>
              </a:rPr>
              <a:t> Project</a:t>
            </a:r>
            <a:br>
              <a:rPr lang="en-US" sz="3600" dirty="0"/>
            </a:br>
            <a:r>
              <a:rPr lang="en-US" sz="2000" dirty="0"/>
              <a:t>http://</a:t>
            </a:r>
            <a:r>
              <a:rPr lang="en-US" sz="2000" dirty="0" err="1"/>
              <a:t>www.humanconnectome.org</a:t>
            </a:r>
            <a:br>
              <a:rPr lang="en-US" sz="3200" dirty="0"/>
            </a:br>
            <a:endParaRPr lang="en-US" sz="3200" dirty="0"/>
          </a:p>
        </p:txBody>
      </p:sp>
      <p:sp>
        <p:nvSpPr>
          <p:cNvPr id="3" name="Content Placeholder 2"/>
          <p:cNvSpPr>
            <a:spLocks noGrp="1"/>
          </p:cNvSpPr>
          <p:nvPr>
            <p:ph idx="1"/>
          </p:nvPr>
        </p:nvSpPr>
        <p:spPr>
          <a:xfrm>
            <a:off x="457200" y="1312034"/>
            <a:ext cx="5525101" cy="5122179"/>
          </a:xfrm>
        </p:spPr>
        <p:txBody>
          <a:bodyPr>
            <a:normAutofit/>
          </a:bodyPr>
          <a:lstStyle/>
          <a:p>
            <a:r>
              <a:rPr lang="en-US" dirty="0"/>
              <a:t>1,200 subjects</a:t>
            </a:r>
          </a:p>
          <a:p>
            <a:pPr lvl="1"/>
            <a:r>
              <a:rPr lang="en-US" b="1" dirty="0">
                <a:solidFill>
                  <a:srgbClr val="C00000"/>
                </a:solidFill>
              </a:rPr>
              <a:t>Extended Twin Design</a:t>
            </a:r>
          </a:p>
          <a:p>
            <a:r>
              <a:rPr lang="en-US" dirty="0"/>
              <a:t>Cutting edge MRI</a:t>
            </a:r>
          </a:p>
          <a:p>
            <a:pPr lvl="1"/>
            <a:r>
              <a:rPr lang="en-US" dirty="0"/>
              <a:t>Structural MRI </a:t>
            </a:r>
          </a:p>
          <a:p>
            <a:pPr lvl="1"/>
            <a:r>
              <a:rPr lang="en-US" dirty="0"/>
              <a:t>Functional MRI, Task &amp; Rest</a:t>
            </a:r>
          </a:p>
          <a:p>
            <a:pPr lvl="1"/>
            <a:r>
              <a:rPr lang="en-US" dirty="0"/>
              <a:t>Diffusion MRI</a:t>
            </a:r>
          </a:p>
          <a:p>
            <a:r>
              <a:rPr lang="en-US" dirty="0"/>
              <a:t>Extensive testing</a:t>
            </a:r>
          </a:p>
          <a:p>
            <a:pPr marL="685800" lvl="1"/>
            <a:r>
              <a:rPr lang="en-US" dirty="0"/>
              <a:t>478 variables </a:t>
            </a:r>
          </a:p>
          <a:p>
            <a:pPr marL="685800" lvl="1"/>
            <a:r>
              <a:rPr lang="en-US" dirty="0"/>
              <a:t>Subject Information</a:t>
            </a:r>
          </a:p>
          <a:p>
            <a:pPr marL="685800" lvl="1"/>
            <a:r>
              <a:rPr lang="en-US" dirty="0"/>
              <a:t>Health &amp; Family History</a:t>
            </a:r>
          </a:p>
          <a:p>
            <a:pPr marL="685800" lvl="1"/>
            <a:r>
              <a:rPr lang="en-US" dirty="0"/>
              <a:t>Cognitive </a:t>
            </a:r>
          </a:p>
          <a:p>
            <a:pPr lvl="1"/>
            <a:endParaRPr lang="en-US" dirty="0"/>
          </a:p>
          <a:p>
            <a:endParaRPr lang="en-US" dirty="0"/>
          </a:p>
          <a:p>
            <a:pPr marL="457200" lvl="1" indent="0">
              <a:buNone/>
            </a:pPr>
            <a:endParaRPr lang="en-US" dirty="0"/>
          </a:p>
        </p:txBody>
      </p:sp>
      <p:pic>
        <p:nvPicPr>
          <p:cNvPr id="5" name="Picture 4"/>
          <p:cNvPicPr>
            <a:picLocks noChangeAspect="1"/>
          </p:cNvPicPr>
          <p:nvPr/>
        </p:nvPicPr>
        <p:blipFill rotWithShape="1">
          <a:blip r:embed="rId2"/>
          <a:srcRect r="49063"/>
          <a:stretch/>
        </p:blipFill>
        <p:spPr>
          <a:xfrm>
            <a:off x="5898339" y="115459"/>
            <a:ext cx="3266651" cy="4205619"/>
          </a:xfrm>
          <a:prstGeom prst="rect">
            <a:avLst/>
          </a:prstGeom>
        </p:spPr>
      </p:pic>
      <p:pic>
        <p:nvPicPr>
          <p:cNvPr id="6" name="Picture 5"/>
          <p:cNvPicPr>
            <a:picLocks noChangeAspect="1"/>
          </p:cNvPicPr>
          <p:nvPr/>
        </p:nvPicPr>
        <p:blipFill rotWithShape="1">
          <a:blip r:embed="rId2"/>
          <a:srcRect l="52502" b="50000"/>
          <a:stretch/>
        </p:blipFill>
        <p:spPr>
          <a:xfrm>
            <a:off x="5898339" y="4418931"/>
            <a:ext cx="3355482" cy="2316398"/>
          </a:xfrm>
          <a:prstGeom prst="rect">
            <a:avLst/>
          </a:prstGeom>
        </p:spPr>
      </p:pic>
      <p:sp>
        <p:nvSpPr>
          <p:cNvPr id="4" name="TextBox 3"/>
          <p:cNvSpPr txBox="1"/>
          <p:nvPr/>
        </p:nvSpPr>
        <p:spPr>
          <a:xfrm>
            <a:off x="0" y="6322701"/>
            <a:ext cx="7556591" cy="523220"/>
          </a:xfrm>
          <a:prstGeom prst="rect">
            <a:avLst/>
          </a:prstGeom>
          <a:noFill/>
        </p:spPr>
        <p:txBody>
          <a:bodyPr wrap="square" rtlCol="0">
            <a:spAutoFit/>
          </a:bodyPr>
          <a:lstStyle/>
          <a:p>
            <a:r>
              <a:rPr lang="en-US" sz="1400" dirty="0"/>
              <a:t>Van Essen et al. (2013). The WU-</a:t>
            </a:r>
            <a:r>
              <a:rPr lang="en-US" sz="1400" dirty="0" err="1"/>
              <a:t>Minn</a:t>
            </a:r>
            <a:r>
              <a:rPr lang="en-US" sz="1400" dirty="0"/>
              <a:t> Human </a:t>
            </a:r>
            <a:r>
              <a:rPr lang="en-US" sz="1400" dirty="0" err="1"/>
              <a:t>Connectome</a:t>
            </a:r>
            <a:r>
              <a:rPr lang="en-US" sz="1400" dirty="0"/>
              <a:t> Project: </a:t>
            </a:r>
            <a:br>
              <a:rPr lang="en-US" sz="1400" dirty="0"/>
            </a:br>
            <a:r>
              <a:rPr lang="en-US" sz="1400" dirty="0"/>
              <a:t>An overview. </a:t>
            </a:r>
            <a:r>
              <a:rPr lang="en-US" sz="1400" i="1" dirty="0"/>
              <a:t>NeuroImage</a:t>
            </a:r>
            <a:r>
              <a:rPr lang="en-US" sz="1400" dirty="0"/>
              <a:t>, 80, 62–79.</a:t>
            </a:r>
          </a:p>
        </p:txBody>
      </p:sp>
    </p:spTree>
    <p:extLst>
      <p:ext uri="{BB962C8B-B14F-4D97-AF65-F5344CB8AC3E}">
        <p14:creationId xmlns:p14="http://schemas.microsoft.com/office/powerpoint/2010/main" val="94089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Familial Dependence </a:t>
            </a:r>
          </a:p>
        </p:txBody>
      </p:sp>
      <p:sp>
        <p:nvSpPr>
          <p:cNvPr id="3" name="Content Placeholder 2"/>
          <p:cNvSpPr>
            <a:spLocks noGrp="1"/>
          </p:cNvSpPr>
          <p:nvPr>
            <p:ph idx="1"/>
          </p:nvPr>
        </p:nvSpPr>
        <p:spPr>
          <a:xfrm>
            <a:off x="628650" y="1825625"/>
            <a:ext cx="7886700" cy="630022"/>
          </a:xfrm>
        </p:spPr>
        <p:txBody>
          <a:bodyPr/>
          <a:lstStyle/>
          <a:p>
            <a:r>
              <a:rPr lang="en-US" dirty="0"/>
              <a:t>Complex dependence: Kinship matrix </a:t>
            </a:r>
          </a:p>
        </p:txBody>
      </p:sp>
      <p:grpSp>
        <p:nvGrpSpPr>
          <p:cNvPr id="19" name="Group 18"/>
          <p:cNvGrpSpPr/>
          <p:nvPr/>
        </p:nvGrpSpPr>
        <p:grpSpPr>
          <a:xfrm>
            <a:off x="292388" y="2743201"/>
            <a:ext cx="4097628" cy="3738282"/>
            <a:chOff x="474372" y="3706273"/>
            <a:chExt cx="3726724" cy="3151727"/>
          </a:xfrm>
        </p:grpSpPr>
        <p:sp>
          <p:nvSpPr>
            <p:cNvPr id="11" name="TextBox 10"/>
            <p:cNvSpPr txBox="1"/>
            <p:nvPr/>
          </p:nvSpPr>
          <p:spPr>
            <a:xfrm>
              <a:off x="1175047" y="3706273"/>
              <a:ext cx="2725445" cy="369332"/>
            </a:xfrm>
            <a:prstGeom prst="rect">
              <a:avLst/>
            </a:prstGeom>
            <a:noFill/>
          </p:spPr>
          <p:txBody>
            <a:bodyPr wrap="square" rtlCol="0">
              <a:spAutoFit/>
            </a:bodyPr>
            <a:lstStyle/>
            <a:p>
              <a:r>
                <a:rPr lang="en-US" dirty="0"/>
                <a:t>An Example of HCP design </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72" y="4075604"/>
              <a:ext cx="3726724" cy="2782396"/>
            </a:xfrm>
            <a:prstGeom prst="rect">
              <a:avLst/>
            </a:prstGeom>
          </p:spPr>
        </p:pic>
      </p:grpSp>
      <p:grpSp>
        <p:nvGrpSpPr>
          <p:cNvPr id="21" name="Group 20">
            <a:extLst>
              <a:ext uri="{FF2B5EF4-FFF2-40B4-BE49-F238E27FC236}">
                <a16:creationId xmlns:a16="http://schemas.microsoft.com/office/drawing/2014/main" id="{2532CE0A-37E7-754E-B3FA-8351701CD3C8}"/>
              </a:ext>
            </a:extLst>
          </p:cNvPr>
          <p:cNvGrpSpPr/>
          <p:nvPr/>
        </p:nvGrpSpPr>
        <p:grpSpPr>
          <a:xfrm>
            <a:off x="4812450" y="1497644"/>
            <a:ext cx="4331550" cy="5085288"/>
            <a:chOff x="4812450" y="1497644"/>
            <a:chExt cx="4331550" cy="5085288"/>
          </a:xfrm>
        </p:grpSpPr>
        <p:grpSp>
          <p:nvGrpSpPr>
            <p:cNvPr id="20" name="Group 19"/>
            <p:cNvGrpSpPr/>
            <p:nvPr/>
          </p:nvGrpSpPr>
          <p:grpSpPr>
            <a:xfrm>
              <a:off x="4812450" y="4070971"/>
              <a:ext cx="4331550" cy="2511961"/>
              <a:chOff x="4446891" y="3706273"/>
              <a:chExt cx="4331550" cy="2511961"/>
            </a:xfrm>
          </p:grpSpPr>
          <p:sp>
            <p:nvSpPr>
              <p:cNvPr id="12" name="TextBox 11"/>
              <p:cNvSpPr txBox="1"/>
              <p:nvPr/>
            </p:nvSpPr>
            <p:spPr>
              <a:xfrm>
                <a:off x="4572000" y="3706273"/>
                <a:ext cx="4206441" cy="646331"/>
              </a:xfrm>
              <a:prstGeom prst="rect">
                <a:avLst/>
              </a:prstGeom>
              <a:noFill/>
            </p:spPr>
            <p:txBody>
              <a:bodyPr wrap="square" rtlCol="0">
                <a:spAutoFit/>
              </a:bodyPr>
              <a:lstStyle/>
              <a:p>
                <a:r>
                  <a:rPr lang="en-US" dirty="0"/>
                  <a:t>Genetic relationship matrix (GRM) from unrelated individuals</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891" y="4311334"/>
                <a:ext cx="4314254" cy="1906900"/>
              </a:xfrm>
              <a:prstGeom prst="rect">
                <a:avLst/>
              </a:prstGeom>
            </p:spPr>
          </p:pic>
        </p:grpSp>
        <p:grpSp>
          <p:nvGrpSpPr>
            <p:cNvPr id="15" name="Group 14">
              <a:extLst>
                <a:ext uri="{FF2B5EF4-FFF2-40B4-BE49-F238E27FC236}">
                  <a16:creationId xmlns:a16="http://schemas.microsoft.com/office/drawing/2014/main" id="{0FF20115-2369-6E44-9820-54010F87F61B}"/>
                </a:ext>
              </a:extLst>
            </p:cNvPr>
            <p:cNvGrpSpPr/>
            <p:nvPr/>
          </p:nvGrpSpPr>
          <p:grpSpPr>
            <a:xfrm>
              <a:off x="6835285" y="1497644"/>
              <a:ext cx="1680065" cy="2673173"/>
              <a:chOff x="6835285" y="1497644"/>
              <a:chExt cx="1680065" cy="2673173"/>
            </a:xfrm>
          </p:grpSpPr>
          <p:grpSp>
            <p:nvGrpSpPr>
              <p:cNvPr id="14" name="Group 13">
                <a:extLst>
                  <a:ext uri="{FF2B5EF4-FFF2-40B4-BE49-F238E27FC236}">
                    <a16:creationId xmlns:a16="http://schemas.microsoft.com/office/drawing/2014/main" id="{8AC5ED3B-6D3D-B846-84DC-EC1E68448AA1}"/>
                  </a:ext>
                </a:extLst>
              </p:cNvPr>
              <p:cNvGrpSpPr/>
              <p:nvPr/>
            </p:nvGrpSpPr>
            <p:grpSpPr>
              <a:xfrm>
                <a:off x="6835285" y="1497644"/>
                <a:ext cx="1095112" cy="2208505"/>
                <a:chOff x="6835285" y="1497644"/>
                <a:chExt cx="1095112" cy="2208505"/>
              </a:xfrm>
            </p:grpSpPr>
            <p:sp>
              <p:nvSpPr>
                <p:cNvPr id="6" name="TextBox 5">
                  <a:extLst>
                    <a:ext uri="{FF2B5EF4-FFF2-40B4-BE49-F238E27FC236}">
                      <a16:creationId xmlns:a16="http://schemas.microsoft.com/office/drawing/2014/main" id="{D61E004C-6683-A842-A6F3-A3F1CC5382BA}"/>
                    </a:ext>
                  </a:extLst>
                </p:cNvPr>
                <p:cNvSpPr txBox="1"/>
                <p:nvPr/>
              </p:nvSpPr>
              <p:spPr>
                <a:xfrm>
                  <a:off x="6835285" y="2598153"/>
                  <a:ext cx="647773" cy="1107996"/>
                </a:xfrm>
                <a:prstGeom prst="rect">
                  <a:avLst/>
                </a:prstGeom>
                <a:noFill/>
              </p:spPr>
              <p:txBody>
                <a:bodyPr wrap="square" rtlCol="0">
                  <a:spAutoFit/>
                </a:bodyPr>
                <a:lstStyle/>
                <a:p>
                  <a:pPr algn="ctr"/>
                  <a:r>
                    <a:rPr lang="en-US" sz="1100" dirty="0"/>
                    <a:t>SNP 1</a:t>
                  </a:r>
                </a:p>
                <a:p>
                  <a:pPr algn="ctr"/>
                  <a:r>
                    <a:rPr lang="en-US" sz="1100" dirty="0"/>
                    <a:t>SNP2</a:t>
                  </a:r>
                </a:p>
                <a:p>
                  <a:pPr algn="ctr"/>
                  <a:r>
                    <a:rPr lang="en-US" sz="1100" dirty="0"/>
                    <a:t>SNP 3</a:t>
                  </a:r>
                </a:p>
                <a:p>
                  <a:pPr algn="ctr"/>
                  <a:r>
                    <a:rPr lang="en-US" sz="1100" dirty="0"/>
                    <a:t>.</a:t>
                  </a:r>
                </a:p>
                <a:p>
                  <a:pPr algn="ctr"/>
                  <a:r>
                    <a:rPr lang="en-US" sz="1100" dirty="0"/>
                    <a:t>.</a:t>
                  </a:r>
                </a:p>
                <a:p>
                  <a:pPr algn="ctr"/>
                  <a:r>
                    <a:rPr lang="en-US" sz="1100" dirty="0"/>
                    <a:t>SNP M</a:t>
                  </a:r>
                </a:p>
              </p:txBody>
            </p:sp>
            <p:grpSp>
              <p:nvGrpSpPr>
                <p:cNvPr id="9" name="Group 8">
                  <a:extLst>
                    <a:ext uri="{FF2B5EF4-FFF2-40B4-BE49-F238E27FC236}">
                      <a16:creationId xmlns:a16="http://schemas.microsoft.com/office/drawing/2014/main" id="{D4AF64BF-AF7D-3F47-9F51-8B8BF8414163}"/>
                    </a:ext>
                  </a:extLst>
                </p:cNvPr>
                <p:cNvGrpSpPr/>
                <p:nvPr/>
              </p:nvGrpSpPr>
              <p:grpSpPr>
                <a:xfrm>
                  <a:off x="7311317" y="1497644"/>
                  <a:ext cx="619080" cy="1080929"/>
                  <a:chOff x="7311317" y="1497644"/>
                  <a:chExt cx="619080" cy="1080929"/>
                </a:xfrm>
              </p:grpSpPr>
              <p:pic>
                <p:nvPicPr>
                  <p:cNvPr id="5" name="Picture 4">
                    <a:extLst>
                      <a:ext uri="{FF2B5EF4-FFF2-40B4-BE49-F238E27FC236}">
                        <a16:creationId xmlns:a16="http://schemas.microsoft.com/office/drawing/2014/main" id="{360C7DF4-62B3-4846-9511-999507003F87}"/>
                      </a:ext>
                    </a:extLst>
                  </p:cNvPr>
                  <p:cNvPicPr>
                    <a:picLocks noChangeAspect="1"/>
                  </p:cNvPicPr>
                  <p:nvPr/>
                </p:nvPicPr>
                <p:blipFill>
                  <a:blip r:embed="rId5"/>
                  <a:stretch>
                    <a:fillRect/>
                  </a:stretch>
                </p:blipFill>
                <p:spPr>
                  <a:xfrm>
                    <a:off x="7497521" y="1805421"/>
                    <a:ext cx="246672" cy="773152"/>
                  </a:xfrm>
                  <a:prstGeom prst="rect">
                    <a:avLst/>
                  </a:prstGeom>
                </p:spPr>
              </p:pic>
              <p:sp>
                <p:nvSpPr>
                  <p:cNvPr id="7" name="TextBox 6">
                    <a:extLst>
                      <a:ext uri="{FF2B5EF4-FFF2-40B4-BE49-F238E27FC236}">
                        <a16:creationId xmlns:a16="http://schemas.microsoft.com/office/drawing/2014/main" id="{F90DDE66-7B83-894A-8308-3FB1F5D48761}"/>
                      </a:ext>
                    </a:extLst>
                  </p:cNvPr>
                  <p:cNvSpPr txBox="1"/>
                  <p:nvPr/>
                </p:nvSpPr>
                <p:spPr>
                  <a:xfrm>
                    <a:off x="7311317" y="1497644"/>
                    <a:ext cx="619080" cy="307777"/>
                  </a:xfrm>
                  <a:prstGeom prst="rect">
                    <a:avLst/>
                  </a:prstGeom>
                  <a:noFill/>
                </p:spPr>
                <p:txBody>
                  <a:bodyPr wrap="none" rtlCol="0">
                    <a:spAutoFit/>
                  </a:bodyPr>
                  <a:lstStyle/>
                  <a:p>
                    <a:r>
                      <a:rPr lang="en-US" sz="1400" dirty="0"/>
                      <a:t>subj 1</a:t>
                    </a:r>
                  </a:p>
                </p:txBody>
              </p:sp>
            </p:grpSp>
          </p:grpSp>
          <p:sp>
            <p:nvSpPr>
              <p:cNvPr id="8" name="TextBox 7">
                <a:extLst>
                  <a:ext uri="{FF2B5EF4-FFF2-40B4-BE49-F238E27FC236}">
                    <a16:creationId xmlns:a16="http://schemas.microsoft.com/office/drawing/2014/main" id="{B85A3DBD-479C-0D46-906B-7D0D8DFD966A}"/>
                  </a:ext>
                </a:extLst>
              </p:cNvPr>
              <p:cNvSpPr txBox="1"/>
              <p:nvPr/>
            </p:nvSpPr>
            <p:spPr>
              <a:xfrm>
                <a:off x="7463935" y="2570379"/>
                <a:ext cx="1051415" cy="1600438"/>
              </a:xfrm>
              <a:prstGeom prst="rect">
                <a:avLst/>
              </a:prstGeom>
              <a:noFill/>
            </p:spPr>
            <p:txBody>
              <a:bodyPr wrap="square" rtlCol="0">
                <a:spAutoFit/>
              </a:bodyPr>
              <a:lstStyle/>
              <a:p>
                <a:r>
                  <a:rPr lang="en-US" sz="1400" dirty="0"/>
                  <a:t>0        1</a:t>
                </a:r>
              </a:p>
              <a:p>
                <a:r>
                  <a:rPr lang="en-US" sz="1400" dirty="0"/>
                  <a:t>2        1</a:t>
                </a:r>
              </a:p>
              <a:p>
                <a:r>
                  <a:rPr lang="en-US" sz="1400" dirty="0"/>
                  <a:t>0        2</a:t>
                </a:r>
              </a:p>
              <a:p>
                <a:endParaRPr lang="en-US" sz="1400" dirty="0"/>
              </a:p>
              <a:p>
                <a:pPr marL="342900" indent="-342900">
                  <a:buAutoNum type="arabicPlain"/>
                </a:pPr>
                <a:r>
                  <a:rPr lang="en-US" sz="1400" dirty="0"/>
                  <a:t>1</a:t>
                </a:r>
              </a:p>
              <a:p>
                <a:r>
                  <a:rPr lang="en-US" sz="1400" dirty="0"/>
                  <a:t>correlation</a:t>
                </a:r>
              </a:p>
              <a:p>
                <a:pPr marL="342900" indent="-342900">
                  <a:buAutoNum type="arabicPlain"/>
                </a:pPr>
                <a:endParaRPr lang="en-US" sz="1400" dirty="0"/>
              </a:p>
            </p:txBody>
          </p:sp>
          <p:grpSp>
            <p:nvGrpSpPr>
              <p:cNvPr id="10" name="Group 9">
                <a:extLst>
                  <a:ext uri="{FF2B5EF4-FFF2-40B4-BE49-F238E27FC236}">
                    <a16:creationId xmlns:a16="http://schemas.microsoft.com/office/drawing/2014/main" id="{D4EAE37A-275D-4D42-B216-A2A3773F5507}"/>
                  </a:ext>
                </a:extLst>
              </p:cNvPr>
              <p:cNvGrpSpPr/>
              <p:nvPr/>
            </p:nvGrpSpPr>
            <p:grpSpPr>
              <a:xfrm>
                <a:off x="7807061" y="1497644"/>
                <a:ext cx="619080" cy="1085377"/>
                <a:chOff x="7807061" y="1497644"/>
                <a:chExt cx="619080" cy="1085377"/>
              </a:xfrm>
            </p:grpSpPr>
            <p:pic>
              <p:nvPicPr>
                <p:cNvPr id="13" name="Picture 12">
                  <a:extLst>
                    <a:ext uri="{FF2B5EF4-FFF2-40B4-BE49-F238E27FC236}">
                      <a16:creationId xmlns:a16="http://schemas.microsoft.com/office/drawing/2014/main" id="{817768D9-4B37-1749-AA6F-1964BFD6C6C0}"/>
                    </a:ext>
                  </a:extLst>
                </p:cNvPr>
                <p:cNvPicPr>
                  <a:picLocks noChangeAspect="1"/>
                </p:cNvPicPr>
                <p:nvPr/>
              </p:nvPicPr>
              <p:blipFill>
                <a:blip r:embed="rId5"/>
                <a:stretch>
                  <a:fillRect/>
                </a:stretch>
              </p:blipFill>
              <p:spPr>
                <a:xfrm>
                  <a:off x="7940776" y="1805421"/>
                  <a:ext cx="248092" cy="777600"/>
                </a:xfrm>
                <a:prstGeom prst="rect">
                  <a:avLst/>
                </a:prstGeom>
              </p:spPr>
            </p:pic>
            <p:sp>
              <p:nvSpPr>
                <p:cNvPr id="16" name="TextBox 15">
                  <a:extLst>
                    <a:ext uri="{FF2B5EF4-FFF2-40B4-BE49-F238E27FC236}">
                      <a16:creationId xmlns:a16="http://schemas.microsoft.com/office/drawing/2014/main" id="{E0C1B530-1935-0448-B927-735B75356B6C}"/>
                    </a:ext>
                  </a:extLst>
                </p:cNvPr>
                <p:cNvSpPr txBox="1"/>
                <p:nvPr/>
              </p:nvSpPr>
              <p:spPr>
                <a:xfrm>
                  <a:off x="7807061" y="1497644"/>
                  <a:ext cx="619080" cy="307777"/>
                </a:xfrm>
                <a:prstGeom prst="rect">
                  <a:avLst/>
                </a:prstGeom>
                <a:noFill/>
              </p:spPr>
              <p:txBody>
                <a:bodyPr wrap="none" rtlCol="0">
                  <a:spAutoFit/>
                </a:bodyPr>
                <a:lstStyle/>
                <a:p>
                  <a:r>
                    <a:rPr lang="en-US" sz="1400" dirty="0"/>
                    <a:t>subj 2</a:t>
                  </a:r>
                </a:p>
              </p:txBody>
            </p:sp>
          </p:grpSp>
        </p:grpSp>
      </p:grpSp>
    </p:spTree>
    <p:extLst>
      <p:ext uri="{BB962C8B-B14F-4D97-AF65-F5344CB8AC3E}">
        <p14:creationId xmlns:p14="http://schemas.microsoft.com/office/powerpoint/2010/main" val="16728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Motivation</a:t>
            </a:r>
          </a:p>
        </p:txBody>
      </p:sp>
      <p:sp>
        <p:nvSpPr>
          <p:cNvPr id="4" name="Content Placeholder 3"/>
          <p:cNvSpPr>
            <a:spLocks noGrp="1"/>
          </p:cNvSpPr>
          <p:nvPr>
            <p:ph idx="1"/>
          </p:nvPr>
        </p:nvSpPr>
        <p:spPr>
          <a:xfrm>
            <a:off x="628650" y="1825625"/>
            <a:ext cx="4083199" cy="4351338"/>
          </a:xfrm>
        </p:spPr>
        <p:txBody>
          <a:bodyPr>
            <a:normAutofit lnSpcReduction="10000"/>
          </a:bodyPr>
          <a:lstStyle/>
          <a:p>
            <a:r>
              <a:rPr lang="en-US" dirty="0"/>
              <a:t>Linear model: </a:t>
            </a:r>
          </a:p>
          <a:p>
            <a:pPr lvl="1"/>
            <a:r>
              <a:rPr lang="en-US" dirty="0"/>
              <a:t>Independence assumed</a:t>
            </a:r>
          </a:p>
          <a:p>
            <a:r>
              <a:rPr lang="en-US" dirty="0"/>
              <a:t>Null Simulation</a:t>
            </a:r>
          </a:p>
          <a:p>
            <a:pPr lvl="1"/>
            <a:r>
              <a:rPr lang="en-US" dirty="0"/>
              <a:t>HCP S1200 kinship</a:t>
            </a:r>
          </a:p>
          <a:p>
            <a:pPr lvl="1"/>
            <a:r>
              <a:rPr lang="en-US" dirty="0"/>
              <a:t>20000 realizations</a:t>
            </a:r>
          </a:p>
          <a:p>
            <a:pPr lvl="1"/>
            <a:r>
              <a:rPr lang="en-US" dirty="0"/>
              <a:t>Mixed heritability: </a:t>
            </a:r>
          </a:p>
          <a:p>
            <a:pPr marL="914400" lvl="2" indent="0">
              <a:buNone/>
            </a:pPr>
            <a:r>
              <a:rPr lang="en-US" sz="2400" dirty="0"/>
              <a:t>0.2, 0.4, 0.6, 0.8</a:t>
            </a:r>
          </a:p>
          <a:p>
            <a:r>
              <a:rPr lang="en-US" sz="2400" dirty="0"/>
              <a:t>FPRs:</a:t>
            </a:r>
          </a:p>
          <a:p>
            <a:pPr lvl="1"/>
            <a:r>
              <a:rPr lang="en-US" sz="2000" dirty="0"/>
              <a:t>5%: (0.0470, 0.0530)</a:t>
            </a:r>
          </a:p>
          <a:p>
            <a:pPr lvl="1"/>
            <a:r>
              <a:rPr lang="en-US" sz="2000" dirty="0"/>
              <a:t>1%: (0.0486, 0.0514)</a:t>
            </a:r>
          </a:p>
          <a:p>
            <a:pPr lvl="1"/>
            <a:r>
              <a:rPr lang="en-US" sz="2000" dirty="0"/>
              <a:t>0.01%: (0.0496, 0.0504)</a:t>
            </a:r>
          </a:p>
          <a:p>
            <a:pPr marL="0" indent="0">
              <a:buNone/>
            </a:pPr>
            <a:endParaRPr lang="en-US" dirty="0"/>
          </a:p>
          <a:p>
            <a:pPr marL="0" indent="0">
              <a:buNone/>
            </a:pPr>
            <a:endParaRPr lang="en-US" dirty="0"/>
          </a:p>
          <a:p>
            <a:endParaRPr lang="en-US" dirty="0"/>
          </a:p>
          <a:p>
            <a:endParaRPr lang="en-US" dirty="0"/>
          </a:p>
        </p:txBody>
      </p:sp>
      <p:grpSp>
        <p:nvGrpSpPr>
          <p:cNvPr id="5" name="Group 4">
            <a:extLst>
              <a:ext uri="{FF2B5EF4-FFF2-40B4-BE49-F238E27FC236}">
                <a16:creationId xmlns:a16="http://schemas.microsoft.com/office/drawing/2014/main" id="{B7A9CF01-7291-A84E-90A8-CB309AF58656}"/>
              </a:ext>
            </a:extLst>
          </p:cNvPr>
          <p:cNvGrpSpPr/>
          <p:nvPr/>
        </p:nvGrpSpPr>
        <p:grpSpPr>
          <a:xfrm>
            <a:off x="4427195" y="1587910"/>
            <a:ext cx="4403371" cy="4399206"/>
            <a:chOff x="4427195" y="1587910"/>
            <a:chExt cx="4403371" cy="4399206"/>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195" y="2015471"/>
              <a:ext cx="4403371" cy="3971645"/>
            </a:xfrm>
            <a:prstGeom prst="rect">
              <a:avLst/>
            </a:prstGeom>
          </p:spPr>
        </p:pic>
        <p:sp>
          <p:nvSpPr>
            <p:cNvPr id="3" name="TextBox 2">
              <a:extLst>
                <a:ext uri="{FF2B5EF4-FFF2-40B4-BE49-F238E27FC236}">
                  <a16:creationId xmlns:a16="http://schemas.microsoft.com/office/drawing/2014/main" id="{D489CB89-4249-D644-A557-8371571B405B}"/>
                </a:ext>
              </a:extLst>
            </p:cNvPr>
            <p:cNvSpPr txBox="1"/>
            <p:nvPr/>
          </p:nvSpPr>
          <p:spPr>
            <a:xfrm>
              <a:off x="5296008" y="1587910"/>
              <a:ext cx="333016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Null simulation error rate</a:t>
              </a:r>
            </a:p>
          </p:txBody>
        </p:sp>
      </p:grpSp>
    </p:spTree>
    <p:extLst>
      <p:ext uri="{BB962C8B-B14F-4D97-AF65-F5344CB8AC3E}">
        <p14:creationId xmlns:p14="http://schemas.microsoft.com/office/powerpoint/2010/main" val="8151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 calcmode="lin" valueType="num">
                                      <p:cBhvr additive="base">
                                        <p:cTn id="1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 calcmode="lin" valueType="num">
                                      <p:cBhvr additive="base">
                                        <p:cTn id="1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anim calcmode="lin" valueType="num">
                                      <p:cBhvr additive="base">
                                        <p:cTn id="2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 calcmode="lin" valueType="num">
                                      <p:cBhvr additive="base">
                                        <p:cTn id="2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5926" y="1429305"/>
            <a:ext cx="7972148" cy="954107"/>
          </a:xfrm>
          <a:prstGeom prst="rect">
            <a:avLst/>
          </a:prstGeom>
          <a:noFill/>
        </p:spPr>
        <p:txBody>
          <a:bodyPr wrap="square" rtlCol="0">
            <a:spAutoFit/>
          </a:bodyPr>
          <a:lstStyle/>
          <a:p>
            <a:pPr marL="285750" indent="-285750">
              <a:buFont typeface="Arial" charset="0"/>
              <a:buChar char="•"/>
            </a:pPr>
            <a:r>
              <a:rPr lang="en-US" sz="2800" dirty="0"/>
              <a:t>Linear mixed effect model (LMM)</a:t>
            </a:r>
          </a:p>
          <a:p>
            <a:pPr marL="285750" indent="-285750">
              <a:buFont typeface="Arial" charset="0"/>
              <a:buChar char="•"/>
            </a:pPr>
            <a:r>
              <a:rPr lang="en-US" sz="2800" dirty="0"/>
              <a:t>195 </a:t>
            </a:r>
            <a:r>
              <a:rPr lang="en-US" sz="2800" dirty="0" err="1"/>
              <a:t>Freesurfer</a:t>
            </a:r>
            <a:r>
              <a:rPr lang="en-US" sz="2800" dirty="0"/>
              <a:t> phenotypes from HCP S1200</a:t>
            </a:r>
          </a:p>
        </p:txBody>
      </p:sp>
      <p:sp>
        <p:nvSpPr>
          <p:cNvPr id="2" name="Title 1"/>
          <p:cNvSpPr>
            <a:spLocks noGrp="1"/>
          </p:cNvSpPr>
          <p:nvPr>
            <p:ph type="title"/>
          </p:nvPr>
        </p:nvSpPr>
        <p:spPr/>
        <p:txBody>
          <a:bodyPr/>
          <a:lstStyle/>
          <a:p>
            <a:r>
              <a:rPr lang="en-US" dirty="0">
                <a:latin typeface="+mn-lt"/>
              </a:rPr>
              <a:t>Motivation: Real HCP Data</a:t>
            </a:r>
          </a:p>
        </p:txBody>
      </p:sp>
      <p:pic>
        <p:nvPicPr>
          <p:cNvPr id="7" name="Content Placeholder 6">
            <a:extLst>
              <a:ext uri="{FF2B5EF4-FFF2-40B4-BE49-F238E27FC236}">
                <a16:creationId xmlns:a16="http://schemas.microsoft.com/office/drawing/2014/main" id="{E4E7145D-896D-DD46-86A9-A720517A3AD7}"/>
              </a:ext>
            </a:extLst>
          </p:cNvPr>
          <p:cNvPicPr>
            <a:picLocks noGrp="1" noChangeAspect="1"/>
          </p:cNvPicPr>
          <p:nvPr>
            <p:ph idx="1"/>
          </p:nvPr>
        </p:nvPicPr>
        <p:blipFill>
          <a:blip r:embed="rId3"/>
          <a:stretch>
            <a:fillRect/>
          </a:stretch>
        </p:blipFill>
        <p:spPr>
          <a:xfrm>
            <a:off x="4981714" y="2526183"/>
            <a:ext cx="3363426" cy="3675600"/>
          </a:xfrm>
        </p:spPr>
      </p:pic>
      <p:pic>
        <p:nvPicPr>
          <p:cNvPr id="11" name="Picture 10">
            <a:extLst>
              <a:ext uri="{FF2B5EF4-FFF2-40B4-BE49-F238E27FC236}">
                <a16:creationId xmlns:a16="http://schemas.microsoft.com/office/drawing/2014/main" id="{407F2D15-EE24-9145-A972-79378E6B41D5}"/>
              </a:ext>
            </a:extLst>
          </p:cNvPr>
          <p:cNvPicPr>
            <a:picLocks noChangeAspect="1"/>
          </p:cNvPicPr>
          <p:nvPr/>
        </p:nvPicPr>
        <p:blipFill>
          <a:blip r:embed="rId4"/>
          <a:stretch>
            <a:fillRect/>
          </a:stretch>
        </p:blipFill>
        <p:spPr>
          <a:xfrm>
            <a:off x="890600" y="2528047"/>
            <a:ext cx="3361721" cy="3673736"/>
          </a:xfrm>
          <a:prstGeom prst="rect">
            <a:avLst/>
          </a:prstGeom>
        </p:spPr>
      </p:pic>
      <p:sp>
        <p:nvSpPr>
          <p:cNvPr id="3" name="TextBox 2">
            <a:extLst>
              <a:ext uri="{FF2B5EF4-FFF2-40B4-BE49-F238E27FC236}">
                <a16:creationId xmlns:a16="http://schemas.microsoft.com/office/drawing/2014/main" id="{2C67FC7D-33D4-CD43-B476-60B0E380C519}"/>
              </a:ext>
            </a:extLst>
          </p:cNvPr>
          <p:cNvSpPr txBox="1"/>
          <p:nvPr/>
        </p:nvSpPr>
        <p:spPr>
          <a:xfrm>
            <a:off x="457200" y="6201783"/>
            <a:ext cx="7644809" cy="800219"/>
          </a:xfrm>
          <a:prstGeom prst="rect">
            <a:avLst/>
          </a:prstGeom>
          <a:noFill/>
        </p:spPr>
        <p:txBody>
          <a:bodyPr wrap="square" rtlCol="0">
            <a:spAutoFit/>
          </a:bodyPr>
          <a:lstStyle/>
          <a:p>
            <a:pPr marL="457200" indent="-457200">
              <a:buFont typeface="Arial" panose="020B0604020202020204" pitchFamily="34" charset="0"/>
              <a:buChar char="•"/>
            </a:pPr>
            <a:r>
              <a:rPr lang="en-US" sz="2800" dirty="0"/>
              <a:t>OLS: Excessive false positive rate</a:t>
            </a:r>
          </a:p>
          <a:p>
            <a:endParaRPr lang="en-US" dirty="0"/>
          </a:p>
        </p:txBody>
      </p:sp>
    </p:spTree>
    <p:extLst>
      <p:ext uri="{BB962C8B-B14F-4D97-AF65-F5344CB8AC3E}">
        <p14:creationId xmlns:p14="http://schemas.microsoft.com/office/powerpoint/2010/main" val="213367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Linear Mixed Effect Challenges</a:t>
            </a:r>
          </a:p>
        </p:txBody>
      </p:sp>
      <p:sp>
        <p:nvSpPr>
          <p:cNvPr id="3" name="Content Placeholder 2"/>
          <p:cNvSpPr>
            <a:spLocks noGrp="1"/>
          </p:cNvSpPr>
          <p:nvPr>
            <p:ph idx="1"/>
          </p:nvPr>
        </p:nvSpPr>
        <p:spPr/>
        <p:txBody>
          <a:bodyPr>
            <a:normAutofit/>
          </a:bodyPr>
          <a:lstStyle/>
          <a:p>
            <a:r>
              <a:rPr lang="en-US" dirty="0"/>
              <a:t>Imaging Software’s: FSL, SPM, </a:t>
            </a:r>
            <a:r>
              <a:rPr lang="en-US" dirty="0" err="1"/>
              <a:t>Freesurfer</a:t>
            </a:r>
            <a:endParaRPr lang="en-US" dirty="0"/>
          </a:p>
          <a:p>
            <a:pPr lvl="1"/>
            <a:r>
              <a:rPr lang="en-US" dirty="0"/>
              <a:t>No kinship</a:t>
            </a:r>
          </a:p>
          <a:p>
            <a:r>
              <a:rPr lang="en-US" dirty="0"/>
              <a:t>Quantitative Genetics: Solar, </a:t>
            </a:r>
            <a:r>
              <a:rPr lang="en-US" dirty="0" err="1"/>
              <a:t>FaST</a:t>
            </a:r>
            <a:r>
              <a:rPr lang="en-US" dirty="0"/>
              <a:t>-LMM, </a:t>
            </a:r>
            <a:r>
              <a:rPr lang="en-US" dirty="0" err="1"/>
              <a:t>etc</a:t>
            </a:r>
            <a:endParaRPr lang="en-US" dirty="0"/>
          </a:p>
          <a:p>
            <a:pPr lvl="1"/>
            <a:r>
              <a:rPr lang="en-US" dirty="0"/>
              <a:t>Spatial statistics: </a:t>
            </a:r>
          </a:p>
          <a:p>
            <a:pPr lvl="2"/>
            <a:r>
              <a:rPr lang="en-US" dirty="0"/>
              <a:t>cluster size or TFCE inferences</a:t>
            </a:r>
          </a:p>
          <a:p>
            <a:pPr lvl="2"/>
            <a:r>
              <a:rPr lang="en-US" dirty="0"/>
              <a:t>Multiple testing correction</a:t>
            </a:r>
          </a:p>
          <a:p>
            <a:pPr lvl="1"/>
            <a:r>
              <a:rPr lang="en-US" dirty="0"/>
              <a:t>Scalability: </a:t>
            </a:r>
          </a:p>
          <a:p>
            <a:pPr lvl="2"/>
            <a:r>
              <a:rPr lang="en-US" dirty="0"/>
              <a:t>Numerical methods for parameters estimation and inference</a:t>
            </a:r>
          </a:p>
          <a:p>
            <a:pPr lvl="2"/>
            <a:r>
              <a:rPr lang="en-US" dirty="0"/>
              <a:t>Prone to convergence failure</a:t>
            </a:r>
          </a:p>
          <a:p>
            <a:pPr lvl="2"/>
            <a:r>
              <a:rPr lang="en-US" dirty="0"/>
              <a:t>Parametric inference is only valid asymptotically</a:t>
            </a:r>
          </a:p>
        </p:txBody>
      </p:sp>
    </p:spTree>
    <p:extLst>
      <p:ext uri="{BB962C8B-B14F-4D97-AF65-F5344CB8AC3E}">
        <p14:creationId xmlns:p14="http://schemas.microsoft.com/office/powerpoint/2010/main" val="24975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Covariate Inference: kinship as Nuisance</a:t>
            </a:r>
          </a:p>
        </p:txBody>
      </p:sp>
      <p:sp>
        <p:nvSpPr>
          <p:cNvPr id="3" name="Content Placeholder 2"/>
          <p:cNvSpPr>
            <a:spLocks noGrp="1"/>
          </p:cNvSpPr>
          <p:nvPr>
            <p:ph idx="1"/>
          </p:nvPr>
        </p:nvSpPr>
        <p:spPr/>
        <p:txBody>
          <a:bodyPr>
            <a:normAutofit lnSpcReduction="10000"/>
          </a:bodyPr>
          <a:lstStyle/>
          <a:p>
            <a:r>
              <a:rPr lang="en-US" dirty="0"/>
              <a:t>R package </a:t>
            </a:r>
            <a:r>
              <a:rPr lang="en-US" dirty="0" err="1"/>
              <a:t>Lmekin</a:t>
            </a:r>
            <a:r>
              <a:rPr lang="en-US" dirty="0"/>
              <a:t>:</a:t>
            </a:r>
          </a:p>
          <a:p>
            <a:pPr lvl="1"/>
            <a:r>
              <a:rPr lang="en-US" dirty="0"/>
              <a:t>LMM: Best statistical practice</a:t>
            </a:r>
          </a:p>
          <a:p>
            <a:pPr lvl="1"/>
            <a:r>
              <a:rPr lang="en-US" dirty="0"/>
              <a:t>Parameter estimation and inference: optimized likelihood function</a:t>
            </a:r>
          </a:p>
          <a:p>
            <a:pPr lvl="1"/>
            <a:r>
              <a:rPr lang="en-US" dirty="0"/>
              <a:t>Intractable for mass univariate approach</a:t>
            </a:r>
          </a:p>
          <a:p>
            <a:r>
              <a:rPr lang="en-US" dirty="0"/>
              <a:t>PALM</a:t>
            </a:r>
            <a:r>
              <a:rPr lang="en-US" baseline="30000" dirty="0"/>
              <a:t>1</a:t>
            </a:r>
            <a:r>
              <a:rPr lang="en-US" dirty="0"/>
              <a:t>:</a:t>
            </a:r>
          </a:p>
          <a:p>
            <a:pPr lvl="1"/>
            <a:r>
              <a:rPr lang="en-US" dirty="0"/>
              <a:t>Implicitly models the family relatedness by permuting the data within exchangeable blocks </a:t>
            </a:r>
          </a:p>
          <a:p>
            <a:pPr lvl="1"/>
            <a:r>
              <a:rPr lang="en-US" dirty="0"/>
              <a:t>FWE corrected spatial statistics P-values</a:t>
            </a:r>
          </a:p>
          <a:p>
            <a:r>
              <a:rPr lang="en-US" dirty="0"/>
              <a:t>NINGA</a:t>
            </a:r>
            <a:r>
              <a:rPr lang="en-US" baseline="30000" dirty="0"/>
              <a:t>2</a:t>
            </a:r>
            <a:r>
              <a:rPr lang="en-US" dirty="0"/>
              <a:t>/solar eclipse</a:t>
            </a:r>
            <a:r>
              <a:rPr lang="en-US" baseline="30000" dirty="0"/>
              <a:t>3</a:t>
            </a:r>
            <a:r>
              <a:rPr lang="en-US" dirty="0"/>
              <a:t>: </a:t>
            </a:r>
          </a:p>
          <a:p>
            <a:pPr lvl="1"/>
            <a:r>
              <a:rPr lang="en-US" dirty="0"/>
              <a:t>Approximate solution for LMM maximum likelihood</a:t>
            </a:r>
          </a:p>
        </p:txBody>
      </p:sp>
      <p:sp>
        <p:nvSpPr>
          <p:cNvPr id="4" name="TextBox 3">
            <a:extLst>
              <a:ext uri="{FF2B5EF4-FFF2-40B4-BE49-F238E27FC236}">
                <a16:creationId xmlns:a16="http://schemas.microsoft.com/office/drawing/2014/main" id="{72576B0C-1016-844A-8058-7E7BEAA037A2}"/>
              </a:ext>
            </a:extLst>
          </p:cNvPr>
          <p:cNvSpPr txBox="1"/>
          <p:nvPr/>
        </p:nvSpPr>
        <p:spPr>
          <a:xfrm>
            <a:off x="0" y="6176963"/>
            <a:ext cx="8111266" cy="1569660"/>
          </a:xfrm>
          <a:prstGeom prst="rect">
            <a:avLst/>
          </a:prstGeom>
          <a:noFill/>
        </p:spPr>
        <p:txBody>
          <a:bodyPr wrap="square" rtlCol="0">
            <a:spAutoFit/>
          </a:bodyPr>
          <a:lstStyle/>
          <a:p>
            <a:pPr marL="228600" indent="-228600">
              <a:buAutoNum type="arabicPeriod"/>
            </a:pPr>
            <a:r>
              <a:rPr lang="en-US" sz="1200" dirty="0"/>
              <a:t>Winkler., et al. 2014., </a:t>
            </a:r>
            <a:r>
              <a:rPr lang="en-US" sz="1200" dirty="0" err="1"/>
              <a:t>doi</a:t>
            </a:r>
            <a:r>
              <a:rPr lang="en-US" sz="1200" dirty="0"/>
              <a:t>:</a:t>
            </a:r>
            <a:r>
              <a:rPr lang="en-GB" sz="1200" dirty="0">
                <a:hlinkClick r:id="rId3"/>
              </a:rPr>
              <a:t> </a:t>
            </a:r>
            <a:r>
              <a:rPr lang="en-GB" sz="1200" dirty="0"/>
              <a:t>10.1016/j.neuroimage.2014.01.060</a:t>
            </a:r>
          </a:p>
          <a:p>
            <a:pPr marL="228600" indent="-228600">
              <a:buAutoNum type="arabicPeriod"/>
            </a:pPr>
            <a:r>
              <a:rPr lang="en-GB" sz="1200" dirty="0"/>
              <a:t>Ganjgahi., et al., 2017., </a:t>
            </a:r>
            <a:r>
              <a:rPr lang="en-GB" sz="1200" dirty="0" err="1"/>
              <a:t>doi</a:t>
            </a:r>
            <a:r>
              <a:rPr lang="en-GB" sz="1200" dirty="0"/>
              <a:t>:</a:t>
            </a:r>
            <a:r>
              <a:rPr lang="en-GB" dirty="0"/>
              <a:t> </a:t>
            </a:r>
            <a:r>
              <a:rPr lang="en-GB" sz="1200" dirty="0"/>
              <a:t>10.1101/179150 (Appear in Nature Communications)</a:t>
            </a:r>
          </a:p>
          <a:p>
            <a:pPr marL="228600" indent="-228600">
              <a:buAutoNum type="arabicPeriod"/>
            </a:pPr>
            <a:r>
              <a:rPr lang="en-GB" sz="1200" dirty="0"/>
              <a:t>http://solar-eclipse-</a:t>
            </a:r>
            <a:r>
              <a:rPr lang="en-GB" sz="1200" dirty="0" err="1"/>
              <a:t>genetics.org</a:t>
            </a:r>
            <a:r>
              <a:rPr lang="en-GB" sz="1200" dirty="0"/>
              <a:t>/</a:t>
            </a:r>
          </a:p>
          <a:p>
            <a:pPr marL="228600" indent="-228600">
              <a:buAutoNum type="arabicPeriod"/>
            </a:pPr>
            <a:endParaRPr lang="en-GB" sz="1200" dirty="0"/>
          </a:p>
          <a:p>
            <a:endParaRPr lang="en-GB" sz="1200" dirty="0"/>
          </a:p>
          <a:p>
            <a:endParaRPr lang="en-GB" dirty="0"/>
          </a:p>
          <a:p>
            <a:endParaRPr lang="en-US" sz="1200" dirty="0"/>
          </a:p>
        </p:txBody>
      </p:sp>
    </p:spTree>
    <p:extLst>
      <p:ext uri="{BB962C8B-B14F-4D97-AF65-F5344CB8AC3E}">
        <p14:creationId xmlns:p14="http://schemas.microsoft.com/office/powerpoint/2010/main" val="785214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NINGA</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72122" y="1559860"/>
                <a:ext cx="4184726" cy="5023820"/>
              </a:xfrm>
            </p:spPr>
            <p:txBody>
              <a:bodyPr>
                <a:normAutofit lnSpcReduction="10000"/>
              </a:bodyPr>
              <a:lstStyle/>
              <a:p>
                <a:r>
                  <a:rPr lang="en-US" sz="2400" dirty="0"/>
                  <a:t>Model: </a:t>
                </a:r>
              </a:p>
              <a:p>
                <a:pPr marL="0" indent="0">
                  <a:buNone/>
                </a:pPr>
                <a:r>
                  <a:rPr lang="en-US" sz="2400" b="0" dirty="0"/>
                  <a:t>           </a:t>
                </a:r>
                <a14:m>
                  <m:oMath xmlns:m="http://schemas.openxmlformats.org/officeDocument/2006/math">
                    <m:r>
                      <a:rPr lang="en-GB" sz="2400" b="0" i="1" smtClean="0">
                        <a:latin typeface="Cambria Math" panose="02040503050406030204" pitchFamily="18" charset="0"/>
                      </a:rPr>
                      <m:t>𝑌</m:t>
                    </m:r>
                    <m:r>
                      <a:rPr lang="en-GB" sz="2400" b="0" i="1" smtClean="0">
                        <a:latin typeface="Cambria Math" panose="02040503050406030204" pitchFamily="18" charset="0"/>
                      </a:rPr>
                      <m:t>=</m:t>
                    </m:r>
                    <m:r>
                      <a:rPr lang="en-GB" sz="2400" b="0" i="1" smtClean="0">
                        <a:latin typeface="Cambria Math" panose="02040503050406030204" pitchFamily="18" charset="0"/>
                      </a:rPr>
                      <m:t>𝑋</m:t>
                    </m:r>
                    <m:r>
                      <a:rPr lang="en-GB" sz="2400" b="0" i="1" smtClean="0">
                        <a:latin typeface="Cambria Math" panose="02040503050406030204" pitchFamily="18" charset="0"/>
                      </a:rPr>
                      <m:t>𝛽</m:t>
                    </m:r>
                    <m:r>
                      <a:rPr lang="en-GB" sz="2400" b="0" i="1" smtClean="0">
                        <a:latin typeface="Cambria Math" panose="02040503050406030204" pitchFamily="18" charset="0"/>
                      </a:rPr>
                      <m:t>+</m:t>
                    </m:r>
                    <m:r>
                      <a:rPr lang="en-GB" sz="2400" b="0" i="1" smtClean="0">
                        <a:latin typeface="Cambria Math" panose="02040503050406030204" pitchFamily="18" charset="0"/>
                      </a:rPr>
                      <m:t>𝑔</m:t>
                    </m:r>
                    <m:r>
                      <a:rPr lang="en-GB" sz="2400" b="0" i="1" smtClean="0">
                        <a:latin typeface="Cambria Math" panose="02040503050406030204" pitchFamily="18" charset="0"/>
                      </a:rPr>
                      <m:t>+</m:t>
                    </m:r>
                    <m:r>
                      <a:rPr lang="en-GB" sz="2400" b="0" i="1" smtClean="0">
                        <a:latin typeface="Cambria Math" panose="02040503050406030204" pitchFamily="18" charset="0"/>
                      </a:rPr>
                      <m:t>𝜖</m:t>
                    </m:r>
                    <m:r>
                      <a:rPr lang="en-GB" sz="2400" b="0" i="1" smtClean="0">
                        <a:latin typeface="Cambria Math" panose="02040503050406030204" pitchFamily="18" charset="0"/>
                      </a:rPr>
                      <m:t>, </m:t>
                    </m:r>
                  </m:oMath>
                </a14:m>
                <a:endParaRPr lang="en-GB" sz="2400" b="0" i="1" dirty="0"/>
              </a:p>
              <a:p>
                <a:pPr marL="0" indent="0">
                  <a:buNone/>
                </a:pPr>
                <a14:m>
                  <m:oMath xmlns:m="http://schemas.openxmlformats.org/officeDocument/2006/math">
                    <m:r>
                      <a:rPr lang="en-GB" sz="2400" b="0" i="1" smtClean="0">
                        <a:latin typeface="Cambria Math" panose="02040503050406030204" pitchFamily="18" charset="0"/>
                      </a:rPr>
                      <m:t>𝑉𝑎𝑟</m:t>
                    </m:r>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𝑌</m:t>
                        </m:r>
                      </m:e>
                    </m:d>
                    <m:r>
                      <a:rPr lang="en-GB" sz="2400" b="0" i="1" smtClean="0">
                        <a:latin typeface="Cambria Math" panose="02040503050406030204" pitchFamily="18" charset="0"/>
                      </a:rPr>
                      <m:t>=</m:t>
                    </m:r>
                    <m:sSubSup>
                      <m:sSubSupPr>
                        <m:ctrlPr>
                          <a:rPr lang="en-GB" sz="2400" b="0" i="1" smtClean="0">
                            <a:latin typeface="Cambria Math" panose="02040503050406030204" pitchFamily="18" charset="0"/>
                          </a:rPr>
                        </m:ctrlPr>
                      </m:sSubSupPr>
                      <m:e>
                        <m:r>
                          <a:rPr lang="en-GB" sz="2400" b="0" i="1" smtClean="0">
                            <a:latin typeface="Cambria Math" panose="02040503050406030204" pitchFamily="18" charset="0"/>
                          </a:rPr>
                          <m:t>𝜎</m:t>
                        </m:r>
                      </m:e>
                      <m:sub>
                        <m:r>
                          <a:rPr lang="en-GB" sz="2400" b="0" i="1" smtClean="0">
                            <a:latin typeface="Cambria Math" panose="02040503050406030204" pitchFamily="18" charset="0"/>
                          </a:rPr>
                          <m:t>𝑔</m:t>
                        </m:r>
                      </m:sub>
                      <m:sup>
                        <m:r>
                          <a:rPr lang="en-GB" sz="2400" b="0" i="1" smtClean="0">
                            <a:latin typeface="Cambria Math" panose="02040503050406030204" pitchFamily="18" charset="0"/>
                          </a:rPr>
                          <m:t>2</m:t>
                        </m:r>
                      </m:sup>
                    </m:sSubSup>
                    <m:r>
                      <m:rPr>
                        <m:sty m:val="p"/>
                      </m:rPr>
                      <a:rPr lang="en-GB" sz="2400" b="0" i="0" smtClean="0">
                        <a:latin typeface="Cambria Math" panose="02040503050406030204" pitchFamily="18" charset="0"/>
                      </a:rPr>
                      <m:t>Φ</m:t>
                    </m:r>
                    <m:r>
                      <a:rPr lang="en-GB" sz="2400" b="0" i="1" smtClean="0">
                        <a:latin typeface="Cambria Math" panose="02040503050406030204" pitchFamily="18" charset="0"/>
                      </a:rPr>
                      <m:t>+</m:t>
                    </m:r>
                    <m:sSubSup>
                      <m:sSubSupPr>
                        <m:ctrlPr>
                          <a:rPr lang="en-GB" sz="2400" b="0" i="1" smtClean="0">
                            <a:latin typeface="Cambria Math" panose="02040503050406030204" pitchFamily="18" charset="0"/>
                          </a:rPr>
                        </m:ctrlPr>
                      </m:sSubSupPr>
                      <m:e>
                        <m:r>
                          <a:rPr lang="en-GB" sz="2400" b="0" i="1" smtClean="0">
                            <a:latin typeface="Cambria Math" panose="02040503050406030204" pitchFamily="18" charset="0"/>
                          </a:rPr>
                          <m:t>𝜎</m:t>
                        </m:r>
                      </m:e>
                      <m:sub>
                        <m:r>
                          <a:rPr lang="en-GB" sz="2400" b="0" i="1" smtClean="0">
                            <a:latin typeface="Cambria Math" panose="02040503050406030204" pitchFamily="18" charset="0"/>
                          </a:rPr>
                          <m:t>𝑒</m:t>
                        </m:r>
                      </m:sub>
                      <m:sup>
                        <m:r>
                          <a:rPr lang="en-GB" sz="2400" b="0" i="1" smtClean="0">
                            <a:latin typeface="Cambria Math" panose="02040503050406030204" pitchFamily="18" charset="0"/>
                          </a:rPr>
                          <m:t>2</m:t>
                        </m:r>
                      </m:sup>
                    </m:sSubSup>
                    <m:r>
                      <a:rPr lang="en-GB" sz="2400" b="0" i="1" smtClean="0">
                        <a:latin typeface="Cambria Math" panose="02040503050406030204" pitchFamily="18" charset="0"/>
                      </a:rPr>
                      <m:t>𝐼</m:t>
                    </m:r>
                    <m:r>
                      <a:rPr lang="en-GB" sz="2400" b="0" i="0" smtClean="0">
                        <a:latin typeface="Cambria Math" panose="02040503050406030204" pitchFamily="18" charset="0"/>
                      </a:rPr>
                      <m:t>.</m:t>
                    </m:r>
                  </m:oMath>
                </a14:m>
                <a:r>
                  <a:rPr lang="en-US" sz="2400" dirty="0"/>
                  <a:t> </a:t>
                </a:r>
              </a:p>
              <a:p>
                <a:r>
                  <a:rPr lang="en-US" sz="2400" dirty="0"/>
                  <a:t>Project the model and the</a:t>
                </a:r>
              </a:p>
              <a:p>
                <a:pPr marL="0" indent="0">
                  <a:buNone/>
                </a:pPr>
                <a:r>
                  <a:rPr lang="en-US" sz="2400" dirty="0"/>
                  <a:t>data to a lower dimension space:</a:t>
                </a:r>
              </a:p>
              <a:p>
                <a:pPr marL="0" indent="0">
                  <a:buNone/>
                </a:pPr>
                <a14:m>
                  <m:oMathPara xmlns:m="http://schemas.openxmlformats.org/officeDocument/2006/math">
                    <m:oMathParaPr>
                      <m:jc m:val="center"/>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𝑌</m:t>
                          </m:r>
                        </m:e>
                        <m:sub>
                          <m:r>
                            <a:rPr lang="en-GB" sz="2400" b="0" i="1" smtClean="0">
                              <a:latin typeface="Cambria Math" panose="02040503050406030204" pitchFamily="18" charset="0"/>
                            </a:rPr>
                            <m:t>𝑟</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𝑔</m:t>
                          </m:r>
                        </m:e>
                        <m:sub>
                          <m:r>
                            <a:rPr lang="en-GB" sz="2400" b="0" i="1" smtClean="0">
                              <a:latin typeface="Cambria Math" panose="02040503050406030204" pitchFamily="18" charset="0"/>
                            </a:rPr>
                            <m:t>𝑟</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𝜖</m:t>
                          </m:r>
                        </m:e>
                        <m:sub>
                          <m:r>
                            <a:rPr lang="en-GB" sz="2400" b="0" i="1" smtClean="0">
                              <a:latin typeface="Cambria Math" panose="02040503050406030204" pitchFamily="18" charset="0"/>
                            </a:rPr>
                            <m:t>𝑟</m:t>
                          </m:r>
                        </m:sub>
                      </m:sSub>
                    </m:oMath>
                  </m:oMathPara>
                </a14:m>
                <a:endParaRPr lang="en-US" sz="2400" dirty="0"/>
              </a:p>
              <a:p>
                <a:r>
                  <a:rPr lang="en-US" sz="2400" dirty="0"/>
                  <a:t> Projection matrix:</a:t>
                </a:r>
              </a:p>
              <a:p>
                <a:pPr marL="0" indent="0" algn="ctr">
                  <a:buNone/>
                </a:pPr>
                <a:r>
                  <a:rPr lang="en-GB" sz="2400" b="0" dirty="0"/>
                  <a:t>SVD of </a:t>
                </a:r>
                <a14:m>
                  <m:oMath xmlns:m="http://schemas.openxmlformats.org/officeDocument/2006/math">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𝐼</m:t>
                        </m:r>
                        <m:r>
                          <a:rPr lang="en-GB" sz="2400" b="0" i="1" smtClean="0">
                            <a:latin typeface="Cambria Math" panose="02040503050406030204" pitchFamily="18" charset="0"/>
                          </a:rPr>
                          <m:t>−</m:t>
                        </m:r>
                        <m:r>
                          <a:rPr lang="en-GB" sz="2400" b="0" i="1" smtClean="0">
                            <a:latin typeface="Cambria Math" panose="02040503050406030204" pitchFamily="18" charset="0"/>
                          </a:rPr>
                          <m:t>𝐻</m:t>
                        </m:r>
                      </m:e>
                    </m:d>
                    <m:r>
                      <m:rPr>
                        <m:sty m:val="p"/>
                      </m:rPr>
                      <a:rPr lang="en-GB" sz="2400" b="0" i="0" smtClean="0">
                        <a:latin typeface="Cambria Math" panose="02040503050406030204" pitchFamily="18" charset="0"/>
                      </a:rPr>
                      <m:t>Φ</m:t>
                    </m:r>
                    <m:r>
                      <a:rPr lang="en-GB" sz="2400" b="0" i="0" smtClean="0">
                        <a:latin typeface="Cambria Math" panose="02040503050406030204" pitchFamily="18" charset="0"/>
                      </a:rPr>
                      <m:t>(</m:t>
                    </m:r>
                    <m:r>
                      <m:rPr>
                        <m:sty m:val="p"/>
                      </m:rPr>
                      <a:rPr lang="en-GB" sz="2400" b="0" i="0" smtClean="0">
                        <a:latin typeface="Cambria Math" panose="02040503050406030204" pitchFamily="18" charset="0"/>
                      </a:rPr>
                      <m:t>I</m:t>
                    </m:r>
                    <m:r>
                      <a:rPr lang="en-GB" sz="2400" b="0" i="0" smtClean="0">
                        <a:latin typeface="Cambria Math" panose="02040503050406030204" pitchFamily="18" charset="0"/>
                      </a:rPr>
                      <m:t>−</m:t>
                    </m:r>
                    <m:r>
                      <m:rPr>
                        <m:sty m:val="p"/>
                      </m:rPr>
                      <a:rPr lang="en-GB" sz="2400" b="0" i="0" smtClean="0">
                        <a:latin typeface="Cambria Math" panose="02040503050406030204" pitchFamily="18" charset="0"/>
                      </a:rPr>
                      <m:t>H</m:t>
                    </m:r>
                    <m:r>
                      <a:rPr lang="en-GB" sz="2400" b="0" i="0" smtClean="0">
                        <a:latin typeface="Cambria Math" panose="02040503050406030204" pitchFamily="18" charset="0"/>
                      </a:rPr>
                      <m:t>)</m:t>
                    </m:r>
                  </m:oMath>
                </a14:m>
                <a:endParaRPr lang="en-US" sz="2400" dirty="0"/>
              </a:p>
              <a:p>
                <a:r>
                  <a:rPr lang="en-US" sz="2400" dirty="0"/>
                  <a:t>Auxiliary model: random effect estimates</a:t>
                </a:r>
              </a:p>
              <a:p>
                <a:r>
                  <a:rPr lang="en-US" sz="2400" dirty="0"/>
                  <a:t>Fast Association/ Covariate </a:t>
                </a:r>
              </a:p>
              <a:p>
                <a:endParaRPr lang="en-US" dirty="0"/>
              </a:p>
              <a:p>
                <a:endParaRPr lang="en-US" dirty="0"/>
              </a:p>
              <a:p>
                <a:endParaRPr lang="en-US" dirty="0"/>
              </a:p>
              <a:p>
                <a:pPr marL="0" indent="0">
                  <a:buNone/>
                </a:pP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72122" y="1559860"/>
                <a:ext cx="4184726" cy="5023820"/>
              </a:xfrm>
              <a:blipFill>
                <a:blip r:embed="rId2"/>
                <a:stretch>
                  <a:fillRect l="-2121" t="-227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797F7D43-0EB8-4A4F-AE01-7D54940C4D67}"/>
              </a:ext>
            </a:extLst>
          </p:cNvPr>
          <p:cNvPicPr>
            <a:picLocks noChangeAspect="1"/>
          </p:cNvPicPr>
          <p:nvPr/>
        </p:nvPicPr>
        <p:blipFill>
          <a:blip r:embed="rId3"/>
          <a:stretch>
            <a:fillRect/>
          </a:stretch>
        </p:blipFill>
        <p:spPr>
          <a:xfrm>
            <a:off x="3808863" y="1313852"/>
            <a:ext cx="5335137" cy="5000888"/>
          </a:xfrm>
          <a:prstGeom prst="rect">
            <a:avLst/>
          </a:prstGeom>
        </p:spPr>
      </p:pic>
      <p:sp>
        <p:nvSpPr>
          <p:cNvPr id="4" name="TextBox 3">
            <a:extLst>
              <a:ext uri="{FF2B5EF4-FFF2-40B4-BE49-F238E27FC236}">
                <a16:creationId xmlns:a16="http://schemas.microsoft.com/office/drawing/2014/main" id="{D3C2E647-A431-DD4F-8BDB-903BCD1706D9}"/>
              </a:ext>
            </a:extLst>
          </p:cNvPr>
          <p:cNvSpPr txBox="1"/>
          <p:nvPr/>
        </p:nvSpPr>
        <p:spPr>
          <a:xfrm>
            <a:off x="172122" y="6314740"/>
            <a:ext cx="6196405" cy="523220"/>
          </a:xfrm>
          <a:prstGeom prst="rect">
            <a:avLst/>
          </a:prstGeom>
          <a:noFill/>
        </p:spPr>
        <p:txBody>
          <a:bodyPr wrap="square" rtlCol="0">
            <a:spAutoFit/>
          </a:bodyPr>
          <a:lstStyle/>
          <a:p>
            <a:r>
              <a:rPr lang="en-US" sz="1400" dirty="0"/>
              <a:t>Ganjgahi., et al. 2015, </a:t>
            </a:r>
            <a:r>
              <a:rPr lang="en-US" sz="1400" dirty="0" err="1"/>
              <a:t>doi</a:t>
            </a:r>
            <a:r>
              <a:rPr lang="en-US" sz="1400" dirty="0"/>
              <a:t>: </a:t>
            </a:r>
            <a:r>
              <a:rPr lang="en-GB" sz="1400" dirty="0"/>
              <a:t>10.1016/j.neuroimage.2015.03.005</a:t>
            </a:r>
            <a:endParaRPr lang="en-US" sz="1400" dirty="0"/>
          </a:p>
          <a:p>
            <a:r>
              <a:rPr lang="en-GB" sz="1400" dirty="0"/>
              <a:t>Ganjgahi., et al., 2017., </a:t>
            </a:r>
            <a:r>
              <a:rPr lang="en-GB" sz="1400" dirty="0" err="1"/>
              <a:t>doi</a:t>
            </a:r>
            <a:r>
              <a:rPr lang="en-GB" sz="1400" dirty="0"/>
              <a:t>: 10.1101/179150 (Appear in Nature Communications)</a:t>
            </a:r>
          </a:p>
        </p:txBody>
      </p:sp>
    </p:spTree>
    <p:extLst>
      <p:ext uri="{BB962C8B-B14F-4D97-AF65-F5344CB8AC3E}">
        <p14:creationId xmlns:p14="http://schemas.microsoft.com/office/powerpoint/2010/main" val="7025092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14544</TotalTime>
  <Words>1213</Words>
  <Application>Microsoft Macintosh PowerPoint</Application>
  <PresentationFormat>On-screen Show (4:3)</PresentationFormat>
  <Paragraphs>218</Paragraphs>
  <Slides>18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Cambria Math</vt:lpstr>
      <vt:lpstr>Times</vt:lpstr>
      <vt:lpstr>Office Theme</vt:lpstr>
      <vt:lpstr>Modeling genetically-induced dependence in studies of families and “unrelated” individuals</vt:lpstr>
      <vt:lpstr>Contents</vt:lpstr>
      <vt:lpstr>Human Connectome Project http://www.humanconnectome.org </vt:lpstr>
      <vt:lpstr>Familial Dependence </vt:lpstr>
      <vt:lpstr>Motivation</vt:lpstr>
      <vt:lpstr>Motivation: Real HCP Data</vt:lpstr>
      <vt:lpstr>Linear Mixed Effect Challenges</vt:lpstr>
      <vt:lpstr>Covariate Inference: kinship as Nuisance</vt:lpstr>
      <vt:lpstr>NINGA</vt:lpstr>
      <vt:lpstr>Covariate Inference: Kinship as Nuisance</vt:lpstr>
      <vt:lpstr>An example from HCP </vt:lpstr>
      <vt:lpstr>An example from HCP </vt:lpstr>
      <vt:lpstr>Contents</vt:lpstr>
      <vt:lpstr>Heritability of Neuroimaging phenotypes</vt:lpstr>
      <vt:lpstr>Heritability GRM</vt:lpstr>
      <vt:lpstr>Genome wide Association</vt:lpstr>
      <vt:lpstr>HCP GWA</vt:lpstr>
      <vt:lpstr>Conclusion </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Habib Ganjgahi</dc:creator>
  <cp:lastModifiedBy>Ganjgahi, Habib</cp:lastModifiedBy>
  <cp:revision>111</cp:revision>
  <dcterms:created xsi:type="dcterms:W3CDTF">2018-06-07T12:55:48Z</dcterms:created>
  <dcterms:modified xsi:type="dcterms:W3CDTF">2018-06-20T01:29:13Z</dcterms:modified>
</cp:coreProperties>
</file>