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Lst>
  <p:notesMasterIdLst>
    <p:notesMasterId r:id="rId52"/>
  </p:notesMasterIdLst>
  <p:sldIdLst>
    <p:sldId id="602" r:id="rId5"/>
    <p:sldId id="692" r:id="rId6"/>
    <p:sldId id="746" r:id="rId7"/>
    <p:sldId id="747" r:id="rId8"/>
    <p:sldId id="699" r:id="rId9"/>
    <p:sldId id="263" r:id="rId10"/>
    <p:sldId id="266" r:id="rId11"/>
    <p:sldId id="669" r:id="rId12"/>
    <p:sldId id="769" r:id="rId13"/>
    <p:sldId id="748" r:id="rId14"/>
    <p:sldId id="662" r:id="rId15"/>
    <p:sldId id="698" r:id="rId16"/>
    <p:sldId id="661" r:id="rId17"/>
    <p:sldId id="752" r:id="rId18"/>
    <p:sldId id="753" r:id="rId19"/>
    <p:sldId id="754" r:id="rId20"/>
    <p:sldId id="755" r:id="rId21"/>
    <p:sldId id="744" r:id="rId22"/>
    <p:sldId id="701" r:id="rId23"/>
    <p:sldId id="702" r:id="rId24"/>
    <p:sldId id="770" r:id="rId25"/>
    <p:sldId id="771" r:id="rId26"/>
    <p:sldId id="772" r:id="rId27"/>
    <p:sldId id="773" r:id="rId28"/>
    <p:sldId id="777" r:id="rId29"/>
    <p:sldId id="774" r:id="rId30"/>
    <p:sldId id="775" r:id="rId31"/>
    <p:sldId id="776" r:id="rId32"/>
    <p:sldId id="703" r:id="rId33"/>
    <p:sldId id="784" r:id="rId34"/>
    <p:sldId id="779" r:id="rId35"/>
    <p:sldId id="679" r:id="rId36"/>
    <p:sldId id="697" r:id="rId37"/>
    <p:sldId id="709" r:id="rId38"/>
    <p:sldId id="761" r:id="rId39"/>
    <p:sldId id="710" r:id="rId40"/>
    <p:sldId id="781" r:id="rId41"/>
    <p:sldId id="778" r:id="rId42"/>
    <p:sldId id="782" r:id="rId43"/>
    <p:sldId id="783" r:id="rId44"/>
    <p:sldId id="764" r:id="rId45"/>
    <p:sldId id="700" r:id="rId46"/>
    <p:sldId id="683" r:id="rId47"/>
    <p:sldId id="689" r:id="rId48"/>
    <p:sldId id="680" r:id="rId49"/>
    <p:sldId id="681" r:id="rId50"/>
    <p:sldId id="682" r:id="rId5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660" autoAdjust="0"/>
    <p:restoredTop sz="88176" autoAdjust="0"/>
  </p:normalViewPr>
  <p:slideViewPr>
    <p:cSldViewPr showGuides="1">
      <p:cViewPr varScale="1">
        <p:scale>
          <a:sx n="96" d="100"/>
          <a:sy n="96" d="100"/>
        </p:scale>
        <p:origin x="176" y="53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BF77A4-95C4-49A7-B18D-D234C078783D}" type="datetimeFigureOut">
              <a:rPr lang="en-US" smtClean="0"/>
              <a:pPr/>
              <a:t>6/28/18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F40DFA-B482-4AD0-A536-856EB395CEAD}" type="slidenum">
              <a:rPr lang="en-US" smtClean="0"/>
              <a:pPr/>
              <a:t>‹#›</a:t>
            </a:fld>
            <a:endParaRPr lang="en-US"/>
          </a:p>
        </p:txBody>
      </p:sp>
    </p:spTree>
    <p:extLst>
      <p:ext uri="{BB962C8B-B14F-4D97-AF65-F5344CB8AC3E}">
        <p14:creationId xmlns:p14="http://schemas.microsoft.com/office/powerpoint/2010/main" val="283630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73/pnas.1708290115"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1073/pnas.1708290115"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i.org/10.1073/pnas.170829011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journals.aps.org/prl/abstract/10.1103/PhysRevLett.116.061102"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losc.ligo.org/s/events/GW150914/GW150914_tutorial.ipynb"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stodden.net/AMP2011/"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oftware.ac.uk/blog/2016-09-12-its-impossible-conduct-research-without-software-say-7-out-10-uk-researcher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rxiv.org/pdf/1706.06527.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sz="1200" b="0" i="0" kern="1200" dirty="0">
                <a:solidFill>
                  <a:schemeClr val="tx1"/>
                </a:solidFill>
                <a:effectLst/>
                <a:latin typeface="+mn-lt"/>
                <a:ea typeface="+mn-ea"/>
                <a:cs typeface="+mn-cs"/>
              </a:rPr>
              <a:t>We often think of practice being driven by grass-roots change (encouraging participation) or clear leadership (providing direction). In reality, successful application of best practice requires both, particularly in the diverse communities where research software is developed and used. Over the last five years, significant changes related to research software have taken place from training initiatives like Software Carpentry, to the recognition of the role of the Research Software Engineer, to the development and adoption of community guidelines and practices. My talk will look at how each of these is related, and how the drive towards reproducibility, FAIR research outputs, and open science is having an effect on the way that software development is being done in research teams.</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a:t>
            </a:fld>
            <a:endParaRPr lang="en-US"/>
          </a:p>
        </p:txBody>
      </p:sp>
    </p:spTree>
    <p:extLst>
      <p:ext uri="{BB962C8B-B14F-4D97-AF65-F5344CB8AC3E}">
        <p14:creationId xmlns:p14="http://schemas.microsoft.com/office/powerpoint/2010/main" val="1009534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NC	Paper excluded due to results not being backed by code.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HW	Paper excluded due to replication requiring special hardware.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EX	Paper excluded due to overlapping author lists.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EMno</a:t>
            </a:r>
            <a:r>
              <a:rPr lang="en-GB" dirty="0"/>
              <a:t>	Author responds that the code cannot be provided.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EMØ	Author does not respond to email request within 2 months.</a:t>
            </a:r>
          </a:p>
          <a:p>
            <a:r>
              <a:rPr lang="en-GB" dirty="0"/>
              <a:t>Article	Code is found from link in the article itself.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Web	Code is found from a web search.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EMyes</a:t>
            </a:r>
            <a:r>
              <a:rPr lang="en-GB" dirty="0"/>
              <a:t>	Code is provided by author after email request.	</a:t>
            </a:r>
          </a:p>
          <a:p>
            <a:r>
              <a:rPr lang="en-GB" dirty="0"/>
              <a:t>OK≤30	We succeed in building the system in ≤30 minutes.</a:t>
            </a:r>
          </a:p>
          <a:p>
            <a:r>
              <a:rPr lang="en-GB" dirty="0"/>
              <a:t>OK&gt;30	We succeed in building the system in &gt;30 minutes.</a:t>
            </a:r>
          </a:p>
          <a:p>
            <a:r>
              <a:rPr lang="en-GB" dirty="0"/>
              <a:t>OK&gt;Author	We fail to build, but the author says the code builds with reasonable effort.</a:t>
            </a:r>
          </a:p>
          <a:p>
            <a:r>
              <a:rPr lang="en-GB" dirty="0"/>
              <a:t>Fails	We fail to build, and the author doesn't respond to survey or says code may have problems building.</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14</a:t>
            </a:fld>
            <a:endParaRPr lang="en-US"/>
          </a:p>
        </p:txBody>
      </p:sp>
    </p:spTree>
    <p:extLst>
      <p:ext uri="{BB962C8B-B14F-4D97-AF65-F5344CB8AC3E}">
        <p14:creationId xmlns:p14="http://schemas.microsoft.com/office/powerpoint/2010/main" val="759586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hlinkClick r:id="rId3"/>
              </a:rPr>
              <a:t>https://doi.org/10.1073/pnas.1708290115</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i="1" dirty="0"/>
              <a:t>http://</a:t>
            </a:r>
            <a:r>
              <a:rPr lang="en-GB" sz="1200" i="1" dirty="0" err="1"/>
              <a:t>www.sciencemag.org</a:t>
            </a:r>
            <a:r>
              <a:rPr lang="en-GB" sz="1200" i="1" dirty="0"/>
              <a:t>/authors/science-journals-editorial-policies</a:t>
            </a:r>
          </a:p>
          <a:p>
            <a:r>
              <a:rPr lang="en-GB" sz="1200" b="0" i="0" u="none" strike="noStrike" kern="1200" dirty="0">
                <a:solidFill>
                  <a:schemeClr val="tx1"/>
                </a:solidFill>
                <a:effectLst/>
                <a:latin typeface="+mn-lt"/>
                <a:ea typeface="+mn-ea"/>
                <a:cs typeface="+mn-cs"/>
              </a:rPr>
              <a:t>Implemented February 11, 2011.</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15</a:t>
            </a:fld>
            <a:endParaRPr lang="en-US"/>
          </a:p>
        </p:txBody>
      </p:sp>
    </p:spTree>
    <p:extLst>
      <p:ext uri="{BB962C8B-B14F-4D97-AF65-F5344CB8AC3E}">
        <p14:creationId xmlns:p14="http://schemas.microsoft.com/office/powerpoint/2010/main" val="227245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hlinkClick r:id="rId3"/>
              </a:rPr>
              <a:t>https://doi.org/10.1073/pnas.1708290115</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i="1" dirty="0"/>
              <a:t>http://</a:t>
            </a:r>
            <a:r>
              <a:rPr lang="en-GB" sz="1200" i="1" dirty="0" err="1"/>
              <a:t>www.sciencemag.org</a:t>
            </a:r>
            <a:r>
              <a:rPr lang="en-GB" sz="1200" i="1" dirty="0"/>
              <a:t>/authors/science-journals-editorial-policies</a:t>
            </a:r>
          </a:p>
          <a:p>
            <a:r>
              <a:rPr lang="en-GB" sz="1200" b="0" i="0" u="none" strike="noStrike" kern="1200" dirty="0">
                <a:solidFill>
                  <a:schemeClr val="tx1"/>
                </a:solidFill>
                <a:effectLst/>
                <a:latin typeface="+mn-lt"/>
                <a:ea typeface="+mn-ea"/>
                <a:cs typeface="+mn-cs"/>
              </a:rPr>
              <a:t>Implemented February 11, 2011.</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16</a:t>
            </a:fld>
            <a:endParaRPr lang="en-US"/>
          </a:p>
        </p:txBody>
      </p:sp>
    </p:spTree>
    <p:extLst>
      <p:ext uri="{BB962C8B-B14F-4D97-AF65-F5344CB8AC3E}">
        <p14:creationId xmlns:p14="http://schemas.microsoft.com/office/powerpoint/2010/main" val="3270857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hlinkClick r:id="rId3"/>
              </a:rPr>
              <a:t>https://doi.org/10.1073/pnas.1708290115</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i="1" dirty="0"/>
              <a:t>http://</a:t>
            </a:r>
            <a:r>
              <a:rPr lang="en-GB" sz="1200" i="1" dirty="0" err="1"/>
              <a:t>www.sciencemag.org</a:t>
            </a:r>
            <a:r>
              <a:rPr lang="en-GB" sz="1200" i="1" dirty="0"/>
              <a:t>/authors/science-journals-editorial-policies</a:t>
            </a:r>
          </a:p>
          <a:p>
            <a:r>
              <a:rPr lang="en-GB" sz="1200" b="0" i="0" u="none" strike="noStrike" kern="1200" dirty="0">
                <a:solidFill>
                  <a:schemeClr val="tx1"/>
                </a:solidFill>
                <a:effectLst/>
                <a:latin typeface="+mn-lt"/>
                <a:ea typeface="+mn-ea"/>
                <a:cs typeface="+mn-cs"/>
              </a:rPr>
              <a:t>Implemented February 11, 2011.</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17</a:t>
            </a:fld>
            <a:endParaRPr lang="en-US"/>
          </a:p>
        </p:txBody>
      </p:sp>
    </p:spTree>
    <p:extLst>
      <p:ext uri="{BB962C8B-B14F-4D97-AF65-F5344CB8AC3E}">
        <p14:creationId xmlns:p14="http://schemas.microsoft.com/office/powerpoint/2010/main" val="3034669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Good </a:t>
            </a:r>
            <a:r>
              <a:rPr lang="fr-FR" sz="1200" dirty="0" err="1"/>
              <a:t>Enough</a:t>
            </a:r>
            <a:r>
              <a:rPr lang="fr-FR" sz="1200" dirty="0"/>
              <a:t> Practices in Scientific </a:t>
            </a:r>
            <a:r>
              <a:rPr lang="fr-FR" sz="1200" dirty="0" err="1"/>
              <a:t>Computing</a:t>
            </a:r>
            <a:r>
              <a:rPr lang="fr-FR" sz="1200" dirty="0"/>
              <a:t>: https://</a:t>
            </a:r>
            <a:r>
              <a:rPr lang="fr-FR" sz="1200" dirty="0" err="1"/>
              <a:t>doi.org</a:t>
            </a:r>
            <a:r>
              <a:rPr lang="fr-FR" sz="1200" dirty="0"/>
              <a:t>/10.1371/journal.pcbi.1005510</a:t>
            </a:r>
            <a:endParaRPr lang="en-US" sz="1200" dirty="0"/>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20</a:t>
            </a:fld>
            <a:endParaRPr lang="en-US"/>
          </a:p>
        </p:txBody>
      </p:sp>
    </p:spTree>
    <p:extLst>
      <p:ext uri="{BB962C8B-B14F-4D97-AF65-F5344CB8AC3E}">
        <p14:creationId xmlns:p14="http://schemas.microsoft.com/office/powerpoint/2010/main" val="1780406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31</a:t>
            </a:fld>
            <a:endParaRPr lang="en-US"/>
          </a:p>
        </p:txBody>
      </p:sp>
    </p:spTree>
    <p:extLst>
      <p:ext uri="{BB962C8B-B14F-4D97-AF65-F5344CB8AC3E}">
        <p14:creationId xmlns:p14="http://schemas.microsoft.com/office/powerpoint/2010/main" val="2623887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LIGO Paper:</a:t>
            </a:r>
          </a:p>
          <a:p>
            <a:pPr lvl="1"/>
            <a:r>
              <a:rPr lang="en-US" dirty="0">
                <a:hlinkClick r:id="rId3"/>
              </a:rPr>
              <a:t>http://journals.aps.org/prl/abstract/10.1103/PhysRevLett.116.061102</a:t>
            </a:r>
            <a:endParaRPr lang="en-US" dirty="0"/>
          </a:p>
          <a:p>
            <a:r>
              <a:rPr lang="en-US" dirty="0"/>
              <a:t>LIGO Notebook:</a:t>
            </a:r>
          </a:p>
          <a:p>
            <a:pPr lvl="1"/>
            <a:r>
              <a:rPr lang="en-US" dirty="0">
                <a:hlinkClick r:id="rId4"/>
              </a:rPr>
              <a:t>https://losc.ligo.org/s/events/GW150914/GW150914_tutorial.ipynb</a:t>
            </a:r>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32</a:t>
            </a:fld>
            <a:endParaRPr lang="en-US"/>
          </a:p>
        </p:txBody>
      </p:sp>
    </p:spTree>
    <p:extLst>
      <p:ext uri="{BB962C8B-B14F-4D97-AF65-F5344CB8AC3E}">
        <p14:creationId xmlns:p14="http://schemas.microsoft.com/office/powerpoint/2010/main" val="4042724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Tx/>
              <a:buNone/>
            </a:pPr>
            <a:r>
              <a:rPr lang="en-GB" sz="1200" dirty="0">
                <a:solidFill>
                  <a:schemeClr val="bg1"/>
                </a:solidFill>
              </a:rPr>
              <a:t>Victoria </a:t>
            </a:r>
            <a:r>
              <a:rPr lang="en-GB" sz="1200" dirty="0" err="1">
                <a:solidFill>
                  <a:schemeClr val="bg1"/>
                </a:solidFill>
              </a:rPr>
              <a:t>Stodden</a:t>
            </a:r>
            <a:r>
              <a:rPr lang="en-GB" sz="1200" dirty="0">
                <a:solidFill>
                  <a:schemeClr val="bg1"/>
                </a:solidFill>
              </a:rPr>
              <a:t>, AMP 2011  </a:t>
            </a:r>
            <a:r>
              <a:rPr lang="en-GB" sz="1200" dirty="0">
                <a:solidFill>
                  <a:schemeClr val="bg1"/>
                </a:solidFill>
                <a:hlinkClick r:id="rId3"/>
              </a:rPr>
              <a:t>http://www.stodden.net/AMP2011/</a:t>
            </a:r>
            <a:r>
              <a:rPr lang="en-GB" sz="1200" dirty="0">
                <a:solidFill>
                  <a:schemeClr val="bg1"/>
                </a:solidFill>
              </a:rPr>
              <a:t>,</a:t>
            </a:r>
          </a:p>
          <a:p>
            <a:pPr>
              <a:lnSpc>
                <a:spcPct val="90000"/>
              </a:lnSpc>
              <a:buNone/>
            </a:pPr>
            <a:r>
              <a:rPr lang="en-GB" sz="1200" dirty="0">
                <a:solidFill>
                  <a:schemeClr val="bg1"/>
                </a:solidFill>
                <a:ea typeface="Batang" pitchFamily="18" charset="-127"/>
                <a:cs typeface="Batang" pitchFamily="18" charset="-127"/>
              </a:rPr>
              <a:t>Special Issue Reproducible Research Computing in Science and Engineering</a:t>
            </a:r>
            <a:br>
              <a:rPr lang="en-GB" sz="1200" dirty="0">
                <a:solidFill>
                  <a:schemeClr val="bg1"/>
                </a:solidFill>
                <a:ea typeface="Batang" pitchFamily="18" charset="-127"/>
                <a:cs typeface="Batang" pitchFamily="18" charset="-127"/>
              </a:rPr>
            </a:br>
            <a:r>
              <a:rPr lang="en-GB" sz="1200" dirty="0">
                <a:solidFill>
                  <a:schemeClr val="bg1"/>
                </a:solidFill>
                <a:ea typeface="Batang" pitchFamily="18" charset="-127"/>
                <a:cs typeface="Batang" pitchFamily="18" charset="-127"/>
              </a:rPr>
              <a:t>July/August 2012, 14(4)</a:t>
            </a:r>
          </a:p>
          <a:p>
            <a:pPr>
              <a:lnSpc>
                <a:spcPct val="90000"/>
              </a:lnSpc>
              <a:buNone/>
            </a:pPr>
            <a:r>
              <a:rPr lang="en-GB" sz="1200" dirty="0" err="1">
                <a:solidFill>
                  <a:schemeClr val="bg1"/>
                </a:solidFill>
              </a:rPr>
              <a:t>Howison</a:t>
            </a:r>
            <a:r>
              <a:rPr lang="en-GB" sz="1200" dirty="0">
                <a:solidFill>
                  <a:schemeClr val="bg1"/>
                </a:solidFill>
              </a:rPr>
              <a:t> and </a:t>
            </a:r>
            <a:r>
              <a:rPr lang="en-GB" sz="1200" dirty="0" err="1">
                <a:solidFill>
                  <a:schemeClr val="bg1"/>
                </a:solidFill>
              </a:rPr>
              <a:t>Herbsleb</a:t>
            </a:r>
            <a:r>
              <a:rPr lang="en-GB" sz="1200" dirty="0">
                <a:solidFill>
                  <a:schemeClr val="bg1"/>
                </a:solidFill>
              </a:rPr>
              <a:t> (2013) "Incentives and Integration In Scientific Software Production" CSCW 2013. </a:t>
            </a:r>
          </a:p>
          <a:p>
            <a:pPr>
              <a:lnSpc>
                <a:spcPct val="90000"/>
              </a:lnSpc>
              <a:buNone/>
            </a:pPr>
            <a:endParaRPr lang="en-GB" sz="1200" dirty="0">
              <a:solidFill>
                <a:schemeClr val="bg1"/>
              </a:solidFill>
              <a:ea typeface="Batang" pitchFamily="18" charset="-127"/>
              <a:cs typeface="Batang" pitchFamily="18" charset="-127"/>
            </a:endParaRPr>
          </a:p>
          <a:p>
            <a:pPr>
              <a:lnSpc>
                <a:spcPct val="90000"/>
              </a:lnSpc>
              <a:buFontTx/>
              <a:buNone/>
            </a:pPr>
            <a:r>
              <a:rPr lang="en-GB" sz="1200" dirty="0">
                <a:solidFill>
                  <a:schemeClr val="bg1"/>
                </a:solidFill>
              </a:rPr>
              <a:t> </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34</a:t>
            </a:fld>
            <a:endParaRPr lang="en-US"/>
          </a:p>
        </p:txBody>
      </p:sp>
    </p:spTree>
    <p:extLst>
      <p:ext uri="{BB962C8B-B14F-4D97-AF65-F5344CB8AC3E}">
        <p14:creationId xmlns:p14="http://schemas.microsoft.com/office/powerpoint/2010/main" val="1695818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545534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000" dirty="0"/>
              <a:t>The Software</a:t>
            </a:r>
            <a:r>
              <a:rPr lang="en-US" sz="2000" baseline="0" dirty="0"/>
              <a:t> Sustainability Institute can help with: s</a:t>
            </a:r>
            <a:r>
              <a:rPr lang="en-US" sz="2000" dirty="0"/>
              <a:t>oftware reviews and refactoring, collaborations to develop your project, guidance and best practice </a:t>
            </a:r>
            <a:br>
              <a:rPr lang="en-US" sz="2000" dirty="0"/>
            </a:br>
            <a:r>
              <a:rPr lang="en-US" sz="2000" dirty="0"/>
              <a:t>on software development, project management, community building, publicity and more…</a:t>
            </a:r>
            <a:endParaRPr lang="en-US" sz="16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Drawing on pool of specialists to drive the continued improvement and impact of research software developed by and for researchers</a:t>
            </a:r>
          </a:p>
          <a:p>
            <a:pPr lvl="1"/>
            <a:endParaRPr lang="en-US" dirty="0"/>
          </a:p>
          <a:p>
            <a:pPr lvl="1"/>
            <a:r>
              <a:rPr lang="en-US" dirty="0"/>
              <a:t>Providing services for research </a:t>
            </a:r>
            <a:br>
              <a:rPr lang="en-US" dirty="0"/>
            </a:br>
            <a:r>
              <a:rPr lang="en-US" dirty="0"/>
              <a:t>software users and developers</a:t>
            </a:r>
          </a:p>
          <a:p>
            <a:pPr lvl="1"/>
            <a:endParaRPr lang="en-US" dirty="0"/>
          </a:p>
          <a:p>
            <a:pPr lvl="1"/>
            <a:r>
              <a:rPr lang="en-US" dirty="0"/>
              <a:t>Developing research community </a:t>
            </a:r>
            <a:br>
              <a:rPr lang="en-US" dirty="0"/>
            </a:br>
            <a:r>
              <a:rPr lang="en-US" dirty="0"/>
              <a:t>interactions and capacity</a:t>
            </a:r>
          </a:p>
          <a:p>
            <a:pPr lvl="1"/>
            <a:endParaRPr lang="en-US" dirty="0"/>
          </a:p>
          <a:p>
            <a:pPr lvl="1"/>
            <a:r>
              <a:rPr lang="en-US" dirty="0"/>
              <a:t>Promoting research software </a:t>
            </a:r>
            <a:br>
              <a:rPr lang="en-US" dirty="0"/>
            </a:br>
            <a:r>
              <a:rPr lang="en-US" dirty="0"/>
              <a:t>best practice and capability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9603DA7-8FBF-0B45-B889-AD4D5D79B31F}"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1716747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000" dirty="0"/>
              <a:t>The Software</a:t>
            </a:r>
            <a:r>
              <a:rPr lang="en-US" sz="2000" baseline="0" dirty="0"/>
              <a:t> Sustainability Institute can help with: s</a:t>
            </a:r>
            <a:r>
              <a:rPr lang="en-US" sz="2000" dirty="0"/>
              <a:t>oftware reviews and refactoring, collaborations to develop your project, guidance and best practice </a:t>
            </a:r>
            <a:br>
              <a:rPr lang="en-US" sz="2000" dirty="0"/>
            </a:br>
            <a:r>
              <a:rPr lang="en-US" sz="2000" dirty="0"/>
              <a:t>on software development, project management, community building, publicity and more…</a:t>
            </a:r>
            <a:endParaRPr lang="en-US" sz="16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Drawing on pool of specialists to drive the continued improvement and impact of research software developed by and for researchers</a:t>
            </a:r>
          </a:p>
          <a:p>
            <a:pPr lvl="1"/>
            <a:endParaRPr lang="en-US" dirty="0"/>
          </a:p>
          <a:p>
            <a:pPr lvl="1"/>
            <a:r>
              <a:rPr lang="en-US" dirty="0"/>
              <a:t>Providing services for research </a:t>
            </a:r>
            <a:br>
              <a:rPr lang="en-US" dirty="0"/>
            </a:br>
            <a:r>
              <a:rPr lang="en-US" dirty="0"/>
              <a:t>software users and developers</a:t>
            </a:r>
          </a:p>
          <a:p>
            <a:pPr lvl="1"/>
            <a:endParaRPr lang="en-US" dirty="0"/>
          </a:p>
          <a:p>
            <a:pPr lvl="1"/>
            <a:r>
              <a:rPr lang="en-US" dirty="0"/>
              <a:t>Developing research community </a:t>
            </a:r>
            <a:br>
              <a:rPr lang="en-US" dirty="0"/>
            </a:br>
            <a:r>
              <a:rPr lang="en-US" dirty="0"/>
              <a:t>interactions and capacity</a:t>
            </a:r>
          </a:p>
          <a:p>
            <a:pPr lvl="1"/>
            <a:endParaRPr lang="en-US" dirty="0"/>
          </a:p>
          <a:p>
            <a:pPr lvl="1"/>
            <a:r>
              <a:rPr lang="en-US" dirty="0"/>
              <a:t>Promoting research software </a:t>
            </a:r>
            <a:br>
              <a:rPr lang="en-US" dirty="0"/>
            </a:br>
            <a:r>
              <a:rPr lang="en-US" dirty="0"/>
              <a:t>best practice and capability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9603DA7-8FBF-0B45-B889-AD4D5D79B31F}"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2573629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745310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1147452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2175531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dirty="0"/>
              <a:t>417 responses across 15 Russell Group universities. Can’t re-run the analysis because people did not like being cold-called.</a:t>
            </a:r>
            <a:endParaRPr dirty="0"/>
          </a:p>
          <a:p>
            <a:pPr marL="0" lvl="0" indent="0" rtl="0">
              <a:spcBef>
                <a:spcPts val="0"/>
              </a:spcBef>
              <a:spcAft>
                <a:spcPts val="0"/>
              </a:spcAft>
              <a:buClr>
                <a:schemeClr val="dk1"/>
              </a:buClr>
              <a:buSzPts val="1100"/>
              <a:buFont typeface="Arial"/>
              <a:buNone/>
            </a:pPr>
            <a:r>
              <a:rPr lang="en" u="sng" dirty="0">
                <a:solidFill>
                  <a:schemeClr val="hlink"/>
                </a:solidFill>
                <a:hlinkClick r:id="rId3"/>
              </a:rPr>
              <a:t>https://www.software.ac.uk/blog/2016-09-12-its-impossible-conduct-research-without-software-say-7-out-10-uk-researchers</a:t>
            </a:r>
            <a:endParaRPr dirty="0"/>
          </a:p>
          <a:p>
            <a:pPr marL="0" lvl="0" indent="0" rtl="0">
              <a:spcBef>
                <a:spcPts val="0"/>
              </a:spcBef>
              <a:spcAft>
                <a:spcPts val="0"/>
              </a:spcAft>
              <a:buClr>
                <a:schemeClr val="dk1"/>
              </a:buClr>
              <a:buSzPts val="1100"/>
              <a:buFont typeface="Arial"/>
              <a:buNone/>
            </a:pPr>
            <a:endParaRPr dirty="0"/>
          </a:p>
          <a:p>
            <a:pPr marL="0" lvl="0" indent="0" rtl="0">
              <a:lnSpc>
                <a:spcPct val="115000"/>
              </a:lnSpc>
              <a:spcBef>
                <a:spcPts val="0"/>
              </a:spcBef>
              <a:spcAft>
                <a:spcPts val="0"/>
              </a:spcAft>
              <a:buClr>
                <a:schemeClr val="dk1"/>
              </a:buClr>
              <a:buSzPts val="1100"/>
              <a:buFont typeface="Arial"/>
              <a:buNone/>
            </a:pPr>
            <a:r>
              <a:rPr lang="en" dirty="0">
                <a:solidFill>
                  <a:schemeClr val="dk1"/>
                </a:solidFill>
              </a:rPr>
              <a:t>RCs invested around £4.7 billion a year, which means £3.2 billion (69%) is at risk.</a:t>
            </a:r>
            <a:endParaRPr dirty="0">
              <a:solidFill>
                <a:schemeClr val="dk1"/>
              </a:solidFill>
            </a:endParaRPr>
          </a:p>
          <a:p>
            <a:pPr marL="0" lvl="0" indent="0" rtl="0">
              <a:spcBef>
                <a:spcPts val="0"/>
              </a:spcBef>
              <a:spcAft>
                <a:spcPts val="0"/>
              </a:spcAft>
              <a:buClr>
                <a:schemeClr val="dk1"/>
              </a:buClr>
              <a:buSzPts val="1100"/>
              <a:buFont typeface="Arial"/>
              <a:buNone/>
            </a:pPr>
            <a:r>
              <a:rPr lang="en" sz="1000" dirty="0">
                <a:solidFill>
                  <a:schemeClr val="dk1"/>
                </a:solidFill>
              </a:rPr>
              <a:t>https://</a:t>
            </a:r>
            <a:r>
              <a:rPr lang="en" sz="1000" dirty="0" err="1">
                <a:solidFill>
                  <a:schemeClr val="dk1"/>
                </a:solidFill>
              </a:rPr>
              <a:t>www.gov.uk</a:t>
            </a:r>
            <a:r>
              <a:rPr lang="en" sz="1000" dirty="0">
                <a:solidFill>
                  <a:schemeClr val="dk1"/>
                </a:solidFill>
              </a:rPr>
              <a:t>/government/uploads/system/uploads/</a:t>
            </a:r>
            <a:r>
              <a:rPr lang="en" sz="1000" dirty="0" err="1">
                <a:solidFill>
                  <a:schemeClr val="dk1"/>
                </a:solidFill>
              </a:rPr>
              <a:t>attachment_data</a:t>
            </a:r>
            <a:r>
              <a:rPr lang="en" sz="1000" dirty="0">
                <a:solidFill>
                  <a:schemeClr val="dk1"/>
                </a:solidFill>
              </a:rPr>
              <a:t>/file/505308/bis-16-160-allocation-science-research-funding-2016-17-2019-20.pdf</a:t>
            </a:r>
            <a:endParaRPr dirty="0">
              <a:solidFill>
                <a:schemeClr val="dk1"/>
              </a:solidFill>
            </a:endParaRPr>
          </a:p>
          <a:p>
            <a:pPr marL="0" lvl="0" indent="0"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rtl="0">
              <a:lnSpc>
                <a:spcPct val="115000"/>
              </a:lnSpc>
              <a:spcBef>
                <a:spcPts val="0"/>
              </a:spcBef>
              <a:spcAft>
                <a:spcPts val="0"/>
              </a:spcAft>
              <a:buClr>
                <a:schemeClr val="dk1"/>
              </a:buClr>
              <a:buSzPts val="1100"/>
              <a:buFont typeface="Arial"/>
              <a:buNone/>
            </a:pPr>
            <a:r>
              <a:rPr lang="en" dirty="0">
                <a:solidFill>
                  <a:schemeClr val="dk1"/>
                </a:solidFill>
              </a:rPr>
              <a:t>Industrial strategy aims to spend 2.4% of GDP on research and development (equivalent to £480 billion in 2017). 69% of that is £380 billion.</a:t>
            </a:r>
            <a:endParaRPr dirty="0">
              <a:solidFill>
                <a:schemeClr val="dk1"/>
              </a:solidFill>
            </a:endParaRPr>
          </a:p>
          <a:p>
            <a:pPr marL="0" lvl="0" indent="0"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rtl="0">
              <a:lnSpc>
                <a:spcPct val="115000"/>
              </a:lnSpc>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3051749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It’s really difficult to assess an unbiased way of identifying the importance of software in research.</a:t>
            </a:r>
            <a:endParaRPr/>
          </a:p>
          <a:p>
            <a:pPr marL="0" lvl="0" indent="0">
              <a:spcBef>
                <a:spcPts val="0"/>
              </a:spcBef>
              <a:spcAft>
                <a:spcPts val="0"/>
              </a:spcAft>
              <a:buNone/>
            </a:pPr>
            <a:endParaRPr/>
          </a:p>
          <a:p>
            <a:pPr marL="0" lvl="0" indent="0">
              <a:spcBef>
                <a:spcPts val="0"/>
              </a:spcBef>
              <a:spcAft>
                <a:spcPts val="0"/>
              </a:spcAft>
              <a:buNone/>
            </a:pPr>
            <a:r>
              <a:rPr lang="en"/>
              <a:t>Eprints is a digital repository which many institutions are mandating their researchers to use.</a:t>
            </a:r>
            <a:endParaRPr/>
          </a:p>
          <a:p>
            <a:pPr marL="0" lvl="0" indent="0">
              <a:spcBef>
                <a:spcPts val="0"/>
              </a:spcBef>
              <a:spcAft>
                <a:spcPts val="0"/>
              </a:spcAft>
              <a:buNone/>
            </a:pPr>
            <a:endParaRPr/>
          </a:p>
          <a:p>
            <a:pPr marL="0" lvl="0" indent="0">
              <a:spcBef>
                <a:spcPts val="0"/>
              </a:spcBef>
              <a:spcAft>
                <a:spcPts val="0"/>
              </a:spcAft>
              <a:buNone/>
            </a:pPr>
            <a:r>
              <a:rPr lang="en"/>
              <a:t>We searched Eprints repositories from 31 UK institutions (~ 600k papers) for terms indicating that the results in the publication relied on the use of software at some stage of the research.</a:t>
            </a:r>
            <a:br>
              <a:rPr lang="en"/>
            </a:br>
            <a:br>
              <a:rPr lang="en"/>
            </a:br>
            <a:r>
              <a:rPr lang="en"/>
              <a:t>This graph displays the percentage of papers found to have software-related terms against all papers in the repository submitted in that year. Not only has the number of papers submitted been rising, but the percentage dependent on software has also been rising dramatically.</a:t>
            </a:r>
            <a:br>
              <a:rPr lang="en"/>
            </a:br>
            <a:endParaRPr/>
          </a:p>
        </p:txBody>
      </p:sp>
    </p:spTree>
    <p:extLst>
      <p:ext uri="{BB962C8B-B14F-4D97-AF65-F5344CB8AC3E}">
        <p14:creationId xmlns:p14="http://schemas.microsoft.com/office/powerpoint/2010/main" val="3159017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by </a:t>
            </a:r>
            <a:r>
              <a:rPr lang="en-US" dirty="0" err="1"/>
              <a:t>Nangia</a:t>
            </a:r>
            <a:r>
              <a:rPr lang="en-US" baseline="0" dirty="0"/>
              <a:t> and Katz</a:t>
            </a:r>
          </a:p>
          <a:p>
            <a:pPr lvl="1"/>
            <a:r>
              <a:rPr lang="en-US" dirty="0">
                <a:hlinkClick r:id="rId3"/>
              </a:rPr>
              <a:t>https://arxiv.org/pdf/1706.06527.pdf</a:t>
            </a:r>
            <a:endParaRPr lang="en-US" dirty="0"/>
          </a:p>
          <a:p>
            <a:pPr lvl="1"/>
            <a:r>
              <a:rPr lang="en-US" dirty="0"/>
              <a:t>January </a:t>
            </a:r>
            <a:r>
              <a:rPr lang="mr-IN" dirty="0"/>
              <a:t>–</a:t>
            </a:r>
            <a:r>
              <a:rPr lang="en-US" dirty="0"/>
              <a:t> March 2016, 173 pieces of software mentioned</a:t>
            </a:r>
          </a:p>
          <a:p>
            <a:pPr lvl="1"/>
            <a:r>
              <a:rPr lang="en-US" dirty="0"/>
              <a:t>32 of 40 papers mention</a:t>
            </a:r>
            <a:r>
              <a:rPr lang="en-US" baseline="0" dirty="0"/>
              <a:t> software</a:t>
            </a:r>
            <a:endParaRPr lang="en-US" dirty="0"/>
          </a:p>
          <a:p>
            <a:pPr lvl="1"/>
            <a:r>
              <a:rPr lang="en-US" dirty="0"/>
              <a:t>6 packages mentioned in 4 or more papers:</a:t>
            </a:r>
            <a:r>
              <a:rPr lang="en-US" baseline="0" dirty="0"/>
              <a:t> </a:t>
            </a:r>
            <a:r>
              <a:rPr lang="en-US" dirty="0" err="1"/>
              <a:t>Pymol</a:t>
            </a:r>
            <a:r>
              <a:rPr lang="en-US" dirty="0"/>
              <a:t>, R, Chimera, Coot, </a:t>
            </a:r>
            <a:r>
              <a:rPr lang="en-US" dirty="0" err="1"/>
              <a:t>Matlab</a:t>
            </a:r>
            <a:r>
              <a:rPr lang="en-US" dirty="0"/>
              <a:t>, PHENIX</a:t>
            </a:r>
          </a:p>
          <a:p>
            <a:pPr lvl="1"/>
            <a:r>
              <a:rPr lang="en-US" dirty="0"/>
              <a:t>26 packages mentioned in 2 or more papers</a:t>
            </a:r>
          </a:p>
          <a:p>
            <a:pPr lvl="1"/>
            <a:r>
              <a:rPr lang="en-US" dirty="0"/>
              <a:t>Note that R packages feature heavily, along with </a:t>
            </a:r>
            <a:r>
              <a:rPr lang="en-US" dirty="0" err="1"/>
              <a:t>visualisation</a:t>
            </a:r>
            <a:r>
              <a:rPr lang="en-US" dirty="0"/>
              <a:t> tools</a:t>
            </a:r>
          </a:p>
          <a:p>
            <a:endParaRPr lang="en-US" dirty="0"/>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8</a:t>
            </a:fld>
            <a:endParaRPr lang="en-US"/>
          </a:p>
        </p:txBody>
      </p:sp>
    </p:spTree>
    <p:extLst>
      <p:ext uri="{BB962C8B-B14F-4D97-AF65-F5344CB8AC3E}">
        <p14:creationId xmlns:p14="http://schemas.microsoft.com/office/powerpoint/2010/main" val="2044982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dirty="0"/>
              <a:t>One of the conclusions</a:t>
            </a:r>
            <a:r>
              <a:rPr lang="en-GB" baseline="0" dirty="0"/>
              <a:t> of a report published last year suggested a large migration of Eurasians back into Africa. However it turned out that this was due to an error in the bioinformatics pipeline wrongly discarding data.</a:t>
            </a:r>
          </a:p>
          <a:p>
            <a:endParaRPr lang="en-GB" baseline="0" dirty="0"/>
          </a:p>
          <a:p>
            <a:r>
              <a:rPr lang="en-GB" baseline="0" dirty="0"/>
              <a:t>In this case, this is a case of good science – the methodology was published, the data was available (http://</a:t>
            </a:r>
            <a:r>
              <a:rPr lang="en-GB" baseline="0" dirty="0" err="1"/>
              <a:t>africangenome.org</a:t>
            </a:r>
            <a:r>
              <a:rPr lang="en-GB" baseline="0" dirty="0"/>
              <a:t>/</a:t>
            </a:r>
            <a:r>
              <a:rPr lang="en-GB" baseline="0" dirty="0" err="1"/>
              <a:t>index.php</a:t>
            </a:r>
            <a:r>
              <a:rPr lang="en-GB" baseline="0" dirty="0"/>
              <a:t>/</a:t>
            </a:r>
            <a:r>
              <a:rPr lang="en-GB" baseline="0" dirty="0" err="1"/>
              <a:t>African_genome_ftp</a:t>
            </a:r>
            <a:r>
              <a:rPr lang="en-GB" baseline="0" dirty="0"/>
              <a:t> though not licensed) and the authors issued an erratum when the mistake was found.</a:t>
            </a:r>
            <a:endParaRPr lang="en-GB" dirty="0"/>
          </a:p>
          <a:p>
            <a:endParaRPr lang="en-GB" dirty="0"/>
          </a:p>
          <a:p>
            <a:endParaRPr lang="en-GB" dirty="0"/>
          </a:p>
          <a:p>
            <a:r>
              <a:rPr lang="en-GB" dirty="0"/>
              <a:t>The results presented in the Report “Ancient Ethiopian genome reveals extensive Eurasian admixture throughout the African continent“ were affected by a bioinformatics error. A script necessary to convert the input produced by </a:t>
            </a:r>
            <a:r>
              <a:rPr lang="en-GB" dirty="0" err="1"/>
              <a:t>samtools</a:t>
            </a:r>
            <a:r>
              <a:rPr lang="en-GB" dirty="0"/>
              <a:t> v0.1.19 to be compatible with PLINK was not run when merging the ancient genome, </a:t>
            </a:r>
            <a:r>
              <a:rPr lang="en-GB" dirty="0" err="1"/>
              <a:t>Mota</a:t>
            </a:r>
            <a:r>
              <a:rPr lang="en-GB" dirty="0"/>
              <a:t>, with the contemporary populations SNP panel, leading to homozygote positions to the human reference genome being dropped as missing data (the analysis of admixture with Neanderthals and </a:t>
            </a:r>
            <a:r>
              <a:rPr lang="en-GB" dirty="0" err="1"/>
              <a:t>Denisovans</a:t>
            </a:r>
            <a:r>
              <a:rPr lang="en-GB" dirty="0"/>
              <a:t> was not affected). When those positions were included, 255,922 SNP out of 256,540 from the contemporary reference panel could be called in </a:t>
            </a:r>
            <a:r>
              <a:rPr lang="en-GB" dirty="0" err="1"/>
              <a:t>Mota</a:t>
            </a:r>
            <a:r>
              <a:rPr lang="en-GB" dirty="0"/>
              <a:t>. The conclusion of a large migration into East Africa from Western Eurasia, and more precisely from a source genetically close to the early Neolithic farmers, is not affected. However, the geographic extent of the genetic impact of this migration was overestimated: the Western Eurasian backflow mostly affected East Africa and only a few Sub-Saharan populations; the Yoruba and </a:t>
            </a:r>
            <a:r>
              <a:rPr lang="en-GB" dirty="0" err="1"/>
              <a:t>Mbuti</a:t>
            </a:r>
            <a:r>
              <a:rPr lang="en-GB" dirty="0"/>
              <a:t> do not show higher levels of Western Eurasian ancestry compared to </a:t>
            </a:r>
            <a:r>
              <a:rPr lang="en-GB" dirty="0" err="1"/>
              <a:t>Mota</a:t>
            </a:r>
            <a:r>
              <a:rPr lang="en-GB" dirty="0"/>
              <a:t>.</a:t>
            </a:r>
          </a:p>
          <a:p>
            <a:endParaRPr lang="en-GB" dirty="0"/>
          </a:p>
          <a:p>
            <a:r>
              <a:rPr lang="en-GB" dirty="0"/>
              <a:t>We thank Pontus </a:t>
            </a:r>
            <a:r>
              <a:rPr lang="en-GB" dirty="0" err="1"/>
              <a:t>Skoglund</a:t>
            </a:r>
            <a:r>
              <a:rPr lang="en-GB" dirty="0"/>
              <a:t> and David Reich for letting us know about this problem.</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11</a:t>
            </a:fld>
            <a:endParaRPr lang="en-US"/>
          </a:p>
        </p:txBody>
      </p:sp>
    </p:spTree>
    <p:extLst>
      <p:ext uri="{BB962C8B-B14F-4D97-AF65-F5344CB8AC3E}">
        <p14:creationId xmlns:p14="http://schemas.microsoft.com/office/powerpoint/2010/main" val="2810717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AF3933-7615-034E-8430-4762F36AECEF}" type="slidenum">
              <a:rPr lang="en-US" smtClean="0"/>
              <a:t>12</a:t>
            </a:fld>
            <a:endParaRPr lang="en-US"/>
          </a:p>
        </p:txBody>
      </p:sp>
    </p:spTree>
    <p:extLst>
      <p:ext uri="{BB962C8B-B14F-4D97-AF65-F5344CB8AC3E}">
        <p14:creationId xmlns:p14="http://schemas.microsoft.com/office/powerpoint/2010/main" val="3745620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science.sciencemag.org</a:t>
            </a:r>
            <a:r>
              <a:rPr lang="en-US" dirty="0"/>
              <a:t>/content/314/5807/1856.full</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13</a:t>
            </a:fld>
            <a:endParaRPr lang="en-US"/>
          </a:p>
        </p:txBody>
      </p:sp>
    </p:spTree>
    <p:extLst>
      <p:ext uri="{BB962C8B-B14F-4D97-AF65-F5344CB8AC3E}">
        <p14:creationId xmlns:p14="http://schemas.microsoft.com/office/powerpoint/2010/main" val="2757544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Quotation">
    <p:spTree>
      <p:nvGrpSpPr>
        <p:cNvPr id="1" name=""/>
        <p:cNvGrpSpPr/>
        <p:nvPr/>
      </p:nvGrpSpPr>
      <p:grpSpPr>
        <a:xfrm>
          <a:off x="0" y="0"/>
          <a:ext cx="0" cy="0"/>
          <a:chOff x="0" y="0"/>
          <a:chExt cx="0" cy="0"/>
        </a:xfrm>
      </p:grpSpPr>
      <p:sp>
        <p:nvSpPr>
          <p:cNvPr id="5" name="Rectangle 4"/>
          <p:cNvSpPr/>
          <p:nvPr userDrawn="1"/>
        </p:nvSpPr>
        <p:spPr>
          <a:xfrm>
            <a:off x="0" y="987574"/>
            <a:ext cx="9144000" cy="411542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14328" y="221787"/>
            <a:ext cx="6886575" cy="4409646"/>
          </a:xfrm>
        </p:spPr>
        <p:txBody>
          <a:bodyPr>
            <a:noAutofit/>
          </a:bodyPr>
          <a:lstStyle>
            <a:lvl1pPr algn="l">
              <a:defRPr sz="7200">
                <a:solidFill>
                  <a:schemeClr val="bg1"/>
                </a:solidFill>
                <a:effectLst>
                  <a:outerShdw blurRad="50800" dist="38100" dir="2700000" algn="tl" rotWithShape="0">
                    <a:srgbClr val="000000">
                      <a:alpha val="43000"/>
                    </a:srgbClr>
                  </a:outerShdw>
                </a:effectLst>
              </a:defRPr>
            </a:lvl1pPr>
          </a:lstStyle>
          <a:p>
            <a:r>
              <a:rPr lang="en-US" dirty="0"/>
              <a:t>Click to edit Master title style</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pPr/>
              <a:t>‹#›</a:t>
            </a:fld>
            <a:endParaRPr lang="en-GB"/>
          </a:p>
        </p:txBody>
      </p:sp>
    </p:spTree>
    <p:extLst>
      <p:ext uri="{BB962C8B-B14F-4D97-AF65-F5344CB8AC3E}">
        <p14:creationId xmlns:p14="http://schemas.microsoft.com/office/powerpoint/2010/main" val="729250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pPr/>
              <a:t>‹#›</a:t>
            </a:fld>
            <a:endParaRPr lang="en-GB"/>
          </a:p>
        </p:txBody>
      </p:sp>
    </p:spTree>
    <p:extLst>
      <p:ext uri="{BB962C8B-B14F-4D97-AF65-F5344CB8AC3E}">
        <p14:creationId xmlns:p14="http://schemas.microsoft.com/office/powerpoint/2010/main" val="957339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326" y="98822"/>
            <a:ext cx="6886575" cy="85725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189180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90372C55-F32C-714E-85D4-4C85D67E2D89}" type="datetimeFigureOut">
              <a:rPr lang="en-US" smtClean="0">
                <a:solidFill>
                  <a:prstClr val="black">
                    <a:tint val="75000"/>
                  </a:prstClr>
                </a:solidFill>
                <a:latin typeface="Calibri"/>
              </a:rPr>
              <a:pPr/>
              <a:t>6/28/18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7628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19708" y="47394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27760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9751" y="1113235"/>
            <a:ext cx="3965575" cy="323254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7726" y="1113235"/>
            <a:ext cx="3967163" cy="323254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823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103584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Placeholder 1"/>
          <p:cNvSpPr>
            <a:spLocks noGrp="1"/>
          </p:cNvSpPr>
          <p:nvPr>
            <p:ph type="title"/>
          </p:nvPr>
        </p:nvSpPr>
        <p:spPr>
          <a:xfrm>
            <a:off x="314328" y="98822"/>
            <a:ext cx="6886575" cy="85725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3378" y="1200151"/>
            <a:ext cx="8353425" cy="33944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6553200" y="484070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0C9E47C-0217-49B3-970F-DB4ECF0A17E8}" type="slidenum">
              <a:rPr lang="en-GB" smtClean="0">
                <a:solidFill>
                  <a:prstClr val="black">
                    <a:tint val="75000"/>
                  </a:prstClr>
                </a:solidFill>
              </a:rPr>
              <a:pPr/>
              <a:t>‹#›</a:t>
            </a:fld>
            <a:endParaRPr lang="en-GB">
              <a:solidFill>
                <a:prstClr val="black">
                  <a:tint val="75000"/>
                </a:prstClr>
              </a:solidFill>
            </a:endParaRPr>
          </a:p>
        </p:txBody>
      </p:sp>
      <p:sp>
        <p:nvSpPr>
          <p:cNvPr id="8" name="TextBox 7"/>
          <p:cNvSpPr txBox="1"/>
          <p:nvPr userDrawn="1"/>
        </p:nvSpPr>
        <p:spPr>
          <a:xfrm>
            <a:off x="0" y="4840699"/>
            <a:ext cx="9144000" cy="338554"/>
          </a:xfrm>
          <a:prstGeom prst="rect">
            <a:avLst/>
          </a:prstGeom>
          <a:noFill/>
        </p:spPr>
        <p:txBody>
          <a:bodyPr wrap="square" rtlCol="0">
            <a:spAutoFit/>
          </a:bodyPr>
          <a:lstStyle/>
          <a:p>
            <a:pPr algn="ctr"/>
            <a:r>
              <a:rPr lang="en-GB" sz="1600" dirty="0">
                <a:solidFill>
                  <a:srgbClr val="FF0000"/>
                </a:solidFill>
              </a:rPr>
              <a:t>Software Sustainability Institute</a:t>
            </a:r>
          </a:p>
        </p:txBody>
      </p:sp>
      <p:grpSp>
        <p:nvGrpSpPr>
          <p:cNvPr id="4" name="Group 3"/>
          <p:cNvGrpSpPr/>
          <p:nvPr userDrawn="1"/>
        </p:nvGrpSpPr>
        <p:grpSpPr>
          <a:xfrm>
            <a:off x="7740352" y="108771"/>
            <a:ext cx="1321098" cy="878803"/>
            <a:chOff x="7381875" y="144884"/>
            <a:chExt cx="1679575" cy="1117264"/>
          </a:xfrm>
        </p:grpSpPr>
        <p:pic>
          <p:nvPicPr>
            <p:cNvPr id="11" name="Picture 10" descr="WhiteLogo.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549111" y="144884"/>
              <a:ext cx="1251859" cy="920937"/>
            </a:xfrm>
            <a:prstGeom prst="rect">
              <a:avLst/>
            </a:prstGeom>
          </p:spPr>
        </p:pic>
        <p:sp>
          <p:nvSpPr>
            <p:cNvPr id="13" name="TextBox 12"/>
            <p:cNvSpPr txBox="1"/>
            <p:nvPr userDrawn="1"/>
          </p:nvSpPr>
          <p:spPr>
            <a:xfrm>
              <a:off x="7381875" y="1066503"/>
              <a:ext cx="1679575" cy="195645"/>
            </a:xfrm>
            <a:prstGeom prst="rect">
              <a:avLst/>
            </a:prstGeom>
            <a:noFill/>
          </p:spPr>
          <p:txBody>
            <a:bodyPr wrap="square" lIns="0" tIns="0" rIns="0" bIns="0" rtlCol="0">
              <a:spAutoFit/>
            </a:bodyPr>
            <a:lstStyle/>
            <a:p>
              <a:r>
                <a:rPr lang="en-GB" sz="1000" b="1" dirty="0" err="1">
                  <a:solidFill>
                    <a:prstClr val="white"/>
                  </a:solidFill>
                  <a:latin typeface="Consolas" pitchFamily="49" charset="0"/>
                  <a:cs typeface="Consolas" pitchFamily="49" charset="0"/>
                </a:rPr>
                <a:t>www.software.ac.uk</a:t>
              </a:r>
              <a:endParaRPr lang="en-GB" sz="1000" b="1" dirty="0">
                <a:solidFill>
                  <a:prstClr val="white"/>
                </a:solidFill>
                <a:latin typeface="Consolas" pitchFamily="49" charset="0"/>
                <a:cs typeface="Consolas" pitchFamily="49" charset="0"/>
              </a:endParaRPr>
            </a:p>
          </p:txBody>
        </p:sp>
      </p:gr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4" r:id="rId5"/>
    <p:sldLayoutId id="2147483705" r:id="rId6"/>
  </p:sldLayoutIdLst>
  <p:txStyles>
    <p:titleStyle>
      <a:lvl1pPr algn="ctr" defTabSz="914377" rtl="0" eaLnBrk="1" latinLnBrk="0" hangingPunct="1">
        <a:spcBef>
          <a:spcPct val="0"/>
        </a:spcBef>
        <a:buNone/>
        <a:defRPr sz="4400" kern="1200">
          <a:solidFill>
            <a:schemeClr val="bg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www.esa.int/For_Media/Press_Releases/Ariane_501_-_Presentation_of_Inquiry_Board_report" TargetMode="External"/><Relationship Id="rId4" Type="http://schemas.openxmlformats.org/officeDocument/2006/relationships/hyperlink" Target="http://www.esa.int/spaceinimages/Images/2009/09/Explosion_of_first_Ariane_5_flight_June_4_1996"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sciencemag.org/authors/science-journals-editorial-policies" TargetMode="External"/><Relationship Id="rId4" Type="http://schemas.openxmlformats.org/officeDocument/2006/relationships/hyperlink" Target="https://doi.org/10.1073/pnas.170829011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doi.org/10.1073/pnas.1708290115" TargetMode="External"/><Relationship Id="rId4" Type="http://schemas.openxmlformats.org/officeDocument/2006/relationships/image" Target="../media/image37.tiff"/></Relationships>
</file>

<file path=ppt/slides/_rels/slide17.xml.rels><?xml version="1.0" encoding="UTF-8" standalone="yes"?>
<Relationships xmlns="http://schemas.openxmlformats.org/package/2006/relationships"><Relationship Id="rId8" Type="http://schemas.openxmlformats.org/officeDocument/2006/relationships/hyperlink" Target="https://doi.org/10.1073/pnas.1708290115" TargetMode="External"/><Relationship Id="rId3" Type="http://schemas.openxmlformats.org/officeDocument/2006/relationships/image" Target="../media/image37.tiff"/><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tif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hyperlink" Target="https://doi.org/10.1371/journal.pbio.1001745"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hyperlink" Target="https://doi.org/10.1371/journal.pcbi.1005510" TargetMode="Externa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6084/m9.figshare.5331703.v2" TargetMode="External"/><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6084/m9.figshare.5331703.v2" TargetMode="External"/><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6084/m9.figshare.5331703.v2" TargetMode="External"/><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github.com/CLARIAH/software-quality-guidelines" TargetMode="External"/><Relationship Id="rId2" Type="http://schemas.openxmlformats.org/officeDocument/2006/relationships/hyperlink" Target="https://esipfed.github.io/Software-Assessment-Guidelines/" TargetMode="Externa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hyperlink" Target="https://www.ncbi.nlm.nih.gov/pmc/articles/PMC5490478/" TargetMode="External"/><Relationship Id="rId4" Type="http://schemas.openxmlformats.org/officeDocument/2006/relationships/hyperlink" Target="https://tools.ipol.im/wiki/ref/software_guidelin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61.tiff"/><Relationship Id="rId3" Type="http://schemas.openxmlformats.org/officeDocument/2006/relationships/hyperlink" Target="https://www.ncbi.nlm.nih.gov/pubmed/27635232" TargetMode="External"/><Relationship Id="rId7" Type="http://schemas.openxmlformats.org/officeDocument/2006/relationships/image" Target="../media/image60.tiff"/><Relationship Id="rId2" Type="http://schemas.openxmlformats.org/officeDocument/2006/relationships/hyperlink" Target="https://www.ncbi.nlm.nih.gov/pmc/articles/PMC5490478/" TargetMode="External"/><Relationship Id="rId1" Type="http://schemas.openxmlformats.org/officeDocument/2006/relationships/slideLayout" Target="../slideLayouts/slideLayout3.xml"/><Relationship Id="rId6" Type="http://schemas.openxmlformats.org/officeDocument/2006/relationships/hyperlink" Target="https://github.com/SoftDev4Research/" TargetMode="External"/><Relationship Id="rId5" Type="http://schemas.openxmlformats.org/officeDocument/2006/relationships/hyperlink" Target="https://softdev4research.github.io/recommendations/supporters/" TargetMode="External"/><Relationship Id="rId4" Type="http://schemas.openxmlformats.org/officeDocument/2006/relationships/hyperlink" Target="https://github.com/SoftDev4Research/4OSS-lesson" TargetMode="External"/><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8.tiff"/><Relationship Id="rId4" Type="http://schemas.openxmlformats.org/officeDocument/2006/relationships/image" Target="../media/image63.png"/><Relationship Id="rId9"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hyperlink" Target="http://journals.aps.org/prl/abstract/10.1103/PhysRevLett.116.061102"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0.tiff"/><Relationship Id="rId5" Type="http://schemas.openxmlformats.org/officeDocument/2006/relationships/image" Target="../media/image69.tiff"/><Relationship Id="rId4" Type="http://schemas.openxmlformats.org/officeDocument/2006/relationships/hyperlink" Target="https://losc.ligo.org/s/events/GW150914/GW150914_tutorial.ipynb"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stodden.net/AMP2011/"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oftware.ac.uk/blog/2013-01-25-haters-gonna-hate-why-you-shouldnt-be-ashamed-releasing-your-code"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tiff"/><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tiff"/><Relationship Id="rId5" Type="http://schemas.openxmlformats.org/officeDocument/2006/relationships/image" Target="../media/image75.png"/><Relationship Id="rId10" Type="http://schemas.microsoft.com/office/2007/relationships/hdphoto" Target="../media/hdphoto1.wdp"/><Relationship Id="rId4" Type="http://schemas.openxmlformats.org/officeDocument/2006/relationships/image" Target="../media/image74.tiff"/><Relationship Id="rId9" Type="http://schemas.openxmlformats.org/officeDocument/2006/relationships/image" Target="../media/image79.png"/></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hyperlink" Target="https://www.software.ac.uk/software-management-plans" TargetMode="External"/><Relationship Id="rId13" Type="http://schemas.openxmlformats.org/officeDocument/2006/relationships/hyperlink" Target="http://datacarpentry.org/" TargetMode="External"/><Relationship Id="rId18" Type="http://schemas.openxmlformats.org/officeDocument/2006/relationships/image" Target="../media/image9.png"/><Relationship Id="rId3" Type="http://schemas.openxmlformats.org/officeDocument/2006/relationships/hyperlink" Target="http://www.software.ac.uk/fellowship-programme" TargetMode="External"/><Relationship Id="rId21" Type="http://schemas.openxmlformats.org/officeDocument/2006/relationships/image" Target="../media/image2.png"/><Relationship Id="rId7" Type="http://schemas.openxmlformats.org/officeDocument/2006/relationships/hyperlink" Target="http://www.software.ac.uk/software-evaluation-guide" TargetMode="External"/><Relationship Id="rId12" Type="http://schemas.openxmlformats.org/officeDocument/2006/relationships/hyperlink" Target="http://www.software.ac.uk/software-carpentry" TargetMode="External"/><Relationship Id="rId17" Type="http://schemas.openxmlformats.org/officeDocument/2006/relationships/image" Target="../media/image8.png"/><Relationship Id="rId2" Type="http://schemas.openxmlformats.org/officeDocument/2006/relationships/notesSlide" Target="../notesSlides/notesSlide18.xml"/><Relationship Id="rId16" Type="http://schemas.openxmlformats.org/officeDocument/2006/relationships/hyperlink" Target="openresearchsoftware.metajnl.com" TargetMode="External"/><Relationship Id="rId20"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hyperlink" Target="http://www.software.ac.uk/who-do-we-work" TargetMode="External"/><Relationship Id="rId11" Type="http://schemas.openxmlformats.org/officeDocument/2006/relationships/hyperlink" Target="http://www.software.ac.uk/blog" TargetMode="External"/><Relationship Id="rId24" Type="http://schemas.openxmlformats.org/officeDocument/2006/relationships/image" Target="../media/image5.png"/><Relationship Id="rId5" Type="http://schemas.openxmlformats.org/officeDocument/2006/relationships/hyperlink" Target="http://www.software.ac.uk/open-call" TargetMode="External"/><Relationship Id="rId15" Type="http://schemas.openxmlformats.org/officeDocument/2006/relationships/hyperlink" Target="http://www.software.ac.uk/resources/top-tips" TargetMode="External"/><Relationship Id="rId23" Type="http://schemas.openxmlformats.org/officeDocument/2006/relationships/image" Target="../media/image84.png"/><Relationship Id="rId10" Type="http://schemas.openxmlformats.org/officeDocument/2006/relationships/hyperlink" Target="http://www.software.ac.uk/policy" TargetMode="External"/><Relationship Id="rId19" Type="http://schemas.openxmlformats.org/officeDocument/2006/relationships/image" Target="../media/image81.png"/><Relationship Id="rId4" Type="http://schemas.openxmlformats.org/officeDocument/2006/relationships/hyperlink" Target="http://www.software.ac.uk/community/workshops" TargetMode="External"/><Relationship Id="rId9" Type="http://schemas.openxmlformats.org/officeDocument/2006/relationships/hyperlink" Target="http://www.software.ac.uk/resources/case-studies" TargetMode="External"/><Relationship Id="rId14" Type="http://schemas.openxmlformats.org/officeDocument/2006/relationships/hyperlink" Target="http://www.software.ac.uk/resources/guides-everything" TargetMode="External"/><Relationship Id="rId22"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2.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15.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4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notesSlide" Target="../notesSlides/notesSlide21.xml"/><Relationship Id="rId16" Type="http://schemas.openxmlformats.org/officeDocument/2006/relationships/image" Target="../media/image101.png"/><Relationship Id="rId1" Type="http://schemas.openxmlformats.org/officeDocument/2006/relationships/slideLayout" Target="../slideLayouts/slideLayout4.xml"/><Relationship Id="rId6" Type="http://schemas.openxmlformats.org/officeDocument/2006/relationships/image" Target="../media/image91.jpeg"/><Relationship Id="rId11" Type="http://schemas.openxmlformats.org/officeDocument/2006/relationships/image" Target="../media/image96.png"/><Relationship Id="rId5" Type="http://schemas.openxmlformats.org/officeDocument/2006/relationships/image" Target="../media/image90.jpeg"/><Relationship Id="rId15" Type="http://schemas.openxmlformats.org/officeDocument/2006/relationships/image" Target="../media/image100.png"/><Relationship Id="rId10" Type="http://schemas.openxmlformats.org/officeDocument/2006/relationships/image" Target="../media/image95.png"/><Relationship Id="rId19" Type="http://schemas.openxmlformats.org/officeDocument/2006/relationships/image" Target="../media/image104.png"/><Relationship Id="rId4" Type="http://schemas.openxmlformats.org/officeDocument/2006/relationships/image" Target="../media/image89.jpeg"/><Relationship Id="rId9" Type="http://schemas.openxmlformats.org/officeDocument/2006/relationships/image" Target="../media/image94.png"/><Relationship Id="rId14" Type="http://schemas.openxmlformats.org/officeDocument/2006/relationships/image" Target="../media/image99.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hyperlink" Target="https://doi.org/10.5281/zenodo.118356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rxiv.org/pdf/1706.06527.pd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14326" y="1375825"/>
            <a:ext cx="8578154" cy="2865925"/>
          </a:xfrm>
        </p:spPr>
        <p:txBody>
          <a:bodyPr anchor="b"/>
          <a:lstStyle/>
          <a:p>
            <a:br>
              <a:rPr lang="en-US" sz="3200" dirty="0"/>
            </a:br>
            <a:r>
              <a:rPr lang="en-US" sz="4400" dirty="0">
                <a:effectLst/>
              </a:rPr>
              <a:t>More Than Top Down or Bottom Up: </a:t>
            </a:r>
            <a:br>
              <a:rPr lang="en-US" sz="3200" dirty="0">
                <a:effectLst/>
              </a:rPr>
            </a:br>
            <a:r>
              <a:rPr lang="en-US" sz="2400" dirty="0">
                <a:effectLst/>
              </a:rPr>
              <a:t>Fostering Software Engineering Best Practice in Diverse Groups</a:t>
            </a:r>
            <a:br>
              <a:rPr lang="en-US" sz="2400" dirty="0">
                <a:effectLst/>
              </a:rPr>
            </a:br>
            <a:br>
              <a:rPr lang="en-US" sz="2800" dirty="0"/>
            </a:br>
            <a:r>
              <a:rPr lang="en-US" sz="2000" i="1" dirty="0"/>
              <a:t>https://</a:t>
            </a:r>
            <a:r>
              <a:rPr lang="en-US" sz="2000" i="1" dirty="0" err="1"/>
              <a:t>doi.org</a:t>
            </a:r>
            <a:r>
              <a:rPr lang="en-US" sz="2000" i="1" dirty="0"/>
              <a:t>/10.6084/m9.figshare.6731696</a:t>
            </a:r>
            <a:br>
              <a:rPr lang="en-US" sz="2000" i="1" dirty="0"/>
            </a:br>
            <a:r>
              <a:rPr lang="en-US" sz="2000" i="1" dirty="0"/>
              <a:t>3</a:t>
            </a:r>
            <a:r>
              <a:rPr lang="en-US" sz="2000" i="1" baseline="30000" dirty="0"/>
              <a:t>rd</a:t>
            </a:r>
            <a:r>
              <a:rPr lang="en-US" sz="2000" i="1" dirty="0"/>
              <a:t> </a:t>
            </a:r>
            <a:r>
              <a:rPr lang="en-US" sz="2000" dirty="0"/>
              <a:t>July 2018, PASC2018, Basel</a:t>
            </a:r>
            <a:br>
              <a:rPr lang="en-US" sz="2000" dirty="0"/>
            </a:br>
            <a:r>
              <a:rPr lang="en-US" sz="2000" dirty="0"/>
              <a:t>Neil Chue Hong (@</a:t>
            </a:r>
            <a:r>
              <a:rPr lang="en-US" sz="2000" dirty="0" err="1"/>
              <a:t>npch</a:t>
            </a:r>
            <a:r>
              <a:rPr lang="en-US" sz="2000" dirty="0"/>
              <a:t>), Software Sustainability Institute</a:t>
            </a:r>
            <a:br>
              <a:rPr lang="en-US" sz="2000" dirty="0"/>
            </a:br>
            <a:r>
              <a:rPr lang="en-US" sz="2000" dirty="0"/>
              <a:t>ORCID: 0000-0002-8876-7606 | </a:t>
            </a:r>
            <a:r>
              <a:rPr lang="en-US" sz="2000" dirty="0" err="1"/>
              <a:t>N.ChueHong@software.ac.uk</a:t>
            </a:r>
            <a:endParaRPr lang="en-US" sz="2000" dirty="0"/>
          </a:p>
        </p:txBody>
      </p:sp>
      <p:sp>
        <p:nvSpPr>
          <p:cNvPr id="4" name="TextBox 3"/>
          <p:cNvSpPr txBox="1"/>
          <p:nvPr/>
        </p:nvSpPr>
        <p:spPr>
          <a:xfrm>
            <a:off x="6700650" y="4691920"/>
            <a:ext cx="1399742" cy="400110"/>
          </a:xfrm>
          <a:prstGeom prst="rect">
            <a:avLst/>
          </a:prstGeom>
          <a:noFill/>
        </p:spPr>
        <p:txBody>
          <a:bodyPr wrap="none" rtlCol="0">
            <a:spAutoFit/>
          </a:bodyPr>
          <a:lstStyle/>
          <a:p>
            <a:r>
              <a:rPr lang="en-US" sz="1000" dirty="0"/>
              <a:t>Slides licensed under</a:t>
            </a:r>
            <a:br>
              <a:rPr lang="en-US" sz="1000" dirty="0"/>
            </a:br>
            <a:r>
              <a:rPr lang="en-US" sz="1000" dirty="0"/>
              <a:t>CC-BY where indicated:</a:t>
            </a:r>
          </a:p>
        </p:txBody>
      </p:sp>
      <p:pic>
        <p:nvPicPr>
          <p:cNvPr id="5" name="Picture 4"/>
          <p:cNvPicPr>
            <a:picLocks noChangeAspect="1"/>
          </p:cNvPicPr>
          <p:nvPr/>
        </p:nvPicPr>
        <p:blipFill>
          <a:blip r:embed="rId3"/>
          <a:stretch>
            <a:fillRect/>
          </a:stretch>
        </p:blipFill>
        <p:spPr>
          <a:xfrm>
            <a:off x="8026400" y="4698330"/>
            <a:ext cx="1117600" cy="393700"/>
          </a:xfrm>
          <a:prstGeom prst="rect">
            <a:avLst/>
          </a:prstGeom>
        </p:spPr>
      </p:pic>
      <p:grpSp>
        <p:nvGrpSpPr>
          <p:cNvPr id="20" name="Group 19"/>
          <p:cNvGrpSpPr/>
          <p:nvPr/>
        </p:nvGrpSpPr>
        <p:grpSpPr>
          <a:xfrm>
            <a:off x="395536" y="4299942"/>
            <a:ext cx="6120680" cy="708001"/>
            <a:chOff x="395536" y="5226754"/>
            <a:chExt cx="6120680" cy="708001"/>
          </a:xfrm>
        </p:grpSpPr>
        <p:sp>
          <p:nvSpPr>
            <p:cNvPr id="18" name="Rectangle 17"/>
            <p:cNvSpPr/>
            <p:nvPr/>
          </p:nvSpPr>
          <p:spPr>
            <a:xfrm>
              <a:off x="395536" y="5236046"/>
              <a:ext cx="6120680" cy="6926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815530" y="5314951"/>
              <a:ext cx="1232473" cy="610331"/>
            </a:xfrm>
            <a:prstGeom prst="rect">
              <a:avLst/>
            </a:prstGeom>
          </p:spPr>
        </p:pic>
        <p:sp>
          <p:nvSpPr>
            <p:cNvPr id="8" name="TextBox 7"/>
            <p:cNvSpPr txBox="1"/>
            <p:nvPr/>
          </p:nvSpPr>
          <p:spPr>
            <a:xfrm>
              <a:off x="395537" y="5226754"/>
              <a:ext cx="1418978" cy="369332"/>
            </a:xfrm>
            <a:prstGeom prst="rect">
              <a:avLst/>
            </a:prstGeom>
            <a:noFill/>
          </p:spPr>
          <p:txBody>
            <a:bodyPr wrap="none" rtlCol="0" anchor="t">
              <a:spAutoFit/>
            </a:bodyPr>
            <a:lstStyle/>
            <a:p>
              <a:r>
                <a:rPr lang="en-US" i="1" dirty="0"/>
                <a:t>Supported by</a:t>
              </a:r>
            </a:p>
          </p:txBody>
        </p:sp>
        <p:sp>
          <p:nvSpPr>
            <p:cNvPr id="9" name="TextBox 8"/>
            <p:cNvSpPr txBox="1"/>
            <p:nvPr/>
          </p:nvSpPr>
          <p:spPr>
            <a:xfrm>
              <a:off x="4139954" y="5236049"/>
              <a:ext cx="1661032" cy="646331"/>
            </a:xfrm>
            <a:prstGeom prst="rect">
              <a:avLst/>
            </a:prstGeom>
            <a:noFill/>
          </p:spPr>
          <p:txBody>
            <a:bodyPr wrap="none" rtlCol="0" anchor="t">
              <a:spAutoFit/>
            </a:bodyPr>
            <a:lstStyle/>
            <a:p>
              <a:r>
                <a:rPr lang="en-US" i="1" dirty="0">
                  <a:solidFill>
                    <a:srgbClr val="000000"/>
                  </a:solidFill>
                </a:rPr>
                <a:t>Project funding </a:t>
              </a:r>
              <a:br>
                <a:rPr lang="en-US" i="1" dirty="0">
                  <a:solidFill>
                    <a:srgbClr val="000000"/>
                  </a:solidFill>
                </a:rPr>
              </a:br>
              <a:r>
                <a:rPr lang="en-US" i="1" dirty="0">
                  <a:solidFill>
                    <a:srgbClr val="000000"/>
                  </a:solidFill>
                </a:rPr>
                <a:t>from</a:t>
              </a:r>
            </a:p>
          </p:txBody>
        </p:sp>
        <p:pic>
          <p:nvPicPr>
            <p:cNvPr id="10" name="Picture 9"/>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7544" y="5596088"/>
              <a:ext cx="1219200" cy="338667"/>
            </a:xfrm>
            <a:prstGeom prst="rect">
              <a:avLst/>
            </a:prstGeom>
          </p:spPr>
        </p:pic>
        <p:pic>
          <p:nvPicPr>
            <p:cNvPr id="11" name="Picture 10"/>
            <p:cNvPicPr>
              <a:picLocks noChangeAspect="1"/>
            </p:cNvPicPr>
            <p:nvPr/>
          </p:nvPicPr>
          <p:blipFill>
            <a:blip r:embed="rId6"/>
            <a:stretch>
              <a:fillRect/>
            </a:stretch>
          </p:blipFill>
          <p:spPr>
            <a:xfrm>
              <a:off x="4860032" y="5596088"/>
              <a:ext cx="533400" cy="297305"/>
            </a:xfrm>
            <a:prstGeom prst="rect">
              <a:avLst/>
            </a:prstGeom>
          </p:spPr>
        </p:pic>
        <p:pic>
          <p:nvPicPr>
            <p:cNvPr id="2" name="Picture 1"/>
            <p:cNvPicPr>
              <a:picLocks noChangeAspect="1"/>
            </p:cNvPicPr>
            <p:nvPr/>
          </p:nvPicPr>
          <p:blipFill>
            <a:blip r:embed="rId7"/>
            <a:stretch>
              <a:fillRect/>
            </a:stretch>
          </p:blipFill>
          <p:spPr>
            <a:xfrm>
              <a:off x="3131840" y="5308054"/>
              <a:ext cx="686144" cy="583952"/>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24131" y="5380062"/>
              <a:ext cx="702479" cy="490488"/>
            </a:xfrm>
            <a:prstGeom prst="rect">
              <a:avLst/>
            </a:prstGeom>
          </p:spPr>
        </p:pic>
      </p:grpSp>
      <p:grpSp>
        <p:nvGrpSpPr>
          <p:cNvPr id="13" name="Group 12"/>
          <p:cNvGrpSpPr/>
          <p:nvPr/>
        </p:nvGrpSpPr>
        <p:grpSpPr>
          <a:xfrm>
            <a:off x="395536" y="123478"/>
            <a:ext cx="7056784" cy="1080120"/>
            <a:chOff x="107504" y="116632"/>
            <a:chExt cx="7056784" cy="1080120"/>
          </a:xfrm>
        </p:grpSpPr>
        <p:sp>
          <p:nvSpPr>
            <p:cNvPr id="14" name="Rectangle 13"/>
            <p:cNvSpPr/>
            <p:nvPr/>
          </p:nvSpPr>
          <p:spPr>
            <a:xfrm>
              <a:off x="107504" y="116632"/>
              <a:ext cx="7056784" cy="108012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logomanchester"/>
            <p:cNvPicPr>
              <a:picLocks noChangeAspect="1" noChangeArrowheads="1"/>
            </p:cNvPicPr>
            <p:nvPr/>
          </p:nvPicPr>
          <p:blipFill>
            <a:blip r:embed="rId9"/>
            <a:srcRect/>
            <a:stretch>
              <a:fillRect/>
            </a:stretch>
          </p:blipFill>
          <p:spPr bwMode="auto">
            <a:xfrm>
              <a:off x="1210657" y="360098"/>
              <a:ext cx="1659890" cy="566945"/>
            </a:xfrm>
            <a:prstGeom prst="rect">
              <a:avLst/>
            </a:prstGeom>
            <a:noFill/>
            <a:ln w="9525">
              <a:noFill/>
              <a:miter lim="800000"/>
              <a:headEnd/>
              <a:tailEnd/>
            </a:ln>
          </p:spPr>
        </p:pic>
        <p:pic>
          <p:nvPicPr>
            <p:cNvPr id="16" name="Picture 15" descr="EUcrest-official-noborder"/>
            <p:cNvPicPr>
              <a:picLocks noChangeAspect="1" noChangeArrowheads="1"/>
            </p:cNvPicPr>
            <p:nvPr/>
          </p:nvPicPr>
          <p:blipFill>
            <a:blip r:embed="rId10"/>
            <a:srcRect/>
            <a:stretch>
              <a:fillRect/>
            </a:stretch>
          </p:blipFill>
          <p:spPr bwMode="auto">
            <a:xfrm>
              <a:off x="160931" y="174188"/>
              <a:ext cx="960348" cy="938765"/>
            </a:xfrm>
            <a:prstGeom prst="rect">
              <a:avLst/>
            </a:prstGeom>
            <a:noFill/>
            <a:ln w="9525">
              <a:noFill/>
              <a:miter lim="800000"/>
              <a:headEnd/>
              <a:tailEnd/>
            </a:ln>
          </p:spPr>
        </p:pic>
        <p:pic>
          <p:nvPicPr>
            <p:cNvPr id="17" name="Picture 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908035" y="404664"/>
              <a:ext cx="2184245" cy="504056"/>
            </a:xfrm>
            <a:prstGeom prst="rect">
              <a:avLst/>
            </a:prstGeom>
            <a:noFill/>
            <a:ln w="9525">
              <a:noFill/>
              <a:miter lim="800000"/>
              <a:headEnd/>
              <a:tailEnd/>
            </a:ln>
          </p:spPr>
        </p:pic>
        <p:pic>
          <p:nvPicPr>
            <p:cNvPr id="19" name="Picture 18"/>
            <p:cNvPicPr>
              <a:picLocks noChangeAspect="1"/>
            </p:cNvPicPr>
            <p:nvPr/>
          </p:nvPicPr>
          <p:blipFill>
            <a:blip r:embed="rId12"/>
            <a:stretch>
              <a:fillRect/>
            </a:stretch>
          </p:blipFill>
          <p:spPr>
            <a:xfrm>
              <a:off x="2959925" y="354763"/>
              <a:ext cx="1858731" cy="577614"/>
            </a:xfrm>
            <a:prstGeom prst="rect">
              <a:avLst/>
            </a:prstGeom>
          </p:spPr>
        </p:pic>
      </p:grpSp>
    </p:spTree>
    <p:extLst>
      <p:ext uri="{BB962C8B-B14F-4D97-AF65-F5344CB8AC3E}">
        <p14:creationId xmlns:p14="http://schemas.microsoft.com/office/powerpoint/2010/main" val="2172189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52EAC9-0076-B149-930B-1CAE14A5C464}"/>
              </a:ext>
            </a:extLst>
          </p:cNvPr>
          <p:cNvSpPr>
            <a:spLocks noGrp="1"/>
          </p:cNvSpPr>
          <p:nvPr>
            <p:ph type="title"/>
          </p:nvPr>
        </p:nvSpPr>
        <p:spPr/>
        <p:txBody>
          <a:bodyPr/>
          <a:lstStyle/>
          <a:p>
            <a:r>
              <a:rPr lang="en-US" dirty="0"/>
              <a:t>Growth in</a:t>
            </a:r>
            <a:br>
              <a:rPr lang="en-US" dirty="0"/>
            </a:br>
            <a:r>
              <a:rPr lang="en-US" dirty="0"/>
              <a:t>a time of</a:t>
            </a:r>
            <a:br>
              <a:rPr lang="en-US" dirty="0"/>
            </a:br>
            <a:r>
              <a:rPr lang="en-US" dirty="0"/>
              <a:t>debt</a:t>
            </a:r>
          </a:p>
        </p:txBody>
      </p:sp>
      <p:pic>
        <p:nvPicPr>
          <p:cNvPr id="4" name="Picture 3">
            <a:extLst>
              <a:ext uri="{FF2B5EF4-FFF2-40B4-BE49-F238E27FC236}">
                <a16:creationId xmlns:a16="http://schemas.microsoft.com/office/drawing/2014/main" id="{70FE437D-F442-6643-853A-8CCC5E2D82D1}"/>
              </a:ext>
            </a:extLst>
          </p:cNvPr>
          <p:cNvPicPr>
            <a:picLocks noChangeAspect="1"/>
          </p:cNvPicPr>
          <p:nvPr/>
        </p:nvPicPr>
        <p:blipFill>
          <a:blip r:embed="rId2"/>
          <a:stretch>
            <a:fillRect/>
          </a:stretch>
        </p:blipFill>
        <p:spPr>
          <a:xfrm>
            <a:off x="314328" y="221787"/>
            <a:ext cx="4462267" cy="4409646"/>
          </a:xfrm>
          <a:prstGeom prst="rect">
            <a:avLst/>
          </a:prstGeom>
        </p:spPr>
      </p:pic>
      <p:sp>
        <p:nvSpPr>
          <p:cNvPr id="5" name="TextBox 4">
            <a:extLst>
              <a:ext uri="{FF2B5EF4-FFF2-40B4-BE49-F238E27FC236}">
                <a16:creationId xmlns:a16="http://schemas.microsoft.com/office/drawing/2014/main" id="{9DFC6953-6E14-3F4F-80C1-54526DB71BD0}"/>
              </a:ext>
            </a:extLst>
          </p:cNvPr>
          <p:cNvSpPr txBox="1"/>
          <p:nvPr/>
        </p:nvSpPr>
        <p:spPr>
          <a:xfrm>
            <a:off x="4932040" y="221787"/>
            <a:ext cx="2716834" cy="1938992"/>
          </a:xfrm>
          <a:prstGeom prst="rect">
            <a:avLst/>
          </a:prstGeom>
          <a:noFill/>
        </p:spPr>
        <p:txBody>
          <a:bodyPr wrap="none" rtlCol="0">
            <a:spAutoFit/>
          </a:bodyPr>
          <a:lstStyle/>
          <a:p>
            <a:r>
              <a:rPr lang="en-US" sz="3600" dirty="0">
                <a:solidFill>
                  <a:schemeClr val="bg1"/>
                </a:solidFill>
              </a:rPr>
              <a:t>Can you spot </a:t>
            </a:r>
            <a:br>
              <a:rPr lang="en-US" sz="3600" dirty="0">
                <a:solidFill>
                  <a:schemeClr val="bg1"/>
                </a:solidFill>
              </a:rPr>
            </a:br>
            <a:r>
              <a:rPr lang="en-US" sz="3600" dirty="0">
                <a:solidFill>
                  <a:schemeClr val="bg1"/>
                </a:solidFill>
              </a:rPr>
              <a:t>the mistake?</a:t>
            </a:r>
          </a:p>
          <a:p>
            <a:endParaRPr lang="en-US" sz="3600" dirty="0">
              <a:solidFill>
                <a:schemeClr val="bg1"/>
              </a:solidFill>
            </a:endParaRPr>
          </a:p>
          <a:p>
            <a:endParaRPr lang="en-US" sz="1200" dirty="0">
              <a:solidFill>
                <a:schemeClr val="bg1"/>
              </a:solidFill>
            </a:endParaRPr>
          </a:p>
        </p:txBody>
      </p:sp>
      <p:sp>
        <p:nvSpPr>
          <p:cNvPr id="6" name="TextBox 5">
            <a:extLst>
              <a:ext uri="{FF2B5EF4-FFF2-40B4-BE49-F238E27FC236}">
                <a16:creationId xmlns:a16="http://schemas.microsoft.com/office/drawing/2014/main" id="{934D3340-D15A-1740-9AF7-B317564886A4}"/>
              </a:ext>
            </a:extLst>
          </p:cNvPr>
          <p:cNvSpPr txBox="1"/>
          <p:nvPr/>
        </p:nvSpPr>
        <p:spPr>
          <a:xfrm>
            <a:off x="4878295" y="3147814"/>
            <a:ext cx="4265705" cy="1631216"/>
          </a:xfrm>
          <a:prstGeom prst="rect">
            <a:avLst/>
          </a:prstGeom>
          <a:noFill/>
        </p:spPr>
        <p:txBody>
          <a:bodyPr wrap="square" rtlCol="0">
            <a:spAutoFit/>
          </a:bodyPr>
          <a:lstStyle/>
          <a:p>
            <a:pPr marL="171450" indent="-171450">
              <a:buFont typeface="Arial" panose="020B0604020202020204" pitchFamily="34" charset="0"/>
              <a:buChar char="•"/>
            </a:pPr>
            <a:r>
              <a:rPr lang="en-GB" sz="1000" dirty="0">
                <a:solidFill>
                  <a:schemeClr val="bg1"/>
                </a:solidFill>
              </a:rPr>
              <a:t>Reinhart, Carmen M.; Rogoff, Kenneth S. (2010).  "Growth in a Time of Debt".  American Economic Review. 100 (2): 573–78.  doi:10.1257/aer.100.2.573 </a:t>
            </a:r>
          </a:p>
          <a:p>
            <a:pPr marL="171450" indent="-171450">
              <a:buFont typeface="Arial" panose="020B0604020202020204" pitchFamily="34" charset="0"/>
              <a:buChar char="•"/>
            </a:pPr>
            <a:r>
              <a:rPr lang="en-GB" sz="1000" dirty="0">
                <a:solidFill>
                  <a:schemeClr val="bg1"/>
                </a:solidFill>
              </a:rPr>
              <a:t>https://</a:t>
            </a:r>
            <a:r>
              <a:rPr lang="en-GB" sz="1000" dirty="0" err="1">
                <a:solidFill>
                  <a:schemeClr val="bg1"/>
                </a:solidFill>
              </a:rPr>
              <a:t>qz.com</a:t>
            </a:r>
            <a:r>
              <a:rPr lang="en-GB" sz="1000" dirty="0">
                <a:solidFill>
                  <a:schemeClr val="bg1"/>
                </a:solidFill>
              </a:rPr>
              <a:t>/75035/fixing-this-excel-error-transforms-high-debt-countries-from-recession-to-growth/</a:t>
            </a:r>
          </a:p>
          <a:p>
            <a:pPr marL="171450" indent="-171450">
              <a:buFont typeface="Arial" panose="020B0604020202020204" pitchFamily="34" charset="0"/>
              <a:buChar char="•"/>
            </a:pPr>
            <a:r>
              <a:rPr lang="en-US" sz="1000" dirty="0">
                <a:solidFill>
                  <a:schemeClr val="bg1"/>
                </a:solidFill>
              </a:rPr>
              <a:t>http://www.nytimes.com/2013/04/26/opinion/debt-growth-and-the-austerity-debate.html</a:t>
            </a:r>
          </a:p>
          <a:p>
            <a:pPr marL="171450" indent="-171450">
              <a:buFont typeface="Arial" panose="020B0604020202020204" pitchFamily="34" charset="0"/>
              <a:buChar char="•"/>
            </a:pPr>
            <a:r>
              <a:rPr lang="en-US" sz="1000" dirty="0">
                <a:solidFill>
                  <a:schemeClr val="bg1"/>
                </a:solidFill>
              </a:rPr>
              <a:t>https://</a:t>
            </a:r>
            <a:r>
              <a:rPr lang="en-US" sz="1000" dirty="0" err="1">
                <a:solidFill>
                  <a:schemeClr val="bg1"/>
                </a:solidFill>
              </a:rPr>
              <a:t>www.bloomberg.com</a:t>
            </a:r>
            <a:r>
              <a:rPr lang="en-US" sz="1000" dirty="0">
                <a:solidFill>
                  <a:schemeClr val="bg1"/>
                </a:solidFill>
              </a:rPr>
              <a:t>/news/articles/2013-04-18/</a:t>
            </a:r>
            <a:r>
              <a:rPr lang="en-US" sz="1000" dirty="0" err="1">
                <a:solidFill>
                  <a:schemeClr val="bg1"/>
                </a:solidFill>
              </a:rPr>
              <a:t>faq</a:t>
            </a:r>
            <a:r>
              <a:rPr lang="en-US" sz="1000" dirty="0">
                <a:solidFill>
                  <a:schemeClr val="bg1"/>
                </a:solidFill>
              </a:rPr>
              <a:t>-</a:t>
            </a:r>
            <a:r>
              <a:rPr lang="en-US" sz="1000" dirty="0" err="1">
                <a:solidFill>
                  <a:schemeClr val="bg1"/>
                </a:solidFill>
              </a:rPr>
              <a:t>reinhart</a:t>
            </a:r>
            <a:r>
              <a:rPr lang="en-US" sz="1000" dirty="0">
                <a:solidFill>
                  <a:schemeClr val="bg1"/>
                </a:solidFill>
              </a:rPr>
              <a:t>-</a:t>
            </a:r>
            <a:r>
              <a:rPr lang="en-US" sz="1000" dirty="0" err="1">
                <a:solidFill>
                  <a:schemeClr val="bg1"/>
                </a:solidFill>
              </a:rPr>
              <a:t>rogoff</a:t>
            </a:r>
            <a:r>
              <a:rPr lang="en-US" sz="1000" dirty="0">
                <a:solidFill>
                  <a:schemeClr val="bg1"/>
                </a:solidFill>
              </a:rPr>
              <a:t>-and-the-excel-error-that-changed-history</a:t>
            </a:r>
          </a:p>
          <a:p>
            <a:pPr marL="171450" indent="-171450">
              <a:buFont typeface="Arial" panose="020B0604020202020204" pitchFamily="34" charset="0"/>
              <a:buChar char="•"/>
            </a:pPr>
            <a:endParaRPr lang="en-US" sz="1000" dirty="0">
              <a:solidFill>
                <a:schemeClr val="bg1"/>
              </a:solidFill>
            </a:endParaRPr>
          </a:p>
        </p:txBody>
      </p:sp>
      <p:sp>
        <p:nvSpPr>
          <p:cNvPr id="7" name="TextBox 6">
            <a:extLst>
              <a:ext uri="{FF2B5EF4-FFF2-40B4-BE49-F238E27FC236}">
                <a16:creationId xmlns:a16="http://schemas.microsoft.com/office/drawing/2014/main" id="{1086A597-1AE8-084D-96A8-4D7B93154720}"/>
              </a:ext>
            </a:extLst>
          </p:cNvPr>
          <p:cNvSpPr txBox="1"/>
          <p:nvPr/>
        </p:nvSpPr>
        <p:spPr>
          <a:xfrm>
            <a:off x="5040803" y="1542080"/>
            <a:ext cx="3923685" cy="1384995"/>
          </a:xfrm>
          <a:prstGeom prst="rect">
            <a:avLst/>
          </a:prstGeom>
          <a:solidFill>
            <a:schemeClr val="bg1">
              <a:lumMod val="65000"/>
              <a:alpha val="77000"/>
            </a:schemeClr>
          </a:solidFill>
        </p:spPr>
        <p:txBody>
          <a:bodyPr wrap="square" rtlCol="0">
            <a:spAutoFit/>
          </a:bodyPr>
          <a:lstStyle/>
          <a:p>
            <a:r>
              <a:rPr lang="en-US" sz="1400" i="1" dirty="0">
                <a:latin typeface="Helvetica" charset="0"/>
                <a:ea typeface="Helvetica" charset="0"/>
                <a:cs typeface="Helvetica" charset="0"/>
              </a:rPr>
              <a:t>“All I can hope is that future historians note that one of the core empirical points providing the intellectual foundation for the global move to austerity in the early 2010s was based on someone accidentally not updating a row formula in Excel” </a:t>
            </a:r>
            <a:r>
              <a:rPr lang="mr-IN" sz="1400" i="1" dirty="0">
                <a:latin typeface="Helvetica" charset="0"/>
                <a:ea typeface="Helvetica" charset="0"/>
                <a:cs typeface="Helvetica" charset="0"/>
              </a:rPr>
              <a:t>–</a:t>
            </a:r>
            <a:r>
              <a:rPr lang="en-US" sz="1400" i="1" dirty="0">
                <a:latin typeface="Helvetica" charset="0"/>
                <a:ea typeface="Helvetica" charset="0"/>
                <a:cs typeface="Helvetica" charset="0"/>
              </a:rPr>
              <a:t> Mike </a:t>
            </a:r>
            <a:r>
              <a:rPr lang="en-US" sz="1400" i="1" dirty="0" err="1">
                <a:latin typeface="Helvetica" charset="0"/>
                <a:ea typeface="Helvetica" charset="0"/>
                <a:cs typeface="Helvetica" charset="0"/>
              </a:rPr>
              <a:t>Konczal</a:t>
            </a:r>
            <a:endParaRPr lang="en-US" sz="1400" dirty="0">
              <a:latin typeface="Helvetica" charset="0"/>
              <a:ea typeface="Helvetica" charset="0"/>
              <a:cs typeface="Helvetica" charset="0"/>
            </a:endParaRPr>
          </a:p>
        </p:txBody>
      </p:sp>
      <p:sp>
        <p:nvSpPr>
          <p:cNvPr id="8" name="Rectangle 7">
            <a:extLst>
              <a:ext uri="{FF2B5EF4-FFF2-40B4-BE49-F238E27FC236}">
                <a16:creationId xmlns:a16="http://schemas.microsoft.com/office/drawing/2014/main" id="{7E3D5861-A9B1-BF47-BD9D-4B801614F752}"/>
              </a:ext>
            </a:extLst>
          </p:cNvPr>
          <p:cNvSpPr/>
          <p:nvPr/>
        </p:nvSpPr>
        <p:spPr>
          <a:xfrm>
            <a:off x="3563888" y="4371950"/>
            <a:ext cx="1314407" cy="4070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974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africanmigra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20538"/>
            <a:ext cx="7029074" cy="4409646"/>
          </a:xfrm>
          <a:prstGeom prst="rect">
            <a:avLst/>
          </a:prstGeom>
        </p:spPr>
      </p:pic>
      <p:sp>
        <p:nvSpPr>
          <p:cNvPr id="4" name="Text Box 4"/>
          <p:cNvSpPr txBox="1">
            <a:spLocks noChangeArrowheads="1"/>
          </p:cNvSpPr>
          <p:nvPr/>
        </p:nvSpPr>
        <p:spPr bwMode="auto">
          <a:xfrm>
            <a:off x="4472282" y="3499143"/>
            <a:ext cx="2936551" cy="584775"/>
          </a:xfrm>
          <a:prstGeom prst="rect">
            <a:avLst/>
          </a:prstGeom>
          <a:noFill/>
          <a:ln w="9525">
            <a:noFill/>
            <a:miter lim="800000"/>
            <a:headEnd/>
            <a:tailEnd/>
          </a:ln>
        </p:spPr>
        <p:txBody>
          <a:bodyPr wrap="square">
            <a:prstTxWarp prst="textNoShape">
              <a:avLst/>
            </a:prstTxWarp>
            <a:spAutoFit/>
          </a:bodyPr>
          <a:lstStyle/>
          <a:p>
            <a:r>
              <a:rPr lang="en-GB" sz="1600" dirty="0" err="1">
                <a:solidFill>
                  <a:prstClr val="black"/>
                </a:solidFill>
                <a:latin typeface="Calibri"/>
                <a:ea typeface="Batang" pitchFamily="18" charset="-127"/>
                <a:cs typeface="Batang" pitchFamily="18" charset="-127"/>
              </a:rPr>
              <a:t>Llorente</a:t>
            </a:r>
            <a:r>
              <a:rPr lang="en-GB" sz="1600" dirty="0">
                <a:solidFill>
                  <a:prstClr val="black"/>
                </a:solidFill>
                <a:latin typeface="Calibri"/>
                <a:ea typeface="Batang" pitchFamily="18" charset="-127"/>
                <a:cs typeface="Batang" pitchFamily="18" charset="-127"/>
              </a:rPr>
              <a:t> et al. Science, 350, 6262</a:t>
            </a:r>
          </a:p>
          <a:p>
            <a:r>
              <a:rPr lang="en-US" sz="1600" dirty="0" err="1">
                <a:solidFill>
                  <a:prstClr val="black"/>
                </a:solidFill>
                <a:latin typeface="Calibri"/>
                <a:ea typeface="Batang" pitchFamily="18" charset="-127"/>
                <a:cs typeface="Batang" pitchFamily="18" charset="-127"/>
              </a:rPr>
              <a:t>doi</a:t>
            </a:r>
            <a:r>
              <a:rPr lang="en-US" sz="1600" dirty="0">
                <a:solidFill>
                  <a:prstClr val="black"/>
                </a:solidFill>
                <a:latin typeface="Calibri"/>
                <a:ea typeface="Batang" pitchFamily="18" charset="-127"/>
                <a:cs typeface="Batang" pitchFamily="18" charset="-127"/>
              </a:rPr>
              <a:t>:</a:t>
            </a:r>
            <a:r>
              <a:rPr lang="fi-FI" sz="1600" dirty="0">
                <a:solidFill>
                  <a:prstClr val="black"/>
                </a:solidFill>
                <a:ea typeface="Batang" pitchFamily="18" charset="-127"/>
                <a:cs typeface="Batang" pitchFamily="18" charset="-127"/>
              </a:rPr>
              <a:t>10.1126/science.aad2879</a:t>
            </a:r>
            <a:endParaRPr lang="en-GB" sz="1600" dirty="0">
              <a:solidFill>
                <a:prstClr val="black"/>
              </a:solidFill>
              <a:latin typeface="Calibri"/>
              <a:ea typeface="Batang" pitchFamily="18" charset="-127"/>
              <a:cs typeface="Batang" pitchFamily="18" charset="-127"/>
            </a:endParaRPr>
          </a:p>
        </p:txBody>
      </p:sp>
      <p:sp>
        <p:nvSpPr>
          <p:cNvPr id="5" name="Rectangle 3"/>
          <p:cNvSpPr>
            <a:spLocks noChangeArrowheads="1"/>
          </p:cNvSpPr>
          <p:nvPr/>
        </p:nvSpPr>
        <p:spPr bwMode="auto">
          <a:xfrm>
            <a:off x="332330" y="4169768"/>
            <a:ext cx="7029073" cy="923330"/>
          </a:xfrm>
          <a:prstGeom prst="rect">
            <a:avLst/>
          </a:prstGeom>
          <a:solidFill>
            <a:schemeClr val="bg1"/>
          </a:solidFill>
          <a:ln w="9525">
            <a:noFill/>
            <a:miter lim="800000"/>
            <a:headEnd/>
            <a:tailEnd/>
          </a:ln>
        </p:spPr>
        <p:txBody>
          <a:bodyPr wrap="square">
            <a:prstTxWarp prst="textNoShape">
              <a:avLst/>
            </a:prstTxWarp>
            <a:spAutoFit/>
          </a:bodyPr>
          <a:lstStyle/>
          <a:p>
            <a:r>
              <a:rPr lang="en-GB" dirty="0">
                <a:solidFill>
                  <a:srgbClr val="FF0000"/>
                </a:solidFill>
                <a:ea typeface="Batang" pitchFamily="18" charset="-127"/>
                <a:cs typeface="Batang" pitchFamily="18" charset="-127"/>
              </a:rPr>
              <a:t>The results presented in the Report “Ancient Ethiopian genome reveals extensive Eurasian admixture throughout the African continent“ were affected by a bioinformatics error</a:t>
            </a:r>
            <a:endParaRPr lang="en-GB" i="1" dirty="0">
              <a:solidFill>
                <a:srgbClr val="FF0000"/>
              </a:solidFill>
              <a:latin typeface="Calibri"/>
              <a:ea typeface="Batang" pitchFamily="18" charset="-127"/>
              <a:cs typeface="Batang" pitchFamily="18" charset="-127"/>
            </a:endParaRPr>
          </a:p>
        </p:txBody>
      </p:sp>
      <p:sp>
        <p:nvSpPr>
          <p:cNvPr id="7" name="TextBox 6"/>
          <p:cNvSpPr txBox="1"/>
          <p:nvPr/>
        </p:nvSpPr>
        <p:spPr>
          <a:xfrm>
            <a:off x="3563888" y="4780197"/>
            <a:ext cx="5078634" cy="246221"/>
          </a:xfrm>
          <a:prstGeom prst="rect">
            <a:avLst/>
          </a:prstGeom>
          <a:noFill/>
        </p:spPr>
        <p:txBody>
          <a:bodyPr wrap="none" rtlCol="0">
            <a:spAutoFit/>
          </a:bodyPr>
          <a:lstStyle/>
          <a:p>
            <a:r>
              <a:rPr lang="en-US" sz="1000" dirty="0"/>
              <a:t>https://</a:t>
            </a:r>
            <a:r>
              <a:rPr lang="en-US" sz="1000" dirty="0" err="1"/>
              <a:t>www.nature.com</a:t>
            </a:r>
            <a:r>
              <a:rPr lang="en-US" sz="1000" dirty="0"/>
              <a:t>/news/error-found-in-study-of-first-ancient-african-genome-1.19258</a:t>
            </a:r>
          </a:p>
        </p:txBody>
      </p:sp>
    </p:spTree>
    <p:extLst>
      <p:ext uri="{BB962C8B-B14F-4D97-AF65-F5344CB8AC3E}">
        <p14:creationId xmlns:p14="http://schemas.microsoft.com/office/powerpoint/2010/main" val="2123490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4" name="Group 103"/>
          <p:cNvGrpSpPr/>
          <p:nvPr/>
        </p:nvGrpSpPr>
        <p:grpSpPr>
          <a:xfrm>
            <a:off x="1204181" y="1643607"/>
            <a:ext cx="5794112" cy="415498"/>
            <a:chOff x="118713" y="2185119"/>
            <a:chExt cx="7725482" cy="553997"/>
          </a:xfrm>
        </p:grpSpPr>
        <p:sp>
          <p:nvSpPr>
            <p:cNvPr id="105" name="TextBox 104"/>
            <p:cNvSpPr txBox="1"/>
            <p:nvPr/>
          </p:nvSpPr>
          <p:spPr>
            <a:xfrm>
              <a:off x="118713" y="2185119"/>
              <a:ext cx="967016" cy="553997"/>
            </a:xfrm>
            <a:prstGeom prst="rect">
              <a:avLst/>
            </a:prstGeom>
            <a:solidFill>
              <a:schemeClr val="bg1">
                <a:lumMod val="95000"/>
              </a:schemeClr>
            </a:solidFill>
            <a:ln>
              <a:solidFill>
                <a:schemeClr val="tx1"/>
              </a:solidFill>
            </a:ln>
          </p:spPr>
          <p:txBody>
            <a:bodyPr wrap="square" rtlCol="0">
              <a:spAutoFit/>
            </a:bodyPr>
            <a:lstStyle/>
            <a:p>
              <a:r>
                <a:rPr lang="en-GB" sz="1050" dirty="0"/>
                <a:t>11111111</a:t>
              </a:r>
            </a:p>
          </p:txBody>
        </p:sp>
        <p:sp>
          <p:nvSpPr>
            <p:cNvPr id="106" name="TextBox 105"/>
            <p:cNvSpPr txBox="1"/>
            <p:nvPr/>
          </p:nvSpPr>
          <p:spPr>
            <a:xfrm>
              <a:off x="1075124" y="2185119"/>
              <a:ext cx="967016" cy="553997"/>
            </a:xfrm>
            <a:prstGeom prst="rect">
              <a:avLst/>
            </a:prstGeom>
            <a:solidFill>
              <a:schemeClr val="bg1">
                <a:lumMod val="95000"/>
              </a:schemeClr>
            </a:solidFill>
            <a:ln>
              <a:solidFill>
                <a:schemeClr val="tx1"/>
              </a:solidFill>
            </a:ln>
          </p:spPr>
          <p:txBody>
            <a:bodyPr wrap="square" rtlCol="0">
              <a:spAutoFit/>
            </a:bodyPr>
            <a:lstStyle/>
            <a:p>
              <a:r>
                <a:rPr lang="en-GB" sz="1050" dirty="0"/>
                <a:t>00000000</a:t>
              </a:r>
            </a:p>
          </p:txBody>
        </p:sp>
        <p:sp>
          <p:nvSpPr>
            <p:cNvPr id="107" name="TextBox 106"/>
            <p:cNvSpPr txBox="1"/>
            <p:nvPr/>
          </p:nvSpPr>
          <p:spPr>
            <a:xfrm>
              <a:off x="2042100" y="2185119"/>
              <a:ext cx="967016" cy="553997"/>
            </a:xfrm>
            <a:prstGeom prst="rect">
              <a:avLst/>
            </a:prstGeom>
            <a:solidFill>
              <a:schemeClr val="bg1"/>
            </a:solidFill>
            <a:ln>
              <a:solidFill>
                <a:schemeClr val="tx1"/>
              </a:solidFill>
            </a:ln>
          </p:spPr>
          <p:txBody>
            <a:bodyPr wrap="square" rtlCol="0">
              <a:spAutoFit/>
            </a:bodyPr>
            <a:lstStyle/>
            <a:p>
              <a:r>
                <a:rPr lang="en-GB" sz="1050" dirty="0"/>
                <a:t>00001111</a:t>
              </a:r>
            </a:p>
          </p:txBody>
        </p:sp>
        <p:sp>
          <p:nvSpPr>
            <p:cNvPr id="108" name="TextBox 107"/>
            <p:cNvSpPr txBox="1"/>
            <p:nvPr/>
          </p:nvSpPr>
          <p:spPr>
            <a:xfrm>
              <a:off x="3009115" y="2185119"/>
              <a:ext cx="967016" cy="553997"/>
            </a:xfrm>
            <a:prstGeom prst="rect">
              <a:avLst/>
            </a:prstGeom>
            <a:solidFill>
              <a:schemeClr val="bg1"/>
            </a:solidFill>
            <a:ln>
              <a:solidFill>
                <a:schemeClr val="tx1"/>
              </a:solidFill>
            </a:ln>
          </p:spPr>
          <p:txBody>
            <a:bodyPr wrap="square" rtlCol="0">
              <a:spAutoFit/>
            </a:bodyPr>
            <a:lstStyle/>
            <a:p>
              <a:r>
                <a:rPr lang="en-GB" sz="1050" dirty="0"/>
                <a:t>11110000</a:t>
              </a:r>
            </a:p>
          </p:txBody>
        </p:sp>
        <p:sp>
          <p:nvSpPr>
            <p:cNvPr id="109" name="TextBox 108"/>
            <p:cNvSpPr txBox="1"/>
            <p:nvPr/>
          </p:nvSpPr>
          <p:spPr>
            <a:xfrm>
              <a:off x="3976131" y="2185119"/>
              <a:ext cx="967016" cy="553997"/>
            </a:xfrm>
            <a:prstGeom prst="rect">
              <a:avLst/>
            </a:prstGeom>
            <a:solidFill>
              <a:schemeClr val="bg1"/>
            </a:solidFill>
            <a:ln>
              <a:solidFill>
                <a:schemeClr val="tx1"/>
              </a:solidFill>
            </a:ln>
          </p:spPr>
          <p:txBody>
            <a:bodyPr wrap="square" rtlCol="0">
              <a:spAutoFit/>
            </a:bodyPr>
            <a:lstStyle/>
            <a:p>
              <a:r>
                <a:rPr lang="en-GB" sz="1050" dirty="0"/>
                <a:t>00110011</a:t>
              </a:r>
            </a:p>
          </p:txBody>
        </p:sp>
        <p:sp>
          <p:nvSpPr>
            <p:cNvPr id="110" name="TextBox 109"/>
            <p:cNvSpPr txBox="1"/>
            <p:nvPr/>
          </p:nvSpPr>
          <p:spPr>
            <a:xfrm>
              <a:off x="4943147" y="2185119"/>
              <a:ext cx="967016" cy="553997"/>
            </a:xfrm>
            <a:prstGeom prst="rect">
              <a:avLst/>
            </a:prstGeom>
            <a:solidFill>
              <a:schemeClr val="bg1"/>
            </a:solidFill>
            <a:ln>
              <a:solidFill>
                <a:schemeClr val="tx1"/>
              </a:solidFill>
            </a:ln>
          </p:spPr>
          <p:txBody>
            <a:bodyPr wrap="square" rtlCol="0">
              <a:spAutoFit/>
            </a:bodyPr>
            <a:lstStyle/>
            <a:p>
              <a:r>
                <a:rPr lang="en-GB" sz="1050" dirty="0"/>
                <a:t>11001100</a:t>
              </a:r>
            </a:p>
          </p:txBody>
        </p:sp>
        <p:sp>
          <p:nvSpPr>
            <p:cNvPr id="111" name="TextBox 110"/>
            <p:cNvSpPr txBox="1"/>
            <p:nvPr/>
          </p:nvSpPr>
          <p:spPr>
            <a:xfrm>
              <a:off x="5910163" y="2185119"/>
              <a:ext cx="967016" cy="553997"/>
            </a:xfrm>
            <a:prstGeom prst="rect">
              <a:avLst/>
            </a:prstGeom>
            <a:solidFill>
              <a:schemeClr val="bg1"/>
            </a:solidFill>
            <a:ln>
              <a:solidFill>
                <a:schemeClr val="tx1"/>
              </a:solidFill>
            </a:ln>
          </p:spPr>
          <p:txBody>
            <a:bodyPr wrap="square" rtlCol="0">
              <a:spAutoFit/>
            </a:bodyPr>
            <a:lstStyle/>
            <a:p>
              <a:r>
                <a:rPr lang="en-GB" sz="1050" dirty="0"/>
                <a:t>00001111</a:t>
              </a:r>
            </a:p>
          </p:txBody>
        </p:sp>
        <p:sp>
          <p:nvSpPr>
            <p:cNvPr id="112" name="TextBox 111"/>
            <p:cNvSpPr txBox="1"/>
            <p:nvPr/>
          </p:nvSpPr>
          <p:spPr>
            <a:xfrm>
              <a:off x="6877179" y="2185119"/>
              <a:ext cx="967016" cy="553997"/>
            </a:xfrm>
            <a:prstGeom prst="rect">
              <a:avLst/>
            </a:prstGeom>
            <a:solidFill>
              <a:schemeClr val="bg1"/>
            </a:solidFill>
            <a:ln>
              <a:solidFill>
                <a:schemeClr val="tx1"/>
              </a:solidFill>
            </a:ln>
          </p:spPr>
          <p:txBody>
            <a:bodyPr wrap="square" rtlCol="0">
              <a:spAutoFit/>
            </a:bodyPr>
            <a:lstStyle/>
            <a:p>
              <a:r>
                <a:rPr lang="en-GB" sz="1050" dirty="0"/>
                <a:t>11110000</a:t>
              </a:r>
            </a:p>
          </p:txBody>
        </p:sp>
      </p:grpSp>
      <p:sp>
        <p:nvSpPr>
          <p:cNvPr id="2" name="Title 1"/>
          <p:cNvSpPr>
            <a:spLocks noGrp="1"/>
          </p:cNvSpPr>
          <p:nvPr>
            <p:ph type="title"/>
          </p:nvPr>
        </p:nvSpPr>
        <p:spPr/>
        <p:txBody>
          <a:bodyPr/>
          <a:lstStyle/>
          <a:p>
            <a:r>
              <a:rPr lang="en-GB" dirty="0"/>
              <a:t>When things go wrong</a:t>
            </a:r>
          </a:p>
        </p:txBody>
      </p:sp>
      <p:sp>
        <p:nvSpPr>
          <p:cNvPr id="21" name="TextBox 20"/>
          <p:cNvSpPr txBox="1"/>
          <p:nvPr/>
        </p:nvSpPr>
        <p:spPr>
          <a:xfrm>
            <a:off x="7056276" y="1045209"/>
            <a:ext cx="944724" cy="415498"/>
          </a:xfrm>
          <a:prstGeom prst="rect">
            <a:avLst/>
          </a:prstGeom>
          <a:noFill/>
        </p:spPr>
        <p:txBody>
          <a:bodyPr wrap="square" rtlCol="0">
            <a:spAutoFit/>
          </a:bodyPr>
          <a:lstStyle/>
          <a:p>
            <a:r>
              <a:rPr lang="en-GB" sz="1050" dirty="0"/>
              <a:t>64 bit floating point number</a:t>
            </a:r>
          </a:p>
        </p:txBody>
      </p:sp>
      <p:sp>
        <p:nvSpPr>
          <p:cNvPr id="59" name="TextBox 58"/>
          <p:cNvSpPr txBox="1"/>
          <p:nvPr/>
        </p:nvSpPr>
        <p:spPr>
          <a:xfrm>
            <a:off x="5705637" y="2034763"/>
            <a:ext cx="34289" cy="300082"/>
          </a:xfrm>
          <a:prstGeom prst="rect">
            <a:avLst/>
          </a:prstGeom>
          <a:noFill/>
        </p:spPr>
        <p:txBody>
          <a:bodyPr wrap="square" rtlCol="0">
            <a:spAutoFit/>
          </a:bodyPr>
          <a:lstStyle/>
          <a:p>
            <a:endParaRPr lang="en-GB" sz="1350" dirty="0"/>
          </a:p>
        </p:txBody>
      </p:sp>
      <p:pic>
        <p:nvPicPr>
          <p:cNvPr id="61" name="Picture 2" descr="http://www.esa.int/var/esa/storage/images/esa_multimedia/images/2009/09/explosion_of_first_ariane_5_flight_june_4_1996/10083032-2-eng-GB/Explosion_of_first_Ariane_5_flight_June_4_1996_node_full_image_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35427" y="2176792"/>
            <a:ext cx="3282671" cy="2161093"/>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4608804" y="4353105"/>
            <a:ext cx="3365574" cy="461665"/>
          </a:xfrm>
          <a:prstGeom prst="rect">
            <a:avLst/>
          </a:prstGeom>
          <a:noFill/>
        </p:spPr>
        <p:txBody>
          <a:bodyPr wrap="square" rtlCol="0">
            <a:spAutoFit/>
          </a:bodyPr>
          <a:lstStyle/>
          <a:p>
            <a:r>
              <a:rPr lang="en-GB" sz="1200" dirty="0">
                <a:hlinkClick r:id="rId4"/>
              </a:rPr>
              <a:t>http://www.esa.int/spaceinimages/Images/2009/09/Explosion_of_first_Ariane_5_flight_June_4_1996</a:t>
            </a:r>
            <a:r>
              <a:rPr lang="en-GB" sz="1200" dirty="0"/>
              <a:t> </a:t>
            </a:r>
          </a:p>
        </p:txBody>
      </p:sp>
      <p:sp>
        <p:nvSpPr>
          <p:cNvPr id="63" name="TextBox 62"/>
          <p:cNvSpPr txBox="1"/>
          <p:nvPr/>
        </p:nvSpPr>
        <p:spPr>
          <a:xfrm>
            <a:off x="1224081" y="2094980"/>
            <a:ext cx="3340643" cy="2862322"/>
          </a:xfrm>
          <a:prstGeom prst="rect">
            <a:avLst/>
          </a:prstGeom>
          <a:noFill/>
        </p:spPr>
        <p:txBody>
          <a:bodyPr wrap="square" rtlCol="0">
            <a:spAutoFit/>
          </a:bodyPr>
          <a:lstStyle/>
          <a:p>
            <a:r>
              <a:rPr lang="en-GB" sz="1200" dirty="0"/>
              <a:t>“nozzle deflections were commanded by the ... software on the basis of data transmitted by the active Inertial Reference System (SRI 2) ... Part of these data ... did not contain proper flight data, but ... was interpreted as flight data.”</a:t>
            </a:r>
          </a:p>
          <a:p>
            <a:r>
              <a:rPr lang="en-GB" sz="1200" dirty="0"/>
              <a:t>“SRI 2 did not send correct attitude data ... due to a software exception”</a:t>
            </a:r>
          </a:p>
          <a:p>
            <a:r>
              <a:rPr lang="en-GB" sz="1200" dirty="0"/>
              <a:t>“</a:t>
            </a:r>
            <a:r>
              <a:rPr lang="en-GB" sz="1200" b="1" dirty="0"/>
              <a:t>software exception was caused during execution of a data conversion from 64-bit floating point to 16-bit signed integer value</a:t>
            </a:r>
            <a:r>
              <a:rPr lang="en-GB" sz="1200" dirty="0"/>
              <a:t>”</a:t>
            </a:r>
          </a:p>
          <a:p>
            <a:r>
              <a:rPr lang="en-GB" sz="1200" dirty="0"/>
              <a:t>ARIANE 5 Flight 501 Failure, Report by the Inquiry Board, 19 July 1996</a:t>
            </a:r>
          </a:p>
          <a:p>
            <a:r>
              <a:rPr lang="en-GB" sz="1200" dirty="0">
                <a:hlinkClick r:id="rId5"/>
              </a:rPr>
              <a:t>http://www.esa.int/For_Media/Press_Releases/Ariane_501_-_Presentation_of_Inquiry_Board_report</a:t>
            </a:r>
            <a:r>
              <a:rPr lang="en-GB" sz="1200" dirty="0"/>
              <a:t> </a:t>
            </a:r>
          </a:p>
          <a:p>
            <a:r>
              <a:rPr lang="en-GB" sz="1200" dirty="0"/>
              <a:t>Cost of this bug:</a:t>
            </a:r>
            <a:r>
              <a:rPr lang="en-GB" sz="1200" dirty="0">
                <a:solidFill>
                  <a:schemeClr val="bg1"/>
                </a:solidFill>
              </a:rPr>
              <a:t> </a:t>
            </a:r>
            <a:r>
              <a:rPr lang="en-GB" sz="1200" dirty="0">
                <a:solidFill>
                  <a:srgbClr val="FF0000"/>
                </a:solidFill>
              </a:rPr>
              <a:t>US$370 million </a:t>
            </a:r>
          </a:p>
        </p:txBody>
      </p:sp>
      <p:sp>
        <p:nvSpPr>
          <p:cNvPr id="70" name="TextBox 69"/>
          <p:cNvSpPr txBox="1"/>
          <p:nvPr/>
        </p:nvSpPr>
        <p:spPr>
          <a:xfrm>
            <a:off x="7102465" y="1562815"/>
            <a:ext cx="944724" cy="415498"/>
          </a:xfrm>
          <a:prstGeom prst="rect">
            <a:avLst/>
          </a:prstGeom>
          <a:noFill/>
        </p:spPr>
        <p:txBody>
          <a:bodyPr wrap="square" rtlCol="0">
            <a:spAutoFit/>
          </a:bodyPr>
          <a:lstStyle/>
          <a:p>
            <a:r>
              <a:rPr lang="en-GB" sz="1050" dirty="0"/>
              <a:t>16 bit signed integer</a:t>
            </a:r>
          </a:p>
        </p:txBody>
      </p:sp>
      <p:grpSp>
        <p:nvGrpSpPr>
          <p:cNvPr id="5" name="Group 4"/>
          <p:cNvGrpSpPr/>
          <p:nvPr/>
        </p:nvGrpSpPr>
        <p:grpSpPr>
          <a:xfrm>
            <a:off x="1200204" y="1167595"/>
            <a:ext cx="5802066" cy="415498"/>
            <a:chOff x="107504" y="1465039"/>
            <a:chExt cx="7736088" cy="553997"/>
          </a:xfrm>
          <a:solidFill>
            <a:schemeClr val="bg1"/>
          </a:solidFill>
        </p:grpSpPr>
        <p:sp>
          <p:nvSpPr>
            <p:cNvPr id="4" name="TextBox 3"/>
            <p:cNvSpPr txBox="1"/>
            <p:nvPr/>
          </p:nvSpPr>
          <p:spPr>
            <a:xfrm>
              <a:off x="107504"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2" name="TextBox 71"/>
            <p:cNvSpPr txBox="1"/>
            <p:nvPr/>
          </p:nvSpPr>
          <p:spPr>
            <a:xfrm>
              <a:off x="1074520"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3" name="TextBox 72"/>
            <p:cNvSpPr txBox="1"/>
            <p:nvPr/>
          </p:nvSpPr>
          <p:spPr>
            <a:xfrm>
              <a:off x="2041496"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4" name="TextBox 73"/>
            <p:cNvSpPr txBox="1"/>
            <p:nvPr/>
          </p:nvSpPr>
          <p:spPr>
            <a:xfrm>
              <a:off x="3008512"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5" name="TextBox 74"/>
            <p:cNvSpPr txBox="1"/>
            <p:nvPr/>
          </p:nvSpPr>
          <p:spPr>
            <a:xfrm>
              <a:off x="3975528"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6" name="TextBox 75"/>
            <p:cNvSpPr txBox="1"/>
            <p:nvPr/>
          </p:nvSpPr>
          <p:spPr>
            <a:xfrm>
              <a:off x="4942544"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7" name="TextBox 76"/>
            <p:cNvSpPr txBox="1"/>
            <p:nvPr/>
          </p:nvSpPr>
          <p:spPr>
            <a:xfrm>
              <a:off x="5909560"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8" name="TextBox 77"/>
            <p:cNvSpPr txBox="1"/>
            <p:nvPr/>
          </p:nvSpPr>
          <p:spPr>
            <a:xfrm>
              <a:off x="6876576" y="1465039"/>
              <a:ext cx="967016" cy="553997"/>
            </a:xfrm>
            <a:prstGeom prst="rect">
              <a:avLst/>
            </a:prstGeom>
            <a:grpFill/>
            <a:ln>
              <a:solidFill>
                <a:schemeClr val="tx1"/>
              </a:solidFill>
            </a:ln>
          </p:spPr>
          <p:txBody>
            <a:bodyPr wrap="square" rtlCol="0">
              <a:spAutoFit/>
            </a:bodyPr>
            <a:lstStyle/>
            <a:p>
              <a:r>
                <a:rPr lang="en-GB" sz="1050" dirty="0"/>
                <a:t>10101010</a:t>
              </a:r>
            </a:p>
          </p:txBody>
        </p:sp>
      </p:grpSp>
      <p:grpSp>
        <p:nvGrpSpPr>
          <p:cNvPr id="9" name="Group 8"/>
          <p:cNvGrpSpPr/>
          <p:nvPr/>
        </p:nvGrpSpPr>
        <p:grpSpPr>
          <a:xfrm>
            <a:off x="1204181" y="1643606"/>
            <a:ext cx="5794112" cy="415498"/>
            <a:chOff x="118110" y="2545159"/>
            <a:chExt cx="7725482" cy="553997"/>
          </a:xfrm>
        </p:grpSpPr>
        <p:sp>
          <p:nvSpPr>
            <p:cNvPr id="87" name="TextBox 86"/>
            <p:cNvSpPr txBox="1"/>
            <p:nvPr/>
          </p:nvSpPr>
          <p:spPr>
            <a:xfrm>
              <a:off x="118110" y="2545159"/>
              <a:ext cx="967016" cy="553997"/>
            </a:xfrm>
            <a:prstGeom prst="rect">
              <a:avLst/>
            </a:prstGeom>
            <a:solidFill>
              <a:schemeClr val="bg1">
                <a:lumMod val="95000"/>
              </a:schemeClr>
            </a:solidFill>
            <a:ln>
              <a:solidFill>
                <a:schemeClr val="tx1"/>
              </a:solidFill>
            </a:ln>
          </p:spPr>
          <p:txBody>
            <a:bodyPr wrap="square" rtlCol="0">
              <a:spAutoFit/>
            </a:bodyPr>
            <a:lstStyle/>
            <a:p>
              <a:r>
                <a:rPr lang="en-GB" sz="1050" dirty="0"/>
                <a:t>10101010</a:t>
              </a:r>
            </a:p>
          </p:txBody>
        </p:sp>
        <p:sp>
          <p:nvSpPr>
            <p:cNvPr id="88" name="TextBox 87"/>
            <p:cNvSpPr txBox="1"/>
            <p:nvPr/>
          </p:nvSpPr>
          <p:spPr>
            <a:xfrm>
              <a:off x="1074521" y="2545159"/>
              <a:ext cx="967016" cy="553997"/>
            </a:xfrm>
            <a:prstGeom prst="rect">
              <a:avLst/>
            </a:prstGeom>
            <a:solidFill>
              <a:schemeClr val="bg1">
                <a:lumMod val="95000"/>
              </a:schemeClr>
            </a:solidFill>
            <a:ln>
              <a:solidFill>
                <a:schemeClr val="tx1"/>
              </a:solidFill>
            </a:ln>
          </p:spPr>
          <p:txBody>
            <a:bodyPr wrap="square" rtlCol="0">
              <a:spAutoFit/>
            </a:bodyPr>
            <a:lstStyle/>
            <a:p>
              <a:r>
                <a:rPr lang="en-GB" sz="1050" dirty="0"/>
                <a:t>10101010</a:t>
              </a:r>
            </a:p>
          </p:txBody>
        </p:sp>
        <p:sp>
          <p:nvSpPr>
            <p:cNvPr id="89" name="TextBox 88"/>
            <p:cNvSpPr txBox="1"/>
            <p:nvPr/>
          </p:nvSpPr>
          <p:spPr>
            <a:xfrm>
              <a:off x="2041497" y="2545159"/>
              <a:ext cx="967016" cy="553997"/>
            </a:xfrm>
            <a:prstGeom prst="rect">
              <a:avLst/>
            </a:prstGeom>
            <a:solidFill>
              <a:schemeClr val="bg1"/>
            </a:solidFill>
            <a:ln>
              <a:solidFill>
                <a:schemeClr val="tx1"/>
              </a:solidFill>
            </a:ln>
          </p:spPr>
          <p:txBody>
            <a:bodyPr wrap="square" rtlCol="0">
              <a:spAutoFit/>
            </a:bodyPr>
            <a:lstStyle/>
            <a:p>
              <a:r>
                <a:rPr lang="en-GB" sz="1050" strike="sngStrike" dirty="0">
                  <a:solidFill>
                    <a:srgbClr val="FF0000"/>
                  </a:solidFill>
                </a:rPr>
                <a:t>10101010</a:t>
              </a:r>
            </a:p>
          </p:txBody>
        </p:sp>
        <p:sp>
          <p:nvSpPr>
            <p:cNvPr id="90" name="TextBox 89"/>
            <p:cNvSpPr txBox="1"/>
            <p:nvPr/>
          </p:nvSpPr>
          <p:spPr>
            <a:xfrm>
              <a:off x="3008512" y="2545159"/>
              <a:ext cx="967016" cy="553997"/>
            </a:xfrm>
            <a:prstGeom prst="rect">
              <a:avLst/>
            </a:prstGeom>
            <a:solidFill>
              <a:schemeClr val="bg1"/>
            </a:solidFill>
            <a:ln>
              <a:solidFill>
                <a:schemeClr val="tx1"/>
              </a:solidFill>
            </a:ln>
          </p:spPr>
          <p:txBody>
            <a:bodyPr wrap="square" rtlCol="0">
              <a:spAutoFit/>
            </a:bodyPr>
            <a:lstStyle/>
            <a:p>
              <a:r>
                <a:rPr lang="en-GB" sz="1050" strike="sngStrike" dirty="0">
                  <a:solidFill>
                    <a:srgbClr val="FF0000"/>
                  </a:solidFill>
                </a:rPr>
                <a:t>10101010</a:t>
              </a:r>
              <a:endParaRPr lang="en-GB" sz="1050" dirty="0">
                <a:solidFill>
                  <a:srgbClr val="FF0000"/>
                </a:solidFill>
              </a:endParaRPr>
            </a:p>
          </p:txBody>
        </p:sp>
        <p:sp>
          <p:nvSpPr>
            <p:cNvPr id="91" name="TextBox 90"/>
            <p:cNvSpPr txBox="1"/>
            <p:nvPr/>
          </p:nvSpPr>
          <p:spPr>
            <a:xfrm>
              <a:off x="3975528" y="2545159"/>
              <a:ext cx="967016" cy="553997"/>
            </a:xfrm>
            <a:prstGeom prst="rect">
              <a:avLst/>
            </a:prstGeom>
            <a:solidFill>
              <a:schemeClr val="bg1"/>
            </a:solidFill>
            <a:ln>
              <a:solidFill>
                <a:schemeClr val="tx1"/>
              </a:solidFill>
            </a:ln>
          </p:spPr>
          <p:txBody>
            <a:bodyPr wrap="square" rtlCol="0">
              <a:spAutoFit/>
            </a:bodyPr>
            <a:lstStyle/>
            <a:p>
              <a:r>
                <a:rPr lang="en-GB" sz="1050" strike="sngStrike" dirty="0">
                  <a:solidFill>
                    <a:srgbClr val="FF0000"/>
                  </a:solidFill>
                </a:rPr>
                <a:t>10101010</a:t>
              </a:r>
              <a:endParaRPr lang="en-GB" sz="1050" dirty="0">
                <a:solidFill>
                  <a:srgbClr val="FF0000"/>
                </a:solidFill>
              </a:endParaRPr>
            </a:p>
          </p:txBody>
        </p:sp>
        <p:sp>
          <p:nvSpPr>
            <p:cNvPr id="92" name="TextBox 91"/>
            <p:cNvSpPr txBox="1"/>
            <p:nvPr/>
          </p:nvSpPr>
          <p:spPr>
            <a:xfrm>
              <a:off x="4942544" y="2545159"/>
              <a:ext cx="967016" cy="553997"/>
            </a:xfrm>
            <a:prstGeom prst="rect">
              <a:avLst/>
            </a:prstGeom>
            <a:solidFill>
              <a:schemeClr val="bg1"/>
            </a:solidFill>
            <a:ln>
              <a:solidFill>
                <a:schemeClr val="tx1"/>
              </a:solidFill>
            </a:ln>
          </p:spPr>
          <p:txBody>
            <a:bodyPr wrap="square" rtlCol="0">
              <a:spAutoFit/>
            </a:bodyPr>
            <a:lstStyle/>
            <a:p>
              <a:r>
                <a:rPr lang="en-GB" sz="1050" strike="sngStrike" dirty="0">
                  <a:solidFill>
                    <a:srgbClr val="FF0000"/>
                  </a:solidFill>
                </a:rPr>
                <a:t>10101010</a:t>
              </a:r>
              <a:endParaRPr lang="en-GB" sz="1050" dirty="0">
                <a:solidFill>
                  <a:srgbClr val="FF0000"/>
                </a:solidFill>
              </a:endParaRPr>
            </a:p>
          </p:txBody>
        </p:sp>
        <p:sp>
          <p:nvSpPr>
            <p:cNvPr id="93" name="TextBox 92"/>
            <p:cNvSpPr txBox="1"/>
            <p:nvPr/>
          </p:nvSpPr>
          <p:spPr>
            <a:xfrm>
              <a:off x="5909560" y="2545159"/>
              <a:ext cx="967016" cy="553997"/>
            </a:xfrm>
            <a:prstGeom prst="rect">
              <a:avLst/>
            </a:prstGeom>
            <a:solidFill>
              <a:schemeClr val="bg1"/>
            </a:solidFill>
            <a:ln>
              <a:solidFill>
                <a:schemeClr val="tx1"/>
              </a:solidFill>
            </a:ln>
          </p:spPr>
          <p:txBody>
            <a:bodyPr wrap="square" rtlCol="0">
              <a:spAutoFit/>
            </a:bodyPr>
            <a:lstStyle/>
            <a:p>
              <a:r>
                <a:rPr lang="en-GB" sz="1050" strike="sngStrike" dirty="0">
                  <a:solidFill>
                    <a:srgbClr val="FF0000"/>
                  </a:solidFill>
                </a:rPr>
                <a:t>10101010</a:t>
              </a:r>
              <a:endParaRPr lang="en-GB" sz="1050" dirty="0">
                <a:solidFill>
                  <a:srgbClr val="FF0000"/>
                </a:solidFill>
              </a:endParaRPr>
            </a:p>
          </p:txBody>
        </p:sp>
        <p:sp>
          <p:nvSpPr>
            <p:cNvPr id="94" name="TextBox 93"/>
            <p:cNvSpPr txBox="1"/>
            <p:nvPr/>
          </p:nvSpPr>
          <p:spPr>
            <a:xfrm>
              <a:off x="6876576" y="2545159"/>
              <a:ext cx="967016" cy="553997"/>
            </a:xfrm>
            <a:prstGeom prst="rect">
              <a:avLst/>
            </a:prstGeom>
            <a:solidFill>
              <a:schemeClr val="bg1"/>
            </a:solidFill>
            <a:ln>
              <a:solidFill>
                <a:schemeClr val="tx1"/>
              </a:solidFill>
            </a:ln>
          </p:spPr>
          <p:txBody>
            <a:bodyPr wrap="square" rtlCol="0">
              <a:spAutoFit/>
            </a:bodyPr>
            <a:lstStyle/>
            <a:p>
              <a:r>
                <a:rPr lang="en-GB" sz="1050" strike="sngStrike" dirty="0">
                  <a:solidFill>
                    <a:srgbClr val="FF0000"/>
                  </a:solidFill>
                </a:rPr>
                <a:t>10101010</a:t>
              </a:r>
              <a:endParaRPr lang="en-GB" sz="1050" dirty="0">
                <a:solidFill>
                  <a:srgbClr val="FF0000"/>
                </a:solidFill>
              </a:endParaRPr>
            </a:p>
          </p:txBody>
        </p:sp>
      </p:grpSp>
    </p:spTree>
    <p:extLst>
      <p:ext uri="{BB962C8B-B14F-4D97-AF65-F5344CB8AC3E}">
        <p14:creationId xmlns:p14="http://schemas.microsoft.com/office/powerpoint/2010/main" val="394828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100"/>
                                  </p:stCondLst>
                                  <p:childTnLst>
                                    <p:animMotion origin="layout" path="M 0 -3.86768E-6 L -0.00208 0.09299 " pathEditMode="relative" rAng="0" ptsTypes="AA">
                                      <p:cBhvr>
                                        <p:cTn id="16" dur="2000" fill="hold"/>
                                        <p:tgtEl>
                                          <p:spTgt spid="5"/>
                                        </p:tgtEl>
                                        <p:attrNameLst>
                                          <p:attrName>ppt_x</p:attrName>
                                          <p:attrName>ppt_y</p:attrName>
                                        </p:attrNameLst>
                                      </p:cBhvr>
                                      <p:rCtr x="-104" y="4650"/>
                                    </p:animMotion>
                                  </p:childTnLst>
                                  <p:subTnLst>
                                    <p:set>
                                      <p:cBhvr override="childStyle">
                                        <p:cTn dur="1" fill="hold" display="0" masterRel="sameClick" afterEffect="1">
                                          <p:stCondLst>
                                            <p:cond evt="end" delay="0">
                                              <p:tn val="15"/>
                                            </p:cond>
                                          </p:stCondLst>
                                        </p:cTn>
                                        <p:tgtEl>
                                          <p:spTgt spid="5"/>
                                        </p:tgtEl>
                                        <p:attrNameLst>
                                          <p:attrName>style.visibility</p:attrName>
                                        </p:attrNameLst>
                                      </p:cBhvr>
                                      <p:to>
                                        <p:strVal val="hidden"/>
                                      </p:to>
                                    </p:set>
                                  </p:subTnLst>
                                </p:cTn>
                              </p:par>
                            </p:childTnLst>
                          </p:cTn>
                        </p:par>
                        <p:par>
                          <p:cTn id="17" fill="hold">
                            <p:stCondLst>
                              <p:cond delay="2100"/>
                            </p:stCondLst>
                            <p:childTnLst>
                              <p:par>
                                <p:cTn id="18" presetID="1"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2" grpId="0"/>
      <p:bldP spid="6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4324" y="-236562"/>
            <a:ext cx="6886575" cy="5963254"/>
          </a:xfrm>
          <a:prstGeom prst="rect">
            <a:avLst/>
          </a:prstGeom>
        </p:spPr>
      </p:pic>
      <p:sp>
        <p:nvSpPr>
          <p:cNvPr id="4" name="Rectangle 3"/>
          <p:cNvSpPr/>
          <p:nvPr/>
        </p:nvSpPr>
        <p:spPr>
          <a:xfrm>
            <a:off x="5148064" y="1816602"/>
            <a:ext cx="1944216" cy="9361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5536" y="4048850"/>
            <a:ext cx="1790995" cy="8640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5400000">
            <a:off x="6210635" y="2838460"/>
            <a:ext cx="3140732" cy="646331"/>
          </a:xfrm>
          <a:prstGeom prst="rect">
            <a:avLst/>
          </a:prstGeom>
          <a:noFill/>
        </p:spPr>
        <p:txBody>
          <a:bodyPr wrap="square" rtlCol="0">
            <a:spAutoFit/>
          </a:bodyPr>
          <a:lstStyle/>
          <a:p>
            <a:r>
              <a:rPr lang="en-US" dirty="0"/>
              <a:t>http://</a:t>
            </a:r>
            <a:r>
              <a:rPr lang="en-US" dirty="0" err="1"/>
              <a:t>science.sciencemag.org</a:t>
            </a:r>
            <a:r>
              <a:rPr lang="en-US" dirty="0"/>
              <a:t>/</a:t>
            </a:r>
            <a:br>
              <a:rPr lang="en-US" dirty="0"/>
            </a:br>
            <a:r>
              <a:rPr lang="en-US" dirty="0"/>
              <a:t>content/314/5807/1856.full</a:t>
            </a:r>
          </a:p>
        </p:txBody>
      </p:sp>
      <p:sp>
        <p:nvSpPr>
          <p:cNvPr id="7" name="TextBox 6"/>
          <p:cNvSpPr txBox="1"/>
          <p:nvPr/>
        </p:nvSpPr>
        <p:spPr>
          <a:xfrm>
            <a:off x="4644008" y="881862"/>
            <a:ext cx="2520280" cy="923330"/>
          </a:xfrm>
          <a:prstGeom prst="rect">
            <a:avLst/>
          </a:prstGeom>
          <a:solidFill>
            <a:schemeClr val="bg1">
              <a:alpha val="75000"/>
            </a:schemeClr>
          </a:solidFill>
        </p:spPr>
        <p:txBody>
          <a:bodyPr wrap="square" rtlCol="0">
            <a:spAutoFit/>
          </a:bodyPr>
          <a:lstStyle/>
          <a:p>
            <a:r>
              <a:rPr lang="en-US" dirty="0">
                <a:solidFill>
                  <a:srgbClr val="FF0000"/>
                </a:solidFill>
              </a:rPr>
              <a:t>“Chang’s data are good</a:t>
            </a:r>
            <a:r>
              <a:rPr lang="mr-IN" dirty="0">
                <a:solidFill>
                  <a:srgbClr val="FF0000"/>
                </a:solidFill>
              </a:rPr>
              <a:t>…</a:t>
            </a:r>
            <a:r>
              <a:rPr lang="en-GB" dirty="0">
                <a:solidFill>
                  <a:srgbClr val="FF0000"/>
                </a:solidFill>
              </a:rPr>
              <a:t> </a:t>
            </a:r>
            <a:br>
              <a:rPr lang="en-GB" dirty="0">
                <a:solidFill>
                  <a:srgbClr val="FF0000"/>
                </a:solidFill>
              </a:rPr>
            </a:br>
            <a:r>
              <a:rPr lang="en-GB" dirty="0">
                <a:solidFill>
                  <a:srgbClr val="FF0000"/>
                </a:solidFill>
              </a:rPr>
              <a:t>but the faulty software </a:t>
            </a:r>
            <a:br>
              <a:rPr lang="en-GB" dirty="0">
                <a:solidFill>
                  <a:srgbClr val="FF0000"/>
                </a:solidFill>
              </a:rPr>
            </a:br>
            <a:r>
              <a:rPr lang="en-GB" dirty="0">
                <a:solidFill>
                  <a:srgbClr val="FF0000"/>
                </a:solidFill>
              </a:rPr>
              <a:t>threw everything off”</a:t>
            </a:r>
            <a:endParaRPr lang="en-US" dirty="0">
              <a:solidFill>
                <a:srgbClr val="FF0000"/>
              </a:solidFill>
            </a:endParaRPr>
          </a:p>
        </p:txBody>
      </p:sp>
      <p:sp>
        <p:nvSpPr>
          <p:cNvPr id="8" name="TextBox 7"/>
          <p:cNvSpPr txBox="1"/>
          <p:nvPr/>
        </p:nvSpPr>
        <p:spPr>
          <a:xfrm>
            <a:off x="323528" y="3075806"/>
            <a:ext cx="2204837" cy="923330"/>
          </a:xfrm>
          <a:prstGeom prst="rect">
            <a:avLst/>
          </a:prstGeom>
          <a:solidFill>
            <a:schemeClr val="bg1">
              <a:alpha val="75000"/>
            </a:schemeClr>
          </a:solidFill>
        </p:spPr>
        <p:txBody>
          <a:bodyPr wrap="square" rtlCol="0">
            <a:spAutoFit/>
          </a:bodyPr>
          <a:lstStyle/>
          <a:p>
            <a:r>
              <a:rPr lang="en-US" dirty="0">
                <a:solidFill>
                  <a:srgbClr val="FF0000"/>
                </a:solidFill>
              </a:rPr>
              <a:t>“</a:t>
            </a:r>
            <a:r>
              <a:rPr lang="en-GB" dirty="0">
                <a:solidFill>
                  <a:srgbClr val="FF0000"/>
                </a:solidFill>
              </a:rPr>
              <a:t>a homemade data-analysis program had flipped two columns”</a:t>
            </a:r>
            <a:endParaRPr lang="en-US" dirty="0">
              <a:solidFill>
                <a:srgbClr val="FF0000"/>
              </a:solidFill>
            </a:endParaRPr>
          </a:p>
        </p:txBody>
      </p:sp>
    </p:spTree>
    <p:extLst>
      <p:ext uri="{BB962C8B-B14F-4D97-AF65-F5344CB8AC3E}">
        <p14:creationId xmlns:p14="http://schemas.microsoft.com/office/powerpoint/2010/main" val="1558266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0AEEC-E155-3744-9889-36F3BE9A947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2417BCE-8041-A940-BBF7-1051B4413E2B}"/>
              </a:ext>
            </a:extLst>
          </p:cNvPr>
          <p:cNvPicPr>
            <a:picLocks noChangeAspect="1"/>
          </p:cNvPicPr>
          <p:nvPr/>
        </p:nvPicPr>
        <p:blipFill>
          <a:blip r:embed="rId3"/>
          <a:stretch>
            <a:fillRect/>
          </a:stretch>
        </p:blipFill>
        <p:spPr>
          <a:xfrm>
            <a:off x="-1" y="-20538"/>
            <a:ext cx="7200903" cy="5400677"/>
          </a:xfrm>
          <a:prstGeom prst="rect">
            <a:avLst/>
          </a:prstGeom>
          <a:solidFill>
            <a:schemeClr val="bg1"/>
          </a:solidFill>
        </p:spPr>
      </p:pic>
      <p:sp>
        <p:nvSpPr>
          <p:cNvPr id="5" name="Rectangle 3">
            <a:extLst>
              <a:ext uri="{FF2B5EF4-FFF2-40B4-BE49-F238E27FC236}">
                <a16:creationId xmlns:a16="http://schemas.microsoft.com/office/drawing/2014/main" id="{61043E19-FB9F-584C-90D7-B93246AD0743}"/>
              </a:ext>
            </a:extLst>
          </p:cNvPr>
          <p:cNvSpPr>
            <a:spLocks noChangeArrowheads="1"/>
          </p:cNvSpPr>
          <p:nvPr/>
        </p:nvSpPr>
        <p:spPr bwMode="auto">
          <a:xfrm>
            <a:off x="180528" y="275164"/>
            <a:ext cx="6695982" cy="1292662"/>
          </a:xfrm>
          <a:prstGeom prst="rect">
            <a:avLst/>
          </a:prstGeom>
          <a:noFill/>
          <a:ln w="9525">
            <a:noFill/>
            <a:miter lim="800000"/>
            <a:headEnd/>
            <a:tailEnd/>
          </a:ln>
        </p:spPr>
        <p:txBody>
          <a:bodyPr wrap="square">
            <a:prstTxWarp prst="textNoShape">
              <a:avLst/>
            </a:prstTxWarp>
            <a:spAutoFit/>
          </a:bodyPr>
          <a:lstStyle/>
          <a:p>
            <a:r>
              <a:rPr lang="en-GB" dirty="0">
                <a:solidFill>
                  <a:srgbClr val="FF0000"/>
                </a:solidFill>
                <a:latin typeface="Calibri"/>
                <a:ea typeface="Batang" pitchFamily="18" charset="-127"/>
                <a:cs typeface="Batang" pitchFamily="18" charset="-127"/>
              </a:rPr>
              <a:t>Of 601 papers in ACM Computer Science journals and proceedings, </a:t>
            </a:r>
            <a:br>
              <a:rPr lang="en-GB" dirty="0">
                <a:solidFill>
                  <a:srgbClr val="FF0000"/>
                </a:solidFill>
                <a:latin typeface="Calibri"/>
                <a:ea typeface="Batang" pitchFamily="18" charset="-127"/>
                <a:cs typeface="Batang" pitchFamily="18" charset="-127"/>
              </a:rPr>
            </a:br>
            <a:r>
              <a:rPr lang="en-GB" dirty="0">
                <a:solidFill>
                  <a:srgbClr val="FF0000"/>
                </a:solidFill>
                <a:latin typeface="Calibri"/>
                <a:ea typeface="Batang" pitchFamily="18" charset="-127"/>
                <a:cs typeface="Batang" pitchFamily="18" charset="-127"/>
              </a:rPr>
              <a:t>only 85 provided a link to software.</a:t>
            </a:r>
          </a:p>
          <a:p>
            <a:r>
              <a:rPr lang="en-GB" dirty="0">
                <a:solidFill>
                  <a:srgbClr val="FF0000"/>
                </a:solidFill>
                <a:latin typeface="Calibri"/>
                <a:ea typeface="Batang" pitchFamily="18" charset="-127"/>
                <a:cs typeface="Batang" pitchFamily="18" charset="-127"/>
              </a:rPr>
              <a:t>For 176 the software could not be obtained. </a:t>
            </a:r>
          </a:p>
          <a:p>
            <a:endParaRPr lang="en-GB" sz="2400" dirty="0">
              <a:solidFill>
                <a:srgbClr val="FF0000"/>
              </a:solidFill>
              <a:latin typeface="Calibri"/>
              <a:ea typeface="Batang" pitchFamily="18" charset="-127"/>
              <a:cs typeface="Batang" pitchFamily="18" charset="-127"/>
            </a:endParaRPr>
          </a:p>
        </p:txBody>
      </p:sp>
      <p:sp>
        <p:nvSpPr>
          <p:cNvPr id="6" name="Text Box 4">
            <a:extLst>
              <a:ext uri="{FF2B5EF4-FFF2-40B4-BE49-F238E27FC236}">
                <a16:creationId xmlns:a16="http://schemas.microsoft.com/office/drawing/2014/main" id="{A381285F-7781-094C-9EA9-183511E662B1}"/>
              </a:ext>
            </a:extLst>
          </p:cNvPr>
          <p:cNvSpPr txBox="1">
            <a:spLocks noChangeArrowheads="1"/>
          </p:cNvSpPr>
          <p:nvPr/>
        </p:nvSpPr>
        <p:spPr bwMode="auto">
          <a:xfrm>
            <a:off x="218978" y="4568810"/>
            <a:ext cx="5145110" cy="523220"/>
          </a:xfrm>
          <a:prstGeom prst="rect">
            <a:avLst/>
          </a:prstGeom>
          <a:noFill/>
          <a:ln w="9525">
            <a:noFill/>
            <a:miter lim="800000"/>
            <a:headEnd/>
            <a:tailEnd/>
          </a:ln>
        </p:spPr>
        <p:txBody>
          <a:bodyPr wrap="square">
            <a:prstTxWarp prst="textNoShape">
              <a:avLst/>
            </a:prstTxWarp>
            <a:spAutoFit/>
          </a:bodyPr>
          <a:lstStyle/>
          <a:p>
            <a:r>
              <a:rPr lang="en-GB" sz="1400" dirty="0" err="1">
                <a:solidFill>
                  <a:prstClr val="black"/>
                </a:solidFill>
                <a:latin typeface="Calibri"/>
                <a:ea typeface="Batang" pitchFamily="18" charset="-127"/>
                <a:cs typeface="Batang" pitchFamily="18" charset="-127"/>
              </a:rPr>
              <a:t>Collberg</a:t>
            </a:r>
            <a:r>
              <a:rPr lang="en-GB" sz="1400" dirty="0">
                <a:solidFill>
                  <a:prstClr val="black"/>
                </a:solidFill>
                <a:latin typeface="Calibri"/>
                <a:ea typeface="Batang" pitchFamily="18" charset="-127"/>
                <a:cs typeface="Batang" pitchFamily="18" charset="-127"/>
              </a:rPr>
              <a:t>, </a:t>
            </a:r>
            <a:r>
              <a:rPr lang="en-GB" sz="1400" dirty="0" err="1">
                <a:solidFill>
                  <a:prstClr val="black"/>
                </a:solidFill>
                <a:latin typeface="Calibri"/>
                <a:ea typeface="Batang" pitchFamily="18" charset="-127"/>
                <a:cs typeface="Batang" pitchFamily="18" charset="-127"/>
              </a:rPr>
              <a:t>Proebsting</a:t>
            </a:r>
            <a:r>
              <a:rPr lang="en-GB" sz="1400" dirty="0">
                <a:solidFill>
                  <a:prstClr val="black"/>
                </a:solidFill>
                <a:latin typeface="Calibri"/>
                <a:ea typeface="Batang" pitchFamily="18" charset="-127"/>
                <a:cs typeface="Batang" pitchFamily="18" charset="-127"/>
              </a:rPr>
              <a:t>, Warren</a:t>
            </a:r>
            <a:r>
              <a:rPr lang="en-GB" sz="1400" dirty="0">
                <a:solidFill>
                  <a:prstClr val="black"/>
                </a:solidFill>
                <a:ea typeface="Batang" pitchFamily="18" charset="-127"/>
                <a:cs typeface="Batang" pitchFamily="18" charset="-127"/>
              </a:rPr>
              <a:t>, University of Arizona TR 14-04, 2015  </a:t>
            </a:r>
            <a:endParaRPr lang="en-GB" sz="1400" dirty="0">
              <a:solidFill>
                <a:prstClr val="black"/>
              </a:solidFill>
              <a:latin typeface="Calibri"/>
              <a:ea typeface="Batang" pitchFamily="18" charset="-127"/>
              <a:cs typeface="Batang" pitchFamily="18" charset="-127"/>
            </a:endParaRPr>
          </a:p>
          <a:p>
            <a:r>
              <a:rPr lang="en-GB" sz="1400" dirty="0">
                <a:solidFill>
                  <a:prstClr val="black"/>
                </a:solidFill>
                <a:ea typeface="Batang" pitchFamily="18" charset="-127"/>
                <a:cs typeface="Batang" pitchFamily="18" charset="-127"/>
              </a:rPr>
              <a:t>http://</a:t>
            </a:r>
            <a:r>
              <a:rPr lang="en-GB" sz="1400" dirty="0" err="1">
                <a:solidFill>
                  <a:prstClr val="black"/>
                </a:solidFill>
                <a:ea typeface="Batang" pitchFamily="18" charset="-127"/>
                <a:cs typeface="Batang" pitchFamily="18" charset="-127"/>
              </a:rPr>
              <a:t>reproducibility.cs.arizona.edu</a:t>
            </a:r>
            <a:r>
              <a:rPr lang="en-GB" sz="1400" dirty="0">
                <a:solidFill>
                  <a:prstClr val="black"/>
                </a:solidFill>
                <a:ea typeface="Batang" pitchFamily="18" charset="-127"/>
                <a:cs typeface="Batang" pitchFamily="18" charset="-127"/>
              </a:rPr>
              <a:t>/v2/</a:t>
            </a:r>
            <a:r>
              <a:rPr lang="en-GB" sz="1400" dirty="0" err="1">
                <a:solidFill>
                  <a:prstClr val="black"/>
                </a:solidFill>
                <a:ea typeface="Batang" pitchFamily="18" charset="-127"/>
                <a:cs typeface="Batang" pitchFamily="18" charset="-127"/>
              </a:rPr>
              <a:t>RepeatabilityTR.pdf</a:t>
            </a:r>
            <a:endParaRPr lang="en-GB" sz="1400" dirty="0">
              <a:solidFill>
                <a:prstClr val="black"/>
              </a:solidFill>
              <a:latin typeface="Calibri"/>
              <a:ea typeface="Batang" pitchFamily="18" charset="-127"/>
              <a:cs typeface="Batang" pitchFamily="18" charset="-127"/>
            </a:endParaRPr>
          </a:p>
        </p:txBody>
      </p:sp>
    </p:spTree>
    <p:extLst>
      <p:ext uri="{BB962C8B-B14F-4D97-AF65-F5344CB8AC3E}">
        <p14:creationId xmlns:p14="http://schemas.microsoft.com/office/powerpoint/2010/main" val="125324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A2F83-DDF8-BF4A-BDC1-0464667DEC04}"/>
              </a:ext>
            </a:extLst>
          </p:cNvPr>
          <p:cNvSpPr>
            <a:spLocks noGrp="1"/>
          </p:cNvSpPr>
          <p:nvPr>
            <p:ph type="title"/>
          </p:nvPr>
        </p:nvSpPr>
        <p:spPr/>
        <p:txBody>
          <a:bodyPr/>
          <a:lstStyle/>
          <a:p>
            <a:r>
              <a:rPr lang="en-US" dirty="0"/>
              <a:t>Culture change is hard</a:t>
            </a:r>
          </a:p>
        </p:txBody>
      </p:sp>
      <p:pic>
        <p:nvPicPr>
          <p:cNvPr id="5" name="Picture 4">
            <a:extLst>
              <a:ext uri="{FF2B5EF4-FFF2-40B4-BE49-F238E27FC236}">
                <a16:creationId xmlns:a16="http://schemas.microsoft.com/office/drawing/2014/main" id="{D716680E-BD33-D747-8FAC-8DCF8CFBFB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1139354"/>
            <a:ext cx="1800200" cy="817805"/>
          </a:xfrm>
          <a:prstGeom prst="rect">
            <a:avLst/>
          </a:prstGeom>
        </p:spPr>
      </p:pic>
      <p:sp>
        <p:nvSpPr>
          <p:cNvPr id="6" name="TextBox 5">
            <a:extLst>
              <a:ext uri="{FF2B5EF4-FFF2-40B4-BE49-F238E27FC236}">
                <a16:creationId xmlns:a16="http://schemas.microsoft.com/office/drawing/2014/main" id="{D0427254-F6E4-FD49-8F4B-638E98C3B547}"/>
              </a:ext>
            </a:extLst>
          </p:cNvPr>
          <p:cNvSpPr txBox="1"/>
          <p:nvPr/>
        </p:nvSpPr>
        <p:spPr>
          <a:xfrm>
            <a:off x="107504" y="4610040"/>
            <a:ext cx="3328155" cy="553998"/>
          </a:xfrm>
          <a:prstGeom prst="rect">
            <a:avLst/>
          </a:prstGeom>
          <a:noFill/>
        </p:spPr>
        <p:txBody>
          <a:bodyPr wrap="none" rtlCol="0">
            <a:spAutoFit/>
          </a:bodyPr>
          <a:lstStyle/>
          <a:p>
            <a:r>
              <a:rPr lang="en-GB" sz="1000" b="1" dirty="0" err="1"/>
              <a:t>Stodden</a:t>
            </a:r>
            <a:r>
              <a:rPr lang="en-GB" sz="1000" b="1" dirty="0"/>
              <a:t>, Seiler, Ma. An empirical analysis of journal policy </a:t>
            </a:r>
            <a:br>
              <a:rPr lang="en-GB" sz="1000" b="1" dirty="0"/>
            </a:br>
            <a:r>
              <a:rPr lang="en-GB" sz="1000" b="1" dirty="0"/>
              <a:t>effectiveness for computational reproducibility</a:t>
            </a:r>
          </a:p>
          <a:p>
            <a:r>
              <a:rPr lang="en-GB" sz="1000" dirty="0">
                <a:hlinkClick r:id="rId4"/>
              </a:rPr>
              <a:t>https://doi.org/10.1073/pnas.1708290115</a:t>
            </a:r>
            <a:endParaRPr lang="en-US" sz="1000" dirty="0"/>
          </a:p>
        </p:txBody>
      </p:sp>
      <p:sp>
        <p:nvSpPr>
          <p:cNvPr id="7" name="TextBox 6">
            <a:extLst>
              <a:ext uri="{FF2B5EF4-FFF2-40B4-BE49-F238E27FC236}">
                <a16:creationId xmlns:a16="http://schemas.microsoft.com/office/drawing/2014/main" id="{88736EFE-79A6-8B48-80B9-689A4181DE91}"/>
              </a:ext>
            </a:extLst>
          </p:cNvPr>
          <p:cNvSpPr txBox="1"/>
          <p:nvPr/>
        </p:nvSpPr>
        <p:spPr>
          <a:xfrm>
            <a:off x="107504" y="1957159"/>
            <a:ext cx="9036496" cy="2893100"/>
          </a:xfrm>
          <a:prstGeom prst="rect">
            <a:avLst/>
          </a:prstGeom>
          <a:noFill/>
        </p:spPr>
        <p:txBody>
          <a:bodyPr wrap="square" rtlCol="0">
            <a:spAutoFit/>
          </a:bodyPr>
          <a:lstStyle/>
          <a:p>
            <a:r>
              <a:rPr lang="en-GB" sz="2800" i="1" dirty="0"/>
              <a:t>“We require that all computer code used for </a:t>
            </a:r>
            <a:r>
              <a:rPr lang="en-GB" sz="2800" i="1" dirty="0" err="1"/>
              <a:t>modeling</a:t>
            </a:r>
            <a:r>
              <a:rPr lang="en-GB" sz="2800" i="1" dirty="0"/>
              <a:t> and/or data analysis that is not commercially available be deposited in a publicly accessible repository upon publication.” </a:t>
            </a:r>
            <a:br>
              <a:rPr lang="en-GB" sz="2800" i="1" dirty="0"/>
            </a:br>
            <a:endParaRPr lang="en-GB" sz="1400" i="1" dirty="0"/>
          </a:p>
          <a:p>
            <a:r>
              <a:rPr lang="en-GB" sz="2800" i="1" dirty="0"/>
              <a:t>“After publication, all reasonable requests for data, code, or materials must be fulfilled.”</a:t>
            </a:r>
          </a:p>
          <a:p>
            <a:endParaRPr lang="en-US" sz="2800" i="1" dirty="0"/>
          </a:p>
        </p:txBody>
      </p:sp>
      <p:sp>
        <p:nvSpPr>
          <p:cNvPr id="9" name="TextBox 8">
            <a:extLst>
              <a:ext uri="{FF2B5EF4-FFF2-40B4-BE49-F238E27FC236}">
                <a16:creationId xmlns:a16="http://schemas.microsoft.com/office/drawing/2014/main" id="{DEE0A7A8-8F43-D24D-8F89-CB6B592A4B96}"/>
              </a:ext>
            </a:extLst>
          </p:cNvPr>
          <p:cNvSpPr txBox="1"/>
          <p:nvPr/>
        </p:nvSpPr>
        <p:spPr>
          <a:xfrm>
            <a:off x="2291068" y="1203598"/>
            <a:ext cx="6961452" cy="523220"/>
          </a:xfrm>
          <a:prstGeom prst="rect">
            <a:avLst/>
          </a:prstGeom>
          <a:noFill/>
        </p:spPr>
        <p:txBody>
          <a:bodyPr wrap="square" rtlCol="0">
            <a:spAutoFit/>
          </a:bodyPr>
          <a:lstStyle/>
          <a:p>
            <a:pPr lvl="0"/>
            <a:r>
              <a:rPr lang="en-GB" sz="2800" dirty="0">
                <a:solidFill>
                  <a:prstClr val="black"/>
                </a:solidFill>
              </a:rPr>
              <a:t>In 2011 </a:t>
            </a:r>
            <a:r>
              <a:rPr lang="en-GB" sz="2800" dirty="0">
                <a:solidFill>
                  <a:prstClr val="black"/>
                </a:solidFill>
                <a:hlinkClick r:id="rId5"/>
              </a:rPr>
              <a:t>Science changed its editorial policies</a:t>
            </a:r>
            <a:r>
              <a:rPr lang="en-GB" sz="2800" dirty="0">
                <a:solidFill>
                  <a:prstClr val="black"/>
                </a:solidFill>
              </a:rPr>
              <a:t>:</a:t>
            </a:r>
          </a:p>
        </p:txBody>
      </p:sp>
    </p:spTree>
    <p:extLst>
      <p:ext uri="{BB962C8B-B14F-4D97-AF65-F5344CB8AC3E}">
        <p14:creationId xmlns:p14="http://schemas.microsoft.com/office/powerpoint/2010/main" val="1001054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A2F83-DDF8-BF4A-BDC1-0464667DEC04}"/>
              </a:ext>
            </a:extLst>
          </p:cNvPr>
          <p:cNvSpPr>
            <a:spLocks noGrp="1"/>
          </p:cNvSpPr>
          <p:nvPr>
            <p:ph type="title"/>
          </p:nvPr>
        </p:nvSpPr>
        <p:spPr/>
        <p:txBody>
          <a:bodyPr/>
          <a:lstStyle/>
          <a:p>
            <a:r>
              <a:rPr lang="en-US" dirty="0"/>
              <a:t>Culture change is hard</a:t>
            </a:r>
          </a:p>
        </p:txBody>
      </p:sp>
      <p:pic>
        <p:nvPicPr>
          <p:cNvPr id="3" name="Picture 2">
            <a:extLst>
              <a:ext uri="{FF2B5EF4-FFF2-40B4-BE49-F238E27FC236}">
                <a16:creationId xmlns:a16="http://schemas.microsoft.com/office/drawing/2014/main" id="{4A45961F-CBBA-5346-817F-C45AD83B87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23728" y="1139354"/>
            <a:ext cx="6480720" cy="3400200"/>
          </a:xfrm>
          <a:prstGeom prst="rect">
            <a:avLst/>
          </a:prstGeom>
        </p:spPr>
      </p:pic>
      <p:pic>
        <p:nvPicPr>
          <p:cNvPr id="5" name="Picture 4">
            <a:extLst>
              <a:ext uri="{FF2B5EF4-FFF2-40B4-BE49-F238E27FC236}">
                <a16:creationId xmlns:a16="http://schemas.microsoft.com/office/drawing/2014/main" id="{D716680E-BD33-D747-8FAC-8DCF8CFBFB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1139354"/>
            <a:ext cx="1800200" cy="817805"/>
          </a:xfrm>
          <a:prstGeom prst="rect">
            <a:avLst/>
          </a:prstGeom>
        </p:spPr>
      </p:pic>
      <p:sp>
        <p:nvSpPr>
          <p:cNvPr id="6" name="TextBox 5">
            <a:extLst>
              <a:ext uri="{FF2B5EF4-FFF2-40B4-BE49-F238E27FC236}">
                <a16:creationId xmlns:a16="http://schemas.microsoft.com/office/drawing/2014/main" id="{D0427254-F6E4-FD49-8F4B-638E98C3B547}"/>
              </a:ext>
            </a:extLst>
          </p:cNvPr>
          <p:cNvSpPr txBox="1"/>
          <p:nvPr/>
        </p:nvSpPr>
        <p:spPr>
          <a:xfrm>
            <a:off x="107504" y="4610040"/>
            <a:ext cx="3328155" cy="553998"/>
          </a:xfrm>
          <a:prstGeom prst="rect">
            <a:avLst/>
          </a:prstGeom>
          <a:noFill/>
        </p:spPr>
        <p:txBody>
          <a:bodyPr wrap="none" rtlCol="0">
            <a:spAutoFit/>
          </a:bodyPr>
          <a:lstStyle/>
          <a:p>
            <a:r>
              <a:rPr lang="en-GB" sz="1000" b="1" dirty="0" err="1"/>
              <a:t>Stodden</a:t>
            </a:r>
            <a:r>
              <a:rPr lang="en-GB" sz="1000" b="1" dirty="0"/>
              <a:t>, Seiler, Ma. An empirical analysis of journal policy </a:t>
            </a:r>
            <a:br>
              <a:rPr lang="en-GB" sz="1000" b="1" dirty="0"/>
            </a:br>
            <a:r>
              <a:rPr lang="en-GB" sz="1000" b="1" dirty="0"/>
              <a:t>effectiveness for computational reproducibility</a:t>
            </a:r>
          </a:p>
          <a:p>
            <a:r>
              <a:rPr lang="en-GB" sz="1000" dirty="0">
                <a:hlinkClick r:id="rId5"/>
              </a:rPr>
              <a:t>https://doi.org/10.1073/pnas.1708290115</a:t>
            </a:r>
            <a:endParaRPr lang="en-US" sz="1000" dirty="0"/>
          </a:p>
        </p:txBody>
      </p:sp>
    </p:spTree>
    <p:extLst>
      <p:ext uri="{BB962C8B-B14F-4D97-AF65-F5344CB8AC3E}">
        <p14:creationId xmlns:p14="http://schemas.microsoft.com/office/powerpoint/2010/main" val="2703357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4388AF-6EED-1A42-B809-1DA9453FD15F}"/>
              </a:ext>
            </a:extLst>
          </p:cNvPr>
          <p:cNvSpPr txBox="1"/>
          <p:nvPr/>
        </p:nvSpPr>
        <p:spPr>
          <a:xfrm>
            <a:off x="314328" y="2140441"/>
            <a:ext cx="8506144" cy="1938992"/>
          </a:xfrm>
          <a:prstGeom prst="rect">
            <a:avLst/>
          </a:prstGeom>
          <a:noFill/>
        </p:spPr>
        <p:txBody>
          <a:bodyPr wrap="square" rtlCol="0">
            <a:spAutoFit/>
          </a:bodyPr>
          <a:lstStyle/>
          <a:p>
            <a:r>
              <a:rPr lang="en-GB" sz="2400" dirty="0"/>
              <a:t>“There appeared to be some confusion among authors, some of whom seemed to be unaware of Science’s data and code sharing requirement. We can most easily demonstrate this with some anonymized author responses that highlight some of the barriers to sharing they perceived:”</a:t>
            </a:r>
            <a:endParaRPr lang="en-US" sz="2400" dirty="0"/>
          </a:p>
        </p:txBody>
      </p:sp>
      <p:sp>
        <p:nvSpPr>
          <p:cNvPr id="2" name="Title 1">
            <a:extLst>
              <a:ext uri="{FF2B5EF4-FFF2-40B4-BE49-F238E27FC236}">
                <a16:creationId xmlns:a16="http://schemas.microsoft.com/office/drawing/2014/main" id="{28EA2F83-DDF8-BF4A-BDC1-0464667DEC04}"/>
              </a:ext>
            </a:extLst>
          </p:cNvPr>
          <p:cNvSpPr>
            <a:spLocks noGrp="1"/>
          </p:cNvSpPr>
          <p:nvPr>
            <p:ph type="title"/>
          </p:nvPr>
        </p:nvSpPr>
        <p:spPr/>
        <p:txBody>
          <a:bodyPr/>
          <a:lstStyle/>
          <a:p>
            <a:r>
              <a:rPr lang="en-US" dirty="0"/>
              <a:t>Culture change is hard</a:t>
            </a:r>
          </a:p>
        </p:txBody>
      </p:sp>
      <p:pic>
        <p:nvPicPr>
          <p:cNvPr id="5" name="Picture 4">
            <a:extLst>
              <a:ext uri="{FF2B5EF4-FFF2-40B4-BE49-F238E27FC236}">
                <a16:creationId xmlns:a16="http://schemas.microsoft.com/office/drawing/2014/main" id="{D716680E-BD33-D747-8FAC-8DCF8CFBFB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1139354"/>
            <a:ext cx="1800200" cy="817805"/>
          </a:xfrm>
          <a:prstGeom prst="rect">
            <a:avLst/>
          </a:prstGeom>
        </p:spPr>
      </p:pic>
      <p:pic>
        <p:nvPicPr>
          <p:cNvPr id="4" name="Picture 3">
            <a:extLst>
              <a:ext uri="{FF2B5EF4-FFF2-40B4-BE49-F238E27FC236}">
                <a16:creationId xmlns:a16="http://schemas.microsoft.com/office/drawing/2014/main" id="{535B28CF-2C16-524B-AD8E-8DF07DAEB8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87824" y="1059582"/>
            <a:ext cx="6120680" cy="861020"/>
          </a:xfrm>
          <a:prstGeom prst="rect">
            <a:avLst/>
          </a:prstGeom>
        </p:spPr>
      </p:pic>
      <p:pic>
        <p:nvPicPr>
          <p:cNvPr id="8" name="Picture 7">
            <a:extLst>
              <a:ext uri="{FF2B5EF4-FFF2-40B4-BE49-F238E27FC236}">
                <a16:creationId xmlns:a16="http://schemas.microsoft.com/office/drawing/2014/main" id="{1FADCA54-0077-494D-BCA9-EFC0A2D31F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79712" y="2888153"/>
            <a:ext cx="6120680" cy="1123757"/>
          </a:xfrm>
          <a:prstGeom prst="rect">
            <a:avLst/>
          </a:prstGeom>
        </p:spPr>
      </p:pic>
      <p:pic>
        <p:nvPicPr>
          <p:cNvPr id="11" name="Picture 10">
            <a:extLst>
              <a:ext uri="{FF2B5EF4-FFF2-40B4-BE49-F238E27FC236}">
                <a16:creationId xmlns:a16="http://schemas.microsoft.com/office/drawing/2014/main" id="{5D5A9A47-0A29-D844-BA06-6211EC4351B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83768" y="1995686"/>
            <a:ext cx="6120680" cy="864096"/>
          </a:xfrm>
          <a:prstGeom prst="rect">
            <a:avLst/>
          </a:prstGeom>
        </p:spPr>
      </p:pic>
      <p:pic>
        <p:nvPicPr>
          <p:cNvPr id="12" name="Picture 11">
            <a:extLst>
              <a:ext uri="{FF2B5EF4-FFF2-40B4-BE49-F238E27FC236}">
                <a16:creationId xmlns:a16="http://schemas.microsoft.com/office/drawing/2014/main" id="{E94B7EA6-E461-6043-BCD8-DB91B1D503B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31640" y="4008491"/>
            <a:ext cx="6120680" cy="1155547"/>
          </a:xfrm>
          <a:prstGeom prst="rect">
            <a:avLst/>
          </a:prstGeom>
        </p:spPr>
      </p:pic>
      <p:sp>
        <p:nvSpPr>
          <p:cNvPr id="13" name="TextBox 12">
            <a:extLst>
              <a:ext uri="{FF2B5EF4-FFF2-40B4-BE49-F238E27FC236}">
                <a16:creationId xmlns:a16="http://schemas.microsoft.com/office/drawing/2014/main" id="{4E971855-614A-5B4D-AF12-328972C8039C}"/>
              </a:ext>
            </a:extLst>
          </p:cNvPr>
          <p:cNvSpPr txBox="1"/>
          <p:nvPr/>
        </p:nvSpPr>
        <p:spPr>
          <a:xfrm>
            <a:off x="107504" y="4610040"/>
            <a:ext cx="3328155" cy="553998"/>
          </a:xfrm>
          <a:prstGeom prst="rect">
            <a:avLst/>
          </a:prstGeom>
          <a:noFill/>
        </p:spPr>
        <p:txBody>
          <a:bodyPr wrap="none" rtlCol="0">
            <a:spAutoFit/>
          </a:bodyPr>
          <a:lstStyle/>
          <a:p>
            <a:r>
              <a:rPr lang="en-GB" sz="1000" b="1" dirty="0" err="1"/>
              <a:t>Stodden</a:t>
            </a:r>
            <a:r>
              <a:rPr lang="en-GB" sz="1000" b="1" dirty="0"/>
              <a:t>, Seiler, Ma. An empirical analysis of journal policy </a:t>
            </a:r>
            <a:br>
              <a:rPr lang="en-GB" sz="1000" b="1" dirty="0"/>
            </a:br>
            <a:r>
              <a:rPr lang="en-GB" sz="1000" b="1" dirty="0"/>
              <a:t>effectiveness for computational reproducibility</a:t>
            </a:r>
          </a:p>
          <a:p>
            <a:r>
              <a:rPr lang="en-GB" sz="1000" dirty="0">
                <a:hlinkClick r:id="rId8"/>
              </a:rPr>
              <a:t>https://doi.org/10.1073/pnas.1708290115</a:t>
            </a:r>
            <a:endParaRPr lang="en-US" sz="1000" dirty="0"/>
          </a:p>
        </p:txBody>
      </p:sp>
    </p:spTree>
    <p:extLst>
      <p:ext uri="{BB962C8B-B14F-4D97-AF65-F5344CB8AC3E}">
        <p14:creationId xmlns:p14="http://schemas.microsoft.com/office/powerpoint/2010/main" val="269366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C0FA8-6A34-3B4C-AB33-F057F1D30CD0}"/>
              </a:ext>
            </a:extLst>
          </p:cNvPr>
          <p:cNvSpPr>
            <a:spLocks noGrp="1"/>
          </p:cNvSpPr>
          <p:nvPr>
            <p:ph type="title"/>
          </p:nvPr>
        </p:nvSpPr>
        <p:spPr>
          <a:xfrm>
            <a:off x="314328" y="98822"/>
            <a:ext cx="7354016" cy="857250"/>
          </a:xfrm>
        </p:spPr>
        <p:txBody>
          <a:bodyPr>
            <a:normAutofit fontScale="90000"/>
          </a:bodyPr>
          <a:lstStyle/>
          <a:p>
            <a:r>
              <a:rPr lang="en-US" dirty="0"/>
              <a:t>Foundational skills for researchers</a:t>
            </a:r>
          </a:p>
        </p:txBody>
      </p:sp>
      <p:pic>
        <p:nvPicPr>
          <p:cNvPr id="4" name="Picture 3">
            <a:extLst>
              <a:ext uri="{FF2B5EF4-FFF2-40B4-BE49-F238E27FC236}">
                <a16:creationId xmlns:a16="http://schemas.microsoft.com/office/drawing/2014/main" id="{43753699-DAB5-E248-AC4E-90FCBD67B8E5}"/>
              </a:ext>
            </a:extLst>
          </p:cNvPr>
          <p:cNvPicPr>
            <a:picLocks noChangeAspect="1"/>
          </p:cNvPicPr>
          <p:nvPr/>
        </p:nvPicPr>
        <p:blipFill>
          <a:blip r:embed="rId2"/>
          <a:stretch>
            <a:fillRect/>
          </a:stretch>
        </p:blipFill>
        <p:spPr>
          <a:xfrm>
            <a:off x="8026400" y="4698330"/>
            <a:ext cx="1117600" cy="393700"/>
          </a:xfrm>
          <a:prstGeom prst="rect">
            <a:avLst/>
          </a:prstGeom>
        </p:spPr>
      </p:pic>
      <p:pic>
        <p:nvPicPr>
          <p:cNvPr id="5" name="Picture 4">
            <a:extLst>
              <a:ext uri="{FF2B5EF4-FFF2-40B4-BE49-F238E27FC236}">
                <a16:creationId xmlns:a16="http://schemas.microsoft.com/office/drawing/2014/main" id="{79482D70-4172-744A-B45B-F42C9B5813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7462" y="1131590"/>
            <a:ext cx="4831139" cy="3816424"/>
          </a:xfrm>
          <a:prstGeom prst="rect">
            <a:avLst/>
          </a:prstGeom>
        </p:spPr>
      </p:pic>
      <p:pic>
        <p:nvPicPr>
          <p:cNvPr id="6" name="Picture 5">
            <a:extLst>
              <a:ext uri="{FF2B5EF4-FFF2-40B4-BE49-F238E27FC236}">
                <a16:creationId xmlns:a16="http://schemas.microsoft.com/office/drawing/2014/main" id="{4EF08CA1-20D6-A44E-9AA2-8735EE399E6A}"/>
              </a:ext>
            </a:extLst>
          </p:cNvPr>
          <p:cNvPicPr>
            <a:picLocks noChangeAspect="1"/>
          </p:cNvPicPr>
          <p:nvPr/>
        </p:nvPicPr>
        <p:blipFill>
          <a:blip r:embed="rId4"/>
          <a:stretch>
            <a:fillRect/>
          </a:stretch>
        </p:blipFill>
        <p:spPr>
          <a:xfrm>
            <a:off x="5187312" y="1155995"/>
            <a:ext cx="3849184" cy="787786"/>
          </a:xfrm>
          <a:prstGeom prst="rect">
            <a:avLst/>
          </a:prstGeom>
        </p:spPr>
      </p:pic>
      <p:pic>
        <p:nvPicPr>
          <p:cNvPr id="7" name="Picture 6">
            <a:extLst>
              <a:ext uri="{FF2B5EF4-FFF2-40B4-BE49-F238E27FC236}">
                <a16:creationId xmlns:a16="http://schemas.microsoft.com/office/drawing/2014/main" id="{49DFA34B-6207-A444-B498-6F8D14E32108}"/>
              </a:ext>
            </a:extLst>
          </p:cNvPr>
          <p:cNvPicPr/>
          <p:nvPr/>
        </p:nvPicPr>
        <p:blipFill>
          <a:blip r:embed="rId5" cstate="screen">
            <a:extLst>
              <a:ext uri="{28A0092B-C50C-407E-A947-70E740481C1C}">
                <a14:useLocalDpi xmlns:a14="http://schemas.microsoft.com/office/drawing/2010/main"/>
              </a:ext>
            </a:extLst>
          </a:blip>
          <a:stretch/>
        </p:blipFill>
        <p:spPr>
          <a:xfrm>
            <a:off x="5187312" y="2010574"/>
            <a:ext cx="2120991" cy="918519"/>
          </a:xfrm>
          <a:prstGeom prst="rect">
            <a:avLst/>
          </a:prstGeom>
          <a:ln>
            <a:noFill/>
          </a:ln>
        </p:spPr>
      </p:pic>
      <p:sp>
        <p:nvSpPr>
          <p:cNvPr id="8" name="CustomShape 1">
            <a:extLst>
              <a:ext uri="{FF2B5EF4-FFF2-40B4-BE49-F238E27FC236}">
                <a16:creationId xmlns:a16="http://schemas.microsoft.com/office/drawing/2014/main" id="{C54B6739-C054-0445-A2B6-791F660E07F1}"/>
              </a:ext>
            </a:extLst>
          </p:cNvPr>
          <p:cNvSpPr/>
          <p:nvPr/>
        </p:nvSpPr>
        <p:spPr>
          <a:xfrm>
            <a:off x="5182494" y="3001243"/>
            <a:ext cx="2125809" cy="986125"/>
          </a:xfrm>
          <a:prstGeom prst="rect">
            <a:avLst/>
          </a:prstGeom>
          <a:noFill/>
          <a:ln>
            <a:noFill/>
          </a:ln>
        </p:spPr>
        <p:style>
          <a:lnRef idx="0">
            <a:scrgbClr r="0" g="0" b="0"/>
          </a:lnRef>
          <a:fillRef idx="0">
            <a:scrgbClr r="0" g="0" b="0"/>
          </a:fillRef>
          <a:effectRef idx="0">
            <a:scrgbClr r="0" g="0" b="0"/>
          </a:effectRef>
          <a:fontRef idx="minor"/>
        </p:style>
        <p:txBody>
          <a:bodyPr lIns="61229" tIns="30615" rIns="61229" bIns="30615"/>
          <a:lstStyle/>
          <a:p>
            <a:r>
              <a:rPr lang="en-US" sz="1650" i="1" dirty="0">
                <a:solidFill>
                  <a:prstClr val="black"/>
                </a:solidFill>
              </a:rPr>
              <a:t>Basic lab skills</a:t>
            </a:r>
            <a:r>
              <a:rPr lang="en-US" sz="1350" dirty="0">
                <a:solidFill>
                  <a:prstClr val="black"/>
                </a:solidFill>
              </a:rPr>
              <a:t> </a:t>
            </a:r>
            <a:r>
              <a:rPr lang="en-US" sz="1650" i="1" dirty="0">
                <a:solidFill>
                  <a:prstClr val="black"/>
                </a:solidFill>
              </a:rPr>
              <a:t>for scientific computing;</a:t>
            </a:r>
            <a:r>
              <a:rPr lang="en-US" sz="1350" dirty="0">
                <a:solidFill>
                  <a:prstClr val="black"/>
                </a:solidFill>
              </a:rPr>
              <a:t> </a:t>
            </a:r>
            <a:r>
              <a:rPr lang="en-US" sz="1650" i="1" dirty="0">
                <a:solidFill>
                  <a:prstClr val="black"/>
                </a:solidFill>
              </a:rPr>
              <a:t>researchers can do more</a:t>
            </a:r>
            <a:r>
              <a:rPr lang="en-US" sz="1350" dirty="0">
                <a:solidFill>
                  <a:prstClr val="black"/>
                </a:solidFill>
              </a:rPr>
              <a:t> </a:t>
            </a:r>
            <a:r>
              <a:rPr lang="en-US" sz="1650" i="1" dirty="0">
                <a:solidFill>
                  <a:prstClr val="black"/>
                </a:solidFill>
              </a:rPr>
              <a:t>in less time and with less pain.</a:t>
            </a:r>
            <a:endParaRPr sz="1350" dirty="0">
              <a:solidFill>
                <a:prstClr val="black"/>
              </a:solidFill>
            </a:endParaRPr>
          </a:p>
        </p:txBody>
      </p:sp>
      <p:sp>
        <p:nvSpPr>
          <p:cNvPr id="9" name="TextBox 8">
            <a:extLst>
              <a:ext uri="{FF2B5EF4-FFF2-40B4-BE49-F238E27FC236}">
                <a16:creationId xmlns:a16="http://schemas.microsoft.com/office/drawing/2014/main" id="{802DF4C2-3785-8D4D-B5E2-57DEA77083B3}"/>
              </a:ext>
            </a:extLst>
          </p:cNvPr>
          <p:cNvSpPr txBox="1"/>
          <p:nvPr/>
        </p:nvSpPr>
        <p:spPr>
          <a:xfrm>
            <a:off x="7488324" y="3006819"/>
            <a:ext cx="1548172" cy="1332396"/>
          </a:xfrm>
          <a:prstGeom prst="rect">
            <a:avLst/>
          </a:prstGeom>
          <a:noFill/>
        </p:spPr>
        <p:txBody>
          <a:bodyPr wrap="square" lIns="62209" tIns="31105" rIns="62209" bIns="31105" rtlCol="0">
            <a:spAutoFit/>
          </a:bodyPr>
          <a:lstStyle/>
          <a:p>
            <a:r>
              <a:rPr lang="en-US" sz="1650" i="1" dirty="0">
                <a:solidFill>
                  <a:prstClr val="black"/>
                </a:solidFill>
                <a:latin typeface="Calibri"/>
              </a:rPr>
              <a:t>Basic concepts, skills and tools for working more effectively with data. </a:t>
            </a:r>
          </a:p>
        </p:txBody>
      </p:sp>
      <p:pic>
        <p:nvPicPr>
          <p:cNvPr id="10" name="Picture 9" descr="DC1_logo.png">
            <a:extLst>
              <a:ext uri="{FF2B5EF4-FFF2-40B4-BE49-F238E27FC236}">
                <a16:creationId xmlns:a16="http://schemas.microsoft.com/office/drawing/2014/main" id="{5D7204C7-8A89-ED41-8C86-5D3B01F569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8324" y="2067360"/>
            <a:ext cx="1331563" cy="835797"/>
          </a:xfrm>
          <a:prstGeom prst="rect">
            <a:avLst/>
          </a:prstGeom>
        </p:spPr>
      </p:pic>
      <p:sp>
        <p:nvSpPr>
          <p:cNvPr id="11" name="TextBox 10">
            <a:extLst>
              <a:ext uri="{FF2B5EF4-FFF2-40B4-BE49-F238E27FC236}">
                <a16:creationId xmlns:a16="http://schemas.microsoft.com/office/drawing/2014/main" id="{BA4A4280-50AE-4343-AE18-EC47B3681BB5}"/>
              </a:ext>
            </a:extLst>
          </p:cNvPr>
          <p:cNvSpPr txBox="1"/>
          <p:nvPr/>
        </p:nvSpPr>
        <p:spPr>
          <a:xfrm>
            <a:off x="5137787" y="4366487"/>
            <a:ext cx="3898710" cy="316733"/>
          </a:xfrm>
          <a:prstGeom prst="rect">
            <a:avLst/>
          </a:prstGeom>
          <a:solidFill>
            <a:schemeClr val="bg1"/>
          </a:solidFill>
        </p:spPr>
        <p:txBody>
          <a:bodyPr wrap="square" lIns="62209" tIns="31105" rIns="62209" bIns="31105" rtlCol="0">
            <a:spAutoFit/>
          </a:bodyPr>
          <a:lstStyle/>
          <a:p>
            <a:r>
              <a:rPr lang="en-US" sz="1650" i="1" dirty="0">
                <a:solidFill>
                  <a:prstClr val="black"/>
                </a:solidFill>
                <a:latin typeface="Calibri"/>
              </a:rPr>
              <a:t>Open source learning, “Train the trainers”</a:t>
            </a:r>
          </a:p>
        </p:txBody>
      </p:sp>
    </p:spTree>
    <p:extLst>
      <p:ext uri="{BB962C8B-B14F-4D97-AF65-F5344CB8AC3E}">
        <p14:creationId xmlns:p14="http://schemas.microsoft.com/office/powerpoint/2010/main" val="3528795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9487" y="221788"/>
            <a:ext cx="6881416" cy="4439804"/>
          </a:xfrm>
          <a:prstGeom prst="rect">
            <a:avLst/>
          </a:prstGeom>
        </p:spPr>
      </p:pic>
      <p:pic>
        <p:nvPicPr>
          <p:cNvPr id="4" name="Picture 3"/>
          <p:cNvPicPr>
            <a:picLocks noChangeAspect="1"/>
          </p:cNvPicPr>
          <p:nvPr/>
        </p:nvPicPr>
        <p:blipFill>
          <a:blip r:embed="rId3"/>
          <a:stretch>
            <a:fillRect/>
          </a:stretch>
        </p:blipFill>
        <p:spPr>
          <a:xfrm>
            <a:off x="8026400" y="4698330"/>
            <a:ext cx="1117600" cy="393700"/>
          </a:xfrm>
          <a:prstGeom prst="rect">
            <a:avLst/>
          </a:prstGeom>
        </p:spPr>
      </p:pic>
      <p:sp>
        <p:nvSpPr>
          <p:cNvPr id="5" name="TextBox 4"/>
          <p:cNvSpPr txBox="1"/>
          <p:nvPr/>
        </p:nvSpPr>
        <p:spPr>
          <a:xfrm>
            <a:off x="251520" y="4731990"/>
            <a:ext cx="6498510" cy="523220"/>
          </a:xfrm>
          <a:prstGeom prst="rect">
            <a:avLst/>
          </a:prstGeom>
          <a:noFill/>
        </p:spPr>
        <p:txBody>
          <a:bodyPr wrap="none" rtlCol="0">
            <a:spAutoFit/>
          </a:bodyPr>
          <a:lstStyle/>
          <a:p>
            <a:pPr marL="0" lvl="1"/>
            <a:r>
              <a:rPr lang="fr-FR" sz="1400" dirty="0"/>
              <a:t>Best Practices for Scientific </a:t>
            </a:r>
            <a:r>
              <a:rPr lang="fr-FR" sz="1400" dirty="0" err="1"/>
              <a:t>Computing</a:t>
            </a:r>
            <a:r>
              <a:rPr lang="fr-FR" sz="1400" dirty="0"/>
              <a:t>: </a:t>
            </a:r>
            <a:r>
              <a:rPr lang="fr-FR" sz="1400" dirty="0">
                <a:hlinkClick r:id="rId4"/>
              </a:rPr>
              <a:t>https://doi.org/10.1371/journal.pbio.1001745</a:t>
            </a:r>
            <a:r>
              <a:rPr lang="fr-FR" sz="1400" b="1" dirty="0"/>
              <a:t> </a:t>
            </a:r>
            <a:endParaRPr lang="en-US" sz="1400" dirty="0"/>
          </a:p>
          <a:p>
            <a:endParaRPr lang="en-US" sz="1400" dirty="0"/>
          </a:p>
        </p:txBody>
      </p:sp>
    </p:spTree>
    <p:extLst>
      <p:ext uri="{BB962C8B-B14F-4D97-AF65-F5344CB8AC3E}">
        <p14:creationId xmlns:p14="http://schemas.microsoft.com/office/powerpoint/2010/main" val="2945364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Best practice is HARD</a:t>
            </a:r>
          </a:p>
        </p:txBody>
      </p:sp>
      <p:sp>
        <p:nvSpPr>
          <p:cNvPr id="3" name="Content Placeholder 2"/>
          <p:cNvSpPr>
            <a:spLocks noGrp="1"/>
          </p:cNvSpPr>
          <p:nvPr>
            <p:ph idx="1"/>
          </p:nvPr>
        </p:nvSpPr>
        <p:spPr>
          <a:xfrm>
            <a:off x="2843808" y="1200151"/>
            <a:ext cx="5842995" cy="3394472"/>
          </a:xfrm>
        </p:spPr>
        <p:txBody>
          <a:bodyPr/>
          <a:lstStyle/>
          <a:p>
            <a:r>
              <a:rPr lang="en-US" dirty="0"/>
              <a:t>It’s not easy to understand how to produce good software</a:t>
            </a:r>
          </a:p>
          <a:p>
            <a:r>
              <a:rPr lang="en-US" dirty="0"/>
              <a:t>One size doesn’t always fit all</a:t>
            </a:r>
          </a:p>
          <a:p>
            <a:r>
              <a:rPr lang="en-US" dirty="0"/>
              <a:t>Best practice requires more than just one person ”buying in” to become widely adopted</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772" y="1200151"/>
            <a:ext cx="2359353" cy="3603847"/>
          </a:xfrm>
          <a:prstGeom prst="rect">
            <a:avLst/>
          </a:prstGeom>
        </p:spPr>
      </p:pic>
    </p:spTree>
    <p:extLst>
      <p:ext uri="{BB962C8B-B14F-4D97-AF65-F5344CB8AC3E}">
        <p14:creationId xmlns:p14="http://schemas.microsoft.com/office/powerpoint/2010/main" val="573991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24"/>
          <a:stretch/>
        </p:blipFill>
        <p:spPr>
          <a:xfrm>
            <a:off x="3563888" y="227491"/>
            <a:ext cx="3390064" cy="4432491"/>
          </a:xfrm>
          <a:prstGeom prst="rect">
            <a:avLst/>
          </a:prstGeom>
        </p:spPr>
      </p:pic>
      <p:pic>
        <p:nvPicPr>
          <p:cNvPr id="5" name="Picture 4"/>
          <p:cNvPicPr>
            <a:picLocks noChangeAspect="1"/>
          </p:cNvPicPr>
          <p:nvPr/>
        </p:nvPicPr>
        <p:blipFill>
          <a:blip r:embed="rId4"/>
          <a:stretch>
            <a:fillRect/>
          </a:stretch>
        </p:blipFill>
        <p:spPr>
          <a:xfrm>
            <a:off x="8026400" y="4659982"/>
            <a:ext cx="1117600" cy="393700"/>
          </a:xfrm>
          <a:prstGeom prst="rect">
            <a:avLst/>
          </a:prstGeom>
        </p:spPr>
      </p:pic>
      <p:sp>
        <p:nvSpPr>
          <p:cNvPr id="6" name="TextBox 5"/>
          <p:cNvSpPr txBox="1"/>
          <p:nvPr/>
        </p:nvSpPr>
        <p:spPr>
          <a:xfrm>
            <a:off x="237869" y="4693096"/>
            <a:ext cx="7039491" cy="307777"/>
          </a:xfrm>
          <a:prstGeom prst="rect">
            <a:avLst/>
          </a:prstGeom>
          <a:noFill/>
        </p:spPr>
        <p:txBody>
          <a:bodyPr wrap="none" rtlCol="0">
            <a:spAutoFit/>
          </a:bodyPr>
          <a:lstStyle/>
          <a:p>
            <a:r>
              <a:rPr lang="fr-FR" sz="1400" dirty="0"/>
              <a:t>Good </a:t>
            </a:r>
            <a:r>
              <a:rPr lang="fr-FR" sz="1400" dirty="0" err="1"/>
              <a:t>Enough</a:t>
            </a:r>
            <a:r>
              <a:rPr lang="fr-FR" sz="1400" dirty="0"/>
              <a:t> Practices in Scientific </a:t>
            </a:r>
            <a:r>
              <a:rPr lang="fr-FR" sz="1400" dirty="0" err="1"/>
              <a:t>Computing</a:t>
            </a:r>
            <a:r>
              <a:rPr lang="fr-FR" sz="1400" dirty="0"/>
              <a:t>: </a:t>
            </a:r>
            <a:r>
              <a:rPr lang="fr-FR" sz="1400" dirty="0">
                <a:hlinkClick r:id="rId5"/>
              </a:rPr>
              <a:t>https://doi.org/10.1371/journal.pcbi.1005510</a:t>
            </a:r>
            <a:r>
              <a:rPr lang="fr-FR" sz="1400" dirty="0"/>
              <a:t> </a:t>
            </a:r>
            <a:endParaRPr lang="en-US" sz="1400" dirty="0"/>
          </a:p>
        </p:txBody>
      </p:sp>
      <p:pic>
        <p:nvPicPr>
          <p:cNvPr id="7" name="Picture 6">
            <a:extLst>
              <a:ext uri="{FF2B5EF4-FFF2-40B4-BE49-F238E27FC236}">
                <a16:creationId xmlns:a16="http://schemas.microsoft.com/office/drawing/2014/main" id="{032BCB69-FD18-A64A-A210-E332E12E6E9E}"/>
              </a:ext>
            </a:extLst>
          </p:cNvPr>
          <p:cNvPicPr>
            <a:picLocks noChangeAspect="1"/>
          </p:cNvPicPr>
          <p:nvPr/>
        </p:nvPicPr>
        <p:blipFill>
          <a:blip r:embed="rId6"/>
          <a:stretch>
            <a:fillRect/>
          </a:stretch>
        </p:blipFill>
        <p:spPr>
          <a:xfrm>
            <a:off x="314329" y="221787"/>
            <a:ext cx="3486582" cy="4438195"/>
          </a:xfrm>
          <a:prstGeom prst="rect">
            <a:avLst/>
          </a:prstGeom>
        </p:spPr>
      </p:pic>
    </p:spTree>
    <p:extLst>
      <p:ext uri="{BB962C8B-B14F-4D97-AF65-F5344CB8AC3E}">
        <p14:creationId xmlns:p14="http://schemas.microsoft.com/office/powerpoint/2010/main" val="219817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AAAF-9C69-AA40-BEA4-0560A7C9AE18}"/>
              </a:ext>
            </a:extLst>
          </p:cNvPr>
          <p:cNvSpPr>
            <a:spLocks noGrp="1"/>
          </p:cNvSpPr>
          <p:nvPr>
            <p:ph type="title"/>
          </p:nvPr>
        </p:nvSpPr>
        <p:spPr/>
        <p:txBody>
          <a:bodyPr/>
          <a:lstStyle/>
          <a:p>
            <a:r>
              <a:rPr lang="en-US" dirty="0"/>
              <a:t>What about careers?</a:t>
            </a:r>
          </a:p>
        </p:txBody>
      </p:sp>
      <p:sp>
        <p:nvSpPr>
          <p:cNvPr id="3" name="Content Placeholder 2">
            <a:extLst>
              <a:ext uri="{FF2B5EF4-FFF2-40B4-BE49-F238E27FC236}">
                <a16:creationId xmlns:a16="http://schemas.microsoft.com/office/drawing/2014/main" id="{9F815E7B-BD12-174F-9FB8-7A3784480B6C}"/>
              </a:ext>
            </a:extLst>
          </p:cNvPr>
          <p:cNvSpPr>
            <a:spLocks noGrp="1"/>
          </p:cNvSpPr>
          <p:nvPr>
            <p:ph idx="1"/>
          </p:nvPr>
        </p:nvSpPr>
        <p:spPr>
          <a:xfrm>
            <a:off x="333379" y="1200151"/>
            <a:ext cx="4022598" cy="3394472"/>
          </a:xfrm>
        </p:spPr>
        <p:txBody>
          <a:bodyPr/>
          <a:lstStyle/>
          <a:p>
            <a:pPr fontAlgn="base"/>
            <a:r>
              <a:rPr lang="en-GB" dirty="0" err="1"/>
              <a:t>jobs.ac.uk</a:t>
            </a:r>
            <a:endParaRPr lang="en-GB" dirty="0"/>
          </a:p>
          <a:p>
            <a:pPr fontAlgn="base"/>
            <a:r>
              <a:rPr lang="en-GB" dirty="0"/>
              <a:t>10,000 jobs assessed</a:t>
            </a:r>
          </a:p>
          <a:p>
            <a:pPr fontAlgn="base"/>
            <a:r>
              <a:rPr lang="en-GB" dirty="0"/>
              <a:t>~400 related to software development (4%)</a:t>
            </a:r>
          </a:p>
          <a:p>
            <a:endParaRPr lang="en-US" dirty="0"/>
          </a:p>
        </p:txBody>
      </p:sp>
      <p:pic>
        <p:nvPicPr>
          <p:cNvPr id="4" name="Picture 3">
            <a:extLst>
              <a:ext uri="{FF2B5EF4-FFF2-40B4-BE49-F238E27FC236}">
                <a16:creationId xmlns:a16="http://schemas.microsoft.com/office/drawing/2014/main" id="{D7A0C912-6369-7E4A-A6EE-67A7C89DE0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62448" y="1296558"/>
            <a:ext cx="4650567" cy="3271292"/>
          </a:xfrm>
          <a:prstGeom prst="rect">
            <a:avLst/>
          </a:prstGeom>
        </p:spPr>
      </p:pic>
      <p:pic>
        <p:nvPicPr>
          <p:cNvPr id="5" name="Picture 4">
            <a:extLst>
              <a:ext uri="{FF2B5EF4-FFF2-40B4-BE49-F238E27FC236}">
                <a16:creationId xmlns:a16="http://schemas.microsoft.com/office/drawing/2014/main" id="{DF94B856-DBFF-544A-9ACD-1E22ACA7C841}"/>
              </a:ext>
            </a:extLst>
          </p:cNvPr>
          <p:cNvPicPr>
            <a:picLocks noChangeAspect="1"/>
          </p:cNvPicPr>
          <p:nvPr/>
        </p:nvPicPr>
        <p:blipFill>
          <a:blip r:embed="rId3"/>
          <a:stretch>
            <a:fillRect/>
          </a:stretch>
        </p:blipFill>
        <p:spPr>
          <a:xfrm>
            <a:off x="8316416" y="4848225"/>
            <a:ext cx="838200" cy="295275"/>
          </a:xfrm>
          <a:prstGeom prst="rect">
            <a:avLst/>
          </a:prstGeom>
        </p:spPr>
      </p:pic>
      <p:sp>
        <p:nvSpPr>
          <p:cNvPr id="6" name="TextBox 5">
            <a:extLst>
              <a:ext uri="{FF2B5EF4-FFF2-40B4-BE49-F238E27FC236}">
                <a16:creationId xmlns:a16="http://schemas.microsoft.com/office/drawing/2014/main" id="{8536416A-518A-4148-BC36-CD043DC8F4E9}"/>
              </a:ext>
            </a:extLst>
          </p:cNvPr>
          <p:cNvSpPr txBox="1"/>
          <p:nvPr/>
        </p:nvSpPr>
        <p:spPr>
          <a:xfrm>
            <a:off x="27514" y="4897279"/>
            <a:ext cx="1845377" cy="246221"/>
          </a:xfrm>
          <a:prstGeom prst="rect">
            <a:avLst/>
          </a:prstGeom>
          <a:noFill/>
        </p:spPr>
        <p:txBody>
          <a:bodyPr wrap="none" rtlCol="0">
            <a:spAutoFit/>
          </a:bodyPr>
          <a:lstStyle/>
          <a:p>
            <a:r>
              <a:rPr lang="en-US" sz="1000" dirty="0"/>
              <a:t>Slide courtesy of Simon Hettrick</a:t>
            </a:r>
          </a:p>
        </p:txBody>
      </p:sp>
    </p:spTree>
    <p:extLst>
      <p:ext uri="{BB962C8B-B14F-4D97-AF65-F5344CB8AC3E}">
        <p14:creationId xmlns:p14="http://schemas.microsoft.com/office/powerpoint/2010/main" val="3741922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6240C-A107-1548-AE19-91A12F80D176}"/>
              </a:ext>
            </a:extLst>
          </p:cNvPr>
          <p:cNvSpPr>
            <a:spLocks noGrp="1"/>
          </p:cNvSpPr>
          <p:nvPr>
            <p:ph type="title"/>
          </p:nvPr>
        </p:nvSpPr>
        <p:spPr/>
        <p:txBody>
          <a:bodyPr/>
          <a:lstStyle/>
          <a:p>
            <a:r>
              <a:rPr lang="en-US" dirty="0"/>
              <a:t>A new name is born</a:t>
            </a:r>
          </a:p>
        </p:txBody>
      </p:sp>
      <p:sp>
        <p:nvSpPr>
          <p:cNvPr id="3" name="Content Placeholder 2">
            <a:extLst>
              <a:ext uri="{FF2B5EF4-FFF2-40B4-BE49-F238E27FC236}">
                <a16:creationId xmlns:a16="http://schemas.microsoft.com/office/drawing/2014/main" id="{0F1891BA-CD0C-894F-8429-1EF42FD7768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85029FD-F0E9-594B-BC85-24939CF8F742}"/>
              </a:ext>
            </a:extLst>
          </p:cNvPr>
          <p:cNvPicPr>
            <a:picLocks noChangeAspect="1"/>
          </p:cNvPicPr>
          <p:nvPr/>
        </p:nvPicPr>
        <p:blipFill>
          <a:blip r:embed="rId2"/>
          <a:stretch>
            <a:fillRect/>
          </a:stretch>
        </p:blipFill>
        <p:spPr>
          <a:xfrm>
            <a:off x="704588" y="1200151"/>
            <a:ext cx="7683836" cy="3695092"/>
          </a:xfrm>
          <a:prstGeom prst="rect">
            <a:avLst/>
          </a:prstGeom>
        </p:spPr>
      </p:pic>
      <p:pic>
        <p:nvPicPr>
          <p:cNvPr id="5" name="Picture 4">
            <a:extLst>
              <a:ext uri="{FF2B5EF4-FFF2-40B4-BE49-F238E27FC236}">
                <a16:creationId xmlns:a16="http://schemas.microsoft.com/office/drawing/2014/main" id="{34EF4C53-C585-F14A-B312-1B4CCCD08B51}"/>
              </a:ext>
            </a:extLst>
          </p:cNvPr>
          <p:cNvPicPr>
            <a:picLocks noChangeAspect="1"/>
          </p:cNvPicPr>
          <p:nvPr/>
        </p:nvPicPr>
        <p:blipFill>
          <a:blip r:embed="rId3"/>
          <a:stretch>
            <a:fillRect/>
          </a:stretch>
        </p:blipFill>
        <p:spPr>
          <a:xfrm>
            <a:off x="8316416" y="4848225"/>
            <a:ext cx="838200" cy="295275"/>
          </a:xfrm>
          <a:prstGeom prst="rect">
            <a:avLst/>
          </a:prstGeom>
        </p:spPr>
      </p:pic>
      <p:sp>
        <p:nvSpPr>
          <p:cNvPr id="6" name="TextBox 5">
            <a:extLst>
              <a:ext uri="{FF2B5EF4-FFF2-40B4-BE49-F238E27FC236}">
                <a16:creationId xmlns:a16="http://schemas.microsoft.com/office/drawing/2014/main" id="{107A9352-E034-AF4E-A7AE-C1D6BE822E73}"/>
              </a:ext>
            </a:extLst>
          </p:cNvPr>
          <p:cNvSpPr txBox="1"/>
          <p:nvPr/>
        </p:nvSpPr>
        <p:spPr>
          <a:xfrm>
            <a:off x="0" y="4893101"/>
            <a:ext cx="1845377" cy="246221"/>
          </a:xfrm>
          <a:prstGeom prst="rect">
            <a:avLst/>
          </a:prstGeom>
          <a:noFill/>
        </p:spPr>
        <p:txBody>
          <a:bodyPr wrap="none" rtlCol="0">
            <a:spAutoFit/>
          </a:bodyPr>
          <a:lstStyle/>
          <a:p>
            <a:r>
              <a:rPr lang="en-US" sz="1000" dirty="0"/>
              <a:t>Slide courtesy of Simon Hettrick</a:t>
            </a:r>
          </a:p>
        </p:txBody>
      </p:sp>
    </p:spTree>
    <p:extLst>
      <p:ext uri="{BB962C8B-B14F-4D97-AF65-F5344CB8AC3E}">
        <p14:creationId xmlns:p14="http://schemas.microsoft.com/office/powerpoint/2010/main" val="2931458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06B0-EA19-E54C-BCD3-E27828BFA5B6}"/>
              </a:ext>
            </a:extLst>
          </p:cNvPr>
          <p:cNvSpPr>
            <a:spLocks noGrp="1"/>
          </p:cNvSpPr>
          <p:nvPr>
            <p:ph type="title"/>
          </p:nvPr>
        </p:nvSpPr>
        <p:spPr/>
        <p:txBody>
          <a:bodyPr/>
          <a:lstStyle/>
          <a:p>
            <a:r>
              <a:rPr lang="en-US" dirty="0"/>
              <a:t>Growth of RSE Community</a:t>
            </a:r>
          </a:p>
        </p:txBody>
      </p:sp>
      <p:sp>
        <p:nvSpPr>
          <p:cNvPr id="3" name="Content Placeholder 2">
            <a:extLst>
              <a:ext uri="{FF2B5EF4-FFF2-40B4-BE49-F238E27FC236}">
                <a16:creationId xmlns:a16="http://schemas.microsoft.com/office/drawing/2014/main" id="{7244DBCE-D931-0A49-AC0B-B04C48597B7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2F794E2-0407-0945-891B-9710F5C02A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1768" y="1995686"/>
            <a:ext cx="4401208" cy="2920424"/>
          </a:xfrm>
          <a:prstGeom prst="rect">
            <a:avLst/>
          </a:prstGeom>
        </p:spPr>
      </p:pic>
      <p:pic>
        <p:nvPicPr>
          <p:cNvPr id="5" name="Picture 4">
            <a:extLst>
              <a:ext uri="{FF2B5EF4-FFF2-40B4-BE49-F238E27FC236}">
                <a16:creationId xmlns:a16="http://schemas.microsoft.com/office/drawing/2014/main" id="{C837732C-1401-A14F-AC0D-F5C243867925}"/>
              </a:ext>
            </a:extLst>
          </p:cNvPr>
          <p:cNvPicPr>
            <a:picLocks noChangeAspect="1"/>
          </p:cNvPicPr>
          <p:nvPr/>
        </p:nvPicPr>
        <p:blipFill>
          <a:blip r:embed="rId3"/>
          <a:stretch>
            <a:fillRect/>
          </a:stretch>
        </p:blipFill>
        <p:spPr>
          <a:xfrm>
            <a:off x="5148064" y="1241203"/>
            <a:ext cx="1459559" cy="1656184"/>
          </a:xfrm>
          <a:prstGeom prst="rect">
            <a:avLst/>
          </a:prstGeom>
        </p:spPr>
      </p:pic>
      <p:pic>
        <p:nvPicPr>
          <p:cNvPr id="6" name="Picture 5">
            <a:extLst>
              <a:ext uri="{FF2B5EF4-FFF2-40B4-BE49-F238E27FC236}">
                <a16:creationId xmlns:a16="http://schemas.microsoft.com/office/drawing/2014/main" id="{40EF53D1-62AD-C743-BC02-D4E062DF5E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326" y="1146903"/>
            <a:ext cx="4718847" cy="3353299"/>
          </a:xfrm>
          <a:prstGeom prst="rect">
            <a:avLst/>
          </a:prstGeom>
        </p:spPr>
      </p:pic>
      <p:pic>
        <p:nvPicPr>
          <p:cNvPr id="7" name="Picture 6">
            <a:extLst>
              <a:ext uri="{FF2B5EF4-FFF2-40B4-BE49-F238E27FC236}">
                <a16:creationId xmlns:a16="http://schemas.microsoft.com/office/drawing/2014/main" id="{1D76781E-C68F-7E4E-8E74-47A87052A32A}"/>
              </a:ext>
            </a:extLst>
          </p:cNvPr>
          <p:cNvPicPr>
            <a:picLocks noChangeAspect="1"/>
          </p:cNvPicPr>
          <p:nvPr/>
        </p:nvPicPr>
        <p:blipFill>
          <a:blip r:embed="rId5"/>
          <a:stretch>
            <a:fillRect/>
          </a:stretch>
        </p:blipFill>
        <p:spPr>
          <a:xfrm>
            <a:off x="8316416" y="4848225"/>
            <a:ext cx="838200" cy="295275"/>
          </a:xfrm>
          <a:prstGeom prst="rect">
            <a:avLst/>
          </a:prstGeom>
        </p:spPr>
      </p:pic>
      <p:sp>
        <p:nvSpPr>
          <p:cNvPr id="8" name="TextBox 7">
            <a:extLst>
              <a:ext uri="{FF2B5EF4-FFF2-40B4-BE49-F238E27FC236}">
                <a16:creationId xmlns:a16="http://schemas.microsoft.com/office/drawing/2014/main" id="{0D634DFC-2891-2945-AF3A-5F11E61E233E}"/>
              </a:ext>
            </a:extLst>
          </p:cNvPr>
          <p:cNvSpPr txBox="1"/>
          <p:nvPr/>
        </p:nvSpPr>
        <p:spPr>
          <a:xfrm>
            <a:off x="0" y="4872751"/>
            <a:ext cx="1845377" cy="246221"/>
          </a:xfrm>
          <a:prstGeom prst="rect">
            <a:avLst/>
          </a:prstGeom>
          <a:noFill/>
        </p:spPr>
        <p:txBody>
          <a:bodyPr wrap="none" rtlCol="0">
            <a:spAutoFit/>
          </a:bodyPr>
          <a:lstStyle/>
          <a:p>
            <a:r>
              <a:rPr lang="en-US" sz="1000" dirty="0"/>
              <a:t>Slide courtesy of Simon Hettrick</a:t>
            </a:r>
          </a:p>
        </p:txBody>
      </p:sp>
    </p:spTree>
    <p:extLst>
      <p:ext uri="{BB962C8B-B14F-4D97-AF65-F5344CB8AC3E}">
        <p14:creationId xmlns:p14="http://schemas.microsoft.com/office/powerpoint/2010/main" val="2249906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F54D3-110E-2E43-8AEE-99B162B21B56}"/>
              </a:ext>
            </a:extLst>
          </p:cNvPr>
          <p:cNvSpPr>
            <a:spLocks noGrp="1"/>
          </p:cNvSpPr>
          <p:nvPr>
            <p:ph type="title"/>
          </p:nvPr>
        </p:nvSpPr>
        <p:spPr/>
        <p:txBody>
          <a:bodyPr/>
          <a:lstStyle/>
          <a:p>
            <a:r>
              <a:rPr lang="en-US" dirty="0"/>
              <a:t>RSEs are worldwide</a:t>
            </a:r>
          </a:p>
        </p:txBody>
      </p:sp>
      <p:sp>
        <p:nvSpPr>
          <p:cNvPr id="3" name="Content Placeholder 2">
            <a:extLst>
              <a:ext uri="{FF2B5EF4-FFF2-40B4-BE49-F238E27FC236}">
                <a16:creationId xmlns:a16="http://schemas.microsoft.com/office/drawing/2014/main" id="{5A40FEE9-6701-5942-A360-8BA0512E5BC5}"/>
              </a:ext>
            </a:extLst>
          </p:cNvPr>
          <p:cNvSpPr>
            <a:spLocks noGrp="1"/>
          </p:cNvSpPr>
          <p:nvPr>
            <p:ph idx="1"/>
          </p:nvPr>
        </p:nvSpPr>
        <p:spPr>
          <a:xfrm>
            <a:off x="333379" y="1200151"/>
            <a:ext cx="4382638" cy="3394472"/>
          </a:xfrm>
        </p:spPr>
        <p:txBody>
          <a:bodyPr/>
          <a:lstStyle/>
          <a:p>
            <a:pPr fontAlgn="base"/>
            <a:r>
              <a:rPr lang="en-GB" dirty="0"/>
              <a:t>Wants to work in a research environment</a:t>
            </a:r>
          </a:p>
          <a:p>
            <a:pPr fontAlgn="base"/>
            <a:r>
              <a:rPr lang="en-GB" dirty="0"/>
              <a:t>Wants to advance research</a:t>
            </a:r>
          </a:p>
          <a:p>
            <a:pPr fontAlgn="base"/>
            <a:r>
              <a:rPr lang="en-GB" dirty="0"/>
              <a:t>Wants to develop software</a:t>
            </a:r>
          </a:p>
          <a:p>
            <a:endParaRPr lang="en-US" dirty="0"/>
          </a:p>
        </p:txBody>
      </p:sp>
      <p:sp>
        <p:nvSpPr>
          <p:cNvPr id="4" name="TextBox 3">
            <a:extLst>
              <a:ext uri="{FF2B5EF4-FFF2-40B4-BE49-F238E27FC236}">
                <a16:creationId xmlns:a16="http://schemas.microsoft.com/office/drawing/2014/main" id="{081822B6-A016-A948-B06A-66212D30FEEB}"/>
              </a:ext>
            </a:extLst>
          </p:cNvPr>
          <p:cNvSpPr txBox="1"/>
          <p:nvPr/>
        </p:nvSpPr>
        <p:spPr>
          <a:xfrm>
            <a:off x="4572000" y="4076158"/>
            <a:ext cx="4527265" cy="276999"/>
          </a:xfrm>
          <a:prstGeom prst="rect">
            <a:avLst/>
          </a:prstGeom>
          <a:noFill/>
        </p:spPr>
        <p:txBody>
          <a:bodyPr wrap="none" rtlCol="0">
            <a:spAutoFit/>
          </a:bodyPr>
          <a:lstStyle/>
          <a:p>
            <a:r>
              <a:rPr lang="en-US" sz="1200" dirty="0" err="1"/>
              <a:t>github.com</a:t>
            </a:r>
            <a:r>
              <a:rPr lang="en-US" sz="1200" dirty="0"/>
              <a:t>/</a:t>
            </a:r>
            <a:r>
              <a:rPr lang="en-US" sz="1200" dirty="0" err="1"/>
              <a:t>softwaresaved</a:t>
            </a:r>
            <a:r>
              <a:rPr lang="en-US" sz="1200" dirty="0"/>
              <a:t>/international-survey/tree/master/analysis</a:t>
            </a:r>
          </a:p>
        </p:txBody>
      </p:sp>
      <p:pic>
        <p:nvPicPr>
          <p:cNvPr id="5" name="Picture 4">
            <a:extLst>
              <a:ext uri="{FF2B5EF4-FFF2-40B4-BE49-F238E27FC236}">
                <a16:creationId xmlns:a16="http://schemas.microsoft.com/office/drawing/2014/main" id="{42E54B68-820E-3C43-BA0A-EDA1429690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0" y="1490779"/>
            <a:ext cx="4483450" cy="2571750"/>
          </a:xfrm>
          <a:prstGeom prst="rect">
            <a:avLst/>
          </a:prstGeom>
        </p:spPr>
      </p:pic>
      <p:pic>
        <p:nvPicPr>
          <p:cNvPr id="6" name="Picture 5">
            <a:extLst>
              <a:ext uri="{FF2B5EF4-FFF2-40B4-BE49-F238E27FC236}">
                <a16:creationId xmlns:a16="http://schemas.microsoft.com/office/drawing/2014/main" id="{57A6C1D9-2F5E-184E-82E6-E6710C91280E}"/>
              </a:ext>
            </a:extLst>
          </p:cNvPr>
          <p:cNvPicPr>
            <a:picLocks noChangeAspect="1"/>
          </p:cNvPicPr>
          <p:nvPr/>
        </p:nvPicPr>
        <p:blipFill>
          <a:blip r:embed="rId3"/>
          <a:stretch>
            <a:fillRect/>
          </a:stretch>
        </p:blipFill>
        <p:spPr>
          <a:xfrm>
            <a:off x="8316416" y="4848225"/>
            <a:ext cx="838200" cy="295275"/>
          </a:xfrm>
          <a:prstGeom prst="rect">
            <a:avLst/>
          </a:prstGeom>
        </p:spPr>
      </p:pic>
      <p:sp>
        <p:nvSpPr>
          <p:cNvPr id="7" name="TextBox 6">
            <a:extLst>
              <a:ext uri="{FF2B5EF4-FFF2-40B4-BE49-F238E27FC236}">
                <a16:creationId xmlns:a16="http://schemas.microsoft.com/office/drawing/2014/main" id="{A40153E1-8487-174E-91A0-14E942975A2E}"/>
              </a:ext>
            </a:extLst>
          </p:cNvPr>
          <p:cNvSpPr txBox="1"/>
          <p:nvPr/>
        </p:nvSpPr>
        <p:spPr>
          <a:xfrm>
            <a:off x="8100" y="4894245"/>
            <a:ext cx="1845377" cy="246221"/>
          </a:xfrm>
          <a:prstGeom prst="rect">
            <a:avLst/>
          </a:prstGeom>
          <a:noFill/>
        </p:spPr>
        <p:txBody>
          <a:bodyPr wrap="none" rtlCol="0">
            <a:spAutoFit/>
          </a:bodyPr>
          <a:lstStyle/>
          <a:p>
            <a:r>
              <a:rPr lang="en-US" sz="1000" dirty="0"/>
              <a:t>Slide courtesy of Simon Hettrick</a:t>
            </a:r>
          </a:p>
        </p:txBody>
      </p:sp>
    </p:spTree>
    <p:extLst>
      <p:ext uri="{BB962C8B-B14F-4D97-AF65-F5344CB8AC3E}">
        <p14:creationId xmlns:p14="http://schemas.microsoft.com/office/powerpoint/2010/main" val="3869039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A223-C49C-334E-A8C0-D9C724B3F96E}"/>
              </a:ext>
            </a:extLst>
          </p:cNvPr>
          <p:cNvSpPr>
            <a:spLocks noGrp="1"/>
          </p:cNvSpPr>
          <p:nvPr>
            <p:ph type="title"/>
          </p:nvPr>
        </p:nvSpPr>
        <p:spPr/>
        <p:txBody>
          <a:bodyPr/>
          <a:lstStyle/>
          <a:p>
            <a:r>
              <a:rPr lang="en-US" dirty="0"/>
              <a:t>Guides are popular</a:t>
            </a:r>
          </a:p>
        </p:txBody>
      </p:sp>
      <p:sp>
        <p:nvSpPr>
          <p:cNvPr id="3" name="Content Placeholder 2">
            <a:extLst>
              <a:ext uri="{FF2B5EF4-FFF2-40B4-BE49-F238E27FC236}">
                <a16:creationId xmlns:a16="http://schemas.microsoft.com/office/drawing/2014/main" id="{4E69CFC6-2AD1-5749-84C9-8AA3BD0AB43F}"/>
              </a:ext>
            </a:extLst>
          </p:cNvPr>
          <p:cNvSpPr>
            <a:spLocks noGrp="1"/>
          </p:cNvSpPr>
          <p:nvPr>
            <p:ph idx="1"/>
          </p:nvPr>
        </p:nvSpPr>
        <p:spPr>
          <a:xfrm>
            <a:off x="333378" y="1200150"/>
            <a:ext cx="3950589" cy="3531839"/>
          </a:xfrm>
        </p:spPr>
        <p:txBody>
          <a:bodyPr>
            <a:normAutofit fontScale="62500" lnSpcReduction="20000"/>
          </a:bodyPr>
          <a:lstStyle/>
          <a:p>
            <a:pPr fontAlgn="base"/>
            <a:r>
              <a:rPr lang="en-GB" dirty="0"/>
              <a:t>Software Evaluation Guide (over 65k unique visits)</a:t>
            </a:r>
          </a:p>
          <a:p>
            <a:pPr fontAlgn="base"/>
            <a:r>
              <a:rPr lang="en-GB" dirty="0"/>
              <a:t>Choosing a repository for your software project (over 50k unique visits)</a:t>
            </a:r>
          </a:p>
          <a:p>
            <a:pPr fontAlgn="base"/>
            <a:r>
              <a:rPr lang="en-GB" dirty="0"/>
              <a:t>How to cite and describe software (over 25k unique visits)</a:t>
            </a:r>
          </a:p>
          <a:p>
            <a:pPr fontAlgn="base"/>
            <a:r>
              <a:rPr lang="en-GB" dirty="0"/>
              <a:t>Developing maintainable software (over 25k unique visits)</a:t>
            </a:r>
          </a:p>
          <a:p>
            <a:pPr fontAlgn="base"/>
            <a:r>
              <a:rPr lang="en-GB" dirty="0"/>
              <a:t>In which journals should I publish my software (over 22k unique visits)</a:t>
            </a:r>
          </a:p>
          <a:p>
            <a:endParaRPr lang="en-US" dirty="0"/>
          </a:p>
        </p:txBody>
      </p:sp>
      <p:pic>
        <p:nvPicPr>
          <p:cNvPr id="4" name="Picture 3">
            <a:extLst>
              <a:ext uri="{FF2B5EF4-FFF2-40B4-BE49-F238E27FC236}">
                <a16:creationId xmlns:a16="http://schemas.microsoft.com/office/drawing/2014/main" id="{20916FB7-2650-8A45-9D1F-EB8452F143E6}"/>
              </a:ext>
            </a:extLst>
          </p:cNvPr>
          <p:cNvPicPr>
            <a:picLocks noChangeAspect="1"/>
          </p:cNvPicPr>
          <p:nvPr/>
        </p:nvPicPr>
        <p:blipFill>
          <a:blip r:embed="rId2"/>
          <a:stretch>
            <a:fillRect/>
          </a:stretch>
        </p:blipFill>
        <p:spPr>
          <a:xfrm>
            <a:off x="4283967" y="1213856"/>
            <a:ext cx="4846666" cy="2293998"/>
          </a:xfrm>
          <a:prstGeom prst="rect">
            <a:avLst/>
          </a:prstGeom>
        </p:spPr>
      </p:pic>
      <p:sp>
        <p:nvSpPr>
          <p:cNvPr id="6" name="TextBox 5">
            <a:extLst>
              <a:ext uri="{FF2B5EF4-FFF2-40B4-BE49-F238E27FC236}">
                <a16:creationId xmlns:a16="http://schemas.microsoft.com/office/drawing/2014/main" id="{35418CFE-6B29-EC45-B391-03EEC64E3ECD}"/>
              </a:ext>
            </a:extLst>
          </p:cNvPr>
          <p:cNvSpPr txBox="1"/>
          <p:nvPr/>
        </p:nvSpPr>
        <p:spPr>
          <a:xfrm>
            <a:off x="4339001" y="3765638"/>
            <a:ext cx="3963329" cy="707886"/>
          </a:xfrm>
          <a:prstGeom prst="rect">
            <a:avLst/>
          </a:prstGeom>
          <a:noFill/>
        </p:spPr>
        <p:txBody>
          <a:bodyPr wrap="none" rtlCol="0">
            <a:spAutoFit/>
          </a:bodyPr>
          <a:lstStyle/>
          <a:p>
            <a:r>
              <a:rPr lang="en-US" sz="2000" dirty="0"/>
              <a:t>But on their own, they don’t ensure </a:t>
            </a:r>
            <a:br>
              <a:rPr lang="en-US" sz="2000" dirty="0"/>
            </a:br>
            <a:r>
              <a:rPr lang="en-US" sz="2000" dirty="0"/>
              <a:t>adoption of good practice</a:t>
            </a:r>
          </a:p>
        </p:txBody>
      </p:sp>
      <p:pic>
        <p:nvPicPr>
          <p:cNvPr id="7" name="Picture 6">
            <a:extLst>
              <a:ext uri="{FF2B5EF4-FFF2-40B4-BE49-F238E27FC236}">
                <a16:creationId xmlns:a16="http://schemas.microsoft.com/office/drawing/2014/main" id="{4FA71744-C3D3-7749-80F6-B1CE7BF4FCF8}"/>
              </a:ext>
            </a:extLst>
          </p:cNvPr>
          <p:cNvPicPr>
            <a:picLocks noChangeAspect="1"/>
          </p:cNvPicPr>
          <p:nvPr/>
        </p:nvPicPr>
        <p:blipFill>
          <a:blip r:embed="rId3"/>
          <a:stretch>
            <a:fillRect/>
          </a:stretch>
        </p:blipFill>
        <p:spPr>
          <a:xfrm>
            <a:off x="8316416" y="4848225"/>
            <a:ext cx="838200" cy="295275"/>
          </a:xfrm>
          <a:prstGeom prst="rect">
            <a:avLst/>
          </a:prstGeom>
        </p:spPr>
      </p:pic>
    </p:spTree>
    <p:extLst>
      <p:ext uri="{BB962C8B-B14F-4D97-AF65-F5344CB8AC3E}">
        <p14:creationId xmlns:p14="http://schemas.microsoft.com/office/powerpoint/2010/main" val="2166610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4480-A3D2-AD44-8EA0-23429EE2F978}"/>
              </a:ext>
            </a:extLst>
          </p:cNvPr>
          <p:cNvSpPr>
            <a:spLocks noGrp="1"/>
          </p:cNvSpPr>
          <p:nvPr>
            <p:ph type="title"/>
          </p:nvPr>
        </p:nvSpPr>
        <p:spPr/>
        <p:txBody>
          <a:bodyPr/>
          <a:lstStyle/>
          <a:p>
            <a:r>
              <a:rPr lang="en-US" dirty="0"/>
              <a:t>DLR Initiative</a:t>
            </a:r>
          </a:p>
        </p:txBody>
      </p:sp>
      <p:sp>
        <p:nvSpPr>
          <p:cNvPr id="3" name="Content Placeholder 2">
            <a:extLst>
              <a:ext uri="{FF2B5EF4-FFF2-40B4-BE49-F238E27FC236}">
                <a16:creationId xmlns:a16="http://schemas.microsoft.com/office/drawing/2014/main" id="{6D2E6742-F8D7-4D44-B22F-7053D76EAEE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9FFF992-8E23-6E45-820E-AE04FB925275}"/>
              </a:ext>
            </a:extLst>
          </p:cNvPr>
          <p:cNvPicPr>
            <a:picLocks noChangeAspect="1"/>
          </p:cNvPicPr>
          <p:nvPr/>
        </p:nvPicPr>
        <p:blipFill>
          <a:blip r:embed="rId2"/>
          <a:stretch>
            <a:fillRect/>
          </a:stretch>
        </p:blipFill>
        <p:spPr>
          <a:xfrm>
            <a:off x="0" y="2450"/>
            <a:ext cx="9144000" cy="5138600"/>
          </a:xfrm>
          <a:prstGeom prst="rect">
            <a:avLst/>
          </a:prstGeom>
        </p:spPr>
      </p:pic>
      <p:sp>
        <p:nvSpPr>
          <p:cNvPr id="6" name="TextBox 5">
            <a:extLst>
              <a:ext uri="{FF2B5EF4-FFF2-40B4-BE49-F238E27FC236}">
                <a16:creationId xmlns:a16="http://schemas.microsoft.com/office/drawing/2014/main" id="{6241F69C-DC95-C34D-AA52-2ECBF62B2C3B}"/>
              </a:ext>
            </a:extLst>
          </p:cNvPr>
          <p:cNvSpPr txBox="1"/>
          <p:nvPr/>
        </p:nvSpPr>
        <p:spPr>
          <a:xfrm>
            <a:off x="4354382" y="46509"/>
            <a:ext cx="4766048" cy="646331"/>
          </a:xfrm>
          <a:prstGeom prst="rect">
            <a:avLst/>
          </a:prstGeom>
          <a:noFill/>
        </p:spPr>
        <p:txBody>
          <a:bodyPr wrap="none" rtlCol="0">
            <a:spAutoFit/>
          </a:bodyPr>
          <a:lstStyle/>
          <a:p>
            <a:pPr algn="r"/>
            <a:r>
              <a:rPr lang="en-US" dirty="0">
                <a:hlinkClick r:id="rId3"/>
              </a:rPr>
              <a:t>https://doi.org/10.6084/m9.figshare.5331703.v2</a:t>
            </a:r>
            <a:endParaRPr lang="en-US" dirty="0"/>
          </a:p>
          <a:p>
            <a:pPr algn="r"/>
            <a:r>
              <a:rPr lang="en-US" dirty="0"/>
              <a:t>Carina Haupt and Tobias </a:t>
            </a:r>
            <a:r>
              <a:rPr lang="en-US" dirty="0" err="1"/>
              <a:t>Schlauch</a:t>
            </a:r>
            <a:endParaRPr lang="en-US" dirty="0"/>
          </a:p>
        </p:txBody>
      </p:sp>
    </p:spTree>
    <p:extLst>
      <p:ext uri="{BB962C8B-B14F-4D97-AF65-F5344CB8AC3E}">
        <p14:creationId xmlns:p14="http://schemas.microsoft.com/office/powerpoint/2010/main" val="69771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6CEC1-29F4-794A-8684-43827BC997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0A3E79-B8AB-B743-8723-102BCEA1BF3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0BE288E-4108-9D45-BFF9-686ABC4085FF}"/>
              </a:ext>
            </a:extLst>
          </p:cNvPr>
          <p:cNvPicPr>
            <a:picLocks noChangeAspect="1"/>
          </p:cNvPicPr>
          <p:nvPr/>
        </p:nvPicPr>
        <p:blipFill>
          <a:blip r:embed="rId2"/>
          <a:stretch>
            <a:fillRect/>
          </a:stretch>
        </p:blipFill>
        <p:spPr>
          <a:xfrm>
            <a:off x="0" y="446"/>
            <a:ext cx="9144000" cy="5142608"/>
          </a:xfrm>
          <a:prstGeom prst="rect">
            <a:avLst/>
          </a:prstGeom>
        </p:spPr>
      </p:pic>
      <p:sp>
        <p:nvSpPr>
          <p:cNvPr id="5" name="TextBox 4">
            <a:extLst>
              <a:ext uri="{FF2B5EF4-FFF2-40B4-BE49-F238E27FC236}">
                <a16:creationId xmlns:a16="http://schemas.microsoft.com/office/drawing/2014/main" id="{7B5D07D8-2DFC-B645-BF1E-9EEB36B1F282}"/>
              </a:ext>
            </a:extLst>
          </p:cNvPr>
          <p:cNvSpPr txBox="1"/>
          <p:nvPr/>
        </p:nvSpPr>
        <p:spPr>
          <a:xfrm>
            <a:off x="4354382" y="46509"/>
            <a:ext cx="4766048" cy="646331"/>
          </a:xfrm>
          <a:prstGeom prst="rect">
            <a:avLst/>
          </a:prstGeom>
          <a:noFill/>
        </p:spPr>
        <p:txBody>
          <a:bodyPr wrap="none" rtlCol="0">
            <a:spAutoFit/>
          </a:bodyPr>
          <a:lstStyle/>
          <a:p>
            <a:pPr algn="r"/>
            <a:r>
              <a:rPr lang="en-US" dirty="0">
                <a:hlinkClick r:id="rId3"/>
              </a:rPr>
              <a:t>https://doi.org/10.6084/m9.figshare.5331703.v2</a:t>
            </a:r>
            <a:endParaRPr lang="en-US" dirty="0"/>
          </a:p>
          <a:p>
            <a:pPr algn="r"/>
            <a:r>
              <a:rPr lang="en-US" dirty="0"/>
              <a:t>Carina Haupt and Tobias </a:t>
            </a:r>
            <a:r>
              <a:rPr lang="en-US" dirty="0" err="1"/>
              <a:t>Schlauch</a:t>
            </a:r>
            <a:endParaRPr lang="en-US" dirty="0"/>
          </a:p>
        </p:txBody>
      </p:sp>
    </p:spTree>
    <p:extLst>
      <p:ext uri="{BB962C8B-B14F-4D97-AF65-F5344CB8AC3E}">
        <p14:creationId xmlns:p14="http://schemas.microsoft.com/office/powerpoint/2010/main" val="331179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18A89-483B-974E-ADF6-3C7E9568AC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933AEC-13BB-2941-B707-82CC35EB7DD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C343B75-0649-7B48-893E-6731CE776C84}"/>
              </a:ext>
            </a:extLst>
          </p:cNvPr>
          <p:cNvPicPr>
            <a:picLocks noChangeAspect="1"/>
          </p:cNvPicPr>
          <p:nvPr/>
        </p:nvPicPr>
        <p:blipFill>
          <a:blip r:embed="rId2"/>
          <a:stretch>
            <a:fillRect/>
          </a:stretch>
        </p:blipFill>
        <p:spPr>
          <a:xfrm>
            <a:off x="5541" y="0"/>
            <a:ext cx="9132918" cy="5143500"/>
          </a:xfrm>
          <a:prstGeom prst="rect">
            <a:avLst/>
          </a:prstGeom>
        </p:spPr>
      </p:pic>
      <p:sp>
        <p:nvSpPr>
          <p:cNvPr id="5" name="TextBox 4">
            <a:extLst>
              <a:ext uri="{FF2B5EF4-FFF2-40B4-BE49-F238E27FC236}">
                <a16:creationId xmlns:a16="http://schemas.microsoft.com/office/drawing/2014/main" id="{206B950B-FBA4-A347-B277-C2F81416B770}"/>
              </a:ext>
            </a:extLst>
          </p:cNvPr>
          <p:cNvSpPr txBox="1"/>
          <p:nvPr/>
        </p:nvSpPr>
        <p:spPr>
          <a:xfrm>
            <a:off x="4354382" y="46509"/>
            <a:ext cx="4766048" cy="646331"/>
          </a:xfrm>
          <a:prstGeom prst="rect">
            <a:avLst/>
          </a:prstGeom>
          <a:noFill/>
        </p:spPr>
        <p:txBody>
          <a:bodyPr wrap="none" rtlCol="0">
            <a:spAutoFit/>
          </a:bodyPr>
          <a:lstStyle/>
          <a:p>
            <a:pPr algn="r"/>
            <a:r>
              <a:rPr lang="en-US" dirty="0">
                <a:hlinkClick r:id="rId3"/>
              </a:rPr>
              <a:t>https://doi.org/10.6084/m9.figshare.5331703.v2</a:t>
            </a:r>
            <a:endParaRPr lang="en-US" dirty="0"/>
          </a:p>
          <a:p>
            <a:pPr algn="r"/>
            <a:r>
              <a:rPr lang="en-US" dirty="0"/>
              <a:t>Carina Haupt and Tobias </a:t>
            </a:r>
            <a:r>
              <a:rPr lang="en-US" dirty="0" err="1"/>
              <a:t>Schlauch</a:t>
            </a:r>
            <a:endParaRPr lang="en-US" dirty="0"/>
          </a:p>
        </p:txBody>
      </p:sp>
    </p:spTree>
    <p:extLst>
      <p:ext uri="{BB962C8B-B14F-4D97-AF65-F5344CB8AC3E}">
        <p14:creationId xmlns:p14="http://schemas.microsoft.com/office/powerpoint/2010/main" val="1677682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Community standards</a:t>
            </a:r>
          </a:p>
        </p:txBody>
      </p:sp>
      <p:sp>
        <p:nvSpPr>
          <p:cNvPr id="3" name="Content Placeholder 2"/>
          <p:cNvSpPr>
            <a:spLocks noGrp="1"/>
          </p:cNvSpPr>
          <p:nvPr>
            <p:ph idx="1"/>
          </p:nvPr>
        </p:nvSpPr>
        <p:spPr/>
        <p:txBody>
          <a:bodyPr>
            <a:normAutofit fontScale="77500" lnSpcReduction="20000"/>
          </a:bodyPr>
          <a:lstStyle/>
          <a:p>
            <a:r>
              <a:rPr lang="en-US" dirty="0"/>
              <a:t>ESIP (Earth Sciences): </a:t>
            </a:r>
            <a:br>
              <a:rPr lang="en-US" dirty="0"/>
            </a:br>
            <a:r>
              <a:rPr lang="en-US" dirty="0">
                <a:hlinkClick r:id="rId2"/>
              </a:rPr>
              <a:t>https://esipfed.github.io/Software-Assessment-Guidelines/</a:t>
            </a:r>
            <a:endParaRPr lang="en-US" dirty="0"/>
          </a:p>
          <a:p>
            <a:r>
              <a:rPr lang="en-US" dirty="0"/>
              <a:t>CLARIAH (Arts and Humanities): </a:t>
            </a:r>
            <a:r>
              <a:rPr lang="en-US" dirty="0">
                <a:hlinkClick r:id="rId3"/>
              </a:rPr>
              <a:t>https://github.com/CLARIAH/software-quality-guidelines</a:t>
            </a:r>
            <a:r>
              <a:rPr lang="en-US" dirty="0"/>
              <a:t> </a:t>
            </a:r>
          </a:p>
          <a:p>
            <a:r>
              <a:rPr lang="en-US" dirty="0"/>
              <a:t>IPOL (Image Processing): </a:t>
            </a:r>
            <a:r>
              <a:rPr lang="en-US" dirty="0">
                <a:hlinkClick r:id="rId4"/>
              </a:rPr>
              <a:t>https://tools.ipol.im/wiki/ref/software_guidelines/</a:t>
            </a:r>
            <a:r>
              <a:rPr lang="en-US" dirty="0"/>
              <a:t> </a:t>
            </a:r>
          </a:p>
          <a:p>
            <a:r>
              <a:rPr lang="en-US" dirty="0"/>
              <a:t>ELIXIR (Life Sciences): </a:t>
            </a:r>
            <a:r>
              <a:rPr lang="en-US" dirty="0">
                <a:hlinkClick r:id="rId5"/>
              </a:rPr>
              <a:t>https://www.ncbi.nlm.nih.gov/pmc/articles/PMC5490478/</a:t>
            </a:r>
            <a:endParaRPr lang="en-US" dirty="0"/>
          </a:p>
          <a:p>
            <a:pPr marL="0" indent="0">
              <a:buNone/>
            </a:pPr>
            <a:endParaRPr lang="en-US" i="1" dirty="0"/>
          </a:p>
          <a:p>
            <a:endParaRPr lang="en-US" dirty="0"/>
          </a:p>
        </p:txBody>
      </p:sp>
      <p:pic>
        <p:nvPicPr>
          <p:cNvPr id="4" name="Picture 3"/>
          <p:cNvPicPr>
            <a:picLocks noChangeAspect="1"/>
          </p:cNvPicPr>
          <p:nvPr/>
        </p:nvPicPr>
        <p:blipFill>
          <a:blip r:embed="rId6"/>
          <a:stretch>
            <a:fillRect/>
          </a:stretch>
        </p:blipFill>
        <p:spPr>
          <a:xfrm>
            <a:off x="8316416" y="4848225"/>
            <a:ext cx="838200" cy="295275"/>
          </a:xfrm>
          <a:prstGeom prst="rect">
            <a:avLst/>
          </a:prstGeom>
        </p:spPr>
      </p:pic>
    </p:spTree>
    <p:extLst>
      <p:ext uri="{BB962C8B-B14F-4D97-AF65-F5344CB8AC3E}">
        <p14:creationId xmlns:p14="http://schemas.microsoft.com/office/powerpoint/2010/main" val="1669531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Software Sustainability Institute</a:t>
            </a:r>
          </a:p>
        </p:txBody>
      </p:sp>
      <p:sp>
        <p:nvSpPr>
          <p:cNvPr id="8" name="Content Placeholder 7"/>
          <p:cNvSpPr>
            <a:spLocks noGrp="1"/>
          </p:cNvSpPr>
          <p:nvPr>
            <p:ph idx="1"/>
          </p:nvPr>
        </p:nvSpPr>
        <p:spPr>
          <a:xfrm>
            <a:off x="539552" y="1200150"/>
            <a:ext cx="8064896" cy="3657600"/>
          </a:xfrm>
        </p:spPr>
        <p:txBody>
          <a:bodyPr>
            <a:normAutofit fontScale="92500" lnSpcReduction="10000"/>
          </a:bodyPr>
          <a:lstStyle/>
          <a:p>
            <a:pPr marL="0" indent="0">
              <a:buNone/>
            </a:pPr>
            <a:r>
              <a:rPr lang="en-US" dirty="0"/>
              <a:t>A national facility for cultivating better, more sustainable, research software to enable </a:t>
            </a:r>
            <a:br>
              <a:rPr lang="en-US" dirty="0"/>
            </a:br>
            <a:r>
              <a:rPr lang="en-US" dirty="0"/>
              <a:t>world-class research</a:t>
            </a:r>
          </a:p>
          <a:p>
            <a:r>
              <a:rPr lang="en-US" sz="2100" dirty="0"/>
              <a:t>Software reaches boundaries in its </a:t>
            </a:r>
            <a:br>
              <a:rPr lang="en-US" sz="2100" dirty="0"/>
            </a:br>
            <a:r>
              <a:rPr lang="en-US" sz="2100" dirty="0"/>
              <a:t>development cycle that prevent </a:t>
            </a:r>
            <a:br>
              <a:rPr lang="en-US" sz="2100" dirty="0"/>
            </a:br>
            <a:r>
              <a:rPr lang="en-US" sz="2100" dirty="0"/>
              <a:t>improvement, growth and adoption </a:t>
            </a:r>
          </a:p>
          <a:p>
            <a:r>
              <a:rPr lang="en-US" sz="2100" dirty="0"/>
              <a:t>Providing the expertise and services </a:t>
            </a:r>
            <a:br>
              <a:rPr lang="en-US" sz="2100" dirty="0"/>
            </a:br>
            <a:r>
              <a:rPr lang="en-US" sz="2100" dirty="0"/>
              <a:t>needed to negotiate to the next stage</a:t>
            </a:r>
          </a:p>
          <a:p>
            <a:r>
              <a:rPr lang="en-US" sz="2100" dirty="0"/>
              <a:t>Developing the policy and tools to</a:t>
            </a:r>
            <a:br>
              <a:rPr lang="en-US" sz="2100" dirty="0"/>
            </a:br>
            <a:r>
              <a:rPr lang="en-US" sz="2100" dirty="0"/>
              <a:t>support the community developing and</a:t>
            </a:r>
            <a:br>
              <a:rPr lang="en-US" sz="2100" dirty="0"/>
            </a:br>
            <a:r>
              <a:rPr lang="en-US" sz="2100" dirty="0"/>
              <a:t>using research software</a:t>
            </a:r>
          </a:p>
          <a:p>
            <a:endParaRPr lang="en-US" dirty="0"/>
          </a:p>
        </p:txBody>
      </p:sp>
      <p:sp>
        <p:nvSpPr>
          <p:cNvPr id="2" name="TextBox 1"/>
          <p:cNvSpPr txBox="1"/>
          <p:nvPr/>
        </p:nvSpPr>
        <p:spPr>
          <a:xfrm>
            <a:off x="5618969" y="4407954"/>
            <a:ext cx="2545890" cy="415498"/>
          </a:xfrm>
          <a:prstGeom prst="rect">
            <a:avLst/>
          </a:prstGeom>
          <a:noFill/>
        </p:spPr>
        <p:txBody>
          <a:bodyPr wrap="none" rtlCol="0">
            <a:spAutoFit/>
          </a:bodyPr>
          <a:lstStyle/>
          <a:p>
            <a:r>
              <a:rPr lang="en-US" sz="1050" dirty="0">
                <a:solidFill>
                  <a:prstClr val="black"/>
                </a:solidFill>
                <a:latin typeface="Calibri"/>
              </a:rPr>
              <a:t>Supported by EPSRC Grant EP/H043160/1 </a:t>
            </a:r>
            <a:br>
              <a:rPr lang="en-US" sz="1050" dirty="0">
                <a:solidFill>
                  <a:prstClr val="black"/>
                </a:solidFill>
                <a:latin typeface="Calibri"/>
              </a:rPr>
            </a:br>
            <a:r>
              <a:rPr lang="en-US" sz="1050" dirty="0">
                <a:solidFill>
                  <a:prstClr val="black"/>
                </a:solidFill>
                <a:latin typeface="Calibri"/>
              </a:rPr>
              <a:t>+ EPSRC/ESRC/BBSRC grant EP/N006410/1 </a:t>
            </a:r>
          </a:p>
        </p:txBody>
      </p:sp>
      <p:pic>
        <p:nvPicPr>
          <p:cNvPr id="10" name="Picture 9"/>
          <p:cNvPicPr>
            <a:picLocks noChangeAspect="1"/>
          </p:cNvPicPr>
          <p:nvPr/>
        </p:nvPicPr>
        <p:blipFill>
          <a:blip r:embed="rId3"/>
          <a:stretch>
            <a:fillRect/>
          </a:stretch>
        </p:blipFill>
        <p:spPr>
          <a:xfrm>
            <a:off x="8270304" y="4848225"/>
            <a:ext cx="838200" cy="295275"/>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4632" y="3743833"/>
            <a:ext cx="857250" cy="502103"/>
          </a:xfrm>
          <a:prstGeom prst="rect">
            <a:avLst/>
          </a:prstGeom>
        </p:spPr>
      </p:pic>
      <p:pic>
        <p:nvPicPr>
          <p:cNvPr id="12" name="Picture 11"/>
          <p:cNvPicPr>
            <a:picLocks noChangeAspect="1"/>
          </p:cNvPicPr>
          <p:nvPr/>
        </p:nvPicPr>
        <p:blipFill>
          <a:blip r:embed="rId5"/>
          <a:stretch>
            <a:fillRect/>
          </a:stretch>
        </p:blipFill>
        <p:spPr>
          <a:xfrm>
            <a:off x="5598114" y="2139702"/>
            <a:ext cx="2106234" cy="2106234"/>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7816" y="2787774"/>
            <a:ext cx="514608" cy="437964"/>
          </a:xfrm>
          <a:prstGeom prst="rect">
            <a:avLst/>
          </a:prstGeom>
        </p:spPr>
      </p:pic>
      <p:pic>
        <p:nvPicPr>
          <p:cNvPr id="11" name="Picture 10"/>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25798" y="3381841"/>
            <a:ext cx="782706" cy="217418"/>
          </a:xfrm>
          <a:prstGeom prst="rect">
            <a:avLst/>
          </a:prstGeom>
        </p:spPr>
      </p:pic>
    </p:spTree>
    <p:extLst>
      <p:ext uri="{BB962C8B-B14F-4D97-AF65-F5344CB8AC3E}">
        <p14:creationId xmlns:p14="http://schemas.microsoft.com/office/powerpoint/2010/main" val="166158205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D6C5-B292-1141-B4F6-CB6C0CDA68AD}"/>
              </a:ext>
            </a:extLst>
          </p:cNvPr>
          <p:cNvSpPr>
            <a:spLocks noGrp="1"/>
          </p:cNvSpPr>
          <p:nvPr>
            <p:ph type="title"/>
          </p:nvPr>
        </p:nvSpPr>
        <p:spPr/>
        <p:txBody>
          <a:bodyPr>
            <a:normAutofit fontScale="90000"/>
          </a:bodyPr>
          <a:lstStyle/>
          <a:p>
            <a:r>
              <a:rPr lang="en-US" dirty="0"/>
              <a:t>Software Development Best Practices for Life Sciences</a:t>
            </a:r>
          </a:p>
        </p:txBody>
      </p:sp>
      <p:sp>
        <p:nvSpPr>
          <p:cNvPr id="3" name="Content Placeholder 2">
            <a:extLst>
              <a:ext uri="{FF2B5EF4-FFF2-40B4-BE49-F238E27FC236}">
                <a16:creationId xmlns:a16="http://schemas.microsoft.com/office/drawing/2014/main" id="{82FB5DF2-C7A9-AF42-922D-9BD2201A0CA5}"/>
              </a:ext>
            </a:extLst>
          </p:cNvPr>
          <p:cNvSpPr>
            <a:spLocks noGrp="1"/>
          </p:cNvSpPr>
          <p:nvPr>
            <p:ph idx="1"/>
          </p:nvPr>
        </p:nvSpPr>
        <p:spPr>
          <a:xfrm>
            <a:off x="333378" y="1200150"/>
            <a:ext cx="6867523" cy="4107904"/>
          </a:xfrm>
        </p:spPr>
        <p:txBody>
          <a:bodyPr>
            <a:normAutofit fontScale="55000" lnSpcReduction="20000"/>
          </a:bodyPr>
          <a:lstStyle/>
          <a:p>
            <a:r>
              <a:rPr lang="en-US" dirty="0"/>
              <a:t>Goal: </a:t>
            </a:r>
          </a:p>
          <a:p>
            <a:pPr lvl="1"/>
            <a:r>
              <a:rPr lang="en-GB" dirty="0"/>
              <a:t>Define procedures to improve quality and sustainability of software development that could be adopted by ELIXIR and other biomedical Research Infrastructures</a:t>
            </a:r>
          </a:p>
          <a:p>
            <a:r>
              <a:rPr lang="en-GB" dirty="0"/>
              <a:t>Series of workshops (lightning talks, facilitated sessions)</a:t>
            </a:r>
          </a:p>
          <a:p>
            <a:pPr lvl="1"/>
            <a:r>
              <a:rPr lang="en-GB" dirty="0"/>
              <a:t>Agree practices</a:t>
            </a:r>
          </a:p>
          <a:p>
            <a:pPr lvl="1"/>
            <a:r>
              <a:rPr lang="en-GB" dirty="0"/>
              <a:t>Build community</a:t>
            </a:r>
          </a:p>
          <a:p>
            <a:pPr lvl="1"/>
            <a:r>
              <a:rPr lang="en-GB" dirty="0"/>
              <a:t>Create policy</a:t>
            </a:r>
          </a:p>
          <a:p>
            <a:pPr lvl="1"/>
            <a:r>
              <a:rPr lang="en-GB" dirty="0"/>
              <a:t>Develop guidance</a:t>
            </a:r>
          </a:p>
          <a:p>
            <a:r>
              <a:rPr lang="en-GB" dirty="0"/>
              <a:t>Outputs</a:t>
            </a:r>
          </a:p>
          <a:p>
            <a:pPr lvl="1"/>
            <a:r>
              <a:rPr lang="en-GB" dirty="0">
                <a:hlinkClick r:id="rId2"/>
              </a:rPr>
              <a:t>“Four simple recommendations</a:t>
            </a:r>
            <a:r>
              <a:rPr lang="en-GB" dirty="0"/>
              <a:t>” paper</a:t>
            </a:r>
          </a:p>
          <a:p>
            <a:pPr lvl="1"/>
            <a:r>
              <a:rPr lang="en-GB" dirty="0">
                <a:hlinkClick r:id="rId3"/>
              </a:rPr>
              <a:t>“Top 10 Metrics” </a:t>
            </a:r>
            <a:r>
              <a:rPr lang="en-GB" dirty="0"/>
              <a:t>paper</a:t>
            </a:r>
          </a:p>
          <a:p>
            <a:pPr lvl="1"/>
            <a:r>
              <a:rPr lang="en-GB" dirty="0">
                <a:hlinkClick r:id="rId4"/>
              </a:rPr>
              <a:t>Training course </a:t>
            </a:r>
            <a:r>
              <a:rPr lang="en-GB" dirty="0"/>
              <a:t>(in development)</a:t>
            </a:r>
          </a:p>
          <a:p>
            <a:pPr lvl="1"/>
            <a:r>
              <a:rPr lang="en-GB" dirty="0">
                <a:hlinkClick r:id="rId5"/>
              </a:rPr>
              <a:t>Endorsement by community</a:t>
            </a:r>
            <a:endParaRPr lang="en-GB" dirty="0"/>
          </a:p>
          <a:p>
            <a:pPr lvl="1"/>
            <a:r>
              <a:rPr lang="en-GB" dirty="0"/>
              <a:t>Repo: </a:t>
            </a:r>
            <a:r>
              <a:rPr lang="en-GB" dirty="0">
                <a:hlinkClick r:id="rId6"/>
              </a:rPr>
              <a:t>https://github.com/SoftDev4Research/</a:t>
            </a:r>
            <a:endParaRPr lang="en-GB" dirty="0"/>
          </a:p>
          <a:p>
            <a:pPr marL="457188" lvl="1" indent="0">
              <a:buNone/>
            </a:pPr>
            <a:br>
              <a:rPr lang="en-GB" dirty="0"/>
            </a:br>
            <a:endParaRPr lang="en-US" dirty="0"/>
          </a:p>
        </p:txBody>
      </p:sp>
      <p:pic>
        <p:nvPicPr>
          <p:cNvPr id="4" name="Picture 3">
            <a:extLst>
              <a:ext uri="{FF2B5EF4-FFF2-40B4-BE49-F238E27FC236}">
                <a16:creationId xmlns:a16="http://schemas.microsoft.com/office/drawing/2014/main" id="{196A7CFF-CD1D-8248-B3FB-3743D57DD0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88224" y="1042109"/>
            <a:ext cx="1570401" cy="1227583"/>
          </a:xfrm>
          <a:prstGeom prst="rect">
            <a:avLst/>
          </a:prstGeom>
        </p:spPr>
      </p:pic>
      <p:pic>
        <p:nvPicPr>
          <p:cNvPr id="5" name="Picture 4">
            <a:extLst>
              <a:ext uri="{FF2B5EF4-FFF2-40B4-BE49-F238E27FC236}">
                <a16:creationId xmlns:a16="http://schemas.microsoft.com/office/drawing/2014/main" id="{022B10BF-214D-4548-AAA3-2DDC620EEB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78396" y="1903076"/>
            <a:ext cx="1752732" cy="452653"/>
          </a:xfrm>
          <a:prstGeom prst="rect">
            <a:avLst/>
          </a:prstGeom>
        </p:spPr>
      </p:pic>
      <p:sp>
        <p:nvSpPr>
          <p:cNvPr id="6" name="TextBox 5">
            <a:extLst>
              <a:ext uri="{FF2B5EF4-FFF2-40B4-BE49-F238E27FC236}">
                <a16:creationId xmlns:a16="http://schemas.microsoft.com/office/drawing/2014/main" id="{4630DA86-206C-E846-8BB0-2FA0C38A5B78}"/>
              </a:ext>
            </a:extLst>
          </p:cNvPr>
          <p:cNvSpPr txBox="1"/>
          <p:nvPr/>
        </p:nvSpPr>
        <p:spPr>
          <a:xfrm>
            <a:off x="5139307" y="2513770"/>
            <a:ext cx="3991822" cy="2585323"/>
          </a:xfrm>
          <a:prstGeom prst="rect">
            <a:avLst/>
          </a:prstGeom>
          <a:noFill/>
        </p:spPr>
        <p:txBody>
          <a:bodyPr wrap="square" rtlCol="0">
            <a:spAutoFit/>
          </a:bodyPr>
          <a:lstStyle/>
          <a:p>
            <a:r>
              <a:rPr lang="en-GB" sz="1600" b="1" dirty="0">
                <a:solidFill>
                  <a:srgbClr val="404040"/>
                </a:solidFill>
                <a:latin typeface="Open Sans"/>
              </a:rPr>
              <a:t>1. Develop publicly accessible open source code from day one</a:t>
            </a:r>
          </a:p>
          <a:p>
            <a:r>
              <a:rPr lang="en-GB" sz="1600" b="1" dirty="0">
                <a:solidFill>
                  <a:srgbClr val="404040"/>
                </a:solidFill>
                <a:latin typeface="Open Sans"/>
              </a:rPr>
              <a:t>2. Make software easy to discover by providing software metadata via a popular community registry</a:t>
            </a:r>
          </a:p>
          <a:p>
            <a:r>
              <a:rPr lang="en-GB" sz="1600" b="1" dirty="0">
                <a:solidFill>
                  <a:srgbClr val="404040"/>
                </a:solidFill>
                <a:latin typeface="Open Sans"/>
              </a:rPr>
              <a:t>3. Adopt a license and comply with the licence of third-party dependencies</a:t>
            </a:r>
          </a:p>
          <a:p>
            <a:r>
              <a:rPr lang="en-GB" sz="1600" b="1" dirty="0">
                <a:solidFill>
                  <a:srgbClr val="404040"/>
                </a:solidFill>
                <a:latin typeface="Open Sans"/>
              </a:rPr>
              <a:t>4. Have a clear and transparent contribution, governance and communication processes</a:t>
            </a:r>
          </a:p>
          <a:p>
            <a:endParaRPr lang="en-US" dirty="0"/>
          </a:p>
        </p:txBody>
      </p:sp>
      <p:pic>
        <p:nvPicPr>
          <p:cNvPr id="7" name="Picture 6">
            <a:extLst>
              <a:ext uri="{FF2B5EF4-FFF2-40B4-BE49-F238E27FC236}">
                <a16:creationId xmlns:a16="http://schemas.microsoft.com/office/drawing/2014/main" id="{56BBE1B4-DAA8-574A-BA2D-78AA9E75FF5F}"/>
              </a:ext>
            </a:extLst>
          </p:cNvPr>
          <p:cNvPicPr>
            <a:picLocks noChangeAspect="1"/>
          </p:cNvPicPr>
          <p:nvPr/>
        </p:nvPicPr>
        <p:blipFill>
          <a:blip r:embed="rId9"/>
          <a:stretch>
            <a:fillRect/>
          </a:stretch>
        </p:blipFill>
        <p:spPr>
          <a:xfrm>
            <a:off x="8270304" y="4848225"/>
            <a:ext cx="838200" cy="295275"/>
          </a:xfrm>
          <a:prstGeom prst="rect">
            <a:avLst/>
          </a:prstGeom>
        </p:spPr>
      </p:pic>
    </p:spTree>
    <p:extLst>
      <p:ext uri="{BB962C8B-B14F-4D97-AF65-F5344CB8AC3E}">
        <p14:creationId xmlns:p14="http://schemas.microsoft.com/office/powerpoint/2010/main" val="2561896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Research Software Workflow</a:t>
            </a:r>
          </a:p>
        </p:txBody>
      </p:sp>
      <p:pic>
        <p:nvPicPr>
          <p:cNvPr id="9" name="Picture 8"/>
          <p:cNvPicPr>
            <a:picLocks noChangeAspect="1"/>
          </p:cNvPicPr>
          <p:nvPr/>
        </p:nvPicPr>
        <p:blipFill>
          <a:blip r:embed="rId3"/>
          <a:stretch>
            <a:fillRect/>
          </a:stretch>
        </p:blipFill>
        <p:spPr>
          <a:xfrm>
            <a:off x="5935470" y="1730990"/>
            <a:ext cx="1066800" cy="1066800"/>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39519" y="2542243"/>
            <a:ext cx="1620180" cy="515561"/>
          </a:xfrm>
          <a:prstGeom prst="rect">
            <a:avLst/>
          </a:prstGeom>
        </p:spPr>
      </p:pic>
      <p:sp>
        <p:nvSpPr>
          <p:cNvPr id="13" name="TextBox 12"/>
          <p:cNvSpPr txBox="1"/>
          <p:nvPr/>
        </p:nvSpPr>
        <p:spPr>
          <a:xfrm>
            <a:off x="1547664" y="2974617"/>
            <a:ext cx="6048672" cy="646331"/>
          </a:xfrm>
          <a:prstGeom prst="rect">
            <a:avLst/>
          </a:prstGeom>
          <a:solidFill>
            <a:schemeClr val="bg1">
              <a:alpha val="71000"/>
            </a:schemeClr>
          </a:solidFill>
        </p:spPr>
        <p:txBody>
          <a:bodyPr wrap="square" rtlCol="0">
            <a:spAutoFit/>
          </a:bodyPr>
          <a:lstStyle/>
          <a:p>
            <a:pPr algn="ctr"/>
            <a:r>
              <a:rPr lang="en-US" sz="3600" dirty="0">
                <a:solidFill>
                  <a:srgbClr val="FF0000"/>
                </a:solidFill>
                <a:effectLst>
                  <a:outerShdw blurRad="50800" dist="38100" dir="2700000" algn="tl" rotWithShape="0">
                    <a:prstClr val="black">
                      <a:alpha val="40000"/>
                    </a:prstClr>
                  </a:outerShdw>
                </a:effectLst>
                <a:latin typeface="+mj-lt"/>
              </a:rPr>
              <a:t>develop </a:t>
            </a:r>
            <a:r>
              <a:rPr lang="en-US" sz="3600" dirty="0">
                <a:solidFill>
                  <a:srgbClr val="FF0000"/>
                </a:solidFill>
                <a:effectLst>
                  <a:outerShdw blurRad="50800" dist="38100" dir="2700000" algn="tl" rotWithShape="0">
                    <a:prstClr val="black">
                      <a:alpha val="40000"/>
                    </a:prstClr>
                  </a:outerShdw>
                </a:effectLst>
                <a:latin typeface="Wingdings"/>
                <a:ea typeface="Wingdings"/>
                <a:cs typeface="Wingdings"/>
                <a:sym typeface="Wingdings"/>
              </a:rPr>
              <a:t></a:t>
            </a:r>
            <a:r>
              <a:rPr lang="en-US" sz="3600" dirty="0">
                <a:solidFill>
                  <a:srgbClr val="FF0000"/>
                </a:solidFill>
                <a:effectLst>
                  <a:outerShdw blurRad="50800" dist="38100" dir="2700000" algn="tl" rotWithShape="0">
                    <a:prstClr val="black">
                      <a:alpha val="40000"/>
                    </a:prstClr>
                  </a:outerShdw>
                </a:effectLst>
                <a:latin typeface="+mj-lt"/>
                <a:ea typeface="Wingdings"/>
                <a:cs typeface="Wingdings"/>
                <a:sym typeface="Wingdings"/>
              </a:rPr>
              <a:t> </a:t>
            </a:r>
            <a:r>
              <a:rPr lang="en-US" sz="3600" dirty="0">
                <a:solidFill>
                  <a:srgbClr val="FF0000"/>
                </a:solidFill>
                <a:effectLst>
                  <a:outerShdw blurRad="50800" dist="38100" dir="2700000" algn="tl" rotWithShape="0">
                    <a:prstClr val="black">
                      <a:alpha val="40000"/>
                    </a:prstClr>
                  </a:outerShdw>
                </a:effectLst>
                <a:sym typeface="Wingdings"/>
              </a:rPr>
              <a:t>share </a:t>
            </a:r>
            <a:r>
              <a:rPr lang="en-US" sz="3600" dirty="0">
                <a:solidFill>
                  <a:srgbClr val="FF0000"/>
                </a:solidFill>
                <a:effectLst>
                  <a:outerShdw blurRad="50800" dist="38100" dir="2700000" algn="tl" rotWithShape="0">
                    <a:prstClr val="black">
                      <a:alpha val="40000"/>
                    </a:prstClr>
                  </a:outerShdw>
                </a:effectLst>
                <a:latin typeface="Wingdings"/>
                <a:ea typeface="Wingdings"/>
                <a:cs typeface="Wingdings"/>
                <a:sym typeface="Wingdings"/>
              </a:rPr>
              <a:t></a:t>
            </a:r>
            <a:r>
              <a:rPr lang="en-US" sz="3600" dirty="0">
                <a:solidFill>
                  <a:srgbClr val="FF0000"/>
                </a:solidFill>
                <a:effectLst>
                  <a:outerShdw blurRad="50800" dist="38100" dir="2700000" algn="tl" rotWithShape="0">
                    <a:prstClr val="black">
                      <a:alpha val="40000"/>
                    </a:prstClr>
                  </a:outerShdw>
                </a:effectLst>
                <a:latin typeface="+mj-lt"/>
                <a:ea typeface="Wingdings"/>
                <a:cs typeface="Wingdings"/>
                <a:sym typeface="Wingdings"/>
              </a:rPr>
              <a:t> </a:t>
            </a:r>
            <a:r>
              <a:rPr lang="en-US" sz="3600" dirty="0">
                <a:solidFill>
                  <a:srgbClr val="FF0000"/>
                </a:solidFill>
                <a:effectLst>
                  <a:outerShdw blurRad="50800" dist="38100" dir="2700000" algn="tl" rotWithShape="0">
                    <a:prstClr val="black">
                      <a:alpha val="40000"/>
                    </a:prstClr>
                  </a:outerShdw>
                </a:effectLst>
                <a:sym typeface="Wingdings"/>
              </a:rPr>
              <a:t>preserve</a:t>
            </a:r>
            <a:endParaRPr lang="en-US" sz="3600" dirty="0">
              <a:solidFill>
                <a:srgbClr val="FF0000"/>
              </a:solidFill>
              <a:effectLst>
                <a:outerShdw blurRad="50800" dist="38100" dir="2700000" algn="tl" rotWithShape="0">
                  <a:prstClr val="black">
                    <a:alpha val="40000"/>
                  </a:prstClr>
                </a:outerShdw>
              </a:effectLst>
              <a:latin typeface="+mj-lt"/>
            </a:endParaRPr>
          </a:p>
        </p:txBody>
      </p:sp>
      <p:sp>
        <p:nvSpPr>
          <p:cNvPr id="14" name="TextBox 13"/>
          <p:cNvSpPr txBox="1"/>
          <p:nvPr/>
        </p:nvSpPr>
        <p:spPr>
          <a:xfrm>
            <a:off x="1803725" y="3651870"/>
            <a:ext cx="1728358" cy="923330"/>
          </a:xfrm>
          <a:prstGeom prst="rect">
            <a:avLst/>
          </a:prstGeom>
          <a:solidFill>
            <a:schemeClr val="bg1">
              <a:alpha val="79000"/>
            </a:schemeClr>
          </a:solidFill>
        </p:spPr>
        <p:txBody>
          <a:bodyPr wrap="none" rtlCol="0">
            <a:spAutoFit/>
          </a:bodyPr>
          <a:lstStyle/>
          <a:p>
            <a:r>
              <a:rPr lang="en-US" b="1" dirty="0">
                <a:solidFill>
                  <a:srgbClr val="FF0000"/>
                </a:solidFill>
              </a:rPr>
              <a:t>Developed and </a:t>
            </a:r>
            <a:br>
              <a:rPr lang="en-US" b="1" dirty="0">
                <a:solidFill>
                  <a:srgbClr val="FF0000"/>
                </a:solidFill>
              </a:rPr>
            </a:br>
            <a:r>
              <a:rPr lang="en-US" b="1" dirty="0">
                <a:solidFill>
                  <a:srgbClr val="FF0000"/>
                </a:solidFill>
              </a:rPr>
              <a:t>versioned using </a:t>
            </a:r>
            <a:br>
              <a:rPr lang="en-US" b="1" dirty="0">
                <a:solidFill>
                  <a:srgbClr val="FF0000"/>
                </a:solidFill>
              </a:rPr>
            </a:br>
            <a:r>
              <a:rPr lang="en-US" b="1" dirty="0">
                <a:solidFill>
                  <a:srgbClr val="FF0000"/>
                </a:solidFill>
              </a:rPr>
              <a:t>code repository</a:t>
            </a:r>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11140" y="1707655"/>
            <a:ext cx="1782818" cy="1043009"/>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96226" y="2584504"/>
            <a:ext cx="1720991" cy="378042"/>
          </a:xfrm>
          <a:prstGeom prst="rect">
            <a:avLst/>
          </a:prstGeom>
        </p:spPr>
      </p:pic>
      <p:pic>
        <p:nvPicPr>
          <p:cNvPr id="18" name="Picture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80012" y="2001870"/>
            <a:ext cx="1336914" cy="515874"/>
          </a:xfrm>
          <a:prstGeom prst="rect">
            <a:avLst/>
          </a:prstGeom>
        </p:spPr>
      </p:pic>
      <p:sp>
        <p:nvSpPr>
          <p:cNvPr id="19" name="TextBox 18"/>
          <p:cNvSpPr txBox="1"/>
          <p:nvPr/>
        </p:nvSpPr>
        <p:spPr>
          <a:xfrm>
            <a:off x="3761910" y="3647149"/>
            <a:ext cx="1677254" cy="923330"/>
          </a:xfrm>
          <a:prstGeom prst="rect">
            <a:avLst/>
          </a:prstGeom>
          <a:solidFill>
            <a:schemeClr val="bg1">
              <a:alpha val="79000"/>
            </a:schemeClr>
          </a:solidFill>
        </p:spPr>
        <p:txBody>
          <a:bodyPr wrap="none" rtlCol="0">
            <a:spAutoFit/>
          </a:bodyPr>
          <a:lstStyle/>
          <a:p>
            <a:r>
              <a:rPr lang="en-US" b="1" dirty="0">
                <a:solidFill>
                  <a:srgbClr val="FF0000"/>
                </a:solidFill>
              </a:rPr>
              <a:t>Published via </a:t>
            </a:r>
            <a:br>
              <a:rPr lang="en-US" b="1" dirty="0">
                <a:solidFill>
                  <a:srgbClr val="FF0000"/>
                </a:solidFill>
              </a:rPr>
            </a:br>
            <a:r>
              <a:rPr lang="en-US" b="1" dirty="0">
                <a:solidFill>
                  <a:srgbClr val="FF0000"/>
                </a:solidFill>
              </a:rPr>
              <a:t>code repository</a:t>
            </a:r>
          </a:p>
          <a:p>
            <a:r>
              <a:rPr lang="en-US" b="1" dirty="0">
                <a:solidFill>
                  <a:srgbClr val="FF0000"/>
                </a:solidFill>
              </a:rPr>
              <a:t>or website</a:t>
            </a:r>
          </a:p>
        </p:txBody>
      </p:sp>
      <p:sp>
        <p:nvSpPr>
          <p:cNvPr id="20" name="TextBox 19"/>
          <p:cNvSpPr txBox="1"/>
          <p:nvPr/>
        </p:nvSpPr>
        <p:spPr>
          <a:xfrm>
            <a:off x="5661717" y="3651870"/>
            <a:ext cx="1812356" cy="1200329"/>
          </a:xfrm>
          <a:prstGeom prst="rect">
            <a:avLst/>
          </a:prstGeom>
          <a:solidFill>
            <a:schemeClr val="bg1">
              <a:alpha val="79000"/>
            </a:schemeClr>
          </a:solidFill>
        </p:spPr>
        <p:txBody>
          <a:bodyPr wrap="none" rtlCol="0">
            <a:spAutoFit/>
          </a:bodyPr>
          <a:lstStyle/>
          <a:p>
            <a:r>
              <a:rPr lang="en-US" b="1" dirty="0">
                <a:solidFill>
                  <a:srgbClr val="FF0000"/>
                </a:solidFill>
              </a:rPr>
              <a:t>Deposited in </a:t>
            </a:r>
            <a:br>
              <a:rPr lang="en-US" b="1" dirty="0">
                <a:solidFill>
                  <a:srgbClr val="FF0000"/>
                </a:solidFill>
              </a:rPr>
            </a:br>
            <a:r>
              <a:rPr lang="en-US" b="1" dirty="0">
                <a:solidFill>
                  <a:srgbClr val="FF0000"/>
                </a:solidFill>
              </a:rPr>
              <a:t>digital repository</a:t>
            </a:r>
            <a:br>
              <a:rPr lang="en-US" b="1" dirty="0">
                <a:solidFill>
                  <a:srgbClr val="FF0000"/>
                </a:solidFill>
              </a:rPr>
            </a:br>
            <a:r>
              <a:rPr lang="en-US" b="1" dirty="0">
                <a:solidFill>
                  <a:srgbClr val="FF0000"/>
                </a:solidFill>
              </a:rPr>
              <a:t>with paper </a:t>
            </a:r>
            <a:r>
              <a:rPr lang="en-US" b="1">
                <a:solidFill>
                  <a:srgbClr val="FF0000"/>
                </a:solidFill>
              </a:rPr>
              <a:t>/ </a:t>
            </a:r>
            <a:br>
              <a:rPr lang="en-US" b="1">
                <a:solidFill>
                  <a:srgbClr val="FF0000"/>
                </a:solidFill>
              </a:rPr>
            </a:br>
            <a:r>
              <a:rPr lang="en-US" b="1">
                <a:solidFill>
                  <a:srgbClr val="FF0000"/>
                </a:solidFill>
              </a:rPr>
              <a:t>for preservation</a:t>
            </a:r>
            <a:endParaRPr lang="en-US" b="1" dirty="0">
              <a:solidFill>
                <a:srgbClr val="FF0000"/>
              </a:solidFill>
            </a:endParaRPr>
          </a:p>
        </p:txBody>
      </p:sp>
      <p:pic>
        <p:nvPicPr>
          <p:cNvPr id="21" name="Picture 20"/>
          <p:cNvPicPr>
            <a:picLocks noChangeAspect="1"/>
          </p:cNvPicPr>
          <p:nvPr/>
        </p:nvPicPr>
        <p:blipFill>
          <a:blip r:embed="rId8"/>
          <a:stretch>
            <a:fillRect/>
          </a:stretch>
        </p:blipFill>
        <p:spPr>
          <a:xfrm>
            <a:off x="8316416" y="4848225"/>
            <a:ext cx="838200" cy="295275"/>
          </a:xfrm>
          <a:prstGeom prst="rect">
            <a:avLst/>
          </a:prstGeom>
        </p:spPr>
      </p:pic>
      <p:pic>
        <p:nvPicPr>
          <p:cNvPr id="15" name="Content Placeholder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01670" y="1584106"/>
            <a:ext cx="1610420" cy="609602"/>
          </a:xfrm>
          <a:prstGeom prst="rect">
            <a:avLst/>
          </a:prstGeom>
        </p:spPr>
      </p:pic>
      <p:sp>
        <p:nvSpPr>
          <p:cNvPr id="2" name="Rectangle 1"/>
          <p:cNvSpPr/>
          <p:nvPr/>
        </p:nvSpPr>
        <p:spPr>
          <a:xfrm>
            <a:off x="3716573" y="973578"/>
            <a:ext cx="1808508" cy="646331"/>
          </a:xfrm>
          <a:prstGeom prst="rect">
            <a:avLst/>
          </a:prstGeom>
        </p:spPr>
        <p:txBody>
          <a:bodyPr wrap="none">
            <a:spAutoFit/>
          </a:bodyPr>
          <a:lstStyle/>
          <a:p>
            <a:r>
              <a:rPr lang="en-US" sz="3600" dirty="0">
                <a:solidFill>
                  <a:srgbClr val="FF0000"/>
                </a:solidFill>
                <a:effectLst>
                  <a:outerShdw blurRad="50800" dist="38100" dir="2700000" algn="tl" rotWithShape="0">
                    <a:prstClr val="black">
                      <a:alpha val="40000"/>
                    </a:prstClr>
                  </a:outerShdw>
                </a:effectLst>
              </a:rPr>
              <a:t>describe</a:t>
            </a:r>
            <a:r>
              <a:rPr lang="en-US" sz="1350" dirty="0">
                <a:solidFill>
                  <a:srgbClr val="FF0000"/>
                </a:solidFill>
                <a:effectLst>
                  <a:outerShdw blurRad="50800" dist="38100" dir="2700000" algn="tl" rotWithShape="0">
                    <a:prstClr val="black">
                      <a:alpha val="40000"/>
                    </a:prstClr>
                  </a:outerShdw>
                </a:effectLst>
              </a:rPr>
              <a:t> </a:t>
            </a:r>
            <a:endParaRPr lang="en-US" sz="1350" dirty="0"/>
          </a:p>
        </p:txBody>
      </p:sp>
      <p:cxnSp>
        <p:nvCxnSpPr>
          <p:cNvPr id="5" name="Straight Arrow Connector 4"/>
          <p:cNvCxnSpPr>
            <a:endCxn id="2" idx="1"/>
          </p:cNvCxnSpPr>
          <p:nvPr/>
        </p:nvCxnSpPr>
        <p:spPr>
          <a:xfrm>
            <a:off x="1803726" y="1285202"/>
            <a:ext cx="1912847" cy="1154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22" idx="1"/>
          </p:cNvCxnSpPr>
          <p:nvPr/>
        </p:nvCxnSpPr>
        <p:spPr>
          <a:xfrm>
            <a:off x="5421523" y="1285200"/>
            <a:ext cx="1912847" cy="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99856" y="1699824"/>
            <a:ext cx="1173081" cy="316732"/>
          </a:xfrm>
          <a:prstGeom prst="rect">
            <a:avLst/>
          </a:prstGeom>
        </p:spPr>
      </p:pic>
    </p:spTree>
    <p:extLst>
      <p:ext uri="{BB962C8B-B14F-4D97-AF65-F5344CB8AC3E}">
        <p14:creationId xmlns:p14="http://schemas.microsoft.com/office/powerpoint/2010/main" val="1227456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LIGO Paper:</a:t>
            </a:r>
          </a:p>
          <a:p>
            <a:pPr lvl="1"/>
            <a:r>
              <a:rPr lang="en-US" dirty="0">
                <a:hlinkClick r:id="rId3"/>
              </a:rPr>
              <a:t>http://journals.aps.org/prl/abstract/10.1103/PhysRevLett.116.061102</a:t>
            </a:r>
            <a:endParaRPr lang="en-US" dirty="0"/>
          </a:p>
          <a:p>
            <a:r>
              <a:rPr lang="en-US" dirty="0"/>
              <a:t>LIGO Notebook:</a:t>
            </a:r>
          </a:p>
          <a:p>
            <a:pPr lvl="1"/>
            <a:r>
              <a:rPr lang="en-US" dirty="0">
                <a:hlinkClick r:id="rId4"/>
              </a:rPr>
              <a:t>https://losc.ligo.org/s/events/GW150914/GW150914_tutorial.ipynb</a:t>
            </a:r>
            <a:endParaRPr lang="en-US" dirty="0"/>
          </a:p>
          <a:p>
            <a:pPr lvl="1"/>
            <a:endParaRPr lang="en-US" dirty="0"/>
          </a:p>
          <a:p>
            <a:endParaRPr lang="en-US" dirty="0"/>
          </a:p>
          <a:p>
            <a:endParaRPr lang="en-US" dirty="0"/>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055164"/>
            <a:ext cx="5594962" cy="3620270"/>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4088" y="1055164"/>
            <a:ext cx="6051062" cy="4069459"/>
          </a:xfrm>
          <a:prstGeom prst="rect">
            <a:avLst/>
          </a:prstGeom>
        </p:spPr>
      </p:pic>
      <p:sp>
        <p:nvSpPr>
          <p:cNvPr id="2" name="Title 1"/>
          <p:cNvSpPr>
            <a:spLocks noGrp="1"/>
          </p:cNvSpPr>
          <p:nvPr>
            <p:ph type="title"/>
          </p:nvPr>
        </p:nvSpPr>
        <p:spPr/>
        <p:txBody>
          <a:bodyPr/>
          <a:lstStyle/>
          <a:p>
            <a:r>
              <a:rPr lang="en-US" dirty="0"/>
              <a:t>LIGO Example</a:t>
            </a:r>
          </a:p>
        </p:txBody>
      </p:sp>
    </p:spTree>
    <p:extLst>
      <p:ext uri="{BB962C8B-B14F-4D97-AF65-F5344CB8AC3E}">
        <p14:creationId xmlns:p14="http://schemas.microsoft.com/office/powerpoint/2010/main" val="1968472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“Perceived” importance</a:t>
            </a:r>
          </a:p>
        </p:txBody>
      </p:sp>
      <p:sp>
        <p:nvSpPr>
          <p:cNvPr id="3" name="Content Placeholder 2"/>
          <p:cNvSpPr>
            <a:spLocks noGrp="1"/>
          </p:cNvSpPr>
          <p:nvPr>
            <p:ph idx="1"/>
          </p:nvPr>
        </p:nvSpPr>
        <p:spPr/>
        <p:txBody>
          <a:bodyPr/>
          <a:lstStyle/>
          <a:p>
            <a:pPr>
              <a:lnSpc>
                <a:spcPct val="110000"/>
              </a:lnSpc>
            </a:pPr>
            <a:r>
              <a:rPr lang="en-GB" sz="1800" dirty="0"/>
              <a:t>“It has been said … that writing a large piece of software is akin to building infrastructure such as a telescope rather than a creditable scientific contribution…”</a:t>
            </a:r>
          </a:p>
          <a:p>
            <a:pPr>
              <a:lnSpc>
                <a:spcPct val="110000"/>
              </a:lnSpc>
            </a:pPr>
            <a:r>
              <a:rPr lang="en-GB" sz="1800" dirty="0"/>
              <a:t>“software development [is] often discounted in the scientific community, and programming is treated as </a:t>
            </a:r>
            <a:r>
              <a:rPr lang="en-GB" sz="1800" b="1" dirty="0"/>
              <a:t>something to spend as little time on as possible</a:t>
            </a:r>
            <a:r>
              <a:rPr lang="en-GB" sz="1800" dirty="0"/>
              <a:t>”</a:t>
            </a:r>
          </a:p>
          <a:p>
            <a:pPr>
              <a:lnSpc>
                <a:spcPct val="110000"/>
              </a:lnSpc>
            </a:pPr>
            <a:r>
              <a:rPr lang="en-GB" sz="1800" dirty="0"/>
              <a:t>“Serious scientists are </a:t>
            </a:r>
            <a:r>
              <a:rPr lang="en-GB" sz="1800" b="1" dirty="0"/>
              <a:t>not</a:t>
            </a:r>
            <a:r>
              <a:rPr lang="en-GB" sz="1800" dirty="0"/>
              <a:t> </a:t>
            </a:r>
            <a:r>
              <a:rPr lang="en-GB" sz="1800" b="1" dirty="0"/>
              <a:t>expected</a:t>
            </a:r>
            <a:r>
              <a:rPr lang="en-GB" sz="1800" dirty="0"/>
              <a:t> </a:t>
            </a:r>
            <a:r>
              <a:rPr lang="en-GB" sz="1800" b="1" dirty="0"/>
              <a:t>to</a:t>
            </a:r>
            <a:r>
              <a:rPr lang="en-GB" sz="1800" dirty="0"/>
              <a:t> </a:t>
            </a:r>
            <a:r>
              <a:rPr lang="en-GB" sz="1800" b="1" dirty="0"/>
              <a:t>carefully</a:t>
            </a:r>
            <a:r>
              <a:rPr lang="en-GB" sz="1800" dirty="0"/>
              <a:t> </a:t>
            </a:r>
            <a:r>
              <a:rPr lang="en-GB" sz="1800" b="1" dirty="0"/>
              <a:t>test</a:t>
            </a:r>
            <a:r>
              <a:rPr lang="en-GB" sz="1800" dirty="0"/>
              <a:t> </a:t>
            </a:r>
            <a:r>
              <a:rPr lang="en-GB" sz="1800" b="1" dirty="0"/>
              <a:t>code</a:t>
            </a:r>
            <a:r>
              <a:rPr lang="en-GB" sz="1800" dirty="0"/>
              <a:t>, let alone </a:t>
            </a:r>
            <a:r>
              <a:rPr lang="en-GB" sz="1800" b="1" dirty="0"/>
              <a:t>document</a:t>
            </a:r>
            <a:r>
              <a:rPr lang="en-GB" sz="1800" dirty="0"/>
              <a:t> it, in the same way they are trained to properly use other tools or document their experiments”</a:t>
            </a:r>
          </a:p>
          <a:p>
            <a:pPr lvl="1">
              <a:lnSpc>
                <a:spcPct val="110000"/>
              </a:lnSpc>
            </a:pPr>
            <a:r>
              <a:rPr lang="en-GB" sz="1600" dirty="0" err="1"/>
              <a:t>Stodden</a:t>
            </a:r>
            <a:r>
              <a:rPr lang="en-GB" sz="1600" dirty="0"/>
              <a:t>, V., Bailey, D. H., </a:t>
            </a:r>
            <a:r>
              <a:rPr lang="en-GB" sz="1600" dirty="0" err="1"/>
              <a:t>Borwein</a:t>
            </a:r>
            <a:r>
              <a:rPr lang="en-GB" sz="1600" dirty="0"/>
              <a:t>, J., </a:t>
            </a:r>
            <a:r>
              <a:rPr lang="en-GB" sz="1600" dirty="0" err="1"/>
              <a:t>LeVeque</a:t>
            </a:r>
            <a:r>
              <a:rPr lang="en-GB" sz="1600" dirty="0"/>
              <a:t>, R.J., Rider, W., Stein, W. “Setting the Default to Reproducible Reproducibility in Computational and Experimental Mathematics”, ICERM 2013, February 2013.</a:t>
            </a:r>
          </a:p>
          <a:p>
            <a:endParaRPr lang="en-US" dirty="0"/>
          </a:p>
        </p:txBody>
      </p:sp>
      <p:pic>
        <p:nvPicPr>
          <p:cNvPr id="4" name="Picture 3">
            <a:extLst>
              <a:ext uri="{FF2B5EF4-FFF2-40B4-BE49-F238E27FC236}">
                <a16:creationId xmlns:a16="http://schemas.microsoft.com/office/drawing/2014/main" id="{E024F9DE-F750-0D41-BFCB-4E1421CD88C2}"/>
              </a:ext>
            </a:extLst>
          </p:cNvPr>
          <p:cNvPicPr>
            <a:picLocks noChangeAspect="1"/>
          </p:cNvPicPr>
          <p:nvPr/>
        </p:nvPicPr>
        <p:blipFill>
          <a:blip r:embed="rId2"/>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2270337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272604"/>
          </a:xfrm>
          <a:prstGeom prst="rect">
            <a:avLst/>
          </a:prstGeom>
          <a:noFill/>
          <a:ln w="9525">
            <a:noFill/>
            <a:miter lim="800000"/>
            <a:headEnd/>
            <a:tailEnd/>
          </a:ln>
        </p:spPr>
      </p:pic>
      <p:sp>
        <p:nvSpPr>
          <p:cNvPr id="4" name="Rectangle 3"/>
          <p:cNvSpPr txBox="1">
            <a:spLocks noChangeArrowheads="1"/>
          </p:cNvSpPr>
          <p:nvPr/>
        </p:nvSpPr>
        <p:spPr>
          <a:xfrm rot="5400000">
            <a:off x="6786091" y="2798168"/>
            <a:ext cx="4187428" cy="503237"/>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Tx/>
              <a:buNone/>
            </a:pPr>
            <a:r>
              <a:rPr lang="en-GB" sz="1000" dirty="0">
                <a:solidFill>
                  <a:schemeClr val="bg1"/>
                </a:solidFill>
              </a:rPr>
              <a:t>Victoria </a:t>
            </a:r>
            <a:r>
              <a:rPr lang="en-GB" sz="1000" dirty="0" err="1">
                <a:solidFill>
                  <a:schemeClr val="bg1"/>
                </a:solidFill>
              </a:rPr>
              <a:t>Stodden</a:t>
            </a:r>
            <a:r>
              <a:rPr lang="en-GB" sz="1000" dirty="0">
                <a:solidFill>
                  <a:schemeClr val="bg1"/>
                </a:solidFill>
              </a:rPr>
              <a:t>, AMP 2011  </a:t>
            </a:r>
            <a:r>
              <a:rPr lang="en-GB" sz="1000" dirty="0">
                <a:solidFill>
                  <a:schemeClr val="bg1"/>
                </a:solidFill>
                <a:hlinkClick r:id="rId4"/>
              </a:rPr>
              <a:t>http://www.stodden.net/AMP2011/</a:t>
            </a:r>
            <a:r>
              <a:rPr lang="en-GB" sz="1000" dirty="0">
                <a:solidFill>
                  <a:schemeClr val="bg1"/>
                </a:solidFill>
              </a:rPr>
              <a:t>,</a:t>
            </a:r>
          </a:p>
          <a:p>
            <a:pPr>
              <a:lnSpc>
                <a:spcPct val="90000"/>
              </a:lnSpc>
              <a:buNone/>
            </a:pPr>
            <a:r>
              <a:rPr lang="en-GB" sz="1000" dirty="0">
                <a:solidFill>
                  <a:schemeClr val="bg1"/>
                </a:solidFill>
                <a:ea typeface="Batang" pitchFamily="18" charset="-127"/>
                <a:cs typeface="Batang" pitchFamily="18" charset="-127"/>
              </a:rPr>
              <a:t>Special Issue Reproducible Research Computing in Science and Engineering</a:t>
            </a:r>
            <a:br>
              <a:rPr lang="en-GB" sz="1000" dirty="0">
                <a:solidFill>
                  <a:schemeClr val="bg1"/>
                </a:solidFill>
                <a:ea typeface="Batang" pitchFamily="18" charset="-127"/>
                <a:cs typeface="Batang" pitchFamily="18" charset="-127"/>
              </a:rPr>
            </a:br>
            <a:r>
              <a:rPr lang="en-GB" sz="1000" dirty="0">
                <a:solidFill>
                  <a:schemeClr val="bg1"/>
                </a:solidFill>
                <a:ea typeface="Batang" pitchFamily="18" charset="-127"/>
                <a:cs typeface="Batang" pitchFamily="18" charset="-127"/>
              </a:rPr>
              <a:t>July/August 2012, 14(4)</a:t>
            </a:r>
          </a:p>
          <a:p>
            <a:pPr>
              <a:lnSpc>
                <a:spcPct val="90000"/>
              </a:lnSpc>
              <a:buNone/>
            </a:pPr>
            <a:r>
              <a:rPr lang="en-GB" sz="1000" dirty="0" err="1">
                <a:solidFill>
                  <a:schemeClr val="bg1"/>
                </a:solidFill>
              </a:rPr>
              <a:t>Howison</a:t>
            </a:r>
            <a:r>
              <a:rPr lang="en-GB" sz="1000" dirty="0">
                <a:solidFill>
                  <a:schemeClr val="bg1"/>
                </a:solidFill>
              </a:rPr>
              <a:t> and </a:t>
            </a:r>
            <a:r>
              <a:rPr lang="en-GB" sz="1000" dirty="0" err="1">
                <a:solidFill>
                  <a:schemeClr val="bg1"/>
                </a:solidFill>
              </a:rPr>
              <a:t>Herbsleb</a:t>
            </a:r>
            <a:r>
              <a:rPr lang="en-GB" sz="1000" dirty="0">
                <a:solidFill>
                  <a:schemeClr val="bg1"/>
                </a:solidFill>
              </a:rPr>
              <a:t> (2013) "Incentives and Integration In Scientific Software Production" CSCW 2013. </a:t>
            </a:r>
          </a:p>
          <a:p>
            <a:pPr>
              <a:lnSpc>
                <a:spcPct val="90000"/>
              </a:lnSpc>
              <a:buNone/>
            </a:pPr>
            <a:endParaRPr lang="en-GB" sz="1000" dirty="0">
              <a:solidFill>
                <a:schemeClr val="bg1"/>
              </a:solidFill>
              <a:ea typeface="Batang" pitchFamily="18" charset="-127"/>
              <a:cs typeface="Batang" pitchFamily="18" charset="-127"/>
            </a:endParaRPr>
          </a:p>
          <a:p>
            <a:pPr>
              <a:lnSpc>
                <a:spcPct val="90000"/>
              </a:lnSpc>
              <a:buFontTx/>
              <a:buNone/>
            </a:pPr>
            <a:r>
              <a:rPr lang="en-GB" sz="1000" dirty="0">
                <a:solidFill>
                  <a:schemeClr val="bg1"/>
                </a:solidFill>
              </a:rPr>
              <a:t> </a:t>
            </a:r>
          </a:p>
        </p:txBody>
      </p:sp>
    </p:spTree>
    <p:extLst>
      <p:ext uri="{BB962C8B-B14F-4D97-AF65-F5344CB8AC3E}">
        <p14:creationId xmlns:p14="http://schemas.microsoft.com/office/powerpoint/2010/main" val="4094200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Sharing is key to reproducibility</a:t>
            </a:r>
          </a:p>
        </p:txBody>
      </p:sp>
      <p:sp>
        <p:nvSpPr>
          <p:cNvPr id="3" name="Content Placeholder 2"/>
          <p:cNvSpPr>
            <a:spLocks noGrp="1"/>
          </p:cNvSpPr>
          <p:nvPr>
            <p:ph sz="half" idx="1"/>
          </p:nvPr>
        </p:nvSpPr>
        <p:spPr/>
        <p:txBody>
          <a:bodyPr/>
          <a:lstStyle/>
          <a:p>
            <a:r>
              <a:rPr lang="en-US" sz="2400" dirty="0"/>
              <a:t>Improves transparency</a:t>
            </a:r>
          </a:p>
          <a:p>
            <a:r>
              <a:rPr lang="en-US" sz="2400" dirty="0"/>
              <a:t>Improves understanding</a:t>
            </a:r>
          </a:p>
          <a:p>
            <a:r>
              <a:rPr lang="en-US" sz="2400" dirty="0"/>
              <a:t>Elimination of errors</a:t>
            </a:r>
          </a:p>
          <a:p>
            <a:r>
              <a:rPr lang="en-US" sz="2400" dirty="0"/>
              <a:t>Encourages collaboration</a:t>
            </a:r>
          </a:p>
          <a:p>
            <a:r>
              <a:rPr lang="en-US" sz="2400" dirty="0"/>
              <a:t>Easier on-ramping</a:t>
            </a:r>
          </a:p>
          <a:p>
            <a:endParaRPr lang="en-US" sz="2400" dirty="0"/>
          </a:p>
          <a:p>
            <a:r>
              <a:rPr lang="en-US" sz="2400" dirty="0"/>
              <a:t>Improves trust</a:t>
            </a:r>
          </a:p>
          <a:p>
            <a:pPr marL="0" indent="0">
              <a:buNone/>
            </a:pPr>
            <a:endParaRPr lang="en-US" dirty="0"/>
          </a:p>
        </p:txBody>
      </p:sp>
      <p:sp>
        <p:nvSpPr>
          <p:cNvPr id="6" name="Content Placeholder 5"/>
          <p:cNvSpPr>
            <a:spLocks noGrp="1"/>
          </p:cNvSpPr>
          <p:nvPr>
            <p:ph sz="half" idx="2"/>
          </p:nvPr>
        </p:nvSpPr>
        <p:spPr/>
        <p:txBody>
          <a:bodyPr/>
          <a:lstStyle/>
          <a:p>
            <a:pPr marL="0" indent="0">
              <a:buNone/>
            </a:pPr>
            <a:r>
              <a:rPr lang="en-US" sz="2400" i="1" dirty="0"/>
              <a:t>“Deep intellectual contributions now encoded only in software" – </a:t>
            </a:r>
            <a:r>
              <a:rPr lang="en-US" sz="2400" i="1" dirty="0" err="1"/>
              <a:t>Stodden</a:t>
            </a:r>
            <a:endParaRPr lang="en-US" sz="2400" i="1" dirty="0"/>
          </a:p>
          <a:p>
            <a:pPr marL="0" indent="0">
              <a:buNone/>
            </a:pPr>
            <a:endParaRPr lang="en-US" sz="1200" i="1" dirty="0"/>
          </a:p>
          <a:p>
            <a:pPr marL="0" indent="0">
              <a:buNone/>
            </a:pPr>
            <a:r>
              <a:rPr lang="en-US" sz="2400" i="1" dirty="0"/>
              <a:t>“Scholarship is the full software environment, code and data, that produced the result” - </a:t>
            </a:r>
            <a:r>
              <a:rPr lang="en-US" sz="2400" i="1" dirty="0" err="1"/>
              <a:t>Claerbout</a:t>
            </a:r>
            <a:endParaRPr lang="en-US" i="1" dirty="0"/>
          </a:p>
        </p:txBody>
      </p:sp>
      <p:pic>
        <p:nvPicPr>
          <p:cNvPr id="7" name="Picture 6">
            <a:extLst>
              <a:ext uri="{FF2B5EF4-FFF2-40B4-BE49-F238E27FC236}">
                <a16:creationId xmlns:a16="http://schemas.microsoft.com/office/drawing/2014/main" id="{67920F7F-2C64-FD4C-A5EC-20531E9F6EB5}"/>
              </a:ext>
            </a:extLst>
          </p:cNvPr>
          <p:cNvPicPr>
            <a:picLocks noChangeAspect="1"/>
          </p:cNvPicPr>
          <p:nvPr/>
        </p:nvPicPr>
        <p:blipFill>
          <a:blip r:embed="rId2"/>
          <a:stretch>
            <a:fillRect/>
          </a:stretch>
        </p:blipFill>
        <p:spPr>
          <a:xfrm>
            <a:off x="8026400" y="4698330"/>
            <a:ext cx="1117600" cy="393700"/>
          </a:xfrm>
          <a:prstGeom prst="rect">
            <a:avLst/>
          </a:prstGeom>
        </p:spPr>
      </p:pic>
    </p:spTree>
    <p:extLst>
      <p:ext uri="{BB962C8B-B14F-4D97-AF65-F5344CB8AC3E}">
        <p14:creationId xmlns:p14="http://schemas.microsoft.com/office/powerpoint/2010/main" val="1780793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still all about reputation</a:t>
            </a:r>
          </a:p>
        </p:txBody>
      </p:sp>
      <p:sp>
        <p:nvSpPr>
          <p:cNvPr id="3" name="Content Placeholder 2"/>
          <p:cNvSpPr txBox="1">
            <a:spLocks/>
          </p:cNvSpPr>
          <p:nvPr/>
        </p:nvSpPr>
        <p:spPr>
          <a:xfrm>
            <a:off x="333375" y="1131591"/>
            <a:ext cx="8487097" cy="3816424"/>
          </a:xfrm>
          <a:prstGeom prst="rect">
            <a:avLst/>
          </a:prstGeom>
        </p:spPr>
        <p:txBody>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600" dirty="0"/>
              <a:t>“This particular project was something I wrote a couple years ago to help me out with a workflow</a:t>
            </a:r>
            <a:r>
              <a:rPr lang="is-IS" sz="2600" dirty="0"/>
              <a:t>…</a:t>
            </a:r>
            <a:r>
              <a:rPr lang="en-US" sz="2600" dirty="0"/>
              <a:t> </a:t>
            </a:r>
            <a:r>
              <a:rPr lang="en-US" sz="2600" dirty="0">
                <a:solidFill>
                  <a:srgbClr val="FF0000"/>
                </a:solidFill>
              </a:rPr>
              <a:t>I’d put it up on </a:t>
            </a:r>
            <a:r>
              <a:rPr lang="en-US" sz="2600" dirty="0" err="1">
                <a:solidFill>
                  <a:srgbClr val="FF0000"/>
                </a:solidFill>
              </a:rPr>
              <a:t>Github</a:t>
            </a:r>
            <a:r>
              <a:rPr lang="en-US" sz="2600" dirty="0"/>
              <a:t>, so that others could potentially use it or use the code. So I went to see what people were saying about this project. It seemed liked </a:t>
            </a:r>
            <a:r>
              <a:rPr lang="en-US" sz="2600" dirty="0">
                <a:solidFill>
                  <a:srgbClr val="FF0000"/>
                </a:solidFill>
              </a:rPr>
              <a:t>I’d done something fundamentally wrong</a:t>
            </a:r>
            <a:r>
              <a:rPr lang="en-US" sz="2600" dirty="0"/>
              <a:t>, so stupid that it flabbergasts someone... </a:t>
            </a:r>
            <a:r>
              <a:rPr lang="en-US" sz="2600" dirty="0">
                <a:solidFill>
                  <a:srgbClr val="FF0000"/>
                </a:solidFill>
              </a:rPr>
              <a:t>So of course I start sobbing</a:t>
            </a:r>
            <a:r>
              <a:rPr lang="en-US" sz="2600" dirty="0"/>
              <a:t>. Then I see these people’s follower count, and I sob harder. I can’t help but think of potential future employers that are no longer potential.”</a:t>
            </a:r>
          </a:p>
          <a:p>
            <a:pPr marL="0" indent="0">
              <a:buFont typeface="Arial" pitchFamily="34" charset="0"/>
              <a:buNone/>
            </a:pPr>
            <a:endParaRPr lang="en-US" sz="2800" dirty="0"/>
          </a:p>
          <a:p>
            <a:pPr marL="0" indent="0">
              <a:buFont typeface="Arial" pitchFamily="34" charset="0"/>
              <a:buNone/>
            </a:pPr>
            <a:endParaRPr lang="en-US" sz="2800" dirty="0"/>
          </a:p>
        </p:txBody>
      </p:sp>
      <p:sp>
        <p:nvSpPr>
          <p:cNvPr id="4" name="Text Box 4"/>
          <p:cNvSpPr txBox="1">
            <a:spLocks noChangeArrowheads="1"/>
          </p:cNvSpPr>
          <p:nvPr/>
        </p:nvSpPr>
        <p:spPr bwMode="auto">
          <a:xfrm>
            <a:off x="4427984" y="4299942"/>
            <a:ext cx="4544129" cy="523220"/>
          </a:xfrm>
          <a:prstGeom prst="rect">
            <a:avLst/>
          </a:prstGeom>
          <a:solidFill>
            <a:schemeClr val="bg1"/>
          </a:solidFill>
          <a:ln w="9525">
            <a:noFill/>
            <a:miter lim="800000"/>
            <a:headEnd/>
            <a:tailEnd/>
          </a:ln>
        </p:spPr>
        <p:txBody>
          <a:bodyPr wrap="none">
            <a:prstTxWarp prst="textNoShape">
              <a:avLst/>
            </a:prstTxWarp>
            <a:spAutoFit/>
          </a:bodyPr>
          <a:lstStyle/>
          <a:p>
            <a:r>
              <a:rPr lang="de-DE" sz="1400" dirty="0">
                <a:solidFill>
                  <a:prstClr val="black"/>
                </a:solidFill>
                <a:ea typeface="Batang" pitchFamily="18" charset="-127"/>
                <a:cs typeface="Batang" pitchFamily="18" charset="-127"/>
                <a:hlinkClick r:id="rId2"/>
              </a:rPr>
              <a:t>http://www.software.ac.uk/blog/2013-01-25-haters-gonna-</a:t>
            </a:r>
            <a:br>
              <a:rPr lang="de-DE" sz="1400" dirty="0">
                <a:solidFill>
                  <a:prstClr val="black"/>
                </a:solidFill>
                <a:ea typeface="Batang" pitchFamily="18" charset="-127"/>
                <a:cs typeface="Batang" pitchFamily="18" charset="-127"/>
                <a:hlinkClick r:id="rId2"/>
              </a:rPr>
            </a:br>
            <a:r>
              <a:rPr lang="de-DE" sz="1400" dirty="0">
                <a:solidFill>
                  <a:prstClr val="black"/>
                </a:solidFill>
                <a:ea typeface="Batang" pitchFamily="18" charset="-127"/>
                <a:cs typeface="Batang" pitchFamily="18" charset="-127"/>
                <a:hlinkClick r:id="rId2"/>
              </a:rPr>
              <a:t>hate-why-you-shouldnt-be-ashamed-releasing-your-code</a:t>
            </a:r>
            <a:endParaRPr lang="de-DE" sz="1400" dirty="0">
              <a:solidFill>
                <a:prstClr val="black"/>
              </a:solidFill>
              <a:ea typeface="Batang" pitchFamily="18" charset="-127"/>
              <a:cs typeface="Batang" pitchFamily="18" charset="-127"/>
            </a:endParaRPr>
          </a:p>
        </p:txBody>
      </p:sp>
      <p:pic>
        <p:nvPicPr>
          <p:cNvPr id="5" name="Picture 4"/>
          <p:cNvPicPr>
            <a:picLocks noChangeAspect="1"/>
          </p:cNvPicPr>
          <p:nvPr/>
        </p:nvPicPr>
        <p:blipFill>
          <a:blip r:embed="rId3"/>
          <a:stretch>
            <a:fillRect/>
          </a:stretch>
        </p:blipFill>
        <p:spPr>
          <a:xfrm>
            <a:off x="8316416" y="4848225"/>
            <a:ext cx="838200" cy="295275"/>
          </a:xfrm>
          <a:prstGeom prst="rect">
            <a:avLst/>
          </a:prstGeom>
        </p:spPr>
      </p:pic>
    </p:spTree>
    <p:extLst>
      <p:ext uri="{BB962C8B-B14F-4D97-AF65-F5344CB8AC3E}">
        <p14:creationId xmlns:p14="http://schemas.microsoft.com/office/powerpoint/2010/main" val="623711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It’s impossible to do this on your own</a:t>
            </a:r>
          </a:p>
        </p:txBody>
      </p:sp>
    </p:spTree>
    <p:extLst>
      <p:ext uri="{BB962C8B-B14F-4D97-AF65-F5344CB8AC3E}">
        <p14:creationId xmlns:p14="http://schemas.microsoft.com/office/powerpoint/2010/main" val="3484453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BC05B-D3DE-9342-8EF0-DDF79A78A39B}"/>
              </a:ext>
            </a:extLst>
          </p:cNvPr>
          <p:cNvSpPr>
            <a:spLocks noGrp="1"/>
          </p:cNvSpPr>
          <p:nvPr>
            <p:ph type="title"/>
          </p:nvPr>
        </p:nvSpPr>
        <p:spPr/>
        <p:txBody>
          <a:bodyPr/>
          <a:lstStyle/>
          <a:p>
            <a:r>
              <a:rPr lang="en-US" dirty="0"/>
              <a:t>Communities of Practice</a:t>
            </a:r>
          </a:p>
        </p:txBody>
      </p:sp>
      <p:sp>
        <p:nvSpPr>
          <p:cNvPr id="3" name="Content Placeholder 2">
            <a:extLst>
              <a:ext uri="{FF2B5EF4-FFF2-40B4-BE49-F238E27FC236}">
                <a16:creationId xmlns:a16="http://schemas.microsoft.com/office/drawing/2014/main" id="{91F3C85C-121A-304C-A055-9B9DFEC7F8A7}"/>
              </a:ext>
            </a:extLst>
          </p:cNvPr>
          <p:cNvSpPr>
            <a:spLocks noGrp="1"/>
          </p:cNvSpPr>
          <p:nvPr>
            <p:ph idx="1"/>
          </p:nvPr>
        </p:nvSpPr>
        <p:spPr/>
        <p:txBody>
          <a:bodyPr>
            <a:normAutofit fontScale="77500" lnSpcReduction="20000"/>
          </a:bodyPr>
          <a:lstStyle/>
          <a:p>
            <a:r>
              <a:rPr lang="en-GB" dirty="0"/>
              <a:t>Domain: A domain of knowledge creates common ground, inspires members to participate, guides their learning and gives meaning to their actions</a:t>
            </a:r>
          </a:p>
          <a:p>
            <a:r>
              <a:rPr lang="en-GB" dirty="0"/>
              <a:t>Community: The notion of a community creates the social fabric for that learning. A strong community fosters interactions and encourages a willingness to share ideas.</a:t>
            </a:r>
          </a:p>
          <a:p>
            <a:r>
              <a:rPr lang="en-GB" dirty="0"/>
              <a:t>Practice: While the domain provides the general area of interest for the community, the practice is the specific focus around which the community develops, shares and maintains its core of knowledge.</a:t>
            </a:r>
            <a:endParaRPr lang="en-US" dirty="0"/>
          </a:p>
        </p:txBody>
      </p:sp>
      <p:sp>
        <p:nvSpPr>
          <p:cNvPr id="4" name="TextBox 3">
            <a:extLst>
              <a:ext uri="{FF2B5EF4-FFF2-40B4-BE49-F238E27FC236}">
                <a16:creationId xmlns:a16="http://schemas.microsoft.com/office/drawing/2014/main" id="{BE494FD1-2EC7-DD41-8D48-250D2BE46941}"/>
              </a:ext>
            </a:extLst>
          </p:cNvPr>
          <p:cNvSpPr txBox="1"/>
          <p:nvPr/>
        </p:nvSpPr>
        <p:spPr>
          <a:xfrm>
            <a:off x="107504" y="4515536"/>
            <a:ext cx="7383368" cy="646331"/>
          </a:xfrm>
          <a:prstGeom prst="rect">
            <a:avLst/>
          </a:prstGeom>
          <a:noFill/>
        </p:spPr>
        <p:txBody>
          <a:bodyPr wrap="none" rtlCol="0">
            <a:spAutoFit/>
          </a:bodyPr>
          <a:lstStyle/>
          <a:p>
            <a:r>
              <a:rPr lang="en-US" sz="1200" dirty="0"/>
              <a:t>Wenger, Etienne; McDermott, Richard; Snyder, William M. (2002). Cultivating Communities of Practice (Hardcover). </a:t>
            </a:r>
            <a:br>
              <a:rPr lang="en-US" sz="1200" dirty="0"/>
            </a:br>
            <a:r>
              <a:rPr lang="en-US" sz="1200" dirty="0"/>
              <a:t>Harvard Business Press; 1 edition. ISBN 978-1-57851-330-7.</a:t>
            </a:r>
          </a:p>
          <a:p>
            <a:endParaRPr lang="en-US" sz="1200" dirty="0"/>
          </a:p>
        </p:txBody>
      </p:sp>
    </p:spTree>
    <p:extLst>
      <p:ext uri="{BB962C8B-B14F-4D97-AF65-F5344CB8AC3E}">
        <p14:creationId xmlns:p14="http://schemas.microsoft.com/office/powerpoint/2010/main" val="2746365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4C62F-14CA-4A42-8247-998A22331FB7}"/>
              </a:ext>
            </a:extLst>
          </p:cNvPr>
          <p:cNvSpPr>
            <a:spLocks noGrp="1"/>
          </p:cNvSpPr>
          <p:nvPr>
            <p:ph type="title"/>
          </p:nvPr>
        </p:nvSpPr>
        <p:spPr/>
        <p:txBody>
          <a:bodyPr/>
          <a:lstStyle/>
          <a:p>
            <a:r>
              <a:rPr lang="en-US" dirty="0"/>
              <a:t>Cultivating successful </a:t>
            </a:r>
            <a:r>
              <a:rPr lang="en-US" dirty="0" err="1"/>
              <a:t>CoPs</a:t>
            </a:r>
            <a:endParaRPr lang="en-US" dirty="0"/>
          </a:p>
        </p:txBody>
      </p:sp>
      <p:sp>
        <p:nvSpPr>
          <p:cNvPr id="3" name="Content Placeholder 2">
            <a:extLst>
              <a:ext uri="{FF2B5EF4-FFF2-40B4-BE49-F238E27FC236}">
                <a16:creationId xmlns:a16="http://schemas.microsoft.com/office/drawing/2014/main" id="{0ABA430F-49BC-BB4E-AA81-838AC12A24C8}"/>
              </a:ext>
            </a:extLst>
          </p:cNvPr>
          <p:cNvSpPr>
            <a:spLocks noGrp="1"/>
          </p:cNvSpPr>
          <p:nvPr>
            <p:ph idx="1"/>
          </p:nvPr>
        </p:nvSpPr>
        <p:spPr/>
        <p:txBody>
          <a:bodyPr>
            <a:normAutofit fontScale="85000" lnSpcReduction="20000"/>
          </a:bodyPr>
          <a:lstStyle/>
          <a:p>
            <a:r>
              <a:rPr lang="en-GB" dirty="0"/>
              <a:t>Design the community to evolve naturally</a:t>
            </a:r>
          </a:p>
          <a:p>
            <a:r>
              <a:rPr lang="en-GB" dirty="0"/>
              <a:t>Create opportunities for open dialog within and with outside perspectives</a:t>
            </a:r>
          </a:p>
          <a:p>
            <a:r>
              <a:rPr lang="en-GB" dirty="0"/>
              <a:t>Welcome and allow different levels of participation</a:t>
            </a:r>
          </a:p>
          <a:p>
            <a:r>
              <a:rPr lang="en-GB" dirty="0"/>
              <a:t>Develop both public and private community spaces</a:t>
            </a:r>
          </a:p>
          <a:p>
            <a:r>
              <a:rPr lang="en-GB" dirty="0"/>
              <a:t>Focus on the value of the community </a:t>
            </a:r>
          </a:p>
          <a:p>
            <a:r>
              <a:rPr lang="en-GB" dirty="0"/>
              <a:t>Combine familiarity and excitement</a:t>
            </a:r>
          </a:p>
          <a:p>
            <a:r>
              <a:rPr lang="en-GB" dirty="0"/>
              <a:t>Find and nurture a regular rhythm for the community</a:t>
            </a:r>
          </a:p>
          <a:p>
            <a:pPr marL="514350" indent="-514350">
              <a:buFont typeface="+mj-lt"/>
              <a:buAutoNum type="arabicPeriod"/>
            </a:pPr>
            <a:endParaRPr lang="en-US" dirty="0"/>
          </a:p>
        </p:txBody>
      </p:sp>
      <p:sp>
        <p:nvSpPr>
          <p:cNvPr id="5" name="TextBox 4">
            <a:extLst>
              <a:ext uri="{FF2B5EF4-FFF2-40B4-BE49-F238E27FC236}">
                <a16:creationId xmlns:a16="http://schemas.microsoft.com/office/drawing/2014/main" id="{92A0DC51-68A6-E644-BFD0-86643650AEFB}"/>
              </a:ext>
            </a:extLst>
          </p:cNvPr>
          <p:cNvSpPr txBox="1"/>
          <p:nvPr/>
        </p:nvSpPr>
        <p:spPr>
          <a:xfrm>
            <a:off x="107504" y="4515536"/>
            <a:ext cx="7383368" cy="646331"/>
          </a:xfrm>
          <a:prstGeom prst="rect">
            <a:avLst/>
          </a:prstGeom>
          <a:noFill/>
        </p:spPr>
        <p:txBody>
          <a:bodyPr wrap="none" rtlCol="0">
            <a:spAutoFit/>
          </a:bodyPr>
          <a:lstStyle/>
          <a:p>
            <a:r>
              <a:rPr lang="en-US" sz="1200" dirty="0"/>
              <a:t>Wenger, Etienne; McDermott, Richard; Snyder, William M. (2002). Cultivating Communities of Practice (Hardcover). </a:t>
            </a:r>
            <a:br>
              <a:rPr lang="en-US" sz="1200" dirty="0"/>
            </a:br>
            <a:r>
              <a:rPr lang="en-US" sz="1200" dirty="0"/>
              <a:t>Harvard Business Press; 1 edition. ISBN 978-1-57851-330-7.</a:t>
            </a:r>
          </a:p>
          <a:p>
            <a:endParaRPr lang="en-US" sz="1200" dirty="0"/>
          </a:p>
        </p:txBody>
      </p:sp>
    </p:spTree>
    <p:extLst>
      <p:ext uri="{BB962C8B-B14F-4D97-AF65-F5344CB8AC3E}">
        <p14:creationId xmlns:p14="http://schemas.microsoft.com/office/powerpoint/2010/main" val="1291084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572000" y="0"/>
            <a:ext cx="0" cy="51435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1143000" y="2571750"/>
            <a:ext cx="6858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441672" y="1884589"/>
            <a:ext cx="2260658" cy="1313090"/>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66" name="TextBox 65"/>
          <p:cNvSpPr txBox="1"/>
          <p:nvPr/>
        </p:nvSpPr>
        <p:spPr>
          <a:xfrm>
            <a:off x="1190623" y="13545"/>
            <a:ext cx="1399742" cy="461665"/>
          </a:xfrm>
          <a:prstGeom prst="rect">
            <a:avLst/>
          </a:prstGeom>
          <a:noFill/>
        </p:spPr>
        <p:txBody>
          <a:bodyPr wrap="none" rtlCol="0">
            <a:spAutoFit/>
          </a:bodyPr>
          <a:lstStyle/>
          <a:p>
            <a:pPr defTabSz="342900"/>
            <a:r>
              <a:rPr lang="en-US" sz="2400" dirty="0">
                <a:solidFill>
                  <a:srgbClr val="FF0000"/>
                </a:solidFill>
                <a:latin typeface="Helvetica"/>
                <a:cs typeface="Helvetica"/>
              </a:rPr>
              <a:t>Software</a:t>
            </a:r>
            <a:endParaRPr lang="en-US" dirty="0">
              <a:solidFill>
                <a:srgbClr val="FFFFFF"/>
              </a:solidFill>
              <a:latin typeface="Helvetica"/>
              <a:cs typeface="Helvetica"/>
            </a:endParaRPr>
          </a:p>
        </p:txBody>
      </p:sp>
      <p:sp>
        <p:nvSpPr>
          <p:cNvPr id="67" name="TextBox 66"/>
          <p:cNvSpPr txBox="1"/>
          <p:nvPr/>
        </p:nvSpPr>
        <p:spPr>
          <a:xfrm>
            <a:off x="1220378" y="4632906"/>
            <a:ext cx="1071127" cy="461665"/>
          </a:xfrm>
          <a:prstGeom prst="rect">
            <a:avLst/>
          </a:prstGeom>
          <a:noFill/>
        </p:spPr>
        <p:txBody>
          <a:bodyPr wrap="none" rtlCol="0" anchor="b">
            <a:spAutoFit/>
          </a:bodyPr>
          <a:lstStyle/>
          <a:p>
            <a:pPr defTabSz="342900"/>
            <a:r>
              <a:rPr lang="en-US" sz="2400" dirty="0">
                <a:solidFill>
                  <a:srgbClr val="FF0000"/>
                </a:solidFill>
                <a:latin typeface="Helvetica"/>
                <a:cs typeface="Helvetica"/>
              </a:rPr>
              <a:t>Policy</a:t>
            </a:r>
            <a:r>
              <a:rPr lang="en-US" dirty="0">
                <a:solidFill>
                  <a:srgbClr val="FFFFFF"/>
                </a:solidFill>
                <a:latin typeface="Helvetica"/>
                <a:cs typeface="Helvetica"/>
              </a:rPr>
              <a:t> </a:t>
            </a:r>
          </a:p>
        </p:txBody>
      </p:sp>
      <p:sp>
        <p:nvSpPr>
          <p:cNvPr id="68" name="TextBox 67"/>
          <p:cNvSpPr txBox="1"/>
          <p:nvPr/>
        </p:nvSpPr>
        <p:spPr>
          <a:xfrm>
            <a:off x="6713339" y="15644"/>
            <a:ext cx="1287661" cy="461665"/>
          </a:xfrm>
          <a:prstGeom prst="rect">
            <a:avLst/>
          </a:prstGeom>
          <a:noFill/>
        </p:spPr>
        <p:txBody>
          <a:bodyPr wrap="none" rtlCol="0">
            <a:spAutoFit/>
          </a:bodyPr>
          <a:lstStyle/>
          <a:p>
            <a:pPr algn="r" defTabSz="342900"/>
            <a:r>
              <a:rPr lang="en-US" sz="2400" dirty="0">
                <a:solidFill>
                  <a:srgbClr val="FF0000"/>
                </a:solidFill>
                <a:latin typeface="Helvetica"/>
                <a:cs typeface="Helvetica"/>
              </a:rPr>
              <a:t>Training</a:t>
            </a:r>
            <a:endParaRPr lang="en-US" sz="2100" dirty="0">
              <a:solidFill>
                <a:srgbClr val="FFFFFF"/>
              </a:solidFill>
              <a:latin typeface="Helvetica"/>
              <a:cs typeface="Helvetica"/>
            </a:endParaRPr>
          </a:p>
        </p:txBody>
      </p:sp>
      <p:sp>
        <p:nvSpPr>
          <p:cNvPr id="69" name="TextBox 68"/>
          <p:cNvSpPr txBox="1"/>
          <p:nvPr/>
        </p:nvSpPr>
        <p:spPr>
          <a:xfrm>
            <a:off x="6251412" y="4639709"/>
            <a:ext cx="1742785" cy="461665"/>
          </a:xfrm>
          <a:prstGeom prst="rect">
            <a:avLst/>
          </a:prstGeom>
          <a:noFill/>
        </p:spPr>
        <p:txBody>
          <a:bodyPr wrap="none" rtlCol="0" anchor="b">
            <a:spAutoFit/>
          </a:bodyPr>
          <a:lstStyle/>
          <a:p>
            <a:pPr algn="r" defTabSz="342900"/>
            <a:r>
              <a:rPr lang="en-US" sz="2400" dirty="0">
                <a:solidFill>
                  <a:srgbClr val="FF0000"/>
                </a:solidFill>
                <a:latin typeface="Helvetica"/>
                <a:cs typeface="Helvetica"/>
              </a:rPr>
              <a:t>Community</a:t>
            </a:r>
            <a:endParaRPr lang="en-US" sz="2400" dirty="0">
              <a:solidFill>
                <a:srgbClr val="FFFFFF"/>
              </a:solidFill>
              <a:latin typeface="Helvetica"/>
              <a:cs typeface="Helvetica"/>
            </a:endParaRPr>
          </a:p>
        </p:txBody>
      </p:sp>
      <p:sp>
        <p:nvSpPr>
          <p:cNvPr id="70" name="TextBox 69"/>
          <p:cNvSpPr txBox="1"/>
          <p:nvPr/>
        </p:nvSpPr>
        <p:spPr>
          <a:xfrm>
            <a:off x="3838769" y="1953837"/>
            <a:ext cx="1451038" cy="461665"/>
          </a:xfrm>
          <a:prstGeom prst="rect">
            <a:avLst/>
          </a:prstGeom>
          <a:noFill/>
        </p:spPr>
        <p:txBody>
          <a:bodyPr wrap="none" rtlCol="0" anchor="t">
            <a:spAutoFit/>
          </a:bodyPr>
          <a:lstStyle/>
          <a:p>
            <a:pPr algn="ctr" defTabSz="342900"/>
            <a:r>
              <a:rPr lang="en-US" sz="2400" dirty="0">
                <a:solidFill>
                  <a:srgbClr val="FF0000"/>
                </a:solidFill>
                <a:latin typeface="Helvetica"/>
                <a:cs typeface="Helvetica"/>
              </a:rPr>
              <a:t>Outreach</a:t>
            </a:r>
          </a:p>
        </p:txBody>
      </p:sp>
      <p:sp>
        <p:nvSpPr>
          <p:cNvPr id="71" name="TextBox 70"/>
          <p:cNvSpPr txBox="1"/>
          <p:nvPr/>
        </p:nvSpPr>
        <p:spPr>
          <a:xfrm>
            <a:off x="4849340" y="393907"/>
            <a:ext cx="2922740"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Delivering essential software skills to researchers via CDTs, institutions &amp; doctoral schools</a:t>
            </a:r>
          </a:p>
        </p:txBody>
      </p:sp>
      <p:sp>
        <p:nvSpPr>
          <p:cNvPr id="72" name="TextBox 71"/>
          <p:cNvSpPr txBox="1"/>
          <p:nvPr/>
        </p:nvSpPr>
        <p:spPr>
          <a:xfrm>
            <a:off x="1328131" y="393907"/>
            <a:ext cx="2922740"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Helping the community to develop software that meets the needs of reliable, reproducible, and reusable research</a:t>
            </a:r>
          </a:p>
        </p:txBody>
      </p:sp>
      <p:sp>
        <p:nvSpPr>
          <p:cNvPr id="73" name="TextBox 72"/>
          <p:cNvSpPr txBox="1"/>
          <p:nvPr/>
        </p:nvSpPr>
        <p:spPr>
          <a:xfrm>
            <a:off x="1164782" y="2704707"/>
            <a:ext cx="2249393"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Collecting evidence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on the community’s software use &amp; sharing with stakeholders</a:t>
            </a:r>
          </a:p>
        </p:txBody>
      </p:sp>
      <p:sp>
        <p:nvSpPr>
          <p:cNvPr id="74" name="TextBox 73"/>
          <p:cNvSpPr txBox="1"/>
          <p:nvPr/>
        </p:nvSpPr>
        <p:spPr>
          <a:xfrm>
            <a:off x="5748794" y="2704707"/>
            <a:ext cx="2217491"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Bringing together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the right people to understand and address topical issues </a:t>
            </a:r>
          </a:p>
        </p:txBody>
      </p:sp>
      <p:sp>
        <p:nvSpPr>
          <p:cNvPr id="75" name="TextBox 74"/>
          <p:cNvSpPr txBox="1"/>
          <p:nvPr/>
        </p:nvSpPr>
        <p:spPr>
          <a:xfrm>
            <a:off x="3441672" y="2332475"/>
            <a:ext cx="2260658"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Exploiting our platform to enable engagement, delivery &amp; uptake</a:t>
            </a: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9195" y="3859930"/>
            <a:ext cx="1402421" cy="1202531"/>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71727" y="1386487"/>
            <a:ext cx="1984691" cy="1046219"/>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1179" y="1664804"/>
            <a:ext cx="972996" cy="709931"/>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09306" y="3859931"/>
            <a:ext cx="1847111" cy="87737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2025907" y="1606775"/>
            <a:ext cx="759917" cy="82593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90623" y="1664804"/>
            <a:ext cx="856145" cy="709931"/>
          </a:xfrm>
          <a:prstGeom prst="rect">
            <a:avLst/>
          </a:prstGeom>
        </p:spPr>
      </p:pic>
      <p:grpSp>
        <p:nvGrpSpPr>
          <p:cNvPr id="82" name="Group 81"/>
          <p:cNvGrpSpPr/>
          <p:nvPr/>
        </p:nvGrpSpPr>
        <p:grpSpPr>
          <a:xfrm>
            <a:off x="4665173" y="3859931"/>
            <a:ext cx="1206553" cy="1202531"/>
            <a:chOff x="9458730" y="3182874"/>
            <a:chExt cx="3810000" cy="3797300"/>
          </a:xfrm>
        </p:grpSpPr>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1430" y="3182874"/>
              <a:ext cx="1905000" cy="19050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63730" y="5075174"/>
              <a:ext cx="1905000" cy="19050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76430" y="3182874"/>
              <a:ext cx="1892300" cy="1892300"/>
            </a:xfrm>
            <a:prstGeom prst="rect">
              <a:avLst/>
            </a:prstGeom>
          </p:spPr>
        </p:pic>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8730" y="5075174"/>
              <a:ext cx="1905000" cy="1905000"/>
            </a:xfrm>
            <a:prstGeom prst="rect">
              <a:avLst/>
            </a:prstGeom>
          </p:spPr>
        </p:pic>
      </p:grpSp>
      <p:pic>
        <p:nvPicPr>
          <p:cNvPr id="87" name="Picture 86" descr="Percentage_software_analysis_back bg _clear.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778000" y="3855405"/>
            <a:ext cx="1303890" cy="878222"/>
          </a:xfrm>
          <a:prstGeom prst="rect">
            <a:avLst/>
          </a:prstGeom>
        </p:spPr>
      </p:pic>
    </p:spTree>
    <p:extLst>
      <p:ext uri="{BB962C8B-B14F-4D97-AF65-F5344CB8AC3E}">
        <p14:creationId xmlns:p14="http://schemas.microsoft.com/office/powerpoint/2010/main" val="1543106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B3F7-26D4-304A-A88D-F7C79A493945}"/>
              </a:ext>
            </a:extLst>
          </p:cNvPr>
          <p:cNvSpPr>
            <a:spLocks noGrp="1"/>
          </p:cNvSpPr>
          <p:nvPr>
            <p:ph type="title"/>
          </p:nvPr>
        </p:nvSpPr>
        <p:spPr/>
        <p:txBody>
          <a:bodyPr/>
          <a:lstStyle/>
          <a:p>
            <a:r>
              <a:rPr lang="en-US" dirty="0"/>
              <a:t>Examples of </a:t>
            </a:r>
            <a:r>
              <a:rPr lang="en-US" dirty="0" err="1"/>
              <a:t>CoPs</a:t>
            </a:r>
            <a:endParaRPr lang="en-US" dirty="0"/>
          </a:p>
        </p:txBody>
      </p:sp>
      <p:pic>
        <p:nvPicPr>
          <p:cNvPr id="4" name="Picture 3">
            <a:extLst>
              <a:ext uri="{FF2B5EF4-FFF2-40B4-BE49-F238E27FC236}">
                <a16:creationId xmlns:a16="http://schemas.microsoft.com/office/drawing/2014/main" id="{63B3D163-3EFB-9840-AAF4-E27D981D34F5}"/>
              </a:ext>
            </a:extLst>
          </p:cNvPr>
          <p:cNvPicPr>
            <a:picLocks noChangeAspect="1"/>
          </p:cNvPicPr>
          <p:nvPr/>
        </p:nvPicPr>
        <p:blipFill>
          <a:blip r:embed="rId2"/>
          <a:stretch>
            <a:fillRect/>
          </a:stretch>
        </p:blipFill>
        <p:spPr>
          <a:xfrm>
            <a:off x="33867" y="1200150"/>
            <a:ext cx="4178093" cy="3528351"/>
          </a:xfrm>
          <a:prstGeom prst="rect">
            <a:avLst/>
          </a:prstGeom>
        </p:spPr>
      </p:pic>
      <p:sp>
        <p:nvSpPr>
          <p:cNvPr id="5" name="TextBox 4">
            <a:extLst>
              <a:ext uri="{FF2B5EF4-FFF2-40B4-BE49-F238E27FC236}">
                <a16:creationId xmlns:a16="http://schemas.microsoft.com/office/drawing/2014/main" id="{7B843C41-C2E8-5846-8D59-4A5F8B9D1FE9}"/>
              </a:ext>
            </a:extLst>
          </p:cNvPr>
          <p:cNvSpPr txBox="1"/>
          <p:nvPr/>
        </p:nvSpPr>
        <p:spPr>
          <a:xfrm>
            <a:off x="33867" y="4706877"/>
            <a:ext cx="2947410" cy="276999"/>
          </a:xfrm>
          <a:prstGeom prst="rect">
            <a:avLst/>
          </a:prstGeom>
          <a:noFill/>
        </p:spPr>
        <p:txBody>
          <a:bodyPr wrap="none" rtlCol="0">
            <a:spAutoFit/>
          </a:bodyPr>
          <a:lstStyle/>
          <a:p>
            <a:r>
              <a:rPr lang="en-US" sz="1200" dirty="0"/>
              <a:t>http://</a:t>
            </a:r>
            <a:r>
              <a:rPr lang="en-US" sz="1200" dirty="0" err="1"/>
              <a:t>melbourne.resbaz.edu.au</a:t>
            </a:r>
            <a:r>
              <a:rPr lang="en-US" sz="1200" dirty="0"/>
              <a:t>/</a:t>
            </a:r>
            <a:r>
              <a:rPr lang="en-US" sz="1200" dirty="0" err="1"/>
              <a:t>HackyHour</a:t>
            </a:r>
            <a:endParaRPr lang="en-US" sz="1200" dirty="0"/>
          </a:p>
        </p:txBody>
      </p:sp>
      <p:pic>
        <p:nvPicPr>
          <p:cNvPr id="6" name="Picture 5">
            <a:extLst>
              <a:ext uri="{FF2B5EF4-FFF2-40B4-BE49-F238E27FC236}">
                <a16:creationId xmlns:a16="http://schemas.microsoft.com/office/drawing/2014/main" id="{E52908DA-7832-5F4A-9673-8EFD4BFF2D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5977" y="1200150"/>
            <a:ext cx="2232248" cy="2861195"/>
          </a:xfrm>
          <a:prstGeom prst="rect">
            <a:avLst/>
          </a:prstGeom>
        </p:spPr>
      </p:pic>
      <p:sp>
        <p:nvSpPr>
          <p:cNvPr id="7" name="Rectangle 6">
            <a:extLst>
              <a:ext uri="{FF2B5EF4-FFF2-40B4-BE49-F238E27FC236}">
                <a16:creationId xmlns:a16="http://schemas.microsoft.com/office/drawing/2014/main" id="{7053400B-FF02-C740-BBC3-0346358EF742}"/>
              </a:ext>
            </a:extLst>
          </p:cNvPr>
          <p:cNvSpPr/>
          <p:nvPr/>
        </p:nvSpPr>
        <p:spPr>
          <a:xfrm>
            <a:off x="4328293" y="3991902"/>
            <a:ext cx="2202719" cy="276999"/>
          </a:xfrm>
          <a:prstGeom prst="rect">
            <a:avLst/>
          </a:prstGeom>
        </p:spPr>
        <p:txBody>
          <a:bodyPr wrap="none">
            <a:spAutoFit/>
          </a:bodyPr>
          <a:lstStyle/>
          <a:p>
            <a:r>
              <a:rPr lang="en-US" sz="1200" dirty="0"/>
              <a:t>https://</a:t>
            </a:r>
            <a:r>
              <a:rPr lang="en-US" sz="1200" dirty="0" err="1"/>
              <a:t>ourcodingclub.github.io</a:t>
            </a:r>
            <a:r>
              <a:rPr lang="en-US" sz="1200" dirty="0"/>
              <a:t>/</a:t>
            </a:r>
          </a:p>
        </p:txBody>
      </p:sp>
      <p:pic>
        <p:nvPicPr>
          <p:cNvPr id="8" name="Picture 7">
            <a:extLst>
              <a:ext uri="{FF2B5EF4-FFF2-40B4-BE49-F238E27FC236}">
                <a16:creationId xmlns:a16="http://schemas.microsoft.com/office/drawing/2014/main" id="{CB415628-54D7-F64E-91A1-5C487622D8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2937" y="1219076"/>
            <a:ext cx="2263178" cy="586750"/>
          </a:xfrm>
          <a:prstGeom prst="rect">
            <a:avLst/>
          </a:prstGeom>
        </p:spPr>
      </p:pic>
      <p:pic>
        <p:nvPicPr>
          <p:cNvPr id="9" name="Picture 8">
            <a:extLst>
              <a:ext uri="{FF2B5EF4-FFF2-40B4-BE49-F238E27FC236}">
                <a16:creationId xmlns:a16="http://schemas.microsoft.com/office/drawing/2014/main" id="{666CAC29-6B89-B542-9962-A0A61C7D7CD6}"/>
              </a:ext>
            </a:extLst>
          </p:cNvPr>
          <p:cNvPicPr>
            <a:picLocks noChangeAspect="1"/>
          </p:cNvPicPr>
          <p:nvPr/>
        </p:nvPicPr>
        <p:blipFill>
          <a:blip r:embed="rId5"/>
          <a:stretch>
            <a:fillRect/>
          </a:stretch>
        </p:blipFill>
        <p:spPr>
          <a:xfrm>
            <a:off x="6623915" y="1851670"/>
            <a:ext cx="2362200" cy="673100"/>
          </a:xfrm>
          <a:prstGeom prst="rect">
            <a:avLst/>
          </a:prstGeom>
        </p:spPr>
      </p:pic>
      <p:sp>
        <p:nvSpPr>
          <p:cNvPr id="10" name="TextBox 9">
            <a:extLst>
              <a:ext uri="{FF2B5EF4-FFF2-40B4-BE49-F238E27FC236}">
                <a16:creationId xmlns:a16="http://schemas.microsoft.com/office/drawing/2014/main" id="{B3321D90-63E8-0943-A789-F6D313B1C324}"/>
              </a:ext>
            </a:extLst>
          </p:cNvPr>
          <p:cNvSpPr txBox="1"/>
          <p:nvPr/>
        </p:nvSpPr>
        <p:spPr>
          <a:xfrm>
            <a:off x="4328293" y="4305423"/>
            <a:ext cx="3013133" cy="646331"/>
          </a:xfrm>
          <a:prstGeom prst="rect">
            <a:avLst/>
          </a:prstGeom>
          <a:noFill/>
        </p:spPr>
        <p:txBody>
          <a:bodyPr wrap="none" rtlCol="0">
            <a:spAutoFit/>
          </a:bodyPr>
          <a:lstStyle/>
          <a:p>
            <a:r>
              <a:rPr lang="en-US" sz="1200" dirty="0"/>
              <a:t>Sheffield Astrophysics Code Review Club</a:t>
            </a:r>
            <a:br>
              <a:rPr lang="en-US" sz="1200" dirty="0"/>
            </a:br>
            <a:r>
              <a:rPr lang="en-US" sz="1200" dirty="0"/>
              <a:t>https://</a:t>
            </a:r>
            <a:r>
              <a:rPr lang="en-US" sz="1200" dirty="0" err="1"/>
              <a:t>www.software.ac.uk</a:t>
            </a:r>
            <a:r>
              <a:rPr lang="en-US" sz="1200" dirty="0"/>
              <a:t>/</a:t>
            </a:r>
            <a:r>
              <a:rPr lang="en-US" sz="1200" dirty="0" err="1"/>
              <a:t>index.php</a:t>
            </a:r>
            <a:r>
              <a:rPr lang="en-US" sz="1200" dirty="0"/>
              <a:t>/blog/</a:t>
            </a:r>
            <a:br>
              <a:rPr lang="en-US" sz="1200" dirty="0"/>
            </a:br>
            <a:r>
              <a:rPr lang="en-US" sz="1200" dirty="0"/>
              <a:t>2018-05-18-code-review-academia</a:t>
            </a:r>
          </a:p>
        </p:txBody>
      </p:sp>
      <p:sp>
        <p:nvSpPr>
          <p:cNvPr id="11" name="TextBox 10">
            <a:extLst>
              <a:ext uri="{FF2B5EF4-FFF2-40B4-BE49-F238E27FC236}">
                <a16:creationId xmlns:a16="http://schemas.microsoft.com/office/drawing/2014/main" id="{6B3E310A-D2A3-1748-9663-8F1C6A0E3C00}"/>
              </a:ext>
            </a:extLst>
          </p:cNvPr>
          <p:cNvSpPr txBox="1"/>
          <p:nvPr/>
        </p:nvSpPr>
        <p:spPr>
          <a:xfrm>
            <a:off x="6661120" y="3003798"/>
            <a:ext cx="2324995" cy="276999"/>
          </a:xfrm>
          <a:prstGeom prst="rect">
            <a:avLst/>
          </a:prstGeom>
          <a:noFill/>
        </p:spPr>
        <p:txBody>
          <a:bodyPr wrap="none" rtlCol="0">
            <a:spAutoFit/>
          </a:bodyPr>
          <a:lstStyle/>
          <a:p>
            <a:r>
              <a:rPr lang="en-US" sz="1200" dirty="0"/>
              <a:t>https://</a:t>
            </a:r>
            <a:r>
              <a:rPr lang="en-US" sz="1200" dirty="0" err="1"/>
              <a:t>cookbook.carpentries.org</a:t>
            </a:r>
            <a:r>
              <a:rPr lang="en-US" sz="1200" dirty="0"/>
              <a:t>/</a:t>
            </a:r>
          </a:p>
        </p:txBody>
      </p:sp>
      <p:pic>
        <p:nvPicPr>
          <p:cNvPr id="12" name="Picture 11">
            <a:extLst>
              <a:ext uri="{FF2B5EF4-FFF2-40B4-BE49-F238E27FC236}">
                <a16:creationId xmlns:a16="http://schemas.microsoft.com/office/drawing/2014/main" id="{B42295BE-FA81-7C4D-AC62-4E961D74B9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67695" y="2571750"/>
            <a:ext cx="2318420" cy="474495"/>
          </a:xfrm>
          <a:prstGeom prst="rect">
            <a:avLst/>
          </a:prstGeom>
        </p:spPr>
      </p:pic>
      <p:pic>
        <p:nvPicPr>
          <p:cNvPr id="14" name="Picture 13">
            <a:extLst>
              <a:ext uri="{FF2B5EF4-FFF2-40B4-BE49-F238E27FC236}">
                <a16:creationId xmlns:a16="http://schemas.microsoft.com/office/drawing/2014/main" id="{4A2C3F93-42FD-5D4E-82EE-7F83E0D7C3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11934" y="3514091"/>
            <a:ext cx="1094507" cy="1094507"/>
          </a:xfrm>
          <a:prstGeom prst="rect">
            <a:avLst/>
          </a:prstGeom>
        </p:spPr>
      </p:pic>
      <p:sp>
        <p:nvSpPr>
          <p:cNvPr id="15" name="TextBox 14">
            <a:extLst>
              <a:ext uri="{FF2B5EF4-FFF2-40B4-BE49-F238E27FC236}">
                <a16:creationId xmlns:a16="http://schemas.microsoft.com/office/drawing/2014/main" id="{96C39758-2085-F249-9D16-A012986C321B}"/>
              </a:ext>
            </a:extLst>
          </p:cNvPr>
          <p:cNvSpPr txBox="1"/>
          <p:nvPr/>
        </p:nvSpPr>
        <p:spPr>
          <a:xfrm>
            <a:off x="7200903" y="4628588"/>
            <a:ext cx="1874809" cy="461665"/>
          </a:xfrm>
          <a:prstGeom prst="rect">
            <a:avLst/>
          </a:prstGeom>
          <a:noFill/>
        </p:spPr>
        <p:txBody>
          <a:bodyPr wrap="none" rtlCol="0">
            <a:spAutoFit/>
          </a:bodyPr>
          <a:lstStyle/>
          <a:p>
            <a:r>
              <a:rPr lang="en-US" sz="1200" dirty="0"/>
              <a:t>http://</a:t>
            </a:r>
            <a:r>
              <a:rPr lang="en-US" sz="1200" dirty="0" err="1"/>
              <a:t>collections.plos.org</a:t>
            </a:r>
            <a:r>
              <a:rPr lang="en-US" sz="1200" dirty="0"/>
              <a:t>/</a:t>
            </a:r>
            <a:br>
              <a:rPr lang="en-US" sz="1200" dirty="0"/>
            </a:br>
            <a:r>
              <a:rPr lang="en-US" sz="1200" dirty="0"/>
              <a:t>ten-simple-rules</a:t>
            </a:r>
          </a:p>
        </p:txBody>
      </p:sp>
      <p:pic>
        <p:nvPicPr>
          <p:cNvPr id="16" name="Picture 15">
            <a:extLst>
              <a:ext uri="{FF2B5EF4-FFF2-40B4-BE49-F238E27FC236}">
                <a16:creationId xmlns:a16="http://schemas.microsoft.com/office/drawing/2014/main" id="{692145FB-177A-E644-A8BF-00E16F9F994F}"/>
              </a:ext>
            </a:extLst>
          </p:cNvPr>
          <p:cNvPicPr>
            <a:picLocks noChangeAspect="1"/>
          </p:cNvPicPr>
          <p:nvPr/>
        </p:nvPicPr>
        <p:blipFill>
          <a:blip r:embed="rId8"/>
          <a:stretch>
            <a:fillRect/>
          </a:stretch>
        </p:blipFill>
        <p:spPr>
          <a:xfrm>
            <a:off x="6656028" y="3406501"/>
            <a:ext cx="1136532" cy="466060"/>
          </a:xfrm>
          <a:prstGeom prst="rect">
            <a:avLst/>
          </a:prstGeom>
        </p:spPr>
      </p:pic>
      <p:pic>
        <p:nvPicPr>
          <p:cNvPr id="17" name="Picture 16">
            <a:extLst>
              <a:ext uri="{FF2B5EF4-FFF2-40B4-BE49-F238E27FC236}">
                <a16:creationId xmlns:a16="http://schemas.microsoft.com/office/drawing/2014/main" id="{A2DA42F2-ABAD-7647-90B3-1515EFD3070E}"/>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677307" y="3933753"/>
            <a:ext cx="991037" cy="488912"/>
          </a:xfrm>
          <a:prstGeom prst="rect">
            <a:avLst/>
          </a:prstGeom>
        </p:spPr>
      </p:pic>
    </p:spTree>
    <p:extLst>
      <p:ext uri="{BB962C8B-B14F-4D97-AF65-F5344CB8AC3E}">
        <p14:creationId xmlns:p14="http://schemas.microsoft.com/office/powerpoint/2010/main" val="29957738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EF7C08-6990-3B48-8B9F-8AD7F2444AC9}"/>
              </a:ext>
            </a:extLst>
          </p:cNvPr>
          <p:cNvSpPr>
            <a:spLocks noGrp="1"/>
          </p:cNvSpPr>
          <p:nvPr>
            <p:ph type="title"/>
          </p:nvPr>
        </p:nvSpPr>
        <p:spPr/>
        <p:txBody>
          <a:bodyPr/>
          <a:lstStyle/>
          <a:p>
            <a:r>
              <a:rPr lang="en-US" dirty="0"/>
              <a:t>Summary</a:t>
            </a:r>
          </a:p>
        </p:txBody>
      </p:sp>
      <p:sp>
        <p:nvSpPr>
          <p:cNvPr id="4" name="Content Placeholder 3">
            <a:extLst>
              <a:ext uri="{FF2B5EF4-FFF2-40B4-BE49-F238E27FC236}">
                <a16:creationId xmlns:a16="http://schemas.microsoft.com/office/drawing/2014/main" id="{F91BD77C-E7E6-CB46-9064-C5F63BC7AB06}"/>
              </a:ext>
            </a:extLst>
          </p:cNvPr>
          <p:cNvSpPr>
            <a:spLocks noGrp="1"/>
          </p:cNvSpPr>
          <p:nvPr>
            <p:ph idx="1"/>
          </p:nvPr>
        </p:nvSpPr>
        <p:spPr>
          <a:xfrm>
            <a:off x="348193" y="1209111"/>
            <a:ext cx="8353425" cy="3666895"/>
          </a:xfrm>
        </p:spPr>
        <p:txBody>
          <a:bodyPr>
            <a:normAutofit fontScale="92500" lnSpcReduction="20000"/>
          </a:bodyPr>
          <a:lstStyle/>
          <a:p>
            <a:r>
              <a:rPr lang="en-US" dirty="0"/>
              <a:t>Increasing amounts of research software, increasing understanding of good practice</a:t>
            </a:r>
          </a:p>
          <a:p>
            <a:r>
              <a:rPr lang="en-US" dirty="0"/>
              <a:t>Challenge is that research does not incentivize good practice</a:t>
            </a:r>
          </a:p>
          <a:p>
            <a:pPr lvl="1"/>
            <a:r>
              <a:rPr lang="en-US" dirty="0"/>
              <a:t>So bottom-up training and top-down policies don’t work on their own</a:t>
            </a:r>
          </a:p>
          <a:p>
            <a:r>
              <a:rPr lang="en-US" dirty="0"/>
              <a:t>Success has come from supporting formation of communities of practice, and sharing materials</a:t>
            </a:r>
          </a:p>
          <a:p>
            <a:pPr lvl="1"/>
            <a:r>
              <a:rPr lang="en-US" dirty="0"/>
              <a:t>But this takes effort and goodwill</a:t>
            </a:r>
          </a:p>
        </p:txBody>
      </p:sp>
      <p:pic>
        <p:nvPicPr>
          <p:cNvPr id="5" name="Picture 4">
            <a:extLst>
              <a:ext uri="{FF2B5EF4-FFF2-40B4-BE49-F238E27FC236}">
                <a16:creationId xmlns:a16="http://schemas.microsoft.com/office/drawing/2014/main" id="{3C9DF61D-2E86-6B49-92A3-80435BFAAE56}"/>
              </a:ext>
            </a:extLst>
          </p:cNvPr>
          <p:cNvPicPr>
            <a:picLocks noChangeAspect="1"/>
          </p:cNvPicPr>
          <p:nvPr/>
        </p:nvPicPr>
        <p:blipFill>
          <a:blip r:embed="rId2"/>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2670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This is still going to be painful</a:t>
            </a:r>
          </a:p>
        </p:txBody>
      </p:sp>
      <p:pic>
        <p:nvPicPr>
          <p:cNvPr id="4" name="Picture 2" descr="http://phdcomics.com/comics/archive/phd031214s.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2" y="1131590"/>
            <a:ext cx="8064896" cy="34947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5400000">
            <a:off x="6563313" y="2882262"/>
            <a:ext cx="4147674" cy="646331"/>
          </a:xfrm>
          <a:prstGeom prst="rect">
            <a:avLst/>
          </a:prstGeom>
          <a:noFill/>
        </p:spPr>
        <p:txBody>
          <a:bodyPr wrap="none" rtlCol="0">
            <a:spAutoFit/>
          </a:bodyPr>
          <a:lstStyle/>
          <a:p>
            <a:r>
              <a:rPr lang="en-US" b="1" dirty="0"/>
              <a:t>Piled Higher and Deeper" by Jorge Cham</a:t>
            </a:r>
            <a:br>
              <a:rPr lang="en-US" b="1" dirty="0"/>
            </a:br>
            <a:r>
              <a:rPr lang="en-US" b="1" dirty="0" err="1"/>
              <a:t>www.phdcomics.com</a:t>
            </a:r>
            <a:endParaRPr lang="en-US" dirty="0"/>
          </a:p>
        </p:txBody>
      </p:sp>
      <p:sp>
        <p:nvSpPr>
          <p:cNvPr id="7" name="TextBox 6"/>
          <p:cNvSpPr txBox="1"/>
          <p:nvPr/>
        </p:nvSpPr>
        <p:spPr>
          <a:xfrm>
            <a:off x="179512" y="4441714"/>
            <a:ext cx="4199611" cy="369332"/>
          </a:xfrm>
          <a:prstGeom prst="rect">
            <a:avLst/>
          </a:prstGeom>
          <a:noFill/>
        </p:spPr>
        <p:txBody>
          <a:bodyPr wrap="none" rtlCol="0">
            <a:spAutoFit/>
          </a:bodyPr>
          <a:lstStyle/>
          <a:p>
            <a:r>
              <a:rPr lang="en-US" dirty="0"/>
              <a:t>http://</a:t>
            </a:r>
            <a:r>
              <a:rPr lang="en-US" dirty="0" err="1"/>
              <a:t>phdcomics.com</a:t>
            </a:r>
            <a:r>
              <a:rPr lang="en-US" dirty="0"/>
              <a:t>/</a:t>
            </a:r>
            <a:r>
              <a:rPr lang="en-US" dirty="0" err="1"/>
              <a:t>comics.php?f</a:t>
            </a:r>
            <a:r>
              <a:rPr lang="en-US" dirty="0"/>
              <a:t>=1689</a:t>
            </a:r>
          </a:p>
        </p:txBody>
      </p:sp>
    </p:spTree>
    <p:extLst>
      <p:ext uri="{BB962C8B-B14F-4D97-AF65-F5344CB8AC3E}">
        <p14:creationId xmlns:p14="http://schemas.microsoft.com/office/powerpoint/2010/main" val="988819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Find out more about the SSI</a:t>
            </a:r>
          </a:p>
        </p:txBody>
      </p:sp>
      <p:sp>
        <p:nvSpPr>
          <p:cNvPr id="2" name="Content Placeholder 1"/>
          <p:cNvSpPr>
            <a:spLocks noGrp="1"/>
          </p:cNvSpPr>
          <p:nvPr>
            <p:ph idx="1"/>
          </p:nvPr>
        </p:nvSpPr>
        <p:spPr>
          <a:xfrm>
            <a:off x="539552" y="1200150"/>
            <a:ext cx="7118549" cy="3771900"/>
          </a:xfrm>
        </p:spPr>
        <p:txBody>
          <a:bodyPr>
            <a:normAutofit fontScale="62500" lnSpcReduction="20000"/>
          </a:bodyPr>
          <a:lstStyle/>
          <a:p>
            <a:r>
              <a:rPr lang="en-US" dirty="0"/>
              <a:t>Community Engagement (Lead: </a:t>
            </a:r>
            <a:r>
              <a:rPr lang="en-US" dirty="0" err="1"/>
              <a:t>Shoaib</a:t>
            </a:r>
            <a:r>
              <a:rPr lang="en-US" dirty="0"/>
              <a:t> Sufi)</a:t>
            </a:r>
          </a:p>
          <a:p>
            <a:pPr lvl="1"/>
            <a:r>
              <a:rPr lang="en-US" dirty="0">
                <a:hlinkClick r:id="rId3"/>
              </a:rPr>
              <a:t>Fellowship Programme</a:t>
            </a:r>
            <a:r>
              <a:rPr lang="en-US" dirty="0"/>
              <a:t> &amp; </a:t>
            </a:r>
            <a:r>
              <a:rPr lang="en-US" dirty="0">
                <a:hlinkClick r:id="rId4"/>
              </a:rPr>
              <a:t>Events and Workshops</a:t>
            </a:r>
            <a:endParaRPr lang="en-US" dirty="0"/>
          </a:p>
          <a:p>
            <a:r>
              <a:rPr lang="en-US" dirty="0"/>
              <a:t>Consultancy (Lead: Steve Crouch)</a:t>
            </a:r>
          </a:p>
          <a:p>
            <a:pPr lvl="1"/>
            <a:r>
              <a:rPr lang="en-US" dirty="0">
                <a:hlinkClick r:id="rId5"/>
              </a:rPr>
              <a:t>Open Call for Projects</a:t>
            </a:r>
            <a:r>
              <a:rPr lang="en-US" dirty="0"/>
              <a:t> / </a:t>
            </a:r>
            <a:r>
              <a:rPr lang="en-US" dirty="0">
                <a:hlinkClick r:id="rId6"/>
              </a:rPr>
              <a:t>Collaborations</a:t>
            </a:r>
            <a:r>
              <a:rPr lang="en-US" dirty="0"/>
              <a:t> </a:t>
            </a:r>
          </a:p>
          <a:p>
            <a:pPr lvl="1"/>
            <a:r>
              <a:rPr lang="en-US" dirty="0">
                <a:hlinkClick r:id="rId7"/>
              </a:rPr>
              <a:t>Online Software Evaluation</a:t>
            </a:r>
            <a:r>
              <a:rPr lang="en-US" dirty="0"/>
              <a:t> &amp; </a:t>
            </a:r>
            <a:r>
              <a:rPr lang="en-US" dirty="0">
                <a:hlinkClick r:id="rId8"/>
              </a:rPr>
              <a:t>Software Management Planning</a:t>
            </a:r>
            <a:endParaRPr lang="en-US" dirty="0"/>
          </a:p>
          <a:p>
            <a:r>
              <a:rPr lang="en-US" dirty="0"/>
              <a:t>Policy and Publicity (Lead: Simon </a:t>
            </a:r>
            <a:r>
              <a:rPr lang="en-US" dirty="0" err="1"/>
              <a:t>Hettrick</a:t>
            </a:r>
            <a:r>
              <a:rPr lang="en-US" dirty="0"/>
              <a:t>)</a:t>
            </a:r>
          </a:p>
          <a:p>
            <a:pPr lvl="1"/>
            <a:r>
              <a:rPr lang="en-US" dirty="0">
                <a:hlinkClick r:id="rId9"/>
              </a:rPr>
              <a:t>Case Studies</a:t>
            </a:r>
            <a:r>
              <a:rPr lang="en-US" dirty="0"/>
              <a:t> / </a:t>
            </a:r>
            <a:r>
              <a:rPr lang="en-US" dirty="0">
                <a:hlinkClick r:id="rId10"/>
              </a:rPr>
              <a:t>Policy Campaigns</a:t>
            </a:r>
            <a:endParaRPr lang="en-US" dirty="0"/>
          </a:p>
          <a:p>
            <a:pPr lvl="1"/>
            <a:r>
              <a:rPr lang="en-US" dirty="0">
                <a:hlinkClick r:id="rId11"/>
              </a:rPr>
              <a:t>Software and Research Blog</a:t>
            </a:r>
            <a:endParaRPr lang="en-US" dirty="0"/>
          </a:p>
          <a:p>
            <a:r>
              <a:rPr lang="en-US" dirty="0"/>
              <a:t>Training (Lead: Aleksandra </a:t>
            </a:r>
            <a:r>
              <a:rPr lang="en-US" dirty="0" err="1"/>
              <a:t>Nenadic</a:t>
            </a:r>
            <a:r>
              <a:rPr lang="en-US" dirty="0"/>
              <a:t>)</a:t>
            </a:r>
          </a:p>
          <a:p>
            <a:pPr lvl="1"/>
            <a:r>
              <a:rPr lang="en-US" dirty="0">
                <a:hlinkClick r:id="rId12"/>
              </a:rPr>
              <a:t>Software Carpentry</a:t>
            </a:r>
            <a:r>
              <a:rPr lang="en-US" dirty="0"/>
              <a:t> and </a:t>
            </a:r>
            <a:r>
              <a:rPr lang="en-US" dirty="0">
                <a:hlinkClick r:id="rId13"/>
              </a:rPr>
              <a:t>Data Carpentry</a:t>
            </a:r>
            <a:endParaRPr lang="en-US" dirty="0"/>
          </a:p>
          <a:p>
            <a:pPr lvl="1"/>
            <a:r>
              <a:rPr lang="en-US" dirty="0">
                <a:hlinkClick r:id="rId14"/>
              </a:rPr>
              <a:t>Guides</a:t>
            </a:r>
            <a:r>
              <a:rPr lang="en-US" dirty="0"/>
              <a:t> and </a:t>
            </a:r>
            <a:r>
              <a:rPr lang="en-US" dirty="0">
                <a:hlinkClick r:id="rId15"/>
              </a:rPr>
              <a:t>Top Tips</a:t>
            </a:r>
            <a:endParaRPr lang="en-US" dirty="0"/>
          </a:p>
          <a:p>
            <a:r>
              <a:rPr lang="en-US" dirty="0">
                <a:hlinkClick r:id="rId16" action="ppaction://hlinkfile"/>
              </a:rPr>
              <a:t>Journal of Open Research Software</a:t>
            </a:r>
            <a:r>
              <a:rPr lang="en-US" dirty="0"/>
              <a:t> (Editor: Neil Chue Hong)</a:t>
            </a:r>
            <a:br>
              <a:rPr lang="en-US" dirty="0"/>
            </a:br>
            <a:r>
              <a:rPr lang="en-US" dirty="0"/>
              <a:t>	</a:t>
            </a:r>
          </a:p>
          <a:p>
            <a:endParaRPr lang="en-GB" sz="1742" dirty="0"/>
          </a:p>
          <a:p>
            <a:endParaRPr lang="en-US" dirty="0"/>
          </a:p>
        </p:txBody>
      </p:sp>
      <p:pic>
        <p:nvPicPr>
          <p:cNvPr id="5" name="Picture 4" descr="logomanchester"/>
          <p:cNvPicPr>
            <a:picLocks noChangeAspect="1" noChangeArrowheads="1"/>
          </p:cNvPicPr>
          <p:nvPr/>
        </p:nvPicPr>
        <p:blipFill>
          <a:blip r:embed="rId17"/>
          <a:srcRect/>
          <a:stretch>
            <a:fillRect/>
          </a:stretch>
        </p:blipFill>
        <p:spPr bwMode="auto">
          <a:xfrm>
            <a:off x="8172400" y="2083059"/>
            <a:ext cx="800100" cy="273279"/>
          </a:xfrm>
          <a:prstGeom prst="rect">
            <a:avLst/>
          </a:prstGeom>
          <a:noFill/>
          <a:ln w="9525">
            <a:noFill/>
            <a:miter lim="800000"/>
            <a:headEnd/>
            <a:tailEnd/>
          </a:ln>
        </p:spPr>
      </p:pic>
      <p:pic>
        <p:nvPicPr>
          <p:cNvPr id="6" name="Picture 5" descr="EUcrest-official-noborde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195089" y="1200150"/>
            <a:ext cx="777411" cy="759940"/>
          </a:xfrm>
          <a:prstGeom prst="rect">
            <a:avLst/>
          </a:prstGeom>
          <a:noFill/>
          <a:ln w="9525">
            <a:noFill/>
            <a:miter lim="800000"/>
            <a:headEnd/>
            <a:tailEnd/>
          </a:ln>
        </p:spPr>
      </p:pic>
      <p:pic>
        <p:nvPicPr>
          <p:cNvPr id="7" name="Picture 9"/>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8195089" y="3429000"/>
            <a:ext cx="800099" cy="184638"/>
          </a:xfrm>
          <a:prstGeom prst="rect">
            <a:avLst/>
          </a:prstGeom>
          <a:noFill/>
          <a:ln w="9525">
            <a:noFill/>
            <a:miter lim="800000"/>
            <a:headEnd/>
            <a:tailEnd/>
          </a:ln>
        </p:spPr>
      </p:pic>
      <p:pic>
        <p:nvPicPr>
          <p:cNvPr id="8" name="Picture 7"/>
          <p:cNvPicPr>
            <a:picLocks noChangeAspect="1"/>
          </p:cNvPicPr>
          <p:nvPr/>
        </p:nvPicPr>
        <p:blipFill>
          <a:blip r:embed="rId20" cstate="screen">
            <a:extLst>
              <a:ext uri="{28A0092B-C50C-407E-A947-70E740481C1C}">
                <a14:useLocalDpi xmlns:a14="http://schemas.microsoft.com/office/drawing/2010/main"/>
              </a:ext>
            </a:extLst>
          </a:blip>
          <a:srcRect l="12245"/>
          <a:stretch>
            <a:fillRect/>
          </a:stretch>
        </p:blipFill>
        <p:spPr>
          <a:xfrm>
            <a:off x="8201759" y="2514600"/>
            <a:ext cx="751691" cy="742950"/>
          </a:xfrm>
          <a:prstGeom prst="rect">
            <a:avLst/>
          </a:prstGeom>
        </p:spPr>
      </p:pic>
      <p:pic>
        <p:nvPicPr>
          <p:cNvPr id="10" name="Picture 9"/>
          <p:cNvPicPr>
            <a:picLocks noChangeAspect="1"/>
          </p:cNvPicPr>
          <p:nvPr/>
        </p:nvPicPr>
        <p:blipFill>
          <a:blip r:embed="rId21"/>
          <a:stretch>
            <a:fillRect/>
          </a:stretch>
        </p:blipFill>
        <p:spPr>
          <a:xfrm>
            <a:off x="8271288" y="4848225"/>
            <a:ext cx="838200" cy="295275"/>
          </a:xfrm>
          <a:prstGeom prst="rect">
            <a:avLst/>
          </a:prstGeom>
        </p:spPr>
      </p:pic>
      <p:pic>
        <p:nvPicPr>
          <p:cNvPr id="9" name="Picture 8"/>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252238" y="3714750"/>
            <a:ext cx="685800" cy="401683"/>
          </a:xfrm>
          <a:prstGeom prst="rect">
            <a:avLst/>
          </a:prstGeom>
        </p:spPr>
      </p:pic>
      <p:pic>
        <p:nvPicPr>
          <p:cNvPr id="11" name="Picture 10"/>
          <p:cNvPicPr>
            <a:picLocks noChangeAspect="1"/>
          </p:cNvPicPr>
          <p:nvPr/>
        </p:nvPicPr>
        <p:blipFill>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95089" y="4229101"/>
            <a:ext cx="822959" cy="228600"/>
          </a:xfrm>
          <a:prstGeom prst="rect">
            <a:avLst/>
          </a:prstGeom>
        </p:spPr>
      </p:pic>
      <p:pic>
        <p:nvPicPr>
          <p:cNvPr id="12" name="Picture 11"/>
          <p:cNvPicPr>
            <a:picLocks noChangeAspect="1"/>
          </p:cNvPicPr>
          <p:nvPr/>
        </p:nvPicPr>
        <p:blipFill>
          <a:blip r:embed="rId24"/>
          <a:stretch>
            <a:fillRect/>
          </a:stretch>
        </p:blipFill>
        <p:spPr>
          <a:xfrm>
            <a:off x="8537988" y="4514850"/>
            <a:ext cx="400050" cy="222979"/>
          </a:xfrm>
          <a:prstGeom prst="rect">
            <a:avLst/>
          </a:prstGeom>
        </p:spPr>
      </p:pic>
      <p:sp>
        <p:nvSpPr>
          <p:cNvPr id="3" name="TextBox 2"/>
          <p:cNvSpPr txBox="1"/>
          <p:nvPr/>
        </p:nvSpPr>
        <p:spPr>
          <a:xfrm>
            <a:off x="12090" y="4666390"/>
            <a:ext cx="6000070" cy="461665"/>
          </a:xfrm>
          <a:prstGeom prst="rect">
            <a:avLst/>
          </a:prstGeom>
          <a:solidFill>
            <a:schemeClr val="bg1"/>
          </a:solidFill>
        </p:spPr>
        <p:txBody>
          <a:bodyPr wrap="square" rtlCol="0">
            <a:spAutoFit/>
          </a:bodyPr>
          <a:lstStyle/>
          <a:p>
            <a:r>
              <a:rPr lang="en-GB" sz="1200" dirty="0"/>
              <a:t>Collaboration between universities of Edinburgh, Manchester, Oxford and Southampton</a:t>
            </a:r>
            <a:br>
              <a:rPr lang="en-GB" sz="1200" dirty="0"/>
            </a:br>
            <a:r>
              <a:rPr lang="en-US" sz="1200" dirty="0">
                <a:solidFill>
                  <a:prstClr val="black"/>
                </a:solidFill>
              </a:rPr>
              <a:t>Supported by EPSRC Grant EP/H043160/1 + EPSRC/ESRC/BBSRC grant EP/N006410/1 </a:t>
            </a:r>
          </a:p>
        </p:txBody>
      </p:sp>
    </p:spTree>
    <p:extLst>
      <p:ext uri="{BB962C8B-B14F-4D97-AF65-F5344CB8AC3E}">
        <p14:creationId xmlns:p14="http://schemas.microsoft.com/office/powerpoint/2010/main" val="3533711557"/>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TextBox 2"/>
          <p:cNvSpPr txBox="1"/>
          <p:nvPr/>
        </p:nvSpPr>
        <p:spPr>
          <a:xfrm>
            <a:off x="171527" y="1047817"/>
            <a:ext cx="1813830" cy="4039567"/>
          </a:xfrm>
          <a:prstGeom prst="rect">
            <a:avLst/>
          </a:prstGeom>
          <a:noFill/>
        </p:spPr>
        <p:txBody>
          <a:bodyPr wrap="none" rtlCol="0">
            <a:spAutoFit/>
          </a:bodyPr>
          <a:lstStyle/>
          <a:p>
            <a:r>
              <a:rPr lang="en-US" sz="1350" dirty="0"/>
              <a:t>The SSI team/</a:t>
            </a:r>
            <a:r>
              <a:rPr lang="en-US" sz="1350" i="1" dirty="0"/>
              <a:t>alumni</a:t>
            </a:r>
            <a:r>
              <a:rPr lang="en-US" sz="1350" dirty="0"/>
              <a:t>:</a:t>
            </a:r>
          </a:p>
          <a:p>
            <a:pPr marL="214313" indent="-214313">
              <a:buFontTx/>
              <a:buChar char="-"/>
            </a:pPr>
            <a:r>
              <a:rPr lang="en-US" sz="1350" dirty="0"/>
              <a:t>Aleksandra </a:t>
            </a:r>
            <a:r>
              <a:rPr lang="en-US" sz="1350" dirty="0" err="1"/>
              <a:t>Nenadic</a:t>
            </a:r>
            <a:endParaRPr lang="en-US" sz="1350" dirty="0"/>
          </a:p>
          <a:p>
            <a:pPr marL="214313" indent="-214313">
              <a:buFontTx/>
              <a:buChar char="-"/>
            </a:pPr>
            <a:r>
              <a:rPr lang="en-US" sz="1350" i="1" dirty="0"/>
              <a:t>Aleksandra </a:t>
            </a:r>
            <a:r>
              <a:rPr lang="en-US" sz="1350" i="1" dirty="0" err="1"/>
              <a:t>Pawlik</a:t>
            </a:r>
            <a:endParaRPr lang="en-US" sz="1350" i="1" dirty="0"/>
          </a:p>
          <a:p>
            <a:pPr marL="214313" indent="-214313">
              <a:buFontTx/>
              <a:buChar char="-"/>
            </a:pPr>
            <a:r>
              <a:rPr lang="en-US" sz="1350" i="1" dirty="0"/>
              <a:t>Alexander Hay</a:t>
            </a:r>
          </a:p>
          <a:p>
            <a:pPr marL="214313" indent="-214313">
              <a:buFontTx/>
              <a:buChar char="-"/>
            </a:pPr>
            <a:r>
              <a:rPr lang="en-US" sz="1350" i="1" dirty="0"/>
              <a:t>Arno </a:t>
            </a:r>
            <a:r>
              <a:rPr lang="en-US" sz="1350" i="1" dirty="0" err="1"/>
              <a:t>Proeme</a:t>
            </a:r>
            <a:endParaRPr lang="en-US" sz="1350" i="1" dirty="0"/>
          </a:p>
          <a:p>
            <a:pPr marL="214313" indent="-214313">
              <a:buFontTx/>
              <a:buChar char="-"/>
            </a:pPr>
            <a:r>
              <a:rPr lang="en-US" sz="1350" dirty="0"/>
              <a:t>Carole Goble</a:t>
            </a:r>
          </a:p>
          <a:p>
            <a:pPr marL="214313" indent="-214313">
              <a:buFontTx/>
              <a:buChar char="-"/>
            </a:pPr>
            <a:r>
              <a:rPr lang="en-US" sz="1350" dirty="0"/>
              <a:t>Claire Wyatt</a:t>
            </a:r>
          </a:p>
          <a:p>
            <a:pPr marL="214313" indent="-214313">
              <a:buFontTx/>
              <a:buChar char="-"/>
            </a:pPr>
            <a:r>
              <a:rPr lang="en-US" sz="1350" dirty="0"/>
              <a:t>Clem Hadfield</a:t>
            </a:r>
          </a:p>
          <a:p>
            <a:pPr marL="214313" indent="-214313">
              <a:buFontTx/>
              <a:buChar char="-"/>
            </a:pPr>
            <a:r>
              <a:rPr lang="en-US" sz="1350" dirty="0"/>
              <a:t>Dave De </a:t>
            </a:r>
            <a:r>
              <a:rPr lang="en-US" sz="1350" dirty="0" err="1"/>
              <a:t>Roure</a:t>
            </a:r>
            <a:endParaRPr lang="en-US" sz="1350" dirty="0"/>
          </a:p>
          <a:p>
            <a:pPr marL="214313" indent="-214313">
              <a:buFontTx/>
              <a:buChar char="-"/>
            </a:pPr>
            <a:r>
              <a:rPr lang="en-US" sz="1350" i="1" dirty="0" err="1"/>
              <a:t>Devasena</a:t>
            </a:r>
            <a:r>
              <a:rPr lang="en-US" sz="1350" i="1" dirty="0"/>
              <a:t> Prasad</a:t>
            </a:r>
          </a:p>
          <a:p>
            <a:pPr marL="214313" indent="-214313">
              <a:buFontTx/>
              <a:buChar char="-"/>
            </a:pPr>
            <a:r>
              <a:rPr lang="en-US" sz="1350" dirty="0" err="1"/>
              <a:t>Giacomo</a:t>
            </a:r>
            <a:r>
              <a:rPr lang="en-US" sz="1350" dirty="0"/>
              <a:t> Peru</a:t>
            </a:r>
          </a:p>
          <a:p>
            <a:pPr marL="214313" indent="-214313">
              <a:buFontTx/>
              <a:buChar char="-"/>
            </a:pPr>
            <a:r>
              <a:rPr lang="en-US" sz="1350" dirty="0"/>
              <a:t>Graeme Smith</a:t>
            </a:r>
          </a:p>
          <a:p>
            <a:pPr marL="214313" indent="-214313">
              <a:buFontTx/>
              <a:buChar char="-"/>
            </a:pPr>
            <a:r>
              <a:rPr lang="en-US" sz="1350" i="1" dirty="0"/>
              <a:t>Iain Emsley</a:t>
            </a:r>
          </a:p>
          <a:p>
            <a:pPr marL="214313" indent="-214313">
              <a:buFontTx/>
              <a:buChar char="-"/>
            </a:pPr>
            <a:r>
              <a:rPr lang="en-US" sz="1350" dirty="0"/>
              <a:t>James Graham</a:t>
            </a:r>
          </a:p>
          <a:p>
            <a:pPr marL="214313" indent="-214313">
              <a:buFontTx/>
              <a:buChar char="-"/>
            </a:pPr>
            <a:r>
              <a:rPr lang="en-US" sz="1350" dirty="0"/>
              <a:t>John Robinson</a:t>
            </a:r>
          </a:p>
          <a:p>
            <a:pPr marL="214313" indent="-214313">
              <a:buFontTx/>
              <a:buChar char="-"/>
            </a:pPr>
            <a:r>
              <a:rPr lang="en-US" sz="1350" dirty="0"/>
              <a:t>Les Carr</a:t>
            </a:r>
          </a:p>
          <a:p>
            <a:pPr marL="214313" indent="-214313">
              <a:buFontTx/>
              <a:buChar char="-"/>
            </a:pPr>
            <a:r>
              <a:rPr lang="en-US" sz="1350" i="1" dirty="0"/>
              <a:t>Malcolm Atkinson</a:t>
            </a:r>
          </a:p>
          <a:p>
            <a:pPr marL="214313" indent="-214313">
              <a:buFontTx/>
              <a:buChar char="-"/>
            </a:pPr>
            <a:r>
              <a:rPr lang="en-US" sz="1350" i="1" dirty="0"/>
              <a:t>Malcolm Illingworth</a:t>
            </a:r>
          </a:p>
          <a:p>
            <a:pPr marL="214313" indent="-214313">
              <a:buFontTx/>
              <a:buChar char="-"/>
            </a:pPr>
            <a:endParaRPr lang="en-US" sz="1350" dirty="0"/>
          </a:p>
        </p:txBody>
      </p:sp>
      <p:sp>
        <p:nvSpPr>
          <p:cNvPr id="4" name="TextBox 3"/>
          <p:cNvSpPr txBox="1"/>
          <p:nvPr/>
        </p:nvSpPr>
        <p:spPr>
          <a:xfrm>
            <a:off x="1899719" y="1047817"/>
            <a:ext cx="1789144" cy="3208571"/>
          </a:xfrm>
          <a:prstGeom prst="rect">
            <a:avLst/>
          </a:prstGeom>
          <a:noFill/>
        </p:spPr>
        <p:txBody>
          <a:bodyPr wrap="none" rtlCol="0">
            <a:spAutoFit/>
          </a:bodyPr>
          <a:lstStyle/>
          <a:p>
            <a:pPr marL="214313" indent="-214313">
              <a:buFontTx/>
              <a:buChar char="-"/>
            </a:pPr>
            <a:r>
              <a:rPr lang="en-US" sz="1350" dirty="0"/>
              <a:t>Mario </a:t>
            </a:r>
            <a:r>
              <a:rPr lang="en-US" sz="1350" dirty="0" err="1"/>
              <a:t>Antonioletti</a:t>
            </a:r>
            <a:endParaRPr lang="en-US" sz="1350" dirty="0"/>
          </a:p>
          <a:p>
            <a:pPr marL="214313" indent="-214313">
              <a:buFontTx/>
              <a:buChar char="-"/>
            </a:pPr>
            <a:r>
              <a:rPr lang="en-US" sz="1350" dirty="0"/>
              <a:t>Mark Parsons</a:t>
            </a:r>
          </a:p>
          <a:p>
            <a:pPr marL="214313" indent="-214313">
              <a:buFontTx/>
              <a:buChar char="-"/>
            </a:pPr>
            <a:r>
              <a:rPr lang="en-US" sz="1350" dirty="0"/>
              <a:t>Mike Jackson</a:t>
            </a:r>
          </a:p>
          <a:p>
            <a:pPr marL="214313" indent="-214313">
              <a:buFontTx/>
              <a:buChar char="-"/>
            </a:pPr>
            <a:r>
              <a:rPr lang="en-US" sz="1350" dirty="0"/>
              <a:t>Olivier Philippe</a:t>
            </a:r>
          </a:p>
          <a:p>
            <a:pPr marL="214313" indent="-214313">
              <a:buFontTx/>
              <a:buChar char="-"/>
            </a:pPr>
            <a:r>
              <a:rPr lang="en-US" sz="1350" i="1" dirty="0"/>
              <a:t>Priyanka Singh</a:t>
            </a:r>
          </a:p>
          <a:p>
            <a:pPr marL="214313" indent="-214313">
              <a:buFontTx/>
              <a:buChar char="-"/>
            </a:pPr>
            <a:r>
              <a:rPr lang="en-US" sz="1350" dirty="0" err="1"/>
              <a:t>Raniere</a:t>
            </a:r>
            <a:r>
              <a:rPr lang="en-US" sz="1350" dirty="0"/>
              <a:t> Silva</a:t>
            </a:r>
          </a:p>
          <a:p>
            <a:pPr marL="214313" indent="-214313">
              <a:buFontTx/>
              <a:buChar char="-"/>
            </a:pPr>
            <a:r>
              <a:rPr lang="en-US" sz="1350" i="1" dirty="0"/>
              <a:t>Rob Baxter</a:t>
            </a:r>
          </a:p>
          <a:p>
            <a:pPr marL="214313" indent="-214313">
              <a:buFontTx/>
              <a:buChar char="-"/>
            </a:pPr>
            <a:r>
              <a:rPr lang="en-US" sz="1350" i="1" dirty="0"/>
              <a:t>Robin Wilson</a:t>
            </a:r>
          </a:p>
          <a:p>
            <a:pPr marL="214313" indent="-214313">
              <a:buFontTx/>
              <a:buChar char="-"/>
            </a:pPr>
            <a:r>
              <a:rPr lang="en-US" sz="1350" dirty="0" err="1"/>
              <a:t>Shoaib</a:t>
            </a:r>
            <a:r>
              <a:rPr lang="en-US" sz="1350" dirty="0"/>
              <a:t> Sufi</a:t>
            </a:r>
          </a:p>
          <a:p>
            <a:pPr marL="214313" indent="-214313">
              <a:buFontTx/>
              <a:buChar char="-"/>
            </a:pPr>
            <a:r>
              <a:rPr lang="en-US" sz="1350" dirty="0"/>
              <a:t>Simon </a:t>
            </a:r>
            <a:r>
              <a:rPr lang="en-US" sz="1350" dirty="0" err="1"/>
              <a:t>Hettrick</a:t>
            </a:r>
            <a:endParaRPr lang="en-US" sz="1350" dirty="0"/>
          </a:p>
          <a:p>
            <a:pPr marL="214313" indent="-214313">
              <a:buFontTx/>
              <a:buChar char="-"/>
            </a:pPr>
            <a:r>
              <a:rPr lang="en-US" sz="1350" dirty="0"/>
              <a:t>Stephen Crouch</a:t>
            </a:r>
          </a:p>
          <a:p>
            <a:pPr marL="214313" indent="-214313">
              <a:buFontTx/>
              <a:buChar char="-"/>
            </a:pPr>
            <a:r>
              <a:rPr lang="en-US" sz="1350" i="1" dirty="0"/>
              <a:t>Tim Parkinson</a:t>
            </a:r>
          </a:p>
          <a:p>
            <a:pPr marL="214313" indent="-214313">
              <a:buFontTx/>
              <a:buChar char="-"/>
            </a:pPr>
            <a:r>
              <a:rPr lang="en-US" sz="1350" i="1" dirty="0"/>
              <a:t>Toni Collis</a:t>
            </a:r>
          </a:p>
          <a:p>
            <a:pPr marL="214313" indent="-214313">
              <a:buFontTx/>
              <a:buChar char="-"/>
            </a:pPr>
            <a:r>
              <a:rPr lang="en-US" sz="1350" i="1" dirty="0"/>
              <a:t>Plus the SSI Fellows</a:t>
            </a:r>
            <a:br>
              <a:rPr lang="en-US" sz="1350" i="1" dirty="0"/>
            </a:br>
            <a:r>
              <a:rPr lang="en-US" sz="1350" i="1" dirty="0"/>
              <a:t>and RSE community</a:t>
            </a:r>
          </a:p>
        </p:txBody>
      </p:sp>
      <p:sp>
        <p:nvSpPr>
          <p:cNvPr id="5" name="TextBox 4"/>
          <p:cNvSpPr txBox="1"/>
          <p:nvPr/>
        </p:nvSpPr>
        <p:spPr>
          <a:xfrm>
            <a:off x="4059959" y="1047817"/>
            <a:ext cx="1952201" cy="4039567"/>
          </a:xfrm>
          <a:prstGeom prst="rect">
            <a:avLst/>
          </a:prstGeom>
          <a:noFill/>
        </p:spPr>
        <p:txBody>
          <a:bodyPr wrap="none" rtlCol="0">
            <a:spAutoFit/>
          </a:bodyPr>
          <a:lstStyle/>
          <a:p>
            <a:r>
              <a:rPr lang="en-US" sz="1350" dirty="0"/>
              <a:t>Scientific software:</a:t>
            </a:r>
          </a:p>
          <a:p>
            <a:pPr marL="214313" indent="-214313">
              <a:buFontTx/>
              <a:buChar char="-"/>
            </a:pPr>
            <a:r>
              <a:rPr lang="en-US" sz="1350" dirty="0"/>
              <a:t>Dan Katz</a:t>
            </a:r>
          </a:p>
          <a:p>
            <a:pPr marL="214313" indent="-214313">
              <a:buFontTx/>
              <a:buChar char="-"/>
            </a:pPr>
            <a:r>
              <a:rPr lang="en-US" sz="1350" dirty="0"/>
              <a:t>Heather </a:t>
            </a:r>
            <a:r>
              <a:rPr lang="en-US" sz="1350" dirty="0" err="1"/>
              <a:t>Piowowar</a:t>
            </a:r>
            <a:endParaRPr lang="en-US" sz="1350" dirty="0"/>
          </a:p>
          <a:p>
            <a:pPr marL="214313" indent="-214313">
              <a:buFontTx/>
              <a:buChar char="-"/>
            </a:pPr>
            <a:r>
              <a:rPr lang="en-US" sz="1350" dirty="0"/>
              <a:t>James </a:t>
            </a:r>
            <a:r>
              <a:rPr lang="en-US" sz="1350" dirty="0" err="1"/>
              <a:t>Howison</a:t>
            </a:r>
            <a:endParaRPr lang="en-US" sz="1350" dirty="0"/>
          </a:p>
          <a:p>
            <a:pPr marL="214313" indent="-214313">
              <a:buFontTx/>
              <a:buChar char="-"/>
            </a:pPr>
            <a:r>
              <a:rPr lang="en-US" sz="1350" dirty="0"/>
              <a:t>Jeff Carver</a:t>
            </a:r>
          </a:p>
          <a:p>
            <a:pPr marL="214313" indent="-214313">
              <a:buFontTx/>
              <a:buChar char="-"/>
            </a:pPr>
            <a:r>
              <a:rPr lang="en-US" sz="1350" dirty="0"/>
              <a:t>Jennifer </a:t>
            </a:r>
            <a:r>
              <a:rPr lang="en-US" sz="1350" dirty="0" err="1"/>
              <a:t>Schopf</a:t>
            </a:r>
            <a:endParaRPr lang="en-US" sz="1350" dirty="0"/>
          </a:p>
          <a:p>
            <a:pPr marL="214313" indent="-214313">
              <a:buFontTx/>
              <a:buChar char="-"/>
            </a:pPr>
            <a:r>
              <a:rPr lang="en-US" sz="1350" dirty="0"/>
              <a:t>Kaitlin </a:t>
            </a:r>
            <a:r>
              <a:rPr lang="en-US" sz="1350" dirty="0" err="1"/>
              <a:t>Thaney</a:t>
            </a:r>
            <a:endParaRPr lang="en-US" sz="1350" dirty="0"/>
          </a:p>
          <a:p>
            <a:pPr marL="214313" indent="-214313">
              <a:buFontTx/>
              <a:buChar char="-"/>
            </a:pPr>
            <a:r>
              <a:rPr lang="en-US" sz="1350" dirty="0"/>
              <a:t>Martin </a:t>
            </a:r>
            <a:r>
              <a:rPr lang="en-US" sz="1350" dirty="0" err="1"/>
              <a:t>Fenner</a:t>
            </a:r>
            <a:endParaRPr lang="en-US" sz="1350" dirty="0"/>
          </a:p>
          <a:p>
            <a:pPr marL="214313" indent="-214313">
              <a:buFontTx/>
              <a:buChar char="-"/>
            </a:pPr>
            <a:r>
              <a:rPr lang="en-US" sz="1350" dirty="0"/>
              <a:t>Victoria </a:t>
            </a:r>
            <a:r>
              <a:rPr lang="en-US" sz="1350" dirty="0" err="1"/>
              <a:t>Stodden</a:t>
            </a:r>
            <a:endParaRPr lang="en-US" sz="1350" dirty="0"/>
          </a:p>
          <a:p>
            <a:pPr marL="214313" indent="-214313">
              <a:buFontTx/>
              <a:buChar char="-"/>
            </a:pPr>
            <a:r>
              <a:rPr lang="en-US" sz="1350" dirty="0"/>
              <a:t>WSSSPE community</a:t>
            </a:r>
          </a:p>
          <a:p>
            <a:pPr marL="214313" indent="-214313">
              <a:buFontTx/>
              <a:buChar char="-"/>
            </a:pPr>
            <a:endParaRPr lang="en-US" sz="1350" dirty="0"/>
          </a:p>
          <a:p>
            <a:r>
              <a:rPr lang="en-US" sz="1350" dirty="0"/>
              <a:t>Software/Data Carpentry</a:t>
            </a:r>
          </a:p>
          <a:p>
            <a:pPr marL="214313" indent="-214313">
              <a:buFontTx/>
              <a:buChar char="-"/>
            </a:pPr>
            <a:r>
              <a:rPr lang="en-US" sz="1350" dirty="0"/>
              <a:t>Greg Wilson</a:t>
            </a:r>
          </a:p>
          <a:p>
            <a:pPr marL="214313" indent="-214313">
              <a:buFontTx/>
              <a:buChar char="-"/>
            </a:pPr>
            <a:r>
              <a:rPr lang="en-US" sz="1350" dirty="0"/>
              <a:t>Jonah </a:t>
            </a:r>
            <a:r>
              <a:rPr lang="en-US" sz="1350" dirty="0" err="1"/>
              <a:t>Duckles</a:t>
            </a:r>
            <a:endParaRPr lang="en-US" sz="1350" dirty="0"/>
          </a:p>
          <a:p>
            <a:pPr marL="214313" indent="-214313">
              <a:buFontTx/>
              <a:buChar char="-"/>
            </a:pPr>
            <a:r>
              <a:rPr lang="en-US" sz="1350" dirty="0"/>
              <a:t>Tracy Teal</a:t>
            </a:r>
          </a:p>
          <a:p>
            <a:pPr marL="214313" indent="-214313">
              <a:buFontTx/>
              <a:buChar char="-"/>
            </a:pPr>
            <a:r>
              <a:rPr lang="en-US" sz="1350" dirty="0"/>
              <a:t>Instructor Community</a:t>
            </a:r>
          </a:p>
          <a:p>
            <a:pPr marL="214313" indent="-214313">
              <a:buFontTx/>
              <a:buChar char="-"/>
            </a:pPr>
            <a:endParaRPr lang="en-US" sz="1350" dirty="0"/>
          </a:p>
          <a:p>
            <a:pPr marL="214313" indent="-214313">
              <a:buFontTx/>
              <a:buChar char="-"/>
            </a:pPr>
            <a:endParaRPr lang="en-US" sz="1350" dirty="0"/>
          </a:p>
          <a:p>
            <a:pPr marL="214313" indent="-214313">
              <a:buFontTx/>
              <a:buChar char="-"/>
            </a:pPr>
            <a:endParaRPr lang="en-US" sz="1350" dirty="0"/>
          </a:p>
        </p:txBody>
      </p:sp>
      <p:pic>
        <p:nvPicPr>
          <p:cNvPr id="6" name="Picture 5"/>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100392" y="1131590"/>
            <a:ext cx="924355" cy="457748"/>
          </a:xfrm>
          <a:prstGeom prst="rect">
            <a:avLst/>
          </a:prstGeom>
        </p:spPr>
      </p:pic>
      <p:pic>
        <p:nvPicPr>
          <p:cNvPr id="7" name="Picture 6"/>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05369" y="1671651"/>
            <a:ext cx="914400" cy="254000"/>
          </a:xfrm>
          <a:prstGeom prst="rect">
            <a:avLst/>
          </a:prstGeom>
        </p:spPr>
      </p:pic>
      <p:pic>
        <p:nvPicPr>
          <p:cNvPr id="8" name="Picture 7"/>
          <p:cNvPicPr>
            <a:picLocks noChangeAspect="1"/>
          </p:cNvPicPr>
          <p:nvPr/>
        </p:nvPicPr>
        <p:blipFill>
          <a:blip r:embed="rId4"/>
          <a:stretch>
            <a:fillRect/>
          </a:stretch>
        </p:blipFill>
        <p:spPr>
          <a:xfrm>
            <a:off x="8320336" y="2535746"/>
            <a:ext cx="484466" cy="27003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5265" y="1995686"/>
            <a:ext cx="514608" cy="437964"/>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99140" y="2913788"/>
            <a:ext cx="526859" cy="367866"/>
          </a:xfrm>
          <a:prstGeom prst="rect">
            <a:avLst/>
          </a:prstGeom>
        </p:spPr>
      </p:pic>
      <p:pic>
        <p:nvPicPr>
          <p:cNvPr id="11" name="Picture 10"/>
          <p:cNvPicPr>
            <a:picLocks noChangeAspect="1"/>
          </p:cNvPicPr>
          <p:nvPr/>
        </p:nvPicPr>
        <p:blipFill>
          <a:blip r:embed="rId7"/>
          <a:stretch>
            <a:fillRect/>
          </a:stretch>
        </p:blipFill>
        <p:spPr>
          <a:xfrm>
            <a:off x="8316416" y="4868763"/>
            <a:ext cx="838200" cy="295275"/>
          </a:xfrm>
          <a:prstGeom prst="rect">
            <a:avLst/>
          </a:prstGeom>
        </p:spPr>
      </p:pic>
      <p:sp>
        <p:nvSpPr>
          <p:cNvPr id="13" name="TextBox 12"/>
          <p:cNvSpPr txBox="1"/>
          <p:nvPr/>
        </p:nvSpPr>
        <p:spPr>
          <a:xfrm>
            <a:off x="5976807" y="4355385"/>
            <a:ext cx="3275064" cy="715581"/>
          </a:xfrm>
          <a:prstGeom prst="rect">
            <a:avLst/>
          </a:prstGeom>
          <a:noFill/>
        </p:spPr>
        <p:txBody>
          <a:bodyPr wrap="none" rtlCol="0">
            <a:spAutoFit/>
          </a:bodyPr>
          <a:lstStyle/>
          <a:p>
            <a:r>
              <a:rPr lang="en-US" sz="1350" dirty="0">
                <a:solidFill>
                  <a:prstClr val="black"/>
                </a:solidFill>
              </a:rPr>
              <a:t>Supported by EPSRC Grant EP/H043160/1 + </a:t>
            </a:r>
            <a:br>
              <a:rPr lang="en-US" sz="1350" dirty="0">
                <a:solidFill>
                  <a:prstClr val="black"/>
                </a:solidFill>
              </a:rPr>
            </a:br>
            <a:r>
              <a:rPr lang="en-US" sz="1350" dirty="0">
                <a:solidFill>
                  <a:prstClr val="black"/>
                </a:solidFill>
              </a:rPr>
              <a:t>EPSRC/ESRC/BBSRC grant EP/N006410/1 </a:t>
            </a:r>
          </a:p>
          <a:p>
            <a:endParaRPr lang="en-US" sz="1350" dirty="0"/>
          </a:p>
        </p:txBody>
      </p:sp>
    </p:spTree>
    <p:extLst>
      <p:ext uri="{BB962C8B-B14F-4D97-AF65-F5344CB8AC3E}">
        <p14:creationId xmlns:p14="http://schemas.microsoft.com/office/powerpoint/2010/main" val="1460430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Software Sustainability Institute</a:t>
            </a:r>
          </a:p>
        </p:txBody>
      </p:sp>
      <p:sp>
        <p:nvSpPr>
          <p:cNvPr id="8" name="Content Placeholder 7"/>
          <p:cNvSpPr>
            <a:spLocks noGrp="1"/>
          </p:cNvSpPr>
          <p:nvPr>
            <p:ph idx="1"/>
          </p:nvPr>
        </p:nvSpPr>
        <p:spPr>
          <a:xfrm>
            <a:off x="539552" y="1200150"/>
            <a:ext cx="8064896" cy="3657600"/>
          </a:xfrm>
        </p:spPr>
        <p:txBody>
          <a:bodyPr>
            <a:normAutofit fontScale="92500" lnSpcReduction="10000"/>
          </a:bodyPr>
          <a:lstStyle/>
          <a:p>
            <a:pPr marL="0" indent="0">
              <a:buNone/>
            </a:pPr>
            <a:r>
              <a:rPr lang="en-US" dirty="0"/>
              <a:t>A national facility for cultivating better, more sustainable, research software to enable </a:t>
            </a:r>
            <a:br>
              <a:rPr lang="en-US" dirty="0"/>
            </a:br>
            <a:r>
              <a:rPr lang="en-US" dirty="0"/>
              <a:t>world-class research</a:t>
            </a:r>
          </a:p>
          <a:p>
            <a:r>
              <a:rPr lang="en-US" sz="2100" dirty="0"/>
              <a:t>Software reaches boundaries in its </a:t>
            </a:r>
            <a:br>
              <a:rPr lang="en-US" sz="2100" dirty="0"/>
            </a:br>
            <a:r>
              <a:rPr lang="en-US" sz="2100" dirty="0"/>
              <a:t>development cycle that prevent </a:t>
            </a:r>
            <a:br>
              <a:rPr lang="en-US" sz="2100" dirty="0"/>
            </a:br>
            <a:r>
              <a:rPr lang="en-US" sz="2100" dirty="0"/>
              <a:t>improvement, growth and adoption </a:t>
            </a:r>
          </a:p>
          <a:p>
            <a:r>
              <a:rPr lang="en-US" sz="2100" dirty="0"/>
              <a:t>Providing the expertise and services </a:t>
            </a:r>
            <a:br>
              <a:rPr lang="en-US" sz="2100" dirty="0"/>
            </a:br>
            <a:r>
              <a:rPr lang="en-US" sz="2100" dirty="0"/>
              <a:t>needed to negotiate to the next stage</a:t>
            </a:r>
          </a:p>
          <a:p>
            <a:r>
              <a:rPr lang="en-US" sz="2100" dirty="0"/>
              <a:t>Developing the policy and tools to</a:t>
            </a:r>
            <a:br>
              <a:rPr lang="en-US" sz="2100" dirty="0"/>
            </a:br>
            <a:r>
              <a:rPr lang="en-US" sz="2100" dirty="0"/>
              <a:t>support the community developing and</a:t>
            </a:r>
            <a:br>
              <a:rPr lang="en-US" sz="2100" dirty="0"/>
            </a:br>
            <a:r>
              <a:rPr lang="en-US" sz="2100" dirty="0"/>
              <a:t>using research software</a:t>
            </a:r>
          </a:p>
          <a:p>
            <a:endParaRPr lang="en-US" dirty="0"/>
          </a:p>
        </p:txBody>
      </p:sp>
      <p:sp>
        <p:nvSpPr>
          <p:cNvPr id="2" name="TextBox 1"/>
          <p:cNvSpPr txBox="1"/>
          <p:nvPr/>
        </p:nvSpPr>
        <p:spPr>
          <a:xfrm>
            <a:off x="5618969" y="4407954"/>
            <a:ext cx="2545890" cy="415498"/>
          </a:xfrm>
          <a:prstGeom prst="rect">
            <a:avLst/>
          </a:prstGeom>
          <a:noFill/>
        </p:spPr>
        <p:txBody>
          <a:bodyPr wrap="none" rtlCol="0">
            <a:spAutoFit/>
          </a:bodyPr>
          <a:lstStyle/>
          <a:p>
            <a:r>
              <a:rPr lang="en-US" sz="1050" dirty="0">
                <a:solidFill>
                  <a:prstClr val="black"/>
                </a:solidFill>
                <a:latin typeface="Calibri"/>
              </a:rPr>
              <a:t>Supported by EPSRC Grant EP/H043160/1 </a:t>
            </a:r>
            <a:br>
              <a:rPr lang="en-US" sz="1050" dirty="0">
                <a:solidFill>
                  <a:prstClr val="black"/>
                </a:solidFill>
                <a:latin typeface="Calibri"/>
              </a:rPr>
            </a:br>
            <a:r>
              <a:rPr lang="en-US" sz="1050" dirty="0">
                <a:solidFill>
                  <a:prstClr val="black"/>
                </a:solidFill>
                <a:latin typeface="Calibri"/>
              </a:rPr>
              <a:t>+ EPSRC/ESRC/BBSRC grant EP/N006410/1 </a:t>
            </a:r>
          </a:p>
        </p:txBody>
      </p:sp>
      <p:pic>
        <p:nvPicPr>
          <p:cNvPr id="10" name="Picture 9"/>
          <p:cNvPicPr>
            <a:picLocks noChangeAspect="1"/>
          </p:cNvPicPr>
          <p:nvPr/>
        </p:nvPicPr>
        <p:blipFill>
          <a:blip r:embed="rId3"/>
          <a:stretch>
            <a:fillRect/>
          </a:stretch>
        </p:blipFill>
        <p:spPr>
          <a:xfrm>
            <a:off x="8270304" y="4848225"/>
            <a:ext cx="838200" cy="295275"/>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4632" y="3743833"/>
            <a:ext cx="857250" cy="502103"/>
          </a:xfrm>
          <a:prstGeom prst="rect">
            <a:avLst/>
          </a:prstGeom>
        </p:spPr>
      </p:pic>
      <p:pic>
        <p:nvPicPr>
          <p:cNvPr id="12" name="Picture 11"/>
          <p:cNvPicPr>
            <a:picLocks noChangeAspect="1"/>
          </p:cNvPicPr>
          <p:nvPr/>
        </p:nvPicPr>
        <p:blipFill>
          <a:blip r:embed="rId5"/>
          <a:stretch>
            <a:fillRect/>
          </a:stretch>
        </p:blipFill>
        <p:spPr>
          <a:xfrm>
            <a:off x="5598114" y="2139702"/>
            <a:ext cx="2106234" cy="2106234"/>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7816" y="2787774"/>
            <a:ext cx="514608" cy="437964"/>
          </a:xfrm>
          <a:prstGeom prst="rect">
            <a:avLst/>
          </a:prstGeom>
        </p:spPr>
      </p:pic>
      <p:pic>
        <p:nvPicPr>
          <p:cNvPr id="11" name="Picture 10"/>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25798" y="3381841"/>
            <a:ext cx="782706" cy="217418"/>
          </a:xfrm>
          <a:prstGeom prst="rect">
            <a:avLst/>
          </a:prstGeom>
        </p:spPr>
      </p:pic>
    </p:spTree>
    <p:extLst>
      <p:ext uri="{BB962C8B-B14F-4D97-AF65-F5344CB8AC3E}">
        <p14:creationId xmlns:p14="http://schemas.microsoft.com/office/powerpoint/2010/main" val="99826613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572000" y="0"/>
            <a:ext cx="0" cy="51435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1143000" y="2571750"/>
            <a:ext cx="6858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441672" y="1884589"/>
            <a:ext cx="2260658" cy="1313090"/>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66" name="TextBox 65"/>
          <p:cNvSpPr txBox="1"/>
          <p:nvPr/>
        </p:nvSpPr>
        <p:spPr>
          <a:xfrm>
            <a:off x="1190623" y="13545"/>
            <a:ext cx="1399742" cy="461665"/>
          </a:xfrm>
          <a:prstGeom prst="rect">
            <a:avLst/>
          </a:prstGeom>
          <a:noFill/>
        </p:spPr>
        <p:txBody>
          <a:bodyPr wrap="none" rtlCol="0">
            <a:spAutoFit/>
          </a:bodyPr>
          <a:lstStyle/>
          <a:p>
            <a:pPr defTabSz="342900"/>
            <a:r>
              <a:rPr lang="en-US" sz="2400" dirty="0">
                <a:solidFill>
                  <a:srgbClr val="FF0000"/>
                </a:solidFill>
                <a:latin typeface="Helvetica"/>
                <a:cs typeface="Helvetica"/>
              </a:rPr>
              <a:t>Software</a:t>
            </a:r>
            <a:endParaRPr lang="en-US" dirty="0">
              <a:solidFill>
                <a:srgbClr val="FFFFFF"/>
              </a:solidFill>
              <a:latin typeface="Helvetica"/>
              <a:cs typeface="Helvetica"/>
            </a:endParaRPr>
          </a:p>
        </p:txBody>
      </p:sp>
      <p:sp>
        <p:nvSpPr>
          <p:cNvPr id="67" name="TextBox 66"/>
          <p:cNvSpPr txBox="1"/>
          <p:nvPr/>
        </p:nvSpPr>
        <p:spPr>
          <a:xfrm>
            <a:off x="1220378" y="4632906"/>
            <a:ext cx="1071127" cy="461665"/>
          </a:xfrm>
          <a:prstGeom prst="rect">
            <a:avLst/>
          </a:prstGeom>
          <a:noFill/>
        </p:spPr>
        <p:txBody>
          <a:bodyPr wrap="none" rtlCol="0" anchor="b">
            <a:spAutoFit/>
          </a:bodyPr>
          <a:lstStyle/>
          <a:p>
            <a:pPr defTabSz="342900"/>
            <a:r>
              <a:rPr lang="en-US" sz="2400" dirty="0">
                <a:solidFill>
                  <a:srgbClr val="FF0000"/>
                </a:solidFill>
                <a:latin typeface="Helvetica"/>
                <a:cs typeface="Helvetica"/>
              </a:rPr>
              <a:t>Policy</a:t>
            </a:r>
            <a:r>
              <a:rPr lang="en-US" dirty="0">
                <a:solidFill>
                  <a:srgbClr val="FFFFFF"/>
                </a:solidFill>
                <a:latin typeface="Helvetica"/>
                <a:cs typeface="Helvetica"/>
              </a:rPr>
              <a:t> </a:t>
            </a:r>
          </a:p>
        </p:txBody>
      </p:sp>
      <p:sp>
        <p:nvSpPr>
          <p:cNvPr id="68" name="TextBox 67"/>
          <p:cNvSpPr txBox="1"/>
          <p:nvPr/>
        </p:nvSpPr>
        <p:spPr>
          <a:xfrm>
            <a:off x="6713339" y="15644"/>
            <a:ext cx="1287661" cy="461665"/>
          </a:xfrm>
          <a:prstGeom prst="rect">
            <a:avLst/>
          </a:prstGeom>
          <a:noFill/>
        </p:spPr>
        <p:txBody>
          <a:bodyPr wrap="none" rtlCol="0">
            <a:spAutoFit/>
          </a:bodyPr>
          <a:lstStyle/>
          <a:p>
            <a:pPr algn="r" defTabSz="342900"/>
            <a:r>
              <a:rPr lang="en-US" sz="2400" dirty="0">
                <a:solidFill>
                  <a:srgbClr val="FF0000"/>
                </a:solidFill>
                <a:latin typeface="Helvetica"/>
                <a:cs typeface="Helvetica"/>
              </a:rPr>
              <a:t>Training</a:t>
            </a:r>
            <a:endParaRPr lang="en-US" sz="2100" dirty="0">
              <a:solidFill>
                <a:srgbClr val="FFFFFF"/>
              </a:solidFill>
              <a:latin typeface="Helvetica"/>
              <a:cs typeface="Helvetica"/>
            </a:endParaRPr>
          </a:p>
        </p:txBody>
      </p:sp>
      <p:sp>
        <p:nvSpPr>
          <p:cNvPr id="69" name="TextBox 68"/>
          <p:cNvSpPr txBox="1"/>
          <p:nvPr/>
        </p:nvSpPr>
        <p:spPr>
          <a:xfrm>
            <a:off x="6251412" y="4639709"/>
            <a:ext cx="1742785" cy="461665"/>
          </a:xfrm>
          <a:prstGeom prst="rect">
            <a:avLst/>
          </a:prstGeom>
          <a:noFill/>
        </p:spPr>
        <p:txBody>
          <a:bodyPr wrap="none" rtlCol="0" anchor="b">
            <a:spAutoFit/>
          </a:bodyPr>
          <a:lstStyle/>
          <a:p>
            <a:pPr algn="r" defTabSz="342900"/>
            <a:r>
              <a:rPr lang="en-US" sz="2400" dirty="0">
                <a:solidFill>
                  <a:srgbClr val="FF0000"/>
                </a:solidFill>
                <a:latin typeface="Helvetica"/>
                <a:cs typeface="Helvetica"/>
              </a:rPr>
              <a:t>Community</a:t>
            </a:r>
            <a:endParaRPr lang="en-US" sz="2400" dirty="0">
              <a:solidFill>
                <a:srgbClr val="FFFFFF"/>
              </a:solidFill>
              <a:latin typeface="Helvetica"/>
              <a:cs typeface="Helvetica"/>
            </a:endParaRPr>
          </a:p>
        </p:txBody>
      </p:sp>
      <p:sp>
        <p:nvSpPr>
          <p:cNvPr id="70" name="TextBox 69"/>
          <p:cNvSpPr txBox="1"/>
          <p:nvPr/>
        </p:nvSpPr>
        <p:spPr>
          <a:xfrm>
            <a:off x="3838769" y="1953837"/>
            <a:ext cx="1451038" cy="461665"/>
          </a:xfrm>
          <a:prstGeom prst="rect">
            <a:avLst/>
          </a:prstGeom>
          <a:noFill/>
        </p:spPr>
        <p:txBody>
          <a:bodyPr wrap="none" rtlCol="0" anchor="t">
            <a:spAutoFit/>
          </a:bodyPr>
          <a:lstStyle/>
          <a:p>
            <a:pPr algn="ctr" defTabSz="342900"/>
            <a:r>
              <a:rPr lang="en-US" sz="2400" dirty="0">
                <a:solidFill>
                  <a:srgbClr val="FF0000"/>
                </a:solidFill>
                <a:latin typeface="Helvetica"/>
                <a:cs typeface="Helvetica"/>
              </a:rPr>
              <a:t>Outreach</a:t>
            </a:r>
          </a:p>
        </p:txBody>
      </p:sp>
      <p:sp>
        <p:nvSpPr>
          <p:cNvPr id="71" name="TextBox 70"/>
          <p:cNvSpPr txBox="1"/>
          <p:nvPr/>
        </p:nvSpPr>
        <p:spPr>
          <a:xfrm>
            <a:off x="4849340" y="393907"/>
            <a:ext cx="2922740"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Delivering essential software skills to researchers via CDTs, institutions &amp; doctoral schools</a:t>
            </a:r>
          </a:p>
        </p:txBody>
      </p:sp>
      <p:sp>
        <p:nvSpPr>
          <p:cNvPr id="72" name="TextBox 71"/>
          <p:cNvSpPr txBox="1"/>
          <p:nvPr/>
        </p:nvSpPr>
        <p:spPr>
          <a:xfrm>
            <a:off x="1328131" y="393907"/>
            <a:ext cx="2922740"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Helping the community to develop software that meets the needs of reliable, reproducible, and reusable research</a:t>
            </a:r>
          </a:p>
        </p:txBody>
      </p:sp>
      <p:sp>
        <p:nvSpPr>
          <p:cNvPr id="73" name="TextBox 72"/>
          <p:cNvSpPr txBox="1"/>
          <p:nvPr/>
        </p:nvSpPr>
        <p:spPr>
          <a:xfrm>
            <a:off x="1164782" y="2704707"/>
            <a:ext cx="2249393"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Collecting evidence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on the community’s software use &amp; sharing with stakeholders</a:t>
            </a:r>
          </a:p>
        </p:txBody>
      </p:sp>
      <p:sp>
        <p:nvSpPr>
          <p:cNvPr id="74" name="TextBox 73"/>
          <p:cNvSpPr txBox="1"/>
          <p:nvPr/>
        </p:nvSpPr>
        <p:spPr>
          <a:xfrm>
            <a:off x="5748794" y="2704707"/>
            <a:ext cx="2217491"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Bringing together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the right people to understand and address topical issues </a:t>
            </a:r>
          </a:p>
        </p:txBody>
      </p:sp>
      <p:sp>
        <p:nvSpPr>
          <p:cNvPr id="75" name="TextBox 74"/>
          <p:cNvSpPr txBox="1"/>
          <p:nvPr/>
        </p:nvSpPr>
        <p:spPr>
          <a:xfrm>
            <a:off x="3441672" y="2332475"/>
            <a:ext cx="2260658"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Exploiting our platform to enable engagement, delivery &amp; uptake</a:t>
            </a: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9195" y="3859930"/>
            <a:ext cx="1402421" cy="1202531"/>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71727" y="1386487"/>
            <a:ext cx="1984691" cy="1046219"/>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1179" y="1664804"/>
            <a:ext cx="972996" cy="709931"/>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09306" y="3859931"/>
            <a:ext cx="1847111" cy="87737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2025907" y="1606775"/>
            <a:ext cx="759917" cy="82593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90623" y="1664804"/>
            <a:ext cx="856145" cy="709931"/>
          </a:xfrm>
          <a:prstGeom prst="rect">
            <a:avLst/>
          </a:prstGeom>
        </p:spPr>
      </p:pic>
      <p:grpSp>
        <p:nvGrpSpPr>
          <p:cNvPr id="82" name="Group 81"/>
          <p:cNvGrpSpPr/>
          <p:nvPr/>
        </p:nvGrpSpPr>
        <p:grpSpPr>
          <a:xfrm>
            <a:off x="4665173" y="3859931"/>
            <a:ext cx="1206553" cy="1202531"/>
            <a:chOff x="9458730" y="3182874"/>
            <a:chExt cx="3810000" cy="3797300"/>
          </a:xfrm>
        </p:grpSpPr>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1430" y="3182874"/>
              <a:ext cx="1905000" cy="19050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63730" y="5075174"/>
              <a:ext cx="1905000" cy="19050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76430" y="3182874"/>
              <a:ext cx="1892300" cy="1892300"/>
            </a:xfrm>
            <a:prstGeom prst="rect">
              <a:avLst/>
            </a:prstGeom>
          </p:spPr>
        </p:pic>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8730" y="5075174"/>
              <a:ext cx="1905000" cy="1905000"/>
            </a:xfrm>
            <a:prstGeom prst="rect">
              <a:avLst/>
            </a:prstGeom>
          </p:spPr>
        </p:pic>
      </p:grpSp>
      <p:pic>
        <p:nvPicPr>
          <p:cNvPr id="87" name="Picture 86" descr="Percentage_software_analysis_back bg _clear.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778000" y="3855405"/>
            <a:ext cx="1303890" cy="878222"/>
          </a:xfrm>
          <a:prstGeom prst="rect">
            <a:avLst/>
          </a:prstGeom>
        </p:spPr>
      </p:pic>
    </p:spTree>
    <p:extLst>
      <p:ext uri="{BB962C8B-B14F-4D97-AF65-F5344CB8AC3E}">
        <p14:creationId xmlns:p14="http://schemas.microsoft.com/office/powerpoint/2010/main" val="1278798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9164" y="2867352"/>
            <a:ext cx="847653" cy="726836"/>
          </a:xfrm>
          <a:prstGeom prst="rect">
            <a:avLst/>
          </a:prstGeom>
        </p:spPr>
      </p:pic>
      <p:cxnSp>
        <p:nvCxnSpPr>
          <p:cNvPr id="11" name="Straight Connector 10"/>
          <p:cNvCxnSpPr/>
          <p:nvPr/>
        </p:nvCxnSpPr>
        <p:spPr>
          <a:xfrm>
            <a:off x="4572000" y="0"/>
            <a:ext cx="0" cy="51435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pic>
        <p:nvPicPr>
          <p:cNvPr id="45" name="Content Placeholder 6" descr="CurationAndPreservation.png"/>
          <p:cNvPicPr>
            <a:picLocks noChangeAspect="1"/>
          </p:cNvPicPr>
          <p:nvPr/>
        </p:nvPicPr>
        <p:blipFill>
          <a:blip r:embed="rId4" cstate="screen">
            <a:extLst>
              <a:ext uri="{28A0092B-C50C-407E-A947-70E740481C1C}">
                <a14:useLocalDpi xmlns:a14="http://schemas.microsoft.com/office/drawing/2010/main"/>
              </a:ext>
            </a:extLst>
          </a:blip>
          <a:srcRect l="-15021" r="-15021"/>
          <a:stretch>
            <a:fillRect/>
          </a:stretch>
        </p:blipFill>
        <p:spPr>
          <a:xfrm>
            <a:off x="7284452" y="1609357"/>
            <a:ext cx="692367" cy="752513"/>
          </a:xfrm>
          <a:prstGeom prst="rect">
            <a:avLst/>
          </a:prstGeom>
        </p:spPr>
      </p:pic>
      <p:pic>
        <p:nvPicPr>
          <p:cNvPr id="46" name="Content Placeholder 7" descr="YouveInheritedSomeCode.png"/>
          <p:cNvPicPr>
            <a:picLocks noChangeAspect="1"/>
          </p:cNvPicPr>
          <p:nvPr/>
        </p:nvPicPr>
        <p:blipFill>
          <a:blip r:embed="rId5" cstate="screen">
            <a:extLst>
              <a:ext uri="{28A0092B-C50C-407E-A947-70E740481C1C}">
                <a14:useLocalDpi xmlns:a14="http://schemas.microsoft.com/office/drawing/2010/main"/>
              </a:ext>
            </a:extLst>
          </a:blip>
          <a:srcRect l="-15047" r="-15047"/>
          <a:stretch>
            <a:fillRect/>
          </a:stretch>
        </p:blipFill>
        <p:spPr>
          <a:xfrm>
            <a:off x="6686090" y="1617371"/>
            <a:ext cx="692645" cy="752513"/>
          </a:xfrm>
          <a:prstGeom prst="rect">
            <a:avLst/>
          </a:prstGeom>
        </p:spPr>
      </p:pic>
      <p:pic>
        <p:nvPicPr>
          <p:cNvPr id="33" name="Picture 32" descr="IMGP647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6323" y="476374"/>
            <a:ext cx="1574480" cy="1051049"/>
          </a:xfrm>
          <a:prstGeom prst="rect">
            <a:avLst/>
          </a:prstGeom>
        </p:spPr>
      </p:pic>
      <p:pic>
        <p:nvPicPr>
          <p:cNvPr id="32" name="Picture 3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17057" y="530815"/>
            <a:ext cx="1213379" cy="910034"/>
          </a:xfrm>
          <a:prstGeom prst="rect">
            <a:avLst/>
          </a:prstGeom>
        </p:spPr>
      </p:pic>
      <p:cxnSp>
        <p:nvCxnSpPr>
          <p:cNvPr id="12" name="Straight Connector 11"/>
          <p:cNvCxnSpPr/>
          <p:nvPr/>
        </p:nvCxnSpPr>
        <p:spPr>
          <a:xfrm>
            <a:off x="1143000" y="2571750"/>
            <a:ext cx="6858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441672" y="1884589"/>
            <a:ext cx="2260658" cy="1313090"/>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3" name="TextBox 22"/>
          <p:cNvSpPr txBox="1"/>
          <p:nvPr/>
        </p:nvSpPr>
        <p:spPr>
          <a:xfrm>
            <a:off x="3822436" y="2409732"/>
            <a:ext cx="1499129"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Website &amp; blog</a:t>
            </a:r>
          </a:p>
        </p:txBody>
      </p:sp>
      <p:sp>
        <p:nvSpPr>
          <p:cNvPr id="24" name="TextBox 23"/>
          <p:cNvSpPr txBox="1"/>
          <p:nvPr/>
        </p:nvSpPr>
        <p:spPr>
          <a:xfrm>
            <a:off x="3185521" y="3534416"/>
            <a:ext cx="1180131"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Campaigns</a:t>
            </a:r>
          </a:p>
        </p:txBody>
      </p:sp>
      <p:sp>
        <p:nvSpPr>
          <p:cNvPr id="26" name="TextBox 25"/>
          <p:cNvSpPr txBox="1"/>
          <p:nvPr/>
        </p:nvSpPr>
        <p:spPr>
          <a:xfrm>
            <a:off x="4174886" y="160629"/>
            <a:ext cx="784190"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Advice</a:t>
            </a:r>
          </a:p>
        </p:txBody>
      </p:sp>
      <p:sp>
        <p:nvSpPr>
          <p:cNvPr id="27" name="TextBox 26"/>
          <p:cNvSpPr txBox="1"/>
          <p:nvPr/>
        </p:nvSpPr>
        <p:spPr>
          <a:xfrm>
            <a:off x="5957059" y="1817260"/>
            <a:ext cx="805029"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Guides</a:t>
            </a:r>
          </a:p>
        </p:txBody>
      </p:sp>
      <p:sp>
        <p:nvSpPr>
          <p:cNvPr id="28" name="TextBox 27"/>
          <p:cNvSpPr txBox="1"/>
          <p:nvPr/>
        </p:nvSpPr>
        <p:spPr>
          <a:xfrm>
            <a:off x="7026396" y="782905"/>
            <a:ext cx="902811"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Courses</a:t>
            </a:r>
          </a:p>
        </p:txBody>
      </p:sp>
      <p:sp>
        <p:nvSpPr>
          <p:cNvPr id="29" name="TextBox 28"/>
          <p:cNvSpPr txBox="1"/>
          <p:nvPr/>
        </p:nvSpPr>
        <p:spPr>
          <a:xfrm>
            <a:off x="4939824" y="3594188"/>
            <a:ext cx="1148071"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Workshops</a:t>
            </a:r>
          </a:p>
        </p:txBody>
      </p:sp>
      <p:grpSp>
        <p:nvGrpSpPr>
          <p:cNvPr id="39" name="Group 38"/>
          <p:cNvGrpSpPr/>
          <p:nvPr/>
        </p:nvGrpSpPr>
        <p:grpSpPr>
          <a:xfrm>
            <a:off x="6531299" y="2660285"/>
            <a:ext cx="1396245" cy="1397279"/>
            <a:chOff x="7555158" y="1921131"/>
            <a:chExt cx="3810000" cy="3812820"/>
          </a:xfrm>
        </p:grpSpPr>
        <p:pic>
          <p:nvPicPr>
            <p:cNvPr id="35" name="Picture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67858" y="3828951"/>
              <a:ext cx="1892300" cy="1905000"/>
            </a:xfrm>
            <a:prstGeom prst="rect">
              <a:avLst/>
            </a:prstGeom>
          </p:spPr>
        </p:pic>
        <p:pic>
          <p:nvPicPr>
            <p:cNvPr id="36" name="Picture 3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55158" y="1921131"/>
              <a:ext cx="1905000" cy="1905000"/>
            </a:xfrm>
            <a:prstGeom prst="rect">
              <a:avLst/>
            </a:prstGeom>
          </p:spPr>
        </p:pic>
        <p:pic>
          <p:nvPicPr>
            <p:cNvPr id="37" name="Picture 3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60158" y="1921131"/>
              <a:ext cx="1905000" cy="1905000"/>
            </a:xfrm>
            <a:prstGeom prst="rect">
              <a:avLst/>
            </a:prstGeom>
          </p:spPr>
        </p:pic>
        <p:pic>
          <p:nvPicPr>
            <p:cNvPr id="38" name="Picture 3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60158" y="3826131"/>
              <a:ext cx="1905000" cy="1905000"/>
            </a:xfrm>
            <a:prstGeom prst="rect">
              <a:avLst/>
            </a:prstGeom>
          </p:spPr>
        </p:pic>
      </p:grpSp>
      <p:sp>
        <p:nvSpPr>
          <p:cNvPr id="30" name="TextBox 29"/>
          <p:cNvSpPr txBox="1"/>
          <p:nvPr/>
        </p:nvSpPr>
        <p:spPr>
          <a:xfrm>
            <a:off x="6760012" y="4008875"/>
            <a:ext cx="1096775"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Fellowship</a:t>
            </a:r>
          </a:p>
        </p:txBody>
      </p:sp>
      <p:pic>
        <p:nvPicPr>
          <p:cNvPr id="41" name="Picture 4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063311" y="456404"/>
            <a:ext cx="972996" cy="732991"/>
          </a:xfrm>
          <a:prstGeom prst="rect">
            <a:avLst/>
          </a:prstGeom>
        </p:spPr>
      </p:pic>
      <p:pic>
        <p:nvPicPr>
          <p:cNvPr id="42" name="Picture 4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063310" y="1689860"/>
            <a:ext cx="1160724" cy="755152"/>
          </a:xfrm>
          <a:prstGeom prst="rect">
            <a:avLst/>
          </a:prstGeom>
        </p:spPr>
      </p:pic>
      <p:pic>
        <p:nvPicPr>
          <p:cNvPr id="47" name="Picture 4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280164" y="3825187"/>
            <a:ext cx="1238355" cy="697132"/>
          </a:xfrm>
          <a:prstGeom prst="rect">
            <a:avLst/>
          </a:prstGeom>
        </p:spPr>
      </p:pic>
      <p:pic>
        <p:nvPicPr>
          <p:cNvPr id="50" name="Picture 4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748984" y="3940437"/>
            <a:ext cx="1538977" cy="1023053"/>
          </a:xfrm>
          <a:prstGeom prst="rect">
            <a:avLst/>
          </a:prstGeom>
        </p:spPr>
      </p:pic>
      <p:pic>
        <p:nvPicPr>
          <p:cNvPr id="51" name="Picture 5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414174" y="3818384"/>
            <a:ext cx="938580" cy="703935"/>
          </a:xfrm>
          <a:prstGeom prst="rect">
            <a:avLst/>
          </a:prstGeom>
        </p:spPr>
      </p:pic>
      <p:sp>
        <p:nvSpPr>
          <p:cNvPr id="52" name="TextBox 51"/>
          <p:cNvSpPr txBox="1"/>
          <p:nvPr/>
        </p:nvSpPr>
        <p:spPr>
          <a:xfrm>
            <a:off x="1417976" y="2998553"/>
            <a:ext cx="1010213"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Research</a:t>
            </a:r>
          </a:p>
        </p:txBody>
      </p:sp>
      <p:sp>
        <p:nvSpPr>
          <p:cNvPr id="48" name="TextBox 47"/>
          <p:cNvSpPr txBox="1"/>
          <p:nvPr/>
        </p:nvSpPr>
        <p:spPr>
          <a:xfrm>
            <a:off x="1190623" y="0"/>
            <a:ext cx="1399742" cy="461665"/>
          </a:xfrm>
          <a:prstGeom prst="rect">
            <a:avLst/>
          </a:prstGeom>
          <a:noFill/>
        </p:spPr>
        <p:txBody>
          <a:bodyPr wrap="none" rtlCol="0">
            <a:spAutoFit/>
          </a:bodyPr>
          <a:lstStyle/>
          <a:p>
            <a:pPr defTabSz="342900"/>
            <a:r>
              <a:rPr lang="en-US" sz="2400" dirty="0">
                <a:solidFill>
                  <a:srgbClr val="FF0000"/>
                </a:solidFill>
                <a:latin typeface="Helvetica"/>
                <a:cs typeface="Helvetica"/>
              </a:rPr>
              <a:t>Software</a:t>
            </a:r>
            <a:endParaRPr lang="en-US" dirty="0">
              <a:solidFill>
                <a:srgbClr val="FF0000"/>
              </a:solidFill>
              <a:latin typeface="Helvetica"/>
              <a:cs typeface="Helvetica"/>
            </a:endParaRPr>
          </a:p>
        </p:txBody>
      </p:sp>
      <p:sp>
        <p:nvSpPr>
          <p:cNvPr id="49" name="TextBox 48"/>
          <p:cNvSpPr txBox="1"/>
          <p:nvPr/>
        </p:nvSpPr>
        <p:spPr>
          <a:xfrm>
            <a:off x="1220378" y="4660986"/>
            <a:ext cx="1007007" cy="461665"/>
          </a:xfrm>
          <a:prstGeom prst="rect">
            <a:avLst/>
          </a:prstGeom>
          <a:noFill/>
        </p:spPr>
        <p:txBody>
          <a:bodyPr wrap="none" rtlCol="0" anchor="b">
            <a:spAutoFit/>
          </a:bodyPr>
          <a:lstStyle/>
          <a:p>
            <a:pPr defTabSz="342900"/>
            <a:r>
              <a:rPr lang="en-US" sz="2400" dirty="0">
                <a:solidFill>
                  <a:srgbClr val="FF0000"/>
                </a:solidFill>
                <a:latin typeface="Helvetica"/>
                <a:cs typeface="Helvetica"/>
              </a:rPr>
              <a:t>Policy</a:t>
            </a:r>
            <a:endParaRPr lang="en-US" dirty="0">
              <a:solidFill>
                <a:srgbClr val="FF0000"/>
              </a:solidFill>
              <a:latin typeface="Helvetica"/>
              <a:cs typeface="Helvetica"/>
            </a:endParaRPr>
          </a:p>
        </p:txBody>
      </p:sp>
      <p:sp>
        <p:nvSpPr>
          <p:cNvPr id="53" name="TextBox 52"/>
          <p:cNvSpPr txBox="1"/>
          <p:nvPr/>
        </p:nvSpPr>
        <p:spPr>
          <a:xfrm>
            <a:off x="6713339" y="2099"/>
            <a:ext cx="1287661" cy="461665"/>
          </a:xfrm>
          <a:prstGeom prst="rect">
            <a:avLst/>
          </a:prstGeom>
          <a:noFill/>
        </p:spPr>
        <p:txBody>
          <a:bodyPr wrap="none" rtlCol="0">
            <a:spAutoFit/>
          </a:bodyPr>
          <a:lstStyle/>
          <a:p>
            <a:pPr algn="r" defTabSz="342900"/>
            <a:r>
              <a:rPr lang="en-US" sz="2400" dirty="0">
                <a:solidFill>
                  <a:srgbClr val="FF0000"/>
                </a:solidFill>
                <a:latin typeface="Helvetica"/>
                <a:cs typeface="Helvetica"/>
              </a:rPr>
              <a:t>Training</a:t>
            </a:r>
            <a:endParaRPr lang="en-US" sz="2100" dirty="0">
              <a:solidFill>
                <a:srgbClr val="FF0000"/>
              </a:solidFill>
              <a:latin typeface="Helvetica"/>
              <a:cs typeface="Helvetica"/>
            </a:endParaRPr>
          </a:p>
        </p:txBody>
      </p:sp>
      <p:sp>
        <p:nvSpPr>
          <p:cNvPr id="54" name="TextBox 53"/>
          <p:cNvSpPr txBox="1"/>
          <p:nvPr/>
        </p:nvSpPr>
        <p:spPr>
          <a:xfrm>
            <a:off x="6251412" y="4667789"/>
            <a:ext cx="1742785" cy="461665"/>
          </a:xfrm>
          <a:prstGeom prst="rect">
            <a:avLst/>
          </a:prstGeom>
          <a:noFill/>
        </p:spPr>
        <p:txBody>
          <a:bodyPr wrap="none" rtlCol="0" anchor="b">
            <a:spAutoFit/>
          </a:bodyPr>
          <a:lstStyle/>
          <a:p>
            <a:pPr algn="r" defTabSz="342900"/>
            <a:r>
              <a:rPr lang="en-US" sz="2400" dirty="0">
                <a:solidFill>
                  <a:srgbClr val="FF0000"/>
                </a:solidFill>
                <a:latin typeface="Helvetica"/>
                <a:cs typeface="Helvetica"/>
              </a:rPr>
              <a:t>Community</a:t>
            </a:r>
          </a:p>
        </p:txBody>
      </p:sp>
      <p:pic>
        <p:nvPicPr>
          <p:cNvPr id="40" name="Content Placeholder 5" descr="ER1brite-tube.png"/>
          <p:cNvPicPr>
            <a:picLocks noChangeAspect="1"/>
          </p:cNvPicPr>
          <p:nvPr/>
        </p:nvPicPr>
        <p:blipFill>
          <a:blip r:embed="rId17" cstate="screen">
            <a:extLst>
              <a:ext uri="{28A0092B-C50C-407E-A947-70E740481C1C}">
                <a14:useLocalDpi xmlns:a14="http://schemas.microsoft.com/office/drawing/2010/main"/>
              </a:ext>
            </a:extLst>
          </a:blip>
          <a:srcRect t="-9452" b="-9452"/>
          <a:stretch>
            <a:fillRect/>
          </a:stretch>
        </p:blipFill>
        <p:spPr>
          <a:xfrm>
            <a:off x="1330434" y="724546"/>
            <a:ext cx="1037230" cy="1127333"/>
          </a:xfrm>
          <a:prstGeom prst="rect">
            <a:avLst/>
          </a:prstGeom>
        </p:spPr>
      </p:pic>
      <p:sp>
        <p:nvSpPr>
          <p:cNvPr id="25" name="TextBox 24"/>
          <p:cNvSpPr txBox="1"/>
          <p:nvPr/>
        </p:nvSpPr>
        <p:spPr>
          <a:xfrm>
            <a:off x="2341127" y="1222290"/>
            <a:ext cx="1257075"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Consultancy</a:t>
            </a:r>
          </a:p>
        </p:txBody>
      </p:sp>
      <p:pic>
        <p:nvPicPr>
          <p:cNvPr id="44" name="Picture 4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476357" y="3818384"/>
            <a:ext cx="929509" cy="697132"/>
          </a:xfrm>
          <a:prstGeom prst="rect">
            <a:avLst/>
          </a:prstGeom>
        </p:spPr>
      </p:pic>
      <p:sp>
        <p:nvSpPr>
          <p:cNvPr id="43" name="TextBox 42"/>
          <p:cNvSpPr txBox="1"/>
          <p:nvPr/>
        </p:nvSpPr>
        <p:spPr>
          <a:xfrm>
            <a:off x="2526634" y="1440848"/>
            <a:ext cx="838692" cy="2308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50+ projects</a:t>
            </a:r>
          </a:p>
        </p:txBody>
      </p:sp>
      <p:sp>
        <p:nvSpPr>
          <p:cNvPr id="55" name="TextBox 54"/>
          <p:cNvSpPr txBox="1"/>
          <p:nvPr/>
        </p:nvSpPr>
        <p:spPr>
          <a:xfrm>
            <a:off x="4037237" y="1516735"/>
            <a:ext cx="1069525"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130+ evaluations</a:t>
            </a:r>
          </a:p>
          <a:p>
            <a:pPr algn="ctr" defTabSz="342900"/>
            <a:r>
              <a:rPr lang="en-US" sz="900" dirty="0">
                <a:solidFill>
                  <a:prstClr val="white"/>
                </a:solidFill>
                <a:latin typeface="Helvetica Light"/>
                <a:cs typeface="Helvetica Light"/>
              </a:rPr>
              <a:t>4 surgeries</a:t>
            </a:r>
          </a:p>
        </p:txBody>
      </p:sp>
      <p:sp>
        <p:nvSpPr>
          <p:cNvPr id="57" name="TextBox 56"/>
          <p:cNvSpPr txBox="1"/>
          <p:nvPr/>
        </p:nvSpPr>
        <p:spPr>
          <a:xfrm>
            <a:off x="7021994" y="1021468"/>
            <a:ext cx="966932" cy="6463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35+ UK SWC </a:t>
            </a:r>
            <a:br>
              <a:rPr lang="en-US" sz="900" dirty="0">
                <a:solidFill>
                  <a:prstClr val="white"/>
                </a:solidFill>
                <a:latin typeface="Helvetica Light"/>
                <a:cs typeface="Helvetica Light"/>
              </a:rPr>
            </a:br>
            <a:r>
              <a:rPr lang="en-US" sz="900" dirty="0">
                <a:solidFill>
                  <a:prstClr val="white"/>
                </a:solidFill>
                <a:latin typeface="Helvetica Light"/>
                <a:cs typeface="Helvetica Light"/>
              </a:rPr>
              <a:t>workshops</a:t>
            </a:r>
          </a:p>
          <a:p>
            <a:pPr algn="ctr" defTabSz="342900"/>
            <a:r>
              <a:rPr lang="en-US" sz="900" dirty="0">
                <a:solidFill>
                  <a:prstClr val="white"/>
                </a:solidFill>
                <a:latin typeface="Helvetica Light"/>
                <a:cs typeface="Helvetica Light"/>
              </a:rPr>
              <a:t>1000+ learners</a:t>
            </a:r>
          </a:p>
          <a:p>
            <a:pPr algn="ctr" defTabSz="342900"/>
            <a:endParaRPr lang="en-US" sz="900" dirty="0">
              <a:solidFill>
                <a:prstClr val="white"/>
              </a:solidFill>
              <a:latin typeface="Helvetica Light"/>
              <a:cs typeface="Helvetica Light"/>
            </a:endParaRPr>
          </a:p>
        </p:txBody>
      </p:sp>
      <p:sp>
        <p:nvSpPr>
          <p:cNvPr id="58" name="TextBox 57"/>
          <p:cNvSpPr txBox="1"/>
          <p:nvPr/>
        </p:nvSpPr>
        <p:spPr>
          <a:xfrm>
            <a:off x="5879884" y="2052812"/>
            <a:ext cx="966932" cy="5078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80+ guides</a:t>
            </a:r>
          </a:p>
          <a:p>
            <a:pPr algn="ctr" defTabSz="342900"/>
            <a:r>
              <a:rPr lang="en-US" sz="900" dirty="0">
                <a:solidFill>
                  <a:prstClr val="white"/>
                </a:solidFill>
                <a:latin typeface="Helvetica Light"/>
                <a:cs typeface="Helvetica Light"/>
              </a:rPr>
              <a:t>50,000 readers</a:t>
            </a:r>
          </a:p>
          <a:p>
            <a:pPr algn="ctr" defTabSz="342900"/>
            <a:endParaRPr lang="en-US" sz="900" dirty="0">
              <a:solidFill>
                <a:prstClr val="white"/>
              </a:solidFill>
              <a:latin typeface="Helvetica Light"/>
              <a:cs typeface="Helvetica Light"/>
            </a:endParaRPr>
          </a:p>
        </p:txBody>
      </p:sp>
      <p:sp>
        <p:nvSpPr>
          <p:cNvPr id="59" name="TextBox 58"/>
          <p:cNvSpPr txBox="1"/>
          <p:nvPr/>
        </p:nvSpPr>
        <p:spPr>
          <a:xfrm>
            <a:off x="6858508" y="4225942"/>
            <a:ext cx="889988" cy="5078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61 domain</a:t>
            </a:r>
            <a:br>
              <a:rPr lang="en-US" sz="900" dirty="0">
                <a:solidFill>
                  <a:prstClr val="white"/>
                </a:solidFill>
                <a:latin typeface="Helvetica Light"/>
                <a:cs typeface="Helvetica Light"/>
              </a:rPr>
            </a:br>
            <a:r>
              <a:rPr lang="en-US" sz="900" dirty="0">
                <a:solidFill>
                  <a:prstClr val="white"/>
                </a:solidFill>
                <a:latin typeface="Helvetica Light"/>
                <a:cs typeface="Helvetica Light"/>
              </a:rPr>
              <a:t>ambassadors</a:t>
            </a:r>
          </a:p>
          <a:p>
            <a:pPr algn="ctr" defTabSz="342900"/>
            <a:endParaRPr lang="en-US" sz="900" dirty="0">
              <a:solidFill>
                <a:prstClr val="white"/>
              </a:solidFill>
              <a:latin typeface="Helvetica Light"/>
              <a:cs typeface="Helvetica Light"/>
            </a:endParaRPr>
          </a:p>
        </p:txBody>
      </p:sp>
      <p:sp>
        <p:nvSpPr>
          <p:cNvPr id="60" name="TextBox 59"/>
          <p:cNvSpPr txBox="1"/>
          <p:nvPr/>
        </p:nvSpPr>
        <p:spPr>
          <a:xfrm>
            <a:off x="4754437" y="4944767"/>
            <a:ext cx="1531188"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20+ workshops </a:t>
            </a:r>
            <a:r>
              <a:rPr lang="en-US" sz="900" dirty="0" err="1">
                <a:solidFill>
                  <a:prstClr val="white"/>
                </a:solidFill>
                <a:latin typeface="Helvetica Light"/>
                <a:cs typeface="Helvetica Light"/>
              </a:rPr>
              <a:t>organised</a:t>
            </a:r>
            <a:endParaRPr lang="en-US" sz="900" dirty="0">
              <a:solidFill>
                <a:prstClr val="white"/>
              </a:solidFill>
              <a:latin typeface="Helvetica Light"/>
              <a:cs typeface="Helvetica Light"/>
            </a:endParaRPr>
          </a:p>
          <a:p>
            <a:pPr algn="ctr" defTabSz="342900"/>
            <a:endParaRPr lang="en-US" sz="900" dirty="0">
              <a:solidFill>
                <a:prstClr val="white"/>
              </a:solidFill>
              <a:latin typeface="Helvetica Light"/>
              <a:cs typeface="Helvetica Light"/>
            </a:endParaRPr>
          </a:p>
        </p:txBody>
      </p:sp>
      <p:sp>
        <p:nvSpPr>
          <p:cNvPr id="61" name="TextBox 60"/>
          <p:cNvSpPr txBox="1"/>
          <p:nvPr/>
        </p:nvSpPr>
        <p:spPr>
          <a:xfrm>
            <a:off x="1411459" y="3245317"/>
            <a:ext cx="1024639" cy="6463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740 researchers</a:t>
            </a:r>
            <a:br>
              <a:rPr lang="en-US" sz="900" dirty="0">
                <a:solidFill>
                  <a:prstClr val="white"/>
                </a:solidFill>
                <a:latin typeface="Helvetica Light"/>
                <a:cs typeface="Helvetica Light"/>
              </a:rPr>
            </a:br>
            <a:r>
              <a:rPr lang="en-US" sz="900" dirty="0">
                <a:solidFill>
                  <a:prstClr val="white"/>
                </a:solidFill>
                <a:latin typeface="Helvetica Light"/>
                <a:cs typeface="Helvetica Light"/>
              </a:rPr>
              <a:t>50,000 grants</a:t>
            </a:r>
            <a:br>
              <a:rPr lang="en-US" sz="900" dirty="0">
                <a:solidFill>
                  <a:prstClr val="white"/>
                </a:solidFill>
                <a:latin typeface="Helvetica Light"/>
                <a:cs typeface="Helvetica Light"/>
              </a:rPr>
            </a:br>
            <a:r>
              <a:rPr lang="en-US" sz="900" dirty="0" err="1">
                <a:solidFill>
                  <a:prstClr val="white"/>
                </a:solidFill>
                <a:latin typeface="Helvetica Light"/>
                <a:cs typeface="Helvetica Light"/>
              </a:rPr>
              <a:t>analysed</a:t>
            </a:r>
            <a:endParaRPr lang="en-US" sz="900" dirty="0">
              <a:solidFill>
                <a:prstClr val="white"/>
              </a:solidFill>
              <a:latin typeface="Helvetica Light"/>
              <a:cs typeface="Helvetica Light"/>
            </a:endParaRPr>
          </a:p>
          <a:p>
            <a:pPr algn="ctr" defTabSz="342900"/>
            <a:endParaRPr lang="en-US" sz="900" dirty="0">
              <a:solidFill>
                <a:prstClr val="white"/>
              </a:solidFill>
              <a:latin typeface="Helvetica Light"/>
              <a:cs typeface="Helvetica Light"/>
            </a:endParaRPr>
          </a:p>
        </p:txBody>
      </p:sp>
      <p:sp>
        <p:nvSpPr>
          <p:cNvPr id="62" name="TextBox 61"/>
          <p:cNvSpPr txBox="1"/>
          <p:nvPr/>
        </p:nvSpPr>
        <p:spPr>
          <a:xfrm>
            <a:off x="3636488" y="2650222"/>
            <a:ext cx="1871025" cy="784830"/>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150+ contributed articles</a:t>
            </a:r>
          </a:p>
          <a:p>
            <a:pPr algn="ctr" defTabSz="342900"/>
            <a:r>
              <a:rPr lang="en-US" sz="900" dirty="0">
                <a:solidFill>
                  <a:prstClr val="white"/>
                </a:solidFill>
                <a:latin typeface="Helvetica Light"/>
                <a:cs typeface="Helvetica Light"/>
              </a:rPr>
              <a:t>20,000 unique visitors per month</a:t>
            </a:r>
          </a:p>
          <a:p>
            <a:pPr algn="ctr" defTabSz="342900"/>
            <a:r>
              <a:rPr lang="en-US" sz="900" dirty="0">
                <a:solidFill>
                  <a:prstClr val="white"/>
                </a:solidFill>
                <a:latin typeface="Helvetica Light"/>
                <a:cs typeface="Helvetica Light"/>
              </a:rPr>
              <a:t>3,000 Twitter followers</a:t>
            </a:r>
          </a:p>
          <a:p>
            <a:pPr algn="ctr" defTabSz="342900"/>
            <a:endParaRPr lang="en-US" sz="900" dirty="0">
              <a:solidFill>
                <a:prstClr val="white"/>
              </a:solidFill>
              <a:latin typeface="Helvetica Light"/>
              <a:cs typeface="Helvetica Light"/>
            </a:endParaRPr>
          </a:p>
          <a:p>
            <a:pPr algn="ctr" defTabSz="342900"/>
            <a:endParaRPr lang="en-US" sz="900" dirty="0">
              <a:solidFill>
                <a:prstClr val="white"/>
              </a:solidFill>
              <a:latin typeface="Helvetica Light"/>
              <a:cs typeface="Helvetica Light"/>
            </a:endParaRPr>
          </a:p>
        </p:txBody>
      </p:sp>
      <p:sp>
        <p:nvSpPr>
          <p:cNvPr id="63" name="TextBox 62"/>
          <p:cNvSpPr txBox="1"/>
          <p:nvPr/>
        </p:nvSpPr>
        <p:spPr>
          <a:xfrm>
            <a:off x="1254551" y="4499189"/>
            <a:ext cx="1261884"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300+ RSEs engaged</a:t>
            </a:r>
          </a:p>
          <a:p>
            <a:pPr algn="ctr" defTabSz="342900"/>
            <a:endParaRPr lang="en-US" sz="900" dirty="0">
              <a:solidFill>
                <a:prstClr val="white"/>
              </a:solidFill>
              <a:latin typeface="Helvetica Light"/>
              <a:cs typeface="Helvetica Light"/>
            </a:endParaRPr>
          </a:p>
        </p:txBody>
      </p:sp>
      <p:sp>
        <p:nvSpPr>
          <p:cNvPr id="64" name="TextBox 63"/>
          <p:cNvSpPr txBox="1"/>
          <p:nvPr/>
        </p:nvSpPr>
        <p:spPr>
          <a:xfrm>
            <a:off x="2382744" y="4499189"/>
            <a:ext cx="1011816"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2100 signatures</a:t>
            </a:r>
          </a:p>
          <a:p>
            <a:pPr algn="ctr" defTabSz="342900"/>
            <a:endParaRPr lang="en-US" sz="900" dirty="0">
              <a:solidFill>
                <a:prstClr val="white"/>
              </a:solidFill>
              <a:latin typeface="Helvetica Light"/>
              <a:cs typeface="Helvetica Light"/>
            </a:endParaRPr>
          </a:p>
        </p:txBody>
      </p:sp>
      <p:sp>
        <p:nvSpPr>
          <p:cNvPr id="65" name="TextBox 64"/>
          <p:cNvSpPr txBox="1"/>
          <p:nvPr/>
        </p:nvSpPr>
        <p:spPr>
          <a:xfrm>
            <a:off x="3256632" y="4537565"/>
            <a:ext cx="1281121"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13 issues highlighted</a:t>
            </a:r>
          </a:p>
          <a:p>
            <a:pPr algn="ctr" defTabSz="342900"/>
            <a:endParaRPr lang="en-US" sz="900" dirty="0">
              <a:solidFill>
                <a:prstClr val="white"/>
              </a:solidFill>
              <a:latin typeface="Helvetica Light"/>
              <a:cs typeface="Helvetica Light"/>
            </a:endParaRPr>
          </a:p>
        </p:txBody>
      </p:sp>
      <p:sp>
        <p:nvSpPr>
          <p:cNvPr id="66" name="TextBox 65"/>
          <p:cNvSpPr txBox="1"/>
          <p:nvPr/>
        </p:nvSpPr>
        <p:spPr>
          <a:xfrm>
            <a:off x="3838769" y="1953837"/>
            <a:ext cx="1451038" cy="461665"/>
          </a:xfrm>
          <a:prstGeom prst="rect">
            <a:avLst/>
          </a:prstGeom>
          <a:noFill/>
        </p:spPr>
        <p:txBody>
          <a:bodyPr wrap="none" rtlCol="0" anchor="t">
            <a:spAutoFit/>
          </a:bodyPr>
          <a:lstStyle/>
          <a:p>
            <a:pPr algn="ctr" defTabSz="342900"/>
            <a:r>
              <a:rPr lang="en-US" sz="2400" dirty="0">
                <a:solidFill>
                  <a:srgbClr val="FF0000"/>
                </a:solidFill>
                <a:latin typeface="Helvetica"/>
                <a:cs typeface="Helvetica"/>
              </a:rPr>
              <a:t>Outreach</a:t>
            </a:r>
          </a:p>
        </p:txBody>
      </p:sp>
      <p:pic>
        <p:nvPicPr>
          <p:cNvPr id="2" name="Picture 1"/>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626006" y="3239167"/>
            <a:ext cx="1728192" cy="412703"/>
          </a:xfrm>
          <a:prstGeom prst="rect">
            <a:avLst/>
          </a:prstGeom>
        </p:spPr>
      </p:pic>
    </p:spTree>
    <p:extLst>
      <p:ext uri="{BB962C8B-B14F-4D97-AF65-F5344CB8AC3E}">
        <p14:creationId xmlns:p14="http://schemas.microsoft.com/office/powerpoint/2010/main" val="165662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this talk</a:t>
            </a:r>
          </a:p>
        </p:txBody>
      </p:sp>
      <p:sp>
        <p:nvSpPr>
          <p:cNvPr id="3" name="Content Placeholder 2"/>
          <p:cNvSpPr>
            <a:spLocks noGrp="1"/>
          </p:cNvSpPr>
          <p:nvPr>
            <p:ph idx="1"/>
          </p:nvPr>
        </p:nvSpPr>
        <p:spPr/>
        <p:txBody>
          <a:bodyPr>
            <a:normAutofit fontScale="92500" lnSpcReduction="10000"/>
          </a:bodyPr>
          <a:lstStyle/>
          <a:p>
            <a:r>
              <a:rPr lang="en-US" dirty="0"/>
              <a:t>Why software best practice is important</a:t>
            </a:r>
          </a:p>
          <a:p>
            <a:pPr lvl="1"/>
            <a:r>
              <a:rPr lang="en-US" dirty="0"/>
              <a:t>Ubiquity of software; Reproducibility crisis; Careers  </a:t>
            </a:r>
          </a:p>
          <a:p>
            <a:r>
              <a:rPr lang="en-US" dirty="0"/>
              <a:t>What’s already happening</a:t>
            </a:r>
          </a:p>
          <a:p>
            <a:pPr lvl="1"/>
            <a:r>
              <a:rPr lang="en-US" dirty="0"/>
              <a:t>Changes in Policy; Carpentries; Research Software Engineers; Community Guidelines</a:t>
            </a:r>
          </a:p>
          <a:p>
            <a:r>
              <a:rPr lang="en-US" dirty="0"/>
              <a:t>What the next challenges are</a:t>
            </a:r>
          </a:p>
          <a:p>
            <a:pPr lvl="1"/>
            <a:r>
              <a:rPr lang="en-US" dirty="0"/>
              <a:t>Lack of resources; Belief in research commons</a:t>
            </a:r>
          </a:p>
          <a:p>
            <a:pPr lvl="1"/>
            <a:endParaRPr lang="en-US" dirty="0"/>
          </a:p>
        </p:txBody>
      </p:sp>
      <p:pic>
        <p:nvPicPr>
          <p:cNvPr id="4" name="Picture 3">
            <a:extLst>
              <a:ext uri="{FF2B5EF4-FFF2-40B4-BE49-F238E27FC236}">
                <a16:creationId xmlns:a16="http://schemas.microsoft.com/office/drawing/2014/main" id="{C7FB30FE-A8DE-5041-B7E2-743C90B82898}"/>
              </a:ext>
            </a:extLst>
          </p:cNvPr>
          <p:cNvPicPr>
            <a:picLocks noChangeAspect="1"/>
          </p:cNvPicPr>
          <p:nvPr/>
        </p:nvPicPr>
        <p:blipFill>
          <a:blip r:embed="rId2"/>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1785992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311700" y="216425"/>
            <a:ext cx="8520600" cy="572700"/>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r>
              <a:rPr lang="en" dirty="0"/>
              <a:t>UK software survey 2014</a:t>
            </a:r>
            <a:endParaRPr dirty="0"/>
          </a:p>
        </p:txBody>
      </p:sp>
      <p:pic>
        <p:nvPicPr>
          <p:cNvPr id="98" name="Shape 9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80988" y="1031750"/>
            <a:ext cx="6982027" cy="4049576"/>
          </a:xfrm>
          <a:prstGeom prst="rect">
            <a:avLst/>
          </a:prstGeom>
          <a:noFill/>
          <a:ln>
            <a:noFill/>
          </a:ln>
        </p:spPr>
      </p:pic>
      <p:sp>
        <p:nvSpPr>
          <p:cNvPr id="2" name="TextBox 1">
            <a:extLst>
              <a:ext uri="{FF2B5EF4-FFF2-40B4-BE49-F238E27FC236}">
                <a16:creationId xmlns:a16="http://schemas.microsoft.com/office/drawing/2014/main" id="{F0BDC6D5-24F8-2849-AE3D-6119EEAB7BC8}"/>
              </a:ext>
            </a:extLst>
          </p:cNvPr>
          <p:cNvSpPr txBox="1"/>
          <p:nvPr/>
        </p:nvSpPr>
        <p:spPr>
          <a:xfrm rot="16200000">
            <a:off x="-952332" y="2467630"/>
            <a:ext cx="3451394" cy="923330"/>
          </a:xfrm>
          <a:prstGeom prst="rect">
            <a:avLst/>
          </a:prstGeom>
          <a:noFill/>
        </p:spPr>
        <p:txBody>
          <a:bodyPr wrap="none" rtlCol="0">
            <a:spAutoFit/>
          </a:bodyPr>
          <a:lstStyle/>
          <a:p>
            <a:r>
              <a:rPr lang="en-GB" dirty="0"/>
              <a:t>S.J. Hettrick et al, </a:t>
            </a:r>
            <a:br>
              <a:rPr lang="en-GB" dirty="0"/>
            </a:br>
            <a:r>
              <a:rPr lang="en-GB" dirty="0"/>
              <a:t>UK Research Software Survey 2014</a:t>
            </a:r>
          </a:p>
          <a:p>
            <a:r>
              <a:rPr lang="en-GB" dirty="0"/>
              <a:t>​</a:t>
            </a:r>
            <a:r>
              <a:rPr lang="en-GB" dirty="0">
                <a:hlinkClick r:id="rId4"/>
              </a:rPr>
              <a:t>DOI:10.5281/zenodo.1183562</a:t>
            </a:r>
            <a:r>
              <a:rPr lang="en-GB" dirty="0"/>
              <a:t>.</a:t>
            </a:r>
            <a:endParaRPr lang="en-US" dirty="0"/>
          </a:p>
        </p:txBody>
      </p:sp>
      <p:pic>
        <p:nvPicPr>
          <p:cNvPr id="5" name="Picture 4">
            <a:extLst>
              <a:ext uri="{FF2B5EF4-FFF2-40B4-BE49-F238E27FC236}">
                <a16:creationId xmlns:a16="http://schemas.microsoft.com/office/drawing/2014/main" id="{66D473EA-13E3-ED48-8DEF-6DB0E52BBCAC}"/>
              </a:ext>
            </a:extLst>
          </p:cNvPr>
          <p:cNvPicPr>
            <a:picLocks noChangeAspect="1"/>
          </p:cNvPicPr>
          <p:nvPr/>
        </p:nvPicPr>
        <p:blipFill>
          <a:blip r:embed="rId5"/>
          <a:stretch>
            <a:fillRect/>
          </a:stretch>
        </p:blipFill>
        <p:spPr>
          <a:xfrm>
            <a:off x="8316416" y="4848225"/>
            <a:ext cx="838200" cy="295275"/>
          </a:xfrm>
          <a:prstGeom prst="rect">
            <a:avLst/>
          </a:prstGeom>
        </p:spPr>
      </p:pic>
    </p:spTree>
    <p:extLst>
      <p:ext uri="{BB962C8B-B14F-4D97-AF65-F5344CB8AC3E}">
        <p14:creationId xmlns:p14="http://schemas.microsoft.com/office/powerpoint/2010/main" val="3435936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311700" y="216425"/>
            <a:ext cx="8520600" cy="572700"/>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r>
              <a:rPr lang="en" dirty="0"/>
              <a:t>Software in research papers</a:t>
            </a:r>
            <a:endParaRPr dirty="0"/>
          </a:p>
        </p:txBody>
      </p:sp>
      <p:grpSp>
        <p:nvGrpSpPr>
          <p:cNvPr id="118" name="Shape 118"/>
          <p:cNvGrpSpPr/>
          <p:nvPr/>
        </p:nvGrpSpPr>
        <p:grpSpPr>
          <a:xfrm>
            <a:off x="504701" y="1059582"/>
            <a:ext cx="7313450" cy="4257388"/>
            <a:chOff x="1080988" y="954125"/>
            <a:chExt cx="7185938" cy="4153739"/>
          </a:xfrm>
        </p:grpSpPr>
        <p:pic>
          <p:nvPicPr>
            <p:cNvPr id="119" name="Shape 11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80988" y="1017725"/>
              <a:ext cx="6982027" cy="4049576"/>
            </a:xfrm>
            <a:prstGeom prst="rect">
              <a:avLst/>
            </a:prstGeom>
            <a:noFill/>
            <a:ln>
              <a:noFill/>
            </a:ln>
          </p:spPr>
        </p:pic>
        <p:sp>
          <p:nvSpPr>
            <p:cNvPr id="120" name="Shape 120"/>
            <p:cNvSpPr txBox="1"/>
            <p:nvPr/>
          </p:nvSpPr>
          <p:spPr>
            <a:xfrm>
              <a:off x="7504325" y="954125"/>
              <a:ext cx="762600" cy="503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700">
                  <a:latin typeface="Times New Roman"/>
                  <a:ea typeface="Times New Roman"/>
                  <a:cs typeface="Times New Roman"/>
                  <a:sym typeface="Times New Roman"/>
                </a:rPr>
                <a:t>65%</a:t>
              </a:r>
              <a:endParaRPr sz="1700">
                <a:latin typeface="Times New Roman"/>
                <a:ea typeface="Times New Roman"/>
                <a:cs typeface="Times New Roman"/>
                <a:sym typeface="Times New Roman"/>
              </a:endParaRPr>
            </a:p>
          </p:txBody>
        </p:sp>
        <p:sp>
          <p:nvSpPr>
            <p:cNvPr id="121" name="Shape 121"/>
            <p:cNvSpPr txBox="1"/>
            <p:nvPr/>
          </p:nvSpPr>
          <p:spPr>
            <a:xfrm>
              <a:off x="7504325" y="4604764"/>
              <a:ext cx="762600" cy="503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latin typeface="Times New Roman"/>
                  <a:ea typeface="Times New Roman"/>
                  <a:cs typeface="Times New Roman"/>
                  <a:sym typeface="Times New Roman"/>
                </a:rPr>
                <a:t>2017</a:t>
              </a:r>
              <a:endParaRPr sz="1000">
                <a:latin typeface="Times New Roman"/>
                <a:ea typeface="Times New Roman"/>
                <a:cs typeface="Times New Roman"/>
                <a:sym typeface="Times New Roman"/>
              </a:endParaRPr>
            </a:p>
          </p:txBody>
        </p:sp>
      </p:grpSp>
      <p:sp>
        <p:nvSpPr>
          <p:cNvPr id="122" name="Shape 122"/>
          <p:cNvSpPr txBox="1"/>
          <p:nvPr/>
        </p:nvSpPr>
        <p:spPr>
          <a:xfrm>
            <a:off x="903475" y="1188900"/>
            <a:ext cx="3181500" cy="1673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Searched Eprints repositories from 31 UK institutions ~ 600k papers</a:t>
            </a:r>
            <a:endParaRPr/>
          </a:p>
          <a:p>
            <a:pPr marL="0" lvl="0" indent="0">
              <a:spcBef>
                <a:spcPts val="0"/>
              </a:spcBef>
              <a:spcAft>
                <a:spcPts val="0"/>
              </a:spcAft>
              <a:buNone/>
            </a:pPr>
            <a:endParaRPr/>
          </a:p>
          <a:p>
            <a:pPr marL="0" lvl="0" indent="0">
              <a:spcBef>
                <a:spcPts val="0"/>
              </a:spcBef>
              <a:spcAft>
                <a:spcPts val="0"/>
              </a:spcAft>
              <a:buNone/>
            </a:pPr>
            <a:r>
              <a:rPr lang="en"/>
              <a:t>Displayed the percentage of papers found to have software-related terms against all papers in the repository.</a:t>
            </a:r>
            <a:endParaRPr/>
          </a:p>
        </p:txBody>
      </p:sp>
      <p:pic>
        <p:nvPicPr>
          <p:cNvPr id="8" name="Picture 7">
            <a:extLst>
              <a:ext uri="{FF2B5EF4-FFF2-40B4-BE49-F238E27FC236}">
                <a16:creationId xmlns:a16="http://schemas.microsoft.com/office/drawing/2014/main" id="{F28B78DA-9F30-0A49-BD8F-0D1AD3989974}"/>
              </a:ext>
            </a:extLst>
          </p:cNvPr>
          <p:cNvPicPr>
            <a:picLocks noChangeAspect="1"/>
          </p:cNvPicPr>
          <p:nvPr/>
        </p:nvPicPr>
        <p:blipFill>
          <a:blip r:embed="rId4"/>
          <a:stretch>
            <a:fillRect/>
          </a:stretch>
        </p:blipFill>
        <p:spPr>
          <a:xfrm>
            <a:off x="8316416" y="4848225"/>
            <a:ext cx="838200" cy="295275"/>
          </a:xfrm>
          <a:prstGeom prst="rect">
            <a:avLst/>
          </a:prstGeom>
        </p:spPr>
      </p:pic>
    </p:spTree>
    <p:extLst>
      <p:ext uri="{BB962C8B-B14F-4D97-AF65-F5344CB8AC3E}">
        <p14:creationId xmlns:p14="http://schemas.microsoft.com/office/powerpoint/2010/main" val="3005963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in nature</a:t>
            </a:r>
          </a:p>
        </p:txBody>
      </p:sp>
      <p:pic>
        <p:nvPicPr>
          <p:cNvPr id="3" name="Picture 2"/>
          <p:cNvPicPr>
            <a:picLocks noChangeAspect="1"/>
          </p:cNvPicPr>
          <p:nvPr/>
        </p:nvPicPr>
        <p:blipFill>
          <a:blip r:embed="rId3"/>
          <a:stretch>
            <a:fillRect/>
          </a:stretch>
        </p:blipFill>
        <p:spPr>
          <a:xfrm>
            <a:off x="611560" y="1059582"/>
            <a:ext cx="7992888" cy="4083918"/>
          </a:xfrm>
          <a:prstGeom prst="rect">
            <a:avLst/>
          </a:prstGeom>
        </p:spPr>
      </p:pic>
      <p:sp>
        <p:nvSpPr>
          <p:cNvPr id="4" name="TextBox 3"/>
          <p:cNvSpPr txBox="1"/>
          <p:nvPr/>
        </p:nvSpPr>
        <p:spPr>
          <a:xfrm>
            <a:off x="14908" y="4731990"/>
            <a:ext cx="5305170" cy="646331"/>
          </a:xfrm>
          <a:prstGeom prst="rect">
            <a:avLst/>
          </a:prstGeom>
          <a:noFill/>
        </p:spPr>
        <p:txBody>
          <a:bodyPr wrap="none" rtlCol="0">
            <a:spAutoFit/>
          </a:bodyPr>
          <a:lstStyle/>
          <a:p>
            <a:pPr marL="0" lvl="1"/>
            <a:r>
              <a:rPr lang="en-US" dirty="0" err="1"/>
              <a:t>Nangia</a:t>
            </a:r>
            <a:r>
              <a:rPr lang="en-US" dirty="0"/>
              <a:t> and Katz: </a:t>
            </a:r>
            <a:r>
              <a:rPr lang="en-US" dirty="0">
                <a:hlinkClick r:id="rId4"/>
              </a:rPr>
              <a:t>https://arxiv.org/pdf/1706.06527.pdf</a:t>
            </a:r>
            <a:endParaRPr lang="en-US" dirty="0"/>
          </a:p>
          <a:p>
            <a:endParaRPr lang="en-US" dirty="0"/>
          </a:p>
        </p:txBody>
      </p:sp>
    </p:spTree>
    <p:extLst>
      <p:ext uri="{BB962C8B-B14F-4D97-AF65-F5344CB8AC3E}">
        <p14:creationId xmlns:p14="http://schemas.microsoft.com/office/powerpoint/2010/main" val="2111613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56E68-8614-5041-BF5F-F9D6002A6C67}"/>
              </a:ext>
            </a:extLst>
          </p:cNvPr>
          <p:cNvSpPr>
            <a:spLocks noGrp="1"/>
          </p:cNvSpPr>
          <p:nvPr>
            <p:ph type="title"/>
          </p:nvPr>
        </p:nvSpPr>
        <p:spPr/>
        <p:txBody>
          <a:bodyPr/>
          <a:lstStyle/>
          <a:p>
            <a:r>
              <a:rPr lang="en-US" dirty="0"/>
              <a:t>Long, long, long tail</a:t>
            </a:r>
          </a:p>
        </p:txBody>
      </p:sp>
      <p:pic>
        <p:nvPicPr>
          <p:cNvPr id="3" name="Picture 2">
            <a:extLst>
              <a:ext uri="{FF2B5EF4-FFF2-40B4-BE49-F238E27FC236}">
                <a16:creationId xmlns:a16="http://schemas.microsoft.com/office/drawing/2014/main" id="{E3D93B42-64CD-9B40-898B-47EFDF5EF5EB}"/>
              </a:ext>
            </a:extLst>
          </p:cNvPr>
          <p:cNvPicPr>
            <a:picLocks noChangeAspect="1"/>
          </p:cNvPicPr>
          <p:nvPr/>
        </p:nvPicPr>
        <p:blipFill>
          <a:blip r:embed="rId2"/>
          <a:stretch>
            <a:fillRect/>
          </a:stretch>
        </p:blipFill>
        <p:spPr>
          <a:xfrm>
            <a:off x="1043608" y="1187141"/>
            <a:ext cx="6584144" cy="3956359"/>
          </a:xfrm>
          <a:prstGeom prst="rect">
            <a:avLst/>
          </a:prstGeom>
        </p:spPr>
      </p:pic>
      <p:sp>
        <p:nvSpPr>
          <p:cNvPr id="4" name="TextBox 3">
            <a:extLst>
              <a:ext uri="{FF2B5EF4-FFF2-40B4-BE49-F238E27FC236}">
                <a16:creationId xmlns:a16="http://schemas.microsoft.com/office/drawing/2014/main" id="{D2D19F16-26C6-2B45-9BA1-316362265CFD}"/>
              </a:ext>
            </a:extLst>
          </p:cNvPr>
          <p:cNvSpPr txBox="1"/>
          <p:nvPr/>
        </p:nvSpPr>
        <p:spPr>
          <a:xfrm>
            <a:off x="6334600" y="3696270"/>
            <a:ext cx="2567882" cy="276999"/>
          </a:xfrm>
          <a:prstGeom prst="rect">
            <a:avLst/>
          </a:prstGeom>
          <a:noFill/>
        </p:spPr>
        <p:txBody>
          <a:bodyPr wrap="none" rtlCol="0">
            <a:spAutoFit/>
          </a:bodyPr>
          <a:lstStyle/>
          <a:p>
            <a:r>
              <a:rPr lang="en-GB" sz="1200" dirty="0"/>
              <a:t>http://</a:t>
            </a:r>
            <a:r>
              <a:rPr lang="en-GB" sz="1200" dirty="0" err="1"/>
              <a:t>doi.org</a:t>
            </a:r>
            <a:r>
              <a:rPr lang="en-GB" sz="1200" dirty="0"/>
              <a:t>/10.5281/zenodo.60276</a:t>
            </a:r>
            <a:endParaRPr lang="en-US" sz="1200" dirty="0"/>
          </a:p>
        </p:txBody>
      </p:sp>
      <p:sp>
        <p:nvSpPr>
          <p:cNvPr id="5" name="TextBox 4">
            <a:extLst>
              <a:ext uri="{FF2B5EF4-FFF2-40B4-BE49-F238E27FC236}">
                <a16:creationId xmlns:a16="http://schemas.microsoft.com/office/drawing/2014/main" id="{9E64204F-D52A-0B43-8847-39F6D729D560}"/>
              </a:ext>
            </a:extLst>
          </p:cNvPr>
          <p:cNvSpPr txBox="1"/>
          <p:nvPr/>
        </p:nvSpPr>
        <p:spPr>
          <a:xfrm>
            <a:off x="4108557" y="1126336"/>
            <a:ext cx="4517647" cy="2585323"/>
          </a:xfrm>
          <a:prstGeom prst="rect">
            <a:avLst/>
          </a:prstGeom>
          <a:noFill/>
        </p:spPr>
        <p:txBody>
          <a:bodyPr wrap="none" rtlCol="0">
            <a:spAutoFit/>
          </a:bodyPr>
          <a:lstStyle/>
          <a:p>
            <a:r>
              <a:rPr lang="en-US" dirty="0"/>
              <a:t>“What software do you use in your research?”</a:t>
            </a:r>
          </a:p>
          <a:p>
            <a:endParaRPr lang="en-US" dirty="0"/>
          </a:p>
          <a:p>
            <a:r>
              <a:rPr lang="en-US" dirty="0"/>
              <a:t>2958 responses (2014–16, 1261 participants)</a:t>
            </a:r>
          </a:p>
          <a:p>
            <a:r>
              <a:rPr lang="en-US" dirty="0"/>
              <a:t>&gt;10: 35 packages</a:t>
            </a:r>
          </a:p>
          <a:p>
            <a:r>
              <a:rPr lang="en-US" dirty="0"/>
              <a:t>&gt;1: 304 packages</a:t>
            </a:r>
          </a:p>
          <a:p>
            <a:r>
              <a:rPr lang="en-US" dirty="0"/>
              <a:t>1: 2654 packages</a:t>
            </a:r>
          </a:p>
          <a:p>
            <a:endParaRPr lang="en-US" dirty="0"/>
          </a:p>
          <a:p>
            <a:r>
              <a:rPr lang="en-US" dirty="0"/>
              <a:t>Python, </a:t>
            </a:r>
            <a:r>
              <a:rPr lang="en-US" dirty="0" err="1"/>
              <a:t>Matlab</a:t>
            </a:r>
            <a:r>
              <a:rPr lang="en-US" dirty="0"/>
              <a:t>, R</a:t>
            </a:r>
            <a:br>
              <a:rPr lang="en-US" dirty="0"/>
            </a:br>
            <a:r>
              <a:rPr lang="en-US" dirty="0"/>
              <a:t>SPSS, Excel top packages </a:t>
            </a:r>
          </a:p>
        </p:txBody>
      </p:sp>
      <p:sp>
        <p:nvSpPr>
          <p:cNvPr id="6" name="TextBox 5">
            <a:extLst>
              <a:ext uri="{FF2B5EF4-FFF2-40B4-BE49-F238E27FC236}">
                <a16:creationId xmlns:a16="http://schemas.microsoft.com/office/drawing/2014/main" id="{8385C1C2-3738-F141-B27E-2562309B1F06}"/>
              </a:ext>
            </a:extLst>
          </p:cNvPr>
          <p:cNvSpPr txBox="1"/>
          <p:nvPr/>
        </p:nvSpPr>
        <p:spPr>
          <a:xfrm>
            <a:off x="-449" y="4863374"/>
            <a:ext cx="1845377" cy="246221"/>
          </a:xfrm>
          <a:prstGeom prst="rect">
            <a:avLst/>
          </a:prstGeom>
          <a:noFill/>
        </p:spPr>
        <p:txBody>
          <a:bodyPr wrap="none" rtlCol="0">
            <a:spAutoFit/>
          </a:bodyPr>
          <a:lstStyle/>
          <a:p>
            <a:r>
              <a:rPr lang="en-US" sz="1000" dirty="0"/>
              <a:t>Slide courtesy of Simon Hettrick</a:t>
            </a:r>
          </a:p>
        </p:txBody>
      </p:sp>
    </p:spTree>
    <p:extLst>
      <p:ext uri="{BB962C8B-B14F-4D97-AF65-F5344CB8AC3E}">
        <p14:creationId xmlns:p14="http://schemas.microsoft.com/office/powerpoint/2010/main" val="161243211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raft 16x9 SSI template" id="{B8463C5A-2878-B644-B068-B65B2842EF73}" vid="{E8C2FA56-59AD-8C40-82FF-CB570CF078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7856CD46387443811428F16B5378D3" ma:contentTypeVersion="0" ma:contentTypeDescription="Create a new document." ma:contentTypeScope="" ma:versionID="17a1fa9394e9df3ffe0f82bd7dbd4843">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75C2EB04-ED8C-41B0-8704-971823A5A3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49F67720-B1E7-4666-BB67-DC10D4B7611F}">
  <ds:schemaRefs>
    <ds:schemaRef ds:uri="http://schemas.microsoft.com/sharepoint/v3/contenttype/forms"/>
  </ds:schemaRefs>
</ds:datastoreItem>
</file>

<file path=customXml/itemProps3.xml><?xml version="1.0" encoding="utf-8"?>
<ds:datastoreItem xmlns:ds="http://schemas.openxmlformats.org/officeDocument/2006/customXml" ds:itemID="{4345AD3D-1F83-4DB7-B79D-F198C7164724}">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89257</TotalTime>
  <Words>3137</Words>
  <Application>Microsoft Macintosh PowerPoint</Application>
  <PresentationFormat>On-screen Show (16:9)</PresentationFormat>
  <Paragraphs>459</Paragraphs>
  <Slides>47</Slides>
  <Notes>21</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Batang</vt:lpstr>
      <vt:lpstr>Arial</vt:lpstr>
      <vt:lpstr>Calibri</vt:lpstr>
      <vt:lpstr>Consolas</vt:lpstr>
      <vt:lpstr>Helvetica</vt:lpstr>
      <vt:lpstr>Helvetica Light</vt:lpstr>
      <vt:lpstr>Mangal</vt:lpstr>
      <vt:lpstr>Open Sans</vt:lpstr>
      <vt:lpstr>Times New Roman</vt:lpstr>
      <vt:lpstr>Wingdings</vt:lpstr>
      <vt:lpstr>1_Office Theme</vt:lpstr>
      <vt:lpstr> More Than Top Down or Bottom Up:  Fostering Software Engineering Best Practice in Diverse Groups  https://doi.org/10.6084/m9.figshare.6731696 3rd July 2018, PASC2018, Basel Neil Chue Hong (@npch), Software Sustainability Institute ORCID: 0000-0002-8876-7606 | N.ChueHong@software.ac.uk</vt:lpstr>
      <vt:lpstr>Best practice is HARD</vt:lpstr>
      <vt:lpstr>Software Sustainability Institute</vt:lpstr>
      <vt:lpstr>PowerPoint Presentation</vt:lpstr>
      <vt:lpstr>About this talk</vt:lpstr>
      <vt:lpstr>UK software survey 2014</vt:lpstr>
      <vt:lpstr>Software in research papers</vt:lpstr>
      <vt:lpstr>Software in nature</vt:lpstr>
      <vt:lpstr>Long, long, long tail</vt:lpstr>
      <vt:lpstr>Growth in a time of debt</vt:lpstr>
      <vt:lpstr>PowerPoint Presentation</vt:lpstr>
      <vt:lpstr>When things go wrong</vt:lpstr>
      <vt:lpstr>PowerPoint Presentation</vt:lpstr>
      <vt:lpstr>PowerPoint Presentation</vt:lpstr>
      <vt:lpstr>Culture change is hard</vt:lpstr>
      <vt:lpstr>Culture change is hard</vt:lpstr>
      <vt:lpstr>Culture change is hard</vt:lpstr>
      <vt:lpstr>Foundational skills for researchers</vt:lpstr>
      <vt:lpstr>PowerPoint Presentation</vt:lpstr>
      <vt:lpstr>PowerPoint Presentation</vt:lpstr>
      <vt:lpstr>What about careers?</vt:lpstr>
      <vt:lpstr>A new name is born</vt:lpstr>
      <vt:lpstr>Growth of RSE Community</vt:lpstr>
      <vt:lpstr>RSEs are worldwide</vt:lpstr>
      <vt:lpstr>Guides are popular</vt:lpstr>
      <vt:lpstr>DLR Initiative</vt:lpstr>
      <vt:lpstr>PowerPoint Presentation</vt:lpstr>
      <vt:lpstr>PowerPoint Presentation</vt:lpstr>
      <vt:lpstr>Community standards</vt:lpstr>
      <vt:lpstr>Software Development Best Practices for Life Sciences</vt:lpstr>
      <vt:lpstr>Research Software Workflow</vt:lpstr>
      <vt:lpstr>LIGO Example</vt:lpstr>
      <vt:lpstr>“Perceived” importance</vt:lpstr>
      <vt:lpstr>PowerPoint Presentation</vt:lpstr>
      <vt:lpstr>Sharing is key to reproducibility</vt:lpstr>
      <vt:lpstr>It’s still all about reputation</vt:lpstr>
      <vt:lpstr>It’s impossible to do this on your own</vt:lpstr>
      <vt:lpstr>Communities of Practice</vt:lpstr>
      <vt:lpstr>Cultivating successful CoPs</vt:lpstr>
      <vt:lpstr>Examples of CoPs</vt:lpstr>
      <vt:lpstr>Summary</vt:lpstr>
      <vt:lpstr>This is still going to be painful</vt:lpstr>
      <vt:lpstr>Find out more about the SSI</vt:lpstr>
      <vt:lpstr>Acknowledgements</vt:lpstr>
      <vt:lpstr>Software Sustainability Institute</vt:lpstr>
      <vt:lpstr>PowerPoint Presentation</vt:lpstr>
      <vt:lpstr>PowerPoint Presentation</vt:lpstr>
    </vt:vector>
  </TitlesOfParts>
  <Manager/>
  <Company/>
  <LinksUpToDate>false</LinksUpToDate>
  <SharedDoc>false</SharedDoc>
  <HyperlinkBase/>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Software as a researcher: being practical versus being perfect</dc:title>
  <dc:subject/>
  <dc:creator>Neil Chue Hong</dc:creator>
  <cp:keywords/>
  <dc:description/>
  <cp:lastModifiedBy>CHUE HONG Neil</cp:lastModifiedBy>
  <cp:revision>488</cp:revision>
  <cp:lastPrinted>2017-12-07T23:04:02Z</cp:lastPrinted>
  <dcterms:created xsi:type="dcterms:W3CDTF">2013-12-14T01:36:11Z</dcterms:created>
  <dcterms:modified xsi:type="dcterms:W3CDTF">2018-07-03T12:41:55Z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0x0101004F7856CD46387443811428F16B5378D3</vt:lpwstr>
  </property>
  <property fmtid="{D5CDD505-2E9C-101B-9397-08002B2CF9AE}" pid="3" name="_TemplateID">
    <vt:lpwstr>TC103382691033</vt:lpwstr>
  </property>
</Properties>
</file>