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0"/>
  </p:notesMasterIdLst>
  <p:sldIdLst>
    <p:sldId id="256" r:id="rId2"/>
    <p:sldId id="422" r:id="rId3"/>
    <p:sldId id="421" r:id="rId4"/>
    <p:sldId id="415" r:id="rId5"/>
    <p:sldId id="424" r:id="rId6"/>
    <p:sldId id="426" r:id="rId7"/>
    <p:sldId id="423" r:id="rId8"/>
    <p:sldId id="418" r:id="rId9"/>
    <p:sldId id="434" r:id="rId10"/>
    <p:sldId id="419" r:id="rId11"/>
    <p:sldId id="425" r:id="rId12"/>
    <p:sldId id="432" r:id="rId13"/>
    <p:sldId id="420" r:id="rId14"/>
    <p:sldId id="427" r:id="rId15"/>
    <p:sldId id="428" r:id="rId16"/>
    <p:sldId id="429" r:id="rId17"/>
    <p:sldId id="430" r:id="rId18"/>
    <p:sldId id="431" r:id="rId19"/>
    <p:sldId id="280" r:id="rId20"/>
    <p:sldId id="274" r:id="rId21"/>
    <p:sldId id="282" r:id="rId22"/>
    <p:sldId id="278" r:id="rId23"/>
    <p:sldId id="370" r:id="rId24"/>
    <p:sldId id="279" r:id="rId25"/>
    <p:sldId id="281" r:id="rId26"/>
    <p:sldId id="283" r:id="rId27"/>
    <p:sldId id="285" r:id="rId28"/>
    <p:sldId id="286" r:id="rId29"/>
    <p:sldId id="287" r:id="rId30"/>
    <p:sldId id="288" r:id="rId31"/>
    <p:sldId id="289" r:id="rId32"/>
    <p:sldId id="371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30" r:id="rId68"/>
    <p:sldId id="332" r:id="rId69"/>
    <p:sldId id="335" r:id="rId70"/>
    <p:sldId id="336" r:id="rId71"/>
    <p:sldId id="337" r:id="rId72"/>
    <p:sldId id="338" r:id="rId73"/>
    <p:sldId id="339" r:id="rId74"/>
    <p:sldId id="340" r:id="rId75"/>
    <p:sldId id="341" r:id="rId76"/>
    <p:sldId id="342" r:id="rId77"/>
    <p:sldId id="343" r:id="rId78"/>
    <p:sldId id="344" r:id="rId79"/>
    <p:sldId id="345" r:id="rId80"/>
    <p:sldId id="346" r:id="rId81"/>
    <p:sldId id="347" r:id="rId82"/>
    <p:sldId id="348" r:id="rId83"/>
    <p:sldId id="349" r:id="rId84"/>
    <p:sldId id="358" r:id="rId85"/>
    <p:sldId id="359" r:id="rId86"/>
    <p:sldId id="360" r:id="rId87"/>
    <p:sldId id="361" r:id="rId88"/>
    <p:sldId id="362" r:id="rId89"/>
    <p:sldId id="363" r:id="rId90"/>
    <p:sldId id="364" r:id="rId91"/>
    <p:sldId id="365" r:id="rId92"/>
    <p:sldId id="372" r:id="rId93"/>
    <p:sldId id="373" r:id="rId94"/>
    <p:sldId id="374" r:id="rId95"/>
    <p:sldId id="375" r:id="rId96"/>
    <p:sldId id="376" r:id="rId97"/>
    <p:sldId id="377" r:id="rId98"/>
    <p:sldId id="378" r:id="rId99"/>
    <p:sldId id="379" r:id="rId100"/>
    <p:sldId id="380" r:id="rId101"/>
    <p:sldId id="398" r:id="rId102"/>
    <p:sldId id="399" r:id="rId103"/>
    <p:sldId id="400" r:id="rId104"/>
    <p:sldId id="401" r:id="rId105"/>
    <p:sldId id="402" r:id="rId106"/>
    <p:sldId id="403" r:id="rId107"/>
    <p:sldId id="404" r:id="rId108"/>
    <p:sldId id="405" r:id="rId109"/>
    <p:sldId id="406" r:id="rId110"/>
    <p:sldId id="407" r:id="rId111"/>
    <p:sldId id="408" r:id="rId112"/>
    <p:sldId id="409" r:id="rId113"/>
    <p:sldId id="410" r:id="rId114"/>
    <p:sldId id="411" r:id="rId115"/>
    <p:sldId id="412" r:id="rId116"/>
    <p:sldId id="413" r:id="rId117"/>
    <p:sldId id="433" r:id="rId118"/>
    <p:sldId id="414" r:id="rId1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364" autoAdjust="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46EE9-1F43-4EAC-8870-E1889F6F14AB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E2E361-25A9-4F70-8350-522EAB2B68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2800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D3116-C4EA-4ECD-9DC3-351E3FB9AEC7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822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D3116-C4EA-4ECD-9DC3-351E3FB9AEC7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9771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92756-4901-4865-9500-8DBDD2956740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A9D3-0EDC-4D07-91F3-A8DC6E8120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0478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92756-4901-4865-9500-8DBDD2956740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A9D3-0EDC-4D07-91F3-A8DC6E8120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3970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92756-4901-4865-9500-8DBDD2956740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A9D3-0EDC-4D07-91F3-A8DC6E8120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7895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92756-4901-4865-9500-8DBDD2956740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A9D3-0EDC-4D07-91F3-A8DC6E8120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9000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92756-4901-4865-9500-8DBDD2956740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A9D3-0EDC-4D07-91F3-A8DC6E8120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728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92756-4901-4865-9500-8DBDD2956740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A9D3-0EDC-4D07-91F3-A8DC6E8120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2941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92756-4901-4865-9500-8DBDD2956740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A9D3-0EDC-4D07-91F3-A8DC6E8120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0652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92756-4901-4865-9500-8DBDD2956740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A9D3-0EDC-4D07-91F3-A8DC6E8120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7868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92756-4901-4865-9500-8DBDD2956740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A9D3-0EDC-4D07-91F3-A8DC6E8120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2213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92756-4901-4865-9500-8DBDD2956740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A9D3-0EDC-4D07-91F3-A8DC6E8120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475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92756-4901-4865-9500-8DBDD2956740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A9D3-0EDC-4D07-91F3-A8DC6E8120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33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92756-4901-4865-9500-8DBDD2956740}" type="datetimeFigureOut">
              <a:rPr lang="pt-BR" smtClean="0"/>
              <a:t>28/06/2018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0A9D3-0EDC-4D07-91F3-A8DC6E81205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544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ontentmind.com.br/cursos/orcid/" TargetMode="External"/><Relationship Id="rId5" Type="http://schemas.openxmlformats.org/officeDocument/2006/relationships/hyperlink" Target="https://creativecommons.org/licenses/by-nc-nd/4.0/" TargetMode="External"/><Relationship Id="rId4" Type="http://schemas.openxmlformats.org/officeDocument/2006/relationships/hyperlink" Target="mailto:suelybcs@contentmind.com.br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nd/4.0/" TargetMode="External"/><Relationship Id="rId2" Type="http://schemas.openxmlformats.org/officeDocument/2006/relationships/hyperlink" Target="mailto:suelybcs@contentmind.com.br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nd/4.0/" TargetMode="External"/><Relationship Id="rId2" Type="http://schemas.openxmlformats.org/officeDocument/2006/relationships/hyperlink" Target="mailto:suelybcs@contentmind.com.br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tmp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mp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tmp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tmp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vistamises.org.br/misesjournal/user/register" TargetMode="External"/><Relationship Id="rId2" Type="http://schemas.openxmlformats.org/officeDocument/2006/relationships/image" Target="../media/image115.tmp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becbrasil.org.br/arquivos/Guia_usuario_DOI-online3.pdf" TargetMode="External"/><Relationship Id="rId2" Type="http://schemas.openxmlformats.org/officeDocument/2006/relationships/hyperlink" Target="https://goo.gl/TnXWo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bibliotecacomunitariadaufscar/videos/1689987507784374/" TargetMode="External"/><Relationship Id="rId5" Type="http://schemas.openxmlformats.org/officeDocument/2006/relationships/hyperlink" Target="https://doi.org/10.20396/rdbci.v15i3.8646260" TargetMode="External"/><Relationship Id="rId4" Type="http://schemas.openxmlformats.org/officeDocument/2006/relationships/hyperlink" Target="https://periodicos.sbu.unicamp.br/ojs/index.php/rdbci/article/view/8646260" TargetMode="Externa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ontentmind.com.br/cursos/orcid/" TargetMode="External"/><Relationship Id="rId5" Type="http://schemas.openxmlformats.org/officeDocument/2006/relationships/hyperlink" Target="https://creativecommons.org/licenses/by-nc-nd/4.0/" TargetMode="External"/><Relationship Id="rId4" Type="http://schemas.openxmlformats.org/officeDocument/2006/relationships/hyperlink" Target="mailto:suelybcs@contentmind.com.br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becbrasil.org.br/arquivos/Guia_usuario_DOI-online3.pdf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dx.doi.org/10.5007/1518-2924.2015v20n42p79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crossref.org/display-guidelines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crossref.org/simpleTextQuery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crossref.org/hc/en-us/articles/215785803-Reference-linkin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m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orcid.org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t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hyperlink" Target="https://www.contentmind.com.br/cursos-mooc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ntentmind.com.br/cursos-mooc/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nd/4.0/" TargetMode="External"/><Relationship Id="rId2" Type="http://schemas.openxmlformats.org/officeDocument/2006/relationships/hyperlink" Target="mailto:suelybcs@contentmind.com.br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" TargetMode="External"/><Relationship Id="rId2" Type="http://schemas.openxmlformats.org/officeDocument/2006/relationships/hyperlink" Target="https://orcid.org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tmp"/><Relationship Id="rId5" Type="http://schemas.openxmlformats.org/officeDocument/2006/relationships/hyperlink" Target="http://orcid.org/" TargetMode="External"/><Relationship Id="rId4" Type="http://schemas.openxmlformats.org/officeDocument/2006/relationships/hyperlink" Target="https://orcid.org/0000-0003-2327-0962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pes.gov.br/seminario-internacional-sistemas-de-informacao-para-a-pos-graduacao/informacoes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mp"/><Relationship Id="rId3" Type="http://schemas.openxmlformats.org/officeDocument/2006/relationships/hyperlink" Target="http://orcid.org/0000-0003-2037-2779" TargetMode="External"/><Relationship Id="rId7" Type="http://schemas.openxmlformats.org/officeDocument/2006/relationships/hyperlink" Target="http://dx.doi.org/10.17545/e-oftalmo.cbo/2015.18" TargetMode="External"/><Relationship Id="rId12" Type="http://schemas.openxmlformats.org/officeDocument/2006/relationships/image" Target="../media/image31.tmp"/><Relationship Id="rId2" Type="http://schemas.openxmlformats.org/officeDocument/2006/relationships/hyperlink" Target="http://orcid.org/0000-0001-5159-095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orcid.org/0000-0003-2694-3747" TargetMode="External"/><Relationship Id="rId11" Type="http://schemas.openxmlformats.org/officeDocument/2006/relationships/image" Target="../media/image30.tmp"/><Relationship Id="rId5" Type="http://schemas.openxmlformats.org/officeDocument/2006/relationships/hyperlink" Target="http://dx.doi.org/10.17545/e-oftalmo.cbo/2015.1" TargetMode="External"/><Relationship Id="rId10" Type="http://schemas.openxmlformats.org/officeDocument/2006/relationships/image" Target="../media/image29.tmp"/><Relationship Id="rId4" Type="http://schemas.openxmlformats.org/officeDocument/2006/relationships/hyperlink" Target="http://orcid.org/0000-0002-5791-3201" TargetMode="External"/><Relationship Id="rId9" Type="http://schemas.openxmlformats.org/officeDocument/2006/relationships/image" Target="../media/image28.tm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nd/4.0/" TargetMode="External"/><Relationship Id="rId2" Type="http://schemas.openxmlformats.org/officeDocument/2006/relationships/hyperlink" Target="mailto:suelybcs@contentmind.com.br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orcid.org/" TargetMode="External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tm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tmp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orcid.org/0000-0001-6151-2200" TargetMode="External"/><Relationship Id="rId2" Type="http://schemas.openxmlformats.org/officeDocument/2006/relationships/image" Target="../media/image66.tmp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upport.orcid.org/knowledgebase/articles/580410" TargetMode="External"/><Relationship Id="rId4" Type="http://schemas.openxmlformats.org/officeDocument/2006/relationships/hyperlink" Target="Removing%20your%20additional%20or%20duplicate%20ORCID%20iD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mp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mp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nd/4.0/" TargetMode="External"/><Relationship Id="rId2" Type="http://schemas.openxmlformats.org/officeDocument/2006/relationships/hyperlink" Target="mailto:suelybcs@contentmind.com.br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mp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mp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mp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mp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becbrasil.org.br/arquivos/Guia_usuario_DOI-online3.pdf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mp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support.orcid.org/knowledgebase/articles/390530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nd/4.0/" TargetMode="External"/><Relationship Id="rId2" Type="http://schemas.openxmlformats.org/officeDocument/2006/relationships/hyperlink" Target="mailto:suelybcs@contentmind.com.br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mp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mp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tmp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mp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tmp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tmp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7230" y="-266206"/>
            <a:ext cx="4861085" cy="318435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853" y="2716241"/>
            <a:ext cx="12191999" cy="1875324"/>
          </a:xfrm>
        </p:spPr>
        <p:txBody>
          <a:bodyPr>
            <a:normAutofit fontScale="90000"/>
          </a:bodyPr>
          <a:lstStyle/>
          <a:p>
            <a:r>
              <a:rPr lang="pt-BR" sz="6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Identificadores digitais</a:t>
            </a:r>
            <a:br>
              <a:rPr lang="pt-BR" sz="6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6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DOI </a:t>
            </a:r>
            <a:r>
              <a:rPr lang="pt-BR" sz="53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(documentos) </a:t>
            </a:r>
            <a:r>
              <a:rPr lang="pt-BR" sz="6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ORC</a:t>
            </a:r>
            <a:r>
              <a:rPr lang="pt-BR" sz="67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</a:t>
            </a:r>
            <a:r>
              <a:rPr lang="pt-BR" sz="6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53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(autores)</a:t>
            </a:r>
            <a:endParaRPr lang="pt-BR" sz="53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601" y="179558"/>
            <a:ext cx="5707398" cy="202915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316082" y="6206807"/>
            <a:ext cx="10518867" cy="30777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SOARES, S.B.C., 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28un2018. Curso licenciado 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uma </a:t>
            </a:r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Licença </a:t>
            </a:r>
            <a:r>
              <a:rPr lang="pt-BR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Creative</a:t>
            </a:r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 </a:t>
            </a:r>
            <a:r>
              <a:rPr lang="pt-B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Commons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 Atribuição-</a:t>
            </a:r>
            <a:r>
              <a:rPr lang="pt-B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NãoComercial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-</a:t>
            </a:r>
            <a:r>
              <a:rPr lang="pt-B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SemDerivações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 4.0 Internacional</a:t>
            </a:r>
            <a:endParaRPr lang="pt-B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736882" y="1633584"/>
            <a:ext cx="5202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h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ttps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://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www.contentmind.com.br/cursos/orcid/</a:t>
            </a: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licensebuttons.net/l/by-nc-nd/3.0/88x3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22" y="6206806"/>
            <a:ext cx="921260" cy="324535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ítulo 2"/>
          <p:cNvSpPr>
            <a:spLocks noGrp="1"/>
          </p:cNvSpPr>
          <p:nvPr>
            <p:ph type="subTitle" idx="1"/>
          </p:nvPr>
        </p:nvSpPr>
        <p:spPr>
          <a:xfrm>
            <a:off x="1537853" y="4769939"/>
            <a:ext cx="9144000" cy="1080120"/>
          </a:xfrm>
        </p:spPr>
        <p:txBody>
          <a:bodyPr>
            <a:normAutofit/>
          </a:bodyPr>
          <a:lstStyle/>
          <a:p>
            <a:r>
              <a:rPr lang="pt-BR" sz="28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MSc</a:t>
            </a:r>
            <a:r>
              <a:rPr lang="pt-BR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. Suely de Brito Clemente </a:t>
            </a:r>
            <a:r>
              <a:rPr lang="pt-BR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Soares</a:t>
            </a:r>
          </a:p>
          <a:p>
            <a:r>
              <a:rPr lang="pt-B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suelybcs@contentmind.com.br</a:t>
            </a:r>
            <a:r>
              <a:rPr lang="pt-B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pt-B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SKYPE: </a:t>
            </a:r>
            <a:r>
              <a:rPr lang="pt-BR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suelybcs</a:t>
            </a:r>
            <a:r>
              <a:rPr lang="pt-B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 </a:t>
            </a:r>
            <a:r>
              <a:rPr lang="pt-BR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WhatsApp</a:t>
            </a:r>
            <a:r>
              <a:rPr lang="pt-B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19-99767-1039</a:t>
            </a:r>
            <a:endParaRPr lang="pt-BR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533" y="357945"/>
            <a:ext cx="3090786" cy="18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5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d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50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95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6" y="0"/>
            <a:ext cx="121765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ta para a Direita 1"/>
          <p:cNvSpPr/>
          <p:nvPr/>
        </p:nvSpPr>
        <p:spPr>
          <a:xfrm rot="10800000">
            <a:off x="7786255" y="4696690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Seta para a Direita 2"/>
          <p:cNvSpPr/>
          <p:nvPr/>
        </p:nvSpPr>
        <p:spPr>
          <a:xfrm rot="10800000">
            <a:off x="9088581" y="6081867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8818314" y="4738951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</a:t>
            </a:r>
            <a:endParaRPr lang="pt-B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092570" y="6151560"/>
            <a:ext cx="809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</a:t>
            </a:r>
            <a:endParaRPr lang="pt-B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Seta para Baixo 4"/>
          <p:cNvSpPr/>
          <p:nvPr/>
        </p:nvSpPr>
        <p:spPr>
          <a:xfrm rot="3647418">
            <a:off x="1039091" y="609601"/>
            <a:ext cx="484632" cy="978408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129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1855443"/>
            <a:ext cx="12191998" cy="1894169"/>
          </a:xfrm>
        </p:spPr>
        <p:txBody>
          <a:bodyPr>
            <a:noAutofit/>
          </a:bodyPr>
          <a:lstStyle/>
          <a:p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ORCID</a:t>
            </a: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como </a:t>
            </a: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povoar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3.3 Como </a:t>
            </a:r>
            <a:r>
              <a:rPr lang="pt-B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povoar manualmente com publicações </a:t>
            </a:r>
            <a:r>
              <a:rPr lang="pt-B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</a:t>
            </a:r>
            <a:r>
              <a:rPr lang="pt-B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importadas automaticamente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316082" y="6206807"/>
            <a:ext cx="10518867" cy="30777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SOARES, S.B.C., 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28un2018. Curso licenciado 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uma </a:t>
            </a:r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Licença </a:t>
            </a:r>
            <a:r>
              <a:rPr lang="pt-BR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Creative</a:t>
            </a:r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 </a:t>
            </a:r>
            <a:r>
              <a:rPr lang="pt-B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Commons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 Atribuição-</a:t>
            </a:r>
            <a:r>
              <a:rPr lang="pt-B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NãoComercial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-</a:t>
            </a:r>
            <a:r>
              <a:rPr lang="pt-B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SemDerivações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 4.0 Internacional</a:t>
            </a:r>
            <a:endParaRPr lang="pt-B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licensebuttons.net/l/by-nc-nd/3.0/88x3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22" y="6206806"/>
            <a:ext cx="921260" cy="324535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82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6" y="-228600"/>
            <a:ext cx="13611225" cy="922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836" y="-228600"/>
            <a:ext cx="12427528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8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336379" cy="699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74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51224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1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6633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7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64872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4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0"/>
            <a:ext cx="1301115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4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3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19" y="0"/>
            <a:ext cx="9836726" cy="676101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175198" y="1731819"/>
            <a:ext cx="10035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pt-B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esde 2014 a ABEC é a agência credenciada para distribuição do DOI no Brasil</a:t>
            </a:r>
            <a:endParaRPr lang="pt-B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446394" y="4874337"/>
            <a:ext cx="3016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doi@abecbrasil.org.br</a:t>
            </a:r>
            <a:endParaRPr lang="pt-B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231304" y="4412672"/>
            <a:ext cx="3446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https://abecbrasil.org.br</a:t>
            </a:r>
            <a:endParaRPr lang="pt-B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320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" y="2030006"/>
            <a:ext cx="12191998" cy="1497357"/>
          </a:xfrm>
        </p:spPr>
        <p:txBody>
          <a:bodyPr>
            <a:noAutofit/>
          </a:bodyPr>
          <a:lstStyle/>
          <a:p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ORCID</a:t>
            </a: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divulgação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4.1 </a:t>
            </a:r>
            <a:r>
              <a:rPr lang="pt-B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Porquê, como e onde </a:t>
            </a:r>
            <a:r>
              <a:rPr lang="pt-B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divulgar</a:t>
            </a:r>
            <a:endParaRPr lang="pt-B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316082" y="6206807"/>
            <a:ext cx="10518867" cy="30777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SOARES, S.B.C., 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28un2018. Curso licenciado 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uma </a:t>
            </a:r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Licença </a:t>
            </a:r>
            <a:r>
              <a:rPr lang="pt-BR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Creative</a:t>
            </a:r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 </a:t>
            </a:r>
            <a:r>
              <a:rPr lang="pt-B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Commons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 Atribuição-</a:t>
            </a:r>
            <a:r>
              <a:rPr lang="pt-B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NãoComercial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-</a:t>
            </a:r>
            <a:r>
              <a:rPr lang="pt-B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SemDerivações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 4.0 Internacional</a:t>
            </a:r>
            <a:endParaRPr lang="pt-B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licensebuttons.net/l/by-nc-nd/3.0/88x3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22" y="6206806"/>
            <a:ext cx="921260" cy="324535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77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473" y="0"/>
            <a:ext cx="13397346" cy="583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1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09" y="1591785"/>
            <a:ext cx="4961415" cy="496141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Imagem 2" descr="Recorte de Te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219" y="466723"/>
            <a:ext cx="7039597" cy="89840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Imagem 3" descr="Recorte de Te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96982"/>
            <a:ext cx="4572000" cy="6636327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1423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371" y="316204"/>
            <a:ext cx="10972800" cy="850105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 usar seu ORCID?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80109" y="1330945"/>
            <a:ext cx="11804073" cy="5333091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Incluir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todas suas publicações 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científicas, inclusive pôsteres, banners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CVLattes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Incluir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 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Perfis/Autor onde já publicou artigos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OJS, Scholar </a:t>
            </a:r>
            <a:r>
              <a:rPr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etc.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Pesquisar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bases de dados pelo campo ORCID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Projetos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Agências de Financiamento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Login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sistemas como OJS e Scholar </a:t>
            </a:r>
            <a:r>
              <a:rPr lang="pt-B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(como já se usava em </a:t>
            </a:r>
            <a:r>
              <a:rPr lang="pt-B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Referências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(incluir e como citar/normas)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Cartões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Redes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??? Sua criatividade é o limite!</a:t>
            </a:r>
            <a:endParaRPr lang="pt-B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764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12095018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5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5688360" y="2413061"/>
            <a:ext cx="65036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www.revistamises.org.br/misesjournal/user/register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615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66255" y="180109"/>
            <a:ext cx="11651673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 smtClean="0">
                <a:solidFill>
                  <a:srgbClr val="000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às </a:t>
            </a:r>
            <a:r>
              <a:rPr lang="pt-BR" sz="2800" b="1" dirty="0">
                <a:solidFill>
                  <a:srgbClr val="000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vezes autores reclamam que ao copiar/colar seu ORCID no campo do formulário de cadastro, o código não é validado, ou seja, dá erro de código. O que fazer</a:t>
            </a:r>
            <a:r>
              <a:rPr lang="pt-BR" sz="2800" b="1" dirty="0" smtClean="0">
                <a:solidFill>
                  <a:srgbClr val="000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pPr algn="just"/>
            <a:endParaRPr lang="pt-BR" sz="2800" dirty="0">
              <a:solidFill>
                <a:srgbClr val="3333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pt-BR" sz="2800" b="1" dirty="0">
                <a:solidFill>
                  <a:srgbClr val="000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</a:t>
            </a:r>
            <a:r>
              <a:rPr lang="pt-BR" sz="2800" dirty="0">
                <a:solidFill>
                  <a:srgbClr val="000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digite a URL completa do seu código! Às vezes o copiar/colar traz caracteres que OJS não interpreta muito bem.</a:t>
            </a:r>
            <a:endParaRPr lang="pt-BR" sz="2800" dirty="0">
              <a:solidFill>
                <a:srgbClr val="3333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pt-BR" sz="2800" b="1" dirty="0">
                <a:solidFill>
                  <a:srgbClr val="000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</a:t>
            </a:r>
            <a:r>
              <a:rPr lang="pt-BR" sz="2800" dirty="0">
                <a:solidFill>
                  <a:srgbClr val="000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ou então, copie/cole no seu bloco de notas e depois, do bloco de notas </a:t>
            </a:r>
            <a:r>
              <a:rPr lang="pt-BR" sz="2800" dirty="0" err="1">
                <a:solidFill>
                  <a:srgbClr val="000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vc</a:t>
            </a:r>
            <a:r>
              <a:rPr lang="pt-BR" sz="2800" dirty="0">
                <a:solidFill>
                  <a:srgbClr val="000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poderá copiar/colar no formulário de cadastro da revista - o bloco de notas limpa os caracteres que OJS não interpreta. Isso vale para qualquer copiar/colar que não funcione como </a:t>
            </a:r>
            <a:r>
              <a:rPr lang="pt-BR" sz="2800" dirty="0" err="1">
                <a:solidFill>
                  <a:srgbClr val="000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vc</a:t>
            </a:r>
            <a:r>
              <a:rPr lang="pt-BR" sz="2800" dirty="0">
                <a:solidFill>
                  <a:srgbClr val="000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gostaria, não só em OJS!</a:t>
            </a:r>
            <a:endParaRPr lang="pt-BR" sz="2800" dirty="0">
              <a:solidFill>
                <a:srgbClr val="3333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pt-BR" sz="2800" b="1" dirty="0">
                <a:solidFill>
                  <a:srgbClr val="000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</a:t>
            </a:r>
            <a:r>
              <a:rPr lang="pt-BR" sz="2800" dirty="0">
                <a:solidFill>
                  <a:srgbClr val="000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ORCID incluiu o "s" de "</a:t>
            </a:r>
            <a:r>
              <a:rPr lang="pt-BR" sz="2800" dirty="0" err="1">
                <a:solidFill>
                  <a:srgbClr val="000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secure</a:t>
            </a:r>
            <a:r>
              <a:rPr lang="pt-BR" sz="2800" dirty="0">
                <a:solidFill>
                  <a:srgbClr val="000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 após o </a:t>
            </a:r>
            <a:r>
              <a:rPr lang="pt-BR" sz="2800" dirty="0" err="1">
                <a:solidFill>
                  <a:srgbClr val="000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</a:t>
            </a:r>
            <a:r>
              <a:rPr lang="pt-BR" sz="2800" dirty="0">
                <a:solidFill>
                  <a:srgbClr val="000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e se a sua versão de OJS estiver desatualizada, retire o "s" do http</a:t>
            </a:r>
            <a:r>
              <a:rPr lang="pt-BR" sz="2800" b="1" dirty="0">
                <a:solidFill>
                  <a:srgbClr val="000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pt-BR" sz="2800" dirty="0">
                <a:solidFill>
                  <a:srgbClr val="000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://orcid.org </a:t>
            </a:r>
            <a:r>
              <a:rPr lang="pt-BR" sz="2800" dirty="0" smtClean="0">
                <a:solidFill>
                  <a:srgbClr val="000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pt-BR" sz="2800" dirty="0">
                <a:solidFill>
                  <a:srgbClr val="00008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deixando apenas o http://orcid.org/0000-0000-0000-0000 que vai dar certo</a:t>
            </a:r>
            <a:endParaRPr lang="pt-BR" sz="2800" b="0" i="0" dirty="0">
              <a:solidFill>
                <a:srgbClr val="333333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58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7034" y="298011"/>
            <a:ext cx="12192000" cy="775855"/>
          </a:xfrm>
        </p:spPr>
        <p:txBody>
          <a:bodyPr/>
          <a:lstStyle/>
          <a:p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Leituras complementares</a:t>
            </a:r>
            <a:endParaRPr 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87035" y="2147731"/>
            <a:ext cx="11817927" cy="983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 dirty="0"/>
              <a:t>MACHADO, Isabela </a:t>
            </a:r>
            <a:r>
              <a:rPr lang="pt-BR" sz="2000" dirty="0" err="1"/>
              <a:t>Doraci</a:t>
            </a:r>
            <a:r>
              <a:rPr lang="pt-BR" sz="2000" dirty="0"/>
              <a:t> Cardoso; SANTOS, Jacqueline Messias dos. Artigo publicado na RDBCI investiga a utilização do Digital </a:t>
            </a:r>
            <a:r>
              <a:rPr lang="pt-BR" sz="2000" dirty="0" err="1"/>
              <a:t>Object</a:t>
            </a:r>
            <a:r>
              <a:rPr lang="pt-BR" sz="2000" dirty="0"/>
              <a:t> </a:t>
            </a:r>
            <a:r>
              <a:rPr lang="pt-BR" sz="2000" dirty="0" err="1"/>
              <a:t>Identifier</a:t>
            </a:r>
            <a:r>
              <a:rPr lang="pt-BR" sz="2000" dirty="0"/>
              <a:t> (DOI) nos periódicos científicos.  </a:t>
            </a:r>
            <a:r>
              <a:rPr lang="pt-BR" sz="2000" b="1" dirty="0"/>
              <a:t>Blog PPEC</a:t>
            </a:r>
            <a:r>
              <a:rPr lang="pt-BR" sz="2000" dirty="0"/>
              <a:t>, Campinas, v.3, n.1, ago. 2017. ISSN 2526-9429. Disponível em: </a:t>
            </a:r>
            <a:r>
              <a:rPr lang="pt-BR" sz="2000" dirty="0" smtClean="0">
                <a:hlinkClick r:id="rId2"/>
              </a:rPr>
              <a:t>https</a:t>
            </a:r>
            <a:r>
              <a:rPr lang="pt-BR" sz="2000" dirty="0">
                <a:hlinkClick r:id="rId2"/>
              </a:rPr>
              <a:t>://</a:t>
            </a:r>
            <a:r>
              <a:rPr lang="pt-BR" sz="2000" dirty="0" smtClean="0">
                <a:hlinkClick r:id="rId2"/>
              </a:rPr>
              <a:t>goo.gl/TnXWoB</a:t>
            </a:r>
            <a:r>
              <a:rPr lang="pt-BR" sz="2000" dirty="0" smtClean="0"/>
              <a:t> . </a:t>
            </a:r>
            <a:r>
              <a:rPr lang="pt-BR" sz="2000" dirty="0"/>
              <a:t> Acesso em: </a:t>
            </a:r>
            <a:r>
              <a:rPr lang="pt-BR" sz="2000" dirty="0" smtClean="0"/>
              <a:t>27 jun.2018.</a:t>
            </a:r>
          </a:p>
          <a:p>
            <a:pPr marL="0" indent="0">
              <a:buNone/>
            </a:pPr>
            <a:endParaRPr lang="pt-BR" sz="2000" dirty="0"/>
          </a:p>
        </p:txBody>
      </p:sp>
      <p:sp>
        <p:nvSpPr>
          <p:cNvPr id="4" name="Retângulo 3"/>
          <p:cNvSpPr/>
          <p:nvPr/>
        </p:nvSpPr>
        <p:spPr>
          <a:xfrm>
            <a:off x="187036" y="1000128"/>
            <a:ext cx="118179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BRITO,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Ronnie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Fagundes de; SHINTAKU, Milton; SOARES, Suely de Brito Clemente; WEBER, Claudiane.</a:t>
            </a: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</a:rPr>
              <a:t> Guia do Usuário do “Digital </a:t>
            </a:r>
            <a:r>
              <a:rPr lang="pt-BR" b="1" dirty="0" err="1">
                <a:solidFill>
                  <a:srgbClr val="000000"/>
                </a:solidFill>
                <a:latin typeface="Arial" panose="020B0604020202020204" pitchFamily="34" charset="0"/>
              </a:rPr>
              <a:t>Object</a:t>
            </a: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latin typeface="Arial" panose="020B0604020202020204" pitchFamily="34" charset="0"/>
              </a:rPr>
              <a:t>Identifier</a:t>
            </a: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</a:rPr>
              <a:t>”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. Brasília: IBICT, 2016. Disponível em: </a:t>
            </a:r>
            <a:r>
              <a:rPr lang="pt-BR" dirty="0" smtClean="0">
                <a:solidFill>
                  <a:srgbClr val="004F91"/>
                </a:solidFill>
                <a:latin typeface="Arial" panose="020B0604020202020204" pitchFamily="34" charset="0"/>
                <a:hlinkClick r:id="rId3"/>
              </a:rPr>
              <a:t>https</a:t>
            </a:r>
            <a:r>
              <a:rPr lang="pt-BR" dirty="0">
                <a:solidFill>
                  <a:srgbClr val="004F91"/>
                </a:solidFill>
                <a:latin typeface="Arial" panose="020B0604020202020204" pitchFamily="34" charset="0"/>
                <a:hlinkClick r:id="rId3"/>
              </a:rPr>
              <a:t>://</a:t>
            </a:r>
            <a:r>
              <a:rPr lang="pt-BR" dirty="0" smtClean="0">
                <a:solidFill>
                  <a:srgbClr val="004F91"/>
                </a:solidFill>
                <a:latin typeface="Arial" panose="020B0604020202020204" pitchFamily="34" charset="0"/>
                <a:hlinkClick r:id="rId3"/>
              </a:rPr>
              <a:t>www.abecbrasil.org.br/arquivos/Guia_usuario_DOI-online3.pdf</a:t>
            </a:r>
            <a:r>
              <a:rPr lang="pt-BR" dirty="0" smtClean="0">
                <a:solidFill>
                  <a:srgbClr val="004F91"/>
                </a:solidFill>
                <a:latin typeface="Arial" panose="020B0604020202020204" pitchFamily="34" charset="0"/>
              </a:rPr>
              <a:t> </a:t>
            </a:r>
            <a:r>
              <a:rPr lang="pt-BR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Acesso em: </a:t>
            </a:r>
            <a:r>
              <a:rPr lang="pt-BR" dirty="0" smtClean="0">
                <a:solidFill>
                  <a:srgbClr val="000000"/>
                </a:solidFill>
                <a:latin typeface="Arial" panose="020B0604020202020204" pitchFamily="34" charset="0"/>
              </a:rPr>
              <a:t>27 jun. 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2018.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187034" y="3295334"/>
            <a:ext cx="118179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Verdana" panose="020B0604030504040204" pitchFamily="34" charset="0"/>
              </a:rPr>
              <a:t>PIRES, Erik André de Nazaré et al. O Digital </a:t>
            </a:r>
            <a:r>
              <a:rPr lang="pt-BR" dirty="0" err="1">
                <a:solidFill>
                  <a:srgbClr val="000000"/>
                </a:solidFill>
                <a:latin typeface="Verdana" panose="020B0604030504040204" pitchFamily="34" charset="0"/>
              </a:rPr>
              <a:t>Object</a:t>
            </a:r>
            <a:r>
              <a:rPr lang="pt-BR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latin typeface="Verdana" panose="020B0604030504040204" pitchFamily="34" charset="0"/>
              </a:rPr>
              <a:t>Identifier</a:t>
            </a:r>
            <a:r>
              <a:rPr lang="pt-BR" dirty="0">
                <a:solidFill>
                  <a:srgbClr val="000000"/>
                </a:solidFill>
                <a:latin typeface="Verdana" panose="020B0604030504040204" pitchFamily="34" charset="0"/>
              </a:rPr>
              <a:t> (DOI) em periódicos científicos eletrônicos de comunicação e informação. </a:t>
            </a:r>
            <a:r>
              <a:rPr lang="pt-BR" b="1" dirty="0">
                <a:solidFill>
                  <a:srgbClr val="000000"/>
                </a:solidFill>
                <a:latin typeface="Verdana" panose="020B0604030504040204" pitchFamily="34" charset="0"/>
              </a:rPr>
              <a:t>RDBCI: Revista Digital de Biblioteconomia e Ciência da Informação</a:t>
            </a:r>
            <a:r>
              <a:rPr lang="pt-BR" dirty="0">
                <a:solidFill>
                  <a:srgbClr val="000000"/>
                </a:solidFill>
                <a:latin typeface="Verdana" panose="020B0604030504040204" pitchFamily="34" charset="0"/>
              </a:rPr>
              <a:t>, Campinas, SP, v. 15, n. 3, p. 533-549, jun. 2017. ISSN 1678-765X. Disponível em: &lt;</a:t>
            </a:r>
            <a:r>
              <a:rPr lang="pt-BR" u="sng" dirty="0">
                <a:solidFill>
                  <a:srgbClr val="808080"/>
                </a:solidFill>
                <a:latin typeface="Verdana" panose="020B0604030504040204" pitchFamily="34" charset="0"/>
                <a:hlinkClick r:id="rId4"/>
              </a:rPr>
              <a:t>https://periodicos.sbu.unicamp.br/ojs/index.php/rdbci/article/view/8646260</a:t>
            </a:r>
            <a:r>
              <a:rPr lang="pt-BR" dirty="0">
                <a:solidFill>
                  <a:srgbClr val="000000"/>
                </a:solidFill>
                <a:latin typeface="Verdana" panose="020B0604030504040204" pitchFamily="34" charset="0"/>
              </a:rPr>
              <a:t>&gt;. Acesso em: 27 jun. 2018. </a:t>
            </a:r>
            <a:r>
              <a:rPr lang="pt-BR" dirty="0" err="1">
                <a:solidFill>
                  <a:srgbClr val="000000"/>
                </a:solidFill>
                <a:latin typeface="Verdana" panose="020B0604030504040204" pitchFamily="34" charset="0"/>
              </a:rPr>
              <a:t>doi</a:t>
            </a:r>
            <a:r>
              <a:rPr lang="pt-BR" dirty="0" smtClean="0">
                <a:solidFill>
                  <a:srgbClr val="000000"/>
                </a:solidFill>
                <a:latin typeface="Verdana" panose="020B0604030504040204" pitchFamily="34" charset="0"/>
              </a:rPr>
              <a:t>: </a:t>
            </a:r>
            <a:r>
              <a:rPr lang="pt-BR" u="sng" dirty="0" smtClean="0">
                <a:solidFill>
                  <a:srgbClr val="808080"/>
                </a:solidFill>
                <a:latin typeface="Verdana" panose="020B0604030504040204" pitchFamily="34" charset="0"/>
                <a:hlinkClick r:id="rId5"/>
              </a:rPr>
              <a:t>https</a:t>
            </a:r>
            <a:r>
              <a:rPr lang="pt-BR" u="sng" dirty="0">
                <a:solidFill>
                  <a:srgbClr val="808080"/>
                </a:solidFill>
                <a:latin typeface="Verdana" panose="020B0604030504040204" pitchFamily="34" charset="0"/>
                <a:hlinkClick r:id="rId5"/>
              </a:rPr>
              <a:t>://doi.org/10.20396/rdbci.v15i3.8646260</a:t>
            </a:r>
            <a:r>
              <a:rPr lang="pt-BR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187034" y="5045775"/>
            <a:ext cx="10400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SOARES, S.B.C. </a:t>
            </a:r>
            <a:r>
              <a:rPr lang="pt-BR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ORCID: o identificador digital que personaliza o autor</a:t>
            </a:r>
            <a:r>
              <a:rPr lang="pt-BR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Palestra. </a:t>
            </a:r>
          </a:p>
          <a:p>
            <a:r>
              <a:rPr lang="pt-BR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Biblioteca Central da UFSCAR. 26 jun. 2018. Vídeo disponível em:</a:t>
            </a:r>
          </a:p>
          <a:p>
            <a:r>
              <a:rPr lang="pt-BR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/>
              </a:rPr>
              <a:t>https</a:t>
            </a: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/>
              </a:rPr>
              <a:t>://www.facebook.com/bibliotecacomunitariadaufscar/videos/1689987507784374/</a:t>
            </a:r>
            <a:endParaRPr lang="pt-B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57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3457" y="-266206"/>
            <a:ext cx="4697312" cy="318435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853" y="2716241"/>
            <a:ext cx="12191999" cy="1875324"/>
          </a:xfrm>
        </p:spPr>
        <p:txBody>
          <a:bodyPr>
            <a:normAutofit fontScale="90000"/>
          </a:bodyPr>
          <a:lstStyle/>
          <a:p>
            <a:r>
              <a:rPr lang="pt-BR" sz="6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Identificadores digitais</a:t>
            </a:r>
            <a:br>
              <a:rPr lang="pt-BR" sz="6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6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DOI </a:t>
            </a:r>
            <a:r>
              <a:rPr lang="pt-BR" sz="53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(documentos) </a:t>
            </a:r>
            <a:r>
              <a:rPr lang="pt-BR" sz="6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ORC</a:t>
            </a:r>
            <a:r>
              <a:rPr lang="pt-BR" sz="67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</a:t>
            </a:r>
            <a:r>
              <a:rPr lang="pt-BR" sz="6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53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(autores)</a:t>
            </a:r>
            <a:endParaRPr lang="pt-BR" sz="53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601" y="179558"/>
            <a:ext cx="5707398" cy="202915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316082" y="6206807"/>
            <a:ext cx="10518867" cy="30777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SOARES, S.B.C., 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28un2018. Curso licenciado 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uma </a:t>
            </a:r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Licença </a:t>
            </a:r>
            <a:r>
              <a:rPr lang="pt-BR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Creative</a:t>
            </a:r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 </a:t>
            </a:r>
            <a:r>
              <a:rPr lang="pt-B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Commons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 Atribuição-</a:t>
            </a:r>
            <a:r>
              <a:rPr lang="pt-B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NãoComercial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-</a:t>
            </a:r>
            <a:r>
              <a:rPr lang="pt-B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SemDerivações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 4.0 Internacional</a:t>
            </a:r>
            <a:endParaRPr lang="pt-B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736882" y="1633584"/>
            <a:ext cx="5202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h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ttps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://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www.contentmind.com.br/cursos/orcid/</a:t>
            </a: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licensebuttons.net/l/by-nc-nd/3.0/88x3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22" y="6206806"/>
            <a:ext cx="921260" cy="324535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ítulo 2"/>
          <p:cNvSpPr>
            <a:spLocks noGrp="1"/>
          </p:cNvSpPr>
          <p:nvPr>
            <p:ph type="subTitle" idx="1"/>
          </p:nvPr>
        </p:nvSpPr>
        <p:spPr>
          <a:xfrm>
            <a:off x="1537853" y="4769939"/>
            <a:ext cx="9144000" cy="1080120"/>
          </a:xfrm>
        </p:spPr>
        <p:txBody>
          <a:bodyPr>
            <a:normAutofit/>
          </a:bodyPr>
          <a:lstStyle/>
          <a:p>
            <a:r>
              <a:rPr lang="pt-BR" sz="28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MSc</a:t>
            </a:r>
            <a:r>
              <a:rPr lang="pt-BR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. Suely de Brito Clemente </a:t>
            </a:r>
            <a:r>
              <a:rPr lang="pt-BR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Soares</a:t>
            </a:r>
          </a:p>
          <a:p>
            <a:r>
              <a:rPr lang="pt-B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suelybcs@contentmind.com.br</a:t>
            </a:r>
            <a:r>
              <a:rPr lang="pt-B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pt-B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SKYPE: </a:t>
            </a:r>
            <a:r>
              <a:rPr lang="pt-BR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suelybcs</a:t>
            </a:r>
            <a:r>
              <a:rPr lang="pt-B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 </a:t>
            </a:r>
            <a:r>
              <a:rPr lang="pt-BR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WhatsApp</a:t>
            </a:r>
            <a:r>
              <a:rPr lang="pt-BR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19-99767-1039</a:t>
            </a:r>
            <a:endParaRPr lang="pt-BR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646" y="400587"/>
            <a:ext cx="3090786" cy="18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4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236"/>
            <a:ext cx="12095017" cy="648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7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017" y="-313508"/>
            <a:ext cx="9278983" cy="7981634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277091" y="487510"/>
            <a:ext cx="326967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BRITO,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Ronnie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Fagundes de; SHINTAKU, Milton; SOARES, Suely de Brito Clemente; WEBER, Claudiane.</a:t>
            </a: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</a:rPr>
              <a:t> Guia do Usuário do “Digital </a:t>
            </a:r>
            <a:r>
              <a:rPr lang="pt-BR" b="1" dirty="0" err="1">
                <a:solidFill>
                  <a:srgbClr val="000000"/>
                </a:solidFill>
                <a:latin typeface="Arial" panose="020B0604020202020204" pitchFamily="34" charset="0"/>
              </a:rPr>
              <a:t>Object</a:t>
            </a: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b="1" dirty="0" err="1">
                <a:solidFill>
                  <a:srgbClr val="000000"/>
                </a:solidFill>
                <a:latin typeface="Arial" panose="020B0604020202020204" pitchFamily="34" charset="0"/>
              </a:rPr>
              <a:t>Identifier</a:t>
            </a: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</a:rPr>
              <a:t>”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. Brasília: IBICT, 2016. Disponível em: </a:t>
            </a:r>
            <a:r>
              <a:rPr lang="pt-BR" dirty="0" smtClean="0">
                <a:solidFill>
                  <a:srgbClr val="004F91"/>
                </a:solidFill>
                <a:latin typeface="Arial" panose="020B0604020202020204" pitchFamily="34" charset="0"/>
                <a:hlinkClick r:id="rId3"/>
              </a:rPr>
              <a:t>https</a:t>
            </a:r>
            <a:r>
              <a:rPr lang="pt-BR" dirty="0">
                <a:solidFill>
                  <a:srgbClr val="004F91"/>
                </a:solidFill>
                <a:latin typeface="Arial" panose="020B0604020202020204" pitchFamily="34" charset="0"/>
                <a:hlinkClick r:id="rId3"/>
              </a:rPr>
              <a:t>://</a:t>
            </a:r>
            <a:r>
              <a:rPr lang="pt-BR" dirty="0" smtClean="0">
                <a:solidFill>
                  <a:srgbClr val="004F91"/>
                </a:solidFill>
                <a:latin typeface="Arial" panose="020B0604020202020204" pitchFamily="34" charset="0"/>
                <a:hlinkClick r:id="rId3"/>
              </a:rPr>
              <a:t>www.abecbrasil.org.br/arquivos/Guia_usuario_DOI-online3.pdf</a:t>
            </a:r>
            <a:r>
              <a:rPr lang="pt-BR" dirty="0" smtClean="0">
                <a:solidFill>
                  <a:srgbClr val="004F91"/>
                </a:solidFill>
                <a:latin typeface="Arial" panose="020B0604020202020204" pitchFamily="34" charset="0"/>
              </a:rPr>
              <a:t> </a:t>
            </a:r>
            <a:r>
              <a:rPr lang="pt-BR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Acesso em: 11 jan. 2018.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7328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56680B3-237E-43AD-8C07-A57B228E9A57}"/>
              </a:ext>
            </a:extLst>
          </p:cNvPr>
          <p:cNvSpPr/>
          <p:nvPr/>
        </p:nvSpPr>
        <p:spPr>
          <a:xfrm>
            <a:off x="0" y="1192851"/>
            <a:ext cx="12046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Opção 1 &gt;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Usar 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um DOI como link permanente, sem indicar a URL do artigo na revista</a:t>
            </a:r>
            <a:endParaRPr lang="pt-BR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B9853D4-978C-4C70-9AF2-F2895D6CAD5C}"/>
              </a:ext>
            </a:extLst>
          </p:cNvPr>
          <p:cNvSpPr/>
          <p:nvPr/>
        </p:nvSpPr>
        <p:spPr>
          <a:xfrm>
            <a:off x="239697" y="1850709"/>
            <a:ext cx="1139893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FELISBERTO, </a:t>
            </a:r>
            <a:r>
              <a:rPr lang="pt-BR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Proxério</a:t>
            </a:r>
            <a:r>
              <a:rPr lang="pt-B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Manoel; MARCELINO, </a:t>
            </a:r>
            <a:r>
              <a:rPr lang="pt-BR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Roderval</a:t>
            </a:r>
            <a:r>
              <a:rPr lang="pt-B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; ALVES, Maria </a:t>
            </a:r>
            <a:r>
              <a:rPr lang="pt-BR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Bernardete</a:t>
            </a:r>
            <a:r>
              <a:rPr lang="pt-B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Martins; ALVES, João Bosco da Mota; SILVA, Juarez Bento da; </a:t>
            </a:r>
            <a:r>
              <a:rPr lang="pt-BR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Gruber</a:t>
            </a:r>
            <a:r>
              <a:rPr lang="pt-B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, Vilson. A geração e o gerenciamento de referências bibliográficas com o Mecanismo Online para Referências - MORE. 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Encontros </a:t>
            </a:r>
            <a:r>
              <a:rPr lang="pt-BR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Bibli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: Revista Eletrônica de Biblioteconomia e Ciência da Informação</a:t>
            </a:r>
            <a:r>
              <a:rPr lang="pt-B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, Florianópolis, v. 20, n. 42, p. 79-92, abr. 2015. </a:t>
            </a:r>
            <a:r>
              <a:rPr lang="pt-BR" sz="2000" u="sng" dirty="0">
                <a:solidFill>
                  <a:srgbClr val="3377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http://dx.doi.org/10.5007/1518-2924.2015v20n42p79</a:t>
            </a: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0B5FB83-74CF-44EA-BEE3-24B44F5D01B1}"/>
              </a:ext>
            </a:extLst>
          </p:cNvPr>
          <p:cNvSpPr/>
          <p:nvPr/>
        </p:nvSpPr>
        <p:spPr>
          <a:xfrm>
            <a:off x="71021" y="3739673"/>
            <a:ext cx="12046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Opção 2 &gt; 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Substituir o nome DOI pela logomarca </a:t>
            </a:r>
            <a:r>
              <a:rPr lang="pt-B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hiperlinkada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da </a:t>
            </a:r>
            <a:r>
              <a:rPr lang="pt-BR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CrossRef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pt-B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D5891A5-E933-48BD-9864-FF2CB1B13E65}"/>
              </a:ext>
            </a:extLst>
          </p:cNvPr>
          <p:cNvSpPr/>
          <p:nvPr/>
        </p:nvSpPr>
        <p:spPr>
          <a:xfrm>
            <a:off x="239697" y="4455282"/>
            <a:ext cx="1150545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FELISBERTO, </a:t>
            </a:r>
            <a:r>
              <a:rPr lang="pt-BR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Proxério</a:t>
            </a:r>
            <a:r>
              <a:rPr lang="pt-B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Manoel; MARCELINO, </a:t>
            </a:r>
            <a:r>
              <a:rPr lang="pt-BR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Roderval</a:t>
            </a:r>
            <a:r>
              <a:rPr lang="pt-B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; ALVES, Maria </a:t>
            </a:r>
            <a:r>
              <a:rPr lang="pt-BR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Bernardete</a:t>
            </a:r>
            <a:r>
              <a:rPr lang="pt-B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Martins; ALVES, João Bosco da Mota; SILVA, Juarez Bento da; </a:t>
            </a:r>
            <a:r>
              <a:rPr lang="pt-BR" sz="2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Gruber</a:t>
            </a:r>
            <a:r>
              <a:rPr lang="pt-B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, Vilson. A geração e o gerenciamento de referências bibliográficas com o Mecanismo Online para Referências - MORE. 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Encontros </a:t>
            </a:r>
            <a:r>
              <a:rPr lang="pt-BR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Bibli</a:t>
            </a:r>
            <a:r>
              <a:rPr lang="pt-B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: Revista Eletrônica de Biblioteconomia e Ciência da Informação</a:t>
            </a:r>
            <a:r>
              <a:rPr lang="pt-B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, Florianópolis, v. 20, n. 42, p. 79-92, abr. 2015. </a:t>
            </a: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m 5" descr=":::::private:var:folders:p1:p1QeB9koHs8ait5NJmjFSE+++TI:-Tmp-:com.apple.mail.drag-T0x100520140.tmp.K56ey9:CrossRef_marker_12x48_halfframe.png">
            <a:hlinkClick r:id="rId2"/>
            <a:extLst>
              <a:ext uri="{FF2B5EF4-FFF2-40B4-BE49-F238E27FC236}">
                <a16:creationId xmlns:a16="http://schemas.microsoft.com/office/drawing/2014/main" id="{1673F61D-34E7-40BA-A639-8EED56DC4C2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297" y="5713423"/>
            <a:ext cx="772358" cy="25346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5C6C5B4C-8526-43F7-8F64-B6A4ED6DF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1288" y="6317386"/>
            <a:ext cx="121920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hlinkClick r:id="rId4"/>
              </a:rPr>
              <a:t> Saiba+ &gt;  https://www.crossref.org/display-guidelines/</a:t>
            </a: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1021" y="14352"/>
            <a:ext cx="120469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indicar o DOI nas referências</a:t>
            </a:r>
          </a:p>
        </p:txBody>
      </p:sp>
    </p:spTree>
    <p:extLst>
      <p:ext uri="{BB962C8B-B14F-4D97-AF65-F5344CB8AC3E}">
        <p14:creationId xmlns:p14="http://schemas.microsoft.com/office/powerpoint/2010/main" val="62064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91440" y="221674"/>
            <a:ext cx="12100560" cy="6636326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Linking</a:t>
            </a: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t-B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Crossref</a:t>
            </a:r>
            <a:endParaRPr 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Editores &gt; os </a:t>
            </a:r>
            <a:r>
              <a:rPr lang="pt-B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DOIs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nas referências </a:t>
            </a:r>
          </a:p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dos artigos a serem publicados podem ser atribuídos </a:t>
            </a:r>
            <a:r>
              <a:rPr lang="pt-BR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automaticamente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pela </a:t>
            </a:r>
            <a:r>
              <a:rPr lang="pt-B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Crossref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indicar e-mail 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cadastrado na </a:t>
            </a:r>
            <a:r>
              <a:rPr lang="pt-B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Crossref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copiar/colar referências</a:t>
            </a:r>
          </a:p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3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https://doi.crossref.org/simpleTextQuery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2591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371" y="0"/>
            <a:ext cx="114127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135560" y="404664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hlinkClick r:id="rId3"/>
              </a:rPr>
              <a:t>https://support.crossref.org/hc/en-us/articles/215785803-Reference-linking</a:t>
            </a:r>
            <a:r>
              <a:rPr lang="pt-BR" dirty="0"/>
              <a:t> </a:t>
            </a:r>
          </a:p>
        </p:txBody>
      </p:sp>
      <p:pic>
        <p:nvPicPr>
          <p:cNvPr id="4" name="Imagem 3" descr="Recorte de Te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71" y="3755544"/>
            <a:ext cx="2534004" cy="146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0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9005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724728" y="2669310"/>
            <a:ext cx="2539999" cy="17549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Inserir e-mail cadastrado</a:t>
            </a:r>
          </a:p>
        </p:txBody>
      </p:sp>
    </p:spTree>
    <p:extLst>
      <p:ext uri="{BB962C8B-B14F-4D97-AF65-F5344CB8AC3E}">
        <p14:creationId xmlns:p14="http://schemas.microsoft.com/office/powerpoint/2010/main" val="110100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Simple Text Query - Google Chro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9994CB0-4AC3-4BC4-B1A2-713D1760D8FE}"/>
              </a:ext>
            </a:extLst>
          </p:cNvPr>
          <p:cNvSpPr txBox="1"/>
          <p:nvPr/>
        </p:nvSpPr>
        <p:spPr>
          <a:xfrm>
            <a:off x="3169327" y="1284589"/>
            <a:ext cx="7199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Copie/cole no artigo referências com DOI</a:t>
            </a:r>
          </a:p>
        </p:txBody>
      </p:sp>
    </p:spTree>
    <p:extLst>
      <p:ext uri="{BB962C8B-B14F-4D97-AF65-F5344CB8AC3E}">
        <p14:creationId xmlns:p14="http://schemas.microsoft.com/office/powerpoint/2010/main" val="60322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55" y="235527"/>
            <a:ext cx="6277285" cy="375885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69595" y="1648690"/>
            <a:ext cx="46730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https://orcid.org</a:t>
            </a: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pt-B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Imagem 5" descr="Recorte de Te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52" y="4391890"/>
            <a:ext cx="11720485" cy="235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0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4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462" y="3051527"/>
            <a:ext cx="5904411" cy="336232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31" y="811224"/>
            <a:ext cx="6347480" cy="185981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36" y="969018"/>
            <a:ext cx="4797013" cy="170201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348" y="3051527"/>
            <a:ext cx="6892245" cy="173351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349" y="5029199"/>
            <a:ext cx="6892245" cy="175690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Retângulo 6"/>
          <p:cNvSpPr/>
          <p:nvPr/>
        </p:nvSpPr>
        <p:spPr>
          <a:xfrm>
            <a:off x="167844" y="272166"/>
            <a:ext cx="6470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7"/>
              </a:rPr>
              <a:t>https://www.contentmind.com.br/cursos-mooc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7"/>
              </a:rPr>
              <a:t>/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038001" y="433646"/>
            <a:ext cx="38314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i="1" dirty="0">
                <a:solidFill>
                  <a:srgbClr val="5454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(</a:t>
            </a:r>
            <a:r>
              <a:rPr lang="pt-BR" sz="2000" i="1" dirty="0" err="1">
                <a:solidFill>
                  <a:srgbClr val="5454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Massive</a:t>
            </a:r>
            <a:r>
              <a:rPr lang="pt-BR" sz="2000" i="1" dirty="0">
                <a:solidFill>
                  <a:srgbClr val="5454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Open Online Courses)</a:t>
            </a:r>
            <a:endParaRPr lang="pt-BR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412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9" y="0"/>
            <a:ext cx="12055741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10" y="4837360"/>
            <a:ext cx="1399309" cy="16464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826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93964" y="429489"/>
            <a:ext cx="11790217" cy="600164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CONTEÚDO </a:t>
            </a:r>
            <a:r>
              <a:rPr lang="pt-B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PROGRAMÁTICO DO MOOC ON-LINE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ORCID: </a:t>
            </a: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introdução</a:t>
            </a:r>
          </a:p>
          <a:p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1.1 Importância, características e usos</a:t>
            </a:r>
          </a:p>
          <a:p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ORCID: </a:t>
            </a: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como criar e configurar</a:t>
            </a:r>
          </a:p>
          <a:p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2.1 Como criar</a:t>
            </a:r>
          </a:p>
          <a:p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2.2 Como configurar</a:t>
            </a:r>
          </a:p>
          <a:p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ORCID: </a:t>
            </a: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como povoar</a:t>
            </a:r>
          </a:p>
          <a:p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3.1 Como importar de outros identificadores digitais: </a:t>
            </a:r>
            <a:r>
              <a:rPr lang="pt-B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ResearcherID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pt-B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ScopusID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Google Scholar etc.</a:t>
            </a:r>
          </a:p>
          <a:p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3.2 Como importar de bases de dados incorporadas: </a:t>
            </a:r>
            <a:r>
              <a:rPr lang="pt-B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Crossref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pt-B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Redalyc</a:t>
            </a: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etc.</a:t>
            </a:r>
          </a:p>
          <a:p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3.3 Como povoar manualmente com publicações não importadas automaticamente</a:t>
            </a:r>
          </a:p>
          <a:p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3.4 Como configurar </a:t>
            </a:r>
            <a:r>
              <a:rPr lang="pt-B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auto-update</a:t>
            </a: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via </a:t>
            </a:r>
            <a:r>
              <a:rPr lang="pt-B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Crossref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  <a:r>
              <a:rPr lang="pt-B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DataCite</a:t>
            </a:r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(para editores)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ORCID: </a:t>
            </a: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divulgação</a:t>
            </a:r>
          </a:p>
          <a:p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4.1 Porquê, como e onde divulgar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303146" y="776785"/>
            <a:ext cx="4793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https://www.contentmind.com.br/cursos-mooc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/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675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96290" y="2001554"/>
            <a:ext cx="9144000" cy="1463681"/>
          </a:xfrm>
        </p:spPr>
        <p:txBody>
          <a:bodyPr>
            <a:noAutofit/>
          </a:bodyPr>
          <a:lstStyle/>
          <a:p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ORCID: introdução</a:t>
            </a:r>
          </a:p>
          <a:p>
            <a:r>
              <a:rPr lang="pt-B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 Importância, características e usos</a:t>
            </a:r>
          </a:p>
          <a:p>
            <a:endParaRPr lang="pt-B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316082" y="6206807"/>
            <a:ext cx="10518867" cy="30777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SOARES, S.B.C., </a:t>
            </a:r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28jun2018. Curso licenciado 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uma </a:t>
            </a:r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Licença </a:t>
            </a:r>
            <a:r>
              <a:rPr lang="pt-BR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Creative</a:t>
            </a:r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 </a:t>
            </a:r>
            <a:r>
              <a:rPr lang="pt-B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Commons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 Atribuição-</a:t>
            </a:r>
            <a:r>
              <a:rPr lang="pt-B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NãoComercial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-</a:t>
            </a:r>
            <a:r>
              <a:rPr lang="pt-B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SemDerivações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 4.0 Internacional</a:t>
            </a:r>
            <a:endParaRPr lang="pt-B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licensebuttons.net/l/by-nc-nd/3.0/88x3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22" y="6206806"/>
            <a:ext cx="921260" cy="324535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67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372" y="3195050"/>
            <a:ext cx="11092311" cy="1143000"/>
          </a:xfrm>
        </p:spPr>
        <p:txBody>
          <a:bodyPr>
            <a:noAutofit/>
          </a:bodyPr>
          <a:lstStyle/>
          <a:p>
            <a:pPr algn="ctr"/>
            <a:r>
              <a:rPr lang="pt-BR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 a pronúncia correta 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1127" y="4559519"/>
            <a:ext cx="10972800" cy="964703"/>
          </a:xfrm>
        </p:spPr>
        <p:txBody>
          <a:bodyPr/>
          <a:lstStyle/>
          <a:p>
            <a:pPr marL="0" indent="0" algn="ctr">
              <a:buNone/>
            </a:pPr>
            <a:r>
              <a:rPr lang="pt-B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órquid</a:t>
            </a:r>
            <a:endParaRPr lang="pt-B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550881" y="164637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8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é ORC</a:t>
            </a:r>
            <a:r>
              <a:rPr lang="pt-BR" sz="5867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</a:t>
            </a:r>
            <a:r>
              <a:rPr lang="pt-BR" sz="58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550881" y="1529106"/>
            <a:ext cx="10972800" cy="1444475"/>
          </a:xfrm>
          <a:prstGeom prst="rect">
            <a:avLst/>
          </a:prstGeom>
        </p:spPr>
        <p:txBody>
          <a:bodyPr vert="horz" lIns="121920" tIns="60960" rIns="121920" bIns="60960" rtlCol="0"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267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3333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13333" b="1" dirty="0"/>
              <a:t>pen </a:t>
            </a:r>
            <a:r>
              <a:rPr lang="en-US" sz="13333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13333" b="1" dirty="0"/>
              <a:t>esearcher and </a:t>
            </a:r>
            <a:r>
              <a:rPr lang="en-US" sz="13333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13333" b="1" dirty="0"/>
              <a:t>ontributor </a:t>
            </a:r>
            <a:r>
              <a:rPr lang="en-US" sz="13333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</a:t>
            </a:r>
          </a:p>
          <a:p>
            <a:pPr marL="0" indent="0" algn="ctr">
              <a:buNone/>
            </a:pPr>
            <a:r>
              <a:rPr lang="en-US" sz="6933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Missão</a:t>
            </a:r>
            <a:r>
              <a:rPr lang="en-US" sz="6933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6933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conectar</a:t>
            </a:r>
            <a:r>
              <a:rPr lang="en-US" sz="6933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933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sistemas</a:t>
            </a:r>
            <a:r>
              <a:rPr lang="en-US" sz="6933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&gt; </a:t>
            </a:r>
            <a:r>
              <a:rPr lang="en-US" sz="6933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diferencial</a:t>
            </a:r>
            <a:r>
              <a:rPr lang="en-US" sz="6933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dos </a:t>
            </a:r>
            <a:r>
              <a:rPr lang="en-US" sz="6933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demais</a:t>
            </a:r>
            <a:r>
              <a:rPr lang="en-US" sz="6933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IDs</a:t>
            </a:r>
            <a:endParaRPr lang="pt-BR" sz="6933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34570" y="5445224"/>
            <a:ext cx="1109231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QUÊ preciso de  </a:t>
            </a:r>
            <a:r>
              <a:rPr lang="pt-BR" sz="5333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+1  </a:t>
            </a:r>
            <a:r>
              <a:rPr lang="pt-BR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ID?</a:t>
            </a:r>
          </a:p>
        </p:txBody>
      </p:sp>
    </p:spTree>
    <p:extLst>
      <p:ext uri="{BB962C8B-B14F-4D97-AF65-F5344CB8AC3E}">
        <p14:creationId xmlns:p14="http://schemas.microsoft.com/office/powerpoint/2010/main" val="127716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56754" y="184283"/>
            <a:ext cx="118872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hlinkClick r:id="rId2"/>
              </a:rPr>
              <a:t>ORCID</a:t>
            </a:r>
            <a:r>
              <a:rPr lang="pt-BR" sz="2000" dirty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 </a:t>
            </a:r>
            <a:r>
              <a:rPr lang="pt-BR" sz="2000" i="1" dirty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(Open </a:t>
            </a:r>
            <a:r>
              <a:rPr lang="pt-BR" sz="2000" i="1" dirty="0" err="1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Researcher</a:t>
            </a:r>
            <a:r>
              <a:rPr lang="pt-BR" sz="2000" i="1" dirty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 </a:t>
            </a:r>
            <a:r>
              <a:rPr lang="pt-BR" sz="2000" i="1" dirty="0" err="1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and</a:t>
            </a:r>
            <a:r>
              <a:rPr lang="pt-BR" sz="2000" i="1" dirty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 </a:t>
            </a:r>
            <a:r>
              <a:rPr lang="pt-BR" sz="2000" i="1" dirty="0" err="1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Contributor</a:t>
            </a:r>
            <a:r>
              <a:rPr lang="pt-BR" sz="2000" i="1" dirty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 ID)</a:t>
            </a:r>
            <a:r>
              <a:rPr lang="pt-BR" sz="2000" dirty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 é um identificador digital persistente para o autor. ORCID está para o autor assim como o 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hlinkClick r:id="rId3"/>
              </a:rPr>
              <a:t>DOI</a:t>
            </a:r>
            <a:r>
              <a:rPr lang="pt-BR" sz="2000" dirty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 está para um documento digital. </a:t>
            </a:r>
            <a:endParaRPr lang="pt-BR" sz="2000" dirty="0" smtClean="0">
              <a:solidFill>
                <a:srgbClr val="66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</a:endParaRPr>
          </a:p>
          <a:p>
            <a:endParaRPr lang="pt-BR" sz="2000" dirty="0">
              <a:solidFill>
                <a:srgbClr val="66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</a:endParaRPr>
          </a:p>
          <a:p>
            <a:r>
              <a:rPr lang="pt-BR" sz="2000" dirty="0" smtClean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ORCID </a:t>
            </a:r>
            <a:r>
              <a:rPr lang="pt-BR" sz="2000" dirty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é um 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hlinkClick r:id="rId4"/>
              </a:rPr>
              <a:t>código numérico de 16 dígitos</a:t>
            </a:r>
            <a:r>
              <a:rPr lang="pt-BR" sz="2000" dirty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, separados de 4 em 4 por um hífen, precedido de https://orcid.org/ para que se torne uma URL válida. </a:t>
            </a:r>
            <a:endParaRPr lang="pt-BR" sz="2000" dirty="0" smtClean="0">
              <a:solidFill>
                <a:srgbClr val="66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</a:endParaRPr>
          </a:p>
          <a:p>
            <a:endParaRPr lang="pt-BR" sz="2000" dirty="0">
              <a:solidFill>
                <a:srgbClr val="66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</a:endParaRPr>
          </a:p>
          <a:p>
            <a:endParaRPr lang="pt-BR" sz="2000" dirty="0" smtClean="0">
              <a:solidFill>
                <a:srgbClr val="66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</a:endParaRPr>
          </a:p>
          <a:p>
            <a:r>
              <a:rPr lang="pt-BR" sz="2000" dirty="0" smtClean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Foi </a:t>
            </a:r>
            <a:r>
              <a:rPr lang="pt-BR" sz="2000" dirty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lançado em outubro/2012 por um grupo de editoras científicas, para resolver dois problemas principais: </a:t>
            </a:r>
            <a:endParaRPr lang="pt-BR" sz="2000" dirty="0" smtClean="0">
              <a:solidFill>
                <a:srgbClr val="66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</a:endParaRPr>
          </a:p>
          <a:p>
            <a:r>
              <a:rPr lang="pt-BR" sz="2000" b="1" dirty="0" smtClean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desambiguação </a:t>
            </a:r>
            <a:r>
              <a:rPr lang="pt-BR" sz="2000" dirty="0" smtClean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dos </a:t>
            </a:r>
            <a:r>
              <a:rPr lang="pt-BR" sz="2000" dirty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nomes dos </a:t>
            </a:r>
            <a:r>
              <a:rPr lang="pt-BR" sz="2000" dirty="0" smtClean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autores e</a:t>
            </a:r>
            <a:r>
              <a:rPr lang="pt-BR" sz="2000" dirty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 </a:t>
            </a:r>
            <a:endParaRPr lang="pt-BR" sz="2000" dirty="0" smtClean="0">
              <a:solidFill>
                <a:srgbClr val="66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</a:endParaRPr>
          </a:p>
          <a:p>
            <a:r>
              <a:rPr lang="pt-BR" sz="2000" b="1" dirty="0" smtClean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interoperabilidade</a:t>
            </a:r>
            <a:r>
              <a:rPr lang="pt-BR" sz="2000" dirty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 entre sistemas. </a:t>
            </a:r>
            <a:endParaRPr lang="pt-BR" sz="2000" dirty="0" smtClean="0">
              <a:solidFill>
                <a:srgbClr val="66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</a:endParaRPr>
          </a:p>
          <a:p>
            <a:endParaRPr lang="pt-BR" sz="2000" dirty="0" smtClean="0">
              <a:solidFill>
                <a:srgbClr val="66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</a:endParaRPr>
          </a:p>
          <a:p>
            <a:r>
              <a:rPr lang="pt-BR" sz="2000" dirty="0" smtClean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Tem</a:t>
            </a:r>
            <a:r>
              <a:rPr lang="pt-BR" sz="2000" dirty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, portanto, a finalidade de diferenciar um autor de qualquer outro, ainda que tenha homônimo ou que tenha publicado, sido citado e/ou indexado em diferentes grafias. </a:t>
            </a:r>
            <a:endParaRPr lang="pt-BR" sz="2000" dirty="0" smtClean="0">
              <a:solidFill>
                <a:srgbClr val="66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</a:endParaRPr>
          </a:p>
          <a:p>
            <a:endParaRPr lang="pt-BR" sz="2000" dirty="0">
              <a:solidFill>
                <a:srgbClr val="66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</a:endParaRPr>
          </a:p>
          <a:p>
            <a:r>
              <a:rPr lang="pt-BR" sz="2000" dirty="0" smtClean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Personaliza </a:t>
            </a:r>
            <a:r>
              <a:rPr lang="pt-BR" sz="2000" dirty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o autor fazendo conexão automática com toda sua produção científica, onde quer que tenha sido publicada. </a:t>
            </a:r>
            <a:endParaRPr lang="pt-BR" sz="2000" dirty="0" smtClean="0">
              <a:solidFill>
                <a:srgbClr val="66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</a:endParaRPr>
          </a:p>
          <a:p>
            <a:endParaRPr lang="pt-BR" sz="2000" dirty="0">
              <a:solidFill>
                <a:srgbClr val="66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</a:endParaRPr>
          </a:p>
          <a:p>
            <a:r>
              <a:rPr lang="pt-BR" sz="2000" dirty="0" smtClean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O</a:t>
            </a:r>
            <a:r>
              <a:rPr lang="pt-BR" sz="2000" dirty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 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hlinkClick r:id="rId5"/>
              </a:rPr>
              <a:t>cadastro</a:t>
            </a:r>
            <a:r>
              <a:rPr lang="pt-BR" sz="2000" dirty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 para obtenção do ORCID é gratuito e poderá ser feito por qualquer autor. É um código </a:t>
            </a:r>
            <a:r>
              <a:rPr lang="pt-BR" sz="2000" dirty="0" err="1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interoperável</a:t>
            </a:r>
            <a:r>
              <a:rPr lang="pt-BR" sz="2000" dirty="0"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 com outros identificadores digitais e bases de dados, o que quer dizer que permite importação/exportação automática de dados entre os mesmos.</a:t>
            </a: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m 2" descr="Recorte de Te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016" y="1502229"/>
            <a:ext cx="4402183" cy="87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8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15189" y="505534"/>
            <a:ext cx="11938265" cy="58785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4267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Consórcio Brasileiro ORCID - </a:t>
            </a:r>
            <a:r>
              <a:rPr lang="pt-B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22maio2018, Brasília, DF</a:t>
            </a:r>
          </a:p>
          <a:p>
            <a:endParaRPr lang="pt-B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80990" indent="-380990">
              <a:buFont typeface="Wingdings" panose="05000000000000000000" pitchFamily="2" charset="2"/>
              <a:buChar char="Ø"/>
            </a:pPr>
            <a:r>
              <a:rPr lang="pt-BR" sz="37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733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Slides das apresentações</a:t>
            </a: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Lançamento do Consórcio Brasileiro</a:t>
            </a:r>
          </a:p>
          <a:p>
            <a:pPr marL="380990" indent="-380990">
              <a:buFont typeface="Wingdings" panose="05000000000000000000" pitchFamily="2" charset="2"/>
              <a:buChar char="Ø"/>
            </a:pPr>
            <a:endParaRPr lang="pt-B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80990" indent="-380990">
              <a:buFont typeface="Wingdings" panose="05000000000000000000" pitchFamily="2" charset="2"/>
              <a:buChar char="Ø"/>
            </a:pPr>
            <a:endParaRPr lang="pt-BR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80990" indent="-380990">
              <a:buFont typeface="Wingdings" panose="05000000000000000000" pitchFamily="2" charset="2"/>
              <a:buChar char="Ø"/>
            </a:pP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CAPES – CNPq – IBICT – </a:t>
            </a:r>
            <a:r>
              <a:rPr lang="pt-BR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SciELO</a:t>
            </a: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CONFAP – RNP (consórcio)</a:t>
            </a:r>
          </a:p>
          <a:p>
            <a:pPr marL="380990" indent="-380990">
              <a:buFont typeface="Wingdings" panose="05000000000000000000" pitchFamily="2" charset="2"/>
              <a:buChar char="Ø"/>
            </a:pPr>
            <a:endParaRPr lang="pt-B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80990" indent="-380990">
              <a:buFont typeface="Wingdings" panose="05000000000000000000" pitchFamily="2" charset="2"/>
              <a:buChar char="Ø"/>
            </a:pP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UNESP – UNICAMP – USP 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FIOCRUZ  (instituições membro)</a:t>
            </a:r>
          </a:p>
          <a:p>
            <a:pPr marL="380990" indent="-380990">
              <a:buFont typeface="Wingdings" panose="05000000000000000000" pitchFamily="2" charset="2"/>
              <a:buChar char="Ø"/>
            </a:pPr>
            <a:endParaRPr lang="pt-B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pt-B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junho/2018 somos 10 instituições brasileiras filiadas ao ORCID</a:t>
            </a:r>
            <a:endParaRPr lang="pt-B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611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9045" y="703320"/>
            <a:ext cx="93767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pt-BR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 quê personalizar?</a:t>
            </a:r>
            <a:endParaRPr lang="pt-BR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509092" y="2888301"/>
            <a:ext cx="38635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pt-BR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Metrias</a:t>
            </a:r>
            <a:endParaRPr lang="pt-BR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440871" y="5186596"/>
            <a:ext cx="74825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pt-BR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Ranqueamentos</a:t>
            </a:r>
            <a:endParaRPr lang="pt-BR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38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4692" y="108248"/>
            <a:ext cx="11956472" cy="1892829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algn="ctr"/>
            <a:r>
              <a:rPr lang="pt-BR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Necessidade </a:t>
            </a:r>
            <a:r>
              <a:rPr lang="pt-BR" sz="4267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zero</a:t>
            </a:r>
            <a:r>
              <a:rPr lang="pt-BR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pesquisador: </a:t>
            </a:r>
            <a:br>
              <a:rPr lang="pt-BR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4267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 citado e identificar suas citações pessoais</a:t>
            </a:r>
            <a:r>
              <a:rPr lang="pt-B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idem  </a:t>
            </a:r>
            <a:r>
              <a:rPr lang="pt-BR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idem</a:t>
            </a:r>
            <a:r>
              <a:rPr lang="pt-BR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pt-BR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instituições &gt; </a:t>
            </a:r>
            <a:r>
              <a:rPr lang="pt-BR" sz="32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ranqueamentos</a:t>
            </a:r>
            <a:r>
              <a:rPr lang="pt-BR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automáticos &gt; algoritmos</a:t>
            </a:r>
            <a:endParaRPr lang="pt-BR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24692" y="2119745"/>
            <a:ext cx="11956472" cy="4585855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Alguns fatores </a:t>
            </a:r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diminuem índices pois </a:t>
            </a:r>
            <a:r>
              <a:rPr lang="pt-BR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dispersam citações </a:t>
            </a:r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confundem indexadores automáticos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autoras que </a:t>
            </a:r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</a:t>
            </a: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casam, descasam, se casam outra vez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homônimos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citações do mesmo autor, mesmo nome, mas em grafias </a:t>
            </a: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diferentes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transliterações, </a:t>
            </a: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nomes com acentos etc.</a:t>
            </a:r>
          </a:p>
        </p:txBody>
      </p:sp>
    </p:spTree>
    <p:extLst>
      <p:ext uri="{BB962C8B-B14F-4D97-AF65-F5344CB8AC3E}">
        <p14:creationId xmlns:p14="http://schemas.microsoft.com/office/powerpoint/2010/main" val="145669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61175" y="260648"/>
            <a:ext cx="11617288" cy="6336704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SOARES, S.B.C.</a:t>
            </a:r>
          </a:p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SOARES SBC</a:t>
            </a:r>
          </a:p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SOARES, Suely de Brito Clemente</a:t>
            </a:r>
          </a:p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Suely de Brito Clemente 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Soares</a:t>
            </a:r>
          </a:p>
          <a:p>
            <a:pPr marL="0" indent="0">
              <a:buNone/>
            </a:pP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Brito, S. S.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etc.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496383" y="3997037"/>
            <a:ext cx="11346872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733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Já tentou fazer uma </a:t>
            </a:r>
            <a:r>
              <a:rPr lang="pt-BR" sz="3733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lista </a:t>
            </a:r>
            <a:endParaRPr lang="pt-BR" sz="3733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3733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como o seu nome </a:t>
            </a:r>
          </a:p>
          <a:p>
            <a:pPr algn="ctr"/>
            <a:r>
              <a:rPr lang="pt-BR" sz="3733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já foi citado e/ou indexado?</a:t>
            </a:r>
          </a:p>
        </p:txBody>
      </p:sp>
    </p:spTree>
    <p:extLst>
      <p:ext uri="{BB962C8B-B14F-4D97-AF65-F5344CB8AC3E}">
        <p14:creationId xmlns:p14="http://schemas.microsoft.com/office/powerpoint/2010/main" val="140228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0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8194" y="298422"/>
            <a:ext cx="1176963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Referências do futuro &gt; ORCID – ORCID – ORCID – DOI</a:t>
            </a:r>
          </a:p>
          <a:p>
            <a:endParaRPr lang="pt-B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pt-B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as principais finalidades das Referências são:</a:t>
            </a:r>
          </a:p>
          <a:p>
            <a:endParaRPr lang="pt-BR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/>
              <a:buChar char="Ø"/>
            </a:pPr>
            <a:r>
              <a:rPr lang="pt-BR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indicar ao leitor a fonte exata da citação, para acesso rápido e imediato, de preferência ao texto completo;</a:t>
            </a:r>
          </a:p>
          <a:p>
            <a:pPr marL="342900" indent="-342900">
              <a:buFont typeface="Wingdings"/>
              <a:buChar char="Ø"/>
            </a:pPr>
            <a:r>
              <a:rPr lang="pt-BR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fornecer elementos para citação/indexação automática;</a:t>
            </a:r>
          </a:p>
          <a:p>
            <a:pPr marL="342900" indent="-342900">
              <a:buFont typeface="Wingdings"/>
              <a:buChar char="Ø"/>
            </a:pPr>
            <a:r>
              <a:rPr lang="pt-BR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eliminar problemas de homônimos e diversidade de entradas e grafias de nomes para mesmo autor</a:t>
            </a:r>
          </a:p>
          <a:p>
            <a:endParaRPr lang="pt-BR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pt-B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http://</a:t>
            </a:r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orcid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.org/0000-0001-5159-0950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- 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http://</a:t>
            </a:r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orcid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.org/0000-0003-2037-2779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- 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/>
              </a:rPr>
              <a:t>http://</a:t>
            </a:r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/>
              </a:rPr>
              <a:t>orcid.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/>
              </a:rPr>
              <a:t>org/0000-0002-5791-3201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- 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/>
              </a:rPr>
              <a:t>http://dx.</a:t>
            </a:r>
            <a:r>
              <a:rPr lang="pt-BR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/>
              </a:rPr>
              <a:t>doi.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/>
              </a:rPr>
              <a:t>org/10.17545/e-oftalmo.cbo/2015.1</a:t>
            </a: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  <a:p>
            <a:endParaRPr lang="pt-B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 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                     </a:t>
            </a:r>
          </a:p>
          <a:p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6"/>
              </a:rPr>
              <a:t>  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hlinkClick r:id="rId6"/>
            </a:endParaRPr>
          </a:p>
          <a:p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7"/>
              </a:rPr>
              <a:t>                         	</a:t>
            </a:r>
            <a:r>
              <a:rPr lang="pt-BR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</a:t>
            </a:r>
            <a:endParaRPr lang="pt-B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m 2" descr="Recorte de Tel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88" y="5461320"/>
            <a:ext cx="3217868" cy="468426"/>
          </a:xfrm>
          <a:prstGeom prst="rect">
            <a:avLst/>
          </a:prstGeom>
        </p:spPr>
      </p:pic>
      <p:pic>
        <p:nvPicPr>
          <p:cNvPr id="5" name="Imagem 4" descr="Recorte de Tel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45" y="5304133"/>
            <a:ext cx="3064834" cy="842512"/>
          </a:xfrm>
          <a:prstGeom prst="rect">
            <a:avLst/>
          </a:prstGeom>
        </p:spPr>
      </p:pic>
      <p:pic>
        <p:nvPicPr>
          <p:cNvPr id="6" name="Imagem 5" descr="Recorte de Tel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782" y="5449849"/>
            <a:ext cx="3299876" cy="658095"/>
          </a:xfrm>
          <a:prstGeom prst="rect">
            <a:avLst/>
          </a:prstGeom>
        </p:spPr>
      </p:pic>
      <p:pic>
        <p:nvPicPr>
          <p:cNvPr id="7" name="Imagem 6" descr="Recorte de Tel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96" y="5998194"/>
            <a:ext cx="3012669" cy="602754"/>
          </a:xfrm>
          <a:prstGeom prst="rect">
            <a:avLst/>
          </a:prstGeom>
        </p:spPr>
      </p:pic>
      <p:pic>
        <p:nvPicPr>
          <p:cNvPr id="8" name="Imagem 7" descr="Recorte de Tela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566" y="6107944"/>
            <a:ext cx="4347507" cy="36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0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95297" y="1472645"/>
            <a:ext cx="71609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pt-BR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pt-BR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esambiguação</a:t>
            </a:r>
            <a:endParaRPr lang="pt-BR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222554" y="3923724"/>
            <a:ext cx="81252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pt-BR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pt-BR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nteroperabilidade</a:t>
            </a:r>
            <a:endParaRPr lang="pt-BR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84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0996" y="2029263"/>
            <a:ext cx="9144000" cy="1463681"/>
          </a:xfrm>
        </p:spPr>
        <p:txBody>
          <a:bodyPr>
            <a:noAutofit/>
          </a:bodyPr>
          <a:lstStyle/>
          <a:p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ORCID</a:t>
            </a: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como criar e configurar</a:t>
            </a:r>
          </a:p>
          <a:p>
            <a:r>
              <a:rPr lang="pt-B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2.1 </a:t>
            </a:r>
            <a:r>
              <a:rPr lang="pt-B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</a:t>
            </a:r>
            <a:r>
              <a:rPr lang="pt-B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criar – 2.2 Como configurar</a:t>
            </a:r>
            <a:endParaRPr lang="pt-B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316082" y="6206807"/>
            <a:ext cx="10518867" cy="30777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SOARES, S.B.C., 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28jun2018. Curso licenciado 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uma </a:t>
            </a:r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Licença </a:t>
            </a:r>
            <a:r>
              <a:rPr lang="pt-BR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Creative</a:t>
            </a:r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 </a:t>
            </a:r>
            <a:r>
              <a:rPr lang="pt-B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Commons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 Atribuição-</a:t>
            </a:r>
            <a:r>
              <a:rPr lang="pt-B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NãoComercial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-</a:t>
            </a:r>
            <a:r>
              <a:rPr lang="pt-B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SemDerivações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 4.0 Internacional</a:t>
            </a:r>
            <a:endParaRPr lang="pt-B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licensebuttons.net/l/by-nc-nd/3.0/88x3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22" y="6206806"/>
            <a:ext cx="921260" cy="324535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89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1"/>
            <a:ext cx="12192000" cy="683037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954981" y="221671"/>
            <a:ext cx="4905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https://orcid.org</a:t>
            </a: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/</a:t>
            </a: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pt-B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710137" y="2232953"/>
            <a:ext cx="33858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2.1 Como criar 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412725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57222" cy="73152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91742" y="1335704"/>
            <a:ext cx="38428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Passo 1</a:t>
            </a:r>
          </a:p>
          <a:p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Preencha seu formulário</a:t>
            </a:r>
          </a:p>
        </p:txBody>
      </p:sp>
      <p:sp>
        <p:nvSpPr>
          <p:cNvPr id="4" name="Seta para a Direita 3"/>
          <p:cNvSpPr/>
          <p:nvPr/>
        </p:nvSpPr>
        <p:spPr>
          <a:xfrm rot="16200000">
            <a:off x="10350674" y="603490"/>
            <a:ext cx="1228050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a Direita 5"/>
          <p:cNvSpPr/>
          <p:nvPr/>
        </p:nvSpPr>
        <p:spPr>
          <a:xfrm rot="19239028">
            <a:off x="3922245" y="1510126"/>
            <a:ext cx="916969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045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462"/>
            <a:ext cx="12079705" cy="6513095"/>
          </a:xfrm>
          <a:prstGeom prst="rect">
            <a:avLst/>
          </a:prstGeom>
        </p:spPr>
      </p:pic>
      <p:sp>
        <p:nvSpPr>
          <p:cNvPr id="3" name="Seta para a Direita 2"/>
          <p:cNvSpPr/>
          <p:nvPr/>
        </p:nvSpPr>
        <p:spPr>
          <a:xfrm>
            <a:off x="9986161" y="4943136"/>
            <a:ext cx="916969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719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9"/>
            <a:ext cx="12192000" cy="6841422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08547" y="2037347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pt-B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08547" y="6312568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pt-B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381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379"/>
            <a:ext cx="12192000" cy="671362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93558" y="3689684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pt-B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67828" y="921478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pt-B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593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58"/>
            <a:ext cx="12192000" cy="688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016081" y="4611231"/>
            <a:ext cx="8175919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Confirme 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 recebido do ORCID para </a:t>
            </a:r>
            <a:endParaRPr lang="pt-BR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pt-BR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validar seu</a:t>
            </a: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código</a:t>
            </a:r>
            <a:r>
              <a:rPr lang="pt-BR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registrar</a:t>
            </a:r>
            <a:endParaRPr lang="pt-B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Adicione 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todas as suas informações  pessoais indicando variantes de seu nome </a:t>
            </a:r>
            <a:r>
              <a:rPr lang="pt-B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ANTES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adicionar seus trabalhos</a:t>
            </a:r>
          </a:p>
        </p:txBody>
      </p:sp>
      <p:sp>
        <p:nvSpPr>
          <p:cNvPr id="2" name="Seta para a esquerda 1"/>
          <p:cNvSpPr/>
          <p:nvPr/>
        </p:nvSpPr>
        <p:spPr>
          <a:xfrm rot="2963192">
            <a:off x="2153339" y="4530821"/>
            <a:ext cx="2359433" cy="286677"/>
          </a:xfrm>
          <a:prstGeom prst="lef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6" name="CaixaDeTexto 5"/>
          <p:cNvSpPr txBox="1"/>
          <p:nvPr/>
        </p:nvSpPr>
        <p:spPr>
          <a:xfrm>
            <a:off x="177888" y="626516"/>
            <a:ext cx="54911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Passo </a:t>
            </a:r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Adicione suas informações pessoais</a:t>
            </a:r>
            <a:endParaRPr lang="pt-B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853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 rot="20432551">
            <a:off x="8919594" y="866854"/>
            <a:ext cx="332334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Informe-se!!!</a:t>
            </a:r>
          </a:p>
          <a:p>
            <a:r>
              <a:rPr lang="pt-BR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Autorize!!!</a:t>
            </a:r>
          </a:p>
          <a:p>
            <a:r>
              <a:rPr lang="pt-BR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Usufrua!!!</a:t>
            </a:r>
            <a:endParaRPr lang="pt-BR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ta para a Direita 3"/>
          <p:cNvSpPr/>
          <p:nvPr/>
        </p:nvSpPr>
        <p:spPr>
          <a:xfrm rot="10800000">
            <a:off x="4708478" y="4776717"/>
            <a:ext cx="978408" cy="484632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139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 rot="20188824">
            <a:off x="397072" y="999371"/>
            <a:ext cx="566853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IDENTIFICADORES</a:t>
            </a:r>
          </a:p>
          <a:p>
            <a:pPr algn="ctr"/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DIGITAIS</a:t>
            </a:r>
          </a:p>
          <a:p>
            <a:pPr algn="ctr"/>
            <a:endParaRPr lang="pt-BR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omunicação</a:t>
            </a:r>
          </a:p>
          <a:p>
            <a:pPr algn="ctr"/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científica</a:t>
            </a:r>
            <a:endParaRPr lang="pt-B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" y="6045619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documentos e pessoas </a:t>
            </a:r>
            <a:r>
              <a:rPr lang="pt-BR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 não somente páginas</a:t>
            </a:r>
            <a:endParaRPr lang="pt-BR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90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0" y="-1"/>
            <a:ext cx="3640650" cy="685800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7" name="Seta para a Direita 6"/>
          <p:cNvSpPr/>
          <p:nvPr/>
        </p:nvSpPr>
        <p:spPr>
          <a:xfrm rot="10800000">
            <a:off x="3844117" y="3857688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4589479" y="136931"/>
            <a:ext cx="739176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Vida real:  </a:t>
            </a:r>
          </a:p>
          <a:p>
            <a:r>
              <a:rPr lang="pt-BR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quem</a:t>
            </a:r>
            <a:r>
              <a:rPr lang="pt-B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cuidará de ORCID?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Secretários(as)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Orientados(as)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Estagiários(as)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pt-BR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Terceirizados</a:t>
            </a:r>
          </a:p>
          <a:p>
            <a:endParaRPr lang="pt-B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27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1" y="112295"/>
            <a:ext cx="11887200" cy="306599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" name="Imagem 2" descr="Recorte de Te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05" y="3499742"/>
            <a:ext cx="10684040" cy="318179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4" name="Seta para a Direita 3"/>
          <p:cNvSpPr/>
          <p:nvPr/>
        </p:nvSpPr>
        <p:spPr>
          <a:xfrm>
            <a:off x="8839198" y="2533856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8839200" y="5202458"/>
            <a:ext cx="2502567" cy="2746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8839198" y="5955004"/>
            <a:ext cx="2502567" cy="2746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4049241" y="3659281"/>
            <a:ext cx="69099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alternar contas entre a sua</a:t>
            </a:r>
          </a:p>
          <a:p>
            <a:r>
              <a:rPr lang="pt-BR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a de outros</a:t>
            </a:r>
            <a:endParaRPr lang="pt-BR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85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1068"/>
            <a:ext cx="12078268" cy="6564573"/>
          </a:xfrm>
          <a:prstGeom prst="rect">
            <a:avLst/>
          </a:prstGeom>
        </p:spPr>
      </p:pic>
      <p:sp>
        <p:nvSpPr>
          <p:cNvPr id="3" name="Seta para a Direita 2"/>
          <p:cNvSpPr/>
          <p:nvPr/>
        </p:nvSpPr>
        <p:spPr>
          <a:xfrm rot="10800000">
            <a:off x="3912356" y="2988722"/>
            <a:ext cx="978408" cy="484632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4401560" y="191068"/>
            <a:ext cx="7112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Embedar</a:t>
            </a:r>
            <a:r>
              <a:rPr lang="pt-BR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código </a:t>
            </a:r>
            <a:r>
              <a:rPr lang="pt-BR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html</a:t>
            </a:r>
            <a:r>
              <a:rPr lang="pt-BR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em sites</a:t>
            </a:r>
            <a:endParaRPr lang="pt-BR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656216" y="5665199"/>
            <a:ext cx="75187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copie/cole daqui em artigos etc.</a:t>
            </a:r>
            <a:endParaRPr lang="pt-BR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eta para a Direita 6"/>
          <p:cNvSpPr/>
          <p:nvPr/>
        </p:nvSpPr>
        <p:spPr>
          <a:xfrm rot="10800000">
            <a:off x="3677808" y="5950007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111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5" y="0"/>
            <a:ext cx="11464119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936599" y="1816529"/>
            <a:ext cx="67679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Versão Pública</a:t>
            </a:r>
          </a:p>
          <a:p>
            <a:r>
              <a:rPr lang="pt-BR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Salvar em PDF e/ou imprimir</a:t>
            </a:r>
            <a:endParaRPr lang="pt-BR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857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0" y="109182"/>
            <a:ext cx="12014579" cy="6549243"/>
          </a:xfrm>
          <a:prstGeom prst="rect">
            <a:avLst/>
          </a:prstGeom>
        </p:spPr>
      </p:pic>
      <p:sp>
        <p:nvSpPr>
          <p:cNvPr id="3" name="Seta para a Direita 2"/>
          <p:cNvSpPr/>
          <p:nvPr/>
        </p:nvSpPr>
        <p:spPr>
          <a:xfrm rot="1134642">
            <a:off x="391235" y="909772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903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6" y="127484"/>
            <a:ext cx="11846256" cy="6660108"/>
          </a:xfrm>
          <a:prstGeom prst="rect">
            <a:avLst/>
          </a:prstGeom>
        </p:spPr>
      </p:pic>
      <p:sp>
        <p:nvSpPr>
          <p:cNvPr id="4" name="Seta para a Direita 3"/>
          <p:cNvSpPr/>
          <p:nvPr/>
        </p:nvSpPr>
        <p:spPr>
          <a:xfrm rot="10800000">
            <a:off x="3830469" y="6175476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Recorte de Te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393" y="3585021"/>
            <a:ext cx="6700607" cy="320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2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1"/>
            <a:ext cx="4045527" cy="685799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52" y="318909"/>
            <a:ext cx="7451678" cy="2562583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3" name="Imagem 2" descr="Recorte de Te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52" y="3429000"/>
            <a:ext cx="7451678" cy="3343742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06549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4" y="0"/>
            <a:ext cx="4054829" cy="6858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875" y="109182"/>
            <a:ext cx="7615451" cy="4239217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3" name="Imagem 2" descr="Recorte de Te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641" y="4552628"/>
            <a:ext cx="7567685" cy="2148423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32868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4" y="144379"/>
            <a:ext cx="11839074" cy="6577263"/>
          </a:xfrm>
          <a:prstGeom prst="rect">
            <a:avLst/>
          </a:prstGeom>
        </p:spPr>
      </p:pic>
      <p:sp>
        <p:nvSpPr>
          <p:cNvPr id="5" name="Seta para a Direita 4"/>
          <p:cNvSpPr/>
          <p:nvPr/>
        </p:nvSpPr>
        <p:spPr>
          <a:xfrm>
            <a:off x="6785810" y="802105"/>
            <a:ext cx="978408" cy="48463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320842" y="144379"/>
            <a:ext cx="2695074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651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28764" cy="6858000"/>
          </a:xfrm>
          <a:prstGeom prst="rect">
            <a:avLst/>
          </a:prstGeom>
        </p:spPr>
      </p:pic>
      <p:sp>
        <p:nvSpPr>
          <p:cNvPr id="4" name="Seta para a Direita 3"/>
          <p:cNvSpPr/>
          <p:nvPr/>
        </p:nvSpPr>
        <p:spPr>
          <a:xfrm rot="18389298">
            <a:off x="8307620" y="467401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a Direita 4"/>
          <p:cNvSpPr/>
          <p:nvPr/>
        </p:nvSpPr>
        <p:spPr>
          <a:xfrm rot="18342057">
            <a:off x="8353171" y="3487692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a Direita 5"/>
          <p:cNvSpPr/>
          <p:nvPr/>
        </p:nvSpPr>
        <p:spPr>
          <a:xfrm rot="7909362">
            <a:off x="8353172" y="5564440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858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860"/>
            <a:ext cx="6525491" cy="392672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129" y="2057223"/>
            <a:ext cx="5694218" cy="340971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36247" y="4020585"/>
            <a:ext cx="5506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Identificador do objeto + </a:t>
            </a:r>
            <a:r>
              <a:rPr lang="pt-B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metadados</a:t>
            </a:r>
            <a:endParaRPr lang="pt-B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756241" y="5747204"/>
            <a:ext cx="5117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Identificador do autor + produção</a:t>
            </a:r>
            <a:endParaRPr lang="pt-B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93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6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6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2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0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cxnSp>
        <p:nvCxnSpPr>
          <p:cNvPr id="3" name="Conector reto 2"/>
          <p:cNvCxnSpPr/>
          <p:nvPr/>
        </p:nvCxnSpPr>
        <p:spPr>
          <a:xfrm flipV="1">
            <a:off x="5554639" y="2019868"/>
            <a:ext cx="1842448" cy="1364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to 3"/>
          <p:cNvCxnSpPr/>
          <p:nvPr/>
        </p:nvCxnSpPr>
        <p:spPr>
          <a:xfrm flipV="1">
            <a:off x="7724633" y="2019868"/>
            <a:ext cx="2210937" cy="1364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/>
          <p:nvPr/>
        </p:nvCxnSpPr>
        <p:spPr>
          <a:xfrm flipH="1">
            <a:off x="6878472" y="286603"/>
            <a:ext cx="1487606" cy="31935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5238291" y="3186036"/>
            <a:ext cx="43175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Busca avançada</a:t>
            </a:r>
            <a:endParaRPr lang="pt-BR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371075" y="-137734"/>
            <a:ext cx="4966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“pelo nome” ou ID</a:t>
            </a:r>
            <a:endParaRPr lang="pt-BR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44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1" y="0"/>
            <a:ext cx="8720919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251881" y="4503761"/>
            <a:ext cx="4442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Avaliadores  -  Coautores etc. </a:t>
            </a:r>
            <a:endParaRPr lang="pt-BR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26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1" y="0"/>
            <a:ext cx="11846256" cy="6858000"/>
          </a:xfrm>
          <a:prstGeom prst="rect">
            <a:avLst/>
          </a:prstGeom>
        </p:spPr>
      </p:pic>
      <p:cxnSp>
        <p:nvCxnSpPr>
          <p:cNvPr id="4" name="Conector reto 3"/>
          <p:cNvCxnSpPr/>
          <p:nvPr/>
        </p:nvCxnSpPr>
        <p:spPr>
          <a:xfrm flipV="1">
            <a:off x="5322627" y="218364"/>
            <a:ext cx="1842448" cy="1364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534537" y="5966346"/>
            <a:ext cx="8213678" cy="1137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98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1" y="0"/>
            <a:ext cx="11846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28715" cy="986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74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9" y="163773"/>
            <a:ext cx="11818961" cy="6694226"/>
          </a:xfrm>
          <a:prstGeom prst="rect">
            <a:avLst/>
          </a:prstGeom>
        </p:spPr>
      </p:pic>
      <p:sp>
        <p:nvSpPr>
          <p:cNvPr id="5" name="Seta para a Direita 4"/>
          <p:cNvSpPr/>
          <p:nvPr/>
        </p:nvSpPr>
        <p:spPr>
          <a:xfrm rot="10800000">
            <a:off x="4442082" y="4749004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315444" y="0"/>
            <a:ext cx="2876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2.2</a:t>
            </a: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Como configurar</a:t>
            </a:r>
          </a:p>
        </p:txBody>
      </p:sp>
    </p:spTree>
    <p:extLst>
      <p:ext uri="{BB962C8B-B14F-4D97-AF65-F5344CB8AC3E}">
        <p14:creationId xmlns:p14="http://schemas.microsoft.com/office/powerpoint/2010/main" val="277944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200"/>
            <a:ext cx="4286250" cy="3362325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75780" y="2195139"/>
            <a:ext cx="1180407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pt-B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Crossref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é uma organização sem fins lucrativos criada no 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final de 1999 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 o propósito de atender a comunidade com serviços seguros, oficializados e inovadores, de forma a apoiar a persistência dos identificadores com uma </a:t>
            </a: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infraestrutura 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sustentável que proporciona a comunicação científica. </a:t>
            </a:r>
            <a:endParaRPr lang="pt-BR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 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isso, promove o desenvolvimento e a utilização compartilhada de tecnologias inovadoras para acelerar e facilitar a pesquisa científica.</a:t>
            </a:r>
          </a:p>
        </p:txBody>
      </p:sp>
    </p:spTree>
    <p:extLst>
      <p:ext uri="{BB962C8B-B14F-4D97-AF65-F5344CB8AC3E}">
        <p14:creationId xmlns:p14="http://schemas.microsoft.com/office/powerpoint/2010/main" val="393264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3" y="113837"/>
            <a:ext cx="11969087" cy="674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4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5" y="4508127"/>
            <a:ext cx="11854392" cy="204816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tângulo 2"/>
          <p:cNvSpPr/>
          <p:nvPr/>
        </p:nvSpPr>
        <p:spPr>
          <a:xfrm>
            <a:off x="163774" y="1090487"/>
            <a:ext cx="11854393" cy="3046988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92C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Because ORCID identifiers are designed to be persistent, obsolete </a:t>
            </a:r>
            <a:r>
              <a:rPr lang="en-US" sz="3200" dirty="0" err="1">
                <a:solidFill>
                  <a:srgbClr val="292C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iDs</a:t>
            </a:r>
            <a:r>
              <a:rPr lang="en-US" sz="3200" dirty="0">
                <a:solidFill>
                  <a:srgbClr val="292C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will be deprecated, not completely deleted. Data on the deprecated account will be deleted, and the </a:t>
            </a:r>
            <a:r>
              <a:rPr lang="en-US" sz="3200" dirty="0" err="1">
                <a:solidFill>
                  <a:srgbClr val="292C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</a:t>
            </a:r>
            <a:r>
              <a:rPr lang="en-US" sz="3200" dirty="0">
                <a:solidFill>
                  <a:srgbClr val="292C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will point to your primary record, both in the user interface and the API. An example can be seen at </a:t>
            </a:r>
            <a:r>
              <a:rPr lang="en-US" sz="3200" u="sng" dirty="0">
                <a:solidFill>
                  <a:srgbClr val="0088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 tooltip="Link: https://orcid.org/0000-0001-6151-2200"/>
              </a:rPr>
              <a:t>https://orcid.org/0000-0001-6151-2200</a:t>
            </a:r>
            <a:r>
              <a:rPr lang="en-US" sz="3200" dirty="0">
                <a:solidFill>
                  <a:srgbClr val="292C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pt-BR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tângulo 3">
            <a:hlinkClick r:id="rId4" action="ppaction://hlinkfile"/>
          </p:cNvPr>
          <p:cNvSpPr/>
          <p:nvPr/>
        </p:nvSpPr>
        <p:spPr>
          <a:xfrm>
            <a:off x="163774" y="135060"/>
            <a:ext cx="101243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3200" dirty="0">
                <a:solidFill>
                  <a:srgbClr val="494A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/>
              </a:rPr>
              <a:t>Removing your additional or duplicate ORCID </a:t>
            </a:r>
            <a:r>
              <a:rPr lang="en-US" sz="3200" dirty="0" err="1">
                <a:solidFill>
                  <a:srgbClr val="494A4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/>
              </a:rPr>
              <a:t>iD</a:t>
            </a:r>
            <a:endParaRPr lang="en-US" sz="3200" b="0" i="0" dirty="0">
              <a:solidFill>
                <a:srgbClr val="494A4C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92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5" y="0"/>
            <a:ext cx="11818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1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" y="156706"/>
            <a:ext cx="11969087" cy="654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2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1993989"/>
            <a:ext cx="12191998" cy="1894169"/>
          </a:xfrm>
        </p:spPr>
        <p:txBody>
          <a:bodyPr>
            <a:noAutofit/>
          </a:bodyPr>
          <a:lstStyle/>
          <a:p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ORCID</a:t>
            </a: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como </a:t>
            </a: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povoar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3.1 Como importar </a:t>
            </a:r>
            <a:r>
              <a:rPr lang="pt-B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outros identificadores digitais: </a:t>
            </a:r>
            <a:r>
              <a:rPr lang="pt-BR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ResearcherID</a:t>
            </a:r>
            <a:r>
              <a:rPr lang="pt-B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 </a:t>
            </a:r>
            <a:r>
              <a:rPr lang="pt-B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Scholar </a:t>
            </a:r>
            <a:r>
              <a:rPr lang="pt-B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etc.</a:t>
            </a:r>
            <a:endParaRPr lang="pt-B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316082" y="6206807"/>
            <a:ext cx="10518867" cy="30777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SOARES, S.B.C., 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28un2018. Curso licenciado 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uma </a:t>
            </a:r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Licença </a:t>
            </a:r>
            <a:r>
              <a:rPr lang="pt-BR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Creative</a:t>
            </a:r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 </a:t>
            </a:r>
            <a:r>
              <a:rPr lang="pt-B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Commons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 Atribuição-</a:t>
            </a:r>
            <a:r>
              <a:rPr lang="pt-B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NãoComercial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-</a:t>
            </a:r>
            <a:r>
              <a:rPr lang="pt-B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SemDerivações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 4.0 Internacional</a:t>
            </a:r>
            <a:endParaRPr lang="pt-B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licensebuttons.net/l/by-nc-nd/3.0/88x3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22" y="6206806"/>
            <a:ext cx="921260" cy="324535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92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01" y="0"/>
            <a:ext cx="132009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ector de seta reta 2"/>
          <p:cNvCxnSpPr/>
          <p:nvPr/>
        </p:nvCxnSpPr>
        <p:spPr>
          <a:xfrm>
            <a:off x="2499689" y="1827073"/>
            <a:ext cx="5097431" cy="100508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/>
          <p:cNvSpPr txBox="1"/>
          <p:nvPr/>
        </p:nvSpPr>
        <p:spPr>
          <a:xfrm>
            <a:off x="196815" y="1226909"/>
            <a:ext cx="46057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Como adicionar trabalhos</a:t>
            </a:r>
          </a:p>
          <a:p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importando </a:t>
            </a:r>
          </a:p>
          <a:p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bases integradas</a:t>
            </a:r>
          </a:p>
        </p:txBody>
      </p:sp>
    </p:spTree>
    <p:extLst>
      <p:ext uri="{BB962C8B-B14F-4D97-AF65-F5344CB8AC3E}">
        <p14:creationId xmlns:p14="http://schemas.microsoft.com/office/powerpoint/2010/main" val="74315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90"/>
            <a:ext cx="12191999" cy="6733309"/>
          </a:xfrm>
          <a:prstGeom prst="rect">
            <a:avLst/>
          </a:prstGeom>
        </p:spPr>
      </p:pic>
      <p:sp>
        <p:nvSpPr>
          <p:cNvPr id="3" name="Seta para a Direita 2"/>
          <p:cNvSpPr/>
          <p:nvPr/>
        </p:nvSpPr>
        <p:spPr>
          <a:xfrm>
            <a:off x="2202872" y="1205345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690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2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810212"/>
          </a:xfrm>
        </p:spPr>
        <p:txBody>
          <a:bodyPr>
            <a:noAutofit/>
          </a:bodyPr>
          <a:lstStyle/>
          <a:p>
            <a:pPr algn="ctr"/>
            <a:r>
              <a:rPr lang="pt-B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pt-B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Como povoar ORCID </a:t>
            </a:r>
            <a:r>
              <a:rPr lang="pt-B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via </a:t>
            </a:r>
            <a:r>
              <a:rPr lang="pt-BR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ResearcherID</a:t>
            </a:r>
            <a:r>
              <a:rPr lang="pt-B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pt-B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pt-BR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pt-BR" sz="4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Imagem 3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0" y="1976467"/>
            <a:ext cx="11942618" cy="346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3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3098" y="20968"/>
            <a:ext cx="19409479" cy="974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93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35527" y="117693"/>
            <a:ext cx="1177636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que é o DOI? </a:t>
            </a:r>
            <a:endParaRPr lang="pt-BR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 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um sistema que engloba diferentes subsistemas para o depósito de </a:t>
            </a:r>
            <a:r>
              <a:rPr lang="pt-B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metadados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a resolução dos nomes DOI</a:t>
            </a: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Consiste 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 um par composto por identificador e </a:t>
            </a:r>
            <a:r>
              <a:rPr lang="pt-B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metadados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em que os </a:t>
            </a:r>
            <a:r>
              <a:rPr lang="pt-B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metadados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podem ser recuperados a partir do </a:t>
            </a: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identificador [URL ativa]. </a:t>
            </a:r>
            <a:endParaRPr lang="pt-B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Identificador 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persistente, único e publicado que gestores de conteúdo vinculam a objetos físicos ou </a:t>
            </a: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digitais.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Possibilita 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ofertar serviços e garantir a propriedade intelectual, principalmente para objetos digitais disponíveis na Internet. </a:t>
            </a:r>
          </a:p>
        </p:txBody>
      </p:sp>
    </p:spTree>
    <p:extLst>
      <p:ext uri="{BB962C8B-B14F-4D97-AF65-F5344CB8AC3E}">
        <p14:creationId xmlns:p14="http://schemas.microsoft.com/office/powerpoint/2010/main" val="53368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8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5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6" y="0"/>
            <a:ext cx="12048661" cy="957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651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6693" cy="707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21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12432704" cy="864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90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24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03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9" y="31981"/>
            <a:ext cx="12431051" cy="682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102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8" y="0"/>
            <a:ext cx="12478379" cy="707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42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" y="0"/>
            <a:ext cx="15407864" cy="669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14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4" y="-28955"/>
            <a:ext cx="12432704" cy="787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480559" y="0"/>
            <a:ext cx="4120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 meu </a:t>
            </a:r>
            <a:r>
              <a:rPr lang="pt-BR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EndNote</a:t>
            </a:r>
            <a:endParaRPr lang="pt-BR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ta para a Direita 2"/>
          <p:cNvSpPr/>
          <p:nvPr/>
        </p:nvSpPr>
        <p:spPr>
          <a:xfrm rot="10800000">
            <a:off x="1541416" y="4140925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094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8" y="-19276"/>
            <a:ext cx="12898580" cy="6712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155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d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7744693" y="6211669"/>
            <a:ext cx="4045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4F91"/>
                </a:solidFill>
                <a:latin typeface="Arial" panose="020B0604020202020204" pitchFamily="34" charset="0"/>
                <a:hlinkClick r:id="rId3"/>
              </a:rPr>
              <a:t>https://www.abecbrasil.org.br/arquivos/Guia_usuario_DOI-online3.pdf</a:t>
            </a:r>
            <a:r>
              <a:rPr lang="pt-BR" dirty="0">
                <a:solidFill>
                  <a:srgbClr val="004F91"/>
                </a:solidFill>
                <a:latin typeface="Arial" panose="020B0604020202020204" pitchFamily="34" charset="0"/>
              </a:rPr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678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15" y="0"/>
            <a:ext cx="124327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89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6693" cy="755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71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6693" cy="717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22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4" y="21299"/>
            <a:ext cx="12313509" cy="667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22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810212"/>
          </a:xfrm>
        </p:spPr>
        <p:txBody>
          <a:bodyPr>
            <a:noAutofit/>
          </a:bodyPr>
          <a:lstStyle/>
          <a:p>
            <a:pPr algn="ctr"/>
            <a:r>
              <a:rPr lang="pt-B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Como povoar ORCID </a:t>
            </a:r>
            <a:r>
              <a:rPr lang="pt-B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via </a:t>
            </a:r>
            <a:r>
              <a:rPr lang="pt-B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Google Scholar</a:t>
            </a:r>
            <a:br>
              <a:rPr lang="pt-B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(importar arquivo no formato </a:t>
            </a:r>
            <a:r>
              <a:rPr lang="pt-BR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BibTex</a:t>
            </a:r>
            <a:r>
              <a:rPr lang="pt-BR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pt-BR" sz="4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m 2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" y="2308975"/>
            <a:ext cx="12067308" cy="313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728" y="-2298237"/>
            <a:ext cx="16256000" cy="956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ta para a Direita 1"/>
          <p:cNvSpPr/>
          <p:nvPr/>
        </p:nvSpPr>
        <p:spPr>
          <a:xfrm>
            <a:off x="3957638" y="1614488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903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32704" cy="75309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Seta para a Direita 1"/>
          <p:cNvSpPr/>
          <p:nvPr/>
        </p:nvSpPr>
        <p:spPr>
          <a:xfrm rot="937605">
            <a:off x="9795166" y="3888270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689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-219405"/>
            <a:ext cx="12385376" cy="748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ta para Baixo 1"/>
          <p:cNvSpPr/>
          <p:nvPr/>
        </p:nvSpPr>
        <p:spPr>
          <a:xfrm rot="3047871">
            <a:off x="6954982" y="4253345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916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-123395"/>
            <a:ext cx="12577397" cy="8160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36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713291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ta para a Direita 1"/>
          <p:cNvSpPr/>
          <p:nvPr/>
        </p:nvSpPr>
        <p:spPr>
          <a:xfrm rot="10800000">
            <a:off x="6800850" y="571500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Seta para a Direita 3"/>
          <p:cNvSpPr/>
          <p:nvPr/>
        </p:nvSpPr>
        <p:spPr>
          <a:xfrm rot="5400000">
            <a:off x="523875" y="5210175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916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9"/>
            <a:ext cx="12192000" cy="658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5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737" y="-603448"/>
            <a:ext cx="12929676" cy="873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ta para a Direita 1"/>
          <p:cNvSpPr/>
          <p:nvPr/>
        </p:nvSpPr>
        <p:spPr>
          <a:xfrm rot="10800000">
            <a:off x="4114800" y="1108363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807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7" y="-348396"/>
            <a:ext cx="17814064" cy="835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271797" y="793539"/>
            <a:ext cx="3390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Ajuda disponível no </a:t>
            </a:r>
            <a:r>
              <a:rPr lang="pt-BR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orcid</a:t>
            </a:r>
            <a:endParaRPr lang="pt-B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Retângulo 3"/>
          <p:cNvSpPr/>
          <p:nvPr/>
        </p:nvSpPr>
        <p:spPr>
          <a:xfrm>
            <a:off x="3295584" y="1144549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hlinkClick r:id="rId3"/>
              </a:rPr>
              <a:t>http://support.orcid.org/knowledgebase/articles/390530</a:t>
            </a:r>
            <a:r>
              <a:rPr lang="pt-BR" sz="2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3889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1758461"/>
            <a:ext cx="12191998" cy="1894169"/>
          </a:xfrm>
        </p:spPr>
        <p:txBody>
          <a:bodyPr>
            <a:noAutofit/>
          </a:bodyPr>
          <a:lstStyle/>
          <a:p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ORCID</a:t>
            </a: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como </a:t>
            </a: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povoar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3.2 Como importar </a:t>
            </a:r>
            <a:r>
              <a:rPr lang="pt-B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bases de dados incorporadas: </a:t>
            </a:r>
            <a:r>
              <a:rPr lang="pt-BR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Crossref</a:t>
            </a:r>
            <a:r>
              <a:rPr lang="pt-B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etc.</a:t>
            </a:r>
            <a:endParaRPr lang="pt-B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316082" y="6206807"/>
            <a:ext cx="10518867" cy="30777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SOARES, S.B.C., 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28un2018. Curso licenciado 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uma </a:t>
            </a:r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Licença </a:t>
            </a:r>
            <a:r>
              <a:rPr lang="pt-BR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Creative</a:t>
            </a:r>
            <a:r>
              <a:rPr lang="pt-BR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 </a:t>
            </a:r>
            <a:r>
              <a:rPr lang="pt-B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Commons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 Atribuição-</a:t>
            </a:r>
            <a:r>
              <a:rPr lang="pt-B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NãoComercial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-</a:t>
            </a:r>
            <a:r>
              <a:rPr lang="pt-B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SemDerivações</a:t>
            </a:r>
            <a:r>
              <a:rPr lang="pt-B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 4.0 Internacional</a:t>
            </a:r>
            <a:endParaRPr lang="pt-B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licensebuttons.net/l/by-nc-nd/3.0/88x3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22" y="6206806"/>
            <a:ext cx="921260" cy="324535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88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90"/>
            <a:ext cx="12191999" cy="6733309"/>
          </a:xfrm>
          <a:prstGeom prst="rect">
            <a:avLst/>
          </a:prstGeom>
        </p:spPr>
      </p:pic>
      <p:sp>
        <p:nvSpPr>
          <p:cNvPr id="3" name="Seta para a Direita 2"/>
          <p:cNvSpPr/>
          <p:nvPr/>
        </p:nvSpPr>
        <p:spPr>
          <a:xfrm>
            <a:off x="2202872" y="1205345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537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47164"/>
          </a:xfrm>
          <a:prstGeom prst="rect">
            <a:avLst/>
          </a:prstGeom>
        </p:spPr>
      </p:pic>
      <p:cxnSp>
        <p:nvCxnSpPr>
          <p:cNvPr id="4" name="Conector reto 3"/>
          <p:cNvCxnSpPr/>
          <p:nvPr/>
        </p:nvCxnSpPr>
        <p:spPr>
          <a:xfrm flipV="1">
            <a:off x="4128655" y="526473"/>
            <a:ext cx="2147454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36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7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" y="166255"/>
            <a:ext cx="11942618" cy="669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810212"/>
          </a:xfrm>
        </p:spPr>
        <p:txBody>
          <a:bodyPr>
            <a:noAutofit/>
          </a:bodyPr>
          <a:lstStyle/>
          <a:p>
            <a:pPr algn="ctr"/>
            <a:r>
              <a:rPr lang="pt-B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pt-B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Como povoar ORCID </a:t>
            </a:r>
            <a:r>
              <a:rPr lang="pt-B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via </a:t>
            </a:r>
            <a:r>
              <a:rPr lang="pt-BR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CrossRef</a:t>
            </a:r>
            <a:r>
              <a:rPr lang="pt-B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pt-B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(tudo que tem DOI)</a:t>
            </a:r>
            <a:br>
              <a:rPr lang="pt-BR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pt-BR" sz="4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m 2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5" y="2230581"/>
            <a:ext cx="11817927" cy="307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0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2885" y="644691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66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</TotalTime>
  <Words>1434</Words>
  <Application>Microsoft Office PowerPoint</Application>
  <PresentationFormat>Widescreen</PresentationFormat>
  <Paragraphs>219</Paragraphs>
  <Slides>118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118</vt:i4>
      </vt:variant>
    </vt:vector>
  </HeadingPairs>
  <TitlesOfParts>
    <vt:vector size="127" baseType="lpstr">
      <vt:lpstr>Arial</vt:lpstr>
      <vt:lpstr>Arial</vt:lpstr>
      <vt:lpstr>Calibri</vt:lpstr>
      <vt:lpstr>Calibri Light</vt:lpstr>
      <vt:lpstr>Times New Roman</vt:lpstr>
      <vt:lpstr>verdana</vt:lpstr>
      <vt:lpstr>verdana</vt:lpstr>
      <vt:lpstr>Wingdings</vt:lpstr>
      <vt:lpstr>Tema do Office</vt:lpstr>
      <vt:lpstr>Identificadores digitais DOI (documentos) e ORCID (autores)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Qual a pronúncia correta ?</vt:lpstr>
      <vt:lpstr>Apresentação do PowerPoint</vt:lpstr>
      <vt:lpstr>Apresentação do PowerPoint</vt:lpstr>
      <vt:lpstr>Apresentação do PowerPoint</vt:lpstr>
      <vt:lpstr>Necessidade zero do pesquisador:  ser citado e identificar suas citações pessoais idem  idem  instituições &gt; ranqueamentos automáticos &gt; algoritmos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Como povoar ORCID via ResearcherID 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Como povoar ORCID via Google Scholar (importar arquivo no formato BibTex)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Como povoar ORCID via CrossRef  (tudo que tem DOI)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Onde usar seu ORCID?</vt:lpstr>
      <vt:lpstr>Apresentação do PowerPoint</vt:lpstr>
      <vt:lpstr>Apresentação do PowerPoint</vt:lpstr>
      <vt:lpstr>Apresentação do PowerPoint</vt:lpstr>
      <vt:lpstr>Leituras complementares</vt:lpstr>
      <vt:lpstr>Identificadores digitais DOI (documentos) e ORCID (autores)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OJS 3  configurações e fluxo editorial</dc:title>
  <dc:creator>Usuário do Windows</dc:creator>
  <cp:lastModifiedBy>Suely de Brito Clemente Soares</cp:lastModifiedBy>
  <cp:revision>93</cp:revision>
  <dcterms:created xsi:type="dcterms:W3CDTF">2018-03-17T15:47:46Z</dcterms:created>
  <dcterms:modified xsi:type="dcterms:W3CDTF">2018-06-28T16:31:48Z</dcterms:modified>
</cp:coreProperties>
</file>