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3" r:id="rId4"/>
    <p:sldId id="303" r:id="rId5"/>
    <p:sldId id="265" r:id="rId6"/>
    <p:sldId id="287" r:id="rId7"/>
    <p:sldId id="289" r:id="rId8"/>
    <p:sldId id="276" r:id="rId9"/>
    <p:sldId id="288" r:id="rId10"/>
    <p:sldId id="282" r:id="rId11"/>
    <p:sldId id="284" r:id="rId12"/>
    <p:sldId id="283" r:id="rId13"/>
    <p:sldId id="285" r:id="rId14"/>
    <p:sldId id="286" r:id="rId15"/>
    <p:sldId id="269" r:id="rId16"/>
    <p:sldId id="290" r:id="rId17"/>
    <p:sldId id="291" r:id="rId18"/>
    <p:sldId id="278" r:id="rId19"/>
    <p:sldId id="268" r:id="rId20"/>
    <p:sldId id="280" r:id="rId21"/>
    <p:sldId id="292" r:id="rId22"/>
    <p:sldId id="281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2" r:id="rId34"/>
    <p:sldId id="273" r:id="rId35"/>
    <p:sldId id="274" r:id="rId36"/>
    <p:sldId id="270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99"/>
  </p:normalViewPr>
  <p:slideViewPr>
    <p:cSldViewPr snapToGrid="0" snapToObjects="1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A7A75-5BF4-487B-BAA6-09E88530D7C7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E6845-71B8-47CE-B70E-CCC4B4EB2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want user-defined parameters that need tuning</a:t>
            </a:r>
            <a:r>
              <a:rPr lang="en-GB" baseline="0" dirty="0" smtClean="0"/>
              <a:t> differently for different test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6845-71B8-47CE-B70E-CCC4B4EB26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8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want user-defined parameters that need tuning</a:t>
            </a:r>
            <a:r>
              <a:rPr lang="en-GB" baseline="0" dirty="0" smtClean="0"/>
              <a:t> differently for different test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6845-71B8-47CE-B70E-CCC4B4EB26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</a:t>
            </a:r>
            <a:r>
              <a:rPr lang="en-GB" dirty="0" err="1" smtClean="0"/>
              <a:t>Haar</a:t>
            </a:r>
            <a:r>
              <a:rPr lang="en-GB" dirty="0" smtClean="0"/>
              <a:t> wavelets are piecewise constant, so they are directly compatible with finite volume basis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6845-71B8-47CE-B70E-CCC4B4EB26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1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</a:t>
            </a:r>
            <a:r>
              <a:rPr lang="en-GB" dirty="0" err="1" smtClean="0"/>
              <a:t>Haar</a:t>
            </a:r>
            <a:r>
              <a:rPr lang="en-GB" dirty="0" smtClean="0"/>
              <a:t> wavelets are piecewise constant, so they are directly compatible with finite volume basis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6845-71B8-47CE-B70E-CCC4B4EB26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</a:t>
            </a:r>
            <a:r>
              <a:rPr lang="en-GB" dirty="0" err="1" smtClean="0"/>
              <a:t>Haar</a:t>
            </a:r>
            <a:r>
              <a:rPr lang="en-GB" dirty="0" smtClean="0"/>
              <a:t> wavelets are piecewise constant, so they are directly compatible with finite volume basis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6845-71B8-47CE-B70E-CCC4B4EB26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0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</a:t>
            </a:r>
            <a:r>
              <a:rPr lang="en-GB" dirty="0" err="1" smtClean="0"/>
              <a:t>Haar</a:t>
            </a:r>
            <a:r>
              <a:rPr lang="en-GB" dirty="0" smtClean="0"/>
              <a:t> wavelets are piecewise constant, so they are directly compatible with finite volume basis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6845-71B8-47CE-B70E-CCC4B4EB26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7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6EBB6A-B09F-47B4-ADFE-F708A7D4F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00" y="1783080"/>
            <a:ext cx="7584714" cy="46007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58B6-B2AF-8249-9A71-71527EB23BD8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60BB74-F901-48CC-9DC8-A48883ED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00" y="1152144"/>
            <a:ext cx="7584714" cy="53854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ato Black" panose="020F0A0202020403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00" y="1825625"/>
            <a:ext cx="3594454" cy="43513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800" y="1825625"/>
            <a:ext cx="3594454" cy="43513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58B6-B2AF-8249-9A71-71527EB23BD8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C922F9-ECCB-4AC3-89C3-AA22384A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00" y="1152144"/>
            <a:ext cx="7584714" cy="5385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Lato Black" panose="020F0A0202020403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00" y="1754315"/>
            <a:ext cx="357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Lato Black" panose="020F0A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300" y="2578227"/>
            <a:ext cx="3577786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6039" y="1754315"/>
            <a:ext cx="359540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Lato Black" panose="020F0A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039" y="2578227"/>
            <a:ext cx="3595406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58B6-B2AF-8249-9A71-71527EB23BD8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BF7CB7-E4F9-4D77-8074-8012C87D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00" y="1152144"/>
            <a:ext cx="7584714" cy="5385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Lato Black" panose="020F0A0202020403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58B6-B2AF-8249-9A71-71527EB23BD8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9D9F5A-5ECB-4B5E-A23A-3CF98BFC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00" y="1152144"/>
            <a:ext cx="7584714" cy="5385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Lato Black" panose="020F0A0202020403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58B6-B2AF-8249-9A71-71527EB23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61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63" y="1225170"/>
            <a:ext cx="2949178" cy="914400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Lato" panose="020F0502020204030203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295" y="122517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363" y="2287207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58B6-B2AF-8249-9A71-71527EB23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85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7134" y="63837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CD7558B6-B2AF-8249-9A71-71527EB23BD8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E81AE0-42C8-4B3A-A7B2-6991424EC8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10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A09F6B5F-144A-BF4D-A9FA-031DD6550010}"/>
              </a:ext>
            </a:extLst>
          </p:cNvPr>
          <p:cNvSpPr txBox="1">
            <a:spLocks/>
          </p:cNvSpPr>
          <p:nvPr/>
        </p:nvSpPr>
        <p:spPr>
          <a:xfrm>
            <a:off x="1312408" y="1580828"/>
            <a:ext cx="5707228" cy="4538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62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ct val="30000"/>
              </a:spcAft>
            </a:pPr>
            <a:r>
              <a:rPr lang="it-IT" sz="2400" b="1" dirty="0" smtClean="0">
                <a:solidFill>
                  <a:schemeClr val="bg1"/>
                </a:solidFill>
                <a:latin typeface="Lato Black" panose="020F0502020204030203" pitchFamily="34" charset="77"/>
              </a:rPr>
              <a:t>ADAPTIVE MULTISCALE SHALLOW FLOW MODEL</a:t>
            </a:r>
            <a:r>
              <a:rPr lang="it-IT" sz="5400" dirty="0" smtClean="0">
                <a:solidFill>
                  <a:schemeClr val="bg1"/>
                </a:solidFill>
                <a:latin typeface="Lato" panose="020F0502020204030203" pitchFamily="34" charset="77"/>
              </a:rPr>
              <a:t/>
            </a:r>
            <a:br>
              <a:rPr lang="it-IT" sz="5400" dirty="0" smtClean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it-IT" sz="2000" dirty="0" smtClean="0">
                <a:solidFill>
                  <a:schemeClr val="bg1"/>
                </a:solidFill>
                <a:latin typeface="Lato" panose="020F0502020204030203" pitchFamily="34" charset="77"/>
              </a:rPr>
              <a:t>A wavelet-based formulation</a:t>
            </a:r>
            <a:br>
              <a:rPr lang="it-IT" sz="2000" dirty="0" smtClean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it-IT" sz="2000" dirty="0" smtClean="0">
                <a:solidFill>
                  <a:schemeClr val="bg1"/>
                </a:solidFill>
                <a:latin typeface="Lato" panose="020F0502020204030203" pitchFamily="34" charset="77"/>
              </a:rPr>
              <a:t/>
            </a:r>
            <a:br>
              <a:rPr lang="it-IT" sz="2000" dirty="0" smtClean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it-IT" altLang="it-IT" sz="2000" dirty="0" smtClean="0">
                <a:solidFill>
                  <a:schemeClr val="bg1"/>
                </a:solidFill>
                <a:latin typeface="Lato" panose="020F0502020204030203" pitchFamily="34" charset="77"/>
              </a:rPr>
              <a:t/>
            </a:r>
            <a:br>
              <a:rPr lang="it-IT" altLang="it-IT" sz="2000" dirty="0" smtClean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it-IT" altLang="it-IT" sz="2000" b="1" dirty="0">
                <a:solidFill>
                  <a:schemeClr val="bg1"/>
                </a:solidFill>
                <a:latin typeface="Lato" panose="020F0502020204030203"/>
              </a:rPr>
              <a:t>Georges Kesserwani</a:t>
            </a:r>
            <a:r>
              <a:rPr lang="it-IT" altLang="it-IT" sz="2000" b="1" baseline="30000" dirty="0">
                <a:solidFill>
                  <a:schemeClr val="bg1"/>
                </a:solidFill>
                <a:latin typeface="Lato" panose="020F0502020204030203"/>
              </a:rPr>
              <a:t>1</a:t>
            </a:r>
            <a:r>
              <a:rPr lang="it-IT" altLang="it-IT" sz="2000" b="1" dirty="0">
                <a:solidFill>
                  <a:schemeClr val="bg1"/>
                </a:solidFill>
                <a:latin typeface="Lato" panose="020F0502020204030203"/>
              </a:rPr>
              <a:t> / Mohammad K Sharifian</a:t>
            </a:r>
            <a:r>
              <a:rPr lang="it-IT" altLang="it-IT" sz="2000" b="1" baseline="30000" dirty="0">
                <a:solidFill>
                  <a:schemeClr val="bg1"/>
                </a:solidFill>
                <a:latin typeface="Lato" panose="020F0502020204030203"/>
              </a:rPr>
              <a:t>2</a:t>
            </a:r>
            <a:r>
              <a:rPr lang="it-IT" altLang="it-IT" sz="2000" b="1" dirty="0">
                <a:solidFill>
                  <a:schemeClr val="bg1"/>
                </a:solidFill>
                <a:latin typeface="Lato" panose="020F0502020204030203"/>
              </a:rPr>
              <a:t> / James Shaw</a:t>
            </a:r>
            <a:r>
              <a:rPr lang="it-IT" altLang="it-IT" sz="2000" b="1" baseline="30000" dirty="0">
                <a:solidFill>
                  <a:schemeClr val="bg1"/>
                </a:solidFill>
                <a:latin typeface="Lato" panose="020F0502020204030203"/>
              </a:rPr>
              <a:t>3</a:t>
            </a:r>
            <a: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  <a:t/>
            </a:r>
            <a:b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</a:br>
            <a:r>
              <a:rPr lang="it-IT" altLang="it-IT" sz="2000" baseline="30000" dirty="0">
                <a:solidFill>
                  <a:schemeClr val="bg1"/>
                </a:solidFill>
                <a:latin typeface="Lato" panose="020F0502020204030203"/>
              </a:rPr>
              <a:t>1</a:t>
            </a:r>
            <a: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  <a:t> University of Sheffield, g.kesserwani@shef.ac.uk</a:t>
            </a:r>
            <a:b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</a:br>
            <a:r>
              <a:rPr lang="it-IT" altLang="it-IT" sz="2000" baseline="30000" dirty="0">
                <a:solidFill>
                  <a:schemeClr val="bg1"/>
                </a:solidFill>
                <a:latin typeface="Lato" panose="020F0502020204030203"/>
              </a:rPr>
              <a:t>2 </a:t>
            </a:r>
            <a: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  <a:t>University of Tabriz, m.sharifian@tabrizu.ac.ir</a:t>
            </a:r>
            <a:b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</a:br>
            <a:r>
              <a:rPr lang="it-IT" altLang="it-IT" sz="2000" baseline="30000" dirty="0">
                <a:solidFill>
                  <a:schemeClr val="bg1"/>
                </a:solidFill>
                <a:latin typeface="Lato" panose="020F0502020204030203"/>
              </a:rPr>
              <a:t>3 </a:t>
            </a:r>
            <a:r>
              <a:rPr lang="it-IT" altLang="it-IT" sz="2000" dirty="0">
                <a:solidFill>
                  <a:schemeClr val="bg1"/>
                </a:solidFill>
                <a:latin typeface="Lato" panose="020F0502020204030203"/>
              </a:rPr>
              <a:t>University of Sheffield, js102@zepler.net</a:t>
            </a:r>
            <a:endParaRPr lang="it-IT" sz="2000" dirty="0">
              <a:solidFill>
                <a:schemeClr val="bg1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5576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1D idealised topography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3219" y="1837046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Uniform mesh, 512 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Adaptivity</a:t>
            </a:r>
            <a:r>
              <a:rPr lang="en-GB" dirty="0" smtClean="0"/>
              <a:t> error threshold parameter, </a:t>
            </a:r>
            <a:r>
              <a:rPr lang="el-GR" dirty="0">
                <a:solidFill>
                  <a:prstClr val="black"/>
                </a:solidFill>
              </a:rPr>
              <a:t>ε</a:t>
            </a:r>
            <a:r>
              <a:rPr lang="en-GB" dirty="0" smtClean="0"/>
              <a:t>  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11547" y="4045788"/>
            <a:ext cx="5495027" cy="0"/>
          </a:xfrm>
          <a:prstGeom prst="line">
            <a:avLst/>
          </a:prstGeom>
          <a:ln w="5715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1547" y="3786995"/>
            <a:ext cx="0" cy="491706"/>
          </a:xfrm>
          <a:prstGeom prst="line">
            <a:avLst/>
          </a:prstGeom>
          <a:ln w="5715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20951" y="3818625"/>
            <a:ext cx="0" cy="491706"/>
          </a:xfrm>
          <a:prstGeom prst="line">
            <a:avLst/>
          </a:prstGeom>
          <a:ln w="5715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00592" y="3215160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Lato" panose="020F0502020204030203" pitchFamily="34" charset="0"/>
              </a:rPr>
              <a:t>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109996" y="3260093"/>
            <a:ext cx="4219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prstClr val="black"/>
                </a:solidFill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4664" y="3283094"/>
            <a:ext cx="3722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l-GR" sz="32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endParaRPr lang="en-GB" sz="2400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0990" y="4411300"/>
            <a:ext cx="16770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</a:rPr>
              <a:t>Small error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02261" y="4411300"/>
            <a:ext cx="17043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</a:rPr>
              <a:t>Large error</a:t>
            </a:r>
          </a:p>
        </p:txBody>
      </p:sp>
      <p:sp>
        <p:nvSpPr>
          <p:cNvPr id="20" name="Oval 19"/>
          <p:cNvSpPr/>
          <p:nvPr/>
        </p:nvSpPr>
        <p:spPr>
          <a:xfrm>
            <a:off x="3661185" y="3886200"/>
            <a:ext cx="319176" cy="319176"/>
          </a:xfrm>
          <a:prstGeom prst="ellipse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Wavelet-based mesh generation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8296" y="1837046"/>
            <a:ext cx="526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mesh, 141 cells, </a:t>
            </a:r>
            <a:r>
              <a:rPr lang="el-GR" sz="24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</a:rPr>
              <a:t>=10</a:t>
            </a:r>
            <a:r>
              <a:rPr lang="en-GB" sz="2400" baseline="30000" dirty="0">
                <a:solidFill>
                  <a:prstClr val="black"/>
                </a:solidFill>
                <a:latin typeface="Lato" panose="020F0502020204030203" pitchFamily="34" charset="0"/>
              </a:rPr>
              <a:t>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0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Wavelet-based mesh generation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8024" y="1837046"/>
            <a:ext cx="515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mesh, 67 cells, </a:t>
            </a:r>
            <a:r>
              <a:rPr lang="el-GR" sz="24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</a:rPr>
              <a:t>=10</a:t>
            </a:r>
            <a:r>
              <a:rPr lang="en-GB" sz="2400" baseline="30000" dirty="0" smtClean="0">
                <a:solidFill>
                  <a:prstClr val="black"/>
                </a:solidFill>
                <a:latin typeface="Lato" panose="020F0502020204030203" pitchFamily="34" charset="0"/>
              </a:rPr>
              <a:t>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3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Wavelet-based mesh generation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9464" y="1837046"/>
            <a:ext cx="506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mesh, 37 cells, </a:t>
            </a:r>
            <a:r>
              <a:rPr lang="el-GR" sz="24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</a:rPr>
              <a:t>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3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Shallow flow modelling with wavelet-based </a:t>
            </a:r>
            <a:r>
              <a:rPr lang="en-GB" dirty="0" err="1" smtClean="0"/>
              <a:t>adaptivity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4095" y="3164542"/>
            <a:ext cx="3003176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4095" y="3182472"/>
            <a:ext cx="300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Lato" panose="020F0502020204030203" pitchFamily="34" charset="0"/>
              </a:rPr>
              <a:t>Finite volume shallow flow solver</a:t>
            </a:r>
          </a:p>
          <a:p>
            <a:pPr algn="ctr"/>
            <a:endParaRPr lang="en-GB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Shock-capturing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Well-balanced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Wetting/drying</a:t>
            </a:r>
            <a:endParaRPr lang="en-GB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Shallow flow modelling with wavelet-based </a:t>
            </a:r>
            <a:r>
              <a:rPr lang="en-GB" dirty="0" err="1" smtClean="0"/>
              <a:t>adaptivity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4095" y="3164542"/>
            <a:ext cx="3003176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0518" y="3164542"/>
            <a:ext cx="3074894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4095" y="3182472"/>
            <a:ext cx="300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Lato" panose="020F0502020204030203" pitchFamily="34" charset="0"/>
              </a:rPr>
              <a:t>Finite volume shallow flow solver</a:t>
            </a:r>
          </a:p>
          <a:p>
            <a:pPr algn="ctr"/>
            <a:endParaRPr lang="en-GB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Shock-capturing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Well-balanced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Wetting/drying</a:t>
            </a:r>
            <a:endParaRPr lang="en-GB" sz="2000" dirty="0"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2236" y="3230511"/>
            <a:ext cx="300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Lato" panose="020F0502020204030203" pitchFamily="34" charset="0"/>
              </a:rPr>
              <a:t>Haar</a:t>
            </a:r>
            <a:r>
              <a:rPr lang="en-GB" sz="2000" b="1" dirty="0" smtClean="0">
                <a:latin typeface="Lato" panose="020F0502020204030203" pitchFamily="34" charset="0"/>
              </a:rPr>
              <a:t> wavelet-based multiscale </a:t>
            </a:r>
            <a:r>
              <a:rPr lang="en-GB" sz="2000" b="1" dirty="0" err="1" smtClean="0">
                <a:latin typeface="Lato" panose="020F0502020204030203" pitchFamily="34" charset="0"/>
              </a:rPr>
              <a:t>adaptivity</a:t>
            </a:r>
            <a:endParaRPr lang="en-GB" sz="2000" b="1" dirty="0" smtClean="0">
              <a:latin typeface="Lato" panose="020F0502020204030203" pitchFamily="34" charset="0"/>
            </a:endParaRPr>
          </a:p>
          <a:p>
            <a:pPr algn="ctr"/>
            <a:endParaRPr lang="en-GB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Mass conserving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Bounded</a:t>
            </a:r>
            <a:endParaRPr lang="en-GB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Shallow flow modelling with wavelet-based </a:t>
            </a:r>
            <a:r>
              <a:rPr lang="en-GB" dirty="0" err="1" smtClean="0"/>
              <a:t>adaptivity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4095" y="3164542"/>
            <a:ext cx="3003176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0518" y="3164542"/>
            <a:ext cx="3074894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41060" y="4357795"/>
            <a:ext cx="203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ato" panose="020F0502020204030203" pitchFamily="34" charset="0"/>
              </a:rPr>
              <a:t>Common piecewise-constant basis</a:t>
            </a:r>
            <a:endParaRPr lang="en-GB" dirty="0">
              <a:latin typeface="Lato" panose="020F050202020403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08295" y="4241710"/>
            <a:ext cx="1864659" cy="0"/>
          </a:xfrm>
          <a:prstGeom prst="straightConnector1">
            <a:avLst/>
          </a:prstGeom>
          <a:ln w="76200">
            <a:solidFill>
              <a:srgbClr val="0081C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095" y="3182472"/>
            <a:ext cx="300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Lato" panose="020F0502020204030203" pitchFamily="34" charset="0"/>
              </a:rPr>
              <a:t>Finite volume shallow flow solver</a:t>
            </a:r>
          </a:p>
          <a:p>
            <a:pPr algn="ctr"/>
            <a:endParaRPr lang="en-GB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Shock-capturing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Well-balanced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Wetting/drying</a:t>
            </a:r>
            <a:endParaRPr lang="en-GB" sz="2000" dirty="0"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2236" y="3230511"/>
            <a:ext cx="300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Lato" panose="020F0502020204030203" pitchFamily="34" charset="0"/>
              </a:rPr>
              <a:t>Haar</a:t>
            </a:r>
            <a:r>
              <a:rPr lang="en-GB" sz="2000" b="1" dirty="0" smtClean="0">
                <a:latin typeface="Lato" panose="020F0502020204030203" pitchFamily="34" charset="0"/>
              </a:rPr>
              <a:t> wavelet-based multiscale </a:t>
            </a:r>
            <a:r>
              <a:rPr lang="en-GB" sz="2000" b="1" dirty="0" err="1" smtClean="0">
                <a:latin typeface="Lato" panose="020F0502020204030203" pitchFamily="34" charset="0"/>
              </a:rPr>
              <a:t>adaptivity</a:t>
            </a:r>
            <a:endParaRPr lang="en-GB" sz="2000" b="1" dirty="0" smtClean="0">
              <a:latin typeface="Lato" panose="020F0502020204030203" pitchFamily="34" charset="0"/>
            </a:endParaRPr>
          </a:p>
          <a:p>
            <a:pPr algn="ctr"/>
            <a:endParaRPr lang="en-GB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Mass conserving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ato" panose="020F0502020204030203" pitchFamily="34" charset="0"/>
              </a:rPr>
              <a:t>Bounded</a:t>
            </a:r>
            <a:endParaRPr lang="en-GB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300" y="2510118"/>
            <a:ext cx="7584714" cy="38736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Lake-at-rest with topography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Dam break with shock wave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1D shallow flow experiments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9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Lake-at-rest with wet/dry zones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9019" y="2784357"/>
            <a:ext cx="7871012" cy="2598149"/>
            <a:chOff x="0" y="3801037"/>
            <a:chExt cx="9144000" cy="3018351"/>
          </a:xfrm>
        </p:grpSpPr>
        <p:sp>
          <p:nvSpPr>
            <p:cNvPr id="5" name="Rectangle 4"/>
            <p:cNvSpPr/>
            <p:nvPr/>
          </p:nvSpPr>
          <p:spPr>
            <a:xfrm>
              <a:off x="119749" y="4342569"/>
              <a:ext cx="8928992" cy="1850233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288101" y="5065060"/>
              <a:ext cx="2016224" cy="112774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84445" y="3801037"/>
              <a:ext cx="1656184" cy="23917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Flowchart: Delay 7"/>
            <p:cNvSpPr/>
            <p:nvPr/>
          </p:nvSpPr>
          <p:spPr>
            <a:xfrm rot="16200000">
              <a:off x="614150" y="4640260"/>
              <a:ext cx="1850232" cy="1254851"/>
            </a:xfrm>
            <a:prstGeom prst="flowChartDela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4254" y="6192802"/>
              <a:ext cx="8964487" cy="161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006980" y="4103624"/>
              <a:ext cx="14866" cy="20891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19749" y="4148752"/>
              <a:ext cx="14866" cy="20891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 rot="10800000">
              <a:off x="263765" y="4130236"/>
              <a:ext cx="720080" cy="20551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0660" y="4432824"/>
              <a:ext cx="6480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7778" y="4523079"/>
              <a:ext cx="4320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5937" y="4613334"/>
              <a:ext cx="2160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"/>
            <p:cNvSpPr txBox="1"/>
            <p:nvPr/>
          </p:nvSpPr>
          <p:spPr>
            <a:xfrm>
              <a:off x="0" y="6283057"/>
              <a:ext cx="839829" cy="289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0 m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8196274" y="6283057"/>
              <a:ext cx="947726" cy="53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50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84FBE13-B6DC-4F2D-8B30-D46AF48D766E}"/>
              </a:ext>
            </a:extLst>
          </p:cNvPr>
          <p:cNvSpPr/>
          <p:nvPr/>
        </p:nvSpPr>
        <p:spPr bwMode="auto">
          <a:xfrm>
            <a:off x="3051009" y="2424070"/>
            <a:ext cx="3024336" cy="2607186"/>
          </a:xfrm>
          <a:prstGeom prst="triangle">
            <a:avLst/>
          </a:prstGeom>
          <a:solidFill>
            <a:schemeClr val="bg1"/>
          </a:solidFill>
          <a:ln w="28575" cap="flat" cmpd="sng" algn="ctr">
            <a:solidFill>
              <a:srgbClr val="0081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59EDF-3370-40E6-B637-1F7D171EFECB}"/>
              </a:ext>
            </a:extLst>
          </p:cNvPr>
          <p:cNvSpPr/>
          <p:nvPr/>
        </p:nvSpPr>
        <p:spPr>
          <a:xfrm>
            <a:off x="2863273" y="1735933"/>
            <a:ext cx="385467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0">
              <a:spcBef>
                <a:spcPct val="30000"/>
              </a:spcBef>
            </a:pPr>
            <a:r>
              <a:rPr lang="en-US" altLang="en-US" sz="2800" kern="0" dirty="0">
                <a:solidFill>
                  <a:srgbClr val="000000"/>
                </a:solidFill>
                <a:latin typeface="Lato"/>
              </a:rPr>
              <a:t>Large spatial domain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B67BD-0444-4DA0-A982-165ABA7F4211}"/>
              </a:ext>
            </a:extLst>
          </p:cNvPr>
          <p:cNvSpPr/>
          <p:nvPr/>
        </p:nvSpPr>
        <p:spPr>
          <a:xfrm>
            <a:off x="788351" y="5198291"/>
            <a:ext cx="32047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0">
              <a:spcBef>
                <a:spcPct val="30000"/>
              </a:spcBef>
            </a:pPr>
            <a:r>
              <a:rPr lang="en-US" altLang="en-US" sz="2800" kern="0" dirty="0">
                <a:solidFill>
                  <a:srgbClr val="000000"/>
                </a:solidFill>
                <a:latin typeface="Lato"/>
              </a:rPr>
              <a:t>Fine mesh spacing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DEA5E-95C9-4F61-9660-515D1D695410}"/>
              </a:ext>
            </a:extLst>
          </p:cNvPr>
          <p:cNvSpPr/>
          <p:nvPr/>
        </p:nvSpPr>
        <p:spPr>
          <a:xfrm>
            <a:off x="2546953" y="3261168"/>
            <a:ext cx="403244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0" algn="ctr">
              <a:spcBef>
                <a:spcPct val="30000"/>
              </a:spcBef>
            </a:pPr>
            <a:r>
              <a:rPr lang="en-GB" sz="3200" b="1" dirty="0" smtClean="0">
                <a:latin typeface="Lato Black"/>
              </a:rPr>
              <a:t>Adaptive multiscale modelling</a:t>
            </a:r>
            <a:endParaRPr lang="en-US" altLang="en-US" sz="3200" b="1" kern="0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B67BD-0444-4DA0-A982-165ABA7F4211}"/>
              </a:ext>
            </a:extLst>
          </p:cNvPr>
          <p:cNvSpPr/>
          <p:nvPr/>
        </p:nvSpPr>
        <p:spPr>
          <a:xfrm>
            <a:off x="4513771" y="5198291"/>
            <a:ext cx="413125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0">
              <a:spcBef>
                <a:spcPct val="30000"/>
              </a:spcBef>
            </a:pPr>
            <a:r>
              <a:rPr lang="en-US" altLang="en-US" sz="2800" kern="0" dirty="0" smtClean="0">
                <a:solidFill>
                  <a:srgbClr val="000000"/>
                </a:solidFill>
                <a:latin typeface="Lato"/>
              </a:rPr>
              <a:t>Computational efficiency</a:t>
            </a:r>
            <a:endParaRPr lang="en-US" altLang="en-US" sz="2800" kern="0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721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Lake-at-rest after t=100s (~14 000 timesteps)</a:t>
            </a:r>
            <a:endParaRPr lang="en-GB" sz="2400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8"/>
          <a:stretch/>
        </p:blipFill>
        <p:spPr>
          <a:xfrm>
            <a:off x="1636776" y="2401824"/>
            <a:ext cx="5866502" cy="22616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54659" y="2081675"/>
            <a:ext cx="3776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Uniform solution, 512 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cells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3" b="-12158"/>
          <a:stretch/>
        </p:blipFill>
        <p:spPr>
          <a:xfrm>
            <a:off x="1636776" y="4572000"/>
            <a:ext cx="5866502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Lake-at-rest after t=100s (~14 000 timesteps)</a:t>
            </a:r>
            <a:endParaRPr lang="en-GB" sz="2400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2401824"/>
            <a:ext cx="5866502" cy="43998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54659" y="2081675"/>
            <a:ext cx="3776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Uniform solution, 512 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Wavelets preserve well-balancing with wetting and drying </a:t>
            </a:r>
            <a:endParaRPr lang="en-GB" sz="2400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2401824"/>
            <a:ext cx="5866501" cy="43998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8528" y="2081675"/>
            <a:ext cx="6165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solution, 144 cells, </a:t>
            </a:r>
            <a:r>
              <a:rPr lang="el-GR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ε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=10</a:t>
            </a:r>
            <a:r>
              <a:rPr lang="en-GB" sz="2400" baseline="300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-2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7784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7"/>
            <a:ext cx="6671254" cy="50034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initial condition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4" cy="5003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at t=2.5s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3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3" cy="5003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at t=2.5s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2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3" cy="5003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at t=2.5s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2" cy="5003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at t=2.5s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2" cy="5003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at t=2.5s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5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2" cy="5003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Adaptive solution preserves accuracy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300" y="1783080"/>
            <a:ext cx="7719304" cy="460070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Must adapt both mesh and numerical solution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Avoid </a:t>
            </a:r>
            <a:r>
              <a:rPr lang="en-GB" dirty="0"/>
              <a:t>too many tuneable </a:t>
            </a:r>
            <a:r>
              <a:rPr lang="en-GB" dirty="0" smtClean="0"/>
              <a:t>parameters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Avoid complex, heuristic </a:t>
            </a:r>
            <a:r>
              <a:rPr lang="en-GB" dirty="0" err="1" smtClean="0"/>
              <a:t>adaptivity</a:t>
            </a:r>
            <a:r>
              <a:rPr lang="en-GB" dirty="0" smtClean="0"/>
              <a:t> decision-making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Preserve robustness and accuracy of underlying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facing adaptive multiscale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2" cy="5003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 break at t=40s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01" y="1766058"/>
            <a:ext cx="6671252" cy="5003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Adaptive mesh has just one cell by t=40s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02850"/>
              </p:ext>
            </p:extLst>
          </p:nvPr>
        </p:nvGraphicFramePr>
        <p:xfrm>
          <a:off x="471055" y="2807998"/>
          <a:ext cx="8409421" cy="11125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780145">
                  <a:extLst>
                    <a:ext uri="{9D8B030D-6E8A-4147-A177-3AD203B41FA5}">
                      <a16:colId xmlns:a16="http://schemas.microsoft.com/office/drawing/2014/main" val="158349106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807642017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977414987"/>
                    </a:ext>
                  </a:extLst>
                </a:gridCol>
                <a:gridCol w="1786949">
                  <a:extLst>
                    <a:ext uri="{9D8B030D-6E8A-4147-A177-3AD203B41FA5}">
                      <a16:colId xmlns:a16="http://schemas.microsoft.com/office/drawing/2014/main" val="141159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Total timesteps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Total elements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Wall clock</a:t>
                      </a:r>
                      <a:r>
                        <a:rPr lang="en-GB" baseline="0" dirty="0" smtClean="0">
                          <a:latin typeface="Lato" panose="020F0502020204030203" pitchFamily="34" charset="0"/>
                        </a:rPr>
                        <a:t> time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73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ato" panose="020F0502020204030203" pitchFamily="34" charset="0"/>
                        </a:rPr>
                        <a:t>Uniform</a:t>
                      </a:r>
                      <a:r>
                        <a:rPr lang="en-GB" baseline="0" dirty="0" smtClean="0">
                          <a:latin typeface="Lato" panose="020F0502020204030203" pitchFamily="34" charset="0"/>
                        </a:rPr>
                        <a:t> solution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11578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5927936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1.2s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4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ato" panose="020F0502020204030203" pitchFamily="34" charset="0"/>
                        </a:rPr>
                        <a:t>Adaptive solution, </a:t>
                      </a:r>
                      <a:r>
                        <a:rPr lang="el-GR" dirty="0" smtClean="0">
                          <a:latin typeface="Lato" panose="020F0502020204030203" pitchFamily="34" charset="0"/>
                        </a:rPr>
                        <a:t>‎ε</a:t>
                      </a:r>
                      <a:r>
                        <a:rPr lang="en-GB" dirty="0" smtClean="0">
                          <a:latin typeface="Lato" panose="020F0502020204030203" pitchFamily="34" charset="0"/>
                        </a:rPr>
                        <a:t>=10</a:t>
                      </a:r>
                      <a:r>
                        <a:rPr lang="en-GB" baseline="30000" dirty="0" smtClean="0">
                          <a:latin typeface="Lato" panose="020F0502020204030203" pitchFamily="34" charset="0"/>
                        </a:rPr>
                        <a:t>-3</a:t>
                      </a:r>
                      <a:endParaRPr lang="en-GB" baseline="30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3380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382453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Lato" panose="020F0502020204030203" pitchFamily="34" charset="0"/>
                        </a:rPr>
                        <a:t>0.3s</a:t>
                      </a:r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3927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Adaptive solution is 4× faster</a:t>
            </a:r>
            <a:br>
              <a:rPr lang="en-GB" dirty="0" smtClean="0"/>
            </a:br>
            <a:r>
              <a:rPr lang="en-GB" dirty="0" smtClean="0"/>
              <a:t>than uniform solution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43313" y="4359502"/>
            <a:ext cx="293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Lato" panose="020F0502020204030203" pitchFamily="34" charset="0"/>
              </a:rPr>
              <a:t>Obtained at t=40s</a:t>
            </a:r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1D Discontinuous </a:t>
            </a:r>
            <a:r>
              <a:rPr lang="en-GB" dirty="0" err="1" smtClean="0"/>
              <a:t>Galerkin</a:t>
            </a:r>
            <a:r>
              <a:rPr lang="en-GB" dirty="0" smtClean="0"/>
              <a:t> with </a:t>
            </a:r>
            <a:r>
              <a:rPr lang="en-GB" dirty="0" err="1" smtClean="0"/>
              <a:t>multiwavelet</a:t>
            </a:r>
            <a:r>
              <a:rPr lang="en-GB" dirty="0" smtClean="0"/>
              <a:t>-based </a:t>
            </a:r>
            <a:r>
              <a:rPr lang="en-GB" dirty="0" err="1" smtClean="0"/>
              <a:t>adaptivity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105890"/>
            <a:ext cx="6114474" cy="4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</a:t>
            </a:r>
            <a:r>
              <a:rPr lang="en-GB" dirty="0"/>
              <a:t>Discontinuous </a:t>
            </a:r>
            <a:r>
              <a:rPr lang="en-GB" dirty="0" err="1"/>
              <a:t>Galerkin</a:t>
            </a:r>
            <a:r>
              <a:rPr lang="en-GB" dirty="0"/>
              <a:t> with </a:t>
            </a:r>
            <a:r>
              <a:rPr lang="en-GB" dirty="0" err="1"/>
              <a:t>multiwavelet</a:t>
            </a:r>
            <a:r>
              <a:rPr lang="en-GB" dirty="0"/>
              <a:t>-based </a:t>
            </a:r>
            <a:r>
              <a:rPr lang="en-GB" dirty="0" err="1"/>
              <a:t>adaptivity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r="424"/>
          <a:stretch/>
        </p:blipFill>
        <p:spPr>
          <a:xfrm>
            <a:off x="192505" y="2277719"/>
            <a:ext cx="7493956" cy="4195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2472" y="5761583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Lato" panose="020F0502020204030203" pitchFamily="34" charset="0"/>
              </a:rPr>
              <a:t>Radial dam break, t=0.7s</a:t>
            </a:r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modelling for uncertainty quantification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59">
            <a:off x="3413344" y="4300405"/>
            <a:ext cx="817839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17839" y="0"/>
                </a:lnTo>
              </a:path>
            </a:pathLst>
          </a:custGeom>
          <a:noFill/>
          <a:ln w="38100">
            <a:solidFill>
              <a:srgbClr val="0081C2"/>
            </a:solidFill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295400" y="3829355"/>
            <a:ext cx="2117944" cy="942050"/>
          </a:xfrm>
          <a:custGeom>
            <a:avLst/>
            <a:gdLst>
              <a:gd name="connsiteX0" fmla="*/ 0 w 2117944"/>
              <a:gd name="connsiteY0" fmla="*/ 157011 h 942050"/>
              <a:gd name="connsiteX1" fmla="*/ 157011 w 2117944"/>
              <a:gd name="connsiteY1" fmla="*/ 0 h 942050"/>
              <a:gd name="connsiteX2" fmla="*/ 1960933 w 2117944"/>
              <a:gd name="connsiteY2" fmla="*/ 0 h 942050"/>
              <a:gd name="connsiteX3" fmla="*/ 2117944 w 2117944"/>
              <a:gd name="connsiteY3" fmla="*/ 157011 h 942050"/>
              <a:gd name="connsiteX4" fmla="*/ 2117944 w 2117944"/>
              <a:gd name="connsiteY4" fmla="*/ 785039 h 942050"/>
              <a:gd name="connsiteX5" fmla="*/ 1960933 w 2117944"/>
              <a:gd name="connsiteY5" fmla="*/ 942050 h 942050"/>
              <a:gd name="connsiteX6" fmla="*/ 157011 w 2117944"/>
              <a:gd name="connsiteY6" fmla="*/ 942050 h 942050"/>
              <a:gd name="connsiteX7" fmla="*/ 0 w 2117944"/>
              <a:gd name="connsiteY7" fmla="*/ 785039 h 942050"/>
              <a:gd name="connsiteX8" fmla="*/ 0 w 2117944"/>
              <a:gd name="connsiteY8" fmla="*/ 157011 h 9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944" h="942050">
                <a:moveTo>
                  <a:pt x="0" y="157011"/>
                </a:moveTo>
                <a:cubicBezTo>
                  <a:pt x="0" y="70296"/>
                  <a:pt x="70296" y="0"/>
                  <a:pt x="157011" y="0"/>
                </a:cubicBezTo>
                <a:lnTo>
                  <a:pt x="1960933" y="0"/>
                </a:lnTo>
                <a:cubicBezTo>
                  <a:pt x="2047648" y="0"/>
                  <a:pt x="2117944" y="70296"/>
                  <a:pt x="2117944" y="157011"/>
                </a:cubicBezTo>
                <a:lnTo>
                  <a:pt x="2117944" y="785039"/>
                </a:lnTo>
                <a:cubicBezTo>
                  <a:pt x="2117944" y="871754"/>
                  <a:pt x="2047648" y="942050"/>
                  <a:pt x="1960933" y="942050"/>
                </a:cubicBezTo>
                <a:lnTo>
                  <a:pt x="157011" y="942050"/>
                </a:lnTo>
                <a:cubicBezTo>
                  <a:pt x="70296" y="942050"/>
                  <a:pt x="0" y="871754"/>
                  <a:pt x="0" y="785039"/>
                </a:cubicBezTo>
                <a:lnTo>
                  <a:pt x="0" y="157011"/>
                </a:ln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707" tIns="91707" rIns="91707" bIns="9170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Lato" panose="020F0502020204030203" pitchFamily="34" charset="0"/>
              </a:rPr>
              <a:t>Uncertainty quantification</a:t>
            </a:r>
            <a:endParaRPr lang="en-US" sz="1800" kern="1200" dirty="0">
              <a:latin typeface="Lato" panose="020F0502020204030203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31183" y="3830006"/>
            <a:ext cx="2125986" cy="940847"/>
          </a:xfrm>
          <a:custGeom>
            <a:avLst/>
            <a:gdLst>
              <a:gd name="connsiteX0" fmla="*/ 0 w 2125986"/>
              <a:gd name="connsiteY0" fmla="*/ 156811 h 940847"/>
              <a:gd name="connsiteX1" fmla="*/ 156811 w 2125986"/>
              <a:gd name="connsiteY1" fmla="*/ 0 h 940847"/>
              <a:gd name="connsiteX2" fmla="*/ 1969175 w 2125986"/>
              <a:gd name="connsiteY2" fmla="*/ 0 h 940847"/>
              <a:gd name="connsiteX3" fmla="*/ 2125986 w 2125986"/>
              <a:gd name="connsiteY3" fmla="*/ 156811 h 940847"/>
              <a:gd name="connsiteX4" fmla="*/ 2125986 w 2125986"/>
              <a:gd name="connsiteY4" fmla="*/ 784036 h 940847"/>
              <a:gd name="connsiteX5" fmla="*/ 1969175 w 2125986"/>
              <a:gd name="connsiteY5" fmla="*/ 940847 h 940847"/>
              <a:gd name="connsiteX6" fmla="*/ 156811 w 2125986"/>
              <a:gd name="connsiteY6" fmla="*/ 940847 h 940847"/>
              <a:gd name="connsiteX7" fmla="*/ 0 w 2125986"/>
              <a:gd name="connsiteY7" fmla="*/ 784036 h 940847"/>
              <a:gd name="connsiteX8" fmla="*/ 0 w 2125986"/>
              <a:gd name="connsiteY8" fmla="*/ 156811 h 94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986" h="940847">
                <a:moveTo>
                  <a:pt x="0" y="156811"/>
                </a:moveTo>
                <a:cubicBezTo>
                  <a:pt x="0" y="70207"/>
                  <a:pt x="70207" y="0"/>
                  <a:pt x="156811" y="0"/>
                </a:cubicBezTo>
                <a:lnTo>
                  <a:pt x="1969175" y="0"/>
                </a:lnTo>
                <a:cubicBezTo>
                  <a:pt x="2055779" y="0"/>
                  <a:pt x="2125986" y="70207"/>
                  <a:pt x="2125986" y="156811"/>
                </a:cubicBezTo>
                <a:lnTo>
                  <a:pt x="2125986" y="784036"/>
                </a:lnTo>
                <a:cubicBezTo>
                  <a:pt x="2125986" y="870640"/>
                  <a:pt x="2055779" y="940847"/>
                  <a:pt x="1969175" y="940847"/>
                </a:cubicBezTo>
                <a:lnTo>
                  <a:pt x="156811" y="940847"/>
                </a:lnTo>
                <a:cubicBezTo>
                  <a:pt x="70207" y="940847"/>
                  <a:pt x="0" y="870640"/>
                  <a:pt x="0" y="784036"/>
                </a:cubicBezTo>
                <a:lnTo>
                  <a:pt x="0" y="156811"/>
                </a:ln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48" tIns="91648" rIns="91648" bIns="916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Lato" panose="020F0502020204030203" pitchFamily="34" charset="0"/>
              </a:rPr>
              <a:t>Stochastic DG shallow flow model</a:t>
            </a:r>
            <a:endParaRPr lang="en-US" sz="1800" kern="1200" dirty="0">
              <a:latin typeface="Lato" panose="020F050202020403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29756" y="2150695"/>
            <a:ext cx="1730200" cy="1679310"/>
            <a:chOff x="4429756" y="2150695"/>
            <a:chExt cx="1730200" cy="1679310"/>
          </a:xfrm>
        </p:grpSpPr>
        <p:sp>
          <p:nvSpPr>
            <p:cNvPr id="10" name="Freeform 9"/>
            <p:cNvSpPr/>
            <p:nvPr/>
          </p:nvSpPr>
          <p:spPr>
            <a:xfrm rot="16201390">
              <a:off x="4925285" y="3460774"/>
              <a:ext cx="73846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38463" y="0"/>
                  </a:lnTo>
                </a:path>
              </a:pathLst>
            </a:custGeom>
            <a:noFill/>
            <a:ln w="38100">
              <a:solidFill>
                <a:srgbClr val="0081C2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429756" y="2150695"/>
              <a:ext cx="1730200" cy="940847"/>
            </a:xfrm>
            <a:custGeom>
              <a:avLst/>
              <a:gdLst>
                <a:gd name="connsiteX0" fmla="*/ 0 w 1730200"/>
                <a:gd name="connsiteY0" fmla="*/ 156811 h 940847"/>
                <a:gd name="connsiteX1" fmla="*/ 156811 w 1730200"/>
                <a:gd name="connsiteY1" fmla="*/ 0 h 940847"/>
                <a:gd name="connsiteX2" fmla="*/ 1573389 w 1730200"/>
                <a:gd name="connsiteY2" fmla="*/ 0 h 940847"/>
                <a:gd name="connsiteX3" fmla="*/ 1730200 w 1730200"/>
                <a:gd name="connsiteY3" fmla="*/ 156811 h 940847"/>
                <a:gd name="connsiteX4" fmla="*/ 1730200 w 1730200"/>
                <a:gd name="connsiteY4" fmla="*/ 784036 h 940847"/>
                <a:gd name="connsiteX5" fmla="*/ 1573389 w 1730200"/>
                <a:gd name="connsiteY5" fmla="*/ 940847 h 940847"/>
                <a:gd name="connsiteX6" fmla="*/ 156811 w 1730200"/>
                <a:gd name="connsiteY6" fmla="*/ 940847 h 940847"/>
                <a:gd name="connsiteX7" fmla="*/ 0 w 1730200"/>
                <a:gd name="connsiteY7" fmla="*/ 784036 h 940847"/>
                <a:gd name="connsiteX8" fmla="*/ 0 w 1730200"/>
                <a:gd name="connsiteY8" fmla="*/ 156811 h 94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200" h="940847">
                  <a:moveTo>
                    <a:pt x="0" y="156811"/>
                  </a:moveTo>
                  <a:cubicBezTo>
                    <a:pt x="0" y="70207"/>
                    <a:pt x="70207" y="0"/>
                    <a:pt x="156811" y="0"/>
                  </a:cubicBezTo>
                  <a:lnTo>
                    <a:pt x="1573389" y="0"/>
                  </a:lnTo>
                  <a:cubicBezTo>
                    <a:pt x="1659993" y="0"/>
                    <a:pt x="1730200" y="70207"/>
                    <a:pt x="1730200" y="156811"/>
                  </a:cubicBezTo>
                  <a:lnTo>
                    <a:pt x="1730200" y="784036"/>
                  </a:lnTo>
                  <a:cubicBezTo>
                    <a:pt x="1730200" y="870640"/>
                    <a:pt x="1659993" y="940847"/>
                    <a:pt x="1573389" y="940847"/>
                  </a:cubicBezTo>
                  <a:lnTo>
                    <a:pt x="156811" y="940847"/>
                  </a:lnTo>
                  <a:cubicBezTo>
                    <a:pt x="70207" y="940847"/>
                    <a:pt x="0" y="870640"/>
                    <a:pt x="0" y="784036"/>
                  </a:cubicBezTo>
                  <a:lnTo>
                    <a:pt x="0" y="156811"/>
                  </a:lnTo>
                  <a:close/>
                </a:path>
              </a:pathLst>
            </a:custGeom>
            <a:solidFill>
              <a:srgbClr val="0081C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648" tIns="91648" rIns="91648" bIns="916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Lato" panose="020F0502020204030203" pitchFamily="34" charset="0"/>
                </a:rPr>
                <a:t>Polynomial chaos</a:t>
              </a:r>
              <a:endParaRPr lang="en-US" sz="1800" kern="12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2013" y="2971685"/>
            <a:ext cx="2386352" cy="940847"/>
            <a:chOff x="6342013" y="2971685"/>
            <a:chExt cx="2386352" cy="940847"/>
          </a:xfrm>
        </p:grpSpPr>
        <p:sp>
          <p:nvSpPr>
            <p:cNvPr id="12" name="Freeform 11"/>
            <p:cNvSpPr/>
            <p:nvPr/>
          </p:nvSpPr>
          <p:spPr>
            <a:xfrm rot="20470021">
              <a:off x="6342013" y="3846481"/>
              <a:ext cx="56623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66235" y="0"/>
                  </a:lnTo>
                </a:path>
              </a:pathLst>
            </a:custGeom>
            <a:noFill/>
            <a:ln w="38100">
              <a:solidFill>
                <a:srgbClr val="0081C2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893091" y="2971685"/>
              <a:ext cx="1835274" cy="940847"/>
            </a:xfrm>
            <a:custGeom>
              <a:avLst/>
              <a:gdLst>
                <a:gd name="connsiteX0" fmla="*/ 0 w 1835274"/>
                <a:gd name="connsiteY0" fmla="*/ 156811 h 940847"/>
                <a:gd name="connsiteX1" fmla="*/ 156811 w 1835274"/>
                <a:gd name="connsiteY1" fmla="*/ 0 h 940847"/>
                <a:gd name="connsiteX2" fmla="*/ 1678463 w 1835274"/>
                <a:gd name="connsiteY2" fmla="*/ 0 h 940847"/>
                <a:gd name="connsiteX3" fmla="*/ 1835274 w 1835274"/>
                <a:gd name="connsiteY3" fmla="*/ 156811 h 940847"/>
                <a:gd name="connsiteX4" fmla="*/ 1835274 w 1835274"/>
                <a:gd name="connsiteY4" fmla="*/ 784036 h 940847"/>
                <a:gd name="connsiteX5" fmla="*/ 1678463 w 1835274"/>
                <a:gd name="connsiteY5" fmla="*/ 940847 h 940847"/>
                <a:gd name="connsiteX6" fmla="*/ 156811 w 1835274"/>
                <a:gd name="connsiteY6" fmla="*/ 940847 h 940847"/>
                <a:gd name="connsiteX7" fmla="*/ 0 w 1835274"/>
                <a:gd name="connsiteY7" fmla="*/ 784036 h 940847"/>
                <a:gd name="connsiteX8" fmla="*/ 0 w 1835274"/>
                <a:gd name="connsiteY8" fmla="*/ 156811 h 94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5274" h="940847">
                  <a:moveTo>
                    <a:pt x="0" y="156811"/>
                  </a:moveTo>
                  <a:cubicBezTo>
                    <a:pt x="0" y="70207"/>
                    <a:pt x="70207" y="0"/>
                    <a:pt x="156811" y="0"/>
                  </a:cubicBezTo>
                  <a:lnTo>
                    <a:pt x="1678463" y="0"/>
                  </a:lnTo>
                  <a:cubicBezTo>
                    <a:pt x="1765067" y="0"/>
                    <a:pt x="1835274" y="70207"/>
                    <a:pt x="1835274" y="156811"/>
                  </a:cubicBezTo>
                  <a:lnTo>
                    <a:pt x="1835274" y="784036"/>
                  </a:lnTo>
                  <a:cubicBezTo>
                    <a:pt x="1835274" y="870640"/>
                    <a:pt x="1765067" y="940847"/>
                    <a:pt x="1678463" y="940847"/>
                  </a:cubicBezTo>
                  <a:lnTo>
                    <a:pt x="156811" y="940847"/>
                  </a:lnTo>
                  <a:cubicBezTo>
                    <a:pt x="70207" y="940847"/>
                    <a:pt x="0" y="870640"/>
                    <a:pt x="0" y="784036"/>
                  </a:cubicBezTo>
                  <a:lnTo>
                    <a:pt x="0" y="156811"/>
                  </a:lnTo>
                  <a:close/>
                </a:path>
              </a:pathLst>
            </a:custGeom>
            <a:solidFill>
              <a:srgbClr val="0081C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648" tIns="91648" rIns="91648" bIns="916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Lato" panose="020F0502020204030203" pitchFamily="34" charset="0"/>
                </a:rPr>
                <a:t>Topographic uncertainty</a:t>
              </a:r>
              <a:endParaRPr lang="en-US" sz="1800" kern="12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42320" y="4687709"/>
            <a:ext cx="2410896" cy="940847"/>
            <a:chOff x="6342320" y="4687709"/>
            <a:chExt cx="2410896" cy="940847"/>
          </a:xfrm>
        </p:grpSpPr>
        <p:sp>
          <p:nvSpPr>
            <p:cNvPr id="14" name="Freeform 13"/>
            <p:cNvSpPr/>
            <p:nvPr/>
          </p:nvSpPr>
          <p:spPr>
            <a:xfrm rot="1125379">
              <a:off x="6342320" y="4751312"/>
              <a:ext cx="55926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59263" y="0"/>
                  </a:lnTo>
                </a:path>
              </a:pathLst>
            </a:custGeom>
            <a:noFill/>
            <a:ln w="38100">
              <a:solidFill>
                <a:srgbClr val="0081C2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886734" y="4687709"/>
              <a:ext cx="1866482" cy="940847"/>
            </a:xfrm>
            <a:custGeom>
              <a:avLst/>
              <a:gdLst>
                <a:gd name="connsiteX0" fmla="*/ 0 w 1866482"/>
                <a:gd name="connsiteY0" fmla="*/ 156811 h 940847"/>
                <a:gd name="connsiteX1" fmla="*/ 156811 w 1866482"/>
                <a:gd name="connsiteY1" fmla="*/ 0 h 940847"/>
                <a:gd name="connsiteX2" fmla="*/ 1709671 w 1866482"/>
                <a:gd name="connsiteY2" fmla="*/ 0 h 940847"/>
                <a:gd name="connsiteX3" fmla="*/ 1866482 w 1866482"/>
                <a:gd name="connsiteY3" fmla="*/ 156811 h 940847"/>
                <a:gd name="connsiteX4" fmla="*/ 1866482 w 1866482"/>
                <a:gd name="connsiteY4" fmla="*/ 784036 h 940847"/>
                <a:gd name="connsiteX5" fmla="*/ 1709671 w 1866482"/>
                <a:gd name="connsiteY5" fmla="*/ 940847 h 940847"/>
                <a:gd name="connsiteX6" fmla="*/ 156811 w 1866482"/>
                <a:gd name="connsiteY6" fmla="*/ 940847 h 940847"/>
                <a:gd name="connsiteX7" fmla="*/ 0 w 1866482"/>
                <a:gd name="connsiteY7" fmla="*/ 784036 h 940847"/>
                <a:gd name="connsiteX8" fmla="*/ 0 w 1866482"/>
                <a:gd name="connsiteY8" fmla="*/ 156811 h 94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482" h="940847">
                  <a:moveTo>
                    <a:pt x="0" y="156811"/>
                  </a:moveTo>
                  <a:cubicBezTo>
                    <a:pt x="0" y="70207"/>
                    <a:pt x="70207" y="0"/>
                    <a:pt x="156811" y="0"/>
                  </a:cubicBezTo>
                  <a:lnTo>
                    <a:pt x="1709671" y="0"/>
                  </a:lnTo>
                  <a:cubicBezTo>
                    <a:pt x="1796275" y="0"/>
                    <a:pt x="1866482" y="70207"/>
                    <a:pt x="1866482" y="156811"/>
                  </a:cubicBezTo>
                  <a:lnTo>
                    <a:pt x="1866482" y="784036"/>
                  </a:lnTo>
                  <a:cubicBezTo>
                    <a:pt x="1866482" y="870640"/>
                    <a:pt x="1796275" y="940847"/>
                    <a:pt x="1709671" y="940847"/>
                  </a:cubicBezTo>
                  <a:lnTo>
                    <a:pt x="156811" y="940847"/>
                  </a:lnTo>
                  <a:cubicBezTo>
                    <a:pt x="70207" y="940847"/>
                    <a:pt x="0" y="870640"/>
                    <a:pt x="0" y="784036"/>
                  </a:cubicBezTo>
                  <a:lnTo>
                    <a:pt x="0" y="156811"/>
                  </a:lnTo>
                  <a:close/>
                </a:path>
              </a:pathLst>
            </a:custGeom>
            <a:solidFill>
              <a:srgbClr val="0081C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648" tIns="91648" rIns="91648" bIns="916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Lato" panose="020F0502020204030203" pitchFamily="34" charset="0"/>
                </a:rPr>
                <a:t>Wetting/drying</a:t>
              </a:r>
              <a:endParaRPr lang="en-US" sz="1800" kern="12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63614" y="4770854"/>
            <a:ext cx="1862483" cy="1715705"/>
            <a:chOff x="4363614" y="4770854"/>
            <a:chExt cx="1862483" cy="1715705"/>
          </a:xfrm>
        </p:grpSpPr>
        <p:sp>
          <p:nvSpPr>
            <p:cNvPr id="16" name="Freeform 15"/>
            <p:cNvSpPr/>
            <p:nvPr/>
          </p:nvSpPr>
          <p:spPr>
            <a:xfrm rot="5398639">
              <a:off x="4907087" y="5158283"/>
              <a:ext cx="77485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74857" y="0"/>
                  </a:lnTo>
                </a:path>
              </a:pathLst>
            </a:custGeom>
            <a:noFill/>
            <a:ln w="38100">
              <a:solidFill>
                <a:srgbClr val="0081C2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363614" y="5545712"/>
              <a:ext cx="1862483" cy="940847"/>
            </a:xfrm>
            <a:custGeom>
              <a:avLst/>
              <a:gdLst>
                <a:gd name="connsiteX0" fmla="*/ 0 w 1862483"/>
                <a:gd name="connsiteY0" fmla="*/ 156811 h 940847"/>
                <a:gd name="connsiteX1" fmla="*/ 156811 w 1862483"/>
                <a:gd name="connsiteY1" fmla="*/ 0 h 940847"/>
                <a:gd name="connsiteX2" fmla="*/ 1705672 w 1862483"/>
                <a:gd name="connsiteY2" fmla="*/ 0 h 940847"/>
                <a:gd name="connsiteX3" fmla="*/ 1862483 w 1862483"/>
                <a:gd name="connsiteY3" fmla="*/ 156811 h 940847"/>
                <a:gd name="connsiteX4" fmla="*/ 1862483 w 1862483"/>
                <a:gd name="connsiteY4" fmla="*/ 784036 h 940847"/>
                <a:gd name="connsiteX5" fmla="*/ 1705672 w 1862483"/>
                <a:gd name="connsiteY5" fmla="*/ 940847 h 940847"/>
                <a:gd name="connsiteX6" fmla="*/ 156811 w 1862483"/>
                <a:gd name="connsiteY6" fmla="*/ 940847 h 940847"/>
                <a:gd name="connsiteX7" fmla="*/ 0 w 1862483"/>
                <a:gd name="connsiteY7" fmla="*/ 784036 h 940847"/>
                <a:gd name="connsiteX8" fmla="*/ 0 w 1862483"/>
                <a:gd name="connsiteY8" fmla="*/ 156811 h 94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483" h="940847">
                  <a:moveTo>
                    <a:pt x="0" y="156811"/>
                  </a:moveTo>
                  <a:cubicBezTo>
                    <a:pt x="0" y="70207"/>
                    <a:pt x="70207" y="0"/>
                    <a:pt x="156811" y="0"/>
                  </a:cubicBezTo>
                  <a:lnTo>
                    <a:pt x="1705672" y="0"/>
                  </a:lnTo>
                  <a:cubicBezTo>
                    <a:pt x="1792276" y="0"/>
                    <a:pt x="1862483" y="70207"/>
                    <a:pt x="1862483" y="156811"/>
                  </a:cubicBezTo>
                  <a:lnTo>
                    <a:pt x="1862483" y="784036"/>
                  </a:lnTo>
                  <a:cubicBezTo>
                    <a:pt x="1862483" y="870640"/>
                    <a:pt x="1792276" y="940847"/>
                    <a:pt x="1705672" y="940847"/>
                  </a:cubicBezTo>
                  <a:lnTo>
                    <a:pt x="156811" y="940847"/>
                  </a:lnTo>
                  <a:cubicBezTo>
                    <a:pt x="70207" y="940847"/>
                    <a:pt x="0" y="870640"/>
                    <a:pt x="0" y="784036"/>
                  </a:cubicBezTo>
                  <a:lnTo>
                    <a:pt x="0" y="156811"/>
                  </a:lnTo>
                  <a:close/>
                </a:path>
              </a:pathLst>
            </a:custGeom>
            <a:solidFill>
              <a:srgbClr val="0081C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648" tIns="91648" rIns="91648" bIns="916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Lato" panose="020F0502020204030203" pitchFamily="34" charset="0"/>
                </a:rPr>
                <a:t>Wavelet-based </a:t>
              </a:r>
              <a:r>
                <a:rPr lang="en-US" sz="1800" kern="1200" dirty="0" err="1" smtClean="0">
                  <a:latin typeface="Lato" panose="020F0502020204030203" pitchFamily="34" charset="0"/>
                </a:rPr>
                <a:t>adaptivity</a:t>
              </a:r>
              <a:endParaRPr lang="en-US" sz="1800" kern="1200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0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300" y="1783080"/>
            <a:ext cx="7584714" cy="2849305"/>
          </a:xfrm>
        </p:spPr>
        <p:txBody>
          <a:bodyPr/>
          <a:lstStyle/>
          <a:p>
            <a:r>
              <a:rPr lang="en-GB" dirty="0"/>
              <a:t>Observed 4× </a:t>
            </a:r>
            <a:r>
              <a:rPr lang="en-GB" dirty="0" smtClean="0"/>
              <a:t>speed-up with negligible loss of accuracy</a:t>
            </a:r>
          </a:p>
          <a:p>
            <a:r>
              <a:rPr lang="en-GB" dirty="0" smtClean="0"/>
              <a:t>Robust well-balancing with wetting/drying preserved</a:t>
            </a:r>
          </a:p>
          <a:p>
            <a:r>
              <a:rPr lang="en-GB" dirty="0" smtClean="0"/>
              <a:t>Single parameter to directly control </a:t>
            </a:r>
            <a:r>
              <a:rPr lang="en-GB" dirty="0" err="1" smtClean="0"/>
              <a:t>adaptivity</a:t>
            </a:r>
            <a:r>
              <a:rPr lang="en-GB" dirty="0" smtClean="0"/>
              <a:t> error</a:t>
            </a:r>
          </a:p>
          <a:p>
            <a:r>
              <a:rPr lang="en-GB" dirty="0" smtClean="0"/>
              <a:t>Unlimited coarsening down to a single cell</a:t>
            </a:r>
          </a:p>
          <a:p>
            <a:r>
              <a:rPr lang="en-GB" dirty="0" smtClean="0"/>
              <a:t>Arbitrarily large resolution gaps permitted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of wavelet-based </a:t>
            </a:r>
            <a:r>
              <a:rPr lang="en-GB" dirty="0" err="1" smtClean="0"/>
              <a:t>adaptivity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300" y="4841338"/>
            <a:ext cx="7584714" cy="986247"/>
            <a:chOff x="1295300" y="4841338"/>
            <a:chExt cx="7584714" cy="9862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745" y="4841338"/>
              <a:ext cx="543561" cy="5435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95300" y="4942214"/>
              <a:ext cx="7584714" cy="88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prstClr val="black"/>
                  </a:solidFill>
                  <a:latin typeface="Lato" panose="020F0502020204030203" pitchFamily="34" charset="0"/>
                </a:rPr>
                <a:t>Contact me: js102@zepler.net, @</a:t>
              </a:r>
              <a:r>
                <a:rPr lang="en-GB" sz="2400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hertzsprrrung</a:t>
              </a:r>
              <a:endParaRPr lang="en-GB" sz="2400" dirty="0">
                <a:solidFill>
                  <a:prstClr val="black"/>
                </a:solidFill>
                <a:latin typeface="Lato" panose="020F0502020204030203" pitchFamily="34" charset="0"/>
              </a:endParaRP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prstClr val="black"/>
                  </a:solidFill>
                  <a:latin typeface="Lato" panose="020F0502020204030203" pitchFamily="34" charset="0"/>
                </a:rPr>
                <a:t>Slides </a:t>
              </a:r>
              <a:r>
                <a:rPr lang="en-GB" sz="2400" dirty="0">
                  <a:solidFill>
                    <a:prstClr val="black"/>
                  </a:solidFill>
                  <a:latin typeface="Lato" panose="020F0502020204030203" pitchFamily="34" charset="0"/>
                </a:rPr>
                <a:t>at </a:t>
              </a:r>
              <a:r>
                <a:rPr lang="en-GB" sz="2400" dirty="0" smtClean="0">
                  <a:solidFill>
                    <a:prstClr val="black"/>
                  </a:solidFill>
                  <a:latin typeface="Lato" panose="020F0502020204030203" pitchFamily="34" charset="0"/>
                </a:rPr>
                <a:t>doi.org/</a:t>
              </a:r>
              <a:r>
                <a:rPr lang="en-GB" sz="2400" dirty="0" err="1" smtClean="0">
                  <a:solidFill>
                    <a:prstClr val="black"/>
                  </a:solidFill>
                  <a:latin typeface="Lato" panose="020F0502020204030203" pitchFamily="34" charset="0"/>
                </a:rPr>
                <a:t>crmq</a:t>
              </a:r>
              <a:endParaRPr lang="en-GB" sz="2400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8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300" y="1783080"/>
            <a:ext cx="7727930" cy="460070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Must adapt both mesh and numerical solution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Avoid </a:t>
            </a:r>
            <a:r>
              <a:rPr lang="en-GB" dirty="0"/>
              <a:t>too many tuneable </a:t>
            </a:r>
            <a:r>
              <a:rPr lang="en-GB" dirty="0" smtClean="0"/>
              <a:t>parameters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Avoid complex, heuristic </a:t>
            </a:r>
            <a:r>
              <a:rPr lang="en-GB" dirty="0" err="1" smtClean="0"/>
              <a:t>adaptivity</a:t>
            </a:r>
            <a:r>
              <a:rPr lang="en-GB" dirty="0" smtClean="0"/>
              <a:t> decision-making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Preserve robustness and accuracy of underlying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Wavelet-based adaptive modelling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18249" y="1567428"/>
            <a:ext cx="7625751" cy="4600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i="1" dirty="0" smtClean="0"/>
              <a:t> Wavelets adapt mesh and solution simultaneously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i="1" dirty="0" smtClean="0"/>
              <a:t> Single tuneable parameter to control </a:t>
            </a:r>
            <a:r>
              <a:rPr lang="en-GB" i="1" dirty="0" err="1" smtClean="0"/>
              <a:t>adaptivity</a:t>
            </a:r>
            <a:r>
              <a:rPr lang="en-GB" i="1" dirty="0" smtClean="0"/>
              <a:t> error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i="1" dirty="0" smtClean="0"/>
              <a:t> Wavelets directly control coarsening/refinement decisions</a:t>
            </a:r>
          </a:p>
        </p:txBody>
      </p:sp>
    </p:spTree>
    <p:extLst>
      <p:ext uri="{BB962C8B-B14F-4D97-AF65-F5344CB8AC3E}">
        <p14:creationId xmlns:p14="http://schemas.microsoft.com/office/powerpoint/2010/main" val="5140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00" y="1152144"/>
            <a:ext cx="7766404" cy="538545"/>
          </a:xfrm>
        </p:spPr>
        <p:txBody>
          <a:bodyPr/>
          <a:lstStyle/>
          <a:p>
            <a:r>
              <a:rPr lang="en-GB" sz="2760" dirty="0" smtClean="0"/>
              <a:t>Wavelets encode detail lost through coarsening</a:t>
            </a:r>
            <a:endParaRPr lang="en-GB" sz="2760" dirty="0"/>
          </a:p>
        </p:txBody>
      </p:sp>
      <p:sp>
        <p:nvSpPr>
          <p:cNvPr id="5" name="Rectangle 4"/>
          <p:cNvSpPr/>
          <p:nvPr/>
        </p:nvSpPr>
        <p:spPr>
          <a:xfrm>
            <a:off x="2255964" y="2362353"/>
            <a:ext cx="656676" cy="829136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6" name="Rectangle 5"/>
          <p:cNvSpPr/>
          <p:nvPr/>
        </p:nvSpPr>
        <p:spPr>
          <a:xfrm>
            <a:off x="2912641" y="2030698"/>
            <a:ext cx="656676" cy="11607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8" name="Straight Connector 7"/>
          <p:cNvCxnSpPr/>
          <p:nvPr/>
        </p:nvCxnSpPr>
        <p:spPr>
          <a:xfrm>
            <a:off x="1440094" y="3191489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55964" y="4074035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0" name="Rectangle 19"/>
          <p:cNvSpPr/>
          <p:nvPr/>
        </p:nvSpPr>
        <p:spPr>
          <a:xfrm>
            <a:off x="2912641" y="4074035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40094" y="5074366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V="1">
            <a:off x="2255963" y="6194766"/>
            <a:ext cx="656676" cy="1523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912640" y="6015488"/>
            <a:ext cx="656676" cy="1792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40093" y="6188416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91665" y="2379516"/>
            <a:ext cx="25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F0502020204030203" pitchFamily="34" charset="0"/>
              </a:rPr>
              <a:t>Fine-scale signal</a:t>
            </a:r>
            <a:endParaRPr lang="en-GB" sz="2400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4112" y="3137347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4110" y="5049734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1664" y="4276826"/>
            <a:ext cx="315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F0502020204030203" pitchFamily="34" charset="0"/>
              </a:rPr>
              <a:t>Coarse-scale signal</a:t>
            </a:r>
            <a:endParaRPr lang="en-GB" sz="2400" dirty="0">
              <a:latin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1665" y="5809108"/>
            <a:ext cx="352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F0502020204030203" pitchFamily="34" charset="0"/>
              </a:rPr>
              <a:t>Wavelet-encoded details</a:t>
            </a:r>
            <a:endParaRPr lang="en-GB" sz="2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920396" y="1911485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5" name="Rectangle 4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20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920396" y="1911485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5" name="Rectangle 4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453331" y="3347178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3016922" y="3347178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1906834" y="4199269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80513" y="3602608"/>
            <a:ext cx="563590" cy="59666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144103" y="3602607"/>
            <a:ext cx="563590" cy="5966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707693" y="3453496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271283" y="3453496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834873" y="3914628"/>
            <a:ext cx="563590" cy="28464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398464" y="3914628"/>
            <a:ext cx="563590" cy="28463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43784" y="2653494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920396" y="1911485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5" name="Rectangle 4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453331" y="3347178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3016922" y="3347178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1906834" y="4199269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80513" y="3602608"/>
            <a:ext cx="563590" cy="59666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144103" y="3602607"/>
            <a:ext cx="563590" cy="5966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707693" y="3453496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271283" y="3453496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834873" y="3914628"/>
            <a:ext cx="563590" cy="28464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398464" y="3914628"/>
            <a:ext cx="563590" cy="28463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2453331" y="4617142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3016922" y="4617142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1906834" y="5362915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3580513" y="4617141"/>
            <a:ext cx="563590" cy="7457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144103" y="4617141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707693" y="4867646"/>
            <a:ext cx="563590" cy="49527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5271283" y="4867646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5834873" y="4867643"/>
            <a:ext cx="563590" cy="49527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398464" y="4867644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2843784" y="2653494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843784" y="3848310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920396" y="1911485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5" name="Rectangle 4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453331" y="3347178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3016922" y="3347178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1906834" y="4199269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80513" y="3602608"/>
            <a:ext cx="563590" cy="59666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144103" y="3602607"/>
            <a:ext cx="563590" cy="5966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707693" y="3453496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271283" y="3453496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834873" y="3914628"/>
            <a:ext cx="563590" cy="28464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398464" y="3914628"/>
            <a:ext cx="563590" cy="28463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2453331" y="4617142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3016922" y="4617142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1906834" y="5362915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3580513" y="4617141"/>
            <a:ext cx="563590" cy="7457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144103" y="4617141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707693" y="4867646"/>
            <a:ext cx="563590" cy="49527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5271283" y="4867646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5834873" y="4867643"/>
            <a:ext cx="563590" cy="49527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398464" y="4867644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2453331" y="5880849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3016922" y="5880849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1906834" y="6517407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3580513" y="5880848"/>
            <a:ext cx="563590" cy="63656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4144103" y="5880847"/>
            <a:ext cx="563590" cy="63655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4707693" y="5880849"/>
            <a:ext cx="563590" cy="63655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5271283" y="5880850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5834873" y="5880845"/>
            <a:ext cx="563590" cy="6365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6398464" y="5880848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43784" y="2653494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843784" y="3848310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843784" y="5107134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550</Words>
  <Application>Microsoft Office PowerPoint</Application>
  <PresentationFormat>On-screen Show (4:3)</PresentationFormat>
  <Paragraphs>142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MS PGothic</vt:lpstr>
      <vt:lpstr>Arial</vt:lpstr>
      <vt:lpstr>Calibri</vt:lpstr>
      <vt:lpstr>Lato</vt:lpstr>
      <vt:lpstr>Lato Black</vt:lpstr>
      <vt:lpstr>TUOS Stephenson</vt:lpstr>
      <vt:lpstr>Wingdings</vt:lpstr>
      <vt:lpstr>Tema di Office</vt:lpstr>
      <vt:lpstr>PowerPoint Presentation</vt:lpstr>
      <vt:lpstr>PowerPoint Presentation</vt:lpstr>
      <vt:lpstr>Challenges facing adaptive multiscale models</vt:lpstr>
      <vt:lpstr>Wavelet-based adaptive modelling</vt:lpstr>
      <vt:lpstr>Wavelets encode detail lost through coarsening</vt:lpstr>
      <vt:lpstr>Multiscale Haar wavelet decomposition</vt:lpstr>
      <vt:lpstr>Multiscale Haar wavelet decomposition</vt:lpstr>
      <vt:lpstr>Multiscale Haar wavelet decomposition</vt:lpstr>
      <vt:lpstr>Multiscale Haar wavelet decomposition</vt:lpstr>
      <vt:lpstr>1D idealised topography</vt:lpstr>
      <vt:lpstr>Adaptivity error threshold parameter, ε  </vt:lpstr>
      <vt:lpstr>Wavelet-based mesh generation</vt:lpstr>
      <vt:lpstr>Wavelet-based mesh generation</vt:lpstr>
      <vt:lpstr>Wavelet-based mesh generation</vt:lpstr>
      <vt:lpstr>Shallow flow modelling with wavelet-based adaptivity</vt:lpstr>
      <vt:lpstr>Shallow flow modelling with wavelet-based adaptivity</vt:lpstr>
      <vt:lpstr>Shallow flow modelling with wavelet-based adaptivity</vt:lpstr>
      <vt:lpstr>1D shallow flow experiments</vt:lpstr>
      <vt:lpstr>Lake-at-rest with wet/dry zones</vt:lpstr>
      <vt:lpstr>Lake-at-rest after t=100s (~14 000 timesteps)</vt:lpstr>
      <vt:lpstr>Lake-at-rest after t=100s (~14 000 timesteps)</vt:lpstr>
      <vt:lpstr>Wavelets preserve well-balancing with wetting and drying </vt:lpstr>
      <vt:lpstr>Dam break initial condition </vt:lpstr>
      <vt:lpstr>Dam break at t=2.5s</vt:lpstr>
      <vt:lpstr>Dam break at t=2.5s</vt:lpstr>
      <vt:lpstr>Dam break at t=2.5s</vt:lpstr>
      <vt:lpstr>Dam break at t=2.5s</vt:lpstr>
      <vt:lpstr>Dam break at t=2.5s</vt:lpstr>
      <vt:lpstr>Adaptive solution preserves accuracy</vt:lpstr>
      <vt:lpstr>Dam break at t=40s</vt:lpstr>
      <vt:lpstr>Adaptive mesh has just one cell by t=40s</vt:lpstr>
      <vt:lpstr>Adaptive solution is 4× faster than uniform solution</vt:lpstr>
      <vt:lpstr>1D Discontinuous Galerkin with multiwavelet-based adaptivity</vt:lpstr>
      <vt:lpstr>2D Discontinuous Galerkin with multiwavelet-based adaptivity</vt:lpstr>
      <vt:lpstr>Stochastic modelling for uncertainty quantification</vt:lpstr>
      <vt:lpstr>Highlights of wavelet-based adaptivity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James Shaw</cp:lastModifiedBy>
  <cp:revision>51</cp:revision>
  <dcterms:created xsi:type="dcterms:W3CDTF">2018-06-13T06:24:05Z</dcterms:created>
  <dcterms:modified xsi:type="dcterms:W3CDTF">2018-06-29T10:30:18Z</dcterms:modified>
</cp:coreProperties>
</file>