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Lst>
  <p:notesMasterIdLst>
    <p:notesMasterId r:id="rId95"/>
  </p:notesMasterIdLst>
  <p:sldIdLst>
    <p:sldId id="602" r:id="rId5"/>
    <p:sldId id="690" r:id="rId6"/>
    <p:sldId id="743" r:id="rId7"/>
    <p:sldId id="744" r:id="rId8"/>
    <p:sldId id="742" r:id="rId9"/>
    <p:sldId id="745" r:id="rId10"/>
    <p:sldId id="746" r:id="rId11"/>
    <p:sldId id="747" r:id="rId12"/>
    <p:sldId id="699" r:id="rId13"/>
    <p:sldId id="692" r:id="rId14"/>
    <p:sldId id="693" r:id="rId15"/>
    <p:sldId id="694" r:id="rId16"/>
    <p:sldId id="701" r:id="rId17"/>
    <p:sldId id="702" r:id="rId18"/>
    <p:sldId id="703" r:id="rId19"/>
    <p:sldId id="696" r:id="rId20"/>
    <p:sldId id="263" r:id="rId21"/>
    <p:sldId id="765" r:id="rId22"/>
    <p:sldId id="266" r:id="rId23"/>
    <p:sldId id="669" r:id="rId24"/>
    <p:sldId id="697" r:id="rId25"/>
    <p:sldId id="752" r:id="rId26"/>
    <p:sldId id="698" r:id="rId27"/>
    <p:sldId id="661" r:id="rId28"/>
    <p:sldId id="748" r:id="rId29"/>
    <p:sldId id="660" r:id="rId30"/>
    <p:sldId id="662" r:id="rId31"/>
    <p:sldId id="708" r:id="rId32"/>
    <p:sldId id="709" r:id="rId33"/>
    <p:sldId id="710" r:id="rId34"/>
    <p:sldId id="753" r:id="rId35"/>
    <p:sldId id="754" r:id="rId36"/>
    <p:sldId id="755" r:id="rId37"/>
    <p:sldId id="700" r:id="rId38"/>
    <p:sldId id="711" r:id="rId39"/>
    <p:sldId id="704" r:id="rId40"/>
    <p:sldId id="705" r:id="rId41"/>
    <p:sldId id="706" r:id="rId42"/>
    <p:sldId id="712" r:id="rId43"/>
    <p:sldId id="756" r:id="rId44"/>
    <p:sldId id="757" r:id="rId45"/>
    <p:sldId id="767" r:id="rId46"/>
    <p:sldId id="766" r:id="rId47"/>
    <p:sldId id="768" r:id="rId48"/>
    <p:sldId id="714" r:id="rId49"/>
    <p:sldId id="713" r:id="rId50"/>
    <p:sldId id="715" r:id="rId51"/>
    <p:sldId id="716" r:id="rId52"/>
    <p:sldId id="719" r:id="rId53"/>
    <p:sldId id="720" r:id="rId54"/>
    <p:sldId id="717" r:id="rId55"/>
    <p:sldId id="721" r:id="rId56"/>
    <p:sldId id="722" r:id="rId57"/>
    <p:sldId id="723" r:id="rId58"/>
    <p:sldId id="724" r:id="rId59"/>
    <p:sldId id="725" r:id="rId60"/>
    <p:sldId id="737" r:id="rId61"/>
    <p:sldId id="726" r:id="rId62"/>
    <p:sldId id="727" r:id="rId63"/>
    <p:sldId id="728" r:id="rId64"/>
    <p:sldId id="729" r:id="rId65"/>
    <p:sldId id="730" r:id="rId66"/>
    <p:sldId id="731" r:id="rId67"/>
    <p:sldId id="758" r:id="rId68"/>
    <p:sldId id="759" r:id="rId69"/>
    <p:sldId id="760" r:id="rId70"/>
    <p:sldId id="684" r:id="rId71"/>
    <p:sldId id="761" r:id="rId72"/>
    <p:sldId id="762" r:id="rId73"/>
    <p:sldId id="736" r:id="rId74"/>
    <p:sldId id="738" r:id="rId75"/>
    <p:sldId id="739" r:id="rId76"/>
    <p:sldId id="735" r:id="rId77"/>
    <p:sldId id="734" r:id="rId78"/>
    <p:sldId id="740" r:id="rId79"/>
    <p:sldId id="750" r:id="rId80"/>
    <p:sldId id="678" r:id="rId81"/>
    <p:sldId id="679" r:id="rId82"/>
    <p:sldId id="751" r:id="rId83"/>
    <p:sldId id="666" r:id="rId84"/>
    <p:sldId id="733" r:id="rId85"/>
    <p:sldId id="764" r:id="rId86"/>
    <p:sldId id="741" r:id="rId87"/>
    <p:sldId id="749" r:id="rId88"/>
    <p:sldId id="763" r:id="rId89"/>
    <p:sldId id="683" r:id="rId90"/>
    <p:sldId id="689" r:id="rId91"/>
    <p:sldId id="680" r:id="rId92"/>
    <p:sldId id="681" r:id="rId93"/>
    <p:sldId id="682" r:id="rId9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809" autoAdjust="0"/>
    <p:restoredTop sz="88176" autoAdjust="0"/>
  </p:normalViewPr>
  <p:slideViewPr>
    <p:cSldViewPr showGuides="1">
      <p:cViewPr varScale="1">
        <p:scale>
          <a:sx n="74" d="100"/>
          <a:sy n="74" d="100"/>
        </p:scale>
        <p:origin x="168" y="8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BF77A4-95C4-49A7-B18D-D234C078783D}" type="datetimeFigureOut">
              <a:rPr lang="en-US" smtClean="0"/>
              <a:pPr/>
              <a:t>6/28/18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F40DFA-B482-4AD0-A536-856EB395CEAD}" type="slidenum">
              <a:rPr lang="en-US" smtClean="0"/>
              <a:pPr/>
              <a:t>‹#›</a:t>
            </a:fld>
            <a:endParaRPr lang="en-US"/>
          </a:p>
        </p:txBody>
      </p:sp>
    </p:spTree>
    <p:extLst>
      <p:ext uri="{BB962C8B-B14F-4D97-AF65-F5344CB8AC3E}">
        <p14:creationId xmlns:p14="http://schemas.microsoft.com/office/powerpoint/2010/main" val="283630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oftware.ac.uk/blog/2016-09-12-its-impossible-conduct-research-without-software-say-7-out-10-uk-researcher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rxiv.org/pdf/1706.06527.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stodden.net/AMP2011/"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i.org/10.1073/pnas.1708290115"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i.org/10.1073/pnas.1708290115"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i.org/10.1073/pnas.1708290115"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pictureperfectpose/81938785"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creativecommons.org/licenses/by/2.0" TargetMode="External"/><Relationship Id="rId4" Type="http://schemas.openxmlformats.org/officeDocument/2006/relationships/hyperlink" Target="https://www.flickr.com/people/pictureperfectpos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credit.casrai.org/"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doi.org/10.5334/jors.be"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journals.aps.org/prl/abstract/10.1103/PhysRevLett.116.061102"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losc.ligo.org/s/events/GW150914/GW150914_tutorial.ipynb"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a:t>
            </a:fld>
            <a:endParaRPr lang="en-US"/>
          </a:p>
        </p:txBody>
      </p:sp>
    </p:spTree>
    <p:extLst>
      <p:ext uri="{BB962C8B-B14F-4D97-AF65-F5344CB8AC3E}">
        <p14:creationId xmlns:p14="http://schemas.microsoft.com/office/powerpoint/2010/main" val="1009534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dirty="0"/>
              <a:t>417 responses across 15 Russell Group universities. Can’t re-run the analysis because people did not like being cold-called.</a:t>
            </a:r>
            <a:endParaRPr dirty="0"/>
          </a:p>
          <a:p>
            <a:pPr marL="0" lvl="0" indent="0" rtl="0">
              <a:spcBef>
                <a:spcPts val="0"/>
              </a:spcBef>
              <a:spcAft>
                <a:spcPts val="0"/>
              </a:spcAft>
              <a:buClr>
                <a:schemeClr val="dk1"/>
              </a:buClr>
              <a:buSzPts val="1100"/>
              <a:buFont typeface="Arial"/>
              <a:buNone/>
            </a:pPr>
            <a:r>
              <a:rPr lang="en" u="sng" dirty="0">
                <a:solidFill>
                  <a:schemeClr val="hlink"/>
                </a:solidFill>
                <a:hlinkClick r:id="rId3"/>
              </a:rPr>
              <a:t>https://www.software.ac.uk/blog/2016-09-12-its-impossible-conduct-research-without-software-say-7-out-10-uk-researchers</a:t>
            </a:r>
            <a:endParaRPr dirty="0"/>
          </a:p>
          <a:p>
            <a:pPr marL="0" lvl="0" indent="0" rtl="0">
              <a:spcBef>
                <a:spcPts val="0"/>
              </a:spcBef>
              <a:spcAft>
                <a:spcPts val="0"/>
              </a:spcAft>
              <a:buClr>
                <a:schemeClr val="dk1"/>
              </a:buClr>
              <a:buSzPts val="1100"/>
              <a:buFont typeface="Arial"/>
              <a:buNone/>
            </a:pPr>
            <a:endParaRPr dirty="0"/>
          </a:p>
          <a:p>
            <a:pPr marL="0" lvl="0" indent="0" rtl="0">
              <a:lnSpc>
                <a:spcPct val="115000"/>
              </a:lnSpc>
              <a:spcBef>
                <a:spcPts val="0"/>
              </a:spcBef>
              <a:spcAft>
                <a:spcPts val="0"/>
              </a:spcAft>
              <a:buClr>
                <a:schemeClr val="dk1"/>
              </a:buClr>
              <a:buSzPts val="1100"/>
              <a:buFont typeface="Arial"/>
              <a:buNone/>
            </a:pPr>
            <a:r>
              <a:rPr lang="en" dirty="0">
                <a:solidFill>
                  <a:schemeClr val="dk1"/>
                </a:solidFill>
              </a:rPr>
              <a:t>RCs invested around £4.7 billion a year, which means £3.2 billion (69%) is at risk.</a:t>
            </a:r>
            <a:endParaRPr dirty="0">
              <a:solidFill>
                <a:schemeClr val="dk1"/>
              </a:solidFill>
            </a:endParaRPr>
          </a:p>
          <a:p>
            <a:pPr marL="0" lvl="0" indent="0" rtl="0">
              <a:spcBef>
                <a:spcPts val="0"/>
              </a:spcBef>
              <a:spcAft>
                <a:spcPts val="0"/>
              </a:spcAft>
              <a:buClr>
                <a:schemeClr val="dk1"/>
              </a:buClr>
              <a:buSzPts val="1100"/>
              <a:buFont typeface="Arial"/>
              <a:buNone/>
            </a:pPr>
            <a:r>
              <a:rPr lang="en" sz="1000" dirty="0">
                <a:solidFill>
                  <a:schemeClr val="dk1"/>
                </a:solidFill>
              </a:rPr>
              <a:t>https://</a:t>
            </a:r>
            <a:r>
              <a:rPr lang="en" sz="1000" dirty="0" err="1">
                <a:solidFill>
                  <a:schemeClr val="dk1"/>
                </a:solidFill>
              </a:rPr>
              <a:t>www.gov.uk</a:t>
            </a:r>
            <a:r>
              <a:rPr lang="en" sz="1000" dirty="0">
                <a:solidFill>
                  <a:schemeClr val="dk1"/>
                </a:solidFill>
              </a:rPr>
              <a:t>/government/uploads/system/uploads/</a:t>
            </a:r>
            <a:r>
              <a:rPr lang="en" sz="1000" dirty="0" err="1">
                <a:solidFill>
                  <a:schemeClr val="dk1"/>
                </a:solidFill>
              </a:rPr>
              <a:t>attachment_data</a:t>
            </a:r>
            <a:r>
              <a:rPr lang="en" sz="1000" dirty="0">
                <a:solidFill>
                  <a:schemeClr val="dk1"/>
                </a:solidFill>
              </a:rPr>
              <a:t>/file/505308/bis-16-160-allocation-science-research-funding-2016-17-2019-20.pdf</a:t>
            </a:r>
            <a:endParaRPr dirty="0">
              <a:solidFill>
                <a:schemeClr val="dk1"/>
              </a:solidFill>
            </a:endParaRPr>
          </a:p>
          <a:p>
            <a:pPr marL="0" lvl="0" indent="0"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rtl="0">
              <a:lnSpc>
                <a:spcPct val="115000"/>
              </a:lnSpc>
              <a:spcBef>
                <a:spcPts val="0"/>
              </a:spcBef>
              <a:spcAft>
                <a:spcPts val="0"/>
              </a:spcAft>
              <a:buClr>
                <a:schemeClr val="dk1"/>
              </a:buClr>
              <a:buSzPts val="1100"/>
              <a:buFont typeface="Arial"/>
              <a:buNone/>
            </a:pPr>
            <a:r>
              <a:rPr lang="en" dirty="0">
                <a:solidFill>
                  <a:schemeClr val="dk1"/>
                </a:solidFill>
              </a:rPr>
              <a:t>Industrial strategy aims to spend 2.4% of GDP on research and development (equivalent to £480 billion in 2017). 69% of that is £380 billion.</a:t>
            </a:r>
            <a:endParaRPr dirty="0">
              <a:solidFill>
                <a:schemeClr val="dk1"/>
              </a:solidFill>
            </a:endParaRPr>
          </a:p>
          <a:p>
            <a:pPr marL="0" lvl="0" indent="0"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rtl="0">
              <a:lnSpc>
                <a:spcPct val="115000"/>
              </a:lnSpc>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3051749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It’s really difficult to assess an unbiased way of identifying the importance of software in research.</a:t>
            </a:r>
            <a:endParaRPr/>
          </a:p>
          <a:p>
            <a:pPr marL="0" lvl="0" indent="0">
              <a:spcBef>
                <a:spcPts val="0"/>
              </a:spcBef>
              <a:spcAft>
                <a:spcPts val="0"/>
              </a:spcAft>
              <a:buNone/>
            </a:pPr>
            <a:endParaRPr/>
          </a:p>
          <a:p>
            <a:pPr marL="0" lvl="0" indent="0">
              <a:spcBef>
                <a:spcPts val="0"/>
              </a:spcBef>
              <a:spcAft>
                <a:spcPts val="0"/>
              </a:spcAft>
              <a:buNone/>
            </a:pPr>
            <a:r>
              <a:rPr lang="en"/>
              <a:t>Eprints is a digital repository which many institutions are mandating their researchers to use.</a:t>
            </a:r>
            <a:endParaRPr/>
          </a:p>
          <a:p>
            <a:pPr marL="0" lvl="0" indent="0">
              <a:spcBef>
                <a:spcPts val="0"/>
              </a:spcBef>
              <a:spcAft>
                <a:spcPts val="0"/>
              </a:spcAft>
              <a:buNone/>
            </a:pPr>
            <a:endParaRPr/>
          </a:p>
          <a:p>
            <a:pPr marL="0" lvl="0" indent="0">
              <a:spcBef>
                <a:spcPts val="0"/>
              </a:spcBef>
              <a:spcAft>
                <a:spcPts val="0"/>
              </a:spcAft>
              <a:buNone/>
            </a:pPr>
            <a:r>
              <a:rPr lang="en"/>
              <a:t>We searched Eprints repositories from 31 UK institutions (~ 600k papers) for terms indicating that the results in the publication relied on the use of software at some stage of the research.</a:t>
            </a:r>
            <a:br>
              <a:rPr lang="en"/>
            </a:br>
            <a:br>
              <a:rPr lang="en"/>
            </a:br>
            <a:r>
              <a:rPr lang="en"/>
              <a:t>This graph displays the percentage of papers found to have software-related terms against all papers in the repository submitted in that year. Not only has the number of papers submitted been rising, but the percentage dependent on software has also been rising dramatically.</a:t>
            </a:r>
            <a:br>
              <a:rPr lang="en"/>
            </a:br>
            <a:endParaRPr/>
          </a:p>
        </p:txBody>
      </p:sp>
    </p:spTree>
    <p:extLst>
      <p:ext uri="{BB962C8B-B14F-4D97-AF65-F5344CB8AC3E}">
        <p14:creationId xmlns:p14="http://schemas.microsoft.com/office/powerpoint/2010/main" val="3159017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by </a:t>
            </a:r>
            <a:r>
              <a:rPr lang="en-US" dirty="0" err="1"/>
              <a:t>Nangia</a:t>
            </a:r>
            <a:r>
              <a:rPr lang="en-US" baseline="0" dirty="0"/>
              <a:t> and Katz</a:t>
            </a:r>
          </a:p>
          <a:p>
            <a:pPr lvl="1"/>
            <a:r>
              <a:rPr lang="en-US" dirty="0">
                <a:hlinkClick r:id="rId3"/>
              </a:rPr>
              <a:t>https://arxiv.org/pdf/1706.06527.pdf</a:t>
            </a:r>
            <a:endParaRPr lang="en-US" dirty="0"/>
          </a:p>
          <a:p>
            <a:pPr lvl="1"/>
            <a:r>
              <a:rPr lang="en-US" dirty="0"/>
              <a:t>January </a:t>
            </a:r>
            <a:r>
              <a:rPr lang="mr-IN" dirty="0"/>
              <a:t>–</a:t>
            </a:r>
            <a:r>
              <a:rPr lang="en-US" dirty="0"/>
              <a:t> March 2016, 173 pieces of software mentioned</a:t>
            </a:r>
          </a:p>
          <a:p>
            <a:pPr lvl="1"/>
            <a:r>
              <a:rPr lang="en-US" dirty="0"/>
              <a:t>32 of 40 papers mention</a:t>
            </a:r>
            <a:r>
              <a:rPr lang="en-US" baseline="0" dirty="0"/>
              <a:t> software</a:t>
            </a:r>
            <a:endParaRPr lang="en-US" dirty="0"/>
          </a:p>
          <a:p>
            <a:pPr lvl="1"/>
            <a:r>
              <a:rPr lang="en-US" dirty="0"/>
              <a:t>6 packages mentioned in 4 or more papers:</a:t>
            </a:r>
            <a:r>
              <a:rPr lang="en-US" baseline="0" dirty="0"/>
              <a:t> </a:t>
            </a:r>
            <a:r>
              <a:rPr lang="en-US" dirty="0" err="1"/>
              <a:t>Pymol</a:t>
            </a:r>
            <a:r>
              <a:rPr lang="en-US" dirty="0"/>
              <a:t>, R, Chimera, Coot, </a:t>
            </a:r>
            <a:r>
              <a:rPr lang="en-US" dirty="0" err="1"/>
              <a:t>Matlab</a:t>
            </a:r>
            <a:r>
              <a:rPr lang="en-US" dirty="0"/>
              <a:t>, PHENIX</a:t>
            </a:r>
          </a:p>
          <a:p>
            <a:pPr lvl="1"/>
            <a:r>
              <a:rPr lang="en-US" dirty="0"/>
              <a:t>26 packages mentioned in 2 or more papers</a:t>
            </a:r>
          </a:p>
          <a:p>
            <a:pPr lvl="1"/>
            <a:r>
              <a:rPr lang="en-US" dirty="0"/>
              <a:t>Note that R packages feature heavily, along with </a:t>
            </a:r>
            <a:r>
              <a:rPr lang="en-US" dirty="0" err="1"/>
              <a:t>visualisation</a:t>
            </a:r>
            <a:r>
              <a:rPr lang="en-US" dirty="0"/>
              <a:t> tools</a:t>
            </a:r>
          </a:p>
          <a:p>
            <a:endParaRPr lang="en-US" dirty="0"/>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20</a:t>
            </a:fld>
            <a:endParaRPr lang="en-US"/>
          </a:p>
        </p:txBody>
      </p:sp>
    </p:spTree>
    <p:extLst>
      <p:ext uri="{BB962C8B-B14F-4D97-AF65-F5344CB8AC3E}">
        <p14:creationId xmlns:p14="http://schemas.microsoft.com/office/powerpoint/2010/main" val="2044982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NC	Paper excluded due to results not being backed by code.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HW	Paper excluded due to replication requiring special hardware.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EX	Paper excluded due to overlapping author lists.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EMno</a:t>
            </a:r>
            <a:r>
              <a:rPr lang="en-GB" dirty="0"/>
              <a:t>	Author responds that the code cannot be provided.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EMØ	Author does not respond to email request within 2 months.</a:t>
            </a:r>
          </a:p>
          <a:p>
            <a:r>
              <a:rPr lang="en-GB" dirty="0"/>
              <a:t>Article	Code is found from link in the article itself.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Web	Code is found from a web search.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EMyes</a:t>
            </a:r>
            <a:r>
              <a:rPr lang="en-GB" dirty="0"/>
              <a:t>	Code is provided by author after email request.	</a:t>
            </a:r>
          </a:p>
          <a:p>
            <a:r>
              <a:rPr lang="en-GB" dirty="0"/>
              <a:t>OK≤30	We succeed in building the system in ≤30 minutes.</a:t>
            </a:r>
          </a:p>
          <a:p>
            <a:r>
              <a:rPr lang="en-GB" dirty="0"/>
              <a:t>OK&gt;30	We succeed in building the system in &gt;30 minutes.</a:t>
            </a:r>
          </a:p>
          <a:p>
            <a:r>
              <a:rPr lang="en-GB" dirty="0"/>
              <a:t>OK&gt;Author	We fail to build, but the author says the code builds with reasonable effort.</a:t>
            </a:r>
          </a:p>
          <a:p>
            <a:r>
              <a:rPr lang="en-GB" dirty="0"/>
              <a:t>Fails	We fail to build, and the author doesn't respond to survey or says code may have problems building.</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22</a:t>
            </a:fld>
            <a:endParaRPr lang="en-US"/>
          </a:p>
        </p:txBody>
      </p:sp>
    </p:spTree>
    <p:extLst>
      <p:ext uri="{BB962C8B-B14F-4D97-AF65-F5344CB8AC3E}">
        <p14:creationId xmlns:p14="http://schemas.microsoft.com/office/powerpoint/2010/main" val="759586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AF3933-7615-034E-8430-4762F36AECEF}" type="slidenum">
              <a:rPr lang="en-US" smtClean="0"/>
              <a:t>23</a:t>
            </a:fld>
            <a:endParaRPr lang="en-US"/>
          </a:p>
        </p:txBody>
      </p:sp>
    </p:spTree>
    <p:extLst>
      <p:ext uri="{BB962C8B-B14F-4D97-AF65-F5344CB8AC3E}">
        <p14:creationId xmlns:p14="http://schemas.microsoft.com/office/powerpoint/2010/main" val="905291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science.sciencemag.org</a:t>
            </a:r>
            <a:r>
              <a:rPr lang="en-US" dirty="0"/>
              <a:t>/content/314/5807/1856.full</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24</a:t>
            </a:fld>
            <a:endParaRPr lang="en-US"/>
          </a:p>
        </p:txBody>
      </p:sp>
    </p:spTree>
    <p:extLst>
      <p:ext uri="{BB962C8B-B14F-4D97-AF65-F5344CB8AC3E}">
        <p14:creationId xmlns:p14="http://schemas.microsoft.com/office/powerpoint/2010/main" val="1871158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www.bloomberg.com</a:t>
            </a:r>
            <a:r>
              <a:rPr lang="en-US" dirty="0"/>
              <a:t>/news/articles/2013-04-18/</a:t>
            </a:r>
            <a:r>
              <a:rPr lang="en-US" dirty="0" err="1"/>
              <a:t>faq</a:t>
            </a:r>
            <a:r>
              <a:rPr lang="en-US" dirty="0"/>
              <a:t>-</a:t>
            </a:r>
            <a:r>
              <a:rPr lang="en-US" dirty="0" err="1"/>
              <a:t>reinhart</a:t>
            </a:r>
            <a:r>
              <a:rPr lang="en-US" dirty="0"/>
              <a:t>-</a:t>
            </a:r>
            <a:r>
              <a:rPr lang="en-US" dirty="0" err="1"/>
              <a:t>rogoff</a:t>
            </a:r>
            <a:r>
              <a:rPr lang="en-US" dirty="0"/>
              <a:t>-and-the-excel-error-that-changed-history</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26</a:t>
            </a:fld>
            <a:endParaRPr lang="en-US"/>
          </a:p>
        </p:txBody>
      </p:sp>
    </p:spTree>
    <p:extLst>
      <p:ext uri="{BB962C8B-B14F-4D97-AF65-F5344CB8AC3E}">
        <p14:creationId xmlns:p14="http://schemas.microsoft.com/office/powerpoint/2010/main" val="892580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dirty="0"/>
              <a:t>One of the conclusions</a:t>
            </a:r>
            <a:r>
              <a:rPr lang="en-GB" baseline="0" dirty="0"/>
              <a:t> of a report published last year suggested a large migration of Eurasians back into Africa. However it turned out that this was due to an error in the bioinformatics pipeline wrongly discarding data.</a:t>
            </a:r>
          </a:p>
          <a:p>
            <a:endParaRPr lang="en-GB" baseline="0" dirty="0"/>
          </a:p>
          <a:p>
            <a:r>
              <a:rPr lang="en-GB" baseline="0" dirty="0"/>
              <a:t>In this case, this is a case of good science – the methodology was published, the data was available (http://</a:t>
            </a:r>
            <a:r>
              <a:rPr lang="en-GB" baseline="0" dirty="0" err="1"/>
              <a:t>africangenome.org</a:t>
            </a:r>
            <a:r>
              <a:rPr lang="en-GB" baseline="0" dirty="0"/>
              <a:t>/</a:t>
            </a:r>
            <a:r>
              <a:rPr lang="en-GB" baseline="0" dirty="0" err="1"/>
              <a:t>index.php</a:t>
            </a:r>
            <a:r>
              <a:rPr lang="en-GB" baseline="0" dirty="0"/>
              <a:t>/</a:t>
            </a:r>
            <a:r>
              <a:rPr lang="en-GB" baseline="0" dirty="0" err="1"/>
              <a:t>African_genome_ftp</a:t>
            </a:r>
            <a:r>
              <a:rPr lang="en-GB" baseline="0" dirty="0"/>
              <a:t> though not licensed) and the authors issued an erratum when the mistake was found.</a:t>
            </a:r>
            <a:endParaRPr lang="en-GB" dirty="0"/>
          </a:p>
          <a:p>
            <a:endParaRPr lang="en-GB" dirty="0"/>
          </a:p>
          <a:p>
            <a:endParaRPr lang="en-GB" dirty="0"/>
          </a:p>
          <a:p>
            <a:r>
              <a:rPr lang="en-GB" dirty="0"/>
              <a:t>The results presented in the Report “Ancient Ethiopian genome reveals extensive Eurasian admixture throughout the African continent“ were affected by a bioinformatics error. A script necessary to convert the input produced by </a:t>
            </a:r>
            <a:r>
              <a:rPr lang="en-GB" dirty="0" err="1"/>
              <a:t>samtools</a:t>
            </a:r>
            <a:r>
              <a:rPr lang="en-GB" dirty="0"/>
              <a:t> v0.1.19 to be compatible with PLINK was not run when merging the ancient genome, </a:t>
            </a:r>
            <a:r>
              <a:rPr lang="en-GB" dirty="0" err="1"/>
              <a:t>Mota</a:t>
            </a:r>
            <a:r>
              <a:rPr lang="en-GB" dirty="0"/>
              <a:t>, with the contemporary populations SNP panel, leading to homozygote positions to the human reference genome being dropped as missing data (the analysis of admixture with Neanderthals and </a:t>
            </a:r>
            <a:r>
              <a:rPr lang="en-GB" dirty="0" err="1"/>
              <a:t>Denisovans</a:t>
            </a:r>
            <a:r>
              <a:rPr lang="en-GB" dirty="0"/>
              <a:t> was not affected). When those positions were included, 255,922 SNP out of 256,540 from the contemporary reference panel could be called in </a:t>
            </a:r>
            <a:r>
              <a:rPr lang="en-GB" dirty="0" err="1"/>
              <a:t>Mota</a:t>
            </a:r>
            <a:r>
              <a:rPr lang="en-GB" dirty="0"/>
              <a:t>. The conclusion of a large migration into East Africa from Western Eurasia, and more precisely from a source genetically close to the early Neolithic farmers, is not affected. However, the geographic extent of the genetic impact of this migration was overestimated: the Western Eurasian backflow mostly affected East Africa and only a few Sub-Saharan populations; the Yoruba and </a:t>
            </a:r>
            <a:r>
              <a:rPr lang="en-GB" dirty="0" err="1"/>
              <a:t>Mbuti</a:t>
            </a:r>
            <a:r>
              <a:rPr lang="en-GB" dirty="0"/>
              <a:t> do not show higher levels of Western Eurasian ancestry compared to </a:t>
            </a:r>
            <a:r>
              <a:rPr lang="en-GB" dirty="0" err="1"/>
              <a:t>Mota</a:t>
            </a:r>
            <a:r>
              <a:rPr lang="en-GB" dirty="0"/>
              <a:t>.</a:t>
            </a:r>
          </a:p>
          <a:p>
            <a:endParaRPr lang="en-GB" dirty="0"/>
          </a:p>
          <a:p>
            <a:r>
              <a:rPr lang="en-GB" dirty="0"/>
              <a:t>We thank Pontus </a:t>
            </a:r>
            <a:r>
              <a:rPr lang="en-GB" dirty="0" err="1"/>
              <a:t>Skoglund</a:t>
            </a:r>
            <a:r>
              <a:rPr lang="en-GB" dirty="0"/>
              <a:t> and David Reich for letting us know about this problem.</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27</a:t>
            </a:fld>
            <a:endParaRPr lang="en-US"/>
          </a:p>
        </p:txBody>
      </p:sp>
    </p:spTree>
    <p:extLst>
      <p:ext uri="{BB962C8B-B14F-4D97-AF65-F5344CB8AC3E}">
        <p14:creationId xmlns:p14="http://schemas.microsoft.com/office/powerpoint/2010/main" val="558096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Tx/>
              <a:buNone/>
            </a:pPr>
            <a:r>
              <a:rPr lang="en-GB" sz="1200" dirty="0">
                <a:solidFill>
                  <a:schemeClr val="bg1"/>
                </a:solidFill>
              </a:rPr>
              <a:t>Victoria </a:t>
            </a:r>
            <a:r>
              <a:rPr lang="en-GB" sz="1200" dirty="0" err="1">
                <a:solidFill>
                  <a:schemeClr val="bg1"/>
                </a:solidFill>
              </a:rPr>
              <a:t>Stodden</a:t>
            </a:r>
            <a:r>
              <a:rPr lang="en-GB" sz="1200" dirty="0">
                <a:solidFill>
                  <a:schemeClr val="bg1"/>
                </a:solidFill>
              </a:rPr>
              <a:t>, AMP 2011  </a:t>
            </a:r>
            <a:r>
              <a:rPr lang="en-GB" sz="1200" dirty="0">
                <a:solidFill>
                  <a:schemeClr val="bg1"/>
                </a:solidFill>
                <a:hlinkClick r:id="rId3"/>
              </a:rPr>
              <a:t>http://www.stodden.net/AMP2011/</a:t>
            </a:r>
            <a:r>
              <a:rPr lang="en-GB" sz="1200" dirty="0">
                <a:solidFill>
                  <a:schemeClr val="bg1"/>
                </a:solidFill>
              </a:rPr>
              <a:t>,</a:t>
            </a:r>
          </a:p>
          <a:p>
            <a:pPr>
              <a:lnSpc>
                <a:spcPct val="90000"/>
              </a:lnSpc>
              <a:buNone/>
            </a:pPr>
            <a:r>
              <a:rPr lang="en-GB" sz="1200" dirty="0">
                <a:solidFill>
                  <a:schemeClr val="bg1"/>
                </a:solidFill>
                <a:ea typeface="Batang" pitchFamily="18" charset="-127"/>
                <a:cs typeface="Batang" pitchFamily="18" charset="-127"/>
              </a:rPr>
              <a:t>Special Issue Reproducible Research Computing in Science and Engineering</a:t>
            </a:r>
            <a:br>
              <a:rPr lang="en-GB" sz="1200" dirty="0">
                <a:solidFill>
                  <a:schemeClr val="bg1"/>
                </a:solidFill>
                <a:ea typeface="Batang" pitchFamily="18" charset="-127"/>
                <a:cs typeface="Batang" pitchFamily="18" charset="-127"/>
              </a:rPr>
            </a:br>
            <a:r>
              <a:rPr lang="en-GB" sz="1200" dirty="0">
                <a:solidFill>
                  <a:schemeClr val="bg1"/>
                </a:solidFill>
                <a:ea typeface="Batang" pitchFamily="18" charset="-127"/>
                <a:cs typeface="Batang" pitchFamily="18" charset="-127"/>
              </a:rPr>
              <a:t>July/August 2012, 14(4)</a:t>
            </a:r>
          </a:p>
          <a:p>
            <a:pPr>
              <a:lnSpc>
                <a:spcPct val="90000"/>
              </a:lnSpc>
              <a:buNone/>
            </a:pPr>
            <a:r>
              <a:rPr lang="en-GB" sz="1200" dirty="0" err="1">
                <a:solidFill>
                  <a:schemeClr val="bg1"/>
                </a:solidFill>
              </a:rPr>
              <a:t>Howison</a:t>
            </a:r>
            <a:r>
              <a:rPr lang="en-GB" sz="1200" dirty="0">
                <a:solidFill>
                  <a:schemeClr val="bg1"/>
                </a:solidFill>
              </a:rPr>
              <a:t> and </a:t>
            </a:r>
            <a:r>
              <a:rPr lang="en-GB" sz="1200" dirty="0" err="1">
                <a:solidFill>
                  <a:schemeClr val="bg1"/>
                </a:solidFill>
              </a:rPr>
              <a:t>Herbsleb</a:t>
            </a:r>
            <a:r>
              <a:rPr lang="en-GB" sz="1200" dirty="0">
                <a:solidFill>
                  <a:schemeClr val="bg1"/>
                </a:solidFill>
              </a:rPr>
              <a:t> (2013) "Incentives and Integration In Scientific Software Production" CSCW 2013. </a:t>
            </a:r>
          </a:p>
          <a:p>
            <a:pPr>
              <a:lnSpc>
                <a:spcPct val="90000"/>
              </a:lnSpc>
              <a:buNone/>
            </a:pPr>
            <a:endParaRPr lang="en-GB" sz="1200" dirty="0">
              <a:solidFill>
                <a:schemeClr val="bg1"/>
              </a:solidFill>
              <a:ea typeface="Batang" pitchFamily="18" charset="-127"/>
              <a:cs typeface="Batang" pitchFamily="18" charset="-127"/>
            </a:endParaRPr>
          </a:p>
          <a:p>
            <a:pPr>
              <a:lnSpc>
                <a:spcPct val="90000"/>
              </a:lnSpc>
              <a:buFontTx/>
              <a:buNone/>
            </a:pPr>
            <a:r>
              <a:rPr lang="en-GB" sz="1200" dirty="0">
                <a:solidFill>
                  <a:schemeClr val="bg1"/>
                </a:solidFill>
              </a:rPr>
              <a:t> </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29</a:t>
            </a:fld>
            <a:endParaRPr lang="en-US"/>
          </a:p>
        </p:txBody>
      </p:sp>
    </p:spTree>
    <p:extLst>
      <p:ext uri="{BB962C8B-B14F-4D97-AF65-F5344CB8AC3E}">
        <p14:creationId xmlns:p14="http://schemas.microsoft.com/office/powerpoint/2010/main" val="974433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hlinkClick r:id="rId3"/>
              </a:rPr>
              <a:t>https://doi.org/10.1073/pnas.1708290115</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i="1" dirty="0"/>
              <a:t>http://</a:t>
            </a:r>
            <a:r>
              <a:rPr lang="en-GB" sz="1200" i="1" dirty="0" err="1"/>
              <a:t>www.sciencemag.org</a:t>
            </a:r>
            <a:r>
              <a:rPr lang="en-GB" sz="1200" i="1" dirty="0"/>
              <a:t>/authors/science-journals-editorial-policies</a:t>
            </a:r>
          </a:p>
          <a:p>
            <a:r>
              <a:rPr lang="en-GB" sz="1200" b="0" i="0" u="none" strike="noStrike" kern="1200" dirty="0">
                <a:solidFill>
                  <a:schemeClr val="tx1"/>
                </a:solidFill>
                <a:effectLst/>
                <a:latin typeface="+mn-lt"/>
                <a:ea typeface="+mn-ea"/>
                <a:cs typeface="+mn-cs"/>
              </a:rPr>
              <a:t>Implemented February 11, 2011.</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31</a:t>
            </a:fld>
            <a:endParaRPr lang="en-US"/>
          </a:p>
        </p:txBody>
      </p:sp>
    </p:spTree>
    <p:extLst>
      <p:ext uri="{BB962C8B-B14F-4D97-AF65-F5344CB8AC3E}">
        <p14:creationId xmlns:p14="http://schemas.microsoft.com/office/powerpoint/2010/main" val="4073004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credits:</a:t>
            </a:r>
          </a:p>
          <a:p>
            <a:endParaRPr lang="en-US" dirty="0"/>
          </a:p>
          <a:p>
            <a:r>
              <a:rPr lang="en-US" dirty="0"/>
              <a:t>”Particle Physics Test Facility” by Zach </a:t>
            </a:r>
            <a:r>
              <a:rPr lang="en-US" dirty="0" err="1"/>
              <a:t>Tirell</a:t>
            </a:r>
            <a:r>
              <a:rPr lang="en-US" dirty="0"/>
              <a:t> under CC BY-SA https://</a:t>
            </a:r>
            <a:r>
              <a:rPr lang="en-US" dirty="0" err="1"/>
              <a:t>www.flickr.com</a:t>
            </a:r>
            <a:r>
              <a:rPr lang="en-US" dirty="0"/>
              <a:t>/photos/</a:t>
            </a:r>
            <a:r>
              <a:rPr lang="en-US" dirty="0" err="1"/>
              <a:t>tirrell</a:t>
            </a:r>
            <a:r>
              <a:rPr lang="en-US" dirty="0"/>
              <a:t>/296453918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2</a:t>
            </a:fld>
            <a:endParaRPr lang="en-US"/>
          </a:p>
        </p:txBody>
      </p:sp>
    </p:spTree>
    <p:extLst>
      <p:ext uri="{BB962C8B-B14F-4D97-AF65-F5344CB8AC3E}">
        <p14:creationId xmlns:p14="http://schemas.microsoft.com/office/powerpoint/2010/main" val="4123965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hlinkClick r:id="rId3"/>
              </a:rPr>
              <a:t>https://doi.org/10.1073/pnas.1708290115</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i="1" dirty="0"/>
              <a:t>http://</a:t>
            </a:r>
            <a:r>
              <a:rPr lang="en-GB" sz="1200" i="1" dirty="0" err="1"/>
              <a:t>www.sciencemag.org</a:t>
            </a:r>
            <a:r>
              <a:rPr lang="en-GB" sz="1200" i="1" dirty="0"/>
              <a:t>/authors/science-journals-editorial-policies</a:t>
            </a:r>
          </a:p>
          <a:p>
            <a:r>
              <a:rPr lang="en-GB" sz="1200" b="0" i="0" u="none" strike="noStrike" kern="1200" dirty="0">
                <a:solidFill>
                  <a:schemeClr val="tx1"/>
                </a:solidFill>
                <a:effectLst/>
                <a:latin typeface="+mn-lt"/>
                <a:ea typeface="+mn-ea"/>
                <a:cs typeface="+mn-cs"/>
              </a:rPr>
              <a:t>Implemented February 11, 2011.</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32</a:t>
            </a:fld>
            <a:endParaRPr lang="en-US"/>
          </a:p>
        </p:txBody>
      </p:sp>
    </p:spTree>
    <p:extLst>
      <p:ext uri="{BB962C8B-B14F-4D97-AF65-F5344CB8AC3E}">
        <p14:creationId xmlns:p14="http://schemas.microsoft.com/office/powerpoint/2010/main" val="2918737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hlinkClick r:id="rId3"/>
              </a:rPr>
              <a:t>https://doi.org/10.1073/pnas.1708290115</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i="1" dirty="0"/>
              <a:t>http://</a:t>
            </a:r>
            <a:r>
              <a:rPr lang="en-GB" sz="1200" i="1" dirty="0" err="1"/>
              <a:t>www.sciencemag.org</a:t>
            </a:r>
            <a:r>
              <a:rPr lang="en-GB" sz="1200" i="1" dirty="0"/>
              <a:t>/authors/science-journals-editorial-policies</a:t>
            </a:r>
          </a:p>
          <a:p>
            <a:r>
              <a:rPr lang="en-GB" sz="1200" b="0" i="0" u="none" strike="noStrike" kern="1200" dirty="0">
                <a:solidFill>
                  <a:schemeClr val="tx1"/>
                </a:solidFill>
                <a:effectLst/>
                <a:latin typeface="+mn-lt"/>
                <a:ea typeface="+mn-ea"/>
                <a:cs typeface="+mn-cs"/>
              </a:rPr>
              <a:t>Implemented February 11, 2011.</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33</a:t>
            </a:fld>
            <a:endParaRPr lang="en-US"/>
          </a:p>
        </p:txBody>
      </p:sp>
    </p:spTree>
    <p:extLst>
      <p:ext uri="{BB962C8B-B14F-4D97-AF65-F5344CB8AC3E}">
        <p14:creationId xmlns:p14="http://schemas.microsoft.com/office/powerpoint/2010/main" val="667752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Document for your future self:</a:t>
            </a:r>
          </a:p>
          <a:p>
            <a:pPr lvl="2"/>
            <a:r>
              <a:rPr lang="en-US" dirty="0"/>
              <a:t>Brief descriptive comment at the start of your code </a:t>
            </a:r>
          </a:p>
          <a:p>
            <a:pPr lvl="2"/>
            <a:r>
              <a:rPr lang="en-US" dirty="0"/>
              <a:t>Provide a simple example or test data set</a:t>
            </a:r>
          </a:p>
          <a:p>
            <a:pPr lvl="2"/>
            <a:r>
              <a:rPr lang="en-US" dirty="0"/>
              <a:t>Give functions and variables meaningful names</a:t>
            </a:r>
          </a:p>
          <a:p>
            <a:pPr lvl="2"/>
            <a:r>
              <a:rPr lang="en-US" dirty="0"/>
              <a:t>Make dependencies and requirements explicit</a:t>
            </a:r>
          </a:p>
          <a:p>
            <a:pPr lvl="1"/>
            <a:r>
              <a:rPr lang="en-US" dirty="0"/>
              <a:t>Learn to be modular</a:t>
            </a:r>
          </a:p>
          <a:p>
            <a:pPr lvl="2"/>
            <a:r>
              <a:rPr lang="en-US" dirty="0"/>
              <a:t>Break programs into functions</a:t>
            </a:r>
          </a:p>
          <a:p>
            <a:pPr lvl="2"/>
            <a:r>
              <a:rPr lang="en-US" dirty="0"/>
              <a:t>Don’t duplicate functionality</a:t>
            </a:r>
          </a:p>
          <a:p>
            <a:pPr lvl="2"/>
            <a:r>
              <a:rPr lang="en-US" dirty="0"/>
              <a:t>Search for well-maintained libraries that do what you need</a:t>
            </a:r>
          </a:p>
          <a:p>
            <a:pPr lvl="1"/>
            <a:r>
              <a:rPr lang="en-US" dirty="0"/>
              <a:t>Make it accessible in the future</a:t>
            </a:r>
          </a:p>
          <a:p>
            <a:pPr lvl="2"/>
            <a:r>
              <a:rPr lang="en-US" dirty="0"/>
              <a:t>Make the license explicit</a:t>
            </a:r>
          </a:p>
          <a:p>
            <a:pPr lvl="2"/>
            <a:r>
              <a:rPr lang="en-US" dirty="0"/>
              <a:t>Keep track of changes</a:t>
            </a:r>
          </a:p>
          <a:p>
            <a:pPr lvl="2"/>
            <a:r>
              <a:rPr lang="en-US" dirty="0"/>
              <a:t>Submit code to a reputable DOI-issuing repository</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38</a:t>
            </a:fld>
            <a:endParaRPr lang="en-US"/>
          </a:p>
        </p:txBody>
      </p:sp>
    </p:spTree>
    <p:extLst>
      <p:ext uri="{BB962C8B-B14F-4D97-AF65-F5344CB8AC3E}">
        <p14:creationId xmlns:p14="http://schemas.microsoft.com/office/powerpoint/2010/main" val="879629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Document for your future self:</a:t>
            </a:r>
          </a:p>
          <a:p>
            <a:pPr lvl="2"/>
            <a:r>
              <a:rPr lang="en-US" dirty="0"/>
              <a:t>Brief descriptive comment at the start of your code </a:t>
            </a:r>
          </a:p>
          <a:p>
            <a:pPr lvl="2"/>
            <a:r>
              <a:rPr lang="en-US" dirty="0"/>
              <a:t>Provide a simple example or test data set</a:t>
            </a:r>
          </a:p>
          <a:p>
            <a:pPr lvl="2"/>
            <a:r>
              <a:rPr lang="en-US" dirty="0"/>
              <a:t>Give functions and variables meaningful names</a:t>
            </a:r>
          </a:p>
          <a:p>
            <a:pPr lvl="2"/>
            <a:r>
              <a:rPr lang="en-US" dirty="0"/>
              <a:t>Make dependencies and requirements explicit</a:t>
            </a:r>
          </a:p>
          <a:p>
            <a:pPr lvl="1"/>
            <a:r>
              <a:rPr lang="en-US" dirty="0"/>
              <a:t>Learn to be modular</a:t>
            </a:r>
          </a:p>
          <a:p>
            <a:pPr lvl="2"/>
            <a:r>
              <a:rPr lang="en-US" dirty="0"/>
              <a:t>Break programs into functions</a:t>
            </a:r>
          </a:p>
          <a:p>
            <a:pPr lvl="2"/>
            <a:r>
              <a:rPr lang="en-US" dirty="0"/>
              <a:t>Don’t duplicate functionality</a:t>
            </a:r>
          </a:p>
          <a:p>
            <a:pPr lvl="2"/>
            <a:r>
              <a:rPr lang="en-US" dirty="0"/>
              <a:t>Search for well-maintained libraries that do what you need</a:t>
            </a:r>
          </a:p>
          <a:p>
            <a:pPr lvl="1"/>
            <a:r>
              <a:rPr lang="en-US" dirty="0"/>
              <a:t>Make it accessible in the future</a:t>
            </a:r>
          </a:p>
          <a:p>
            <a:pPr lvl="2"/>
            <a:r>
              <a:rPr lang="en-US" dirty="0"/>
              <a:t>Make the license explicit</a:t>
            </a:r>
          </a:p>
          <a:p>
            <a:pPr lvl="2"/>
            <a:r>
              <a:rPr lang="en-US" dirty="0"/>
              <a:t>Keep track of changes</a:t>
            </a:r>
          </a:p>
          <a:p>
            <a:pPr lvl="2"/>
            <a:r>
              <a:rPr lang="en-US" dirty="0"/>
              <a:t>Submit code to a reputable DOI-issuing repository</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39</a:t>
            </a:fld>
            <a:endParaRPr lang="en-US"/>
          </a:p>
        </p:txBody>
      </p:sp>
    </p:spTree>
    <p:extLst>
      <p:ext uri="{BB962C8B-B14F-4D97-AF65-F5344CB8AC3E}">
        <p14:creationId xmlns:p14="http://schemas.microsoft.com/office/powerpoint/2010/main" val="332326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M. </a:t>
            </a:r>
            <a:r>
              <a:rPr lang="en-GB" sz="1200" b="0" i="0" kern="1200" dirty="0" err="1">
                <a:solidFill>
                  <a:schemeClr val="tx1"/>
                </a:solidFill>
                <a:effectLst/>
                <a:latin typeface="+mn-lt"/>
                <a:ea typeface="+mn-ea"/>
                <a:cs typeface="+mn-cs"/>
              </a:rPr>
              <a:t>Shahram</a:t>
            </a:r>
            <a:r>
              <a:rPr lang="en-GB" sz="1200" b="0" i="0" kern="1200" dirty="0">
                <a:solidFill>
                  <a:schemeClr val="tx1"/>
                </a:solidFill>
                <a:effectLst/>
                <a:latin typeface="+mn-lt"/>
                <a:ea typeface="+mn-ea"/>
                <a:cs typeface="+mn-cs"/>
              </a:rPr>
              <a:t>, V. </a:t>
            </a:r>
            <a:r>
              <a:rPr lang="en-GB" sz="1200" b="0" i="0" kern="1200" dirty="0" err="1">
                <a:solidFill>
                  <a:schemeClr val="tx1"/>
                </a:solidFill>
                <a:effectLst/>
                <a:latin typeface="+mn-lt"/>
                <a:ea typeface="+mn-ea"/>
                <a:cs typeface="+mn-cs"/>
              </a:rPr>
              <a:t>Stodden</a:t>
            </a:r>
            <a:r>
              <a:rPr lang="en-GB" sz="1200" b="0" i="0" kern="1200" dirty="0">
                <a:solidFill>
                  <a:schemeClr val="tx1"/>
                </a:solidFill>
                <a:effectLst/>
                <a:latin typeface="+mn-lt"/>
                <a:ea typeface="+mn-ea"/>
                <a:cs typeface="+mn-cs"/>
              </a:rPr>
              <a:t>, D. L. </a:t>
            </a:r>
            <a:r>
              <a:rPr lang="en-GB" sz="1200" b="0" i="0" kern="1200" dirty="0" err="1">
                <a:solidFill>
                  <a:schemeClr val="tx1"/>
                </a:solidFill>
                <a:effectLst/>
                <a:latin typeface="+mn-lt"/>
                <a:ea typeface="+mn-ea"/>
                <a:cs typeface="+mn-cs"/>
              </a:rPr>
              <a:t>Donoho</a:t>
            </a:r>
            <a:r>
              <a:rPr lang="en-GB" sz="1200" b="0" i="0" kern="1200" dirty="0">
                <a:solidFill>
                  <a:schemeClr val="tx1"/>
                </a:solidFill>
                <a:effectLst/>
                <a:latin typeface="+mn-lt"/>
                <a:ea typeface="+mn-ea"/>
                <a:cs typeface="+mn-cs"/>
              </a:rPr>
              <a:t>, A. </a:t>
            </a:r>
            <a:r>
              <a:rPr lang="en-GB" sz="1200" b="0" i="0" kern="1200" dirty="0" err="1">
                <a:solidFill>
                  <a:schemeClr val="tx1"/>
                </a:solidFill>
                <a:effectLst/>
                <a:latin typeface="+mn-lt"/>
                <a:ea typeface="+mn-ea"/>
                <a:cs typeface="+mn-cs"/>
              </a:rPr>
              <a:t>Maleki</a:t>
            </a:r>
            <a:r>
              <a:rPr lang="en-GB" sz="1200" b="0" i="0" kern="1200" dirty="0">
                <a:solidFill>
                  <a:schemeClr val="tx1"/>
                </a:solidFill>
                <a:effectLst/>
                <a:latin typeface="+mn-lt"/>
                <a:ea typeface="+mn-ea"/>
                <a:cs typeface="+mn-cs"/>
              </a:rPr>
              <a:t> and I. U. Rahman, "Reproducible Research in Computational Harmonic Analysis," in </a:t>
            </a:r>
            <a:r>
              <a:rPr lang="en-GB" sz="1200" b="0" i="1" kern="1200" dirty="0">
                <a:solidFill>
                  <a:schemeClr val="tx1"/>
                </a:solidFill>
                <a:effectLst/>
                <a:latin typeface="+mn-lt"/>
                <a:ea typeface="+mn-ea"/>
                <a:cs typeface="+mn-cs"/>
              </a:rPr>
              <a:t>Computing in Science &amp; Engineering</a:t>
            </a:r>
            <a:r>
              <a:rPr lang="en-GB" sz="1200" b="0" i="0" kern="1200" dirty="0">
                <a:solidFill>
                  <a:schemeClr val="tx1"/>
                </a:solidFill>
                <a:effectLst/>
                <a:latin typeface="+mn-lt"/>
                <a:ea typeface="+mn-ea"/>
                <a:cs typeface="+mn-cs"/>
              </a:rPr>
              <a:t>, vol. 11, no. , pp. 8-18, 2009. </a:t>
            </a:r>
            <a:br>
              <a:rPr lang="en-GB" dirty="0"/>
            </a:br>
            <a:r>
              <a:rPr lang="en-GB" sz="1200" b="0" i="0" kern="1200" dirty="0">
                <a:solidFill>
                  <a:schemeClr val="tx1"/>
                </a:solidFill>
                <a:effectLst/>
                <a:latin typeface="+mn-lt"/>
                <a:ea typeface="+mn-ea"/>
                <a:cs typeface="+mn-cs"/>
              </a:rPr>
              <a:t>doi:10.1109/MCSE.2009.15</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40</a:t>
            </a:fld>
            <a:endParaRPr lang="en-US"/>
          </a:p>
        </p:txBody>
      </p:sp>
    </p:spTree>
    <p:extLst>
      <p:ext uri="{BB962C8B-B14F-4D97-AF65-F5344CB8AC3E}">
        <p14:creationId xmlns:p14="http://schemas.microsoft.com/office/powerpoint/2010/main" val="3701879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56</a:t>
            </a:fld>
            <a:endParaRPr lang="en-US"/>
          </a:p>
        </p:txBody>
      </p:sp>
    </p:spTree>
    <p:extLst>
      <p:ext uri="{BB962C8B-B14F-4D97-AF65-F5344CB8AC3E}">
        <p14:creationId xmlns:p14="http://schemas.microsoft.com/office/powerpoint/2010/main" val="1557945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58</a:t>
            </a:fld>
            <a:endParaRPr lang="en-US"/>
          </a:p>
        </p:txBody>
      </p:sp>
    </p:spTree>
    <p:extLst>
      <p:ext uri="{BB962C8B-B14F-4D97-AF65-F5344CB8AC3E}">
        <p14:creationId xmlns:p14="http://schemas.microsoft.com/office/powerpoint/2010/main" val="777187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59</a:t>
            </a:fld>
            <a:endParaRPr lang="en-US"/>
          </a:p>
        </p:txBody>
      </p:sp>
    </p:spTree>
    <p:extLst>
      <p:ext uri="{BB962C8B-B14F-4D97-AF65-F5344CB8AC3E}">
        <p14:creationId xmlns:p14="http://schemas.microsoft.com/office/powerpoint/2010/main" val="357136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60</a:t>
            </a:fld>
            <a:endParaRPr lang="en-US"/>
          </a:p>
        </p:txBody>
      </p:sp>
    </p:spTree>
    <p:extLst>
      <p:ext uri="{BB962C8B-B14F-4D97-AF65-F5344CB8AC3E}">
        <p14:creationId xmlns:p14="http://schemas.microsoft.com/office/powerpoint/2010/main" val="658884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61</a:t>
            </a:fld>
            <a:endParaRPr lang="en-US"/>
          </a:p>
        </p:txBody>
      </p:sp>
    </p:spTree>
    <p:extLst>
      <p:ext uri="{BB962C8B-B14F-4D97-AF65-F5344CB8AC3E}">
        <p14:creationId xmlns:p14="http://schemas.microsoft.com/office/powerpoint/2010/main" val="1447000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“Flock of Birds”</a:t>
            </a:r>
            <a:r>
              <a:rPr lang="en-US" dirty="0"/>
              <a:t> by </a:t>
            </a:r>
            <a:r>
              <a:rPr lang="en-US" i="1" dirty="0">
                <a:hlinkClick r:id="rId4"/>
              </a:rPr>
              <a:t>Eugene Zemlyanskiy</a:t>
            </a:r>
            <a:r>
              <a:rPr lang="en-US" i="1" dirty="0"/>
              <a:t> </a:t>
            </a:r>
            <a:r>
              <a:rPr lang="en-US" dirty="0"/>
              <a:t>is licensed under </a:t>
            </a:r>
            <a:r>
              <a:rPr lang="en-US" dirty="0">
                <a:hlinkClick r:id="rId5"/>
              </a:rPr>
              <a:t>CC BY 2.0</a:t>
            </a:r>
            <a:endParaRPr lang="en-US" dirty="0"/>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3</a:t>
            </a:fld>
            <a:endParaRPr lang="en-US"/>
          </a:p>
        </p:txBody>
      </p:sp>
    </p:spTree>
    <p:extLst>
      <p:ext uri="{BB962C8B-B14F-4D97-AF65-F5344CB8AC3E}">
        <p14:creationId xmlns:p14="http://schemas.microsoft.com/office/powerpoint/2010/main" val="699739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62</a:t>
            </a:fld>
            <a:endParaRPr lang="en-US"/>
          </a:p>
        </p:txBody>
      </p:sp>
    </p:spTree>
    <p:extLst>
      <p:ext uri="{BB962C8B-B14F-4D97-AF65-F5344CB8AC3E}">
        <p14:creationId xmlns:p14="http://schemas.microsoft.com/office/powerpoint/2010/main" val="434493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a:t>
            </a:r>
            <a:r>
              <a:rPr lang="en-GB" dirty="0"/>
              <a:t>’t be afraid to p</a:t>
            </a:r>
            <a:r>
              <a:rPr lang="en-US" dirty="0" err="1"/>
              <a:t>ublish</a:t>
            </a:r>
            <a:r>
              <a:rPr lang="en-US" dirty="0"/>
              <a:t> your work </a:t>
            </a:r>
            <a:r>
              <a:rPr lang="mr-IN" dirty="0"/>
              <a:t>–</a:t>
            </a:r>
            <a:r>
              <a:rPr lang="en-US" dirty="0"/>
              <a:t> you’ll benefit yourself and your fellow researchers</a:t>
            </a:r>
          </a:p>
        </p:txBody>
      </p:sp>
      <p:sp>
        <p:nvSpPr>
          <p:cNvPr id="4" name="Slide Number Placeholder 3"/>
          <p:cNvSpPr>
            <a:spLocks noGrp="1"/>
          </p:cNvSpPr>
          <p:nvPr>
            <p:ph type="sldNum" sz="quarter" idx="10"/>
          </p:nvPr>
        </p:nvSpPr>
        <p:spPr/>
        <p:txBody>
          <a:bodyPr/>
          <a:lstStyle/>
          <a:p>
            <a:fld id="{D7F40DFA-B482-4AD0-A536-856EB395CEAD}" type="slidenum">
              <a:rPr lang="en-US" smtClean="0"/>
              <a:pPr/>
              <a:t>67</a:t>
            </a:fld>
            <a:endParaRPr lang="en-US"/>
          </a:p>
        </p:txBody>
      </p:sp>
    </p:spTree>
    <p:extLst>
      <p:ext uri="{BB962C8B-B14F-4D97-AF65-F5344CB8AC3E}">
        <p14:creationId xmlns:p14="http://schemas.microsoft.com/office/powerpoint/2010/main" val="1935737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Roles </a:t>
            </a:r>
          </a:p>
          <a:p>
            <a:pPr lvl="2"/>
            <a:r>
              <a:rPr lang="en-US" dirty="0"/>
              <a:t>Project Credit </a:t>
            </a:r>
            <a:r>
              <a:rPr lang="en-US" dirty="0">
                <a:hlinkClick r:id="rId3"/>
              </a:rPr>
              <a:t>http://credit.casrai.org/</a:t>
            </a:r>
            <a:endParaRPr lang="en-US" dirty="0"/>
          </a:p>
          <a:p>
            <a:pPr lvl="2"/>
            <a:r>
              <a:rPr lang="en-US" dirty="0"/>
              <a:t>Transitive Credit </a:t>
            </a:r>
            <a:r>
              <a:rPr lang="en-US" dirty="0">
                <a:hlinkClick r:id="rId4"/>
              </a:rPr>
              <a:t>http://doi.org/10.5334/jors.be</a:t>
            </a:r>
            <a:r>
              <a:rPr lang="en-US" dirty="0"/>
              <a:t> </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69</a:t>
            </a:fld>
            <a:endParaRPr lang="en-US"/>
          </a:p>
        </p:txBody>
      </p:sp>
    </p:spTree>
    <p:extLst>
      <p:ext uri="{BB962C8B-B14F-4D97-AF65-F5344CB8AC3E}">
        <p14:creationId xmlns:p14="http://schemas.microsoft.com/office/powerpoint/2010/main" val="1811397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LIGO Paper:</a:t>
            </a:r>
          </a:p>
          <a:p>
            <a:pPr lvl="1"/>
            <a:r>
              <a:rPr lang="en-US" dirty="0">
                <a:hlinkClick r:id="rId3"/>
              </a:rPr>
              <a:t>http://journals.aps.org/prl/abstract/10.1103/PhysRevLett.116.061102</a:t>
            </a:r>
            <a:endParaRPr lang="en-US" dirty="0"/>
          </a:p>
          <a:p>
            <a:r>
              <a:rPr lang="en-US" dirty="0"/>
              <a:t>LIGO Notebook:</a:t>
            </a:r>
          </a:p>
          <a:p>
            <a:pPr lvl="1"/>
            <a:r>
              <a:rPr lang="en-US" dirty="0">
                <a:hlinkClick r:id="rId4"/>
              </a:rPr>
              <a:t>https://losc.ligo.org/s/events/GW150914/GW150914_tutorial.ipynb</a:t>
            </a:r>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78</a:t>
            </a:fld>
            <a:endParaRPr lang="en-US"/>
          </a:p>
        </p:txBody>
      </p:sp>
    </p:spTree>
    <p:extLst>
      <p:ext uri="{BB962C8B-B14F-4D97-AF65-F5344CB8AC3E}">
        <p14:creationId xmlns:p14="http://schemas.microsoft.com/office/powerpoint/2010/main" val="754381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80</a:t>
            </a:fld>
            <a:endParaRPr lang="en-US"/>
          </a:p>
        </p:txBody>
      </p:sp>
    </p:spTree>
    <p:extLst>
      <p:ext uri="{BB962C8B-B14F-4D97-AF65-F5344CB8AC3E}">
        <p14:creationId xmlns:p14="http://schemas.microsoft.com/office/powerpoint/2010/main" val="1284814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solidFill>
                  <a:prstClr val="black"/>
                </a:solidFill>
                <a:latin typeface="Calibri"/>
              </a:rPr>
              <a:pPr/>
              <a:t>86</a:t>
            </a:fld>
            <a:endParaRPr lang="en-US">
              <a:solidFill>
                <a:prstClr val="black"/>
              </a:solidFill>
              <a:latin typeface="Calibri"/>
            </a:endParaRPr>
          </a:p>
        </p:txBody>
      </p:sp>
    </p:spTree>
    <p:extLst>
      <p:ext uri="{BB962C8B-B14F-4D97-AF65-F5344CB8AC3E}">
        <p14:creationId xmlns:p14="http://schemas.microsoft.com/office/powerpoint/2010/main" val="545534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000" dirty="0"/>
              <a:t>The Software</a:t>
            </a:r>
            <a:r>
              <a:rPr lang="en-US" sz="2000" baseline="0" dirty="0"/>
              <a:t> Sustainability Institute can help with: s</a:t>
            </a:r>
            <a:r>
              <a:rPr lang="en-US" sz="2000" dirty="0"/>
              <a:t>oftware reviews and refactoring, collaborations to develop your project, guidance and best practice </a:t>
            </a:r>
            <a:br>
              <a:rPr lang="en-US" sz="2000" dirty="0"/>
            </a:br>
            <a:r>
              <a:rPr lang="en-US" sz="2000" dirty="0"/>
              <a:t>on software development, project management, community building, publicity and more…</a:t>
            </a:r>
            <a:endParaRPr lang="en-US" sz="16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Drawing on pool of specialists to drive the continued improvement and impact of research software developed by and for researchers</a:t>
            </a:r>
          </a:p>
          <a:p>
            <a:pPr lvl="1"/>
            <a:endParaRPr lang="en-US" dirty="0"/>
          </a:p>
          <a:p>
            <a:pPr lvl="1"/>
            <a:r>
              <a:rPr lang="en-US" dirty="0"/>
              <a:t>Providing services for research </a:t>
            </a:r>
            <a:br>
              <a:rPr lang="en-US" dirty="0"/>
            </a:br>
            <a:r>
              <a:rPr lang="en-US" dirty="0"/>
              <a:t>software users and developers</a:t>
            </a:r>
          </a:p>
          <a:p>
            <a:pPr lvl="1"/>
            <a:endParaRPr lang="en-US" dirty="0"/>
          </a:p>
          <a:p>
            <a:pPr lvl="1"/>
            <a:r>
              <a:rPr lang="en-US" dirty="0"/>
              <a:t>Developing research community </a:t>
            </a:r>
            <a:br>
              <a:rPr lang="en-US" dirty="0"/>
            </a:br>
            <a:r>
              <a:rPr lang="en-US" dirty="0"/>
              <a:t>interactions and capacity</a:t>
            </a:r>
          </a:p>
          <a:p>
            <a:pPr lvl="1"/>
            <a:endParaRPr lang="en-US" dirty="0"/>
          </a:p>
          <a:p>
            <a:pPr lvl="1"/>
            <a:r>
              <a:rPr lang="en-US" dirty="0"/>
              <a:t>Promoting research software </a:t>
            </a:r>
            <a:br>
              <a:rPr lang="en-US" dirty="0"/>
            </a:br>
            <a:r>
              <a:rPr lang="en-US" dirty="0"/>
              <a:t>best practice and capability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9603DA7-8FBF-0B45-B889-AD4D5D79B31F}" type="slidenum">
              <a:rPr lang="en-US" smtClean="0">
                <a:solidFill>
                  <a:prstClr val="black"/>
                </a:solidFill>
                <a:latin typeface="Calibri"/>
              </a:rPr>
              <a:pPr/>
              <a:t>88</a:t>
            </a:fld>
            <a:endParaRPr lang="en-US">
              <a:solidFill>
                <a:prstClr val="black"/>
              </a:solidFill>
              <a:latin typeface="Calibri"/>
            </a:endParaRPr>
          </a:p>
        </p:txBody>
      </p:sp>
    </p:spTree>
    <p:extLst>
      <p:ext uri="{BB962C8B-B14F-4D97-AF65-F5344CB8AC3E}">
        <p14:creationId xmlns:p14="http://schemas.microsoft.com/office/powerpoint/2010/main" val="1716747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89</a:t>
            </a:fld>
            <a:endParaRPr lang="en-US">
              <a:solidFill>
                <a:prstClr val="black"/>
              </a:solidFill>
              <a:latin typeface="Calibri"/>
            </a:endParaRPr>
          </a:p>
        </p:txBody>
      </p:sp>
    </p:spTree>
    <p:extLst>
      <p:ext uri="{BB962C8B-B14F-4D97-AF65-F5344CB8AC3E}">
        <p14:creationId xmlns:p14="http://schemas.microsoft.com/office/powerpoint/2010/main" val="745310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90</a:t>
            </a:fld>
            <a:endParaRPr lang="en-US">
              <a:solidFill>
                <a:prstClr val="black"/>
              </a:solidFill>
              <a:latin typeface="Calibri"/>
            </a:endParaRPr>
          </a:p>
        </p:txBody>
      </p:sp>
    </p:spTree>
    <p:extLst>
      <p:ext uri="{BB962C8B-B14F-4D97-AF65-F5344CB8AC3E}">
        <p14:creationId xmlns:p14="http://schemas.microsoft.com/office/powerpoint/2010/main" val="1147452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“Simulated Bubble Chamber” by Erik Charlton is licensed under CC BY</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4</a:t>
            </a:fld>
            <a:endParaRPr lang="en-US"/>
          </a:p>
        </p:txBody>
      </p:sp>
    </p:spTree>
    <p:extLst>
      <p:ext uri="{BB962C8B-B14F-4D97-AF65-F5344CB8AC3E}">
        <p14:creationId xmlns:p14="http://schemas.microsoft.com/office/powerpoint/2010/main" val="201534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a:t>
            </a:r>
            <a:r>
              <a:rPr lang="en-US" dirty="0" err="1"/>
              <a:t>link.springer.com</a:t>
            </a:r>
            <a:r>
              <a:rPr lang="en-US" dirty="0"/>
              <a:t>/article/10.1007/s12145-008-0012-5</a:t>
            </a:r>
          </a:p>
        </p:txBody>
      </p:sp>
      <p:sp>
        <p:nvSpPr>
          <p:cNvPr id="4" name="Slide Number Placeholder 3"/>
          <p:cNvSpPr>
            <a:spLocks noGrp="1"/>
          </p:cNvSpPr>
          <p:nvPr>
            <p:ph type="sldNum" sz="quarter" idx="10"/>
          </p:nvPr>
        </p:nvSpPr>
        <p:spPr/>
        <p:txBody>
          <a:bodyPr/>
          <a:lstStyle/>
          <a:p>
            <a:fld id="{D7F40DFA-B482-4AD0-A536-856EB395CEAD}" type="slidenum">
              <a:rPr lang="en-US" smtClean="0"/>
              <a:pPr/>
              <a:t>5</a:t>
            </a:fld>
            <a:endParaRPr lang="en-US"/>
          </a:p>
        </p:txBody>
      </p:sp>
    </p:spTree>
    <p:extLst>
      <p:ext uri="{BB962C8B-B14F-4D97-AF65-F5344CB8AC3E}">
        <p14:creationId xmlns:p14="http://schemas.microsoft.com/office/powerpoint/2010/main" val="4147959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courtesy of Edinburgh International Film Festival</a:t>
            </a:r>
          </a:p>
        </p:txBody>
      </p:sp>
      <p:sp>
        <p:nvSpPr>
          <p:cNvPr id="4" name="Slide Number Placeholder 3"/>
          <p:cNvSpPr>
            <a:spLocks noGrp="1"/>
          </p:cNvSpPr>
          <p:nvPr>
            <p:ph type="sldNum" sz="quarter" idx="10"/>
          </p:nvPr>
        </p:nvSpPr>
        <p:spPr/>
        <p:txBody>
          <a:bodyPr/>
          <a:lstStyle/>
          <a:p>
            <a:fld id="{D7F40DFA-B482-4AD0-A536-856EB395CEAD}" type="slidenum">
              <a:rPr lang="en-US" smtClean="0"/>
              <a:pPr/>
              <a:t>6</a:t>
            </a:fld>
            <a:endParaRPr lang="en-US"/>
          </a:p>
        </p:txBody>
      </p:sp>
    </p:spTree>
    <p:extLst>
      <p:ext uri="{BB962C8B-B14F-4D97-AF65-F5344CB8AC3E}">
        <p14:creationId xmlns:p14="http://schemas.microsoft.com/office/powerpoint/2010/main" val="2214462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000" dirty="0"/>
              <a:t>The Software</a:t>
            </a:r>
            <a:r>
              <a:rPr lang="en-US" sz="2000" baseline="0" dirty="0"/>
              <a:t> Sustainability Institute can help with: s</a:t>
            </a:r>
            <a:r>
              <a:rPr lang="en-US" sz="2000" dirty="0"/>
              <a:t>oftware reviews and refactoring, collaborations to develop your project, guidance and best practice </a:t>
            </a:r>
            <a:br>
              <a:rPr lang="en-US" sz="2000" dirty="0"/>
            </a:br>
            <a:r>
              <a:rPr lang="en-US" sz="2000" dirty="0"/>
              <a:t>on software development, project management, community building, publicity and more…</a:t>
            </a:r>
            <a:endParaRPr lang="en-US" sz="16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Drawing on pool of specialists to drive the continued improvement and impact of research software developed by and for researchers</a:t>
            </a:r>
          </a:p>
          <a:p>
            <a:pPr lvl="1"/>
            <a:endParaRPr lang="en-US" dirty="0"/>
          </a:p>
          <a:p>
            <a:pPr lvl="1"/>
            <a:r>
              <a:rPr lang="en-US" dirty="0"/>
              <a:t>Providing services for research </a:t>
            </a:r>
            <a:br>
              <a:rPr lang="en-US" dirty="0"/>
            </a:br>
            <a:r>
              <a:rPr lang="en-US" dirty="0"/>
              <a:t>software users and developers</a:t>
            </a:r>
          </a:p>
          <a:p>
            <a:pPr lvl="1"/>
            <a:endParaRPr lang="en-US" dirty="0"/>
          </a:p>
          <a:p>
            <a:pPr lvl="1"/>
            <a:r>
              <a:rPr lang="en-US" dirty="0"/>
              <a:t>Developing research community </a:t>
            </a:r>
            <a:br>
              <a:rPr lang="en-US" dirty="0"/>
            </a:br>
            <a:r>
              <a:rPr lang="en-US" dirty="0"/>
              <a:t>interactions and capacity</a:t>
            </a:r>
          </a:p>
          <a:p>
            <a:pPr lvl="1"/>
            <a:endParaRPr lang="en-US" dirty="0"/>
          </a:p>
          <a:p>
            <a:pPr lvl="1"/>
            <a:r>
              <a:rPr lang="en-US" dirty="0"/>
              <a:t>Promoting research software </a:t>
            </a:r>
            <a:br>
              <a:rPr lang="en-US" dirty="0"/>
            </a:br>
            <a:r>
              <a:rPr lang="en-US" dirty="0"/>
              <a:t>best practice and capability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9603DA7-8FBF-0B45-B889-AD4D5D79B31F}"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2573629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2175531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Good </a:t>
            </a:r>
            <a:r>
              <a:rPr lang="fr-FR" sz="1200" dirty="0" err="1"/>
              <a:t>Enough</a:t>
            </a:r>
            <a:r>
              <a:rPr lang="fr-FR" sz="1200" dirty="0"/>
              <a:t> Practices in Scientific </a:t>
            </a:r>
            <a:r>
              <a:rPr lang="fr-FR" sz="1200" dirty="0" err="1"/>
              <a:t>Computing</a:t>
            </a:r>
            <a:r>
              <a:rPr lang="fr-FR" sz="1200" dirty="0"/>
              <a:t>: https://</a:t>
            </a:r>
            <a:r>
              <a:rPr lang="fr-FR" sz="1200" dirty="0" err="1"/>
              <a:t>doi.org</a:t>
            </a:r>
            <a:r>
              <a:rPr lang="fr-FR" sz="1200" dirty="0"/>
              <a:t>/10.1371/journal.pcbi.1005510</a:t>
            </a:r>
            <a:endParaRPr lang="en-US" sz="1200" dirty="0"/>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14</a:t>
            </a:fld>
            <a:endParaRPr lang="en-US"/>
          </a:p>
        </p:txBody>
      </p:sp>
    </p:spTree>
    <p:extLst>
      <p:ext uri="{BB962C8B-B14F-4D97-AF65-F5344CB8AC3E}">
        <p14:creationId xmlns:p14="http://schemas.microsoft.com/office/powerpoint/2010/main" val="686799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Quotation">
    <p:spTree>
      <p:nvGrpSpPr>
        <p:cNvPr id="1" name=""/>
        <p:cNvGrpSpPr/>
        <p:nvPr/>
      </p:nvGrpSpPr>
      <p:grpSpPr>
        <a:xfrm>
          <a:off x="0" y="0"/>
          <a:ext cx="0" cy="0"/>
          <a:chOff x="0" y="0"/>
          <a:chExt cx="0" cy="0"/>
        </a:xfrm>
      </p:grpSpPr>
      <p:sp>
        <p:nvSpPr>
          <p:cNvPr id="5" name="Rectangle 4"/>
          <p:cNvSpPr/>
          <p:nvPr userDrawn="1"/>
        </p:nvSpPr>
        <p:spPr>
          <a:xfrm>
            <a:off x="0" y="987574"/>
            <a:ext cx="9144000" cy="411542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14328" y="221787"/>
            <a:ext cx="6886575" cy="4409646"/>
          </a:xfrm>
        </p:spPr>
        <p:txBody>
          <a:bodyPr>
            <a:noAutofit/>
          </a:bodyPr>
          <a:lstStyle>
            <a:lvl1pPr algn="l">
              <a:defRPr sz="7200">
                <a:solidFill>
                  <a:schemeClr val="bg1"/>
                </a:solidFill>
                <a:effectLst>
                  <a:outerShdw blurRad="50800" dist="38100" dir="2700000" algn="tl" rotWithShape="0">
                    <a:srgbClr val="000000">
                      <a:alpha val="43000"/>
                    </a:srgbClr>
                  </a:outerShdw>
                </a:effectLst>
              </a:defRPr>
            </a:lvl1pPr>
          </a:lstStyle>
          <a:p>
            <a:r>
              <a:rPr lang="en-US" dirty="0"/>
              <a:t>Click to edit Master title style</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pPr/>
              <a:t>‹#›</a:t>
            </a:fld>
            <a:endParaRPr lang="en-GB"/>
          </a:p>
        </p:txBody>
      </p:sp>
    </p:spTree>
    <p:extLst>
      <p:ext uri="{BB962C8B-B14F-4D97-AF65-F5344CB8AC3E}">
        <p14:creationId xmlns:p14="http://schemas.microsoft.com/office/powerpoint/2010/main" val="729250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pPr/>
              <a:t>‹#›</a:t>
            </a:fld>
            <a:endParaRPr lang="en-GB"/>
          </a:p>
        </p:txBody>
      </p:sp>
    </p:spTree>
    <p:extLst>
      <p:ext uri="{BB962C8B-B14F-4D97-AF65-F5344CB8AC3E}">
        <p14:creationId xmlns:p14="http://schemas.microsoft.com/office/powerpoint/2010/main" val="957339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326" y="98822"/>
            <a:ext cx="6886575" cy="85725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189180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90372C55-F32C-714E-85D4-4C85D67E2D89}" type="datetimeFigureOut">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7628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9751" y="1113235"/>
            <a:ext cx="3965575" cy="323254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7726" y="1113235"/>
            <a:ext cx="3967163" cy="323254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8812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19708" y="47394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27760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103584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Placeholder 1"/>
          <p:cNvSpPr>
            <a:spLocks noGrp="1"/>
          </p:cNvSpPr>
          <p:nvPr>
            <p:ph type="title"/>
          </p:nvPr>
        </p:nvSpPr>
        <p:spPr>
          <a:xfrm>
            <a:off x="314328" y="98822"/>
            <a:ext cx="6886575" cy="85725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3378" y="1200151"/>
            <a:ext cx="8353425"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6553200" y="484070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0C9E47C-0217-49B3-970F-DB4ECF0A17E8}" type="slidenum">
              <a:rPr lang="en-GB" smtClean="0">
                <a:solidFill>
                  <a:prstClr val="black">
                    <a:tint val="75000"/>
                  </a:prstClr>
                </a:solidFill>
              </a:rPr>
              <a:pPr/>
              <a:t>‹#›</a:t>
            </a:fld>
            <a:endParaRPr lang="en-GB">
              <a:solidFill>
                <a:prstClr val="black">
                  <a:tint val="75000"/>
                </a:prstClr>
              </a:solidFill>
            </a:endParaRPr>
          </a:p>
        </p:txBody>
      </p:sp>
      <p:sp>
        <p:nvSpPr>
          <p:cNvPr id="8" name="TextBox 7"/>
          <p:cNvSpPr txBox="1"/>
          <p:nvPr userDrawn="1"/>
        </p:nvSpPr>
        <p:spPr>
          <a:xfrm>
            <a:off x="0" y="4840699"/>
            <a:ext cx="9144000" cy="338554"/>
          </a:xfrm>
          <a:prstGeom prst="rect">
            <a:avLst/>
          </a:prstGeom>
          <a:noFill/>
        </p:spPr>
        <p:txBody>
          <a:bodyPr wrap="square" rtlCol="0">
            <a:spAutoFit/>
          </a:bodyPr>
          <a:lstStyle/>
          <a:p>
            <a:pPr algn="ctr"/>
            <a:r>
              <a:rPr lang="en-GB" sz="1600" dirty="0">
                <a:solidFill>
                  <a:srgbClr val="FF0000"/>
                </a:solidFill>
              </a:rPr>
              <a:t>Software Sustainability Institute</a:t>
            </a:r>
          </a:p>
        </p:txBody>
      </p:sp>
      <p:grpSp>
        <p:nvGrpSpPr>
          <p:cNvPr id="4" name="Group 3"/>
          <p:cNvGrpSpPr/>
          <p:nvPr userDrawn="1"/>
        </p:nvGrpSpPr>
        <p:grpSpPr>
          <a:xfrm>
            <a:off x="7740352" y="108771"/>
            <a:ext cx="1321098" cy="878803"/>
            <a:chOff x="7381875" y="144884"/>
            <a:chExt cx="1679575" cy="1117264"/>
          </a:xfrm>
        </p:grpSpPr>
        <p:pic>
          <p:nvPicPr>
            <p:cNvPr id="11" name="Picture 10" descr="WhiteLogo.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549111" y="144884"/>
              <a:ext cx="1251859" cy="920937"/>
            </a:xfrm>
            <a:prstGeom prst="rect">
              <a:avLst/>
            </a:prstGeom>
          </p:spPr>
        </p:pic>
        <p:sp>
          <p:nvSpPr>
            <p:cNvPr id="13" name="TextBox 12"/>
            <p:cNvSpPr txBox="1"/>
            <p:nvPr userDrawn="1"/>
          </p:nvSpPr>
          <p:spPr>
            <a:xfrm>
              <a:off x="7381875" y="1066503"/>
              <a:ext cx="1679575" cy="195645"/>
            </a:xfrm>
            <a:prstGeom prst="rect">
              <a:avLst/>
            </a:prstGeom>
            <a:noFill/>
          </p:spPr>
          <p:txBody>
            <a:bodyPr wrap="square" lIns="0" tIns="0" rIns="0" bIns="0" rtlCol="0">
              <a:spAutoFit/>
            </a:bodyPr>
            <a:lstStyle/>
            <a:p>
              <a:r>
                <a:rPr lang="en-GB" sz="1000" b="1" dirty="0" err="1">
                  <a:solidFill>
                    <a:prstClr val="white"/>
                  </a:solidFill>
                  <a:latin typeface="Consolas" pitchFamily="49" charset="0"/>
                  <a:cs typeface="Consolas" pitchFamily="49" charset="0"/>
                </a:rPr>
                <a:t>www.software.ac.uk</a:t>
              </a:r>
              <a:endParaRPr lang="en-GB" sz="1000" b="1" dirty="0">
                <a:solidFill>
                  <a:prstClr val="white"/>
                </a:solidFill>
                <a:latin typeface="Consolas" pitchFamily="49" charset="0"/>
                <a:cs typeface="Consolas" pitchFamily="49" charset="0"/>
              </a:endParaRPr>
            </a:p>
          </p:txBody>
        </p:sp>
      </p:gr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4" r:id="rId6"/>
  </p:sldLayoutIdLst>
  <p:txStyles>
    <p:titleStyle>
      <a:lvl1pPr algn="ctr" defTabSz="914377" rtl="0" eaLnBrk="1" latinLnBrk="0" hangingPunct="1">
        <a:spcBef>
          <a:spcPct val="0"/>
        </a:spcBef>
        <a:buNone/>
        <a:defRPr sz="4400" kern="1200">
          <a:solidFill>
            <a:schemeClr val="bg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hyperlink" Target="https://doi.org/10.1371/journal.pbio.100174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doi.org/10.1371/journal.pcbi.1005510" TargetMode="External"/><Relationship Id="rId5" Type="http://schemas.openxmlformats.org/officeDocument/2006/relationships/image" Target="../media/image2.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hyperlink" Target="https://github.com/CLARIAH/software-quality-guidelines" TargetMode="External"/><Relationship Id="rId2" Type="http://schemas.openxmlformats.org/officeDocument/2006/relationships/hyperlink" Target="https://esipfed.github.io/Software-Assessment-Guidelines/" TargetMode="Externa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hyperlink" Target="https://www.ncbi.nlm.nih.gov/pmc/articles/PMC5490478/" TargetMode="External"/><Relationship Id="rId4" Type="http://schemas.openxmlformats.org/officeDocument/2006/relationships/hyperlink" Target="https://tools.ipol.im/wiki/ref/software_guideline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doi.org/10.5281/zenodo.118356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arxiv.org/pdf/1706.06527.pdf"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www.esa.int/For_Media/Press_Releases/Ariane_501_-_Presentation_of_Inquiry_Board_report" TargetMode="External"/><Relationship Id="rId4" Type="http://schemas.openxmlformats.org/officeDocument/2006/relationships/hyperlink" Target="http://www.esa.int/spaceinimages/Images/2009/09/Explosion_of_first_Ariane_5_flight_June_4_199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8.tiff"/><Relationship Id="rId4" Type="http://schemas.openxmlformats.org/officeDocument/2006/relationships/image" Target="../media/image47.tiff"/></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stodden.net/AMP201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flickr.com/people/pictureperfectpose/" TargetMode="External"/><Relationship Id="rId4" Type="http://schemas.openxmlformats.org/officeDocument/2006/relationships/hyperlink" Target="https://www.flickr.com/photos/pictureperfectpose/81938785"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oftware.ac.uk/blog/2013-01-25-haters-gonna-hate-why-you-shouldnt-be-ashamed-releasing-your-code"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sciencemag.org/authors/science-journals-editorial-policies" TargetMode="External"/><Relationship Id="rId4" Type="http://schemas.openxmlformats.org/officeDocument/2006/relationships/hyperlink" Target="https://doi.org/10.1073/pnas.170829011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hyperlink" Target="https://doi.org/10.1073/pnas.1708290115" TargetMode="External"/><Relationship Id="rId4" Type="http://schemas.openxmlformats.org/officeDocument/2006/relationships/image" Target="../media/image51.tiff"/></Relationships>
</file>

<file path=ppt/slides/_rels/slide33.xml.rels><?xml version="1.0" encoding="UTF-8" standalone="yes"?>
<Relationships xmlns="http://schemas.openxmlformats.org/package/2006/relationships"><Relationship Id="rId8" Type="http://schemas.openxmlformats.org/officeDocument/2006/relationships/hyperlink" Target="https://doi.org/10.1073/pnas.1708290115" TargetMode="External"/><Relationship Id="rId3" Type="http://schemas.openxmlformats.org/officeDocument/2006/relationships/image" Target="../media/image51.tiff"/><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ithub.com/matiassingers/awesome-readme" TargetMode="Externa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xkcd.com/1833/" TargetMode="Externa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phdcomics.com/comics/archive.php?comicid=1531" TargetMode="External"/><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phdcomics.com/comics/archive.php?comicid=1323" TargetMode="External"/><Relationship Id="rId2" Type="http://schemas.openxmlformats.org/officeDocument/2006/relationships/image" Target="../media/image64.gif"/><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gif"/><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70.pn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hyperlink" Target="https://betterexplained.com/articles/a-visual-guide-to-version-control/" TargetMode="External"/><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betterexplained.com/articles/a-visual-guide-to-version-control/" TargetMode="Externa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dmponline.dcc.ac.uk/" TargetMode="External"/><Relationship Id="rId2" Type="http://schemas.openxmlformats.org/officeDocument/2006/relationships/hyperlink" Target="http://www.software.ac.uk/software-management-plans" TargetMode="Externa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8" Type="http://schemas.openxmlformats.org/officeDocument/2006/relationships/hyperlink" Target="https://osf.io/9f6gx/wiki/Guidelines/#2_3_4_Data_Analytic_Methods_Code_and_Research_Materials_Transparency_57" TargetMode="External"/><Relationship Id="rId3" Type="http://schemas.openxmlformats.org/officeDocument/2006/relationships/hyperlink" Target="http://bit.ly/softwarejournals" TargetMode="External"/><Relationship Id="rId7" Type="http://schemas.openxmlformats.org/officeDocument/2006/relationships/hyperlink" Target="https://osf.io/9f6gx/wiki/Guidelines/#1_Citation_Standards_25"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impactstory.org/" TargetMode="External"/><Relationship Id="rId5" Type="http://schemas.openxmlformats.org/officeDocument/2006/relationships/hyperlink" Target="http://orcid.org/" TargetMode="External"/><Relationship Id="rId4" Type="http://schemas.openxmlformats.org/officeDocument/2006/relationships/hyperlink" Target="https://www.force11.org/group/software-citation-working-group" TargetMode="Externa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https://tldrlegal.com/" TargetMode="External"/><Relationship Id="rId2" Type="http://schemas.openxmlformats.org/officeDocument/2006/relationships/hyperlink" Target="https://choosealicense.com/" TargetMode="Externa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uides.github.com/activities/citable-code/" TargetMode="Externa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bit.ly/softwarejournals" TargetMode="Externa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ithub.com/brian-rose/ClimateModeling_courseware" TargetMode="Externa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wolfram.com/mathematica/" TargetMode="External"/><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hyperlink" Target="https://www.mathworks.com/help/matlab/matlab_prog/what-is-a-live-script.html" TargetMode="External"/><Relationship Id="rId5" Type="http://schemas.openxmlformats.org/officeDocument/2006/relationships/hyperlink" Target="http://yihui.name/knitr/" TargetMode="External"/><Relationship Id="rId4" Type="http://schemas.openxmlformats.org/officeDocument/2006/relationships/hyperlink" Target="http://rmarkdown.rstudio.com/"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journals.aps.org/prl/abstract/10.1103/PhysRevLett.116.061102"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84.tiff"/><Relationship Id="rId5" Type="http://schemas.openxmlformats.org/officeDocument/2006/relationships/image" Target="../media/image83.tiff"/><Relationship Id="rId4" Type="http://schemas.openxmlformats.org/officeDocument/2006/relationships/hyperlink" Target="https://losc.ligo.org/s/events/GW150914/GW150914_tutorial.ipynb"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8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1.tiff"/><Relationship Id="rId4" Type="http://schemas.openxmlformats.org/officeDocument/2006/relationships/image" Target="../media/image86.png"/><Relationship Id="rId9"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https://github.com/softwaresaved/software-licensing-workshop" TargetMode="External"/><Relationship Id="rId2" Type="http://schemas.openxmlformats.org/officeDocument/2006/relationships/hyperlink" Target="https://github.com/softwaresaved/clean-code-workshop" TargetMode="Externa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8" Type="http://schemas.openxmlformats.org/officeDocument/2006/relationships/hyperlink" Target="https://guides.github.com/activities/citable-code/" TargetMode="External"/><Relationship Id="rId3" Type="http://schemas.openxmlformats.org/officeDocument/2006/relationships/hyperlink" Target="https://www.software.ac.uk/guides" TargetMode="External"/><Relationship Id="rId7" Type="http://schemas.openxmlformats.org/officeDocument/2006/relationships/hyperlink" Target="https://peerj.com/articles/cs-86/" TargetMode="External"/><Relationship Id="rId2" Type="http://schemas.openxmlformats.org/officeDocument/2006/relationships/hyperlink" Target="https://www.software.ac.uk/online-sustainability-evaluation" TargetMode="External"/><Relationship Id="rId1" Type="http://schemas.openxmlformats.org/officeDocument/2006/relationships/slideLayout" Target="../slideLayouts/slideLayout3.xml"/><Relationship Id="rId6" Type="http://schemas.openxmlformats.org/officeDocument/2006/relationships/hyperlink" Target="https://doi.org/10.1371/journal.pbio.1001745" TargetMode="External"/><Relationship Id="rId5" Type="http://schemas.openxmlformats.org/officeDocument/2006/relationships/hyperlink" Target="https://doi.org/10.1371/journal.pcbi.1005510" TargetMode="External"/><Relationship Id="rId10" Type="http://schemas.openxmlformats.org/officeDocument/2006/relationships/image" Target="../media/image2.png"/><Relationship Id="rId4" Type="http://schemas.openxmlformats.org/officeDocument/2006/relationships/hyperlink" Target="https://www.software.ac.uk/resources/top-tips" TargetMode="External"/><Relationship Id="rId9" Type="http://schemas.openxmlformats.org/officeDocument/2006/relationships/hyperlink" Target="http://collections.plos.org/ten-simple-rules"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ttps://www.software.ac.uk/software-management-plans" TargetMode="External"/><Relationship Id="rId13" Type="http://schemas.openxmlformats.org/officeDocument/2006/relationships/hyperlink" Target="http://datacarpentry.org/" TargetMode="External"/><Relationship Id="rId18" Type="http://schemas.openxmlformats.org/officeDocument/2006/relationships/image" Target="../media/image9.png"/><Relationship Id="rId3" Type="http://schemas.openxmlformats.org/officeDocument/2006/relationships/hyperlink" Target="http://www.software.ac.uk/fellowship-programme" TargetMode="External"/><Relationship Id="rId21" Type="http://schemas.openxmlformats.org/officeDocument/2006/relationships/image" Target="../media/image2.png"/><Relationship Id="rId7" Type="http://schemas.openxmlformats.org/officeDocument/2006/relationships/hyperlink" Target="http://www.software.ac.uk/software-evaluation-guide" TargetMode="External"/><Relationship Id="rId12" Type="http://schemas.openxmlformats.org/officeDocument/2006/relationships/hyperlink" Target="http://www.software.ac.uk/software-carpentry" TargetMode="External"/><Relationship Id="rId17" Type="http://schemas.openxmlformats.org/officeDocument/2006/relationships/image" Target="../media/image8.png"/><Relationship Id="rId2" Type="http://schemas.openxmlformats.org/officeDocument/2006/relationships/notesSlide" Target="../notesSlides/notesSlide35.xml"/><Relationship Id="rId16" Type="http://schemas.openxmlformats.org/officeDocument/2006/relationships/hyperlink" Target="openresearchsoftware.metajnl.com" TargetMode="External"/><Relationship Id="rId20"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hyperlink" Target="http://www.software.ac.uk/who-do-we-work" TargetMode="External"/><Relationship Id="rId11" Type="http://schemas.openxmlformats.org/officeDocument/2006/relationships/hyperlink" Target="http://www.software.ac.uk/blog" TargetMode="External"/><Relationship Id="rId24" Type="http://schemas.openxmlformats.org/officeDocument/2006/relationships/image" Target="../media/image5.png"/><Relationship Id="rId5" Type="http://schemas.openxmlformats.org/officeDocument/2006/relationships/hyperlink" Target="http://www.software.ac.uk/open-call" TargetMode="External"/><Relationship Id="rId15" Type="http://schemas.openxmlformats.org/officeDocument/2006/relationships/hyperlink" Target="http://www.software.ac.uk/resources/top-tips" TargetMode="External"/><Relationship Id="rId23" Type="http://schemas.openxmlformats.org/officeDocument/2006/relationships/image" Target="../media/image98.png"/><Relationship Id="rId10" Type="http://schemas.openxmlformats.org/officeDocument/2006/relationships/hyperlink" Target="http://www.software.ac.uk/policy" TargetMode="External"/><Relationship Id="rId19" Type="http://schemas.openxmlformats.org/officeDocument/2006/relationships/image" Target="../media/image95.png"/><Relationship Id="rId4" Type="http://schemas.openxmlformats.org/officeDocument/2006/relationships/hyperlink" Target="http://www.software.ac.uk/community/workshops" TargetMode="External"/><Relationship Id="rId9" Type="http://schemas.openxmlformats.org/officeDocument/2006/relationships/hyperlink" Target="http://www.software.ac.uk/resources/case-studies" TargetMode="External"/><Relationship Id="rId14" Type="http://schemas.openxmlformats.org/officeDocument/2006/relationships/hyperlink" Target="http://www.software.ac.uk/resources/guides-everything" TargetMode="External"/><Relationship Id="rId22" Type="http://schemas.openxmlformats.org/officeDocument/2006/relationships/image" Target="../media/image97.png"/></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2.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20.png"/><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notesSlide" Target="../notesSlides/notesSlide38.xml"/><Relationship Id="rId16" Type="http://schemas.openxmlformats.org/officeDocument/2006/relationships/image" Target="../media/image115.png"/><Relationship Id="rId1" Type="http://schemas.openxmlformats.org/officeDocument/2006/relationships/slideLayout" Target="../slideLayouts/slideLayout4.xml"/><Relationship Id="rId6" Type="http://schemas.openxmlformats.org/officeDocument/2006/relationships/image" Target="../media/image105.jpeg"/><Relationship Id="rId11" Type="http://schemas.openxmlformats.org/officeDocument/2006/relationships/image" Target="../media/image110.png"/><Relationship Id="rId5" Type="http://schemas.openxmlformats.org/officeDocument/2006/relationships/image" Target="../media/image104.jpeg"/><Relationship Id="rId15" Type="http://schemas.openxmlformats.org/officeDocument/2006/relationships/image" Target="../media/image114.png"/><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3.jpeg"/><Relationship Id="rId9" Type="http://schemas.openxmlformats.org/officeDocument/2006/relationships/image" Target="../media/image108.png"/><Relationship Id="rId14"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14326" y="1375825"/>
            <a:ext cx="8220075" cy="2865925"/>
          </a:xfrm>
        </p:spPr>
        <p:txBody>
          <a:bodyPr anchor="b"/>
          <a:lstStyle/>
          <a:p>
            <a:br>
              <a:rPr lang="en-US" sz="3600" dirty="0"/>
            </a:br>
            <a:r>
              <a:rPr lang="en-US" sz="6000" dirty="0">
                <a:effectLst/>
              </a:rPr>
              <a:t>Research Software: </a:t>
            </a:r>
            <a:br>
              <a:rPr lang="en-US" sz="6000" dirty="0">
                <a:effectLst/>
              </a:rPr>
            </a:br>
            <a:r>
              <a:rPr lang="en-US" sz="4800" dirty="0">
                <a:effectLst/>
              </a:rPr>
              <a:t>what do you need to know?</a:t>
            </a:r>
            <a:br>
              <a:rPr lang="en-US" sz="4000" dirty="0"/>
            </a:br>
            <a:r>
              <a:rPr lang="en-US" sz="2000" i="1" dirty="0"/>
              <a:t>https://</a:t>
            </a:r>
            <a:r>
              <a:rPr lang="en-US" sz="2000" i="1" dirty="0" err="1"/>
              <a:t>doi.org</a:t>
            </a:r>
            <a:r>
              <a:rPr lang="en-US" sz="2000" i="1" dirty="0"/>
              <a:t>/10.6084/m9.figshare.6715928</a:t>
            </a:r>
            <a:br>
              <a:rPr lang="en-US" sz="2000" i="1" dirty="0"/>
            </a:br>
            <a:r>
              <a:rPr lang="en-US" sz="2000" i="1" dirty="0"/>
              <a:t>29</a:t>
            </a:r>
            <a:r>
              <a:rPr lang="en-US" sz="2000" baseline="30000" dirty="0"/>
              <a:t>th</a:t>
            </a:r>
            <a:r>
              <a:rPr lang="en-US" sz="2000" dirty="0"/>
              <a:t> June 2018, Met Office, Exeter</a:t>
            </a:r>
            <a:br>
              <a:rPr lang="en-US" sz="2000" dirty="0"/>
            </a:br>
            <a:r>
              <a:rPr lang="en-US" sz="2000" dirty="0"/>
              <a:t>Neil Chue Hong (@</a:t>
            </a:r>
            <a:r>
              <a:rPr lang="en-US" sz="2000" dirty="0" err="1"/>
              <a:t>npch</a:t>
            </a:r>
            <a:r>
              <a:rPr lang="en-US" sz="2000" dirty="0"/>
              <a:t>), Software Sustainability Institute</a:t>
            </a:r>
            <a:br>
              <a:rPr lang="en-US" sz="2000" dirty="0"/>
            </a:br>
            <a:r>
              <a:rPr lang="en-US" sz="2000" dirty="0"/>
              <a:t>ORCID: 0000-0002-8876-7606 | </a:t>
            </a:r>
            <a:r>
              <a:rPr lang="en-US" sz="2000" dirty="0" err="1"/>
              <a:t>N.ChueHong@software.ac.uk</a:t>
            </a:r>
            <a:endParaRPr lang="en-US" sz="2000" dirty="0"/>
          </a:p>
        </p:txBody>
      </p:sp>
      <p:sp>
        <p:nvSpPr>
          <p:cNvPr id="4" name="TextBox 3"/>
          <p:cNvSpPr txBox="1"/>
          <p:nvPr/>
        </p:nvSpPr>
        <p:spPr>
          <a:xfrm>
            <a:off x="6700650" y="4691920"/>
            <a:ext cx="1399742" cy="400110"/>
          </a:xfrm>
          <a:prstGeom prst="rect">
            <a:avLst/>
          </a:prstGeom>
          <a:noFill/>
        </p:spPr>
        <p:txBody>
          <a:bodyPr wrap="none" rtlCol="0">
            <a:spAutoFit/>
          </a:bodyPr>
          <a:lstStyle/>
          <a:p>
            <a:r>
              <a:rPr lang="en-US" sz="1000" dirty="0"/>
              <a:t>Slides licensed under</a:t>
            </a:r>
            <a:br>
              <a:rPr lang="en-US" sz="1000" dirty="0"/>
            </a:br>
            <a:r>
              <a:rPr lang="en-US" sz="1000" dirty="0"/>
              <a:t>CC-BY where indicated:</a:t>
            </a:r>
          </a:p>
        </p:txBody>
      </p:sp>
      <p:pic>
        <p:nvPicPr>
          <p:cNvPr id="5" name="Picture 4"/>
          <p:cNvPicPr>
            <a:picLocks noChangeAspect="1"/>
          </p:cNvPicPr>
          <p:nvPr/>
        </p:nvPicPr>
        <p:blipFill>
          <a:blip r:embed="rId3"/>
          <a:stretch>
            <a:fillRect/>
          </a:stretch>
        </p:blipFill>
        <p:spPr>
          <a:xfrm>
            <a:off x="8026400" y="4698330"/>
            <a:ext cx="1117600" cy="393700"/>
          </a:xfrm>
          <a:prstGeom prst="rect">
            <a:avLst/>
          </a:prstGeom>
        </p:spPr>
      </p:pic>
      <p:grpSp>
        <p:nvGrpSpPr>
          <p:cNvPr id="20" name="Group 19"/>
          <p:cNvGrpSpPr/>
          <p:nvPr/>
        </p:nvGrpSpPr>
        <p:grpSpPr>
          <a:xfrm>
            <a:off x="395536" y="4299942"/>
            <a:ext cx="6120680" cy="708001"/>
            <a:chOff x="395536" y="5226754"/>
            <a:chExt cx="6120680" cy="708001"/>
          </a:xfrm>
        </p:grpSpPr>
        <p:sp>
          <p:nvSpPr>
            <p:cNvPr id="18" name="Rectangle 17"/>
            <p:cNvSpPr/>
            <p:nvPr/>
          </p:nvSpPr>
          <p:spPr>
            <a:xfrm>
              <a:off x="395536" y="5236046"/>
              <a:ext cx="6120680" cy="6926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815530" y="5314951"/>
              <a:ext cx="1232473" cy="610331"/>
            </a:xfrm>
            <a:prstGeom prst="rect">
              <a:avLst/>
            </a:prstGeom>
          </p:spPr>
        </p:pic>
        <p:sp>
          <p:nvSpPr>
            <p:cNvPr id="8" name="TextBox 7"/>
            <p:cNvSpPr txBox="1"/>
            <p:nvPr/>
          </p:nvSpPr>
          <p:spPr>
            <a:xfrm>
              <a:off x="395537" y="5226754"/>
              <a:ext cx="1418978" cy="369332"/>
            </a:xfrm>
            <a:prstGeom prst="rect">
              <a:avLst/>
            </a:prstGeom>
            <a:noFill/>
          </p:spPr>
          <p:txBody>
            <a:bodyPr wrap="none" rtlCol="0" anchor="t">
              <a:spAutoFit/>
            </a:bodyPr>
            <a:lstStyle/>
            <a:p>
              <a:r>
                <a:rPr lang="en-US" i="1" dirty="0"/>
                <a:t>Supported by</a:t>
              </a:r>
            </a:p>
          </p:txBody>
        </p:sp>
        <p:sp>
          <p:nvSpPr>
            <p:cNvPr id="9" name="TextBox 8"/>
            <p:cNvSpPr txBox="1"/>
            <p:nvPr/>
          </p:nvSpPr>
          <p:spPr>
            <a:xfrm>
              <a:off x="4139954" y="5236049"/>
              <a:ext cx="1661032" cy="646331"/>
            </a:xfrm>
            <a:prstGeom prst="rect">
              <a:avLst/>
            </a:prstGeom>
            <a:noFill/>
          </p:spPr>
          <p:txBody>
            <a:bodyPr wrap="none" rtlCol="0" anchor="t">
              <a:spAutoFit/>
            </a:bodyPr>
            <a:lstStyle/>
            <a:p>
              <a:r>
                <a:rPr lang="en-US" i="1" dirty="0">
                  <a:solidFill>
                    <a:srgbClr val="000000"/>
                  </a:solidFill>
                </a:rPr>
                <a:t>Project funding </a:t>
              </a:r>
              <a:br>
                <a:rPr lang="en-US" i="1" dirty="0">
                  <a:solidFill>
                    <a:srgbClr val="000000"/>
                  </a:solidFill>
                </a:rPr>
              </a:br>
              <a:r>
                <a:rPr lang="en-US" i="1" dirty="0">
                  <a:solidFill>
                    <a:srgbClr val="000000"/>
                  </a:solidFill>
                </a:rPr>
                <a:t>from</a:t>
              </a:r>
            </a:p>
          </p:txBody>
        </p:sp>
        <p:pic>
          <p:nvPicPr>
            <p:cNvPr id="10" name="Picture 9"/>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7544" y="5596088"/>
              <a:ext cx="1219200" cy="338667"/>
            </a:xfrm>
            <a:prstGeom prst="rect">
              <a:avLst/>
            </a:prstGeom>
          </p:spPr>
        </p:pic>
        <p:pic>
          <p:nvPicPr>
            <p:cNvPr id="11" name="Picture 10"/>
            <p:cNvPicPr>
              <a:picLocks noChangeAspect="1"/>
            </p:cNvPicPr>
            <p:nvPr/>
          </p:nvPicPr>
          <p:blipFill>
            <a:blip r:embed="rId6"/>
            <a:stretch>
              <a:fillRect/>
            </a:stretch>
          </p:blipFill>
          <p:spPr>
            <a:xfrm>
              <a:off x="4860032" y="5596088"/>
              <a:ext cx="533400" cy="297305"/>
            </a:xfrm>
            <a:prstGeom prst="rect">
              <a:avLst/>
            </a:prstGeom>
          </p:spPr>
        </p:pic>
        <p:pic>
          <p:nvPicPr>
            <p:cNvPr id="2" name="Picture 1"/>
            <p:cNvPicPr>
              <a:picLocks noChangeAspect="1"/>
            </p:cNvPicPr>
            <p:nvPr/>
          </p:nvPicPr>
          <p:blipFill>
            <a:blip r:embed="rId7"/>
            <a:stretch>
              <a:fillRect/>
            </a:stretch>
          </p:blipFill>
          <p:spPr>
            <a:xfrm>
              <a:off x="3131840" y="5308054"/>
              <a:ext cx="686144" cy="583952"/>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24131" y="5380062"/>
              <a:ext cx="702479" cy="490488"/>
            </a:xfrm>
            <a:prstGeom prst="rect">
              <a:avLst/>
            </a:prstGeom>
          </p:spPr>
        </p:pic>
      </p:grpSp>
      <p:grpSp>
        <p:nvGrpSpPr>
          <p:cNvPr id="13" name="Group 12"/>
          <p:cNvGrpSpPr/>
          <p:nvPr/>
        </p:nvGrpSpPr>
        <p:grpSpPr>
          <a:xfrm>
            <a:off x="395536" y="123478"/>
            <a:ext cx="7056784" cy="1080120"/>
            <a:chOff x="107504" y="116632"/>
            <a:chExt cx="7056784" cy="1080120"/>
          </a:xfrm>
        </p:grpSpPr>
        <p:sp>
          <p:nvSpPr>
            <p:cNvPr id="14" name="Rectangle 13"/>
            <p:cNvSpPr/>
            <p:nvPr/>
          </p:nvSpPr>
          <p:spPr>
            <a:xfrm>
              <a:off x="107504" y="116632"/>
              <a:ext cx="7056784" cy="108012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logomanchester"/>
            <p:cNvPicPr>
              <a:picLocks noChangeAspect="1" noChangeArrowheads="1"/>
            </p:cNvPicPr>
            <p:nvPr/>
          </p:nvPicPr>
          <p:blipFill>
            <a:blip r:embed="rId9"/>
            <a:srcRect/>
            <a:stretch>
              <a:fillRect/>
            </a:stretch>
          </p:blipFill>
          <p:spPr bwMode="auto">
            <a:xfrm>
              <a:off x="1210657" y="360098"/>
              <a:ext cx="1659890" cy="566945"/>
            </a:xfrm>
            <a:prstGeom prst="rect">
              <a:avLst/>
            </a:prstGeom>
            <a:noFill/>
            <a:ln w="9525">
              <a:noFill/>
              <a:miter lim="800000"/>
              <a:headEnd/>
              <a:tailEnd/>
            </a:ln>
          </p:spPr>
        </p:pic>
        <p:pic>
          <p:nvPicPr>
            <p:cNvPr id="16" name="Picture 15" descr="EUcrest-official-noborder"/>
            <p:cNvPicPr>
              <a:picLocks noChangeAspect="1" noChangeArrowheads="1"/>
            </p:cNvPicPr>
            <p:nvPr/>
          </p:nvPicPr>
          <p:blipFill>
            <a:blip r:embed="rId10"/>
            <a:srcRect/>
            <a:stretch>
              <a:fillRect/>
            </a:stretch>
          </p:blipFill>
          <p:spPr bwMode="auto">
            <a:xfrm>
              <a:off x="160931" y="174188"/>
              <a:ext cx="960348" cy="938765"/>
            </a:xfrm>
            <a:prstGeom prst="rect">
              <a:avLst/>
            </a:prstGeom>
            <a:noFill/>
            <a:ln w="9525">
              <a:noFill/>
              <a:miter lim="800000"/>
              <a:headEnd/>
              <a:tailEnd/>
            </a:ln>
          </p:spPr>
        </p:pic>
        <p:pic>
          <p:nvPicPr>
            <p:cNvPr id="17" name="Picture 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908035" y="404664"/>
              <a:ext cx="2184245" cy="504056"/>
            </a:xfrm>
            <a:prstGeom prst="rect">
              <a:avLst/>
            </a:prstGeom>
            <a:noFill/>
            <a:ln w="9525">
              <a:noFill/>
              <a:miter lim="800000"/>
              <a:headEnd/>
              <a:tailEnd/>
            </a:ln>
          </p:spPr>
        </p:pic>
        <p:pic>
          <p:nvPicPr>
            <p:cNvPr id="19" name="Picture 18"/>
            <p:cNvPicPr>
              <a:picLocks noChangeAspect="1"/>
            </p:cNvPicPr>
            <p:nvPr/>
          </p:nvPicPr>
          <p:blipFill>
            <a:blip r:embed="rId12"/>
            <a:stretch>
              <a:fillRect/>
            </a:stretch>
          </p:blipFill>
          <p:spPr>
            <a:xfrm>
              <a:off x="2959925" y="354763"/>
              <a:ext cx="1858731" cy="577614"/>
            </a:xfrm>
            <a:prstGeom prst="rect">
              <a:avLst/>
            </a:prstGeom>
          </p:spPr>
        </p:pic>
      </p:grpSp>
    </p:spTree>
    <p:extLst>
      <p:ext uri="{BB962C8B-B14F-4D97-AF65-F5344CB8AC3E}">
        <p14:creationId xmlns:p14="http://schemas.microsoft.com/office/powerpoint/2010/main" val="2172189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Identifying good practice</a:t>
            </a:r>
          </a:p>
        </p:txBody>
      </p:sp>
      <p:sp>
        <p:nvSpPr>
          <p:cNvPr id="3" name="Content Placeholder 2"/>
          <p:cNvSpPr>
            <a:spLocks noGrp="1"/>
          </p:cNvSpPr>
          <p:nvPr>
            <p:ph idx="1"/>
          </p:nvPr>
        </p:nvSpPr>
        <p:spPr>
          <a:xfrm>
            <a:off x="2843808" y="1200151"/>
            <a:ext cx="5842995" cy="3394472"/>
          </a:xfrm>
        </p:spPr>
        <p:txBody>
          <a:bodyPr/>
          <a:lstStyle/>
          <a:p>
            <a:r>
              <a:rPr lang="en-US" dirty="0"/>
              <a:t>It’s not easy to understand how to write good code</a:t>
            </a:r>
          </a:p>
          <a:p>
            <a:r>
              <a:rPr lang="en-US" dirty="0"/>
              <a:t>However you probably know more than you think</a:t>
            </a:r>
          </a:p>
          <a:p>
            <a:r>
              <a:rPr lang="en-US" dirty="0"/>
              <a:t>What else do you need to know?</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772" y="1200151"/>
            <a:ext cx="2359353" cy="3603847"/>
          </a:xfrm>
          <a:prstGeom prst="rect">
            <a:avLst/>
          </a:prstGeom>
        </p:spPr>
      </p:pic>
    </p:spTree>
    <p:extLst>
      <p:ext uri="{BB962C8B-B14F-4D97-AF65-F5344CB8AC3E}">
        <p14:creationId xmlns:p14="http://schemas.microsoft.com/office/powerpoint/2010/main" val="573991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good practice</a:t>
            </a:r>
          </a:p>
        </p:txBody>
      </p:sp>
      <p:sp>
        <p:nvSpPr>
          <p:cNvPr id="3" name="Content Placeholder 2"/>
          <p:cNvSpPr>
            <a:spLocks noGrp="1"/>
          </p:cNvSpPr>
          <p:nvPr>
            <p:ph idx="1"/>
          </p:nvPr>
        </p:nvSpPr>
        <p:spPr/>
        <p:txBody>
          <a:bodyPr>
            <a:normAutofit/>
          </a:bodyPr>
          <a:lstStyle/>
          <a:p>
            <a:r>
              <a:rPr lang="en-US" dirty="0"/>
              <a:t>Split into pairs / threes</a:t>
            </a:r>
          </a:p>
          <a:p>
            <a:pPr lvl="1"/>
            <a:r>
              <a:rPr lang="en-US" dirty="0"/>
              <a:t>Brainstorm practices that improve the process of software development in a research context </a:t>
            </a:r>
          </a:p>
          <a:p>
            <a:r>
              <a:rPr lang="en-US" dirty="0"/>
              <a:t>We’ll do this for five minutes then discuss</a:t>
            </a:r>
          </a:p>
        </p:txBody>
      </p:sp>
      <p:pic>
        <p:nvPicPr>
          <p:cNvPr id="4" name="Picture 3">
            <a:extLst>
              <a:ext uri="{FF2B5EF4-FFF2-40B4-BE49-F238E27FC236}">
                <a16:creationId xmlns:a16="http://schemas.microsoft.com/office/drawing/2014/main" id="{F7E1716C-9D8A-3841-AFE2-4BE2549F0372}"/>
              </a:ext>
            </a:extLst>
          </p:cNvPr>
          <p:cNvPicPr>
            <a:picLocks noChangeAspect="1"/>
          </p:cNvPicPr>
          <p:nvPr/>
        </p:nvPicPr>
        <p:blipFill>
          <a:blip r:embed="rId2"/>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309431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good practice?</a:t>
            </a:r>
          </a:p>
        </p:txBody>
      </p:sp>
      <p:sp>
        <p:nvSpPr>
          <p:cNvPr id="3" name="Content Placeholder 2"/>
          <p:cNvSpPr>
            <a:spLocks noGrp="1"/>
          </p:cNvSpPr>
          <p:nvPr>
            <p:ph idx="1"/>
          </p:nvPr>
        </p:nvSpPr>
        <p:spPr/>
        <p:txBody>
          <a:bodyPr/>
          <a:lstStyle/>
          <a:p>
            <a:r>
              <a:rPr lang="en-US" dirty="0"/>
              <a:t>What things do you think are most important?</a:t>
            </a:r>
          </a:p>
          <a:p>
            <a:r>
              <a:rPr lang="en-US" dirty="0"/>
              <a:t>Were there things that were unexpected?</a:t>
            </a:r>
          </a:p>
          <a:p>
            <a:r>
              <a:rPr lang="en-US" dirty="0"/>
              <a:t>Are any things which are easier to implement than others?</a:t>
            </a:r>
          </a:p>
          <a:p>
            <a:r>
              <a:rPr lang="en-US" dirty="0"/>
              <a:t>Do you think any things are more effective than others?</a:t>
            </a:r>
          </a:p>
        </p:txBody>
      </p:sp>
      <p:pic>
        <p:nvPicPr>
          <p:cNvPr id="4" name="Picture 3">
            <a:extLst>
              <a:ext uri="{FF2B5EF4-FFF2-40B4-BE49-F238E27FC236}">
                <a16:creationId xmlns:a16="http://schemas.microsoft.com/office/drawing/2014/main" id="{7B2277A5-3BFB-5F43-90F5-E27C89F95C51}"/>
              </a:ext>
            </a:extLst>
          </p:cNvPr>
          <p:cNvPicPr>
            <a:picLocks noChangeAspect="1"/>
          </p:cNvPicPr>
          <p:nvPr/>
        </p:nvPicPr>
        <p:blipFill>
          <a:blip r:embed="rId2"/>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455105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487" y="221788"/>
            <a:ext cx="6881416" cy="4439804"/>
          </a:xfrm>
          <a:prstGeom prst="rect">
            <a:avLst/>
          </a:prstGeom>
        </p:spPr>
      </p:pic>
      <p:pic>
        <p:nvPicPr>
          <p:cNvPr id="4" name="Picture 3"/>
          <p:cNvPicPr>
            <a:picLocks noChangeAspect="1"/>
          </p:cNvPicPr>
          <p:nvPr/>
        </p:nvPicPr>
        <p:blipFill>
          <a:blip r:embed="rId3"/>
          <a:stretch>
            <a:fillRect/>
          </a:stretch>
        </p:blipFill>
        <p:spPr>
          <a:xfrm>
            <a:off x="8026400" y="4698330"/>
            <a:ext cx="1117600" cy="393700"/>
          </a:xfrm>
          <a:prstGeom prst="rect">
            <a:avLst/>
          </a:prstGeom>
        </p:spPr>
      </p:pic>
      <p:sp>
        <p:nvSpPr>
          <p:cNvPr id="5" name="TextBox 4"/>
          <p:cNvSpPr txBox="1"/>
          <p:nvPr/>
        </p:nvSpPr>
        <p:spPr>
          <a:xfrm>
            <a:off x="251520" y="4731990"/>
            <a:ext cx="6498510" cy="523220"/>
          </a:xfrm>
          <a:prstGeom prst="rect">
            <a:avLst/>
          </a:prstGeom>
          <a:noFill/>
        </p:spPr>
        <p:txBody>
          <a:bodyPr wrap="none" rtlCol="0">
            <a:spAutoFit/>
          </a:bodyPr>
          <a:lstStyle/>
          <a:p>
            <a:pPr marL="0" lvl="1"/>
            <a:r>
              <a:rPr lang="fr-FR" sz="1400" dirty="0"/>
              <a:t>Best Practices for Scientific </a:t>
            </a:r>
            <a:r>
              <a:rPr lang="fr-FR" sz="1400" dirty="0" err="1"/>
              <a:t>Computing</a:t>
            </a:r>
            <a:r>
              <a:rPr lang="fr-FR" sz="1400" dirty="0"/>
              <a:t>: </a:t>
            </a:r>
            <a:r>
              <a:rPr lang="fr-FR" sz="1400" dirty="0">
                <a:hlinkClick r:id="rId4"/>
              </a:rPr>
              <a:t>https://doi.org/10.1371/journal.pbio.1001745</a:t>
            </a:r>
            <a:r>
              <a:rPr lang="fr-FR" sz="1400" b="1" dirty="0"/>
              <a:t> </a:t>
            </a:r>
            <a:endParaRPr lang="en-US" sz="1400" dirty="0"/>
          </a:p>
          <a:p>
            <a:endParaRPr lang="en-US" sz="1400" dirty="0"/>
          </a:p>
        </p:txBody>
      </p:sp>
    </p:spTree>
    <p:extLst>
      <p:ext uri="{BB962C8B-B14F-4D97-AF65-F5344CB8AC3E}">
        <p14:creationId xmlns:p14="http://schemas.microsoft.com/office/powerpoint/2010/main" val="2163475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24"/>
          <a:stretch/>
        </p:blipFill>
        <p:spPr>
          <a:xfrm>
            <a:off x="3563888" y="227491"/>
            <a:ext cx="3390064" cy="4432491"/>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6358" y="221786"/>
            <a:ext cx="3249141" cy="4438196"/>
          </a:xfrm>
          <a:prstGeom prst="rect">
            <a:avLst/>
          </a:prstGeom>
        </p:spPr>
      </p:pic>
      <p:pic>
        <p:nvPicPr>
          <p:cNvPr id="5" name="Picture 4"/>
          <p:cNvPicPr>
            <a:picLocks noChangeAspect="1"/>
          </p:cNvPicPr>
          <p:nvPr/>
        </p:nvPicPr>
        <p:blipFill>
          <a:blip r:embed="rId5"/>
          <a:stretch>
            <a:fillRect/>
          </a:stretch>
        </p:blipFill>
        <p:spPr>
          <a:xfrm>
            <a:off x="8026400" y="4659982"/>
            <a:ext cx="1117600" cy="393700"/>
          </a:xfrm>
          <a:prstGeom prst="rect">
            <a:avLst/>
          </a:prstGeom>
        </p:spPr>
      </p:pic>
      <p:sp>
        <p:nvSpPr>
          <p:cNvPr id="6" name="TextBox 5"/>
          <p:cNvSpPr txBox="1"/>
          <p:nvPr/>
        </p:nvSpPr>
        <p:spPr>
          <a:xfrm>
            <a:off x="237869" y="4693096"/>
            <a:ext cx="7039491" cy="307777"/>
          </a:xfrm>
          <a:prstGeom prst="rect">
            <a:avLst/>
          </a:prstGeom>
          <a:noFill/>
        </p:spPr>
        <p:txBody>
          <a:bodyPr wrap="none" rtlCol="0">
            <a:spAutoFit/>
          </a:bodyPr>
          <a:lstStyle/>
          <a:p>
            <a:r>
              <a:rPr lang="fr-FR" sz="1400" dirty="0"/>
              <a:t>Good </a:t>
            </a:r>
            <a:r>
              <a:rPr lang="fr-FR" sz="1400" dirty="0" err="1"/>
              <a:t>Enough</a:t>
            </a:r>
            <a:r>
              <a:rPr lang="fr-FR" sz="1400" dirty="0"/>
              <a:t> Practices in Scientific </a:t>
            </a:r>
            <a:r>
              <a:rPr lang="fr-FR" sz="1400" dirty="0" err="1"/>
              <a:t>Computing</a:t>
            </a:r>
            <a:r>
              <a:rPr lang="fr-FR" sz="1400" dirty="0"/>
              <a:t>: </a:t>
            </a:r>
            <a:r>
              <a:rPr lang="fr-FR" sz="1400" dirty="0">
                <a:hlinkClick r:id="rId6"/>
              </a:rPr>
              <a:t>https://doi.org/10.1371/journal.pcbi.1005510</a:t>
            </a:r>
            <a:r>
              <a:rPr lang="fr-FR" sz="1400" dirty="0"/>
              <a:t> </a:t>
            </a:r>
            <a:endParaRPr lang="en-US" sz="1400" dirty="0"/>
          </a:p>
        </p:txBody>
      </p:sp>
    </p:spTree>
    <p:extLst>
      <p:ext uri="{BB962C8B-B14F-4D97-AF65-F5344CB8AC3E}">
        <p14:creationId xmlns:p14="http://schemas.microsoft.com/office/powerpoint/2010/main" val="4247626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Community standards</a:t>
            </a:r>
          </a:p>
        </p:txBody>
      </p:sp>
      <p:sp>
        <p:nvSpPr>
          <p:cNvPr id="3" name="Content Placeholder 2"/>
          <p:cNvSpPr>
            <a:spLocks noGrp="1"/>
          </p:cNvSpPr>
          <p:nvPr>
            <p:ph idx="1"/>
          </p:nvPr>
        </p:nvSpPr>
        <p:spPr/>
        <p:txBody>
          <a:bodyPr>
            <a:normAutofit fontScale="77500" lnSpcReduction="20000"/>
          </a:bodyPr>
          <a:lstStyle/>
          <a:p>
            <a:r>
              <a:rPr lang="en-US" dirty="0"/>
              <a:t>ESIP (Earth Sciences): </a:t>
            </a:r>
            <a:br>
              <a:rPr lang="en-US" dirty="0"/>
            </a:br>
            <a:r>
              <a:rPr lang="en-US" dirty="0">
                <a:hlinkClick r:id="rId2"/>
              </a:rPr>
              <a:t>https://esipfed.github.io/Software-Assessment-Guidelines/</a:t>
            </a:r>
            <a:endParaRPr lang="en-US" dirty="0"/>
          </a:p>
          <a:p>
            <a:r>
              <a:rPr lang="en-US" dirty="0"/>
              <a:t>CLARIAH (Arts and Humanities): </a:t>
            </a:r>
            <a:r>
              <a:rPr lang="en-US" dirty="0">
                <a:hlinkClick r:id="rId3"/>
              </a:rPr>
              <a:t>https://github.com/CLARIAH/software-quality-guidelines</a:t>
            </a:r>
            <a:r>
              <a:rPr lang="en-US" dirty="0"/>
              <a:t> </a:t>
            </a:r>
          </a:p>
          <a:p>
            <a:r>
              <a:rPr lang="en-US" dirty="0"/>
              <a:t>IPOL (Image Processing): </a:t>
            </a:r>
            <a:r>
              <a:rPr lang="en-US" dirty="0">
                <a:hlinkClick r:id="rId4"/>
              </a:rPr>
              <a:t>https://tools.ipol.im/wiki/ref/software_guidelines/</a:t>
            </a:r>
            <a:r>
              <a:rPr lang="en-US" dirty="0"/>
              <a:t> </a:t>
            </a:r>
          </a:p>
          <a:p>
            <a:r>
              <a:rPr lang="en-US" dirty="0"/>
              <a:t>ELIXIR (Life Sciences): </a:t>
            </a:r>
            <a:r>
              <a:rPr lang="en-US" dirty="0">
                <a:hlinkClick r:id="rId5"/>
              </a:rPr>
              <a:t>https://www.ncbi.nlm.nih.gov/pmc/articles/PMC5490478/</a:t>
            </a:r>
            <a:endParaRPr lang="en-US" dirty="0"/>
          </a:p>
          <a:p>
            <a:r>
              <a:rPr lang="en-US" i="1" dirty="0"/>
              <a:t>Your community here?</a:t>
            </a:r>
          </a:p>
          <a:p>
            <a:endParaRPr lang="en-US" dirty="0"/>
          </a:p>
        </p:txBody>
      </p:sp>
      <p:pic>
        <p:nvPicPr>
          <p:cNvPr id="4" name="Picture 3"/>
          <p:cNvPicPr>
            <a:picLocks noChangeAspect="1"/>
          </p:cNvPicPr>
          <p:nvPr/>
        </p:nvPicPr>
        <p:blipFill>
          <a:blip r:embed="rId6"/>
          <a:stretch>
            <a:fillRect/>
          </a:stretch>
        </p:blipFill>
        <p:spPr>
          <a:xfrm>
            <a:off x="8316416" y="4848225"/>
            <a:ext cx="838200" cy="295275"/>
          </a:xfrm>
          <a:prstGeom prst="rect">
            <a:avLst/>
          </a:prstGeom>
        </p:spPr>
      </p:pic>
    </p:spTree>
    <p:extLst>
      <p:ext uri="{BB962C8B-B14F-4D97-AF65-F5344CB8AC3E}">
        <p14:creationId xmlns:p14="http://schemas.microsoft.com/office/powerpoint/2010/main" val="1669531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is this important?</a:t>
            </a:r>
          </a:p>
        </p:txBody>
      </p:sp>
    </p:spTree>
    <p:extLst>
      <p:ext uri="{BB962C8B-B14F-4D97-AF65-F5344CB8AC3E}">
        <p14:creationId xmlns:p14="http://schemas.microsoft.com/office/powerpoint/2010/main" val="1920753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11700" y="216425"/>
            <a:ext cx="8520600" cy="57270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en" dirty="0"/>
              <a:t>UK software survey 2014</a:t>
            </a:r>
            <a:endParaRPr dirty="0"/>
          </a:p>
        </p:txBody>
      </p:sp>
      <p:pic>
        <p:nvPicPr>
          <p:cNvPr id="98" name="Shape 9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80988" y="1031750"/>
            <a:ext cx="6982027" cy="4049576"/>
          </a:xfrm>
          <a:prstGeom prst="rect">
            <a:avLst/>
          </a:prstGeom>
          <a:noFill/>
          <a:ln>
            <a:noFill/>
          </a:ln>
        </p:spPr>
      </p:pic>
      <p:sp>
        <p:nvSpPr>
          <p:cNvPr id="2" name="TextBox 1">
            <a:extLst>
              <a:ext uri="{FF2B5EF4-FFF2-40B4-BE49-F238E27FC236}">
                <a16:creationId xmlns:a16="http://schemas.microsoft.com/office/drawing/2014/main" id="{F0BDC6D5-24F8-2849-AE3D-6119EEAB7BC8}"/>
              </a:ext>
            </a:extLst>
          </p:cNvPr>
          <p:cNvSpPr txBox="1"/>
          <p:nvPr/>
        </p:nvSpPr>
        <p:spPr>
          <a:xfrm rot="16200000">
            <a:off x="-952332" y="2467630"/>
            <a:ext cx="3451394" cy="923330"/>
          </a:xfrm>
          <a:prstGeom prst="rect">
            <a:avLst/>
          </a:prstGeom>
          <a:noFill/>
        </p:spPr>
        <p:txBody>
          <a:bodyPr wrap="none" rtlCol="0">
            <a:spAutoFit/>
          </a:bodyPr>
          <a:lstStyle/>
          <a:p>
            <a:r>
              <a:rPr lang="en-GB" dirty="0"/>
              <a:t>S.J. Hettrick et al, </a:t>
            </a:r>
            <a:br>
              <a:rPr lang="en-GB" dirty="0"/>
            </a:br>
            <a:r>
              <a:rPr lang="en-GB" dirty="0"/>
              <a:t>UK Research Software Survey 2014</a:t>
            </a:r>
          </a:p>
          <a:p>
            <a:r>
              <a:rPr lang="en-GB" dirty="0"/>
              <a:t>​</a:t>
            </a:r>
            <a:r>
              <a:rPr lang="en-GB" dirty="0">
                <a:hlinkClick r:id="rId4"/>
              </a:rPr>
              <a:t>DOI:10.5281/zenodo.1183562</a:t>
            </a:r>
            <a:r>
              <a:rPr lang="en-GB" dirty="0"/>
              <a:t>.</a:t>
            </a:r>
            <a:endParaRPr lang="en-US" dirty="0"/>
          </a:p>
        </p:txBody>
      </p:sp>
    </p:spTree>
    <p:extLst>
      <p:ext uri="{BB962C8B-B14F-4D97-AF65-F5344CB8AC3E}">
        <p14:creationId xmlns:p14="http://schemas.microsoft.com/office/powerpoint/2010/main" val="3435936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50E1-93D0-3145-8B30-66CC24F78CBF}"/>
              </a:ext>
            </a:extLst>
          </p:cNvPr>
          <p:cNvSpPr>
            <a:spLocks noGrp="1"/>
          </p:cNvSpPr>
          <p:nvPr>
            <p:ph type="title"/>
          </p:nvPr>
        </p:nvSpPr>
        <p:spPr/>
        <p:txBody>
          <a:bodyPr>
            <a:normAutofit/>
          </a:bodyPr>
          <a:lstStyle/>
          <a:p>
            <a:r>
              <a:rPr lang="en-US" dirty="0"/>
              <a:t>Research relies on software</a:t>
            </a:r>
          </a:p>
        </p:txBody>
      </p:sp>
      <p:pic>
        <p:nvPicPr>
          <p:cNvPr id="4" name="Shape 626">
            <a:extLst>
              <a:ext uri="{FF2B5EF4-FFF2-40B4-BE49-F238E27FC236}">
                <a16:creationId xmlns:a16="http://schemas.microsoft.com/office/drawing/2014/main" id="{6FBC52F7-ADF1-4043-87B1-43B8192C5F7A}"/>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4863542" y="1923678"/>
            <a:ext cx="3782325" cy="2193749"/>
          </a:xfrm>
          <a:prstGeom prst="rect">
            <a:avLst/>
          </a:prstGeom>
          <a:noFill/>
          <a:ln>
            <a:noFill/>
          </a:ln>
        </p:spPr>
      </p:pic>
      <p:pic>
        <p:nvPicPr>
          <p:cNvPr id="5" name="Shape 627">
            <a:extLst>
              <a:ext uri="{FF2B5EF4-FFF2-40B4-BE49-F238E27FC236}">
                <a16:creationId xmlns:a16="http://schemas.microsoft.com/office/drawing/2014/main" id="{D1E6E2BD-3742-5348-AE0C-910976DD5AA1}"/>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7544" y="1993504"/>
            <a:ext cx="3635123" cy="2108367"/>
          </a:xfrm>
          <a:prstGeom prst="rect">
            <a:avLst/>
          </a:prstGeom>
          <a:noFill/>
          <a:ln>
            <a:noFill/>
          </a:ln>
        </p:spPr>
      </p:pic>
      <p:sp>
        <p:nvSpPr>
          <p:cNvPr id="6" name="Shape 630">
            <a:extLst>
              <a:ext uri="{FF2B5EF4-FFF2-40B4-BE49-F238E27FC236}">
                <a16:creationId xmlns:a16="http://schemas.microsoft.com/office/drawing/2014/main" id="{61A3CACB-5348-6247-A374-8AB500EAE8DC}"/>
              </a:ext>
            </a:extLst>
          </p:cNvPr>
          <p:cNvSpPr txBox="1"/>
          <p:nvPr/>
        </p:nvSpPr>
        <p:spPr>
          <a:xfrm>
            <a:off x="7311055" y="2962291"/>
            <a:ext cx="1092900" cy="7722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Average</a:t>
            </a:r>
            <a:endParaRPr/>
          </a:p>
          <a:p>
            <a:pPr marL="0" lvl="0" indent="0" algn="ctr" rtl="0">
              <a:spcBef>
                <a:spcPts val="0"/>
              </a:spcBef>
              <a:spcAft>
                <a:spcPts val="0"/>
              </a:spcAft>
              <a:buNone/>
            </a:pPr>
            <a:r>
              <a:rPr lang="en" sz="3000"/>
              <a:t>50%</a:t>
            </a:r>
            <a:endParaRPr sz="3000"/>
          </a:p>
        </p:txBody>
      </p:sp>
      <p:sp>
        <p:nvSpPr>
          <p:cNvPr id="7" name="Shape 631">
            <a:extLst>
              <a:ext uri="{FF2B5EF4-FFF2-40B4-BE49-F238E27FC236}">
                <a16:creationId xmlns:a16="http://schemas.microsoft.com/office/drawing/2014/main" id="{508F8E1B-00D6-0A4D-8F77-50A2D4B2988F}"/>
              </a:ext>
            </a:extLst>
          </p:cNvPr>
          <p:cNvSpPr txBox="1"/>
          <p:nvPr/>
        </p:nvSpPr>
        <p:spPr>
          <a:xfrm>
            <a:off x="2759020" y="2931790"/>
            <a:ext cx="1092900" cy="7722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t>Average</a:t>
            </a:r>
            <a:endParaRPr dirty="0"/>
          </a:p>
          <a:p>
            <a:pPr marL="0" lvl="0" indent="0" algn="ctr" rtl="0">
              <a:spcBef>
                <a:spcPts val="0"/>
              </a:spcBef>
              <a:spcAft>
                <a:spcPts val="0"/>
              </a:spcAft>
              <a:buNone/>
            </a:pPr>
            <a:r>
              <a:rPr lang="en" sz="3000" dirty="0"/>
              <a:t>45%</a:t>
            </a:r>
            <a:endParaRPr sz="3000" dirty="0"/>
          </a:p>
        </p:txBody>
      </p:sp>
      <p:sp>
        <p:nvSpPr>
          <p:cNvPr id="8" name="TextBox 7">
            <a:extLst>
              <a:ext uri="{FF2B5EF4-FFF2-40B4-BE49-F238E27FC236}">
                <a16:creationId xmlns:a16="http://schemas.microsoft.com/office/drawing/2014/main" id="{7B8ECBA3-DE26-A146-8939-A6197C193A19}"/>
              </a:ext>
            </a:extLst>
          </p:cNvPr>
          <p:cNvSpPr txBox="1"/>
          <p:nvPr/>
        </p:nvSpPr>
        <p:spPr>
          <a:xfrm>
            <a:off x="179512" y="1201099"/>
            <a:ext cx="8743997" cy="369332"/>
          </a:xfrm>
          <a:prstGeom prst="rect">
            <a:avLst/>
          </a:prstGeom>
          <a:noFill/>
        </p:spPr>
        <p:txBody>
          <a:bodyPr wrap="none" rtlCol="0">
            <a:spAutoFit/>
          </a:bodyPr>
          <a:lstStyle/>
          <a:p>
            <a:r>
              <a:rPr lang="en-US" dirty="0"/>
              <a:t>Funded research reported through Gateway to Research that indicates it relies on software </a:t>
            </a:r>
          </a:p>
        </p:txBody>
      </p:sp>
    </p:spTree>
    <p:extLst>
      <p:ext uri="{BB962C8B-B14F-4D97-AF65-F5344CB8AC3E}">
        <p14:creationId xmlns:p14="http://schemas.microsoft.com/office/powerpoint/2010/main" val="2324735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311700" y="216425"/>
            <a:ext cx="8520600" cy="57270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en" dirty="0"/>
              <a:t>Software in research papers</a:t>
            </a:r>
            <a:endParaRPr dirty="0"/>
          </a:p>
        </p:txBody>
      </p:sp>
      <p:grpSp>
        <p:nvGrpSpPr>
          <p:cNvPr id="118" name="Shape 118"/>
          <p:cNvGrpSpPr/>
          <p:nvPr/>
        </p:nvGrpSpPr>
        <p:grpSpPr>
          <a:xfrm>
            <a:off x="504701" y="1059582"/>
            <a:ext cx="7313450" cy="4257388"/>
            <a:chOff x="1080988" y="954125"/>
            <a:chExt cx="7185938" cy="4153739"/>
          </a:xfrm>
        </p:grpSpPr>
        <p:pic>
          <p:nvPicPr>
            <p:cNvPr id="119" name="Shape 1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80988" y="1017725"/>
              <a:ext cx="6982027" cy="4049576"/>
            </a:xfrm>
            <a:prstGeom prst="rect">
              <a:avLst/>
            </a:prstGeom>
            <a:noFill/>
            <a:ln>
              <a:noFill/>
            </a:ln>
          </p:spPr>
        </p:pic>
        <p:sp>
          <p:nvSpPr>
            <p:cNvPr id="120" name="Shape 120"/>
            <p:cNvSpPr txBox="1"/>
            <p:nvPr/>
          </p:nvSpPr>
          <p:spPr>
            <a:xfrm>
              <a:off x="7504325" y="954125"/>
              <a:ext cx="762600" cy="503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700">
                  <a:latin typeface="Times New Roman"/>
                  <a:ea typeface="Times New Roman"/>
                  <a:cs typeface="Times New Roman"/>
                  <a:sym typeface="Times New Roman"/>
                </a:rPr>
                <a:t>65%</a:t>
              </a:r>
              <a:endParaRPr sz="1700">
                <a:latin typeface="Times New Roman"/>
                <a:ea typeface="Times New Roman"/>
                <a:cs typeface="Times New Roman"/>
                <a:sym typeface="Times New Roman"/>
              </a:endParaRPr>
            </a:p>
          </p:txBody>
        </p:sp>
        <p:sp>
          <p:nvSpPr>
            <p:cNvPr id="121" name="Shape 121"/>
            <p:cNvSpPr txBox="1"/>
            <p:nvPr/>
          </p:nvSpPr>
          <p:spPr>
            <a:xfrm>
              <a:off x="7504325" y="4604764"/>
              <a:ext cx="762600" cy="503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latin typeface="Times New Roman"/>
                  <a:ea typeface="Times New Roman"/>
                  <a:cs typeface="Times New Roman"/>
                  <a:sym typeface="Times New Roman"/>
                </a:rPr>
                <a:t>2017</a:t>
              </a:r>
              <a:endParaRPr sz="1000">
                <a:latin typeface="Times New Roman"/>
                <a:ea typeface="Times New Roman"/>
                <a:cs typeface="Times New Roman"/>
                <a:sym typeface="Times New Roman"/>
              </a:endParaRPr>
            </a:p>
          </p:txBody>
        </p:sp>
      </p:grpSp>
      <p:sp>
        <p:nvSpPr>
          <p:cNvPr id="122" name="Shape 122"/>
          <p:cNvSpPr txBox="1"/>
          <p:nvPr/>
        </p:nvSpPr>
        <p:spPr>
          <a:xfrm>
            <a:off x="903475" y="1188900"/>
            <a:ext cx="3181500" cy="1673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Searched Eprints repositories from 31 UK institutions ~ 600k papers</a:t>
            </a:r>
            <a:endParaRPr/>
          </a:p>
          <a:p>
            <a:pPr marL="0" lvl="0" indent="0">
              <a:spcBef>
                <a:spcPts val="0"/>
              </a:spcBef>
              <a:spcAft>
                <a:spcPts val="0"/>
              </a:spcAft>
              <a:buNone/>
            </a:pPr>
            <a:endParaRPr/>
          </a:p>
          <a:p>
            <a:pPr marL="0" lvl="0" indent="0">
              <a:spcBef>
                <a:spcPts val="0"/>
              </a:spcBef>
              <a:spcAft>
                <a:spcPts val="0"/>
              </a:spcAft>
              <a:buNone/>
            </a:pPr>
            <a:r>
              <a:rPr lang="en"/>
              <a:t>Displayed the percentage of papers found to have software-related terms against all papers in the repository.</a:t>
            </a:r>
            <a:endParaRPr/>
          </a:p>
        </p:txBody>
      </p:sp>
    </p:spTree>
    <p:extLst>
      <p:ext uri="{BB962C8B-B14F-4D97-AF65-F5344CB8AC3E}">
        <p14:creationId xmlns:p14="http://schemas.microsoft.com/office/powerpoint/2010/main" val="3005963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I?</a:t>
            </a:r>
          </a:p>
        </p:txBody>
      </p:sp>
      <p:sp>
        <p:nvSpPr>
          <p:cNvPr id="3" name="Content Placeholder 2"/>
          <p:cNvSpPr>
            <a:spLocks noGrp="1"/>
          </p:cNvSpPr>
          <p:nvPr>
            <p:ph idx="1"/>
          </p:nvPr>
        </p:nvSpPr>
        <p:spPr/>
        <p:txBody>
          <a:bodyPr/>
          <a:lstStyle/>
          <a:p>
            <a:r>
              <a:rPr lang="en-US" dirty="0"/>
              <a:t>Graduated in Physics</a:t>
            </a:r>
          </a:p>
          <a:p>
            <a:r>
              <a:rPr lang="en-US" dirty="0"/>
              <a:t>Worked in technology transfer</a:t>
            </a:r>
          </a:p>
          <a:p>
            <a:r>
              <a:rPr lang="en-US" dirty="0"/>
              <a:t>Developer and manager on open source scientific software projects</a:t>
            </a:r>
          </a:p>
          <a:p>
            <a:r>
              <a:rPr lang="en-US" dirty="0"/>
              <a:t>Started the Software Sustainability Institute based on what I experienced</a:t>
            </a:r>
          </a:p>
        </p:txBody>
      </p:sp>
      <p:pic>
        <p:nvPicPr>
          <p:cNvPr id="5" name="Picture 4">
            <a:extLst>
              <a:ext uri="{FF2B5EF4-FFF2-40B4-BE49-F238E27FC236}">
                <a16:creationId xmlns:a16="http://schemas.microsoft.com/office/drawing/2014/main" id="{4391122C-7226-4744-AF4A-14067F6A83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0819961" cy="5143500"/>
          </a:xfrm>
          <a:prstGeom prst="rect">
            <a:avLst/>
          </a:prstGeom>
        </p:spPr>
      </p:pic>
      <p:sp>
        <p:nvSpPr>
          <p:cNvPr id="8" name="TextBox 7">
            <a:extLst>
              <a:ext uri="{FF2B5EF4-FFF2-40B4-BE49-F238E27FC236}">
                <a16:creationId xmlns:a16="http://schemas.microsoft.com/office/drawing/2014/main" id="{AD5FA118-CDB8-AA4A-8894-ADE0CF691C8C}"/>
              </a:ext>
            </a:extLst>
          </p:cNvPr>
          <p:cNvSpPr txBox="1"/>
          <p:nvPr/>
        </p:nvSpPr>
        <p:spPr>
          <a:xfrm>
            <a:off x="0" y="98822"/>
            <a:ext cx="2874120" cy="276999"/>
          </a:xfrm>
          <a:prstGeom prst="rect">
            <a:avLst/>
          </a:prstGeom>
          <a:noFill/>
        </p:spPr>
        <p:txBody>
          <a:bodyPr wrap="none" rtlCol="0">
            <a:spAutoFit/>
          </a:bodyPr>
          <a:lstStyle/>
          <a:p>
            <a:r>
              <a:rPr lang="en-US" sz="1200" dirty="0">
                <a:solidFill>
                  <a:schemeClr val="bg1"/>
                </a:solidFill>
              </a:rPr>
              <a:t>”Particle Physics Test Facility” by Zach </a:t>
            </a:r>
            <a:r>
              <a:rPr lang="en-US" sz="1200" dirty="0" err="1">
                <a:solidFill>
                  <a:schemeClr val="bg1"/>
                </a:solidFill>
              </a:rPr>
              <a:t>Tirell</a:t>
            </a:r>
            <a:endParaRPr lang="en-US" sz="1200" dirty="0">
              <a:solidFill>
                <a:schemeClr val="bg1"/>
              </a:solidFill>
            </a:endParaRPr>
          </a:p>
        </p:txBody>
      </p:sp>
    </p:spTree>
    <p:extLst>
      <p:ext uri="{BB962C8B-B14F-4D97-AF65-F5344CB8AC3E}">
        <p14:creationId xmlns:p14="http://schemas.microsoft.com/office/powerpoint/2010/main" val="787219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in nature</a:t>
            </a:r>
          </a:p>
        </p:txBody>
      </p:sp>
      <p:pic>
        <p:nvPicPr>
          <p:cNvPr id="3" name="Picture 2"/>
          <p:cNvPicPr>
            <a:picLocks noChangeAspect="1"/>
          </p:cNvPicPr>
          <p:nvPr/>
        </p:nvPicPr>
        <p:blipFill>
          <a:blip r:embed="rId3"/>
          <a:stretch>
            <a:fillRect/>
          </a:stretch>
        </p:blipFill>
        <p:spPr>
          <a:xfrm>
            <a:off x="611560" y="1059582"/>
            <a:ext cx="7992888" cy="4083918"/>
          </a:xfrm>
          <a:prstGeom prst="rect">
            <a:avLst/>
          </a:prstGeom>
        </p:spPr>
      </p:pic>
      <p:sp>
        <p:nvSpPr>
          <p:cNvPr id="4" name="TextBox 3"/>
          <p:cNvSpPr txBox="1"/>
          <p:nvPr/>
        </p:nvSpPr>
        <p:spPr>
          <a:xfrm>
            <a:off x="14908" y="4731990"/>
            <a:ext cx="5305170" cy="646331"/>
          </a:xfrm>
          <a:prstGeom prst="rect">
            <a:avLst/>
          </a:prstGeom>
          <a:noFill/>
        </p:spPr>
        <p:txBody>
          <a:bodyPr wrap="none" rtlCol="0">
            <a:spAutoFit/>
          </a:bodyPr>
          <a:lstStyle/>
          <a:p>
            <a:pPr marL="0" lvl="1"/>
            <a:r>
              <a:rPr lang="en-US" dirty="0" err="1"/>
              <a:t>Nangia</a:t>
            </a:r>
            <a:r>
              <a:rPr lang="en-US" dirty="0"/>
              <a:t> and Katz: </a:t>
            </a:r>
            <a:r>
              <a:rPr lang="en-US" dirty="0">
                <a:hlinkClick r:id="rId4"/>
              </a:rPr>
              <a:t>https://arxiv.org/pdf/1706.06527.pdf</a:t>
            </a:r>
            <a:endParaRPr lang="en-US" dirty="0"/>
          </a:p>
          <a:p>
            <a:endParaRPr lang="en-US" dirty="0"/>
          </a:p>
        </p:txBody>
      </p:sp>
    </p:spTree>
    <p:extLst>
      <p:ext uri="{BB962C8B-B14F-4D97-AF65-F5344CB8AC3E}">
        <p14:creationId xmlns:p14="http://schemas.microsoft.com/office/powerpoint/2010/main" val="2111613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“Perceived” importance</a:t>
            </a:r>
          </a:p>
        </p:txBody>
      </p:sp>
      <p:sp>
        <p:nvSpPr>
          <p:cNvPr id="3" name="Content Placeholder 2"/>
          <p:cNvSpPr>
            <a:spLocks noGrp="1"/>
          </p:cNvSpPr>
          <p:nvPr>
            <p:ph idx="1"/>
          </p:nvPr>
        </p:nvSpPr>
        <p:spPr/>
        <p:txBody>
          <a:bodyPr/>
          <a:lstStyle/>
          <a:p>
            <a:pPr>
              <a:lnSpc>
                <a:spcPct val="110000"/>
              </a:lnSpc>
            </a:pPr>
            <a:r>
              <a:rPr lang="en-GB" sz="1800" dirty="0"/>
              <a:t>“It has been said … that writing a large piece of software is akin to building infrastructure such as a telescope rather than a creditable scientific contribution…”</a:t>
            </a:r>
          </a:p>
          <a:p>
            <a:pPr>
              <a:lnSpc>
                <a:spcPct val="110000"/>
              </a:lnSpc>
            </a:pPr>
            <a:r>
              <a:rPr lang="en-GB" sz="1800" dirty="0"/>
              <a:t>“software development [is] often discounted in the scientific community, and programming is treated as </a:t>
            </a:r>
            <a:r>
              <a:rPr lang="en-GB" sz="1800" b="1" dirty="0"/>
              <a:t>something to spend as little time on as possible</a:t>
            </a:r>
            <a:r>
              <a:rPr lang="en-GB" sz="1800" dirty="0"/>
              <a:t>”</a:t>
            </a:r>
          </a:p>
          <a:p>
            <a:pPr>
              <a:lnSpc>
                <a:spcPct val="110000"/>
              </a:lnSpc>
            </a:pPr>
            <a:r>
              <a:rPr lang="en-GB" sz="1800" dirty="0"/>
              <a:t>“Serious scientists are </a:t>
            </a:r>
            <a:r>
              <a:rPr lang="en-GB" sz="1800" b="1" dirty="0"/>
              <a:t>not</a:t>
            </a:r>
            <a:r>
              <a:rPr lang="en-GB" sz="1800" dirty="0"/>
              <a:t> </a:t>
            </a:r>
            <a:r>
              <a:rPr lang="en-GB" sz="1800" b="1" dirty="0"/>
              <a:t>expected</a:t>
            </a:r>
            <a:r>
              <a:rPr lang="en-GB" sz="1800" dirty="0"/>
              <a:t> </a:t>
            </a:r>
            <a:r>
              <a:rPr lang="en-GB" sz="1800" b="1" dirty="0"/>
              <a:t>to</a:t>
            </a:r>
            <a:r>
              <a:rPr lang="en-GB" sz="1800" dirty="0"/>
              <a:t> </a:t>
            </a:r>
            <a:r>
              <a:rPr lang="en-GB" sz="1800" b="1" dirty="0"/>
              <a:t>carefully</a:t>
            </a:r>
            <a:r>
              <a:rPr lang="en-GB" sz="1800" dirty="0"/>
              <a:t> </a:t>
            </a:r>
            <a:r>
              <a:rPr lang="en-GB" sz="1800" b="1" dirty="0"/>
              <a:t>test</a:t>
            </a:r>
            <a:r>
              <a:rPr lang="en-GB" sz="1800" dirty="0"/>
              <a:t> </a:t>
            </a:r>
            <a:r>
              <a:rPr lang="en-GB" sz="1800" b="1" dirty="0"/>
              <a:t>code</a:t>
            </a:r>
            <a:r>
              <a:rPr lang="en-GB" sz="1800" dirty="0"/>
              <a:t>, let alone </a:t>
            </a:r>
            <a:r>
              <a:rPr lang="en-GB" sz="1800" b="1" dirty="0"/>
              <a:t>document</a:t>
            </a:r>
            <a:r>
              <a:rPr lang="en-GB" sz="1800" dirty="0"/>
              <a:t> it, in the same way they are trained to properly use other tools or document their experiments”</a:t>
            </a:r>
          </a:p>
          <a:p>
            <a:pPr lvl="1">
              <a:lnSpc>
                <a:spcPct val="110000"/>
              </a:lnSpc>
            </a:pPr>
            <a:r>
              <a:rPr lang="en-GB" sz="1600" dirty="0" err="1"/>
              <a:t>Stodden</a:t>
            </a:r>
            <a:r>
              <a:rPr lang="en-GB" sz="1600" dirty="0"/>
              <a:t>, V., Bailey, D. H., </a:t>
            </a:r>
            <a:r>
              <a:rPr lang="en-GB" sz="1600" dirty="0" err="1"/>
              <a:t>Borwein</a:t>
            </a:r>
            <a:r>
              <a:rPr lang="en-GB" sz="1600" dirty="0"/>
              <a:t>, J., </a:t>
            </a:r>
            <a:r>
              <a:rPr lang="en-GB" sz="1600" dirty="0" err="1"/>
              <a:t>LeVeque</a:t>
            </a:r>
            <a:r>
              <a:rPr lang="en-GB" sz="1600" dirty="0"/>
              <a:t>, R.J., Rider, W., Stein, W. “Setting the Default to Reproducible Reproducibility in Computational and Experimental Mathematics”, ICERM 2013, February 2013.</a:t>
            </a:r>
          </a:p>
          <a:p>
            <a:endParaRPr lang="en-US" dirty="0"/>
          </a:p>
        </p:txBody>
      </p:sp>
      <p:pic>
        <p:nvPicPr>
          <p:cNvPr id="4" name="Picture 3">
            <a:extLst>
              <a:ext uri="{FF2B5EF4-FFF2-40B4-BE49-F238E27FC236}">
                <a16:creationId xmlns:a16="http://schemas.microsoft.com/office/drawing/2014/main" id="{E024F9DE-F750-0D41-BFCB-4E1421CD88C2}"/>
              </a:ext>
            </a:extLst>
          </p:cNvPr>
          <p:cNvPicPr>
            <a:picLocks noChangeAspect="1"/>
          </p:cNvPicPr>
          <p:nvPr/>
        </p:nvPicPr>
        <p:blipFill>
          <a:blip r:embed="rId2"/>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1469713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0AEEC-E155-3744-9889-36F3BE9A947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2417BCE-8041-A940-BBF7-1051B4413E2B}"/>
              </a:ext>
            </a:extLst>
          </p:cNvPr>
          <p:cNvPicPr>
            <a:picLocks noChangeAspect="1"/>
          </p:cNvPicPr>
          <p:nvPr/>
        </p:nvPicPr>
        <p:blipFill>
          <a:blip r:embed="rId3"/>
          <a:stretch>
            <a:fillRect/>
          </a:stretch>
        </p:blipFill>
        <p:spPr>
          <a:xfrm>
            <a:off x="-1" y="-20538"/>
            <a:ext cx="7200903" cy="5400677"/>
          </a:xfrm>
          <a:prstGeom prst="rect">
            <a:avLst/>
          </a:prstGeom>
          <a:solidFill>
            <a:schemeClr val="bg1"/>
          </a:solidFill>
        </p:spPr>
      </p:pic>
      <p:sp>
        <p:nvSpPr>
          <p:cNvPr id="5" name="Rectangle 3">
            <a:extLst>
              <a:ext uri="{FF2B5EF4-FFF2-40B4-BE49-F238E27FC236}">
                <a16:creationId xmlns:a16="http://schemas.microsoft.com/office/drawing/2014/main" id="{61043E19-FB9F-584C-90D7-B93246AD0743}"/>
              </a:ext>
            </a:extLst>
          </p:cNvPr>
          <p:cNvSpPr>
            <a:spLocks noChangeArrowheads="1"/>
          </p:cNvSpPr>
          <p:nvPr/>
        </p:nvSpPr>
        <p:spPr bwMode="auto">
          <a:xfrm>
            <a:off x="180528" y="275164"/>
            <a:ext cx="6695982" cy="1292662"/>
          </a:xfrm>
          <a:prstGeom prst="rect">
            <a:avLst/>
          </a:prstGeom>
          <a:noFill/>
          <a:ln w="9525">
            <a:noFill/>
            <a:miter lim="800000"/>
            <a:headEnd/>
            <a:tailEnd/>
          </a:ln>
        </p:spPr>
        <p:txBody>
          <a:bodyPr wrap="square">
            <a:prstTxWarp prst="textNoShape">
              <a:avLst/>
            </a:prstTxWarp>
            <a:spAutoFit/>
          </a:bodyPr>
          <a:lstStyle/>
          <a:p>
            <a:r>
              <a:rPr lang="en-GB" dirty="0">
                <a:solidFill>
                  <a:srgbClr val="FF0000"/>
                </a:solidFill>
                <a:latin typeface="Calibri"/>
                <a:ea typeface="Batang" pitchFamily="18" charset="-127"/>
                <a:cs typeface="Batang" pitchFamily="18" charset="-127"/>
              </a:rPr>
              <a:t>Of 601 papers in ACM Computer Science journals and proceedings, </a:t>
            </a:r>
            <a:br>
              <a:rPr lang="en-GB" dirty="0">
                <a:solidFill>
                  <a:srgbClr val="FF0000"/>
                </a:solidFill>
                <a:latin typeface="Calibri"/>
                <a:ea typeface="Batang" pitchFamily="18" charset="-127"/>
                <a:cs typeface="Batang" pitchFamily="18" charset="-127"/>
              </a:rPr>
            </a:br>
            <a:r>
              <a:rPr lang="en-GB" dirty="0">
                <a:solidFill>
                  <a:srgbClr val="FF0000"/>
                </a:solidFill>
                <a:latin typeface="Calibri"/>
                <a:ea typeface="Batang" pitchFamily="18" charset="-127"/>
                <a:cs typeface="Batang" pitchFamily="18" charset="-127"/>
              </a:rPr>
              <a:t>only 85 provided a link to software.</a:t>
            </a:r>
          </a:p>
          <a:p>
            <a:r>
              <a:rPr lang="en-GB" dirty="0">
                <a:solidFill>
                  <a:srgbClr val="FF0000"/>
                </a:solidFill>
                <a:latin typeface="Calibri"/>
                <a:ea typeface="Batang" pitchFamily="18" charset="-127"/>
                <a:cs typeface="Batang" pitchFamily="18" charset="-127"/>
              </a:rPr>
              <a:t>For 176 the software could not be obtained. </a:t>
            </a:r>
          </a:p>
          <a:p>
            <a:endParaRPr lang="en-GB" sz="2400" dirty="0">
              <a:solidFill>
                <a:srgbClr val="FF0000"/>
              </a:solidFill>
              <a:latin typeface="Calibri"/>
              <a:ea typeface="Batang" pitchFamily="18" charset="-127"/>
              <a:cs typeface="Batang" pitchFamily="18" charset="-127"/>
            </a:endParaRPr>
          </a:p>
        </p:txBody>
      </p:sp>
      <p:sp>
        <p:nvSpPr>
          <p:cNvPr id="6" name="Text Box 4">
            <a:extLst>
              <a:ext uri="{FF2B5EF4-FFF2-40B4-BE49-F238E27FC236}">
                <a16:creationId xmlns:a16="http://schemas.microsoft.com/office/drawing/2014/main" id="{A381285F-7781-094C-9EA9-183511E662B1}"/>
              </a:ext>
            </a:extLst>
          </p:cNvPr>
          <p:cNvSpPr txBox="1">
            <a:spLocks noChangeArrowheads="1"/>
          </p:cNvSpPr>
          <p:nvPr/>
        </p:nvSpPr>
        <p:spPr bwMode="auto">
          <a:xfrm>
            <a:off x="218978" y="4568810"/>
            <a:ext cx="5145110" cy="523220"/>
          </a:xfrm>
          <a:prstGeom prst="rect">
            <a:avLst/>
          </a:prstGeom>
          <a:noFill/>
          <a:ln w="9525">
            <a:noFill/>
            <a:miter lim="800000"/>
            <a:headEnd/>
            <a:tailEnd/>
          </a:ln>
        </p:spPr>
        <p:txBody>
          <a:bodyPr wrap="square">
            <a:prstTxWarp prst="textNoShape">
              <a:avLst/>
            </a:prstTxWarp>
            <a:spAutoFit/>
          </a:bodyPr>
          <a:lstStyle/>
          <a:p>
            <a:r>
              <a:rPr lang="en-GB" sz="1400" dirty="0" err="1">
                <a:solidFill>
                  <a:prstClr val="black"/>
                </a:solidFill>
                <a:latin typeface="Calibri"/>
                <a:ea typeface="Batang" pitchFamily="18" charset="-127"/>
                <a:cs typeface="Batang" pitchFamily="18" charset="-127"/>
              </a:rPr>
              <a:t>Collberg</a:t>
            </a:r>
            <a:r>
              <a:rPr lang="en-GB" sz="1400" dirty="0">
                <a:solidFill>
                  <a:prstClr val="black"/>
                </a:solidFill>
                <a:latin typeface="Calibri"/>
                <a:ea typeface="Batang" pitchFamily="18" charset="-127"/>
                <a:cs typeface="Batang" pitchFamily="18" charset="-127"/>
              </a:rPr>
              <a:t>, </a:t>
            </a:r>
            <a:r>
              <a:rPr lang="en-GB" sz="1400" dirty="0" err="1">
                <a:solidFill>
                  <a:prstClr val="black"/>
                </a:solidFill>
                <a:latin typeface="Calibri"/>
                <a:ea typeface="Batang" pitchFamily="18" charset="-127"/>
                <a:cs typeface="Batang" pitchFamily="18" charset="-127"/>
              </a:rPr>
              <a:t>Proebsting</a:t>
            </a:r>
            <a:r>
              <a:rPr lang="en-GB" sz="1400" dirty="0">
                <a:solidFill>
                  <a:prstClr val="black"/>
                </a:solidFill>
                <a:latin typeface="Calibri"/>
                <a:ea typeface="Batang" pitchFamily="18" charset="-127"/>
                <a:cs typeface="Batang" pitchFamily="18" charset="-127"/>
              </a:rPr>
              <a:t>, Warren</a:t>
            </a:r>
            <a:r>
              <a:rPr lang="en-GB" sz="1400" dirty="0">
                <a:solidFill>
                  <a:prstClr val="black"/>
                </a:solidFill>
                <a:ea typeface="Batang" pitchFamily="18" charset="-127"/>
                <a:cs typeface="Batang" pitchFamily="18" charset="-127"/>
              </a:rPr>
              <a:t>, University of Arizona TR 14-04, 2015  </a:t>
            </a:r>
            <a:endParaRPr lang="en-GB" sz="1400" dirty="0">
              <a:solidFill>
                <a:prstClr val="black"/>
              </a:solidFill>
              <a:latin typeface="Calibri"/>
              <a:ea typeface="Batang" pitchFamily="18" charset="-127"/>
              <a:cs typeface="Batang" pitchFamily="18" charset="-127"/>
            </a:endParaRPr>
          </a:p>
          <a:p>
            <a:r>
              <a:rPr lang="en-GB" sz="1400" dirty="0">
                <a:solidFill>
                  <a:prstClr val="black"/>
                </a:solidFill>
                <a:ea typeface="Batang" pitchFamily="18" charset="-127"/>
                <a:cs typeface="Batang" pitchFamily="18" charset="-127"/>
              </a:rPr>
              <a:t>http://</a:t>
            </a:r>
            <a:r>
              <a:rPr lang="en-GB" sz="1400" dirty="0" err="1">
                <a:solidFill>
                  <a:prstClr val="black"/>
                </a:solidFill>
                <a:ea typeface="Batang" pitchFamily="18" charset="-127"/>
                <a:cs typeface="Batang" pitchFamily="18" charset="-127"/>
              </a:rPr>
              <a:t>reproducibility.cs.arizona.edu</a:t>
            </a:r>
            <a:r>
              <a:rPr lang="en-GB" sz="1400" dirty="0">
                <a:solidFill>
                  <a:prstClr val="black"/>
                </a:solidFill>
                <a:ea typeface="Batang" pitchFamily="18" charset="-127"/>
                <a:cs typeface="Batang" pitchFamily="18" charset="-127"/>
              </a:rPr>
              <a:t>/v2/</a:t>
            </a:r>
            <a:r>
              <a:rPr lang="en-GB" sz="1400" dirty="0" err="1">
                <a:solidFill>
                  <a:prstClr val="black"/>
                </a:solidFill>
                <a:ea typeface="Batang" pitchFamily="18" charset="-127"/>
                <a:cs typeface="Batang" pitchFamily="18" charset="-127"/>
              </a:rPr>
              <a:t>RepeatabilityTR.pdf</a:t>
            </a:r>
            <a:endParaRPr lang="en-GB" sz="1400" dirty="0">
              <a:solidFill>
                <a:prstClr val="black"/>
              </a:solidFill>
              <a:latin typeface="Calibri"/>
              <a:ea typeface="Batang" pitchFamily="18" charset="-127"/>
              <a:cs typeface="Batang" pitchFamily="18" charset="-127"/>
            </a:endParaRPr>
          </a:p>
        </p:txBody>
      </p:sp>
    </p:spTree>
    <p:extLst>
      <p:ext uri="{BB962C8B-B14F-4D97-AF65-F5344CB8AC3E}">
        <p14:creationId xmlns:p14="http://schemas.microsoft.com/office/powerpoint/2010/main" val="125324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 103"/>
          <p:cNvGrpSpPr/>
          <p:nvPr/>
        </p:nvGrpSpPr>
        <p:grpSpPr>
          <a:xfrm>
            <a:off x="1204181" y="1643607"/>
            <a:ext cx="5794112" cy="415498"/>
            <a:chOff x="118713" y="2185119"/>
            <a:chExt cx="7725482" cy="553997"/>
          </a:xfrm>
        </p:grpSpPr>
        <p:sp>
          <p:nvSpPr>
            <p:cNvPr id="105" name="TextBox 104"/>
            <p:cNvSpPr txBox="1"/>
            <p:nvPr/>
          </p:nvSpPr>
          <p:spPr>
            <a:xfrm>
              <a:off x="118713" y="2185119"/>
              <a:ext cx="967016" cy="553997"/>
            </a:xfrm>
            <a:prstGeom prst="rect">
              <a:avLst/>
            </a:prstGeom>
            <a:solidFill>
              <a:schemeClr val="bg1">
                <a:lumMod val="95000"/>
              </a:schemeClr>
            </a:solidFill>
            <a:ln>
              <a:solidFill>
                <a:schemeClr val="tx1"/>
              </a:solidFill>
            </a:ln>
          </p:spPr>
          <p:txBody>
            <a:bodyPr wrap="square" rtlCol="0">
              <a:spAutoFit/>
            </a:bodyPr>
            <a:lstStyle/>
            <a:p>
              <a:r>
                <a:rPr lang="en-GB" sz="1050" dirty="0"/>
                <a:t>11111111</a:t>
              </a:r>
            </a:p>
          </p:txBody>
        </p:sp>
        <p:sp>
          <p:nvSpPr>
            <p:cNvPr id="106" name="TextBox 105"/>
            <p:cNvSpPr txBox="1"/>
            <p:nvPr/>
          </p:nvSpPr>
          <p:spPr>
            <a:xfrm>
              <a:off x="1075124" y="2185119"/>
              <a:ext cx="967016" cy="553997"/>
            </a:xfrm>
            <a:prstGeom prst="rect">
              <a:avLst/>
            </a:prstGeom>
            <a:solidFill>
              <a:schemeClr val="bg1">
                <a:lumMod val="95000"/>
              </a:schemeClr>
            </a:solidFill>
            <a:ln>
              <a:solidFill>
                <a:schemeClr val="tx1"/>
              </a:solidFill>
            </a:ln>
          </p:spPr>
          <p:txBody>
            <a:bodyPr wrap="square" rtlCol="0">
              <a:spAutoFit/>
            </a:bodyPr>
            <a:lstStyle/>
            <a:p>
              <a:r>
                <a:rPr lang="en-GB" sz="1050" dirty="0"/>
                <a:t>00000000</a:t>
              </a:r>
            </a:p>
          </p:txBody>
        </p:sp>
        <p:sp>
          <p:nvSpPr>
            <p:cNvPr id="107" name="TextBox 106"/>
            <p:cNvSpPr txBox="1"/>
            <p:nvPr/>
          </p:nvSpPr>
          <p:spPr>
            <a:xfrm>
              <a:off x="2042100" y="2185119"/>
              <a:ext cx="967016" cy="553997"/>
            </a:xfrm>
            <a:prstGeom prst="rect">
              <a:avLst/>
            </a:prstGeom>
            <a:solidFill>
              <a:schemeClr val="bg1"/>
            </a:solidFill>
            <a:ln>
              <a:solidFill>
                <a:schemeClr val="tx1"/>
              </a:solidFill>
            </a:ln>
          </p:spPr>
          <p:txBody>
            <a:bodyPr wrap="square" rtlCol="0">
              <a:spAutoFit/>
            </a:bodyPr>
            <a:lstStyle/>
            <a:p>
              <a:r>
                <a:rPr lang="en-GB" sz="1050" dirty="0"/>
                <a:t>00001111</a:t>
              </a:r>
            </a:p>
          </p:txBody>
        </p:sp>
        <p:sp>
          <p:nvSpPr>
            <p:cNvPr id="108" name="TextBox 107"/>
            <p:cNvSpPr txBox="1"/>
            <p:nvPr/>
          </p:nvSpPr>
          <p:spPr>
            <a:xfrm>
              <a:off x="3009115" y="2185119"/>
              <a:ext cx="967016" cy="553997"/>
            </a:xfrm>
            <a:prstGeom prst="rect">
              <a:avLst/>
            </a:prstGeom>
            <a:solidFill>
              <a:schemeClr val="bg1"/>
            </a:solidFill>
            <a:ln>
              <a:solidFill>
                <a:schemeClr val="tx1"/>
              </a:solidFill>
            </a:ln>
          </p:spPr>
          <p:txBody>
            <a:bodyPr wrap="square" rtlCol="0">
              <a:spAutoFit/>
            </a:bodyPr>
            <a:lstStyle/>
            <a:p>
              <a:r>
                <a:rPr lang="en-GB" sz="1050" dirty="0"/>
                <a:t>11110000</a:t>
              </a:r>
            </a:p>
          </p:txBody>
        </p:sp>
        <p:sp>
          <p:nvSpPr>
            <p:cNvPr id="109" name="TextBox 108"/>
            <p:cNvSpPr txBox="1"/>
            <p:nvPr/>
          </p:nvSpPr>
          <p:spPr>
            <a:xfrm>
              <a:off x="3976131" y="2185119"/>
              <a:ext cx="967016" cy="553997"/>
            </a:xfrm>
            <a:prstGeom prst="rect">
              <a:avLst/>
            </a:prstGeom>
            <a:solidFill>
              <a:schemeClr val="bg1"/>
            </a:solidFill>
            <a:ln>
              <a:solidFill>
                <a:schemeClr val="tx1"/>
              </a:solidFill>
            </a:ln>
          </p:spPr>
          <p:txBody>
            <a:bodyPr wrap="square" rtlCol="0">
              <a:spAutoFit/>
            </a:bodyPr>
            <a:lstStyle/>
            <a:p>
              <a:r>
                <a:rPr lang="en-GB" sz="1050" dirty="0"/>
                <a:t>00110011</a:t>
              </a:r>
            </a:p>
          </p:txBody>
        </p:sp>
        <p:sp>
          <p:nvSpPr>
            <p:cNvPr id="110" name="TextBox 109"/>
            <p:cNvSpPr txBox="1"/>
            <p:nvPr/>
          </p:nvSpPr>
          <p:spPr>
            <a:xfrm>
              <a:off x="4943147" y="2185119"/>
              <a:ext cx="967016" cy="553997"/>
            </a:xfrm>
            <a:prstGeom prst="rect">
              <a:avLst/>
            </a:prstGeom>
            <a:solidFill>
              <a:schemeClr val="bg1"/>
            </a:solidFill>
            <a:ln>
              <a:solidFill>
                <a:schemeClr val="tx1"/>
              </a:solidFill>
            </a:ln>
          </p:spPr>
          <p:txBody>
            <a:bodyPr wrap="square" rtlCol="0">
              <a:spAutoFit/>
            </a:bodyPr>
            <a:lstStyle/>
            <a:p>
              <a:r>
                <a:rPr lang="en-GB" sz="1050" dirty="0"/>
                <a:t>11001100</a:t>
              </a:r>
            </a:p>
          </p:txBody>
        </p:sp>
        <p:sp>
          <p:nvSpPr>
            <p:cNvPr id="111" name="TextBox 110"/>
            <p:cNvSpPr txBox="1"/>
            <p:nvPr/>
          </p:nvSpPr>
          <p:spPr>
            <a:xfrm>
              <a:off x="5910163" y="2185119"/>
              <a:ext cx="967016" cy="553997"/>
            </a:xfrm>
            <a:prstGeom prst="rect">
              <a:avLst/>
            </a:prstGeom>
            <a:solidFill>
              <a:schemeClr val="bg1"/>
            </a:solidFill>
            <a:ln>
              <a:solidFill>
                <a:schemeClr val="tx1"/>
              </a:solidFill>
            </a:ln>
          </p:spPr>
          <p:txBody>
            <a:bodyPr wrap="square" rtlCol="0">
              <a:spAutoFit/>
            </a:bodyPr>
            <a:lstStyle/>
            <a:p>
              <a:r>
                <a:rPr lang="en-GB" sz="1050" dirty="0"/>
                <a:t>00001111</a:t>
              </a:r>
            </a:p>
          </p:txBody>
        </p:sp>
        <p:sp>
          <p:nvSpPr>
            <p:cNvPr id="112" name="TextBox 111"/>
            <p:cNvSpPr txBox="1"/>
            <p:nvPr/>
          </p:nvSpPr>
          <p:spPr>
            <a:xfrm>
              <a:off x="6877179" y="2185119"/>
              <a:ext cx="967016" cy="553997"/>
            </a:xfrm>
            <a:prstGeom prst="rect">
              <a:avLst/>
            </a:prstGeom>
            <a:solidFill>
              <a:schemeClr val="bg1"/>
            </a:solidFill>
            <a:ln>
              <a:solidFill>
                <a:schemeClr val="tx1"/>
              </a:solidFill>
            </a:ln>
          </p:spPr>
          <p:txBody>
            <a:bodyPr wrap="square" rtlCol="0">
              <a:spAutoFit/>
            </a:bodyPr>
            <a:lstStyle/>
            <a:p>
              <a:r>
                <a:rPr lang="en-GB" sz="1050" dirty="0"/>
                <a:t>11110000</a:t>
              </a:r>
            </a:p>
          </p:txBody>
        </p:sp>
      </p:grpSp>
      <p:sp>
        <p:nvSpPr>
          <p:cNvPr id="2" name="Title 1"/>
          <p:cNvSpPr>
            <a:spLocks noGrp="1"/>
          </p:cNvSpPr>
          <p:nvPr>
            <p:ph type="title"/>
          </p:nvPr>
        </p:nvSpPr>
        <p:spPr/>
        <p:txBody>
          <a:bodyPr/>
          <a:lstStyle/>
          <a:p>
            <a:r>
              <a:rPr lang="en-GB" dirty="0"/>
              <a:t>When things go wrong</a:t>
            </a:r>
          </a:p>
        </p:txBody>
      </p:sp>
      <p:sp>
        <p:nvSpPr>
          <p:cNvPr id="21" name="TextBox 20"/>
          <p:cNvSpPr txBox="1"/>
          <p:nvPr/>
        </p:nvSpPr>
        <p:spPr>
          <a:xfrm>
            <a:off x="7056276" y="1045209"/>
            <a:ext cx="944724" cy="415498"/>
          </a:xfrm>
          <a:prstGeom prst="rect">
            <a:avLst/>
          </a:prstGeom>
          <a:noFill/>
        </p:spPr>
        <p:txBody>
          <a:bodyPr wrap="square" rtlCol="0">
            <a:spAutoFit/>
          </a:bodyPr>
          <a:lstStyle/>
          <a:p>
            <a:r>
              <a:rPr lang="en-GB" sz="1050" dirty="0"/>
              <a:t>64 bit floating point number</a:t>
            </a:r>
          </a:p>
        </p:txBody>
      </p:sp>
      <p:sp>
        <p:nvSpPr>
          <p:cNvPr id="59" name="TextBox 58"/>
          <p:cNvSpPr txBox="1"/>
          <p:nvPr/>
        </p:nvSpPr>
        <p:spPr>
          <a:xfrm>
            <a:off x="5705637" y="2034763"/>
            <a:ext cx="34289" cy="300082"/>
          </a:xfrm>
          <a:prstGeom prst="rect">
            <a:avLst/>
          </a:prstGeom>
          <a:noFill/>
        </p:spPr>
        <p:txBody>
          <a:bodyPr wrap="square" rtlCol="0">
            <a:spAutoFit/>
          </a:bodyPr>
          <a:lstStyle/>
          <a:p>
            <a:endParaRPr lang="en-GB" sz="1350" dirty="0"/>
          </a:p>
        </p:txBody>
      </p:sp>
      <p:pic>
        <p:nvPicPr>
          <p:cNvPr id="61" name="Picture 2" descr="http://www.esa.int/var/esa/storage/images/esa_multimedia/images/2009/09/explosion_of_first_ariane_5_flight_june_4_1996/10083032-2-eng-GB/Explosion_of_first_Ariane_5_flight_June_4_1996_node_full_image_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35427" y="2176792"/>
            <a:ext cx="3282671" cy="2161093"/>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4608804" y="4353105"/>
            <a:ext cx="3365574" cy="461665"/>
          </a:xfrm>
          <a:prstGeom prst="rect">
            <a:avLst/>
          </a:prstGeom>
          <a:noFill/>
        </p:spPr>
        <p:txBody>
          <a:bodyPr wrap="square" rtlCol="0">
            <a:spAutoFit/>
          </a:bodyPr>
          <a:lstStyle/>
          <a:p>
            <a:r>
              <a:rPr lang="en-GB" sz="1200" dirty="0">
                <a:hlinkClick r:id="rId4"/>
              </a:rPr>
              <a:t>http://www.esa.int/spaceinimages/Images/2009/09/Explosion_of_first_Ariane_5_flight_June_4_1996</a:t>
            </a:r>
            <a:r>
              <a:rPr lang="en-GB" sz="1200" dirty="0"/>
              <a:t> </a:t>
            </a:r>
          </a:p>
        </p:txBody>
      </p:sp>
      <p:sp>
        <p:nvSpPr>
          <p:cNvPr id="63" name="TextBox 62"/>
          <p:cNvSpPr txBox="1"/>
          <p:nvPr/>
        </p:nvSpPr>
        <p:spPr>
          <a:xfrm>
            <a:off x="1224081" y="2094980"/>
            <a:ext cx="3340643" cy="2862322"/>
          </a:xfrm>
          <a:prstGeom prst="rect">
            <a:avLst/>
          </a:prstGeom>
          <a:noFill/>
        </p:spPr>
        <p:txBody>
          <a:bodyPr wrap="square" rtlCol="0">
            <a:spAutoFit/>
          </a:bodyPr>
          <a:lstStyle/>
          <a:p>
            <a:r>
              <a:rPr lang="en-GB" sz="1200" dirty="0"/>
              <a:t>“nozzle deflections were commanded by the ... software on the basis of data transmitted by the active Inertial Reference System (SRI 2) ... Part of these data ... did not contain proper flight data, but ... was interpreted as flight data.”</a:t>
            </a:r>
          </a:p>
          <a:p>
            <a:r>
              <a:rPr lang="en-GB" sz="1200" dirty="0"/>
              <a:t>“SRI 2 did not send correct attitude data ... due to a software exception”</a:t>
            </a:r>
          </a:p>
          <a:p>
            <a:r>
              <a:rPr lang="en-GB" sz="1200" dirty="0"/>
              <a:t>“</a:t>
            </a:r>
            <a:r>
              <a:rPr lang="en-GB" sz="1200" b="1" dirty="0"/>
              <a:t>software exception was caused during execution of a data conversion from 64-bit floating point to 16-bit signed integer value</a:t>
            </a:r>
            <a:r>
              <a:rPr lang="en-GB" sz="1200" dirty="0"/>
              <a:t>”</a:t>
            </a:r>
          </a:p>
          <a:p>
            <a:r>
              <a:rPr lang="en-GB" sz="1200" dirty="0"/>
              <a:t>ARIANE 5 Flight 501 Failure, Report by the Inquiry Board, 19 July 1996</a:t>
            </a:r>
          </a:p>
          <a:p>
            <a:r>
              <a:rPr lang="en-GB" sz="1200" dirty="0">
                <a:hlinkClick r:id="rId5"/>
              </a:rPr>
              <a:t>http://www.esa.int/For_Media/Press_Releases/Ariane_501_-_Presentation_of_Inquiry_Board_report</a:t>
            </a:r>
            <a:r>
              <a:rPr lang="en-GB" sz="1200" dirty="0"/>
              <a:t> </a:t>
            </a:r>
          </a:p>
          <a:p>
            <a:r>
              <a:rPr lang="en-GB" sz="1200" dirty="0"/>
              <a:t>Cost of this bug:</a:t>
            </a:r>
            <a:r>
              <a:rPr lang="en-GB" sz="1200" dirty="0">
                <a:solidFill>
                  <a:schemeClr val="bg1"/>
                </a:solidFill>
              </a:rPr>
              <a:t> </a:t>
            </a:r>
            <a:r>
              <a:rPr lang="en-GB" sz="1200" dirty="0">
                <a:solidFill>
                  <a:srgbClr val="FF0000"/>
                </a:solidFill>
              </a:rPr>
              <a:t>US$370 million </a:t>
            </a:r>
          </a:p>
        </p:txBody>
      </p:sp>
      <p:sp>
        <p:nvSpPr>
          <p:cNvPr id="70" name="TextBox 69"/>
          <p:cNvSpPr txBox="1"/>
          <p:nvPr/>
        </p:nvSpPr>
        <p:spPr>
          <a:xfrm>
            <a:off x="7102465" y="1562815"/>
            <a:ext cx="944724" cy="415498"/>
          </a:xfrm>
          <a:prstGeom prst="rect">
            <a:avLst/>
          </a:prstGeom>
          <a:noFill/>
        </p:spPr>
        <p:txBody>
          <a:bodyPr wrap="square" rtlCol="0">
            <a:spAutoFit/>
          </a:bodyPr>
          <a:lstStyle/>
          <a:p>
            <a:r>
              <a:rPr lang="en-GB" sz="1050" dirty="0"/>
              <a:t>16 bit signed integer</a:t>
            </a:r>
          </a:p>
        </p:txBody>
      </p:sp>
      <p:grpSp>
        <p:nvGrpSpPr>
          <p:cNvPr id="5" name="Group 4"/>
          <p:cNvGrpSpPr/>
          <p:nvPr/>
        </p:nvGrpSpPr>
        <p:grpSpPr>
          <a:xfrm>
            <a:off x="1200204" y="1167595"/>
            <a:ext cx="5802066" cy="415498"/>
            <a:chOff x="107504" y="1465039"/>
            <a:chExt cx="7736088" cy="553997"/>
          </a:xfrm>
          <a:solidFill>
            <a:schemeClr val="bg1"/>
          </a:solidFill>
        </p:grpSpPr>
        <p:sp>
          <p:nvSpPr>
            <p:cNvPr id="4" name="TextBox 3"/>
            <p:cNvSpPr txBox="1"/>
            <p:nvPr/>
          </p:nvSpPr>
          <p:spPr>
            <a:xfrm>
              <a:off x="107504"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2" name="TextBox 71"/>
            <p:cNvSpPr txBox="1"/>
            <p:nvPr/>
          </p:nvSpPr>
          <p:spPr>
            <a:xfrm>
              <a:off x="1074520"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3" name="TextBox 72"/>
            <p:cNvSpPr txBox="1"/>
            <p:nvPr/>
          </p:nvSpPr>
          <p:spPr>
            <a:xfrm>
              <a:off x="2041496"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4" name="TextBox 73"/>
            <p:cNvSpPr txBox="1"/>
            <p:nvPr/>
          </p:nvSpPr>
          <p:spPr>
            <a:xfrm>
              <a:off x="3008512"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5" name="TextBox 74"/>
            <p:cNvSpPr txBox="1"/>
            <p:nvPr/>
          </p:nvSpPr>
          <p:spPr>
            <a:xfrm>
              <a:off x="3975528"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6" name="TextBox 75"/>
            <p:cNvSpPr txBox="1"/>
            <p:nvPr/>
          </p:nvSpPr>
          <p:spPr>
            <a:xfrm>
              <a:off x="4942544"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7" name="TextBox 76"/>
            <p:cNvSpPr txBox="1"/>
            <p:nvPr/>
          </p:nvSpPr>
          <p:spPr>
            <a:xfrm>
              <a:off x="5909560"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8" name="TextBox 77"/>
            <p:cNvSpPr txBox="1"/>
            <p:nvPr/>
          </p:nvSpPr>
          <p:spPr>
            <a:xfrm>
              <a:off x="6876576" y="1465039"/>
              <a:ext cx="967016" cy="553997"/>
            </a:xfrm>
            <a:prstGeom prst="rect">
              <a:avLst/>
            </a:prstGeom>
            <a:grpFill/>
            <a:ln>
              <a:solidFill>
                <a:schemeClr val="tx1"/>
              </a:solidFill>
            </a:ln>
          </p:spPr>
          <p:txBody>
            <a:bodyPr wrap="square" rtlCol="0">
              <a:spAutoFit/>
            </a:bodyPr>
            <a:lstStyle/>
            <a:p>
              <a:r>
                <a:rPr lang="en-GB" sz="1050" dirty="0"/>
                <a:t>10101010</a:t>
              </a:r>
            </a:p>
          </p:txBody>
        </p:sp>
      </p:grpSp>
      <p:grpSp>
        <p:nvGrpSpPr>
          <p:cNvPr id="9" name="Group 8"/>
          <p:cNvGrpSpPr/>
          <p:nvPr/>
        </p:nvGrpSpPr>
        <p:grpSpPr>
          <a:xfrm>
            <a:off x="1204181" y="1643606"/>
            <a:ext cx="5794112" cy="415498"/>
            <a:chOff x="118110" y="2545159"/>
            <a:chExt cx="7725482" cy="553997"/>
          </a:xfrm>
        </p:grpSpPr>
        <p:sp>
          <p:nvSpPr>
            <p:cNvPr id="87" name="TextBox 86"/>
            <p:cNvSpPr txBox="1"/>
            <p:nvPr/>
          </p:nvSpPr>
          <p:spPr>
            <a:xfrm>
              <a:off x="118110" y="2545159"/>
              <a:ext cx="967016" cy="553997"/>
            </a:xfrm>
            <a:prstGeom prst="rect">
              <a:avLst/>
            </a:prstGeom>
            <a:solidFill>
              <a:schemeClr val="bg1">
                <a:lumMod val="95000"/>
              </a:schemeClr>
            </a:solidFill>
            <a:ln>
              <a:solidFill>
                <a:schemeClr val="tx1"/>
              </a:solidFill>
            </a:ln>
          </p:spPr>
          <p:txBody>
            <a:bodyPr wrap="square" rtlCol="0">
              <a:spAutoFit/>
            </a:bodyPr>
            <a:lstStyle/>
            <a:p>
              <a:r>
                <a:rPr lang="en-GB" sz="1050" dirty="0"/>
                <a:t>10101010</a:t>
              </a:r>
            </a:p>
          </p:txBody>
        </p:sp>
        <p:sp>
          <p:nvSpPr>
            <p:cNvPr id="88" name="TextBox 87"/>
            <p:cNvSpPr txBox="1"/>
            <p:nvPr/>
          </p:nvSpPr>
          <p:spPr>
            <a:xfrm>
              <a:off x="1074521" y="2545159"/>
              <a:ext cx="967016" cy="553997"/>
            </a:xfrm>
            <a:prstGeom prst="rect">
              <a:avLst/>
            </a:prstGeom>
            <a:solidFill>
              <a:schemeClr val="bg1">
                <a:lumMod val="95000"/>
              </a:schemeClr>
            </a:solidFill>
            <a:ln>
              <a:solidFill>
                <a:schemeClr val="tx1"/>
              </a:solidFill>
            </a:ln>
          </p:spPr>
          <p:txBody>
            <a:bodyPr wrap="square" rtlCol="0">
              <a:spAutoFit/>
            </a:bodyPr>
            <a:lstStyle/>
            <a:p>
              <a:r>
                <a:rPr lang="en-GB" sz="1050" dirty="0"/>
                <a:t>10101010</a:t>
              </a:r>
            </a:p>
          </p:txBody>
        </p:sp>
        <p:sp>
          <p:nvSpPr>
            <p:cNvPr id="89" name="TextBox 88"/>
            <p:cNvSpPr txBox="1"/>
            <p:nvPr/>
          </p:nvSpPr>
          <p:spPr>
            <a:xfrm>
              <a:off x="2041497" y="2545159"/>
              <a:ext cx="967016" cy="553997"/>
            </a:xfrm>
            <a:prstGeom prst="rect">
              <a:avLst/>
            </a:prstGeom>
            <a:solidFill>
              <a:schemeClr val="bg1"/>
            </a:solidFill>
            <a:ln>
              <a:solidFill>
                <a:schemeClr val="tx1"/>
              </a:solidFill>
            </a:ln>
          </p:spPr>
          <p:txBody>
            <a:bodyPr wrap="square" rtlCol="0">
              <a:spAutoFit/>
            </a:bodyPr>
            <a:lstStyle/>
            <a:p>
              <a:r>
                <a:rPr lang="en-GB" sz="1050" strike="sngStrike" dirty="0">
                  <a:solidFill>
                    <a:srgbClr val="FF0000"/>
                  </a:solidFill>
                </a:rPr>
                <a:t>10101010</a:t>
              </a:r>
            </a:p>
          </p:txBody>
        </p:sp>
        <p:sp>
          <p:nvSpPr>
            <p:cNvPr id="90" name="TextBox 89"/>
            <p:cNvSpPr txBox="1"/>
            <p:nvPr/>
          </p:nvSpPr>
          <p:spPr>
            <a:xfrm>
              <a:off x="3008512" y="2545159"/>
              <a:ext cx="967016" cy="553997"/>
            </a:xfrm>
            <a:prstGeom prst="rect">
              <a:avLst/>
            </a:prstGeom>
            <a:solidFill>
              <a:schemeClr val="bg1"/>
            </a:solidFill>
            <a:ln>
              <a:solidFill>
                <a:schemeClr val="tx1"/>
              </a:solidFill>
            </a:ln>
          </p:spPr>
          <p:txBody>
            <a:bodyPr wrap="square" rtlCol="0">
              <a:spAutoFit/>
            </a:bodyPr>
            <a:lstStyle/>
            <a:p>
              <a:r>
                <a:rPr lang="en-GB" sz="1050" strike="sngStrike" dirty="0">
                  <a:solidFill>
                    <a:srgbClr val="FF0000"/>
                  </a:solidFill>
                </a:rPr>
                <a:t>10101010</a:t>
              </a:r>
              <a:endParaRPr lang="en-GB" sz="1050" dirty="0">
                <a:solidFill>
                  <a:srgbClr val="FF0000"/>
                </a:solidFill>
              </a:endParaRPr>
            </a:p>
          </p:txBody>
        </p:sp>
        <p:sp>
          <p:nvSpPr>
            <p:cNvPr id="91" name="TextBox 90"/>
            <p:cNvSpPr txBox="1"/>
            <p:nvPr/>
          </p:nvSpPr>
          <p:spPr>
            <a:xfrm>
              <a:off x="3975528" y="2545159"/>
              <a:ext cx="967016" cy="553997"/>
            </a:xfrm>
            <a:prstGeom prst="rect">
              <a:avLst/>
            </a:prstGeom>
            <a:solidFill>
              <a:schemeClr val="bg1"/>
            </a:solidFill>
            <a:ln>
              <a:solidFill>
                <a:schemeClr val="tx1"/>
              </a:solidFill>
            </a:ln>
          </p:spPr>
          <p:txBody>
            <a:bodyPr wrap="square" rtlCol="0">
              <a:spAutoFit/>
            </a:bodyPr>
            <a:lstStyle/>
            <a:p>
              <a:r>
                <a:rPr lang="en-GB" sz="1050" strike="sngStrike" dirty="0">
                  <a:solidFill>
                    <a:srgbClr val="FF0000"/>
                  </a:solidFill>
                </a:rPr>
                <a:t>10101010</a:t>
              </a:r>
              <a:endParaRPr lang="en-GB" sz="1050" dirty="0">
                <a:solidFill>
                  <a:srgbClr val="FF0000"/>
                </a:solidFill>
              </a:endParaRPr>
            </a:p>
          </p:txBody>
        </p:sp>
        <p:sp>
          <p:nvSpPr>
            <p:cNvPr id="92" name="TextBox 91"/>
            <p:cNvSpPr txBox="1"/>
            <p:nvPr/>
          </p:nvSpPr>
          <p:spPr>
            <a:xfrm>
              <a:off x="4942544" y="2545159"/>
              <a:ext cx="967016" cy="553997"/>
            </a:xfrm>
            <a:prstGeom prst="rect">
              <a:avLst/>
            </a:prstGeom>
            <a:solidFill>
              <a:schemeClr val="bg1"/>
            </a:solidFill>
            <a:ln>
              <a:solidFill>
                <a:schemeClr val="tx1"/>
              </a:solidFill>
            </a:ln>
          </p:spPr>
          <p:txBody>
            <a:bodyPr wrap="square" rtlCol="0">
              <a:spAutoFit/>
            </a:bodyPr>
            <a:lstStyle/>
            <a:p>
              <a:r>
                <a:rPr lang="en-GB" sz="1050" strike="sngStrike" dirty="0">
                  <a:solidFill>
                    <a:srgbClr val="FF0000"/>
                  </a:solidFill>
                </a:rPr>
                <a:t>10101010</a:t>
              </a:r>
              <a:endParaRPr lang="en-GB" sz="1050" dirty="0">
                <a:solidFill>
                  <a:srgbClr val="FF0000"/>
                </a:solidFill>
              </a:endParaRPr>
            </a:p>
          </p:txBody>
        </p:sp>
        <p:sp>
          <p:nvSpPr>
            <p:cNvPr id="93" name="TextBox 92"/>
            <p:cNvSpPr txBox="1"/>
            <p:nvPr/>
          </p:nvSpPr>
          <p:spPr>
            <a:xfrm>
              <a:off x="5909560" y="2545159"/>
              <a:ext cx="967016" cy="553997"/>
            </a:xfrm>
            <a:prstGeom prst="rect">
              <a:avLst/>
            </a:prstGeom>
            <a:solidFill>
              <a:schemeClr val="bg1"/>
            </a:solidFill>
            <a:ln>
              <a:solidFill>
                <a:schemeClr val="tx1"/>
              </a:solidFill>
            </a:ln>
          </p:spPr>
          <p:txBody>
            <a:bodyPr wrap="square" rtlCol="0">
              <a:spAutoFit/>
            </a:bodyPr>
            <a:lstStyle/>
            <a:p>
              <a:r>
                <a:rPr lang="en-GB" sz="1050" strike="sngStrike" dirty="0">
                  <a:solidFill>
                    <a:srgbClr val="FF0000"/>
                  </a:solidFill>
                </a:rPr>
                <a:t>10101010</a:t>
              </a:r>
              <a:endParaRPr lang="en-GB" sz="1050" dirty="0">
                <a:solidFill>
                  <a:srgbClr val="FF0000"/>
                </a:solidFill>
              </a:endParaRPr>
            </a:p>
          </p:txBody>
        </p:sp>
        <p:sp>
          <p:nvSpPr>
            <p:cNvPr id="94" name="TextBox 93"/>
            <p:cNvSpPr txBox="1"/>
            <p:nvPr/>
          </p:nvSpPr>
          <p:spPr>
            <a:xfrm>
              <a:off x="6876576" y="2545159"/>
              <a:ext cx="967016" cy="553997"/>
            </a:xfrm>
            <a:prstGeom prst="rect">
              <a:avLst/>
            </a:prstGeom>
            <a:solidFill>
              <a:schemeClr val="bg1"/>
            </a:solidFill>
            <a:ln>
              <a:solidFill>
                <a:schemeClr val="tx1"/>
              </a:solidFill>
            </a:ln>
          </p:spPr>
          <p:txBody>
            <a:bodyPr wrap="square" rtlCol="0">
              <a:spAutoFit/>
            </a:bodyPr>
            <a:lstStyle/>
            <a:p>
              <a:r>
                <a:rPr lang="en-GB" sz="1050" strike="sngStrike" dirty="0">
                  <a:solidFill>
                    <a:srgbClr val="FF0000"/>
                  </a:solidFill>
                </a:rPr>
                <a:t>10101010</a:t>
              </a:r>
              <a:endParaRPr lang="en-GB" sz="1050" dirty="0">
                <a:solidFill>
                  <a:srgbClr val="FF0000"/>
                </a:solidFill>
              </a:endParaRPr>
            </a:p>
          </p:txBody>
        </p:sp>
      </p:grpSp>
    </p:spTree>
    <p:extLst>
      <p:ext uri="{BB962C8B-B14F-4D97-AF65-F5344CB8AC3E}">
        <p14:creationId xmlns:p14="http://schemas.microsoft.com/office/powerpoint/2010/main" val="196661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100"/>
                                  </p:stCondLst>
                                  <p:childTnLst>
                                    <p:animMotion origin="layout" path="M 0 -3.86768E-6 L -0.00208 0.09299 " pathEditMode="relative" rAng="0" ptsTypes="AA">
                                      <p:cBhvr>
                                        <p:cTn id="16" dur="2000" fill="hold"/>
                                        <p:tgtEl>
                                          <p:spTgt spid="5"/>
                                        </p:tgtEl>
                                        <p:attrNameLst>
                                          <p:attrName>ppt_x</p:attrName>
                                          <p:attrName>ppt_y</p:attrName>
                                        </p:attrNameLst>
                                      </p:cBhvr>
                                      <p:rCtr x="-104" y="4650"/>
                                    </p:animMotion>
                                  </p:childTnLst>
                                  <p:subTnLst>
                                    <p:set>
                                      <p:cBhvr override="childStyle">
                                        <p:cTn dur="1" fill="hold" display="0" masterRel="sameClick" afterEffect="1">
                                          <p:stCondLst>
                                            <p:cond evt="end" delay="0">
                                              <p:tn val="15"/>
                                            </p:cond>
                                          </p:stCondLst>
                                        </p:cTn>
                                        <p:tgtEl>
                                          <p:spTgt spid="5"/>
                                        </p:tgtEl>
                                        <p:attrNameLst>
                                          <p:attrName>style.visibility</p:attrName>
                                        </p:attrNameLst>
                                      </p:cBhvr>
                                      <p:to>
                                        <p:strVal val="hidden"/>
                                      </p:to>
                                    </p:set>
                                  </p:subTnLst>
                                </p:cTn>
                              </p:par>
                            </p:childTnLst>
                          </p:cTn>
                        </p:par>
                        <p:par>
                          <p:cTn id="17" fill="hold">
                            <p:stCondLst>
                              <p:cond delay="2100"/>
                            </p:stCondLst>
                            <p:childTnLst>
                              <p:par>
                                <p:cTn id="18" presetID="1"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2" grpId="0"/>
      <p:bldP spid="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4324" y="-236562"/>
            <a:ext cx="6886575" cy="5963254"/>
          </a:xfrm>
          <a:prstGeom prst="rect">
            <a:avLst/>
          </a:prstGeom>
        </p:spPr>
      </p:pic>
      <p:sp>
        <p:nvSpPr>
          <p:cNvPr id="4" name="Rectangle 3"/>
          <p:cNvSpPr/>
          <p:nvPr/>
        </p:nvSpPr>
        <p:spPr>
          <a:xfrm>
            <a:off x="5148064" y="1816602"/>
            <a:ext cx="1944216" cy="9361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5536" y="4048850"/>
            <a:ext cx="1790995" cy="8640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5400000">
            <a:off x="6210635" y="2838460"/>
            <a:ext cx="3140732" cy="646331"/>
          </a:xfrm>
          <a:prstGeom prst="rect">
            <a:avLst/>
          </a:prstGeom>
          <a:noFill/>
        </p:spPr>
        <p:txBody>
          <a:bodyPr wrap="square" rtlCol="0">
            <a:spAutoFit/>
          </a:bodyPr>
          <a:lstStyle/>
          <a:p>
            <a:r>
              <a:rPr lang="en-US" dirty="0"/>
              <a:t>http://</a:t>
            </a:r>
            <a:r>
              <a:rPr lang="en-US" dirty="0" err="1"/>
              <a:t>science.sciencemag.org</a:t>
            </a:r>
            <a:r>
              <a:rPr lang="en-US" dirty="0"/>
              <a:t>/</a:t>
            </a:r>
            <a:br>
              <a:rPr lang="en-US" dirty="0"/>
            </a:br>
            <a:r>
              <a:rPr lang="en-US" dirty="0"/>
              <a:t>content/314/5807/1856.full</a:t>
            </a:r>
          </a:p>
        </p:txBody>
      </p:sp>
      <p:sp>
        <p:nvSpPr>
          <p:cNvPr id="7" name="TextBox 6"/>
          <p:cNvSpPr txBox="1"/>
          <p:nvPr/>
        </p:nvSpPr>
        <p:spPr>
          <a:xfrm>
            <a:off x="4644008" y="881862"/>
            <a:ext cx="2520280" cy="923330"/>
          </a:xfrm>
          <a:prstGeom prst="rect">
            <a:avLst/>
          </a:prstGeom>
          <a:solidFill>
            <a:schemeClr val="bg1">
              <a:alpha val="75000"/>
            </a:schemeClr>
          </a:solidFill>
        </p:spPr>
        <p:txBody>
          <a:bodyPr wrap="square" rtlCol="0">
            <a:spAutoFit/>
          </a:bodyPr>
          <a:lstStyle/>
          <a:p>
            <a:r>
              <a:rPr lang="en-US" dirty="0">
                <a:solidFill>
                  <a:srgbClr val="FF0000"/>
                </a:solidFill>
              </a:rPr>
              <a:t>“Chang’s data are good</a:t>
            </a:r>
            <a:r>
              <a:rPr lang="mr-IN" dirty="0">
                <a:solidFill>
                  <a:srgbClr val="FF0000"/>
                </a:solidFill>
              </a:rPr>
              <a:t>…</a:t>
            </a:r>
            <a:r>
              <a:rPr lang="en-GB" dirty="0">
                <a:solidFill>
                  <a:srgbClr val="FF0000"/>
                </a:solidFill>
              </a:rPr>
              <a:t> </a:t>
            </a:r>
            <a:br>
              <a:rPr lang="en-GB" dirty="0">
                <a:solidFill>
                  <a:srgbClr val="FF0000"/>
                </a:solidFill>
              </a:rPr>
            </a:br>
            <a:r>
              <a:rPr lang="en-GB" dirty="0">
                <a:solidFill>
                  <a:srgbClr val="FF0000"/>
                </a:solidFill>
              </a:rPr>
              <a:t>but the faulty software </a:t>
            </a:r>
            <a:br>
              <a:rPr lang="en-GB" dirty="0">
                <a:solidFill>
                  <a:srgbClr val="FF0000"/>
                </a:solidFill>
              </a:rPr>
            </a:br>
            <a:r>
              <a:rPr lang="en-GB" dirty="0">
                <a:solidFill>
                  <a:srgbClr val="FF0000"/>
                </a:solidFill>
              </a:rPr>
              <a:t>threw everything off”</a:t>
            </a:r>
            <a:endParaRPr lang="en-US" dirty="0">
              <a:solidFill>
                <a:srgbClr val="FF0000"/>
              </a:solidFill>
            </a:endParaRPr>
          </a:p>
        </p:txBody>
      </p:sp>
      <p:sp>
        <p:nvSpPr>
          <p:cNvPr id="8" name="TextBox 7"/>
          <p:cNvSpPr txBox="1"/>
          <p:nvPr/>
        </p:nvSpPr>
        <p:spPr>
          <a:xfrm>
            <a:off x="323528" y="3075806"/>
            <a:ext cx="2204837" cy="923330"/>
          </a:xfrm>
          <a:prstGeom prst="rect">
            <a:avLst/>
          </a:prstGeom>
          <a:solidFill>
            <a:schemeClr val="bg1">
              <a:alpha val="75000"/>
            </a:schemeClr>
          </a:solidFill>
        </p:spPr>
        <p:txBody>
          <a:bodyPr wrap="square" rtlCol="0">
            <a:spAutoFit/>
          </a:bodyPr>
          <a:lstStyle/>
          <a:p>
            <a:r>
              <a:rPr lang="en-US" dirty="0">
                <a:solidFill>
                  <a:srgbClr val="FF0000"/>
                </a:solidFill>
              </a:rPr>
              <a:t>“</a:t>
            </a:r>
            <a:r>
              <a:rPr lang="en-GB" dirty="0">
                <a:solidFill>
                  <a:srgbClr val="FF0000"/>
                </a:solidFill>
              </a:rPr>
              <a:t>a homemade data-analysis program had flipped two columns”</a:t>
            </a:r>
            <a:endParaRPr lang="en-US" dirty="0">
              <a:solidFill>
                <a:srgbClr val="FF0000"/>
              </a:solidFill>
            </a:endParaRPr>
          </a:p>
        </p:txBody>
      </p:sp>
    </p:spTree>
    <p:extLst>
      <p:ext uri="{BB962C8B-B14F-4D97-AF65-F5344CB8AC3E}">
        <p14:creationId xmlns:p14="http://schemas.microsoft.com/office/powerpoint/2010/main" val="610560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52EAC9-0076-B149-930B-1CAE14A5C464}"/>
              </a:ext>
            </a:extLst>
          </p:cNvPr>
          <p:cNvSpPr>
            <a:spLocks noGrp="1"/>
          </p:cNvSpPr>
          <p:nvPr>
            <p:ph type="title"/>
          </p:nvPr>
        </p:nvSpPr>
        <p:spPr/>
        <p:txBody>
          <a:bodyPr/>
          <a:lstStyle/>
          <a:p>
            <a:r>
              <a:rPr lang="en-US" dirty="0"/>
              <a:t>Growth in</a:t>
            </a:r>
            <a:br>
              <a:rPr lang="en-US" dirty="0"/>
            </a:br>
            <a:r>
              <a:rPr lang="en-US" dirty="0"/>
              <a:t>a time of</a:t>
            </a:r>
            <a:br>
              <a:rPr lang="en-US" dirty="0"/>
            </a:br>
            <a:r>
              <a:rPr lang="en-US" dirty="0"/>
              <a:t>debt</a:t>
            </a:r>
          </a:p>
        </p:txBody>
      </p:sp>
      <p:pic>
        <p:nvPicPr>
          <p:cNvPr id="4" name="Picture 3">
            <a:extLst>
              <a:ext uri="{FF2B5EF4-FFF2-40B4-BE49-F238E27FC236}">
                <a16:creationId xmlns:a16="http://schemas.microsoft.com/office/drawing/2014/main" id="{70FE437D-F442-6643-853A-8CCC5E2D82D1}"/>
              </a:ext>
            </a:extLst>
          </p:cNvPr>
          <p:cNvPicPr>
            <a:picLocks noChangeAspect="1"/>
          </p:cNvPicPr>
          <p:nvPr/>
        </p:nvPicPr>
        <p:blipFill>
          <a:blip r:embed="rId2"/>
          <a:stretch>
            <a:fillRect/>
          </a:stretch>
        </p:blipFill>
        <p:spPr>
          <a:xfrm>
            <a:off x="314328" y="221787"/>
            <a:ext cx="4462267" cy="4409646"/>
          </a:xfrm>
          <a:prstGeom prst="rect">
            <a:avLst/>
          </a:prstGeom>
        </p:spPr>
      </p:pic>
      <p:sp>
        <p:nvSpPr>
          <p:cNvPr id="5" name="TextBox 4">
            <a:extLst>
              <a:ext uri="{FF2B5EF4-FFF2-40B4-BE49-F238E27FC236}">
                <a16:creationId xmlns:a16="http://schemas.microsoft.com/office/drawing/2014/main" id="{9DFC6953-6E14-3F4F-80C1-54526DB71BD0}"/>
              </a:ext>
            </a:extLst>
          </p:cNvPr>
          <p:cNvSpPr txBox="1"/>
          <p:nvPr/>
        </p:nvSpPr>
        <p:spPr>
          <a:xfrm>
            <a:off x="4932040" y="221787"/>
            <a:ext cx="2716834" cy="1938992"/>
          </a:xfrm>
          <a:prstGeom prst="rect">
            <a:avLst/>
          </a:prstGeom>
          <a:noFill/>
        </p:spPr>
        <p:txBody>
          <a:bodyPr wrap="none" rtlCol="0">
            <a:spAutoFit/>
          </a:bodyPr>
          <a:lstStyle/>
          <a:p>
            <a:r>
              <a:rPr lang="en-US" sz="3600" dirty="0">
                <a:solidFill>
                  <a:schemeClr val="bg1"/>
                </a:solidFill>
              </a:rPr>
              <a:t>Can you spot </a:t>
            </a:r>
            <a:br>
              <a:rPr lang="en-US" sz="3600" dirty="0">
                <a:solidFill>
                  <a:schemeClr val="bg1"/>
                </a:solidFill>
              </a:rPr>
            </a:br>
            <a:r>
              <a:rPr lang="en-US" sz="3600" dirty="0">
                <a:solidFill>
                  <a:schemeClr val="bg1"/>
                </a:solidFill>
              </a:rPr>
              <a:t>the mistake?</a:t>
            </a:r>
          </a:p>
          <a:p>
            <a:endParaRPr lang="en-US" sz="3600" dirty="0">
              <a:solidFill>
                <a:schemeClr val="bg1"/>
              </a:solidFill>
            </a:endParaRPr>
          </a:p>
          <a:p>
            <a:endParaRPr lang="en-US" sz="1200" dirty="0">
              <a:solidFill>
                <a:schemeClr val="bg1"/>
              </a:solidFill>
            </a:endParaRPr>
          </a:p>
        </p:txBody>
      </p:sp>
      <p:sp>
        <p:nvSpPr>
          <p:cNvPr id="6" name="TextBox 5">
            <a:extLst>
              <a:ext uri="{FF2B5EF4-FFF2-40B4-BE49-F238E27FC236}">
                <a16:creationId xmlns:a16="http://schemas.microsoft.com/office/drawing/2014/main" id="{934D3340-D15A-1740-9AF7-B317564886A4}"/>
              </a:ext>
            </a:extLst>
          </p:cNvPr>
          <p:cNvSpPr txBox="1"/>
          <p:nvPr/>
        </p:nvSpPr>
        <p:spPr>
          <a:xfrm>
            <a:off x="4878295" y="3147814"/>
            <a:ext cx="4265705" cy="1631216"/>
          </a:xfrm>
          <a:prstGeom prst="rect">
            <a:avLst/>
          </a:prstGeom>
          <a:noFill/>
        </p:spPr>
        <p:txBody>
          <a:bodyPr wrap="square" rtlCol="0">
            <a:spAutoFit/>
          </a:bodyPr>
          <a:lstStyle/>
          <a:p>
            <a:pPr marL="171450" indent="-171450">
              <a:buFont typeface="Arial" panose="020B0604020202020204" pitchFamily="34" charset="0"/>
              <a:buChar char="•"/>
            </a:pPr>
            <a:r>
              <a:rPr lang="en-GB" sz="1000" dirty="0">
                <a:solidFill>
                  <a:schemeClr val="bg1"/>
                </a:solidFill>
              </a:rPr>
              <a:t>Reinhart, Carmen M.; Rogoff, Kenneth S. (2010).  "Growth in a Time of Debt".  American Economic Review. 100 (2): 573–78.  doi:10.1257/aer.100.2.573 </a:t>
            </a:r>
          </a:p>
          <a:p>
            <a:pPr marL="171450" indent="-171450">
              <a:buFont typeface="Arial" panose="020B0604020202020204" pitchFamily="34" charset="0"/>
              <a:buChar char="•"/>
            </a:pPr>
            <a:r>
              <a:rPr lang="en-GB" sz="1000" dirty="0">
                <a:solidFill>
                  <a:schemeClr val="bg1"/>
                </a:solidFill>
              </a:rPr>
              <a:t>https://</a:t>
            </a:r>
            <a:r>
              <a:rPr lang="en-GB" sz="1000" dirty="0" err="1">
                <a:solidFill>
                  <a:schemeClr val="bg1"/>
                </a:solidFill>
              </a:rPr>
              <a:t>qz.com</a:t>
            </a:r>
            <a:r>
              <a:rPr lang="en-GB" sz="1000" dirty="0">
                <a:solidFill>
                  <a:schemeClr val="bg1"/>
                </a:solidFill>
              </a:rPr>
              <a:t>/75035/fixing-this-excel-error-transforms-high-debt-countries-from-recession-to-growth/</a:t>
            </a:r>
          </a:p>
          <a:p>
            <a:pPr marL="171450" indent="-171450">
              <a:buFont typeface="Arial" panose="020B0604020202020204" pitchFamily="34" charset="0"/>
              <a:buChar char="•"/>
            </a:pPr>
            <a:r>
              <a:rPr lang="en-US" sz="1000" dirty="0">
                <a:solidFill>
                  <a:schemeClr val="bg1"/>
                </a:solidFill>
              </a:rPr>
              <a:t>http://www.nytimes.com/2013/04/26/opinion/debt-growth-and-the-austerity-debate.html</a:t>
            </a:r>
          </a:p>
          <a:p>
            <a:pPr marL="171450" indent="-171450">
              <a:buFont typeface="Arial" panose="020B0604020202020204" pitchFamily="34" charset="0"/>
              <a:buChar char="•"/>
            </a:pPr>
            <a:r>
              <a:rPr lang="en-US" sz="1000" dirty="0">
                <a:solidFill>
                  <a:schemeClr val="bg1"/>
                </a:solidFill>
              </a:rPr>
              <a:t>https://</a:t>
            </a:r>
            <a:r>
              <a:rPr lang="en-US" sz="1000" dirty="0" err="1">
                <a:solidFill>
                  <a:schemeClr val="bg1"/>
                </a:solidFill>
              </a:rPr>
              <a:t>www.bloomberg.com</a:t>
            </a:r>
            <a:r>
              <a:rPr lang="en-US" sz="1000" dirty="0">
                <a:solidFill>
                  <a:schemeClr val="bg1"/>
                </a:solidFill>
              </a:rPr>
              <a:t>/news/articles/2013-04-18/</a:t>
            </a:r>
            <a:r>
              <a:rPr lang="en-US" sz="1000" dirty="0" err="1">
                <a:solidFill>
                  <a:schemeClr val="bg1"/>
                </a:solidFill>
              </a:rPr>
              <a:t>faq</a:t>
            </a:r>
            <a:r>
              <a:rPr lang="en-US" sz="1000" dirty="0">
                <a:solidFill>
                  <a:schemeClr val="bg1"/>
                </a:solidFill>
              </a:rPr>
              <a:t>-</a:t>
            </a:r>
            <a:r>
              <a:rPr lang="en-US" sz="1000" dirty="0" err="1">
                <a:solidFill>
                  <a:schemeClr val="bg1"/>
                </a:solidFill>
              </a:rPr>
              <a:t>reinhart</a:t>
            </a:r>
            <a:r>
              <a:rPr lang="en-US" sz="1000" dirty="0">
                <a:solidFill>
                  <a:schemeClr val="bg1"/>
                </a:solidFill>
              </a:rPr>
              <a:t>-</a:t>
            </a:r>
            <a:r>
              <a:rPr lang="en-US" sz="1000" dirty="0" err="1">
                <a:solidFill>
                  <a:schemeClr val="bg1"/>
                </a:solidFill>
              </a:rPr>
              <a:t>rogoff</a:t>
            </a:r>
            <a:r>
              <a:rPr lang="en-US" sz="1000" dirty="0">
                <a:solidFill>
                  <a:schemeClr val="bg1"/>
                </a:solidFill>
              </a:rPr>
              <a:t>-and-the-excel-error-that-changed-history</a:t>
            </a:r>
          </a:p>
          <a:p>
            <a:pPr marL="171450" indent="-171450">
              <a:buFont typeface="Arial" panose="020B0604020202020204" pitchFamily="34" charset="0"/>
              <a:buChar char="•"/>
            </a:pPr>
            <a:endParaRPr lang="en-US" sz="1000" dirty="0">
              <a:solidFill>
                <a:schemeClr val="bg1"/>
              </a:solidFill>
            </a:endParaRPr>
          </a:p>
        </p:txBody>
      </p:sp>
      <p:sp>
        <p:nvSpPr>
          <p:cNvPr id="7" name="TextBox 6">
            <a:extLst>
              <a:ext uri="{FF2B5EF4-FFF2-40B4-BE49-F238E27FC236}">
                <a16:creationId xmlns:a16="http://schemas.microsoft.com/office/drawing/2014/main" id="{1086A597-1AE8-084D-96A8-4D7B93154720}"/>
              </a:ext>
            </a:extLst>
          </p:cNvPr>
          <p:cNvSpPr txBox="1"/>
          <p:nvPr/>
        </p:nvSpPr>
        <p:spPr>
          <a:xfrm>
            <a:off x="5040803" y="1542080"/>
            <a:ext cx="3923685" cy="1384995"/>
          </a:xfrm>
          <a:prstGeom prst="rect">
            <a:avLst/>
          </a:prstGeom>
          <a:solidFill>
            <a:schemeClr val="bg1">
              <a:lumMod val="65000"/>
              <a:alpha val="77000"/>
            </a:schemeClr>
          </a:solidFill>
        </p:spPr>
        <p:txBody>
          <a:bodyPr wrap="square" rtlCol="0">
            <a:spAutoFit/>
          </a:bodyPr>
          <a:lstStyle/>
          <a:p>
            <a:r>
              <a:rPr lang="en-US" sz="1400" i="1" dirty="0">
                <a:latin typeface="Helvetica" charset="0"/>
                <a:ea typeface="Helvetica" charset="0"/>
                <a:cs typeface="Helvetica" charset="0"/>
              </a:rPr>
              <a:t>“All I can hope is that future historians note that one of the core empirical points providing the intellectual foundation for the global move to austerity in the early 2010s was based on someone accidentally not updating a row formula in Excel” </a:t>
            </a:r>
            <a:r>
              <a:rPr lang="mr-IN" sz="1400" i="1" dirty="0">
                <a:latin typeface="Helvetica" charset="0"/>
                <a:ea typeface="Helvetica" charset="0"/>
                <a:cs typeface="Helvetica" charset="0"/>
              </a:rPr>
              <a:t>–</a:t>
            </a:r>
            <a:r>
              <a:rPr lang="en-US" sz="1400" i="1" dirty="0">
                <a:latin typeface="Helvetica" charset="0"/>
                <a:ea typeface="Helvetica" charset="0"/>
                <a:cs typeface="Helvetica" charset="0"/>
              </a:rPr>
              <a:t> Mike </a:t>
            </a:r>
            <a:r>
              <a:rPr lang="en-US" sz="1400" i="1" dirty="0" err="1">
                <a:latin typeface="Helvetica" charset="0"/>
                <a:ea typeface="Helvetica" charset="0"/>
                <a:cs typeface="Helvetica" charset="0"/>
              </a:rPr>
              <a:t>Konczal</a:t>
            </a:r>
            <a:endParaRPr lang="en-US" sz="1400" dirty="0">
              <a:latin typeface="Helvetica" charset="0"/>
              <a:ea typeface="Helvetica" charset="0"/>
              <a:cs typeface="Helvetica" charset="0"/>
            </a:endParaRPr>
          </a:p>
        </p:txBody>
      </p:sp>
      <p:sp>
        <p:nvSpPr>
          <p:cNvPr id="8" name="Rectangle 7">
            <a:extLst>
              <a:ext uri="{FF2B5EF4-FFF2-40B4-BE49-F238E27FC236}">
                <a16:creationId xmlns:a16="http://schemas.microsoft.com/office/drawing/2014/main" id="{7E3D5861-A9B1-BF47-BD9D-4B801614F752}"/>
              </a:ext>
            </a:extLst>
          </p:cNvPr>
          <p:cNvSpPr/>
          <p:nvPr/>
        </p:nvSpPr>
        <p:spPr>
          <a:xfrm>
            <a:off x="3563888" y="4371950"/>
            <a:ext cx="1314407" cy="4070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6355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11" name="Group 10"/>
          <p:cNvGrpSpPr/>
          <p:nvPr/>
        </p:nvGrpSpPr>
        <p:grpSpPr>
          <a:xfrm>
            <a:off x="314325" y="123478"/>
            <a:ext cx="6201891" cy="4896544"/>
            <a:chOff x="314325" y="123478"/>
            <a:chExt cx="6201891" cy="4896544"/>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4325" y="123478"/>
              <a:ext cx="6144364" cy="1411777"/>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4325" y="960802"/>
              <a:ext cx="6144364" cy="4059220"/>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1852" y="4041693"/>
              <a:ext cx="6144364" cy="818522"/>
            </a:xfrm>
            <a:prstGeom prst="rect">
              <a:avLst/>
            </a:prstGeom>
          </p:spPr>
        </p:pic>
      </p:grpSp>
      <p:sp>
        <p:nvSpPr>
          <p:cNvPr id="6" name="TextBox 5"/>
          <p:cNvSpPr txBox="1"/>
          <p:nvPr/>
        </p:nvSpPr>
        <p:spPr>
          <a:xfrm>
            <a:off x="1944459" y="2049810"/>
            <a:ext cx="7092037" cy="1477328"/>
          </a:xfrm>
          <a:prstGeom prst="rect">
            <a:avLst/>
          </a:prstGeom>
          <a:solidFill>
            <a:schemeClr val="bg1">
              <a:lumMod val="65000"/>
              <a:alpha val="77000"/>
            </a:schemeClr>
          </a:solidFill>
        </p:spPr>
        <p:txBody>
          <a:bodyPr wrap="square" rtlCol="0">
            <a:spAutoFit/>
          </a:bodyPr>
          <a:lstStyle/>
          <a:p>
            <a:r>
              <a:rPr lang="en-US" i="1" dirty="0">
                <a:latin typeface="Helvetica" charset="0"/>
                <a:ea typeface="Helvetica" charset="0"/>
                <a:cs typeface="Helvetica" charset="0"/>
              </a:rPr>
              <a:t>“All I can hope is that future historians note that one of the core empirical points providing the intellectual foundation for the global move to austerity in the early 2010s was based on someone accidentally not updating a row formula in Excel” </a:t>
            </a:r>
          </a:p>
          <a:p>
            <a:r>
              <a:rPr lang="mr-IN" i="1" dirty="0">
                <a:latin typeface="Helvetica" charset="0"/>
                <a:ea typeface="Helvetica" charset="0"/>
                <a:cs typeface="Helvetica" charset="0"/>
              </a:rPr>
              <a:t>–</a:t>
            </a:r>
            <a:r>
              <a:rPr lang="en-US" i="1" dirty="0">
                <a:latin typeface="Helvetica" charset="0"/>
                <a:ea typeface="Helvetica" charset="0"/>
                <a:cs typeface="Helvetica" charset="0"/>
              </a:rPr>
              <a:t> Mike </a:t>
            </a:r>
            <a:r>
              <a:rPr lang="en-US" i="1" dirty="0" err="1">
                <a:latin typeface="Helvetica" charset="0"/>
                <a:ea typeface="Helvetica" charset="0"/>
                <a:cs typeface="Helvetica" charset="0"/>
              </a:rPr>
              <a:t>Konczal</a:t>
            </a:r>
            <a:endParaRPr lang="en-US" dirty="0">
              <a:latin typeface="Helvetica" charset="0"/>
              <a:ea typeface="Helvetica" charset="0"/>
              <a:cs typeface="Helvetica" charset="0"/>
            </a:endParaRPr>
          </a:p>
        </p:txBody>
      </p:sp>
      <p:sp>
        <p:nvSpPr>
          <p:cNvPr id="13" name="TextBox 12"/>
          <p:cNvSpPr txBox="1"/>
          <p:nvPr/>
        </p:nvSpPr>
        <p:spPr>
          <a:xfrm>
            <a:off x="278329" y="4758412"/>
            <a:ext cx="8758167" cy="523220"/>
          </a:xfrm>
          <a:prstGeom prst="rect">
            <a:avLst/>
          </a:prstGeom>
          <a:noFill/>
        </p:spPr>
        <p:txBody>
          <a:bodyPr wrap="none" rtlCol="0">
            <a:spAutoFit/>
          </a:bodyPr>
          <a:lstStyle/>
          <a:p>
            <a:r>
              <a:rPr lang="en-US" sz="1400" dirty="0"/>
              <a:t>https://</a:t>
            </a:r>
            <a:r>
              <a:rPr lang="en-US" sz="1400" dirty="0" err="1"/>
              <a:t>www.bloomberg.com</a:t>
            </a:r>
            <a:r>
              <a:rPr lang="en-US" sz="1400" dirty="0"/>
              <a:t>/news/articles/2013-04-18/</a:t>
            </a:r>
            <a:r>
              <a:rPr lang="en-US" sz="1400" dirty="0" err="1"/>
              <a:t>faq</a:t>
            </a:r>
            <a:r>
              <a:rPr lang="en-US" sz="1400" dirty="0"/>
              <a:t>-</a:t>
            </a:r>
            <a:r>
              <a:rPr lang="en-US" sz="1400" dirty="0" err="1"/>
              <a:t>reinhart</a:t>
            </a:r>
            <a:r>
              <a:rPr lang="en-US" sz="1400" dirty="0"/>
              <a:t>-</a:t>
            </a:r>
            <a:r>
              <a:rPr lang="en-US" sz="1400" dirty="0" err="1"/>
              <a:t>rogoff</a:t>
            </a:r>
            <a:r>
              <a:rPr lang="en-US" sz="1400" dirty="0"/>
              <a:t>-and-the-excel-error-that-changed-history</a:t>
            </a:r>
          </a:p>
          <a:p>
            <a:endParaRPr lang="en-US" sz="1400" dirty="0"/>
          </a:p>
        </p:txBody>
      </p:sp>
    </p:spTree>
    <p:extLst>
      <p:ext uri="{BB962C8B-B14F-4D97-AF65-F5344CB8AC3E}">
        <p14:creationId xmlns:p14="http://schemas.microsoft.com/office/powerpoint/2010/main" val="270856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africanmigra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20538"/>
            <a:ext cx="7029074" cy="4409646"/>
          </a:xfrm>
          <a:prstGeom prst="rect">
            <a:avLst/>
          </a:prstGeom>
        </p:spPr>
      </p:pic>
      <p:sp>
        <p:nvSpPr>
          <p:cNvPr id="4" name="Text Box 4"/>
          <p:cNvSpPr txBox="1">
            <a:spLocks noChangeArrowheads="1"/>
          </p:cNvSpPr>
          <p:nvPr/>
        </p:nvSpPr>
        <p:spPr bwMode="auto">
          <a:xfrm>
            <a:off x="4472282" y="3499143"/>
            <a:ext cx="2936551" cy="584775"/>
          </a:xfrm>
          <a:prstGeom prst="rect">
            <a:avLst/>
          </a:prstGeom>
          <a:noFill/>
          <a:ln w="9525">
            <a:noFill/>
            <a:miter lim="800000"/>
            <a:headEnd/>
            <a:tailEnd/>
          </a:ln>
        </p:spPr>
        <p:txBody>
          <a:bodyPr wrap="square">
            <a:prstTxWarp prst="textNoShape">
              <a:avLst/>
            </a:prstTxWarp>
            <a:spAutoFit/>
          </a:bodyPr>
          <a:lstStyle/>
          <a:p>
            <a:r>
              <a:rPr lang="en-GB" sz="1600" dirty="0" err="1">
                <a:solidFill>
                  <a:prstClr val="black"/>
                </a:solidFill>
                <a:latin typeface="Calibri"/>
                <a:ea typeface="Batang" pitchFamily="18" charset="-127"/>
                <a:cs typeface="Batang" pitchFamily="18" charset="-127"/>
              </a:rPr>
              <a:t>Llorente</a:t>
            </a:r>
            <a:r>
              <a:rPr lang="en-GB" sz="1600" dirty="0">
                <a:solidFill>
                  <a:prstClr val="black"/>
                </a:solidFill>
                <a:latin typeface="Calibri"/>
                <a:ea typeface="Batang" pitchFamily="18" charset="-127"/>
                <a:cs typeface="Batang" pitchFamily="18" charset="-127"/>
              </a:rPr>
              <a:t> et al. Science, 350, 6262</a:t>
            </a:r>
          </a:p>
          <a:p>
            <a:r>
              <a:rPr lang="en-US" sz="1600" dirty="0" err="1">
                <a:solidFill>
                  <a:prstClr val="black"/>
                </a:solidFill>
                <a:latin typeface="Calibri"/>
                <a:ea typeface="Batang" pitchFamily="18" charset="-127"/>
                <a:cs typeface="Batang" pitchFamily="18" charset="-127"/>
              </a:rPr>
              <a:t>doi</a:t>
            </a:r>
            <a:r>
              <a:rPr lang="en-US" sz="1600" dirty="0">
                <a:solidFill>
                  <a:prstClr val="black"/>
                </a:solidFill>
                <a:latin typeface="Calibri"/>
                <a:ea typeface="Batang" pitchFamily="18" charset="-127"/>
                <a:cs typeface="Batang" pitchFamily="18" charset="-127"/>
              </a:rPr>
              <a:t>:</a:t>
            </a:r>
            <a:r>
              <a:rPr lang="fi-FI" sz="1600" dirty="0">
                <a:solidFill>
                  <a:prstClr val="black"/>
                </a:solidFill>
                <a:ea typeface="Batang" pitchFamily="18" charset="-127"/>
                <a:cs typeface="Batang" pitchFamily="18" charset="-127"/>
              </a:rPr>
              <a:t>10.1126/science.aad2879</a:t>
            </a:r>
            <a:endParaRPr lang="en-GB" sz="1600" dirty="0">
              <a:solidFill>
                <a:prstClr val="black"/>
              </a:solidFill>
              <a:latin typeface="Calibri"/>
              <a:ea typeface="Batang" pitchFamily="18" charset="-127"/>
              <a:cs typeface="Batang" pitchFamily="18" charset="-127"/>
            </a:endParaRPr>
          </a:p>
        </p:txBody>
      </p:sp>
      <p:sp>
        <p:nvSpPr>
          <p:cNvPr id="5" name="Rectangle 3"/>
          <p:cNvSpPr>
            <a:spLocks noChangeArrowheads="1"/>
          </p:cNvSpPr>
          <p:nvPr/>
        </p:nvSpPr>
        <p:spPr bwMode="auto">
          <a:xfrm>
            <a:off x="332330" y="4169768"/>
            <a:ext cx="7029073" cy="923330"/>
          </a:xfrm>
          <a:prstGeom prst="rect">
            <a:avLst/>
          </a:prstGeom>
          <a:solidFill>
            <a:schemeClr val="bg1"/>
          </a:solidFill>
          <a:ln w="9525">
            <a:noFill/>
            <a:miter lim="800000"/>
            <a:headEnd/>
            <a:tailEnd/>
          </a:ln>
        </p:spPr>
        <p:txBody>
          <a:bodyPr wrap="square">
            <a:prstTxWarp prst="textNoShape">
              <a:avLst/>
            </a:prstTxWarp>
            <a:spAutoFit/>
          </a:bodyPr>
          <a:lstStyle/>
          <a:p>
            <a:r>
              <a:rPr lang="en-GB" dirty="0">
                <a:solidFill>
                  <a:srgbClr val="FF0000"/>
                </a:solidFill>
                <a:ea typeface="Batang" pitchFamily="18" charset="-127"/>
                <a:cs typeface="Batang" pitchFamily="18" charset="-127"/>
              </a:rPr>
              <a:t>The results presented in the Report “Ancient Ethiopian genome reveals extensive Eurasian admixture throughout the African continent“ were affected by a bioinformatics error</a:t>
            </a:r>
            <a:endParaRPr lang="en-GB" i="1" dirty="0">
              <a:solidFill>
                <a:srgbClr val="FF0000"/>
              </a:solidFill>
              <a:latin typeface="Calibri"/>
              <a:ea typeface="Batang" pitchFamily="18" charset="-127"/>
              <a:cs typeface="Batang" pitchFamily="18" charset="-127"/>
            </a:endParaRPr>
          </a:p>
        </p:txBody>
      </p:sp>
      <p:sp>
        <p:nvSpPr>
          <p:cNvPr id="7" name="TextBox 6"/>
          <p:cNvSpPr txBox="1"/>
          <p:nvPr/>
        </p:nvSpPr>
        <p:spPr>
          <a:xfrm>
            <a:off x="3563888" y="4780197"/>
            <a:ext cx="5078634" cy="246221"/>
          </a:xfrm>
          <a:prstGeom prst="rect">
            <a:avLst/>
          </a:prstGeom>
          <a:noFill/>
        </p:spPr>
        <p:txBody>
          <a:bodyPr wrap="none" rtlCol="0">
            <a:spAutoFit/>
          </a:bodyPr>
          <a:lstStyle/>
          <a:p>
            <a:r>
              <a:rPr lang="en-US" sz="1000" dirty="0"/>
              <a:t>https://</a:t>
            </a:r>
            <a:r>
              <a:rPr lang="en-US" sz="1000" dirty="0" err="1"/>
              <a:t>www.nature.com</a:t>
            </a:r>
            <a:r>
              <a:rPr lang="en-US" sz="1000" dirty="0"/>
              <a:t>/news/error-found-in-study-of-first-ancient-african-genome-1.19258</a:t>
            </a:r>
          </a:p>
        </p:txBody>
      </p:sp>
    </p:spTree>
    <p:extLst>
      <p:ext uri="{BB962C8B-B14F-4D97-AF65-F5344CB8AC3E}">
        <p14:creationId xmlns:p14="http://schemas.microsoft.com/office/powerpoint/2010/main" val="788373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If software is so important, why do researchers find it so difficult?</a:t>
            </a:r>
          </a:p>
        </p:txBody>
      </p:sp>
    </p:spTree>
    <p:extLst>
      <p:ext uri="{BB962C8B-B14F-4D97-AF65-F5344CB8AC3E}">
        <p14:creationId xmlns:p14="http://schemas.microsoft.com/office/powerpoint/2010/main" val="1597842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272604"/>
          </a:xfrm>
          <a:prstGeom prst="rect">
            <a:avLst/>
          </a:prstGeom>
          <a:noFill/>
          <a:ln w="9525">
            <a:noFill/>
            <a:miter lim="800000"/>
            <a:headEnd/>
            <a:tailEnd/>
          </a:ln>
        </p:spPr>
      </p:pic>
      <p:sp>
        <p:nvSpPr>
          <p:cNvPr id="4" name="Rectangle 3"/>
          <p:cNvSpPr txBox="1">
            <a:spLocks noChangeArrowheads="1"/>
          </p:cNvSpPr>
          <p:nvPr/>
        </p:nvSpPr>
        <p:spPr>
          <a:xfrm rot="5400000">
            <a:off x="6786091" y="2798168"/>
            <a:ext cx="4187428" cy="503237"/>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Tx/>
              <a:buNone/>
            </a:pPr>
            <a:r>
              <a:rPr lang="en-GB" sz="1000" dirty="0">
                <a:solidFill>
                  <a:schemeClr val="bg1"/>
                </a:solidFill>
              </a:rPr>
              <a:t>Victoria </a:t>
            </a:r>
            <a:r>
              <a:rPr lang="en-GB" sz="1000" dirty="0" err="1">
                <a:solidFill>
                  <a:schemeClr val="bg1"/>
                </a:solidFill>
              </a:rPr>
              <a:t>Stodden</a:t>
            </a:r>
            <a:r>
              <a:rPr lang="en-GB" sz="1000" dirty="0">
                <a:solidFill>
                  <a:schemeClr val="bg1"/>
                </a:solidFill>
              </a:rPr>
              <a:t>, AMP 2011  </a:t>
            </a:r>
            <a:r>
              <a:rPr lang="en-GB" sz="1000" dirty="0">
                <a:solidFill>
                  <a:schemeClr val="bg1"/>
                </a:solidFill>
                <a:hlinkClick r:id="rId4"/>
              </a:rPr>
              <a:t>http://www.stodden.net/AMP2011/</a:t>
            </a:r>
            <a:r>
              <a:rPr lang="en-GB" sz="1000" dirty="0">
                <a:solidFill>
                  <a:schemeClr val="bg1"/>
                </a:solidFill>
              </a:rPr>
              <a:t>,</a:t>
            </a:r>
          </a:p>
          <a:p>
            <a:pPr>
              <a:lnSpc>
                <a:spcPct val="90000"/>
              </a:lnSpc>
              <a:buNone/>
            </a:pPr>
            <a:r>
              <a:rPr lang="en-GB" sz="1000" dirty="0">
                <a:solidFill>
                  <a:schemeClr val="bg1"/>
                </a:solidFill>
                <a:ea typeface="Batang" pitchFamily="18" charset="-127"/>
                <a:cs typeface="Batang" pitchFamily="18" charset="-127"/>
              </a:rPr>
              <a:t>Special Issue Reproducible Research Computing in Science and Engineering</a:t>
            </a:r>
            <a:br>
              <a:rPr lang="en-GB" sz="1000" dirty="0">
                <a:solidFill>
                  <a:schemeClr val="bg1"/>
                </a:solidFill>
                <a:ea typeface="Batang" pitchFamily="18" charset="-127"/>
                <a:cs typeface="Batang" pitchFamily="18" charset="-127"/>
              </a:rPr>
            </a:br>
            <a:r>
              <a:rPr lang="en-GB" sz="1000" dirty="0">
                <a:solidFill>
                  <a:schemeClr val="bg1"/>
                </a:solidFill>
                <a:ea typeface="Batang" pitchFamily="18" charset="-127"/>
                <a:cs typeface="Batang" pitchFamily="18" charset="-127"/>
              </a:rPr>
              <a:t>July/August 2012, 14(4)</a:t>
            </a:r>
          </a:p>
          <a:p>
            <a:pPr>
              <a:lnSpc>
                <a:spcPct val="90000"/>
              </a:lnSpc>
              <a:buNone/>
            </a:pPr>
            <a:r>
              <a:rPr lang="en-GB" sz="1000" dirty="0" err="1">
                <a:solidFill>
                  <a:schemeClr val="bg1"/>
                </a:solidFill>
              </a:rPr>
              <a:t>Howison</a:t>
            </a:r>
            <a:r>
              <a:rPr lang="en-GB" sz="1000" dirty="0">
                <a:solidFill>
                  <a:schemeClr val="bg1"/>
                </a:solidFill>
              </a:rPr>
              <a:t> and </a:t>
            </a:r>
            <a:r>
              <a:rPr lang="en-GB" sz="1000" dirty="0" err="1">
                <a:solidFill>
                  <a:schemeClr val="bg1"/>
                </a:solidFill>
              </a:rPr>
              <a:t>Herbsleb</a:t>
            </a:r>
            <a:r>
              <a:rPr lang="en-GB" sz="1000" dirty="0">
                <a:solidFill>
                  <a:schemeClr val="bg1"/>
                </a:solidFill>
              </a:rPr>
              <a:t> (2013) "Incentives and Integration In Scientific Software Production" CSCW 2013. </a:t>
            </a:r>
          </a:p>
          <a:p>
            <a:pPr>
              <a:lnSpc>
                <a:spcPct val="90000"/>
              </a:lnSpc>
              <a:buNone/>
            </a:pPr>
            <a:endParaRPr lang="en-GB" sz="1000" dirty="0">
              <a:solidFill>
                <a:schemeClr val="bg1"/>
              </a:solidFill>
              <a:ea typeface="Batang" pitchFamily="18" charset="-127"/>
              <a:cs typeface="Batang" pitchFamily="18" charset="-127"/>
            </a:endParaRPr>
          </a:p>
          <a:p>
            <a:pPr>
              <a:lnSpc>
                <a:spcPct val="90000"/>
              </a:lnSpc>
              <a:buFontTx/>
              <a:buNone/>
            </a:pPr>
            <a:r>
              <a:rPr lang="en-GB" sz="1000" dirty="0">
                <a:solidFill>
                  <a:schemeClr val="bg1"/>
                </a:solidFill>
              </a:rPr>
              <a:t> </a:t>
            </a:r>
          </a:p>
        </p:txBody>
      </p:sp>
    </p:spTree>
    <p:extLst>
      <p:ext uri="{BB962C8B-B14F-4D97-AF65-F5344CB8AC3E}">
        <p14:creationId xmlns:p14="http://schemas.microsoft.com/office/powerpoint/2010/main" val="648379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407AD-4A3A-EF4F-8C1A-45B4C61E31AC}"/>
              </a:ext>
            </a:extLst>
          </p:cNvPr>
          <p:cNvSpPr>
            <a:spLocks noGrp="1"/>
          </p:cNvSpPr>
          <p:nvPr>
            <p:ph type="title"/>
          </p:nvPr>
        </p:nvSpPr>
        <p:spPr/>
        <p:txBody>
          <a:bodyPr/>
          <a:lstStyle/>
          <a:p>
            <a:r>
              <a:rPr lang="en-US" dirty="0"/>
              <a:t>Who am I?</a:t>
            </a:r>
          </a:p>
        </p:txBody>
      </p:sp>
      <p:pic>
        <p:nvPicPr>
          <p:cNvPr id="3" name="Picture 2">
            <a:extLst>
              <a:ext uri="{FF2B5EF4-FFF2-40B4-BE49-F238E27FC236}">
                <a16:creationId xmlns:a16="http://schemas.microsoft.com/office/drawing/2014/main" id="{8C4F93AC-0863-774E-8EB7-A705CBA63D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6685C3CC-2EA3-2D40-9D6C-0753536F8FDC}"/>
              </a:ext>
            </a:extLst>
          </p:cNvPr>
          <p:cNvSpPr txBox="1"/>
          <p:nvPr/>
        </p:nvSpPr>
        <p:spPr>
          <a:xfrm>
            <a:off x="539552" y="22230"/>
            <a:ext cx="2618537" cy="276999"/>
          </a:xfrm>
          <a:prstGeom prst="rect">
            <a:avLst/>
          </a:prstGeom>
          <a:noFill/>
        </p:spPr>
        <p:txBody>
          <a:bodyPr wrap="none" rtlCol="0">
            <a:spAutoFit/>
          </a:bodyPr>
          <a:lstStyle/>
          <a:p>
            <a:r>
              <a:rPr lang="en-US" sz="1200" dirty="0">
                <a:hlinkClick r:id="rId4"/>
              </a:rPr>
              <a:t>“Flock of Birds”</a:t>
            </a:r>
            <a:r>
              <a:rPr lang="en-US" sz="1200" dirty="0"/>
              <a:t> by </a:t>
            </a:r>
            <a:r>
              <a:rPr lang="en-US" sz="1200" i="1" dirty="0">
                <a:hlinkClick r:id="rId5"/>
              </a:rPr>
              <a:t>Eugene Zemlyanskiy</a:t>
            </a:r>
            <a:endParaRPr lang="en-US" sz="1200" dirty="0"/>
          </a:p>
        </p:txBody>
      </p:sp>
    </p:spTree>
    <p:extLst>
      <p:ext uri="{BB962C8B-B14F-4D97-AF65-F5344CB8AC3E}">
        <p14:creationId xmlns:p14="http://schemas.microsoft.com/office/powerpoint/2010/main" val="4056897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still all about reputation</a:t>
            </a:r>
          </a:p>
        </p:txBody>
      </p:sp>
      <p:sp>
        <p:nvSpPr>
          <p:cNvPr id="3" name="Content Placeholder 2"/>
          <p:cNvSpPr txBox="1">
            <a:spLocks/>
          </p:cNvSpPr>
          <p:nvPr/>
        </p:nvSpPr>
        <p:spPr>
          <a:xfrm>
            <a:off x="333375" y="1131591"/>
            <a:ext cx="8487097" cy="3816424"/>
          </a:xfrm>
          <a:prstGeom prst="rect">
            <a:avLst/>
          </a:prstGeom>
        </p:spPr>
        <p:txBody>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600" dirty="0"/>
              <a:t>“This particular project was something I wrote a couple years ago to help me out with a workflow</a:t>
            </a:r>
            <a:r>
              <a:rPr lang="is-IS" sz="2600" dirty="0"/>
              <a:t>…</a:t>
            </a:r>
            <a:r>
              <a:rPr lang="en-US" sz="2600" dirty="0"/>
              <a:t> </a:t>
            </a:r>
            <a:r>
              <a:rPr lang="en-US" sz="2600" dirty="0">
                <a:solidFill>
                  <a:srgbClr val="FF0000"/>
                </a:solidFill>
              </a:rPr>
              <a:t>I’d put it up on </a:t>
            </a:r>
            <a:r>
              <a:rPr lang="en-US" sz="2600" dirty="0" err="1">
                <a:solidFill>
                  <a:srgbClr val="FF0000"/>
                </a:solidFill>
              </a:rPr>
              <a:t>Github</a:t>
            </a:r>
            <a:r>
              <a:rPr lang="en-US" sz="2600" dirty="0"/>
              <a:t>, so that others could potentially use it or use the code. So I went to see what people were saying about this project. It seemed liked </a:t>
            </a:r>
            <a:r>
              <a:rPr lang="en-US" sz="2600" dirty="0">
                <a:solidFill>
                  <a:srgbClr val="FF0000"/>
                </a:solidFill>
              </a:rPr>
              <a:t>I’d done something fundamentally wrong</a:t>
            </a:r>
            <a:r>
              <a:rPr lang="en-US" sz="2600" dirty="0"/>
              <a:t>, so stupid that it flabbergasts someone... </a:t>
            </a:r>
            <a:r>
              <a:rPr lang="en-US" sz="2600" dirty="0">
                <a:solidFill>
                  <a:srgbClr val="FF0000"/>
                </a:solidFill>
              </a:rPr>
              <a:t>So of course I start sobbing</a:t>
            </a:r>
            <a:r>
              <a:rPr lang="en-US" sz="2600" dirty="0"/>
              <a:t>. Then I see these people’s follower count, and I sob harder. I can’t help but think of potential future employers that are no longer potential.”</a:t>
            </a:r>
          </a:p>
          <a:p>
            <a:pPr marL="0" indent="0">
              <a:buFont typeface="Arial" pitchFamily="34" charset="0"/>
              <a:buNone/>
            </a:pPr>
            <a:endParaRPr lang="en-US" sz="2800" dirty="0"/>
          </a:p>
          <a:p>
            <a:pPr marL="0" indent="0">
              <a:buFont typeface="Arial" pitchFamily="34" charset="0"/>
              <a:buNone/>
            </a:pPr>
            <a:endParaRPr lang="en-US" sz="2800" dirty="0"/>
          </a:p>
        </p:txBody>
      </p:sp>
      <p:sp>
        <p:nvSpPr>
          <p:cNvPr id="4" name="Text Box 4"/>
          <p:cNvSpPr txBox="1">
            <a:spLocks noChangeArrowheads="1"/>
          </p:cNvSpPr>
          <p:nvPr/>
        </p:nvSpPr>
        <p:spPr bwMode="auto">
          <a:xfrm>
            <a:off x="4427984" y="4299942"/>
            <a:ext cx="4544129" cy="523220"/>
          </a:xfrm>
          <a:prstGeom prst="rect">
            <a:avLst/>
          </a:prstGeom>
          <a:solidFill>
            <a:schemeClr val="bg1"/>
          </a:solidFill>
          <a:ln w="9525">
            <a:noFill/>
            <a:miter lim="800000"/>
            <a:headEnd/>
            <a:tailEnd/>
          </a:ln>
        </p:spPr>
        <p:txBody>
          <a:bodyPr wrap="none">
            <a:prstTxWarp prst="textNoShape">
              <a:avLst/>
            </a:prstTxWarp>
            <a:spAutoFit/>
          </a:bodyPr>
          <a:lstStyle/>
          <a:p>
            <a:r>
              <a:rPr lang="de-DE" sz="1400" dirty="0">
                <a:solidFill>
                  <a:prstClr val="black"/>
                </a:solidFill>
                <a:ea typeface="Batang" pitchFamily="18" charset="-127"/>
                <a:cs typeface="Batang" pitchFamily="18" charset="-127"/>
                <a:hlinkClick r:id="rId2"/>
              </a:rPr>
              <a:t>http://www.software.ac.uk/blog/2013-01-25-haters-gonna-</a:t>
            </a:r>
            <a:br>
              <a:rPr lang="de-DE" sz="1400" dirty="0">
                <a:solidFill>
                  <a:prstClr val="black"/>
                </a:solidFill>
                <a:ea typeface="Batang" pitchFamily="18" charset="-127"/>
                <a:cs typeface="Batang" pitchFamily="18" charset="-127"/>
                <a:hlinkClick r:id="rId2"/>
              </a:rPr>
            </a:br>
            <a:r>
              <a:rPr lang="de-DE" sz="1400" dirty="0">
                <a:solidFill>
                  <a:prstClr val="black"/>
                </a:solidFill>
                <a:ea typeface="Batang" pitchFamily="18" charset="-127"/>
                <a:cs typeface="Batang" pitchFamily="18" charset="-127"/>
                <a:hlinkClick r:id="rId2"/>
              </a:rPr>
              <a:t>hate-why-you-shouldnt-be-ashamed-releasing-your-code</a:t>
            </a:r>
            <a:endParaRPr lang="de-DE" sz="1400" dirty="0">
              <a:solidFill>
                <a:prstClr val="black"/>
              </a:solidFill>
              <a:ea typeface="Batang" pitchFamily="18" charset="-127"/>
              <a:cs typeface="Batang" pitchFamily="18" charset="-127"/>
            </a:endParaRPr>
          </a:p>
        </p:txBody>
      </p:sp>
      <p:pic>
        <p:nvPicPr>
          <p:cNvPr id="5" name="Picture 4"/>
          <p:cNvPicPr>
            <a:picLocks noChangeAspect="1"/>
          </p:cNvPicPr>
          <p:nvPr/>
        </p:nvPicPr>
        <p:blipFill>
          <a:blip r:embed="rId3"/>
          <a:stretch>
            <a:fillRect/>
          </a:stretch>
        </p:blipFill>
        <p:spPr>
          <a:xfrm>
            <a:off x="8316416" y="4848225"/>
            <a:ext cx="838200" cy="295275"/>
          </a:xfrm>
          <a:prstGeom prst="rect">
            <a:avLst/>
          </a:prstGeom>
        </p:spPr>
      </p:pic>
    </p:spTree>
    <p:extLst>
      <p:ext uri="{BB962C8B-B14F-4D97-AF65-F5344CB8AC3E}">
        <p14:creationId xmlns:p14="http://schemas.microsoft.com/office/powerpoint/2010/main" val="588063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A2F83-DDF8-BF4A-BDC1-0464667DEC04}"/>
              </a:ext>
            </a:extLst>
          </p:cNvPr>
          <p:cNvSpPr>
            <a:spLocks noGrp="1"/>
          </p:cNvSpPr>
          <p:nvPr>
            <p:ph type="title"/>
          </p:nvPr>
        </p:nvSpPr>
        <p:spPr/>
        <p:txBody>
          <a:bodyPr/>
          <a:lstStyle/>
          <a:p>
            <a:r>
              <a:rPr lang="en-US" dirty="0"/>
              <a:t>And culture change is hard</a:t>
            </a:r>
          </a:p>
        </p:txBody>
      </p:sp>
      <p:pic>
        <p:nvPicPr>
          <p:cNvPr id="5" name="Picture 4">
            <a:extLst>
              <a:ext uri="{FF2B5EF4-FFF2-40B4-BE49-F238E27FC236}">
                <a16:creationId xmlns:a16="http://schemas.microsoft.com/office/drawing/2014/main" id="{D716680E-BD33-D747-8FAC-8DCF8CFBFB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1139354"/>
            <a:ext cx="1800200" cy="817805"/>
          </a:xfrm>
          <a:prstGeom prst="rect">
            <a:avLst/>
          </a:prstGeom>
        </p:spPr>
      </p:pic>
      <p:sp>
        <p:nvSpPr>
          <p:cNvPr id="6" name="TextBox 5">
            <a:extLst>
              <a:ext uri="{FF2B5EF4-FFF2-40B4-BE49-F238E27FC236}">
                <a16:creationId xmlns:a16="http://schemas.microsoft.com/office/drawing/2014/main" id="{D0427254-F6E4-FD49-8F4B-638E98C3B547}"/>
              </a:ext>
            </a:extLst>
          </p:cNvPr>
          <p:cNvSpPr txBox="1"/>
          <p:nvPr/>
        </p:nvSpPr>
        <p:spPr>
          <a:xfrm>
            <a:off x="107504" y="4610040"/>
            <a:ext cx="3328155" cy="553998"/>
          </a:xfrm>
          <a:prstGeom prst="rect">
            <a:avLst/>
          </a:prstGeom>
          <a:noFill/>
        </p:spPr>
        <p:txBody>
          <a:bodyPr wrap="none" rtlCol="0">
            <a:spAutoFit/>
          </a:bodyPr>
          <a:lstStyle/>
          <a:p>
            <a:r>
              <a:rPr lang="en-GB" sz="1000" b="1" dirty="0" err="1"/>
              <a:t>Stodden</a:t>
            </a:r>
            <a:r>
              <a:rPr lang="en-GB" sz="1000" b="1" dirty="0"/>
              <a:t>, Seiler, Ma. An empirical analysis of journal policy </a:t>
            </a:r>
            <a:br>
              <a:rPr lang="en-GB" sz="1000" b="1" dirty="0"/>
            </a:br>
            <a:r>
              <a:rPr lang="en-GB" sz="1000" b="1" dirty="0"/>
              <a:t>effectiveness for computational reproducibility</a:t>
            </a:r>
          </a:p>
          <a:p>
            <a:r>
              <a:rPr lang="en-GB" sz="1000" dirty="0">
                <a:hlinkClick r:id="rId4"/>
              </a:rPr>
              <a:t>https://doi.org/10.1073/pnas.1708290115</a:t>
            </a:r>
            <a:endParaRPr lang="en-US" sz="1000" dirty="0"/>
          </a:p>
        </p:txBody>
      </p:sp>
      <p:sp>
        <p:nvSpPr>
          <p:cNvPr id="7" name="TextBox 6">
            <a:extLst>
              <a:ext uri="{FF2B5EF4-FFF2-40B4-BE49-F238E27FC236}">
                <a16:creationId xmlns:a16="http://schemas.microsoft.com/office/drawing/2014/main" id="{88736EFE-79A6-8B48-80B9-689A4181DE91}"/>
              </a:ext>
            </a:extLst>
          </p:cNvPr>
          <p:cNvSpPr txBox="1"/>
          <p:nvPr/>
        </p:nvSpPr>
        <p:spPr>
          <a:xfrm>
            <a:off x="107504" y="1957159"/>
            <a:ext cx="9036496" cy="2893100"/>
          </a:xfrm>
          <a:prstGeom prst="rect">
            <a:avLst/>
          </a:prstGeom>
          <a:noFill/>
        </p:spPr>
        <p:txBody>
          <a:bodyPr wrap="square" rtlCol="0">
            <a:spAutoFit/>
          </a:bodyPr>
          <a:lstStyle/>
          <a:p>
            <a:r>
              <a:rPr lang="en-GB" sz="2800" i="1" dirty="0"/>
              <a:t>“We require that all computer code used for </a:t>
            </a:r>
            <a:r>
              <a:rPr lang="en-GB" sz="2800" i="1" dirty="0" err="1"/>
              <a:t>modeling</a:t>
            </a:r>
            <a:r>
              <a:rPr lang="en-GB" sz="2800" i="1" dirty="0"/>
              <a:t> and/or data analysis that is not commercially available be deposited in a publicly accessible repository upon publication.” </a:t>
            </a:r>
            <a:br>
              <a:rPr lang="en-GB" sz="2800" i="1" dirty="0"/>
            </a:br>
            <a:endParaRPr lang="en-GB" sz="1400" i="1" dirty="0"/>
          </a:p>
          <a:p>
            <a:r>
              <a:rPr lang="en-GB" sz="2800" i="1" dirty="0"/>
              <a:t>“After publication, all reasonable requests for data, code, or materials must be fulfilled.”</a:t>
            </a:r>
          </a:p>
          <a:p>
            <a:endParaRPr lang="en-US" sz="2800" i="1" dirty="0"/>
          </a:p>
        </p:txBody>
      </p:sp>
      <p:sp>
        <p:nvSpPr>
          <p:cNvPr id="9" name="TextBox 8">
            <a:extLst>
              <a:ext uri="{FF2B5EF4-FFF2-40B4-BE49-F238E27FC236}">
                <a16:creationId xmlns:a16="http://schemas.microsoft.com/office/drawing/2014/main" id="{DEE0A7A8-8F43-D24D-8F89-CB6B592A4B96}"/>
              </a:ext>
            </a:extLst>
          </p:cNvPr>
          <p:cNvSpPr txBox="1"/>
          <p:nvPr/>
        </p:nvSpPr>
        <p:spPr>
          <a:xfrm>
            <a:off x="2291068" y="1203598"/>
            <a:ext cx="6961452" cy="523220"/>
          </a:xfrm>
          <a:prstGeom prst="rect">
            <a:avLst/>
          </a:prstGeom>
          <a:noFill/>
        </p:spPr>
        <p:txBody>
          <a:bodyPr wrap="square" rtlCol="0">
            <a:spAutoFit/>
          </a:bodyPr>
          <a:lstStyle/>
          <a:p>
            <a:pPr lvl="0"/>
            <a:r>
              <a:rPr lang="en-GB" sz="2800" dirty="0">
                <a:solidFill>
                  <a:prstClr val="black"/>
                </a:solidFill>
              </a:rPr>
              <a:t>In 2011 </a:t>
            </a:r>
            <a:r>
              <a:rPr lang="en-GB" sz="2800" dirty="0">
                <a:solidFill>
                  <a:prstClr val="black"/>
                </a:solidFill>
                <a:hlinkClick r:id="rId5"/>
              </a:rPr>
              <a:t>Science changed its editorial policies</a:t>
            </a:r>
            <a:r>
              <a:rPr lang="en-GB" sz="2800" dirty="0">
                <a:solidFill>
                  <a:prstClr val="black"/>
                </a:solidFill>
              </a:rPr>
              <a:t>:</a:t>
            </a:r>
          </a:p>
        </p:txBody>
      </p:sp>
    </p:spTree>
    <p:extLst>
      <p:ext uri="{BB962C8B-B14F-4D97-AF65-F5344CB8AC3E}">
        <p14:creationId xmlns:p14="http://schemas.microsoft.com/office/powerpoint/2010/main" val="3765500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A2F83-DDF8-BF4A-BDC1-0464667DEC04}"/>
              </a:ext>
            </a:extLst>
          </p:cNvPr>
          <p:cNvSpPr>
            <a:spLocks noGrp="1"/>
          </p:cNvSpPr>
          <p:nvPr>
            <p:ph type="title"/>
          </p:nvPr>
        </p:nvSpPr>
        <p:spPr/>
        <p:txBody>
          <a:bodyPr/>
          <a:lstStyle/>
          <a:p>
            <a:r>
              <a:rPr lang="en-US" dirty="0"/>
              <a:t>And culture change is hard</a:t>
            </a:r>
          </a:p>
        </p:txBody>
      </p:sp>
      <p:pic>
        <p:nvPicPr>
          <p:cNvPr id="3" name="Picture 2">
            <a:extLst>
              <a:ext uri="{FF2B5EF4-FFF2-40B4-BE49-F238E27FC236}">
                <a16:creationId xmlns:a16="http://schemas.microsoft.com/office/drawing/2014/main" id="{4A45961F-CBBA-5346-817F-C45AD83B87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23728" y="1139354"/>
            <a:ext cx="6480720" cy="3400200"/>
          </a:xfrm>
          <a:prstGeom prst="rect">
            <a:avLst/>
          </a:prstGeom>
        </p:spPr>
      </p:pic>
      <p:pic>
        <p:nvPicPr>
          <p:cNvPr id="5" name="Picture 4">
            <a:extLst>
              <a:ext uri="{FF2B5EF4-FFF2-40B4-BE49-F238E27FC236}">
                <a16:creationId xmlns:a16="http://schemas.microsoft.com/office/drawing/2014/main" id="{D716680E-BD33-D747-8FAC-8DCF8CFBFB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1139354"/>
            <a:ext cx="1800200" cy="817805"/>
          </a:xfrm>
          <a:prstGeom prst="rect">
            <a:avLst/>
          </a:prstGeom>
        </p:spPr>
      </p:pic>
      <p:sp>
        <p:nvSpPr>
          <p:cNvPr id="6" name="TextBox 5">
            <a:extLst>
              <a:ext uri="{FF2B5EF4-FFF2-40B4-BE49-F238E27FC236}">
                <a16:creationId xmlns:a16="http://schemas.microsoft.com/office/drawing/2014/main" id="{D0427254-F6E4-FD49-8F4B-638E98C3B547}"/>
              </a:ext>
            </a:extLst>
          </p:cNvPr>
          <p:cNvSpPr txBox="1"/>
          <p:nvPr/>
        </p:nvSpPr>
        <p:spPr>
          <a:xfrm>
            <a:off x="107504" y="4610040"/>
            <a:ext cx="3328155" cy="553998"/>
          </a:xfrm>
          <a:prstGeom prst="rect">
            <a:avLst/>
          </a:prstGeom>
          <a:noFill/>
        </p:spPr>
        <p:txBody>
          <a:bodyPr wrap="none" rtlCol="0">
            <a:spAutoFit/>
          </a:bodyPr>
          <a:lstStyle/>
          <a:p>
            <a:r>
              <a:rPr lang="en-GB" sz="1000" b="1" dirty="0" err="1"/>
              <a:t>Stodden</a:t>
            </a:r>
            <a:r>
              <a:rPr lang="en-GB" sz="1000" b="1" dirty="0"/>
              <a:t>, Seiler, Ma. An empirical analysis of journal policy </a:t>
            </a:r>
            <a:br>
              <a:rPr lang="en-GB" sz="1000" b="1" dirty="0"/>
            </a:br>
            <a:r>
              <a:rPr lang="en-GB" sz="1000" b="1" dirty="0"/>
              <a:t>effectiveness for computational reproducibility</a:t>
            </a:r>
          </a:p>
          <a:p>
            <a:r>
              <a:rPr lang="en-GB" sz="1000" dirty="0">
                <a:hlinkClick r:id="rId5"/>
              </a:rPr>
              <a:t>https://doi.org/10.1073/pnas.1708290115</a:t>
            </a:r>
            <a:endParaRPr lang="en-US" sz="1000" dirty="0"/>
          </a:p>
        </p:txBody>
      </p:sp>
      <p:grpSp>
        <p:nvGrpSpPr>
          <p:cNvPr id="10" name="Group 9">
            <a:extLst>
              <a:ext uri="{FF2B5EF4-FFF2-40B4-BE49-F238E27FC236}">
                <a16:creationId xmlns:a16="http://schemas.microsoft.com/office/drawing/2014/main" id="{1F7DBA23-AE5F-4940-AE7D-FD1001FA647C}"/>
              </a:ext>
            </a:extLst>
          </p:cNvPr>
          <p:cNvGrpSpPr/>
          <p:nvPr/>
        </p:nvGrpSpPr>
        <p:grpSpPr>
          <a:xfrm>
            <a:off x="8100392" y="2714662"/>
            <a:ext cx="3516019" cy="2880320"/>
            <a:chOff x="5580112" y="2067694"/>
            <a:chExt cx="3516019" cy="2880320"/>
          </a:xfrm>
        </p:grpSpPr>
        <p:pic>
          <p:nvPicPr>
            <p:cNvPr id="4" name="Picture 3">
              <a:extLst>
                <a:ext uri="{FF2B5EF4-FFF2-40B4-BE49-F238E27FC236}">
                  <a16:creationId xmlns:a16="http://schemas.microsoft.com/office/drawing/2014/main" id="{535B28CF-2C16-524B-AD8E-8DF07DAEB86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80112" y="2067694"/>
              <a:ext cx="3516019" cy="1512168"/>
            </a:xfrm>
            <a:prstGeom prst="rect">
              <a:avLst/>
            </a:prstGeom>
          </p:spPr>
        </p:pic>
        <p:pic>
          <p:nvPicPr>
            <p:cNvPr id="8" name="Picture 7">
              <a:extLst>
                <a:ext uri="{FF2B5EF4-FFF2-40B4-BE49-F238E27FC236}">
                  <a16:creationId xmlns:a16="http://schemas.microsoft.com/office/drawing/2014/main" id="{1FADCA54-0077-494D-BCA9-EFC0A2D31F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80112" y="3643486"/>
              <a:ext cx="3516019" cy="1304528"/>
            </a:xfrm>
            <a:prstGeom prst="rect">
              <a:avLst/>
            </a:prstGeom>
          </p:spPr>
        </p:pic>
      </p:grpSp>
    </p:spTree>
    <p:extLst>
      <p:ext uri="{BB962C8B-B14F-4D97-AF65-F5344CB8AC3E}">
        <p14:creationId xmlns:p14="http://schemas.microsoft.com/office/powerpoint/2010/main" val="3469260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4388AF-6EED-1A42-B809-1DA9453FD15F}"/>
              </a:ext>
            </a:extLst>
          </p:cNvPr>
          <p:cNvSpPr txBox="1"/>
          <p:nvPr/>
        </p:nvSpPr>
        <p:spPr>
          <a:xfrm>
            <a:off x="314328" y="2140441"/>
            <a:ext cx="8506144" cy="1938992"/>
          </a:xfrm>
          <a:prstGeom prst="rect">
            <a:avLst/>
          </a:prstGeom>
          <a:noFill/>
        </p:spPr>
        <p:txBody>
          <a:bodyPr wrap="square" rtlCol="0">
            <a:spAutoFit/>
          </a:bodyPr>
          <a:lstStyle/>
          <a:p>
            <a:r>
              <a:rPr lang="en-GB" sz="2400" dirty="0"/>
              <a:t>“There appeared to be some confusion among authors, some of whom seemed to be unaware of Science’s data and code sharing requirement. We can most easily demonstrate this with some anonymized author responses that highlight some of the barriers to sharing they perceived:”</a:t>
            </a:r>
            <a:endParaRPr lang="en-US" sz="2400" dirty="0"/>
          </a:p>
        </p:txBody>
      </p:sp>
      <p:sp>
        <p:nvSpPr>
          <p:cNvPr id="2" name="Title 1">
            <a:extLst>
              <a:ext uri="{FF2B5EF4-FFF2-40B4-BE49-F238E27FC236}">
                <a16:creationId xmlns:a16="http://schemas.microsoft.com/office/drawing/2014/main" id="{28EA2F83-DDF8-BF4A-BDC1-0464667DEC04}"/>
              </a:ext>
            </a:extLst>
          </p:cNvPr>
          <p:cNvSpPr>
            <a:spLocks noGrp="1"/>
          </p:cNvSpPr>
          <p:nvPr>
            <p:ph type="title"/>
          </p:nvPr>
        </p:nvSpPr>
        <p:spPr/>
        <p:txBody>
          <a:bodyPr/>
          <a:lstStyle/>
          <a:p>
            <a:r>
              <a:rPr lang="en-US" dirty="0"/>
              <a:t>And culture change is hard</a:t>
            </a:r>
          </a:p>
        </p:txBody>
      </p:sp>
      <p:pic>
        <p:nvPicPr>
          <p:cNvPr id="5" name="Picture 4">
            <a:extLst>
              <a:ext uri="{FF2B5EF4-FFF2-40B4-BE49-F238E27FC236}">
                <a16:creationId xmlns:a16="http://schemas.microsoft.com/office/drawing/2014/main" id="{D716680E-BD33-D747-8FAC-8DCF8CFBFB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1139354"/>
            <a:ext cx="1800200" cy="817805"/>
          </a:xfrm>
          <a:prstGeom prst="rect">
            <a:avLst/>
          </a:prstGeom>
        </p:spPr>
      </p:pic>
      <p:pic>
        <p:nvPicPr>
          <p:cNvPr id="4" name="Picture 3">
            <a:extLst>
              <a:ext uri="{FF2B5EF4-FFF2-40B4-BE49-F238E27FC236}">
                <a16:creationId xmlns:a16="http://schemas.microsoft.com/office/drawing/2014/main" id="{535B28CF-2C16-524B-AD8E-8DF07DAEB8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87824" y="1059582"/>
            <a:ext cx="6120680" cy="861020"/>
          </a:xfrm>
          <a:prstGeom prst="rect">
            <a:avLst/>
          </a:prstGeom>
        </p:spPr>
      </p:pic>
      <p:pic>
        <p:nvPicPr>
          <p:cNvPr id="8" name="Picture 7">
            <a:extLst>
              <a:ext uri="{FF2B5EF4-FFF2-40B4-BE49-F238E27FC236}">
                <a16:creationId xmlns:a16="http://schemas.microsoft.com/office/drawing/2014/main" id="{1FADCA54-0077-494D-BCA9-EFC0A2D31F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79712" y="2888153"/>
            <a:ext cx="6120680" cy="1123757"/>
          </a:xfrm>
          <a:prstGeom prst="rect">
            <a:avLst/>
          </a:prstGeom>
        </p:spPr>
      </p:pic>
      <p:pic>
        <p:nvPicPr>
          <p:cNvPr id="11" name="Picture 10">
            <a:extLst>
              <a:ext uri="{FF2B5EF4-FFF2-40B4-BE49-F238E27FC236}">
                <a16:creationId xmlns:a16="http://schemas.microsoft.com/office/drawing/2014/main" id="{5D5A9A47-0A29-D844-BA06-6211EC4351B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83768" y="1995686"/>
            <a:ext cx="6120680" cy="864096"/>
          </a:xfrm>
          <a:prstGeom prst="rect">
            <a:avLst/>
          </a:prstGeom>
        </p:spPr>
      </p:pic>
      <p:pic>
        <p:nvPicPr>
          <p:cNvPr id="12" name="Picture 11">
            <a:extLst>
              <a:ext uri="{FF2B5EF4-FFF2-40B4-BE49-F238E27FC236}">
                <a16:creationId xmlns:a16="http://schemas.microsoft.com/office/drawing/2014/main" id="{E94B7EA6-E461-6043-BCD8-DB91B1D503B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31640" y="4008491"/>
            <a:ext cx="6120680" cy="1155547"/>
          </a:xfrm>
          <a:prstGeom prst="rect">
            <a:avLst/>
          </a:prstGeom>
        </p:spPr>
      </p:pic>
      <p:sp>
        <p:nvSpPr>
          <p:cNvPr id="13" name="TextBox 12">
            <a:extLst>
              <a:ext uri="{FF2B5EF4-FFF2-40B4-BE49-F238E27FC236}">
                <a16:creationId xmlns:a16="http://schemas.microsoft.com/office/drawing/2014/main" id="{4E971855-614A-5B4D-AF12-328972C8039C}"/>
              </a:ext>
            </a:extLst>
          </p:cNvPr>
          <p:cNvSpPr txBox="1"/>
          <p:nvPr/>
        </p:nvSpPr>
        <p:spPr>
          <a:xfrm>
            <a:off x="107504" y="4610040"/>
            <a:ext cx="3328155" cy="553998"/>
          </a:xfrm>
          <a:prstGeom prst="rect">
            <a:avLst/>
          </a:prstGeom>
          <a:noFill/>
        </p:spPr>
        <p:txBody>
          <a:bodyPr wrap="none" rtlCol="0">
            <a:spAutoFit/>
          </a:bodyPr>
          <a:lstStyle/>
          <a:p>
            <a:r>
              <a:rPr lang="en-GB" sz="1000" b="1" dirty="0" err="1"/>
              <a:t>Stodden</a:t>
            </a:r>
            <a:r>
              <a:rPr lang="en-GB" sz="1000" b="1" dirty="0"/>
              <a:t>, Seiler, Ma. An empirical analysis of journal policy </a:t>
            </a:r>
            <a:br>
              <a:rPr lang="en-GB" sz="1000" b="1" dirty="0"/>
            </a:br>
            <a:r>
              <a:rPr lang="en-GB" sz="1000" b="1" dirty="0"/>
              <a:t>effectiveness for computational reproducibility</a:t>
            </a:r>
          </a:p>
          <a:p>
            <a:r>
              <a:rPr lang="en-GB" sz="1000" dirty="0">
                <a:hlinkClick r:id="rId8"/>
              </a:rPr>
              <a:t>https://doi.org/10.1073/pnas.1708290115</a:t>
            </a:r>
            <a:endParaRPr lang="en-US" sz="1000" dirty="0"/>
          </a:p>
        </p:txBody>
      </p:sp>
    </p:spTree>
    <p:extLst>
      <p:ext uri="{BB962C8B-B14F-4D97-AF65-F5344CB8AC3E}">
        <p14:creationId xmlns:p14="http://schemas.microsoft.com/office/powerpoint/2010/main" val="200599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Legacy code</a:t>
            </a:r>
          </a:p>
        </p:txBody>
      </p:sp>
      <p:pic>
        <p:nvPicPr>
          <p:cNvPr id="4" name="Picture 2" descr="http://phdcomics.com/comics/archive/phd031214s.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2" y="1131590"/>
            <a:ext cx="8064896" cy="34947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9512" y="4515966"/>
            <a:ext cx="4941224" cy="369332"/>
          </a:xfrm>
          <a:prstGeom prst="rect">
            <a:avLst/>
          </a:prstGeom>
          <a:noFill/>
        </p:spPr>
        <p:txBody>
          <a:bodyPr wrap="none" rtlCol="0">
            <a:spAutoFit/>
          </a:bodyPr>
          <a:lstStyle/>
          <a:p>
            <a:r>
              <a:rPr lang="en-US" dirty="0"/>
              <a:t>Everything is legacy code </a:t>
            </a:r>
            <a:r>
              <a:rPr lang="mr-IN" dirty="0"/>
              <a:t>–</a:t>
            </a:r>
            <a:r>
              <a:rPr lang="en-US" dirty="0"/>
              <a:t> just wait a few months!</a:t>
            </a:r>
          </a:p>
        </p:txBody>
      </p:sp>
      <p:sp>
        <p:nvSpPr>
          <p:cNvPr id="6" name="TextBox 5"/>
          <p:cNvSpPr txBox="1"/>
          <p:nvPr/>
        </p:nvSpPr>
        <p:spPr>
          <a:xfrm rot="5400000">
            <a:off x="6563313" y="2882262"/>
            <a:ext cx="4147674" cy="646331"/>
          </a:xfrm>
          <a:prstGeom prst="rect">
            <a:avLst/>
          </a:prstGeom>
          <a:noFill/>
        </p:spPr>
        <p:txBody>
          <a:bodyPr wrap="none" rtlCol="0">
            <a:spAutoFit/>
          </a:bodyPr>
          <a:lstStyle/>
          <a:p>
            <a:r>
              <a:rPr lang="en-US" b="1" dirty="0"/>
              <a:t>Piled Higher and Deeper" by Jorge Cham</a:t>
            </a:r>
            <a:br>
              <a:rPr lang="en-US" b="1" dirty="0"/>
            </a:br>
            <a:r>
              <a:rPr lang="en-US" b="1" dirty="0" err="1"/>
              <a:t>www.phdcomics.com</a:t>
            </a:r>
            <a:endParaRPr lang="en-US" dirty="0"/>
          </a:p>
        </p:txBody>
      </p:sp>
      <p:sp>
        <p:nvSpPr>
          <p:cNvPr id="7" name="TextBox 6"/>
          <p:cNvSpPr txBox="1"/>
          <p:nvPr/>
        </p:nvSpPr>
        <p:spPr>
          <a:xfrm>
            <a:off x="181781" y="4801898"/>
            <a:ext cx="4199611" cy="369332"/>
          </a:xfrm>
          <a:prstGeom prst="rect">
            <a:avLst/>
          </a:prstGeom>
          <a:noFill/>
        </p:spPr>
        <p:txBody>
          <a:bodyPr wrap="none" rtlCol="0">
            <a:spAutoFit/>
          </a:bodyPr>
          <a:lstStyle/>
          <a:p>
            <a:r>
              <a:rPr lang="en-US" dirty="0"/>
              <a:t>http://</a:t>
            </a:r>
            <a:r>
              <a:rPr lang="en-US" dirty="0" err="1"/>
              <a:t>phdcomics.com</a:t>
            </a:r>
            <a:r>
              <a:rPr lang="en-US" dirty="0"/>
              <a:t>/</a:t>
            </a:r>
            <a:r>
              <a:rPr lang="en-US" dirty="0" err="1"/>
              <a:t>comics.php?f</a:t>
            </a:r>
            <a:r>
              <a:rPr lang="en-US" dirty="0"/>
              <a:t>=1689</a:t>
            </a:r>
          </a:p>
        </p:txBody>
      </p:sp>
    </p:spTree>
    <p:extLst>
      <p:ext uri="{BB962C8B-B14F-4D97-AF65-F5344CB8AC3E}">
        <p14:creationId xmlns:p14="http://schemas.microsoft.com/office/powerpoint/2010/main" val="988819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4328" y="221787"/>
            <a:ext cx="8362128" cy="4409646"/>
          </a:xfrm>
        </p:spPr>
        <p:txBody>
          <a:bodyPr anchor="t">
            <a:normAutofit fontScale="90000"/>
          </a:bodyPr>
          <a:lstStyle/>
          <a:p>
            <a:r>
              <a:rPr lang="en-US" dirty="0" err="1">
                <a:latin typeface="Helvetica"/>
                <a:cs typeface="Helvetica"/>
              </a:rPr>
              <a:t>Croucher’s</a:t>
            </a:r>
            <a:r>
              <a:rPr lang="en-US" dirty="0">
                <a:latin typeface="Helvetica"/>
                <a:cs typeface="Helvetica"/>
              </a:rPr>
              <a:t> Law</a:t>
            </a:r>
            <a:br>
              <a:rPr lang="en-US" b="1" dirty="0">
                <a:latin typeface="Helvetica"/>
                <a:cs typeface="Helvetica"/>
              </a:rPr>
            </a:br>
            <a:r>
              <a:rPr lang="en-US" sz="4000" i="1" dirty="0">
                <a:latin typeface="Helvetica"/>
                <a:cs typeface="Helvetica"/>
              </a:rPr>
              <a:t>I can be an idiot and will make mistakes</a:t>
            </a:r>
            <a:br>
              <a:rPr lang="en-US" sz="4000" i="1" dirty="0">
                <a:latin typeface="Helvetica"/>
                <a:cs typeface="Helvetica"/>
              </a:rPr>
            </a:br>
            <a:br>
              <a:rPr lang="en-US" sz="4000" b="1" dirty="0">
                <a:latin typeface="Helvetica"/>
                <a:cs typeface="Helvetica"/>
              </a:rPr>
            </a:br>
            <a:r>
              <a:rPr lang="en-US" sz="4000" i="1" dirty="0">
                <a:latin typeface="Helvetica"/>
                <a:cs typeface="Helvetica"/>
              </a:rPr>
              <a:t>You are no different!</a:t>
            </a:r>
            <a:br>
              <a:rPr lang="en-US" sz="4000" i="1" dirty="0">
                <a:latin typeface="Helvetica"/>
                <a:cs typeface="Helvetica"/>
              </a:rPr>
            </a:br>
            <a:br>
              <a:rPr lang="en-US" sz="4000" dirty="0">
                <a:latin typeface="Helvetica"/>
                <a:cs typeface="Helvetica"/>
              </a:rPr>
            </a:br>
            <a:r>
              <a:rPr lang="en-US" sz="4000" dirty="0">
                <a:latin typeface="Helvetica"/>
                <a:cs typeface="Helvetica"/>
              </a:rPr>
              <a:t>Corollary: Even when you’re </a:t>
            </a:r>
            <a:br>
              <a:rPr lang="en-US" sz="4000" dirty="0">
                <a:latin typeface="Helvetica"/>
                <a:cs typeface="Helvetica"/>
              </a:rPr>
            </a:br>
            <a:r>
              <a:rPr lang="en-US" sz="4000" dirty="0">
                <a:latin typeface="Helvetica"/>
                <a:cs typeface="Helvetica"/>
              </a:rPr>
              <a:t>an expert programmer</a:t>
            </a:r>
            <a:br>
              <a:rPr lang="en-US" sz="4000" dirty="0">
                <a:latin typeface="Helvetica"/>
                <a:cs typeface="Helvetica"/>
              </a:rPr>
            </a:br>
            <a:endParaRPr lang="en-US" sz="40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963" y="1962174"/>
            <a:ext cx="2267501" cy="2267501"/>
          </a:xfrm>
          <a:prstGeom prst="rect">
            <a:avLst/>
          </a:prstGeom>
        </p:spPr>
      </p:pic>
      <p:sp>
        <p:nvSpPr>
          <p:cNvPr id="5" name="TextBox 4"/>
          <p:cNvSpPr txBox="1"/>
          <p:nvPr/>
        </p:nvSpPr>
        <p:spPr>
          <a:xfrm>
            <a:off x="6480963" y="4301683"/>
            <a:ext cx="2267501" cy="646331"/>
          </a:xfrm>
          <a:prstGeom prst="rect">
            <a:avLst/>
          </a:prstGeom>
          <a:noFill/>
        </p:spPr>
        <p:txBody>
          <a:bodyPr wrap="square" rtlCol="0">
            <a:spAutoFit/>
          </a:bodyPr>
          <a:lstStyle/>
          <a:p>
            <a:r>
              <a:rPr lang="en-US" dirty="0">
                <a:solidFill>
                  <a:schemeClr val="bg1"/>
                </a:solidFill>
              </a:rPr>
              <a:t>http://</a:t>
            </a:r>
            <a:r>
              <a:rPr lang="en-US" dirty="0" err="1">
                <a:solidFill>
                  <a:schemeClr val="bg1"/>
                </a:solidFill>
              </a:rPr>
              <a:t>mikecroucher</a:t>
            </a:r>
            <a:r>
              <a:rPr lang="en-US" dirty="0">
                <a:solidFill>
                  <a:schemeClr val="bg1"/>
                </a:solidFill>
              </a:rPr>
              <a:t>.</a:t>
            </a:r>
          </a:p>
          <a:p>
            <a:r>
              <a:rPr lang="en-US" dirty="0" err="1">
                <a:solidFill>
                  <a:schemeClr val="bg1"/>
                </a:solidFill>
              </a:rPr>
              <a:t>github.io</a:t>
            </a:r>
            <a:r>
              <a:rPr lang="en-US" dirty="0">
                <a:solidFill>
                  <a:schemeClr val="bg1"/>
                </a:solidFill>
              </a:rPr>
              <a:t>/</a:t>
            </a:r>
            <a:r>
              <a:rPr lang="en-US" dirty="0" err="1">
                <a:solidFill>
                  <a:schemeClr val="bg1"/>
                </a:solidFill>
              </a:rPr>
              <a:t>MLPM_talk</a:t>
            </a:r>
            <a:r>
              <a:rPr lang="en-US" dirty="0">
                <a:solidFill>
                  <a:schemeClr val="bg1"/>
                </a:solidFill>
              </a:rPr>
              <a:t>/</a:t>
            </a:r>
          </a:p>
        </p:txBody>
      </p:sp>
    </p:spTree>
    <p:extLst>
      <p:ext uri="{BB962C8B-B14F-4D97-AF65-F5344CB8AC3E}">
        <p14:creationId xmlns:p14="http://schemas.microsoft.com/office/powerpoint/2010/main" val="861753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t>Good enough practices to please your future self</a:t>
            </a:r>
          </a:p>
        </p:txBody>
      </p:sp>
    </p:spTree>
    <p:extLst>
      <p:ext uri="{BB962C8B-B14F-4D97-AF65-F5344CB8AC3E}">
        <p14:creationId xmlns:p14="http://schemas.microsoft.com/office/powerpoint/2010/main" val="1698083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Good Enough Practices - Data</a:t>
            </a:r>
          </a:p>
        </p:txBody>
      </p:sp>
      <p:sp>
        <p:nvSpPr>
          <p:cNvPr id="3" name="Content Placeholder 2"/>
          <p:cNvSpPr>
            <a:spLocks noGrp="1"/>
          </p:cNvSpPr>
          <p:nvPr>
            <p:ph idx="1"/>
          </p:nvPr>
        </p:nvSpPr>
        <p:spPr/>
        <p:txBody>
          <a:bodyPr/>
          <a:lstStyle/>
          <a:p>
            <a:r>
              <a:rPr lang="en-US" dirty="0"/>
              <a:t>Data </a:t>
            </a:r>
            <a:r>
              <a:rPr lang="mr-IN" dirty="0"/>
              <a:t>–</a:t>
            </a:r>
            <a:r>
              <a:rPr lang="en-US" dirty="0"/>
              <a:t> play FAIR: </a:t>
            </a:r>
          </a:p>
          <a:p>
            <a:pPr lvl="1"/>
            <a:r>
              <a:rPr lang="en-US" dirty="0"/>
              <a:t>Save and backup raw data</a:t>
            </a:r>
          </a:p>
          <a:p>
            <a:pPr lvl="1"/>
            <a:r>
              <a:rPr lang="en-US" dirty="0"/>
              <a:t>Create analysis-friendly data</a:t>
            </a:r>
          </a:p>
          <a:p>
            <a:pPr lvl="1"/>
            <a:r>
              <a:rPr lang="en-US" dirty="0"/>
              <a:t>Record your processing steps</a:t>
            </a:r>
          </a:p>
          <a:p>
            <a:pPr lvl="1"/>
            <a:r>
              <a:rPr lang="en-US" dirty="0"/>
              <a:t>Anticipate the need to use multiple tables, and use a unique identifier for each record</a:t>
            </a:r>
          </a:p>
          <a:p>
            <a:pPr lvl="1"/>
            <a:r>
              <a:rPr lang="en-US" dirty="0"/>
              <a:t>Submit data to a repository and get a DOI</a:t>
            </a:r>
          </a:p>
        </p:txBody>
      </p:sp>
      <p:pic>
        <p:nvPicPr>
          <p:cNvPr id="4" name="Picture 3"/>
          <p:cNvPicPr>
            <a:picLocks noChangeAspect="1"/>
          </p:cNvPicPr>
          <p:nvPr/>
        </p:nvPicPr>
        <p:blipFill>
          <a:blip r:embed="rId2"/>
          <a:stretch>
            <a:fillRect/>
          </a:stretch>
        </p:blipFill>
        <p:spPr>
          <a:xfrm>
            <a:off x="8316416" y="4848225"/>
            <a:ext cx="838200" cy="295275"/>
          </a:xfrm>
          <a:prstGeom prst="rect">
            <a:avLst/>
          </a:prstGeom>
        </p:spPr>
      </p:pic>
    </p:spTree>
    <p:extLst>
      <p:ext uri="{BB962C8B-B14F-4D97-AF65-F5344CB8AC3E}">
        <p14:creationId xmlns:p14="http://schemas.microsoft.com/office/powerpoint/2010/main" val="1775535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6" y="98822"/>
            <a:ext cx="7210002" cy="857250"/>
          </a:xfrm>
        </p:spPr>
        <p:txBody>
          <a:bodyPr>
            <a:normAutofit fontScale="90000"/>
          </a:bodyPr>
          <a:lstStyle/>
          <a:p>
            <a:r>
              <a:rPr lang="en-US" dirty="0"/>
              <a:t>Good Enough Practices - Software</a:t>
            </a:r>
          </a:p>
        </p:txBody>
      </p:sp>
      <p:sp>
        <p:nvSpPr>
          <p:cNvPr id="3" name="Content Placeholder 2"/>
          <p:cNvSpPr>
            <a:spLocks noGrp="1"/>
          </p:cNvSpPr>
          <p:nvPr>
            <p:ph idx="1"/>
          </p:nvPr>
        </p:nvSpPr>
        <p:spPr/>
        <p:txBody>
          <a:bodyPr>
            <a:normAutofit fontScale="92500"/>
          </a:bodyPr>
          <a:lstStyle/>
          <a:p>
            <a:r>
              <a:rPr lang="en-US" dirty="0"/>
              <a:t>Use version control</a:t>
            </a:r>
          </a:p>
          <a:p>
            <a:r>
              <a:rPr lang="en-US" dirty="0"/>
              <a:t>Document for your future self</a:t>
            </a:r>
          </a:p>
          <a:p>
            <a:r>
              <a:rPr lang="en-US" dirty="0"/>
              <a:t>Learn to be modular</a:t>
            </a:r>
          </a:p>
          <a:p>
            <a:r>
              <a:rPr lang="en-US" dirty="0"/>
              <a:t>Make it accessible in the future; choose a license</a:t>
            </a:r>
          </a:p>
          <a:p>
            <a:r>
              <a:rPr lang="en-US" dirty="0"/>
              <a:t>Get a colleague to try using it</a:t>
            </a:r>
          </a:p>
          <a:p>
            <a:r>
              <a:rPr lang="en-US" dirty="0"/>
              <a:t>Ask a collaborator to contribute and give feedback</a:t>
            </a:r>
          </a:p>
        </p:txBody>
      </p:sp>
      <p:pic>
        <p:nvPicPr>
          <p:cNvPr id="5" name="Picture 4"/>
          <p:cNvPicPr>
            <a:picLocks noChangeAspect="1"/>
          </p:cNvPicPr>
          <p:nvPr/>
        </p:nvPicPr>
        <p:blipFill>
          <a:blip r:embed="rId3"/>
          <a:stretch>
            <a:fillRect/>
          </a:stretch>
        </p:blipFill>
        <p:spPr>
          <a:xfrm>
            <a:off x="8316416" y="4848225"/>
            <a:ext cx="838200" cy="295275"/>
          </a:xfrm>
          <a:prstGeom prst="rect">
            <a:avLst/>
          </a:prstGeom>
        </p:spPr>
      </p:pic>
    </p:spTree>
    <p:extLst>
      <p:ext uri="{BB962C8B-B14F-4D97-AF65-F5344CB8AC3E}">
        <p14:creationId xmlns:p14="http://schemas.microsoft.com/office/powerpoint/2010/main" val="2141402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14326" y="98822"/>
            <a:ext cx="7210002" cy="857250"/>
          </a:xfrm>
        </p:spPr>
        <p:txBody>
          <a:bodyPr>
            <a:normAutofit fontScale="90000"/>
          </a:bodyPr>
          <a:lstStyle/>
          <a:p>
            <a:r>
              <a:rPr lang="en-US" dirty="0"/>
              <a:t>Good Enough Practices - Software</a:t>
            </a:r>
          </a:p>
        </p:txBody>
      </p:sp>
      <p:sp>
        <p:nvSpPr>
          <p:cNvPr id="3" name="Content Placeholder 2"/>
          <p:cNvSpPr>
            <a:spLocks noGrp="1"/>
          </p:cNvSpPr>
          <p:nvPr>
            <p:ph idx="1"/>
          </p:nvPr>
        </p:nvSpPr>
        <p:spPr/>
        <p:txBody>
          <a:bodyPr>
            <a:normAutofit fontScale="92500"/>
          </a:bodyPr>
          <a:lstStyle/>
          <a:p>
            <a:r>
              <a:rPr lang="en-US" dirty="0">
                <a:solidFill>
                  <a:srgbClr val="0070C0"/>
                </a:solidFill>
              </a:rPr>
              <a:t>Use version control</a:t>
            </a:r>
          </a:p>
          <a:p>
            <a:r>
              <a:rPr lang="en-US" dirty="0">
                <a:solidFill>
                  <a:srgbClr val="FF0000"/>
                </a:solidFill>
              </a:rPr>
              <a:t>Document for your future self</a:t>
            </a:r>
          </a:p>
          <a:p>
            <a:r>
              <a:rPr lang="en-US" dirty="0">
                <a:solidFill>
                  <a:srgbClr val="FF0000"/>
                </a:solidFill>
              </a:rPr>
              <a:t>Learn to be modular</a:t>
            </a:r>
          </a:p>
          <a:p>
            <a:r>
              <a:rPr lang="en-US" dirty="0">
                <a:solidFill>
                  <a:srgbClr val="0070C0"/>
                </a:solidFill>
              </a:rPr>
              <a:t>Make it accessible in the future; choose a license</a:t>
            </a:r>
          </a:p>
          <a:p>
            <a:r>
              <a:rPr lang="en-US" dirty="0">
                <a:solidFill>
                  <a:srgbClr val="FF0000"/>
                </a:solidFill>
              </a:rPr>
              <a:t>Get a colleague to try using it</a:t>
            </a:r>
          </a:p>
          <a:p>
            <a:r>
              <a:rPr lang="en-US" dirty="0">
                <a:solidFill>
                  <a:srgbClr val="FF0000"/>
                </a:solidFill>
              </a:rPr>
              <a:t>Ask a collaborator to contribute and give feedback</a:t>
            </a:r>
          </a:p>
        </p:txBody>
      </p:sp>
      <p:pic>
        <p:nvPicPr>
          <p:cNvPr id="5" name="Picture 4"/>
          <p:cNvPicPr>
            <a:picLocks noChangeAspect="1"/>
          </p:cNvPicPr>
          <p:nvPr/>
        </p:nvPicPr>
        <p:blipFill>
          <a:blip r:embed="rId3"/>
          <a:stretch>
            <a:fillRect/>
          </a:stretch>
        </p:blipFill>
        <p:spPr>
          <a:xfrm>
            <a:off x="8316416" y="4848225"/>
            <a:ext cx="838200" cy="295275"/>
          </a:xfrm>
          <a:prstGeom prst="rect">
            <a:avLst/>
          </a:prstGeom>
        </p:spPr>
      </p:pic>
    </p:spTree>
    <p:extLst>
      <p:ext uri="{BB962C8B-B14F-4D97-AF65-F5344CB8AC3E}">
        <p14:creationId xmlns:p14="http://schemas.microsoft.com/office/powerpoint/2010/main" val="173019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407AD-4A3A-EF4F-8C1A-45B4C61E31AC}"/>
              </a:ext>
            </a:extLst>
          </p:cNvPr>
          <p:cNvSpPr>
            <a:spLocks noGrp="1"/>
          </p:cNvSpPr>
          <p:nvPr>
            <p:ph type="title"/>
          </p:nvPr>
        </p:nvSpPr>
        <p:spPr/>
        <p:txBody>
          <a:bodyPr/>
          <a:lstStyle/>
          <a:p>
            <a:r>
              <a:rPr lang="en-US" dirty="0"/>
              <a:t>Who am I?</a:t>
            </a:r>
          </a:p>
        </p:txBody>
      </p:sp>
      <p:pic>
        <p:nvPicPr>
          <p:cNvPr id="3" name="Picture 2" descr="393164221_56d49c2e8e_o.png">
            <a:extLst>
              <a:ext uri="{FF2B5EF4-FFF2-40B4-BE49-F238E27FC236}">
                <a16:creationId xmlns:a16="http://schemas.microsoft.com/office/drawing/2014/main" id="{6D360565-5B1C-0D49-AC9B-4EA7C3DF66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4" name="TextBox 3">
            <a:extLst>
              <a:ext uri="{FF2B5EF4-FFF2-40B4-BE49-F238E27FC236}">
                <a16:creationId xmlns:a16="http://schemas.microsoft.com/office/drawing/2014/main" id="{D8BE1025-42C6-BA46-A591-9BB11E4A455C}"/>
              </a:ext>
            </a:extLst>
          </p:cNvPr>
          <p:cNvSpPr txBox="1"/>
          <p:nvPr/>
        </p:nvSpPr>
        <p:spPr>
          <a:xfrm>
            <a:off x="14432" y="4866501"/>
            <a:ext cx="3042756" cy="276999"/>
          </a:xfrm>
          <a:prstGeom prst="rect">
            <a:avLst/>
          </a:prstGeom>
          <a:noFill/>
        </p:spPr>
        <p:txBody>
          <a:bodyPr wrap="none" rtlCol="0">
            <a:spAutoFit/>
          </a:bodyPr>
          <a:lstStyle/>
          <a:p>
            <a:r>
              <a:rPr lang="en-US" sz="1200" dirty="0"/>
              <a:t>“Simulated Bubble Chamber” by Erik Charlton</a:t>
            </a:r>
          </a:p>
        </p:txBody>
      </p:sp>
    </p:spTree>
    <p:extLst>
      <p:ext uri="{BB962C8B-B14F-4D97-AF65-F5344CB8AC3E}">
        <p14:creationId xmlns:p14="http://schemas.microsoft.com/office/powerpoint/2010/main" val="494664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6831-1774-FB4C-B149-33B33B2F98FA}"/>
              </a:ext>
            </a:extLst>
          </p:cNvPr>
          <p:cNvSpPr>
            <a:spLocks noGrp="1"/>
          </p:cNvSpPr>
          <p:nvPr>
            <p:ph type="title"/>
          </p:nvPr>
        </p:nvSpPr>
        <p:spPr/>
        <p:txBody>
          <a:bodyPr/>
          <a:lstStyle/>
          <a:p>
            <a:r>
              <a:rPr lang="en-US" dirty="0"/>
              <a:t>Writing for strangers</a:t>
            </a:r>
          </a:p>
        </p:txBody>
      </p:sp>
      <p:sp>
        <p:nvSpPr>
          <p:cNvPr id="3" name="Content Placeholder 2">
            <a:extLst>
              <a:ext uri="{FF2B5EF4-FFF2-40B4-BE49-F238E27FC236}">
                <a16:creationId xmlns:a16="http://schemas.microsoft.com/office/drawing/2014/main" id="{C2E0E3D6-7378-3B4B-B65D-DAA14F5E9944}"/>
              </a:ext>
            </a:extLst>
          </p:cNvPr>
          <p:cNvSpPr>
            <a:spLocks noGrp="1"/>
          </p:cNvSpPr>
          <p:nvPr>
            <p:ph idx="1"/>
          </p:nvPr>
        </p:nvSpPr>
        <p:spPr/>
        <p:txBody>
          <a:bodyPr>
            <a:normAutofit fontScale="92500" lnSpcReduction="10000"/>
          </a:bodyPr>
          <a:lstStyle/>
          <a:p>
            <a:r>
              <a:rPr lang="en-GB" dirty="0"/>
              <a:t>“In pursuing full reproducibility, we </a:t>
            </a:r>
            <a:r>
              <a:rPr lang="en-GB" dirty="0" err="1"/>
              <a:t>fundamen</a:t>
            </a:r>
            <a:r>
              <a:rPr lang="en-GB" dirty="0"/>
              <a:t>- tally produce code for strangers to use. Although it might seem unnatural to help strangers—and reluctance to do so certainly impedes the spread of reproducible research—our term </a:t>
            </a:r>
            <a:r>
              <a:rPr lang="en-GB" i="1" dirty="0"/>
              <a:t>stranger </a:t>
            </a:r>
            <a:r>
              <a:rPr lang="en-GB" dirty="0"/>
              <a:t>really means anyone who doesn’t possess our current short-term memory and experiences.” </a:t>
            </a:r>
            <a:br>
              <a:rPr lang="en-GB" dirty="0"/>
            </a:br>
            <a:r>
              <a:rPr lang="en-GB" dirty="0"/>
              <a:t>– David </a:t>
            </a:r>
            <a:r>
              <a:rPr lang="en-GB" dirty="0" err="1"/>
              <a:t>Donoho</a:t>
            </a:r>
            <a:endParaRPr lang="en-GB" dirty="0"/>
          </a:p>
        </p:txBody>
      </p:sp>
      <p:pic>
        <p:nvPicPr>
          <p:cNvPr id="4" name="Picture 3">
            <a:extLst>
              <a:ext uri="{FF2B5EF4-FFF2-40B4-BE49-F238E27FC236}">
                <a16:creationId xmlns:a16="http://schemas.microsoft.com/office/drawing/2014/main" id="{7058A366-E8C6-9643-A9FE-A2E0CF908D12}"/>
              </a:ext>
            </a:extLst>
          </p:cNvPr>
          <p:cNvPicPr>
            <a:picLocks noChangeAspect="1"/>
          </p:cNvPicPr>
          <p:nvPr/>
        </p:nvPicPr>
        <p:blipFill>
          <a:blip r:embed="rId3"/>
          <a:stretch>
            <a:fillRect/>
          </a:stretch>
        </p:blipFill>
        <p:spPr>
          <a:xfrm>
            <a:off x="8026400" y="4698330"/>
            <a:ext cx="1117600" cy="393700"/>
          </a:xfrm>
          <a:prstGeom prst="rect">
            <a:avLst/>
          </a:prstGeom>
        </p:spPr>
      </p:pic>
    </p:spTree>
    <p:extLst>
      <p:ext uri="{BB962C8B-B14F-4D97-AF65-F5344CB8AC3E}">
        <p14:creationId xmlns:p14="http://schemas.microsoft.com/office/powerpoint/2010/main" val="2590983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547A-E76F-EB49-B6BC-C81A944F2EBE}"/>
              </a:ext>
            </a:extLst>
          </p:cNvPr>
          <p:cNvSpPr>
            <a:spLocks noGrp="1"/>
          </p:cNvSpPr>
          <p:nvPr>
            <p:ph type="title"/>
          </p:nvPr>
        </p:nvSpPr>
        <p:spPr/>
        <p:txBody>
          <a:bodyPr/>
          <a:lstStyle/>
          <a:p>
            <a:r>
              <a:rPr lang="en-US" dirty="0"/>
              <a:t>Definition of a stranger</a:t>
            </a:r>
          </a:p>
        </p:txBody>
      </p:sp>
      <p:sp>
        <p:nvSpPr>
          <p:cNvPr id="3" name="Content Placeholder 2">
            <a:extLst>
              <a:ext uri="{FF2B5EF4-FFF2-40B4-BE49-F238E27FC236}">
                <a16:creationId xmlns:a16="http://schemas.microsoft.com/office/drawing/2014/main" id="{9235EE72-D82C-AD40-BB56-011B3482C2CF}"/>
              </a:ext>
            </a:extLst>
          </p:cNvPr>
          <p:cNvSpPr>
            <a:spLocks noGrp="1"/>
          </p:cNvSpPr>
          <p:nvPr>
            <p:ph idx="1"/>
          </p:nvPr>
        </p:nvSpPr>
        <p:spPr/>
        <p:txBody>
          <a:bodyPr>
            <a:normAutofit fontScale="85000" lnSpcReduction="20000"/>
          </a:bodyPr>
          <a:lstStyle/>
          <a:p>
            <a:r>
              <a:rPr lang="en-GB" dirty="0"/>
              <a:t>Anyone not in possession of the authors current short-term memory and experiences i.e.</a:t>
            </a:r>
          </a:p>
          <a:p>
            <a:pPr lvl="1"/>
            <a:r>
              <a:rPr lang="en-GB" dirty="0"/>
              <a:t>People reading your paper</a:t>
            </a:r>
          </a:p>
          <a:p>
            <a:pPr lvl="1"/>
            <a:r>
              <a:rPr lang="en-GB" dirty="0"/>
              <a:t>Future research (and industry) collaborators</a:t>
            </a:r>
          </a:p>
          <a:p>
            <a:pPr lvl="1"/>
            <a:r>
              <a:rPr lang="en-GB" dirty="0"/>
              <a:t>Referees of your paper / grant proposal</a:t>
            </a:r>
          </a:p>
          <a:p>
            <a:pPr lvl="1"/>
            <a:r>
              <a:rPr lang="en-GB" dirty="0"/>
              <a:t>Future members of your research group</a:t>
            </a:r>
          </a:p>
          <a:p>
            <a:pPr lvl="1"/>
            <a:r>
              <a:rPr lang="en-GB" dirty="0"/>
              <a:t>Current students</a:t>
            </a:r>
          </a:p>
          <a:p>
            <a:pPr lvl="1"/>
            <a:r>
              <a:rPr lang="en-GB" dirty="0"/>
              <a:t>Co-authors</a:t>
            </a:r>
          </a:p>
          <a:p>
            <a:pPr lvl="1"/>
            <a:r>
              <a:rPr lang="en-GB" dirty="0"/>
              <a:t>You, the author, in six months time</a:t>
            </a:r>
          </a:p>
          <a:p>
            <a:endParaRPr lang="en-US" dirty="0"/>
          </a:p>
        </p:txBody>
      </p:sp>
      <p:pic>
        <p:nvPicPr>
          <p:cNvPr id="4" name="Picture 3">
            <a:extLst>
              <a:ext uri="{FF2B5EF4-FFF2-40B4-BE49-F238E27FC236}">
                <a16:creationId xmlns:a16="http://schemas.microsoft.com/office/drawing/2014/main" id="{F44E9E09-5BB9-7A41-A89D-014EC6FE71A3}"/>
              </a:ext>
            </a:extLst>
          </p:cNvPr>
          <p:cNvPicPr>
            <a:picLocks noChangeAspect="1"/>
          </p:cNvPicPr>
          <p:nvPr/>
        </p:nvPicPr>
        <p:blipFill>
          <a:blip r:embed="rId2"/>
          <a:stretch>
            <a:fillRect/>
          </a:stretch>
        </p:blipFill>
        <p:spPr>
          <a:xfrm>
            <a:off x="8026400" y="4698330"/>
            <a:ext cx="1117600" cy="393700"/>
          </a:xfrm>
          <a:prstGeom prst="rect">
            <a:avLst/>
          </a:prstGeom>
        </p:spPr>
      </p:pic>
    </p:spTree>
    <p:extLst>
      <p:ext uri="{BB962C8B-B14F-4D97-AF65-F5344CB8AC3E}">
        <p14:creationId xmlns:p14="http://schemas.microsoft.com/office/powerpoint/2010/main" val="3409367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A8CB6-39F1-FF41-AD91-E7B255AAD989}"/>
              </a:ext>
            </a:extLst>
          </p:cNvPr>
          <p:cNvSpPr>
            <a:spLocks noGrp="1"/>
          </p:cNvSpPr>
          <p:nvPr>
            <p:ph type="title"/>
          </p:nvPr>
        </p:nvSpPr>
        <p:spPr/>
        <p:txBody>
          <a:bodyPr/>
          <a:lstStyle/>
          <a:p>
            <a:r>
              <a:rPr lang="en-US" dirty="0"/>
              <a:t>What should you document?</a:t>
            </a:r>
          </a:p>
        </p:txBody>
      </p:sp>
      <p:sp>
        <p:nvSpPr>
          <p:cNvPr id="3" name="Content Placeholder 2">
            <a:extLst>
              <a:ext uri="{FF2B5EF4-FFF2-40B4-BE49-F238E27FC236}">
                <a16:creationId xmlns:a16="http://schemas.microsoft.com/office/drawing/2014/main" id="{AEB1C249-6552-D74A-9337-D8EC81061720}"/>
              </a:ext>
            </a:extLst>
          </p:cNvPr>
          <p:cNvSpPr>
            <a:spLocks noGrp="1"/>
          </p:cNvSpPr>
          <p:nvPr>
            <p:ph idx="1"/>
          </p:nvPr>
        </p:nvSpPr>
        <p:spPr/>
        <p:txBody>
          <a:bodyPr/>
          <a:lstStyle/>
          <a:p>
            <a:r>
              <a:rPr lang="en-US" dirty="0"/>
              <a:t>Brainstorm the things that you think you should document, to make your software easier to use by strangers</a:t>
            </a:r>
          </a:p>
        </p:txBody>
      </p:sp>
      <p:pic>
        <p:nvPicPr>
          <p:cNvPr id="4" name="Picture 3">
            <a:extLst>
              <a:ext uri="{FF2B5EF4-FFF2-40B4-BE49-F238E27FC236}">
                <a16:creationId xmlns:a16="http://schemas.microsoft.com/office/drawing/2014/main" id="{91553AE7-64FE-554F-8AE6-BDF573702AF0}"/>
              </a:ext>
            </a:extLst>
          </p:cNvPr>
          <p:cNvPicPr>
            <a:picLocks noChangeAspect="1"/>
          </p:cNvPicPr>
          <p:nvPr/>
        </p:nvPicPr>
        <p:blipFill>
          <a:blip r:embed="rId2"/>
          <a:stretch>
            <a:fillRect/>
          </a:stretch>
        </p:blipFill>
        <p:spPr>
          <a:xfrm>
            <a:off x="8026400" y="4698330"/>
            <a:ext cx="1117600" cy="393700"/>
          </a:xfrm>
          <a:prstGeom prst="rect">
            <a:avLst/>
          </a:prstGeom>
        </p:spPr>
      </p:pic>
    </p:spTree>
    <p:extLst>
      <p:ext uri="{BB962C8B-B14F-4D97-AF65-F5344CB8AC3E}">
        <p14:creationId xmlns:p14="http://schemas.microsoft.com/office/powerpoint/2010/main" val="2777915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D2A9C-4CF9-E449-AA41-46F59B8DC751}"/>
              </a:ext>
            </a:extLst>
          </p:cNvPr>
          <p:cNvSpPr>
            <a:spLocks noGrp="1"/>
          </p:cNvSpPr>
          <p:nvPr>
            <p:ph type="title"/>
          </p:nvPr>
        </p:nvSpPr>
        <p:spPr/>
        <p:txBody>
          <a:bodyPr/>
          <a:lstStyle/>
          <a:p>
            <a:r>
              <a:rPr lang="en-US" dirty="0"/>
              <a:t>Minimal Documentation</a:t>
            </a:r>
          </a:p>
        </p:txBody>
      </p:sp>
      <p:sp>
        <p:nvSpPr>
          <p:cNvPr id="3" name="Content Placeholder 2">
            <a:extLst>
              <a:ext uri="{FF2B5EF4-FFF2-40B4-BE49-F238E27FC236}">
                <a16:creationId xmlns:a16="http://schemas.microsoft.com/office/drawing/2014/main" id="{3241B715-82F5-0849-8241-06B31F2289CB}"/>
              </a:ext>
            </a:extLst>
          </p:cNvPr>
          <p:cNvSpPr>
            <a:spLocks noGrp="1"/>
          </p:cNvSpPr>
          <p:nvPr>
            <p:ph sz="half" idx="1"/>
          </p:nvPr>
        </p:nvSpPr>
        <p:spPr/>
        <p:txBody>
          <a:bodyPr>
            <a:noAutofit/>
          </a:bodyPr>
          <a:lstStyle/>
          <a:p>
            <a:r>
              <a:rPr lang="en-US" dirty="0"/>
              <a:t>Basics</a:t>
            </a:r>
          </a:p>
          <a:p>
            <a:pPr lvl="1"/>
            <a:r>
              <a:rPr lang="en-US" dirty="0"/>
              <a:t>What it is (with context)</a:t>
            </a:r>
          </a:p>
          <a:p>
            <a:pPr lvl="1"/>
            <a:r>
              <a:rPr lang="en-US" dirty="0"/>
              <a:t>What it looks like in action</a:t>
            </a:r>
          </a:p>
          <a:p>
            <a:pPr lvl="1"/>
            <a:r>
              <a:rPr lang="en-US" dirty="0"/>
              <a:t>How they use it </a:t>
            </a:r>
          </a:p>
          <a:p>
            <a:r>
              <a:rPr lang="en-US" dirty="0"/>
              <a:t>Practical Information</a:t>
            </a:r>
          </a:p>
          <a:p>
            <a:pPr lvl="1"/>
            <a:r>
              <a:rPr lang="en-US" dirty="0"/>
              <a:t>How does a user start</a:t>
            </a:r>
          </a:p>
          <a:p>
            <a:pPr lvl="1"/>
            <a:r>
              <a:rPr lang="en-US" dirty="0"/>
              <a:t>How can they check it’s working</a:t>
            </a:r>
          </a:p>
          <a:p>
            <a:pPr lvl="1"/>
            <a:r>
              <a:rPr lang="en-US" dirty="0"/>
              <a:t>Inputs and Outputs</a:t>
            </a:r>
          </a:p>
          <a:p>
            <a:pPr lvl="1"/>
            <a:r>
              <a:rPr lang="en-US" dirty="0"/>
              <a:t>License</a:t>
            </a:r>
          </a:p>
          <a:p>
            <a:pPr lvl="1"/>
            <a:r>
              <a:rPr lang="en-US" dirty="0"/>
              <a:t>Where to go for help (if any)</a:t>
            </a:r>
          </a:p>
          <a:p>
            <a:pPr lvl="1"/>
            <a:endParaRPr lang="en-US" dirty="0"/>
          </a:p>
          <a:p>
            <a:endParaRPr lang="en-US" dirty="0"/>
          </a:p>
          <a:p>
            <a:pPr lvl="1"/>
            <a:endParaRPr lang="en-US" dirty="0"/>
          </a:p>
        </p:txBody>
      </p:sp>
      <p:sp>
        <p:nvSpPr>
          <p:cNvPr id="5" name="Content Placeholder 4">
            <a:extLst>
              <a:ext uri="{FF2B5EF4-FFF2-40B4-BE49-F238E27FC236}">
                <a16:creationId xmlns:a16="http://schemas.microsoft.com/office/drawing/2014/main" id="{DD9218D9-2DB0-824C-BCC4-BF9226F20CCC}"/>
              </a:ext>
            </a:extLst>
          </p:cNvPr>
          <p:cNvSpPr>
            <a:spLocks noGrp="1"/>
          </p:cNvSpPr>
          <p:nvPr>
            <p:ph sz="half" idx="2"/>
          </p:nvPr>
        </p:nvSpPr>
        <p:spPr/>
        <p:txBody>
          <a:bodyPr/>
          <a:lstStyle/>
          <a:p>
            <a:r>
              <a:rPr lang="en-US" dirty="0"/>
              <a:t>Document as you develop</a:t>
            </a:r>
          </a:p>
          <a:p>
            <a:r>
              <a:rPr lang="en-US" dirty="0"/>
              <a:t>Link and reference</a:t>
            </a:r>
          </a:p>
          <a:p>
            <a:pPr lvl="1"/>
            <a:r>
              <a:rPr lang="en-US" dirty="0"/>
              <a:t>Your code rarely exists in a vacuum</a:t>
            </a:r>
          </a:p>
          <a:p>
            <a:r>
              <a:rPr lang="en-US" dirty="0"/>
              <a:t>Care about people’s time</a:t>
            </a:r>
          </a:p>
          <a:p>
            <a:pPr lvl="1"/>
            <a:r>
              <a:rPr lang="en-US" dirty="0"/>
              <a:t>As short as possible</a:t>
            </a:r>
          </a:p>
          <a:p>
            <a:pPr lvl="1"/>
            <a:r>
              <a:rPr lang="en-US" dirty="0"/>
              <a:t>Cognitive </a:t>
            </a:r>
            <a:r>
              <a:rPr lang="en-US" dirty="0" err="1"/>
              <a:t>funnelling</a:t>
            </a:r>
            <a:endParaRPr lang="en-US" dirty="0"/>
          </a:p>
          <a:p>
            <a:r>
              <a:rPr lang="en-US" dirty="0"/>
              <a:t>Provide tutorials / examples</a:t>
            </a:r>
          </a:p>
          <a:p>
            <a:pPr lvl="1"/>
            <a:r>
              <a:rPr lang="en-US" dirty="0"/>
              <a:t>Add example code to your repo</a:t>
            </a:r>
          </a:p>
          <a:p>
            <a:endParaRPr lang="en-US" dirty="0"/>
          </a:p>
        </p:txBody>
      </p:sp>
      <p:pic>
        <p:nvPicPr>
          <p:cNvPr id="4" name="Picture 3">
            <a:extLst>
              <a:ext uri="{FF2B5EF4-FFF2-40B4-BE49-F238E27FC236}">
                <a16:creationId xmlns:a16="http://schemas.microsoft.com/office/drawing/2014/main" id="{20139EB0-DA62-2F44-BFB3-70BC1AA5FC05}"/>
              </a:ext>
            </a:extLst>
          </p:cNvPr>
          <p:cNvPicPr>
            <a:picLocks noChangeAspect="1"/>
          </p:cNvPicPr>
          <p:nvPr/>
        </p:nvPicPr>
        <p:blipFill>
          <a:blip r:embed="rId2"/>
          <a:stretch>
            <a:fillRect/>
          </a:stretch>
        </p:blipFill>
        <p:spPr>
          <a:xfrm>
            <a:off x="8026400" y="4698330"/>
            <a:ext cx="1117600" cy="393700"/>
          </a:xfrm>
          <a:prstGeom prst="rect">
            <a:avLst/>
          </a:prstGeom>
        </p:spPr>
      </p:pic>
    </p:spTree>
    <p:extLst>
      <p:ext uri="{BB962C8B-B14F-4D97-AF65-F5344CB8AC3E}">
        <p14:creationId xmlns:p14="http://schemas.microsoft.com/office/powerpoint/2010/main" val="3820749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FD07C-7006-3747-8369-48857BFA2945}"/>
              </a:ext>
            </a:extLst>
          </p:cNvPr>
          <p:cNvSpPr>
            <a:spLocks noGrp="1"/>
          </p:cNvSpPr>
          <p:nvPr>
            <p:ph type="title"/>
          </p:nvPr>
        </p:nvSpPr>
        <p:spPr/>
        <p:txBody>
          <a:bodyPr/>
          <a:lstStyle/>
          <a:p>
            <a:r>
              <a:rPr lang="en-US" dirty="0"/>
              <a:t>A good README</a:t>
            </a:r>
          </a:p>
        </p:txBody>
      </p:sp>
      <p:sp>
        <p:nvSpPr>
          <p:cNvPr id="3" name="Content Placeholder 2">
            <a:extLst>
              <a:ext uri="{FF2B5EF4-FFF2-40B4-BE49-F238E27FC236}">
                <a16:creationId xmlns:a16="http://schemas.microsoft.com/office/drawing/2014/main" id="{A0A7494B-F562-3045-8AF1-C9FB3759ED6C}"/>
              </a:ext>
            </a:extLst>
          </p:cNvPr>
          <p:cNvSpPr>
            <a:spLocks noGrp="1"/>
          </p:cNvSpPr>
          <p:nvPr>
            <p:ph sz="half" idx="1"/>
          </p:nvPr>
        </p:nvSpPr>
        <p:spPr>
          <a:xfrm>
            <a:off x="539751" y="1113235"/>
            <a:ext cx="3384177" cy="3232547"/>
          </a:xfrm>
        </p:spPr>
        <p:txBody>
          <a:bodyPr/>
          <a:lstStyle/>
          <a:p>
            <a:r>
              <a:rPr lang="en-US" dirty="0"/>
              <a:t>Your README enables others to understand it </a:t>
            </a:r>
            <a:r>
              <a:rPr lang="en-US" i="1" dirty="0"/>
              <a:t>without</a:t>
            </a:r>
            <a:r>
              <a:rPr lang="en-US" dirty="0"/>
              <a:t> delving into the code</a:t>
            </a:r>
          </a:p>
          <a:p>
            <a:pPr lvl="1"/>
            <a:r>
              <a:rPr lang="en-US" dirty="0">
                <a:hlinkClick r:id="rId2"/>
              </a:rPr>
              <a:t>https://github.com/noffle/art-of-readme</a:t>
            </a:r>
          </a:p>
          <a:p>
            <a:pPr lvl="1"/>
            <a:r>
              <a:rPr lang="en-US" dirty="0">
                <a:hlinkClick r:id="rId2"/>
              </a:rPr>
              <a:t>https://github.com/richardlitt/standard-readme</a:t>
            </a:r>
          </a:p>
          <a:p>
            <a:pPr lvl="1"/>
            <a:r>
              <a:rPr lang="en-US" dirty="0">
                <a:hlinkClick r:id="rId2"/>
              </a:rPr>
              <a:t>https://github.com/matiassingers/awesome-readme</a:t>
            </a:r>
            <a:endParaRPr lang="en-US" dirty="0"/>
          </a:p>
        </p:txBody>
      </p:sp>
      <p:sp>
        <p:nvSpPr>
          <p:cNvPr id="4" name="Content Placeholder 3">
            <a:extLst>
              <a:ext uri="{FF2B5EF4-FFF2-40B4-BE49-F238E27FC236}">
                <a16:creationId xmlns:a16="http://schemas.microsoft.com/office/drawing/2014/main" id="{0B35F0A5-83C7-6E48-BB48-418CC37D3CEA}"/>
              </a:ext>
            </a:extLst>
          </p:cNvPr>
          <p:cNvSpPr>
            <a:spLocks noGrp="1"/>
          </p:cNvSpPr>
          <p:nvPr>
            <p:ph sz="half" idx="2"/>
          </p:nvPr>
        </p:nvSpPr>
        <p:spPr>
          <a:xfrm>
            <a:off x="4139952" y="1113235"/>
            <a:ext cx="4484937" cy="3232547"/>
          </a:xfrm>
        </p:spPr>
        <p:txBody>
          <a:bodyPr>
            <a:noAutofit/>
          </a:bodyPr>
          <a:lstStyle/>
          <a:p>
            <a:pPr marL="457200" indent="-457200">
              <a:buFont typeface="+mj-lt"/>
              <a:buAutoNum type="arabicPeriod"/>
            </a:pPr>
            <a:r>
              <a:rPr lang="en-US" sz="1800" dirty="0"/>
              <a:t>Name – self-explanatory names are best</a:t>
            </a:r>
          </a:p>
          <a:p>
            <a:pPr marL="457200" indent="-457200">
              <a:buFont typeface="+mj-lt"/>
              <a:buAutoNum type="arabicPeriod"/>
            </a:pPr>
            <a:r>
              <a:rPr lang="en-US" sz="1800" dirty="0"/>
              <a:t>One liner – describe the code / module</a:t>
            </a:r>
          </a:p>
          <a:p>
            <a:pPr marL="457200" indent="-457200">
              <a:buFont typeface="+mj-lt"/>
              <a:buAutoNum type="arabicPeriod"/>
            </a:pPr>
            <a:r>
              <a:rPr lang="en-US" sz="1800" dirty="0"/>
              <a:t>Background – if there’s context that needs to be set</a:t>
            </a:r>
          </a:p>
          <a:p>
            <a:pPr marL="457200" indent="-457200">
              <a:buFont typeface="+mj-lt"/>
              <a:buAutoNum type="arabicPeriod"/>
            </a:pPr>
            <a:r>
              <a:rPr lang="en-US" sz="1800" dirty="0"/>
              <a:t>Usage – what the code looks like in action</a:t>
            </a:r>
          </a:p>
          <a:p>
            <a:pPr marL="457200" indent="-457200">
              <a:buFont typeface="+mj-lt"/>
              <a:buAutoNum type="arabicPeriod"/>
            </a:pPr>
            <a:r>
              <a:rPr lang="en-US" sz="1800" dirty="0"/>
              <a:t>API – how to integrate into other code</a:t>
            </a:r>
          </a:p>
          <a:p>
            <a:pPr marL="457200" indent="-457200">
              <a:buFont typeface="+mj-lt"/>
              <a:buAutoNum type="arabicPeriod"/>
            </a:pPr>
            <a:r>
              <a:rPr lang="en-US" sz="1800" dirty="0"/>
              <a:t>Installation – even when using standard installers</a:t>
            </a:r>
          </a:p>
          <a:p>
            <a:pPr marL="457200" indent="-457200">
              <a:buFont typeface="+mj-lt"/>
              <a:buAutoNum type="arabicPeriod"/>
            </a:pPr>
            <a:r>
              <a:rPr lang="en-US" sz="1800" dirty="0"/>
              <a:t>Contribute – how to collaborate</a:t>
            </a:r>
          </a:p>
          <a:p>
            <a:pPr marL="457200" indent="-457200">
              <a:buFont typeface="+mj-lt"/>
              <a:buAutoNum type="arabicPeriod"/>
            </a:pPr>
            <a:r>
              <a:rPr lang="en-US" sz="1800" dirty="0"/>
              <a:t>License – showing how others can use</a:t>
            </a:r>
          </a:p>
        </p:txBody>
      </p:sp>
      <p:pic>
        <p:nvPicPr>
          <p:cNvPr id="5" name="Picture 4">
            <a:extLst>
              <a:ext uri="{FF2B5EF4-FFF2-40B4-BE49-F238E27FC236}">
                <a16:creationId xmlns:a16="http://schemas.microsoft.com/office/drawing/2014/main" id="{161A4DCA-C5A9-824B-BB47-DAB7FB465A49}"/>
              </a:ext>
            </a:extLst>
          </p:cNvPr>
          <p:cNvPicPr>
            <a:picLocks noChangeAspect="1"/>
          </p:cNvPicPr>
          <p:nvPr/>
        </p:nvPicPr>
        <p:blipFill>
          <a:blip r:embed="rId3"/>
          <a:stretch>
            <a:fillRect/>
          </a:stretch>
        </p:blipFill>
        <p:spPr>
          <a:xfrm>
            <a:off x="8026400" y="4698330"/>
            <a:ext cx="1117600" cy="393700"/>
          </a:xfrm>
          <a:prstGeom prst="rect">
            <a:avLst/>
          </a:prstGeom>
        </p:spPr>
      </p:pic>
    </p:spTree>
    <p:extLst>
      <p:ext uri="{BB962C8B-B14F-4D97-AF65-F5344CB8AC3E}">
        <p14:creationId xmlns:p14="http://schemas.microsoft.com/office/powerpoint/2010/main" val="3279501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we’re trying to avoid</a:t>
            </a:r>
          </a:p>
        </p:txBody>
      </p:sp>
      <p:pic>
        <p:nvPicPr>
          <p:cNvPr id="3" name="Picture 2"/>
          <p:cNvPicPr>
            <a:picLocks noChangeAspect="1"/>
          </p:cNvPicPr>
          <p:nvPr/>
        </p:nvPicPr>
        <p:blipFill>
          <a:blip r:embed="rId2"/>
          <a:stretch>
            <a:fillRect/>
          </a:stretch>
        </p:blipFill>
        <p:spPr>
          <a:xfrm>
            <a:off x="330335" y="1437332"/>
            <a:ext cx="8418130" cy="2286546"/>
          </a:xfrm>
          <a:prstGeom prst="rect">
            <a:avLst/>
          </a:prstGeom>
        </p:spPr>
      </p:pic>
      <p:sp>
        <p:nvSpPr>
          <p:cNvPr id="4" name="TextBox 3"/>
          <p:cNvSpPr txBox="1"/>
          <p:nvPr/>
        </p:nvSpPr>
        <p:spPr>
          <a:xfrm>
            <a:off x="3203848" y="4020472"/>
            <a:ext cx="2316147" cy="369332"/>
          </a:xfrm>
          <a:prstGeom prst="rect">
            <a:avLst/>
          </a:prstGeom>
          <a:noFill/>
        </p:spPr>
        <p:txBody>
          <a:bodyPr wrap="none" rtlCol="0">
            <a:spAutoFit/>
          </a:bodyPr>
          <a:lstStyle/>
          <a:p>
            <a:r>
              <a:rPr lang="en-US" dirty="0"/>
              <a:t>https://</a:t>
            </a:r>
            <a:r>
              <a:rPr lang="en-US" dirty="0" err="1"/>
              <a:t>xkcd.com</a:t>
            </a:r>
            <a:r>
              <a:rPr lang="en-US" dirty="0"/>
              <a:t>/292/</a:t>
            </a:r>
          </a:p>
        </p:txBody>
      </p:sp>
    </p:spTree>
    <p:extLst>
      <p:ext uri="{BB962C8B-B14F-4D97-AF65-F5344CB8AC3E}">
        <p14:creationId xmlns:p14="http://schemas.microsoft.com/office/powerpoint/2010/main" val="852631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Code review </a:t>
            </a:r>
            <a:r>
              <a:rPr lang="mr-IN" dirty="0"/>
              <a:t>–</a:t>
            </a:r>
            <a:br>
              <a:rPr lang="en-GB" dirty="0"/>
            </a:br>
            <a:r>
              <a:rPr lang="en-GB" i="1" dirty="0"/>
              <a:t>or how we avoid being eaten by raptors</a:t>
            </a:r>
            <a:endParaRPr lang="en-US" dirty="0"/>
          </a:p>
        </p:txBody>
      </p:sp>
    </p:spTree>
    <p:extLst>
      <p:ext uri="{BB962C8B-B14F-4D97-AF65-F5344CB8AC3E}">
        <p14:creationId xmlns:p14="http://schemas.microsoft.com/office/powerpoint/2010/main" val="19800382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Most efficient way to find bugs</a:t>
            </a:r>
          </a:p>
        </p:txBody>
      </p:sp>
      <p:sp>
        <p:nvSpPr>
          <p:cNvPr id="4" name="Content Placeholder 3"/>
          <p:cNvSpPr>
            <a:spLocks noGrp="1"/>
          </p:cNvSpPr>
          <p:nvPr>
            <p:ph idx="1"/>
          </p:nvPr>
        </p:nvSpPr>
        <p:spPr/>
        <p:txBody>
          <a:bodyPr/>
          <a:lstStyle/>
          <a:p>
            <a:r>
              <a:rPr lang="en-GB" sz="2400" dirty="0"/>
              <a:t>“Rigorous inspections can remove up to 90 percent of errors from a software product…”</a:t>
            </a:r>
          </a:p>
          <a:p>
            <a:r>
              <a:rPr lang="en-GB" sz="2400" dirty="0"/>
              <a:t>“…before the first test case is run”</a:t>
            </a:r>
          </a:p>
          <a:p>
            <a:pPr lvl="1"/>
            <a:r>
              <a:rPr lang="en-GB" sz="2000" dirty="0"/>
              <a:t>Fact 37, Glass, R. Facts and Fallacies of Software engineering, Addison Wesley, 1992. ISBN-10: 0321117425. ISBN-13: 978-0321117427.</a:t>
            </a:r>
          </a:p>
          <a:p>
            <a:pPr lvl="1"/>
            <a:r>
              <a:rPr lang="en-GB" sz="2000" dirty="0"/>
              <a:t>Fagan, M.E. “Design and Code inspections to reduce errors in program development”, IBM Systems Journal 15(3), pp182–211, NN 1975. doi:10.1147/sj.153.0182. </a:t>
            </a:r>
          </a:p>
          <a:p>
            <a:endParaRPr lang="en-US" dirty="0"/>
          </a:p>
        </p:txBody>
      </p:sp>
      <p:pic>
        <p:nvPicPr>
          <p:cNvPr id="5" name="Picture 4">
            <a:extLst>
              <a:ext uri="{FF2B5EF4-FFF2-40B4-BE49-F238E27FC236}">
                <a16:creationId xmlns:a16="http://schemas.microsoft.com/office/drawing/2014/main" id="{67F02AB8-98B4-0A4F-932E-9499E0D090C9}"/>
              </a:ext>
            </a:extLst>
          </p:cNvPr>
          <p:cNvPicPr>
            <a:picLocks noChangeAspect="1"/>
          </p:cNvPicPr>
          <p:nvPr/>
        </p:nvPicPr>
        <p:blipFill>
          <a:blip r:embed="rId2"/>
          <a:stretch>
            <a:fillRect/>
          </a:stretch>
        </p:blipFill>
        <p:spPr>
          <a:xfrm>
            <a:off x="8026400" y="4770338"/>
            <a:ext cx="1117600" cy="393700"/>
          </a:xfrm>
          <a:prstGeom prst="rect">
            <a:avLst/>
          </a:prstGeom>
        </p:spPr>
      </p:pic>
    </p:spTree>
    <p:extLst>
      <p:ext uri="{BB962C8B-B14F-4D97-AF65-F5344CB8AC3E}">
        <p14:creationId xmlns:p14="http://schemas.microsoft.com/office/powerpoint/2010/main" val="123623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Most efficient way to find bugs</a:t>
            </a:r>
          </a:p>
        </p:txBody>
      </p:sp>
      <p:sp>
        <p:nvSpPr>
          <p:cNvPr id="3" name="Content Placeholder 2"/>
          <p:cNvSpPr>
            <a:spLocks noGrp="1"/>
          </p:cNvSpPr>
          <p:nvPr>
            <p:ph idx="1"/>
          </p:nvPr>
        </p:nvSpPr>
        <p:spPr/>
        <p:txBody>
          <a:bodyPr/>
          <a:lstStyle/>
          <a:p>
            <a:r>
              <a:rPr lang="en-GB" sz="2400" dirty="0"/>
              <a:t>First review and first hour matter most</a:t>
            </a:r>
          </a:p>
          <a:p>
            <a:pPr lvl="1"/>
            <a:r>
              <a:rPr lang="en-GB" sz="2000" dirty="0"/>
              <a:t>Cohen, J. “Best Kept Secrets of Peer Code Review”, Smart Bear </a:t>
            </a:r>
            <a:r>
              <a:rPr lang="en-GB" sz="2000" dirty="0" err="1"/>
              <a:t>Inc</a:t>
            </a:r>
            <a:r>
              <a:rPr lang="en-GB" sz="2000" dirty="0"/>
              <a:t>, 2006. ISBN-10: 1599160676. ISBN-13: 978-1599160672.</a:t>
            </a:r>
          </a:p>
          <a:p>
            <a:r>
              <a:rPr lang="en-GB" sz="2400" dirty="0"/>
              <a:t>Not just for bugs, but alternatives, improvements and two-way knowledge transfer</a:t>
            </a:r>
          </a:p>
          <a:p>
            <a:endParaRPr lang="en-US" dirty="0"/>
          </a:p>
          <a:p>
            <a:r>
              <a:rPr lang="en-US" dirty="0"/>
              <a:t>Doesn’t have to be “heavyweight” / difficult</a:t>
            </a:r>
          </a:p>
        </p:txBody>
      </p:sp>
      <p:pic>
        <p:nvPicPr>
          <p:cNvPr id="4" name="Picture 3">
            <a:extLst>
              <a:ext uri="{FF2B5EF4-FFF2-40B4-BE49-F238E27FC236}">
                <a16:creationId xmlns:a16="http://schemas.microsoft.com/office/drawing/2014/main" id="{BAC44932-6001-FB47-9174-9B3E4C6D57EF}"/>
              </a:ext>
            </a:extLst>
          </p:cNvPr>
          <p:cNvPicPr>
            <a:picLocks noChangeAspect="1"/>
          </p:cNvPicPr>
          <p:nvPr/>
        </p:nvPicPr>
        <p:blipFill>
          <a:blip r:embed="rId2"/>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193821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to look for</a:t>
            </a:r>
          </a:p>
        </p:txBody>
      </p:sp>
      <p:sp>
        <p:nvSpPr>
          <p:cNvPr id="3" name="Content Placeholder 2"/>
          <p:cNvSpPr>
            <a:spLocks noGrp="1"/>
          </p:cNvSpPr>
          <p:nvPr>
            <p:ph idx="1"/>
          </p:nvPr>
        </p:nvSpPr>
        <p:spPr>
          <a:xfrm>
            <a:off x="333378" y="1200150"/>
            <a:ext cx="8353425" cy="3747863"/>
          </a:xfrm>
        </p:spPr>
        <p:txBody>
          <a:bodyPr>
            <a:normAutofit fontScale="77500" lnSpcReduction="20000"/>
          </a:bodyPr>
          <a:lstStyle/>
          <a:p>
            <a:r>
              <a:rPr lang="en-US" dirty="0"/>
              <a:t>Is the program broken up into easily understood components?</a:t>
            </a:r>
          </a:p>
          <a:p>
            <a:r>
              <a:rPr lang="en-US" dirty="0"/>
              <a:t>Are the components loosely coupled?</a:t>
            </a:r>
          </a:p>
          <a:p>
            <a:r>
              <a:rPr lang="en-US" dirty="0"/>
              <a:t>Are names consistent, distinctive and meaningful?</a:t>
            </a:r>
          </a:p>
          <a:p>
            <a:r>
              <a:rPr lang="en-US" dirty="0"/>
              <a:t>Is code style and formatting </a:t>
            </a:r>
            <a:r>
              <a:rPr lang="en-US" dirty="0" err="1"/>
              <a:t>consisten</a:t>
            </a:r>
            <a:r>
              <a:rPr lang="en-US" dirty="0"/>
              <a:t>?</a:t>
            </a:r>
          </a:p>
          <a:p>
            <a:r>
              <a:rPr lang="en-US" dirty="0"/>
              <a:t>Are constants defined exactly once?</a:t>
            </a:r>
          </a:p>
          <a:p>
            <a:r>
              <a:rPr lang="en-US" dirty="0"/>
              <a:t>Does the program have duplicated code?</a:t>
            </a:r>
          </a:p>
          <a:p>
            <a:r>
              <a:rPr lang="en-US" dirty="0"/>
              <a:t>Does the program reuse existing libraries?</a:t>
            </a:r>
          </a:p>
          <a:p>
            <a:r>
              <a:rPr lang="en-US" dirty="0"/>
              <a:t>Does the documentation describe dependencies and versions?</a:t>
            </a:r>
          </a:p>
          <a:p>
            <a:endParaRPr lang="en-US" dirty="0"/>
          </a:p>
        </p:txBody>
      </p:sp>
      <p:pic>
        <p:nvPicPr>
          <p:cNvPr id="4" name="Picture 3">
            <a:extLst>
              <a:ext uri="{FF2B5EF4-FFF2-40B4-BE49-F238E27FC236}">
                <a16:creationId xmlns:a16="http://schemas.microsoft.com/office/drawing/2014/main" id="{2BFC16B5-4AC6-E14D-B5DD-609BE2C4769C}"/>
              </a:ext>
            </a:extLst>
          </p:cNvPr>
          <p:cNvPicPr>
            <a:picLocks noChangeAspect="1"/>
          </p:cNvPicPr>
          <p:nvPr/>
        </p:nvPicPr>
        <p:blipFill>
          <a:blip r:embed="rId2"/>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1016701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407AD-4A3A-EF4F-8C1A-45B4C61E31AC}"/>
              </a:ext>
            </a:extLst>
          </p:cNvPr>
          <p:cNvSpPr>
            <a:spLocks noGrp="1"/>
          </p:cNvSpPr>
          <p:nvPr>
            <p:ph type="title"/>
          </p:nvPr>
        </p:nvSpPr>
        <p:spPr/>
        <p:txBody>
          <a:bodyPr/>
          <a:lstStyle/>
          <a:p>
            <a:r>
              <a:rPr lang="en-US" dirty="0"/>
              <a:t>Who am I?</a:t>
            </a:r>
          </a:p>
        </p:txBody>
      </p:sp>
      <p:pic>
        <p:nvPicPr>
          <p:cNvPr id="3" name="Picture 2">
            <a:extLst>
              <a:ext uri="{FF2B5EF4-FFF2-40B4-BE49-F238E27FC236}">
                <a16:creationId xmlns:a16="http://schemas.microsoft.com/office/drawing/2014/main" id="{2A882CB0-376F-EF4C-A919-53574D9B5016}"/>
              </a:ext>
            </a:extLst>
          </p:cNvPr>
          <p:cNvPicPr>
            <a:picLocks noChangeAspect="1"/>
          </p:cNvPicPr>
          <p:nvPr/>
        </p:nvPicPr>
        <p:blipFill>
          <a:blip r:embed="rId3"/>
          <a:stretch>
            <a:fillRect/>
          </a:stretch>
        </p:blipFill>
        <p:spPr>
          <a:xfrm>
            <a:off x="8144" y="-1"/>
            <a:ext cx="9135856" cy="4770447"/>
          </a:xfrm>
          <a:prstGeom prst="rect">
            <a:avLst/>
          </a:prstGeom>
        </p:spPr>
      </p:pic>
      <p:pic>
        <p:nvPicPr>
          <p:cNvPr id="4" name="Picture 3">
            <a:extLst>
              <a:ext uri="{FF2B5EF4-FFF2-40B4-BE49-F238E27FC236}">
                <a16:creationId xmlns:a16="http://schemas.microsoft.com/office/drawing/2014/main" id="{C25F36E0-70DF-5244-AD3E-A1895B148E64}"/>
              </a:ext>
            </a:extLst>
          </p:cNvPr>
          <p:cNvPicPr>
            <a:picLocks noChangeAspect="1"/>
          </p:cNvPicPr>
          <p:nvPr/>
        </p:nvPicPr>
        <p:blipFill>
          <a:blip r:embed="rId4"/>
          <a:stretch>
            <a:fillRect/>
          </a:stretch>
        </p:blipFill>
        <p:spPr>
          <a:xfrm>
            <a:off x="4958184" y="2139702"/>
            <a:ext cx="1270000" cy="1358900"/>
          </a:xfrm>
          <a:prstGeom prst="rect">
            <a:avLst/>
          </a:prstGeom>
        </p:spPr>
      </p:pic>
      <p:sp>
        <p:nvSpPr>
          <p:cNvPr id="5" name="TextBox 4">
            <a:extLst>
              <a:ext uri="{FF2B5EF4-FFF2-40B4-BE49-F238E27FC236}">
                <a16:creationId xmlns:a16="http://schemas.microsoft.com/office/drawing/2014/main" id="{09DFF061-0CB5-BC4A-B856-5BE724E1BD92}"/>
              </a:ext>
            </a:extLst>
          </p:cNvPr>
          <p:cNvSpPr txBox="1"/>
          <p:nvPr/>
        </p:nvSpPr>
        <p:spPr>
          <a:xfrm>
            <a:off x="8144" y="4866501"/>
            <a:ext cx="2260812" cy="276999"/>
          </a:xfrm>
          <a:prstGeom prst="rect">
            <a:avLst/>
          </a:prstGeom>
          <a:noFill/>
        </p:spPr>
        <p:txBody>
          <a:bodyPr wrap="none" rtlCol="0">
            <a:spAutoFit/>
          </a:bodyPr>
          <a:lstStyle/>
          <a:p>
            <a:r>
              <a:rPr lang="en-US" sz="1200" dirty="0" err="1"/>
              <a:t>Doi</a:t>
            </a:r>
            <a:r>
              <a:rPr lang="en-US" sz="1200" dirty="0"/>
              <a:t>: 10.1007/s12145-008-0012-5</a:t>
            </a:r>
          </a:p>
        </p:txBody>
      </p:sp>
    </p:spTree>
    <p:extLst>
      <p:ext uri="{BB962C8B-B14F-4D97-AF65-F5344CB8AC3E}">
        <p14:creationId xmlns:p14="http://schemas.microsoft.com/office/powerpoint/2010/main" val="11097477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to look for</a:t>
            </a:r>
          </a:p>
        </p:txBody>
      </p:sp>
      <p:sp>
        <p:nvSpPr>
          <p:cNvPr id="3" name="Content Placeholder 2"/>
          <p:cNvSpPr>
            <a:spLocks noGrp="1"/>
          </p:cNvSpPr>
          <p:nvPr>
            <p:ph idx="1"/>
          </p:nvPr>
        </p:nvSpPr>
        <p:spPr/>
        <p:txBody>
          <a:bodyPr>
            <a:normAutofit fontScale="77500" lnSpcReduction="20000"/>
          </a:bodyPr>
          <a:lstStyle/>
          <a:p>
            <a:r>
              <a:rPr lang="en-US" dirty="0"/>
              <a:t>Are component interfaces documented?</a:t>
            </a:r>
          </a:p>
          <a:p>
            <a:r>
              <a:rPr lang="en-US" dirty="0"/>
              <a:t>Do comments document reasons why code has been implemented as it is, rather than the implementation itself?</a:t>
            </a:r>
          </a:p>
          <a:p>
            <a:r>
              <a:rPr lang="en-US" dirty="0"/>
              <a:t>Is documentation embedded in the program?</a:t>
            </a:r>
          </a:p>
          <a:p>
            <a:r>
              <a:rPr lang="en-US" dirty="0"/>
              <a:t>Is there user documentation which describes how to use the program?</a:t>
            </a:r>
          </a:p>
          <a:p>
            <a:r>
              <a:rPr lang="en-US" dirty="0"/>
              <a:t>Does the program use assertions to check validity of inputs and outputs?</a:t>
            </a:r>
          </a:p>
          <a:p>
            <a:r>
              <a:rPr lang="en-US" dirty="0"/>
              <a:t>Does the program have automated tests?</a:t>
            </a:r>
          </a:p>
          <a:p>
            <a:endParaRPr lang="en-US" dirty="0"/>
          </a:p>
        </p:txBody>
      </p:sp>
      <p:pic>
        <p:nvPicPr>
          <p:cNvPr id="4" name="Picture 3">
            <a:extLst>
              <a:ext uri="{FF2B5EF4-FFF2-40B4-BE49-F238E27FC236}">
                <a16:creationId xmlns:a16="http://schemas.microsoft.com/office/drawing/2014/main" id="{5FB2E916-6EC9-3644-BE41-629EB700757A}"/>
              </a:ext>
            </a:extLst>
          </p:cNvPr>
          <p:cNvPicPr>
            <a:picLocks noChangeAspect="1"/>
          </p:cNvPicPr>
          <p:nvPr/>
        </p:nvPicPr>
        <p:blipFill>
          <a:blip r:embed="rId2"/>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1589269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remember to “play nice”</a:t>
            </a:r>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2987824" y="4309353"/>
            <a:ext cx="3168352" cy="369332"/>
          </a:xfrm>
          <a:prstGeom prst="rect">
            <a:avLst/>
          </a:prstGeom>
          <a:noFill/>
        </p:spPr>
        <p:txBody>
          <a:bodyPr wrap="square" rtlCol="0">
            <a:spAutoFit/>
          </a:bodyPr>
          <a:lstStyle/>
          <a:p>
            <a:r>
              <a:rPr lang="en-GB" dirty="0"/>
              <a:t>From </a:t>
            </a:r>
            <a:r>
              <a:rPr lang="en-GB" dirty="0">
                <a:hlinkClick r:id="rId2"/>
              </a:rPr>
              <a:t>https://xkcd.com/1833/</a:t>
            </a:r>
            <a:r>
              <a:rPr lang="en-GB" dirty="0"/>
              <a:t>  </a:t>
            </a:r>
          </a:p>
        </p:txBody>
      </p:sp>
      <p:pic>
        <p:nvPicPr>
          <p:cNvPr id="5" name="Picture 4" descr="Code Quality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1203598"/>
            <a:ext cx="8694397" cy="3043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7959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Learning to love version control</a:t>
            </a:r>
          </a:p>
        </p:txBody>
      </p:sp>
    </p:spTree>
    <p:extLst>
      <p:ext uri="{BB962C8B-B14F-4D97-AF65-F5344CB8AC3E}">
        <p14:creationId xmlns:p14="http://schemas.microsoft.com/office/powerpoint/2010/main" val="91792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is version control</a:t>
            </a:r>
          </a:p>
        </p:txBody>
      </p:sp>
      <p:pic>
        <p:nvPicPr>
          <p:cNvPr id="3" name="Picture 2" descr="http://www.phdcomics.com/comics/archive/phd101212s.gif"/>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36216"/>
          <a:stretch/>
        </p:blipFill>
        <p:spPr bwMode="auto">
          <a:xfrm>
            <a:off x="333938" y="1059582"/>
            <a:ext cx="4064213" cy="3456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38102" y="3803613"/>
            <a:ext cx="4414105" cy="307777"/>
          </a:xfrm>
          <a:prstGeom prst="rect">
            <a:avLst/>
          </a:prstGeom>
          <a:noFill/>
        </p:spPr>
        <p:txBody>
          <a:bodyPr wrap="square" rtlCol="0">
            <a:spAutoFit/>
          </a:bodyPr>
          <a:lstStyle/>
          <a:p>
            <a:r>
              <a:rPr lang="en-GB" sz="1400" dirty="0">
                <a:hlinkClick r:id="rId3"/>
              </a:rPr>
              <a:t>http://phdcomics.com/comics/archive.php?comicid=1531</a:t>
            </a:r>
            <a:r>
              <a:rPr lang="en-GB" sz="1400" dirty="0"/>
              <a:t> </a:t>
            </a:r>
          </a:p>
        </p:txBody>
      </p:sp>
      <p:pic>
        <p:nvPicPr>
          <p:cNvPr id="7" name="Picture 6" descr="http://www.phdcomics.com/comics/archive/phd101212s.gif"/>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62218"/>
          <a:stretch/>
        </p:blipFill>
        <p:spPr bwMode="auto">
          <a:xfrm>
            <a:off x="4644008" y="1512213"/>
            <a:ext cx="4104456" cy="20676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600790" y="4192800"/>
            <a:ext cx="4147674" cy="646331"/>
          </a:xfrm>
          <a:prstGeom prst="rect">
            <a:avLst/>
          </a:prstGeom>
          <a:noFill/>
        </p:spPr>
        <p:txBody>
          <a:bodyPr wrap="none" rtlCol="0">
            <a:spAutoFit/>
          </a:bodyPr>
          <a:lstStyle/>
          <a:p>
            <a:r>
              <a:rPr lang="en-US" b="1"/>
              <a:t>“Piled </a:t>
            </a:r>
            <a:r>
              <a:rPr lang="en-US" b="1" dirty="0"/>
              <a:t>Higher and Deeper" by Jorge Cham</a:t>
            </a:r>
            <a:br>
              <a:rPr lang="en-US" b="1" dirty="0"/>
            </a:br>
            <a:r>
              <a:rPr lang="en-US" b="1" dirty="0" err="1"/>
              <a:t>www.phdcomics.com</a:t>
            </a:r>
            <a:endParaRPr lang="en-US" dirty="0"/>
          </a:p>
        </p:txBody>
      </p:sp>
    </p:spTree>
    <p:extLst>
      <p:ext uri="{BB962C8B-B14F-4D97-AF65-F5344CB8AC3E}">
        <p14:creationId xmlns:p14="http://schemas.microsoft.com/office/powerpoint/2010/main" val="4434214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is also version control</a:t>
            </a:r>
          </a:p>
        </p:txBody>
      </p:sp>
      <p:sp>
        <p:nvSpPr>
          <p:cNvPr id="5" name="Content Placeholder 4"/>
          <p:cNvSpPr>
            <a:spLocks noGrp="1"/>
          </p:cNvSpPr>
          <p:nvPr>
            <p:ph idx="1"/>
          </p:nvPr>
        </p:nvSpPr>
        <p:spPr>
          <a:xfrm>
            <a:off x="5062708" y="1200151"/>
            <a:ext cx="3624095" cy="3394472"/>
          </a:xfrm>
        </p:spPr>
        <p:txBody>
          <a:bodyPr/>
          <a:lstStyle/>
          <a:p>
            <a:r>
              <a:rPr lang="en-US" dirty="0"/>
              <a:t>Everyone’s done this at some point in their life</a:t>
            </a:r>
          </a:p>
          <a:p>
            <a:r>
              <a:rPr lang="en-US" dirty="0"/>
              <a:t>Are you still doing it now?</a:t>
            </a:r>
          </a:p>
        </p:txBody>
      </p:sp>
      <p:pic>
        <p:nvPicPr>
          <p:cNvPr id="3" name="Picture 2" descr="http://www.phdcomics.com/comics/archive/phd052810s.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59582"/>
            <a:ext cx="5062708" cy="40839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88024" y="4837873"/>
            <a:ext cx="4499992" cy="307777"/>
          </a:xfrm>
          <a:prstGeom prst="rect">
            <a:avLst/>
          </a:prstGeom>
          <a:solidFill>
            <a:schemeClr val="bg1"/>
          </a:solidFill>
        </p:spPr>
        <p:txBody>
          <a:bodyPr wrap="square" rtlCol="0">
            <a:spAutoFit/>
          </a:bodyPr>
          <a:lstStyle/>
          <a:p>
            <a:r>
              <a:rPr lang="en-GB" sz="1400" dirty="0">
                <a:hlinkClick r:id="rId3"/>
              </a:rPr>
              <a:t>http://phdcomics.com/comics/archive.php?comicid=1323</a:t>
            </a:r>
            <a:r>
              <a:rPr lang="en-GB" sz="1400" dirty="0"/>
              <a:t> </a:t>
            </a:r>
          </a:p>
        </p:txBody>
      </p:sp>
      <p:sp>
        <p:nvSpPr>
          <p:cNvPr id="6" name="TextBox 5"/>
          <p:cNvSpPr txBox="1"/>
          <p:nvPr/>
        </p:nvSpPr>
        <p:spPr>
          <a:xfrm>
            <a:off x="5010494" y="4152823"/>
            <a:ext cx="4147674" cy="646331"/>
          </a:xfrm>
          <a:prstGeom prst="rect">
            <a:avLst/>
          </a:prstGeom>
          <a:noFill/>
        </p:spPr>
        <p:txBody>
          <a:bodyPr wrap="none" rtlCol="0">
            <a:spAutoFit/>
          </a:bodyPr>
          <a:lstStyle/>
          <a:p>
            <a:r>
              <a:rPr lang="en-US" b="1" dirty="0"/>
              <a:t>Piled Higher and Deeper" by Jorge Cham</a:t>
            </a:r>
            <a:br>
              <a:rPr lang="en-US" b="1" dirty="0"/>
            </a:br>
            <a:r>
              <a:rPr lang="en-US" b="1" dirty="0" err="1"/>
              <a:t>www.phdcomics.com</a:t>
            </a:r>
            <a:endParaRPr lang="en-US" dirty="0"/>
          </a:p>
        </p:txBody>
      </p:sp>
    </p:spTree>
    <p:extLst>
      <p:ext uri="{BB962C8B-B14F-4D97-AF65-F5344CB8AC3E}">
        <p14:creationId xmlns:p14="http://schemas.microsoft.com/office/powerpoint/2010/main" val="180878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descr="Image result for dropbox"/>
          <p:cNvPicPr>
            <a:picLocks noChangeAspect="1" noChangeArrowheads="1" noCrop="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27723" y="2100485"/>
            <a:ext cx="1905232" cy="9231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This is not version control</a:t>
            </a:r>
          </a:p>
        </p:txBody>
      </p:sp>
      <p:sp>
        <p:nvSpPr>
          <p:cNvPr id="3" name="Content Placeholder 2"/>
          <p:cNvSpPr>
            <a:spLocks noGrp="1"/>
          </p:cNvSpPr>
          <p:nvPr>
            <p:ph idx="1"/>
          </p:nvPr>
        </p:nvSpPr>
        <p:spPr/>
        <p:txBody>
          <a:bodyPr>
            <a:normAutofit fontScale="85000" lnSpcReduction="20000"/>
          </a:bodyPr>
          <a:lstStyle/>
          <a:p>
            <a:r>
              <a:rPr lang="en-US" dirty="0"/>
              <a:t>Change-bound</a:t>
            </a:r>
          </a:p>
          <a:p>
            <a:pPr lvl="1"/>
            <a:r>
              <a:rPr lang="en-US" dirty="0"/>
              <a:t>Google Drive: 100 revisions</a:t>
            </a:r>
          </a:p>
          <a:p>
            <a:r>
              <a:rPr lang="en-US" dirty="0"/>
              <a:t>Time-bound</a:t>
            </a:r>
          </a:p>
          <a:p>
            <a:pPr lvl="1"/>
            <a:r>
              <a:rPr lang="en-US" dirty="0"/>
              <a:t>Google Drive: 30 days</a:t>
            </a:r>
          </a:p>
          <a:p>
            <a:pPr lvl="1"/>
            <a:r>
              <a:rPr lang="en-US" dirty="0" err="1"/>
              <a:t>DropBox</a:t>
            </a:r>
            <a:r>
              <a:rPr lang="en-US" dirty="0"/>
              <a:t>: Last 30 days, 1 year (by subscription)</a:t>
            </a:r>
          </a:p>
          <a:p>
            <a:r>
              <a:rPr lang="en-US" dirty="0"/>
              <a:t>What if multiple changes to multiple files need to be treated as a single change?</a:t>
            </a:r>
          </a:p>
          <a:p>
            <a:r>
              <a:rPr lang="en-US" dirty="0"/>
              <a:t>How/where to record why changes were made?</a:t>
            </a:r>
          </a:p>
          <a:p>
            <a:endParaRPr lang="en-US" dirty="0"/>
          </a:p>
        </p:txBody>
      </p:sp>
      <p:pic>
        <p:nvPicPr>
          <p:cNvPr id="5" name="Picture 30" descr="Image result for google dri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30977" y="1139155"/>
            <a:ext cx="2498724" cy="12493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Image result for onedriv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21331" y="1890737"/>
            <a:ext cx="2160240" cy="6808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07872B1-FFC9-5E4E-B6A8-1CFE1CFA6293}"/>
              </a:ext>
            </a:extLst>
          </p:cNvPr>
          <p:cNvPicPr>
            <a:picLocks noChangeAspect="1"/>
          </p:cNvPicPr>
          <p:nvPr/>
        </p:nvPicPr>
        <p:blipFill>
          <a:blip r:embed="rId5"/>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304038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Version control / revision control / source code repository</a:t>
            </a:r>
          </a:p>
        </p:txBody>
      </p:sp>
      <p:sp>
        <p:nvSpPr>
          <p:cNvPr id="3" name="Content Placeholder 2"/>
          <p:cNvSpPr>
            <a:spLocks noGrp="1"/>
          </p:cNvSpPr>
          <p:nvPr>
            <p:ph idx="1"/>
          </p:nvPr>
        </p:nvSpPr>
        <p:spPr>
          <a:xfrm>
            <a:off x="333378" y="1200150"/>
            <a:ext cx="8353425" cy="3675855"/>
          </a:xfrm>
        </p:spPr>
        <p:txBody>
          <a:bodyPr>
            <a:normAutofit lnSpcReduction="10000"/>
          </a:bodyPr>
          <a:lstStyle/>
          <a:p>
            <a:r>
              <a:rPr lang="en-GB" sz="2100" dirty="0"/>
              <a:t>Unlimited changes</a:t>
            </a:r>
          </a:p>
          <a:p>
            <a:r>
              <a:rPr lang="en-GB" sz="2100" dirty="0"/>
              <a:t>Unlimited time</a:t>
            </a:r>
          </a:p>
          <a:p>
            <a:r>
              <a:rPr lang="en-GB" sz="2100" dirty="0"/>
              <a:t>Bound only by available storage</a:t>
            </a:r>
          </a:p>
          <a:p>
            <a:r>
              <a:rPr lang="en-GB" sz="2100" dirty="0"/>
              <a:t>Treat changes to multiple files as a single change</a:t>
            </a:r>
          </a:p>
          <a:p>
            <a:r>
              <a:rPr lang="en-GB" sz="2100" dirty="0"/>
              <a:t>Record/view who changed what files, when and why</a:t>
            </a:r>
          </a:p>
          <a:p>
            <a:pPr lvl="1"/>
            <a:r>
              <a:rPr lang="en-GB" sz="1800" dirty="0"/>
              <a:t>And, for ASCII files, what they changed</a:t>
            </a:r>
          </a:p>
          <a:p>
            <a:r>
              <a:rPr lang="en-GB" sz="2100" dirty="0"/>
              <a:t>Tag specific versions e.g. “RELEASE-1.0”, “CHEP-2017”</a:t>
            </a:r>
          </a:p>
          <a:p>
            <a:r>
              <a:rPr lang="en-GB" sz="2100" dirty="0"/>
              <a:t>Retrieve any previous version by version number or tag</a:t>
            </a:r>
          </a:p>
          <a:p>
            <a:r>
              <a:rPr lang="en-GB" sz="2100" dirty="0"/>
              <a:t>Collaborate on shared files without losing work</a:t>
            </a:r>
          </a:p>
          <a:p>
            <a:r>
              <a:rPr lang="en-GB" altLang="en-US" sz="2100" dirty="0"/>
              <a:t>“a lab notebook for code and documents”</a:t>
            </a:r>
            <a:endParaRPr lang="en-GB" sz="2100" dirty="0"/>
          </a:p>
          <a:p>
            <a:pPr marL="0" indent="0">
              <a:buNone/>
            </a:pPr>
            <a:endParaRPr lang="en-GB" sz="2100" dirty="0"/>
          </a:p>
        </p:txBody>
      </p:sp>
      <p:pic>
        <p:nvPicPr>
          <p:cNvPr id="4" name="Picture 1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4049" y="1113678"/>
            <a:ext cx="1709477" cy="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4" descr="Image result for subver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24228" y="1113678"/>
            <a:ext cx="1353525" cy="81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6" descr="Image result for mercurial h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94048" y="1113678"/>
            <a:ext cx="810000" cy="81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B83050-E69D-7542-B629-6B0FDD9CF7BA}"/>
              </a:ext>
            </a:extLst>
          </p:cNvPr>
          <p:cNvPicPr>
            <a:picLocks noChangeAspect="1"/>
          </p:cNvPicPr>
          <p:nvPr/>
        </p:nvPicPr>
        <p:blipFill>
          <a:blip r:embed="rId6"/>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102215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Which version to choose?</a:t>
            </a:r>
          </a:p>
        </p:txBody>
      </p:sp>
      <p:sp>
        <p:nvSpPr>
          <p:cNvPr id="3" name="Content Placeholder 2"/>
          <p:cNvSpPr>
            <a:spLocks noGrp="1"/>
          </p:cNvSpPr>
          <p:nvPr>
            <p:ph idx="1"/>
          </p:nvPr>
        </p:nvSpPr>
        <p:spPr>
          <a:xfrm>
            <a:off x="333378" y="1200151"/>
            <a:ext cx="4022597" cy="3394472"/>
          </a:xfrm>
        </p:spPr>
        <p:txBody>
          <a:bodyPr/>
          <a:lstStyle/>
          <a:p>
            <a:pPr marL="0" indent="0">
              <a:buNone/>
            </a:pPr>
            <a:r>
              <a:rPr lang="en-US" i="1" dirty="0"/>
              <a:t>System</a:t>
            </a:r>
          </a:p>
          <a:p>
            <a:r>
              <a:rPr lang="en-US" dirty="0"/>
              <a:t>Client-Server</a:t>
            </a:r>
          </a:p>
          <a:p>
            <a:pPr lvl="1"/>
            <a:r>
              <a:rPr lang="en-US" dirty="0"/>
              <a:t>Subversion (SVN) </a:t>
            </a:r>
          </a:p>
          <a:p>
            <a:pPr lvl="1"/>
            <a:r>
              <a:rPr lang="en-US" dirty="0"/>
              <a:t>CVS</a:t>
            </a:r>
          </a:p>
          <a:p>
            <a:r>
              <a:rPr lang="en-US" dirty="0"/>
              <a:t>Distributed</a:t>
            </a:r>
          </a:p>
          <a:p>
            <a:pPr lvl="1"/>
            <a:r>
              <a:rPr lang="en-US" dirty="0" err="1"/>
              <a:t>Git</a:t>
            </a:r>
            <a:endParaRPr lang="en-US" dirty="0"/>
          </a:p>
          <a:p>
            <a:pPr lvl="1"/>
            <a:r>
              <a:rPr lang="en-US" dirty="0"/>
              <a:t>Mercurial</a:t>
            </a:r>
          </a:p>
          <a:p>
            <a:pPr lvl="1"/>
            <a:endParaRPr lang="en-US" dirty="0"/>
          </a:p>
          <a:p>
            <a:endParaRPr lang="en-US" dirty="0"/>
          </a:p>
        </p:txBody>
      </p:sp>
      <p:sp>
        <p:nvSpPr>
          <p:cNvPr id="5" name="Content Placeholder 2"/>
          <p:cNvSpPr txBox="1">
            <a:spLocks/>
          </p:cNvSpPr>
          <p:nvPr/>
        </p:nvSpPr>
        <p:spPr>
          <a:xfrm>
            <a:off x="4644008" y="1203598"/>
            <a:ext cx="4104456" cy="3394472"/>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a:t>Hosting Platform</a:t>
            </a:r>
          </a:p>
          <a:p>
            <a:r>
              <a:rPr lang="en-US" dirty="0"/>
              <a:t>Local</a:t>
            </a:r>
          </a:p>
          <a:p>
            <a:pPr lvl="1"/>
            <a:r>
              <a:rPr lang="en-US" dirty="0"/>
              <a:t>SVN</a:t>
            </a:r>
          </a:p>
          <a:p>
            <a:pPr lvl="1"/>
            <a:r>
              <a:rPr lang="en-US" dirty="0" err="1"/>
              <a:t>Gitlab</a:t>
            </a:r>
            <a:endParaRPr lang="en-US" dirty="0"/>
          </a:p>
          <a:p>
            <a:r>
              <a:rPr lang="en-US" dirty="0"/>
              <a:t>External</a:t>
            </a:r>
          </a:p>
          <a:p>
            <a:pPr lvl="1"/>
            <a:r>
              <a:rPr lang="en-US" dirty="0"/>
              <a:t>GitHub</a:t>
            </a:r>
          </a:p>
          <a:p>
            <a:pPr lvl="1"/>
            <a:r>
              <a:rPr lang="en-US" dirty="0" err="1"/>
              <a:t>BitBucket</a:t>
            </a:r>
            <a:endParaRPr lang="en-US" dirty="0"/>
          </a:p>
          <a:p>
            <a:pPr lvl="1"/>
            <a:endParaRPr lang="en-US" dirty="0"/>
          </a:p>
          <a:p>
            <a:endParaRPr lang="en-US" dirty="0"/>
          </a:p>
        </p:txBody>
      </p:sp>
    </p:spTree>
    <p:extLst>
      <p:ext uri="{BB962C8B-B14F-4D97-AF65-F5344CB8AC3E}">
        <p14:creationId xmlns:p14="http://schemas.microsoft.com/office/powerpoint/2010/main" val="1566223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8" descr="version control dif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4383" y="2949792"/>
            <a:ext cx="3265630" cy="15574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Using version control</a:t>
            </a:r>
          </a:p>
        </p:txBody>
      </p:sp>
      <p:pic>
        <p:nvPicPr>
          <p:cNvPr id="1026" name="Picture 2" descr="Creative Commons Licens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95753" y="4649323"/>
            <a:ext cx="1216007" cy="4283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rsion control checki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19883" y="1059582"/>
            <a:ext cx="3036094"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ersion control checkou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96036" y="1059582"/>
            <a:ext cx="2503915"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ersion control ta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66066" y="3104445"/>
            <a:ext cx="2011840" cy="14174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411760" y="4561147"/>
            <a:ext cx="5130570" cy="507831"/>
          </a:xfrm>
          <a:prstGeom prst="rect">
            <a:avLst/>
          </a:prstGeom>
          <a:noFill/>
        </p:spPr>
        <p:txBody>
          <a:bodyPr wrap="square" rtlCol="0">
            <a:spAutoFit/>
          </a:bodyPr>
          <a:lstStyle/>
          <a:p>
            <a:r>
              <a:rPr lang="en-GB" sz="1350" dirty="0">
                <a:hlinkClick r:id="rId8"/>
              </a:rPr>
              <a:t>https://betterexplained.com/articles/a-visual-guide-to-version-control/</a:t>
            </a:r>
            <a:r>
              <a:rPr lang="en-GB" sz="1350" dirty="0"/>
              <a:t> </a:t>
            </a:r>
          </a:p>
        </p:txBody>
      </p:sp>
    </p:spTree>
    <p:extLst>
      <p:ext uri="{BB962C8B-B14F-4D97-AF65-F5344CB8AC3E}">
        <p14:creationId xmlns:p14="http://schemas.microsoft.com/office/powerpoint/2010/main" val="12960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Using version control</a:t>
            </a:r>
          </a:p>
        </p:txBody>
      </p:sp>
      <p:pic>
        <p:nvPicPr>
          <p:cNvPr id="1026" name="Picture 2" descr="Creative Commons Licen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95753" y="4649323"/>
            <a:ext cx="1216007" cy="4283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ersion control branc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03765" y="1112672"/>
            <a:ext cx="3106217" cy="32221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ersion control merg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26006" y="1112671"/>
            <a:ext cx="3240360" cy="32952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411760" y="4561147"/>
            <a:ext cx="5130570" cy="507831"/>
          </a:xfrm>
          <a:prstGeom prst="rect">
            <a:avLst/>
          </a:prstGeom>
          <a:noFill/>
        </p:spPr>
        <p:txBody>
          <a:bodyPr wrap="square" rtlCol="0">
            <a:spAutoFit/>
          </a:bodyPr>
          <a:lstStyle/>
          <a:p>
            <a:r>
              <a:rPr lang="en-GB" sz="1350" dirty="0">
                <a:hlinkClick r:id="rId6"/>
              </a:rPr>
              <a:t>https://betterexplained.com/articles/a-visual-guide-to-version-control/</a:t>
            </a:r>
            <a:r>
              <a:rPr lang="en-GB" sz="1350" dirty="0"/>
              <a:t> </a:t>
            </a:r>
          </a:p>
        </p:txBody>
      </p:sp>
    </p:spTree>
    <p:extLst>
      <p:ext uri="{BB962C8B-B14F-4D97-AF65-F5344CB8AC3E}">
        <p14:creationId xmlns:p14="http://schemas.microsoft.com/office/powerpoint/2010/main" val="119623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407AD-4A3A-EF4F-8C1A-45B4C61E31AC}"/>
              </a:ext>
            </a:extLst>
          </p:cNvPr>
          <p:cNvSpPr>
            <a:spLocks noGrp="1"/>
          </p:cNvSpPr>
          <p:nvPr>
            <p:ph type="title"/>
          </p:nvPr>
        </p:nvSpPr>
        <p:spPr/>
        <p:txBody>
          <a:bodyPr/>
          <a:lstStyle/>
          <a:p>
            <a:r>
              <a:rPr lang="en-US" dirty="0"/>
              <a:t>Who am I?</a:t>
            </a:r>
          </a:p>
        </p:txBody>
      </p:sp>
      <p:pic>
        <p:nvPicPr>
          <p:cNvPr id="4" name="Picture 3">
            <a:extLst>
              <a:ext uri="{FF2B5EF4-FFF2-40B4-BE49-F238E27FC236}">
                <a16:creationId xmlns:a16="http://schemas.microsoft.com/office/drawing/2014/main" id="{C1024DBC-46D8-0F4D-B980-E1157D6E68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02"/>
          <a:stretch/>
        </p:blipFill>
        <p:spPr>
          <a:xfrm>
            <a:off x="0" y="0"/>
            <a:ext cx="9144000" cy="5143500"/>
          </a:xfrm>
          <a:prstGeom prst="rect">
            <a:avLst/>
          </a:prstGeom>
        </p:spPr>
      </p:pic>
      <p:sp>
        <p:nvSpPr>
          <p:cNvPr id="5" name="TextBox 4">
            <a:extLst>
              <a:ext uri="{FF2B5EF4-FFF2-40B4-BE49-F238E27FC236}">
                <a16:creationId xmlns:a16="http://schemas.microsoft.com/office/drawing/2014/main" id="{724B47BE-33C3-4B4F-B0F0-026D40BADB6E}"/>
              </a:ext>
            </a:extLst>
          </p:cNvPr>
          <p:cNvSpPr txBox="1"/>
          <p:nvPr/>
        </p:nvSpPr>
        <p:spPr>
          <a:xfrm>
            <a:off x="0" y="4866501"/>
            <a:ext cx="3600858" cy="276999"/>
          </a:xfrm>
          <a:prstGeom prst="rect">
            <a:avLst/>
          </a:prstGeom>
          <a:noFill/>
        </p:spPr>
        <p:txBody>
          <a:bodyPr wrap="none" rtlCol="0">
            <a:spAutoFit/>
          </a:bodyPr>
          <a:lstStyle/>
          <a:p>
            <a:r>
              <a:rPr lang="en-US" sz="1200" dirty="0">
                <a:solidFill>
                  <a:schemeClr val="bg1"/>
                </a:solidFill>
              </a:rPr>
              <a:t>Photo courtesy of Edinburgh International Film Festival</a:t>
            </a:r>
          </a:p>
        </p:txBody>
      </p:sp>
    </p:spTree>
    <p:extLst>
      <p:ext uri="{BB962C8B-B14F-4D97-AF65-F5344CB8AC3E}">
        <p14:creationId xmlns:p14="http://schemas.microsoft.com/office/powerpoint/2010/main" val="28218462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Record who, what, when &amp; why</a:t>
            </a:r>
          </a:p>
        </p:txBody>
      </p:sp>
      <p:pic>
        <p:nvPicPr>
          <p:cNvPr id="2050"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547664" y="1164139"/>
            <a:ext cx="5856765" cy="3711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56AE648E-2E4E-FB47-81DF-2F262C0BB9F4}"/>
              </a:ext>
            </a:extLst>
          </p:cNvPr>
          <p:cNvPicPr>
            <a:picLocks noChangeAspect="1"/>
          </p:cNvPicPr>
          <p:nvPr/>
        </p:nvPicPr>
        <p:blipFill>
          <a:blip r:embed="rId4"/>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1741940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Record/view what was changed</a:t>
            </a:r>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23628" y="1059582"/>
            <a:ext cx="5346594" cy="3811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83303" y="3194562"/>
            <a:ext cx="479107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2872DF72-0E31-D341-ADD4-0FCDA31E3D55}"/>
              </a:ext>
            </a:extLst>
          </p:cNvPr>
          <p:cNvPicPr>
            <a:picLocks noChangeAspect="1"/>
          </p:cNvPicPr>
          <p:nvPr/>
        </p:nvPicPr>
        <p:blipFill>
          <a:blip r:embed="rId5"/>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145388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dirty="0"/>
              <a:t>Put in everything </a:t>
            </a:r>
            <a:br>
              <a:rPr lang="en-GB" sz="4000" dirty="0"/>
            </a:br>
            <a:r>
              <a:rPr lang="en-GB" sz="4000" dirty="0"/>
              <a:t>created manually</a:t>
            </a:r>
          </a:p>
        </p:txBody>
      </p:sp>
      <p:sp>
        <p:nvSpPr>
          <p:cNvPr id="3" name="Content Placeholder 2"/>
          <p:cNvSpPr>
            <a:spLocks noGrp="1"/>
          </p:cNvSpPr>
          <p:nvPr>
            <p:ph idx="1"/>
          </p:nvPr>
        </p:nvSpPr>
        <p:spPr/>
        <p:txBody>
          <a:bodyPr>
            <a:normAutofit fontScale="77500" lnSpcReduction="20000"/>
          </a:bodyPr>
          <a:lstStyle/>
          <a:p>
            <a:r>
              <a:rPr lang="en-GB" dirty="0"/>
              <a:t>Source code</a:t>
            </a:r>
          </a:p>
          <a:p>
            <a:pPr lvl="1"/>
            <a:r>
              <a:rPr lang="en-GB" dirty="0"/>
              <a:t>C, C++, Fortran, Java, Python, R, ...</a:t>
            </a:r>
          </a:p>
          <a:p>
            <a:pPr lvl="1"/>
            <a:r>
              <a:rPr lang="en-GB" dirty="0"/>
              <a:t>Shell scripts</a:t>
            </a:r>
          </a:p>
          <a:p>
            <a:pPr lvl="1"/>
            <a:r>
              <a:rPr lang="en-GB" dirty="0" err="1"/>
              <a:t>LaTeX</a:t>
            </a:r>
            <a:endParaRPr lang="en-GB" dirty="0"/>
          </a:p>
          <a:p>
            <a:r>
              <a:rPr lang="en-GB" dirty="0"/>
              <a:t>Word, </a:t>
            </a:r>
            <a:r>
              <a:rPr lang="en-GB" dirty="0" err="1"/>
              <a:t>Powerpoint</a:t>
            </a:r>
            <a:r>
              <a:rPr lang="en-GB" dirty="0"/>
              <a:t>, Visio</a:t>
            </a:r>
          </a:p>
          <a:p>
            <a:r>
              <a:rPr lang="en-GB" dirty="0"/>
              <a:t>Build scripts e.g. </a:t>
            </a:r>
            <a:r>
              <a:rPr lang="en-GB" dirty="0" err="1"/>
              <a:t>Makefiles</a:t>
            </a:r>
            <a:r>
              <a:rPr lang="en-GB" dirty="0"/>
              <a:t>, ANT files</a:t>
            </a:r>
          </a:p>
          <a:p>
            <a:r>
              <a:rPr lang="en-GB" dirty="0"/>
              <a:t>Configuration files</a:t>
            </a:r>
          </a:p>
          <a:p>
            <a:r>
              <a:rPr lang="en-GB" dirty="0"/>
              <a:t>Meta-data for images/audio</a:t>
            </a:r>
          </a:p>
          <a:p>
            <a:pPr lvl="1"/>
            <a:r>
              <a:rPr lang="en-GB" dirty="0"/>
              <a:t>Store images/audio in an archive</a:t>
            </a:r>
          </a:p>
        </p:txBody>
      </p:sp>
      <p:pic>
        <p:nvPicPr>
          <p:cNvPr id="4" name="Picture 3">
            <a:extLst>
              <a:ext uri="{FF2B5EF4-FFF2-40B4-BE49-F238E27FC236}">
                <a16:creationId xmlns:a16="http://schemas.microsoft.com/office/drawing/2014/main" id="{AF51FFCE-D30A-C440-BFE0-1B3AECA6DB55}"/>
              </a:ext>
            </a:extLst>
          </p:cNvPr>
          <p:cNvPicPr>
            <a:picLocks noChangeAspect="1"/>
          </p:cNvPicPr>
          <p:nvPr/>
        </p:nvPicPr>
        <p:blipFill>
          <a:blip r:embed="rId3"/>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162581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The feeling of (version) control</a:t>
            </a:r>
          </a:p>
        </p:txBody>
      </p:sp>
      <p:sp>
        <p:nvSpPr>
          <p:cNvPr id="4" name="Content Placeholder 3"/>
          <p:cNvSpPr>
            <a:spLocks noGrp="1"/>
          </p:cNvSpPr>
          <p:nvPr>
            <p:ph idx="1"/>
          </p:nvPr>
        </p:nvSpPr>
        <p:spPr>
          <a:xfrm>
            <a:off x="333378" y="1200150"/>
            <a:ext cx="8353425" cy="3675855"/>
          </a:xfrm>
        </p:spPr>
        <p:txBody>
          <a:bodyPr>
            <a:normAutofit fontScale="85000" lnSpcReduction="20000"/>
          </a:bodyPr>
          <a:lstStyle/>
          <a:p>
            <a:r>
              <a:rPr lang="en-US" dirty="0"/>
              <a:t>“Your laptop's just been stolen”</a:t>
            </a:r>
          </a:p>
          <a:p>
            <a:pPr lvl="1"/>
            <a:r>
              <a:rPr lang="en-US" dirty="0"/>
              <a:t>“No problem, I’ve pushed regularly to a remote repository”</a:t>
            </a:r>
          </a:p>
          <a:p>
            <a:r>
              <a:rPr lang="en-US" dirty="0"/>
              <a:t>“Can I have the code you used to create the data that you graphed in your conference paper?”</a:t>
            </a:r>
          </a:p>
          <a:p>
            <a:pPr lvl="1"/>
            <a:r>
              <a:rPr lang="en-US" dirty="0"/>
              <a:t>“Let me check the logs then get the version with that tag”</a:t>
            </a:r>
          </a:p>
          <a:p>
            <a:r>
              <a:rPr lang="en-US" dirty="0"/>
              <a:t>“You deleted my analysis section from our paper”</a:t>
            </a:r>
          </a:p>
          <a:p>
            <a:pPr lvl="1"/>
            <a:r>
              <a:rPr lang="en-US" dirty="0"/>
              <a:t>“Go and get the previous version from the repository then!”</a:t>
            </a:r>
          </a:p>
          <a:p>
            <a:r>
              <a:rPr lang="en-US" dirty="0"/>
              <a:t>“Why did they rewrite my function?”</a:t>
            </a:r>
          </a:p>
          <a:p>
            <a:pPr lvl="1"/>
            <a:r>
              <a:rPr lang="en-US" dirty="0"/>
              <a:t>“Look at the commit messages and see why they did it”</a:t>
            </a:r>
          </a:p>
          <a:p>
            <a:endParaRPr lang="en-US" dirty="0"/>
          </a:p>
        </p:txBody>
      </p:sp>
      <p:pic>
        <p:nvPicPr>
          <p:cNvPr id="5" name="Picture 4">
            <a:extLst>
              <a:ext uri="{FF2B5EF4-FFF2-40B4-BE49-F238E27FC236}">
                <a16:creationId xmlns:a16="http://schemas.microsoft.com/office/drawing/2014/main" id="{A8BF4387-3E0B-1049-9B98-9D6E7E1F111F}"/>
              </a:ext>
            </a:extLst>
          </p:cNvPr>
          <p:cNvPicPr>
            <a:picLocks noChangeAspect="1"/>
          </p:cNvPicPr>
          <p:nvPr/>
        </p:nvPicPr>
        <p:blipFill>
          <a:blip r:embed="rId2"/>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10950649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09DE3-4CF3-5848-8EE9-C2274C5FE0EF}"/>
              </a:ext>
            </a:extLst>
          </p:cNvPr>
          <p:cNvSpPr>
            <a:spLocks noGrp="1"/>
          </p:cNvSpPr>
          <p:nvPr>
            <p:ph type="title"/>
          </p:nvPr>
        </p:nvSpPr>
        <p:spPr/>
        <p:txBody>
          <a:bodyPr/>
          <a:lstStyle/>
          <a:p>
            <a:r>
              <a:rPr lang="en-US" dirty="0"/>
              <a:t>Software Management Plans</a:t>
            </a:r>
          </a:p>
        </p:txBody>
      </p:sp>
      <p:sp>
        <p:nvSpPr>
          <p:cNvPr id="3" name="Content Placeholder 2">
            <a:extLst>
              <a:ext uri="{FF2B5EF4-FFF2-40B4-BE49-F238E27FC236}">
                <a16:creationId xmlns:a16="http://schemas.microsoft.com/office/drawing/2014/main" id="{2165AB3D-A5C8-6D49-8D5C-F7162235963A}"/>
              </a:ext>
            </a:extLst>
          </p:cNvPr>
          <p:cNvSpPr>
            <a:spLocks noGrp="1"/>
          </p:cNvSpPr>
          <p:nvPr>
            <p:ph idx="1"/>
          </p:nvPr>
        </p:nvSpPr>
        <p:spPr/>
        <p:txBody>
          <a:bodyPr>
            <a:normAutofit fontScale="85000" lnSpcReduction="20000"/>
          </a:bodyPr>
          <a:lstStyle/>
          <a:p>
            <a:r>
              <a:rPr lang="en-US" dirty="0"/>
              <a:t>Much research software development is not formally planned</a:t>
            </a:r>
          </a:p>
          <a:p>
            <a:pPr lvl="1"/>
            <a:r>
              <a:rPr lang="en-US" dirty="0"/>
              <a:t>Developed to solve a research question</a:t>
            </a:r>
          </a:p>
          <a:p>
            <a:pPr lvl="1"/>
            <a:r>
              <a:rPr lang="en-US" dirty="0"/>
              <a:t>Evolved rather than planned</a:t>
            </a:r>
          </a:p>
          <a:p>
            <a:pPr lvl="1"/>
            <a:r>
              <a:rPr lang="en-US" dirty="0"/>
              <a:t>Even larger research software projects tend to be driven by a single person to start</a:t>
            </a:r>
          </a:p>
          <a:p>
            <a:r>
              <a:rPr lang="en-US" dirty="0"/>
              <a:t>Software Management Plans are a way of thinking through the process of running a research software development project</a:t>
            </a:r>
          </a:p>
          <a:p>
            <a:endParaRPr lang="en-US" dirty="0"/>
          </a:p>
        </p:txBody>
      </p:sp>
      <p:pic>
        <p:nvPicPr>
          <p:cNvPr id="4" name="Picture 3">
            <a:extLst>
              <a:ext uri="{FF2B5EF4-FFF2-40B4-BE49-F238E27FC236}">
                <a16:creationId xmlns:a16="http://schemas.microsoft.com/office/drawing/2014/main" id="{A749D6C0-4F7B-A24B-9AB2-F24845D09531}"/>
              </a:ext>
            </a:extLst>
          </p:cNvPr>
          <p:cNvPicPr>
            <a:picLocks noChangeAspect="1"/>
          </p:cNvPicPr>
          <p:nvPr/>
        </p:nvPicPr>
        <p:blipFill>
          <a:blip r:embed="rId2"/>
          <a:stretch>
            <a:fillRect/>
          </a:stretch>
        </p:blipFill>
        <p:spPr>
          <a:xfrm>
            <a:off x="8026400" y="4698330"/>
            <a:ext cx="1117600" cy="393700"/>
          </a:xfrm>
          <a:prstGeom prst="rect">
            <a:avLst/>
          </a:prstGeom>
        </p:spPr>
      </p:pic>
    </p:spTree>
    <p:extLst>
      <p:ext uri="{BB962C8B-B14F-4D97-AF65-F5344CB8AC3E}">
        <p14:creationId xmlns:p14="http://schemas.microsoft.com/office/powerpoint/2010/main" val="22392352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27201-FDD1-CC43-8D34-1B6F7ABDA16C}"/>
              </a:ext>
            </a:extLst>
          </p:cNvPr>
          <p:cNvSpPr>
            <a:spLocks noGrp="1"/>
          </p:cNvSpPr>
          <p:nvPr>
            <p:ph type="title"/>
          </p:nvPr>
        </p:nvSpPr>
        <p:spPr/>
        <p:txBody>
          <a:bodyPr/>
          <a:lstStyle/>
          <a:p>
            <a:r>
              <a:rPr lang="en-US" dirty="0"/>
              <a:t>How do I write a plan?</a:t>
            </a:r>
          </a:p>
        </p:txBody>
      </p:sp>
      <p:sp>
        <p:nvSpPr>
          <p:cNvPr id="3" name="Content Placeholder 2">
            <a:extLst>
              <a:ext uri="{FF2B5EF4-FFF2-40B4-BE49-F238E27FC236}">
                <a16:creationId xmlns:a16="http://schemas.microsoft.com/office/drawing/2014/main" id="{FB093D31-BFE8-EF46-A7BE-84972A0786A7}"/>
              </a:ext>
            </a:extLst>
          </p:cNvPr>
          <p:cNvSpPr>
            <a:spLocks noGrp="1"/>
          </p:cNvSpPr>
          <p:nvPr>
            <p:ph idx="1"/>
          </p:nvPr>
        </p:nvSpPr>
        <p:spPr/>
        <p:txBody>
          <a:bodyPr>
            <a:normAutofit fontScale="92500" lnSpcReduction="20000"/>
          </a:bodyPr>
          <a:lstStyle/>
          <a:p>
            <a:r>
              <a:rPr lang="en-US" dirty="0"/>
              <a:t>The Software Sustainability Institute has drawn up a checklist</a:t>
            </a:r>
          </a:p>
          <a:p>
            <a:pPr lvl="1"/>
            <a:r>
              <a:rPr lang="en-US" dirty="0">
                <a:hlinkClick r:id="rId2"/>
              </a:rPr>
              <a:t>http://www.software.ac.uk/software-management-plans</a:t>
            </a:r>
            <a:endParaRPr lang="en-US" dirty="0"/>
          </a:p>
          <a:p>
            <a:r>
              <a:rPr lang="en-US" dirty="0"/>
              <a:t>Series of questions to help you consider all aspects of the development of your software</a:t>
            </a:r>
          </a:p>
          <a:p>
            <a:r>
              <a:rPr lang="en-US" dirty="0"/>
              <a:t>Complementary to Data Management Plans</a:t>
            </a:r>
          </a:p>
          <a:p>
            <a:pPr lvl="1"/>
            <a:r>
              <a:rPr lang="en-US" dirty="0"/>
              <a:t>	</a:t>
            </a:r>
            <a:r>
              <a:rPr lang="en-US" dirty="0">
                <a:hlinkClick r:id="rId3"/>
              </a:rPr>
              <a:t>https://dmponline.dcc.ac.uk/</a:t>
            </a:r>
            <a:r>
              <a:rPr lang="en-US" dirty="0"/>
              <a:t> </a:t>
            </a:r>
          </a:p>
          <a:p>
            <a:endParaRPr lang="en-US" dirty="0"/>
          </a:p>
        </p:txBody>
      </p:sp>
      <p:pic>
        <p:nvPicPr>
          <p:cNvPr id="4" name="Picture 3">
            <a:extLst>
              <a:ext uri="{FF2B5EF4-FFF2-40B4-BE49-F238E27FC236}">
                <a16:creationId xmlns:a16="http://schemas.microsoft.com/office/drawing/2014/main" id="{85381E0E-D9E8-2F45-B7F8-7F1AEF546491}"/>
              </a:ext>
            </a:extLst>
          </p:cNvPr>
          <p:cNvPicPr>
            <a:picLocks noChangeAspect="1"/>
          </p:cNvPicPr>
          <p:nvPr/>
        </p:nvPicPr>
        <p:blipFill>
          <a:blip r:embed="rId4"/>
          <a:stretch>
            <a:fillRect/>
          </a:stretch>
        </p:blipFill>
        <p:spPr>
          <a:xfrm>
            <a:off x="8026400" y="4698330"/>
            <a:ext cx="1117600" cy="393700"/>
          </a:xfrm>
          <a:prstGeom prst="rect">
            <a:avLst/>
          </a:prstGeom>
        </p:spPr>
      </p:pic>
    </p:spTree>
    <p:extLst>
      <p:ext uri="{BB962C8B-B14F-4D97-AF65-F5344CB8AC3E}">
        <p14:creationId xmlns:p14="http://schemas.microsoft.com/office/powerpoint/2010/main" val="14894523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70ED-8D6F-BB49-9B12-38B5BBA8A384}"/>
              </a:ext>
            </a:extLst>
          </p:cNvPr>
          <p:cNvSpPr>
            <a:spLocks noGrp="1"/>
          </p:cNvSpPr>
          <p:nvPr>
            <p:ph type="title"/>
          </p:nvPr>
        </p:nvSpPr>
        <p:spPr/>
        <p:txBody>
          <a:bodyPr>
            <a:normAutofit/>
          </a:bodyPr>
          <a:lstStyle/>
          <a:p>
            <a:r>
              <a:rPr lang="en-US" dirty="0"/>
              <a:t>A Minimal Plan</a:t>
            </a:r>
          </a:p>
        </p:txBody>
      </p:sp>
      <p:sp>
        <p:nvSpPr>
          <p:cNvPr id="3" name="Content Placeholder 2">
            <a:extLst>
              <a:ext uri="{FF2B5EF4-FFF2-40B4-BE49-F238E27FC236}">
                <a16:creationId xmlns:a16="http://schemas.microsoft.com/office/drawing/2014/main" id="{36AFF48F-80C1-5D45-A1B4-75B584E7AF7A}"/>
              </a:ext>
            </a:extLst>
          </p:cNvPr>
          <p:cNvSpPr>
            <a:spLocks noGrp="1"/>
          </p:cNvSpPr>
          <p:nvPr>
            <p:ph idx="1"/>
          </p:nvPr>
        </p:nvSpPr>
        <p:spPr/>
        <p:txBody>
          <a:bodyPr>
            <a:normAutofit fontScale="77500" lnSpcReduction="20000"/>
          </a:bodyPr>
          <a:lstStyle/>
          <a:p>
            <a:r>
              <a:rPr lang="en-US" dirty="0"/>
              <a:t>What software will you write?</a:t>
            </a:r>
          </a:p>
          <a:p>
            <a:pPr lvl="1"/>
            <a:r>
              <a:rPr lang="en-US" dirty="0"/>
              <a:t>What will your software do? </a:t>
            </a:r>
          </a:p>
          <a:p>
            <a:pPr lvl="1"/>
            <a:r>
              <a:rPr lang="en-US" dirty="0"/>
              <a:t>Will your software have a name?</a:t>
            </a:r>
          </a:p>
          <a:p>
            <a:r>
              <a:rPr lang="en-US" dirty="0"/>
              <a:t>Who are the intended users of your software?</a:t>
            </a:r>
          </a:p>
          <a:p>
            <a:pPr lvl="1"/>
            <a:r>
              <a:rPr lang="en-US" dirty="0"/>
              <a:t>Is for one type of user or for many?</a:t>
            </a:r>
          </a:p>
          <a:p>
            <a:pPr lvl="1"/>
            <a:r>
              <a:rPr lang="en-US" dirty="0"/>
              <a:t>What expertise is required?</a:t>
            </a:r>
          </a:p>
          <a:p>
            <a:r>
              <a:rPr lang="en-US" dirty="0"/>
              <a:t>How will you make your software available?</a:t>
            </a:r>
          </a:p>
          <a:p>
            <a:r>
              <a:rPr lang="en-US" dirty="0"/>
              <a:t>How will your software contribute to research and how will you measure its contribution?</a:t>
            </a:r>
          </a:p>
          <a:p>
            <a:endParaRPr lang="en-US" dirty="0"/>
          </a:p>
        </p:txBody>
      </p:sp>
      <p:pic>
        <p:nvPicPr>
          <p:cNvPr id="4" name="Picture 3">
            <a:extLst>
              <a:ext uri="{FF2B5EF4-FFF2-40B4-BE49-F238E27FC236}">
                <a16:creationId xmlns:a16="http://schemas.microsoft.com/office/drawing/2014/main" id="{8B9EA3BC-AD25-9241-9521-7764EA0C7B4B}"/>
              </a:ext>
            </a:extLst>
          </p:cNvPr>
          <p:cNvPicPr>
            <a:picLocks noChangeAspect="1"/>
          </p:cNvPicPr>
          <p:nvPr/>
        </p:nvPicPr>
        <p:blipFill>
          <a:blip r:embed="rId2"/>
          <a:stretch>
            <a:fillRect/>
          </a:stretch>
        </p:blipFill>
        <p:spPr>
          <a:xfrm>
            <a:off x="8026400" y="4698330"/>
            <a:ext cx="1117600" cy="393700"/>
          </a:xfrm>
          <a:prstGeom prst="rect">
            <a:avLst/>
          </a:prstGeom>
        </p:spPr>
      </p:pic>
    </p:spTree>
    <p:extLst>
      <p:ext uri="{BB962C8B-B14F-4D97-AF65-F5344CB8AC3E}">
        <p14:creationId xmlns:p14="http://schemas.microsoft.com/office/powerpoint/2010/main" val="5508409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4328" y="221787"/>
            <a:ext cx="7137992" cy="4409646"/>
          </a:xfrm>
        </p:spPr>
        <p:txBody>
          <a:bodyPr>
            <a:normAutofit/>
          </a:bodyPr>
          <a:lstStyle/>
          <a:p>
            <a:r>
              <a:rPr lang="en-US" dirty="0"/>
              <a:t>Don</a:t>
            </a:r>
            <a:r>
              <a:rPr lang="en-GB" dirty="0"/>
              <a:t>’t be afraid to p</a:t>
            </a:r>
            <a:r>
              <a:rPr lang="en-US" dirty="0" err="1"/>
              <a:t>ublish</a:t>
            </a:r>
            <a:r>
              <a:rPr lang="en-US" dirty="0"/>
              <a:t> your code</a:t>
            </a:r>
          </a:p>
        </p:txBody>
      </p:sp>
    </p:spTree>
    <p:extLst>
      <p:ext uri="{BB962C8B-B14F-4D97-AF65-F5344CB8AC3E}">
        <p14:creationId xmlns:p14="http://schemas.microsoft.com/office/powerpoint/2010/main" val="3128071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Sharing is key to reproducibility</a:t>
            </a:r>
          </a:p>
        </p:txBody>
      </p:sp>
      <p:sp>
        <p:nvSpPr>
          <p:cNvPr id="3" name="Content Placeholder 2"/>
          <p:cNvSpPr>
            <a:spLocks noGrp="1"/>
          </p:cNvSpPr>
          <p:nvPr>
            <p:ph sz="half" idx="1"/>
          </p:nvPr>
        </p:nvSpPr>
        <p:spPr/>
        <p:txBody>
          <a:bodyPr/>
          <a:lstStyle/>
          <a:p>
            <a:r>
              <a:rPr lang="en-US" sz="2400" dirty="0"/>
              <a:t>Improves transparency</a:t>
            </a:r>
          </a:p>
          <a:p>
            <a:r>
              <a:rPr lang="en-US" sz="2400" dirty="0"/>
              <a:t>Improves understanding</a:t>
            </a:r>
          </a:p>
          <a:p>
            <a:r>
              <a:rPr lang="en-US" sz="2400" dirty="0"/>
              <a:t>Elimination of errors</a:t>
            </a:r>
          </a:p>
          <a:p>
            <a:r>
              <a:rPr lang="en-US" sz="2400" dirty="0"/>
              <a:t>Encourages collaboration</a:t>
            </a:r>
          </a:p>
          <a:p>
            <a:r>
              <a:rPr lang="en-US" sz="2400" dirty="0"/>
              <a:t>Easier on-ramping</a:t>
            </a:r>
          </a:p>
          <a:p>
            <a:endParaRPr lang="en-US" sz="2400" dirty="0"/>
          </a:p>
          <a:p>
            <a:r>
              <a:rPr lang="en-US" sz="2400" dirty="0"/>
              <a:t>Improves trust</a:t>
            </a:r>
          </a:p>
          <a:p>
            <a:pPr marL="0" indent="0">
              <a:buNone/>
            </a:pPr>
            <a:endParaRPr lang="en-US" dirty="0"/>
          </a:p>
        </p:txBody>
      </p:sp>
      <p:sp>
        <p:nvSpPr>
          <p:cNvPr id="6" name="Content Placeholder 5"/>
          <p:cNvSpPr>
            <a:spLocks noGrp="1"/>
          </p:cNvSpPr>
          <p:nvPr>
            <p:ph sz="half" idx="2"/>
          </p:nvPr>
        </p:nvSpPr>
        <p:spPr/>
        <p:txBody>
          <a:bodyPr/>
          <a:lstStyle/>
          <a:p>
            <a:pPr marL="0" indent="0">
              <a:buNone/>
            </a:pPr>
            <a:r>
              <a:rPr lang="en-US" sz="2400" i="1" dirty="0"/>
              <a:t>“Deep intellectual contributions now encoded only in software" – </a:t>
            </a:r>
            <a:r>
              <a:rPr lang="en-US" sz="2400" i="1" dirty="0" err="1"/>
              <a:t>Stodden</a:t>
            </a:r>
            <a:endParaRPr lang="en-US" sz="2400" i="1" dirty="0"/>
          </a:p>
          <a:p>
            <a:pPr marL="0" indent="0">
              <a:buNone/>
            </a:pPr>
            <a:endParaRPr lang="en-US" sz="1200" i="1" dirty="0"/>
          </a:p>
          <a:p>
            <a:pPr marL="0" indent="0">
              <a:buNone/>
            </a:pPr>
            <a:r>
              <a:rPr lang="en-US" sz="2400" i="1" dirty="0"/>
              <a:t>“Scholarship is the full software environment, code and data, that produced the result” - </a:t>
            </a:r>
            <a:r>
              <a:rPr lang="en-US" sz="2400" i="1" dirty="0" err="1"/>
              <a:t>Claerbout</a:t>
            </a:r>
            <a:endParaRPr lang="en-US" i="1" dirty="0"/>
          </a:p>
        </p:txBody>
      </p:sp>
      <p:pic>
        <p:nvPicPr>
          <p:cNvPr id="7" name="Picture 6">
            <a:extLst>
              <a:ext uri="{FF2B5EF4-FFF2-40B4-BE49-F238E27FC236}">
                <a16:creationId xmlns:a16="http://schemas.microsoft.com/office/drawing/2014/main" id="{67920F7F-2C64-FD4C-A5EC-20531E9F6EB5}"/>
              </a:ext>
            </a:extLst>
          </p:cNvPr>
          <p:cNvPicPr>
            <a:picLocks noChangeAspect="1"/>
          </p:cNvPicPr>
          <p:nvPr/>
        </p:nvPicPr>
        <p:blipFill>
          <a:blip r:embed="rId2"/>
          <a:stretch>
            <a:fillRect/>
          </a:stretch>
        </p:blipFill>
        <p:spPr>
          <a:xfrm>
            <a:off x="8026400" y="4698330"/>
            <a:ext cx="1117600" cy="393700"/>
          </a:xfrm>
          <a:prstGeom prst="rect">
            <a:avLst/>
          </a:prstGeom>
        </p:spPr>
      </p:pic>
    </p:spTree>
    <p:extLst>
      <p:ext uri="{BB962C8B-B14F-4D97-AF65-F5344CB8AC3E}">
        <p14:creationId xmlns:p14="http://schemas.microsoft.com/office/powerpoint/2010/main" val="33117635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 and give credit for software</a:t>
            </a:r>
          </a:p>
        </p:txBody>
      </p:sp>
      <p:sp>
        <p:nvSpPr>
          <p:cNvPr id="3" name="Content Placeholder 2"/>
          <p:cNvSpPr>
            <a:spLocks noGrp="1"/>
          </p:cNvSpPr>
          <p:nvPr>
            <p:ph idx="1"/>
          </p:nvPr>
        </p:nvSpPr>
        <p:spPr>
          <a:xfrm>
            <a:off x="333378" y="1200150"/>
            <a:ext cx="8353425" cy="3747864"/>
          </a:xfrm>
        </p:spPr>
        <p:txBody>
          <a:bodyPr>
            <a:normAutofit fontScale="77500" lnSpcReduction="20000"/>
          </a:bodyPr>
          <a:lstStyle/>
          <a:p>
            <a:pPr lvl="1"/>
            <a:r>
              <a:rPr lang="en-US" dirty="0"/>
              <a:t>Mechanisms</a:t>
            </a:r>
          </a:p>
          <a:p>
            <a:pPr lvl="2"/>
            <a:r>
              <a:rPr lang="en-US" dirty="0"/>
              <a:t>Software papers </a:t>
            </a:r>
            <a:r>
              <a:rPr lang="en-US" dirty="0">
                <a:hlinkClick r:id="rId3"/>
              </a:rPr>
              <a:t>http://bit.ly/softwarejournals</a:t>
            </a:r>
            <a:r>
              <a:rPr lang="en-US" dirty="0"/>
              <a:t> </a:t>
            </a:r>
          </a:p>
          <a:p>
            <a:pPr lvl="2"/>
            <a:r>
              <a:rPr lang="en-US" dirty="0"/>
              <a:t>Software citation e.g. Software Citation Working Group </a:t>
            </a:r>
            <a:r>
              <a:rPr lang="en-US" dirty="0">
                <a:hlinkClick r:id="rId4"/>
              </a:rPr>
              <a:t>https://www.force11.org/group/software-citation-working-group</a:t>
            </a:r>
            <a:endParaRPr lang="en-US" dirty="0"/>
          </a:p>
          <a:p>
            <a:pPr lvl="1"/>
            <a:r>
              <a:rPr lang="en-US" dirty="0"/>
              <a:t>Tools</a:t>
            </a:r>
          </a:p>
          <a:p>
            <a:pPr lvl="2"/>
            <a:r>
              <a:rPr lang="en-US" dirty="0"/>
              <a:t>Researcher Identifiers e.g. ORCID </a:t>
            </a:r>
            <a:r>
              <a:rPr lang="en-US" dirty="0">
                <a:hlinkClick r:id="rId5"/>
              </a:rPr>
              <a:t>http://orcid.org/</a:t>
            </a:r>
            <a:endParaRPr lang="en-US" dirty="0"/>
          </a:p>
          <a:p>
            <a:pPr lvl="2"/>
            <a:r>
              <a:rPr lang="en-US" dirty="0"/>
              <a:t>Alt-Metrics e.g. </a:t>
            </a:r>
            <a:r>
              <a:rPr lang="en-US" dirty="0" err="1"/>
              <a:t>ImpactStory</a:t>
            </a:r>
            <a:r>
              <a:rPr lang="en-US" dirty="0"/>
              <a:t> </a:t>
            </a:r>
            <a:r>
              <a:rPr lang="en-US" dirty="0">
                <a:hlinkClick r:id="rId6"/>
              </a:rPr>
              <a:t>http://impactstory.org/</a:t>
            </a:r>
            <a:r>
              <a:rPr lang="en-US" dirty="0"/>
              <a:t> </a:t>
            </a:r>
          </a:p>
          <a:p>
            <a:pPr lvl="1"/>
            <a:r>
              <a:rPr lang="en-US" dirty="0"/>
              <a:t>Guidelines for Journals (also useful for authors)</a:t>
            </a:r>
          </a:p>
          <a:p>
            <a:pPr lvl="2"/>
            <a:r>
              <a:rPr lang="en-US" dirty="0"/>
              <a:t>TOP Guidelines on </a:t>
            </a:r>
            <a:r>
              <a:rPr lang="en-GB" u="sng" dirty="0">
                <a:hlinkClick r:id="rId7"/>
              </a:rPr>
              <a:t>Citation Standards</a:t>
            </a:r>
            <a:r>
              <a:rPr lang="en-GB" dirty="0"/>
              <a:t> &amp;</a:t>
            </a:r>
            <a:r>
              <a:rPr lang="en-US" dirty="0"/>
              <a:t> </a:t>
            </a:r>
            <a:r>
              <a:rPr lang="en-GB" u="sng" dirty="0">
                <a:hlinkClick r:id="rId8"/>
              </a:rPr>
              <a:t>Code Transparency</a:t>
            </a:r>
            <a:endParaRPr lang="en-US" dirty="0"/>
          </a:p>
          <a:p>
            <a:pPr lvl="1"/>
            <a:r>
              <a:rPr lang="en-US" dirty="0"/>
              <a:t>Be a better reviewer</a:t>
            </a:r>
          </a:p>
          <a:p>
            <a:pPr lvl="2"/>
            <a:r>
              <a:rPr lang="en-US" dirty="0"/>
              <a:t>Ask to see code and data</a:t>
            </a:r>
          </a:p>
          <a:p>
            <a:pPr lvl="2"/>
            <a:r>
              <a:rPr lang="en-US" dirty="0"/>
              <a:t>Be constructive in your criticism</a:t>
            </a:r>
          </a:p>
        </p:txBody>
      </p:sp>
      <p:pic>
        <p:nvPicPr>
          <p:cNvPr id="5" name="Picture 4">
            <a:extLst>
              <a:ext uri="{FF2B5EF4-FFF2-40B4-BE49-F238E27FC236}">
                <a16:creationId xmlns:a16="http://schemas.microsoft.com/office/drawing/2014/main" id="{D15867B4-2893-0145-9268-D0A9EA6FBE7B}"/>
              </a:ext>
            </a:extLst>
          </p:cNvPr>
          <p:cNvPicPr>
            <a:picLocks noChangeAspect="1"/>
          </p:cNvPicPr>
          <p:nvPr/>
        </p:nvPicPr>
        <p:blipFill>
          <a:blip r:embed="rId9"/>
          <a:stretch>
            <a:fillRect/>
          </a:stretch>
        </p:blipFill>
        <p:spPr>
          <a:xfrm>
            <a:off x="8026400" y="4698330"/>
            <a:ext cx="1117600" cy="393700"/>
          </a:xfrm>
          <a:prstGeom prst="rect">
            <a:avLst/>
          </a:prstGeom>
        </p:spPr>
      </p:pic>
    </p:spTree>
    <p:extLst>
      <p:ext uri="{BB962C8B-B14F-4D97-AF65-F5344CB8AC3E}">
        <p14:creationId xmlns:p14="http://schemas.microsoft.com/office/powerpoint/2010/main" val="3727654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Software Sustainability Institute</a:t>
            </a:r>
          </a:p>
        </p:txBody>
      </p:sp>
      <p:sp>
        <p:nvSpPr>
          <p:cNvPr id="8" name="Content Placeholder 7"/>
          <p:cNvSpPr>
            <a:spLocks noGrp="1"/>
          </p:cNvSpPr>
          <p:nvPr>
            <p:ph idx="1"/>
          </p:nvPr>
        </p:nvSpPr>
        <p:spPr>
          <a:xfrm>
            <a:off x="539552" y="1200150"/>
            <a:ext cx="8064896" cy="3657600"/>
          </a:xfrm>
        </p:spPr>
        <p:txBody>
          <a:bodyPr>
            <a:normAutofit fontScale="92500" lnSpcReduction="10000"/>
          </a:bodyPr>
          <a:lstStyle/>
          <a:p>
            <a:pPr marL="0" indent="0">
              <a:buNone/>
            </a:pPr>
            <a:r>
              <a:rPr lang="en-US" dirty="0"/>
              <a:t>A national facility for cultivating better, more sustainable, research software to enable </a:t>
            </a:r>
            <a:br>
              <a:rPr lang="en-US" dirty="0"/>
            </a:br>
            <a:r>
              <a:rPr lang="en-US" dirty="0"/>
              <a:t>world-class research</a:t>
            </a:r>
          </a:p>
          <a:p>
            <a:r>
              <a:rPr lang="en-US" sz="2100" dirty="0"/>
              <a:t>Software reaches boundaries in its </a:t>
            </a:r>
            <a:br>
              <a:rPr lang="en-US" sz="2100" dirty="0"/>
            </a:br>
            <a:r>
              <a:rPr lang="en-US" sz="2100" dirty="0"/>
              <a:t>development cycle that prevent </a:t>
            </a:r>
            <a:br>
              <a:rPr lang="en-US" sz="2100" dirty="0"/>
            </a:br>
            <a:r>
              <a:rPr lang="en-US" sz="2100" dirty="0"/>
              <a:t>improvement, growth and adoption </a:t>
            </a:r>
          </a:p>
          <a:p>
            <a:r>
              <a:rPr lang="en-US" sz="2100" dirty="0"/>
              <a:t>Providing the expertise and services </a:t>
            </a:r>
            <a:br>
              <a:rPr lang="en-US" sz="2100" dirty="0"/>
            </a:br>
            <a:r>
              <a:rPr lang="en-US" sz="2100" dirty="0"/>
              <a:t>needed to negotiate to the next stage</a:t>
            </a:r>
          </a:p>
          <a:p>
            <a:r>
              <a:rPr lang="en-US" sz="2100" dirty="0"/>
              <a:t>Developing the policy and tools to</a:t>
            </a:r>
            <a:br>
              <a:rPr lang="en-US" sz="2100" dirty="0"/>
            </a:br>
            <a:r>
              <a:rPr lang="en-US" sz="2100" dirty="0"/>
              <a:t>support the community developing and</a:t>
            </a:r>
            <a:br>
              <a:rPr lang="en-US" sz="2100" dirty="0"/>
            </a:br>
            <a:r>
              <a:rPr lang="en-US" sz="2100" dirty="0"/>
              <a:t>using research software</a:t>
            </a:r>
          </a:p>
          <a:p>
            <a:endParaRPr lang="en-US" dirty="0"/>
          </a:p>
        </p:txBody>
      </p:sp>
      <p:sp>
        <p:nvSpPr>
          <p:cNvPr id="2" name="TextBox 1"/>
          <p:cNvSpPr txBox="1"/>
          <p:nvPr/>
        </p:nvSpPr>
        <p:spPr>
          <a:xfrm>
            <a:off x="5618969" y="4407954"/>
            <a:ext cx="2545890" cy="415498"/>
          </a:xfrm>
          <a:prstGeom prst="rect">
            <a:avLst/>
          </a:prstGeom>
          <a:noFill/>
        </p:spPr>
        <p:txBody>
          <a:bodyPr wrap="none" rtlCol="0">
            <a:spAutoFit/>
          </a:bodyPr>
          <a:lstStyle/>
          <a:p>
            <a:r>
              <a:rPr lang="en-US" sz="1050" dirty="0">
                <a:solidFill>
                  <a:prstClr val="black"/>
                </a:solidFill>
                <a:latin typeface="Calibri"/>
              </a:rPr>
              <a:t>Supported by EPSRC Grant EP/H043160/1 </a:t>
            </a:r>
            <a:br>
              <a:rPr lang="en-US" sz="1050" dirty="0">
                <a:solidFill>
                  <a:prstClr val="black"/>
                </a:solidFill>
                <a:latin typeface="Calibri"/>
              </a:rPr>
            </a:br>
            <a:r>
              <a:rPr lang="en-US" sz="1050" dirty="0">
                <a:solidFill>
                  <a:prstClr val="black"/>
                </a:solidFill>
                <a:latin typeface="Calibri"/>
              </a:rPr>
              <a:t>+ EPSRC/ESRC/BBSRC grant EP/N006410/1 </a:t>
            </a:r>
          </a:p>
        </p:txBody>
      </p:sp>
      <p:pic>
        <p:nvPicPr>
          <p:cNvPr id="10" name="Picture 9"/>
          <p:cNvPicPr>
            <a:picLocks noChangeAspect="1"/>
          </p:cNvPicPr>
          <p:nvPr/>
        </p:nvPicPr>
        <p:blipFill>
          <a:blip r:embed="rId3"/>
          <a:stretch>
            <a:fillRect/>
          </a:stretch>
        </p:blipFill>
        <p:spPr>
          <a:xfrm>
            <a:off x="8270304" y="4848225"/>
            <a:ext cx="838200" cy="295275"/>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4632" y="3743833"/>
            <a:ext cx="857250" cy="502103"/>
          </a:xfrm>
          <a:prstGeom prst="rect">
            <a:avLst/>
          </a:prstGeom>
        </p:spPr>
      </p:pic>
      <p:pic>
        <p:nvPicPr>
          <p:cNvPr id="12" name="Picture 11"/>
          <p:cNvPicPr>
            <a:picLocks noChangeAspect="1"/>
          </p:cNvPicPr>
          <p:nvPr/>
        </p:nvPicPr>
        <p:blipFill>
          <a:blip r:embed="rId5"/>
          <a:stretch>
            <a:fillRect/>
          </a:stretch>
        </p:blipFill>
        <p:spPr>
          <a:xfrm>
            <a:off x="5598114" y="2139702"/>
            <a:ext cx="2106234" cy="2106234"/>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7816" y="2787774"/>
            <a:ext cx="514608" cy="437964"/>
          </a:xfrm>
          <a:prstGeom prst="rect">
            <a:avLst/>
          </a:prstGeom>
        </p:spPr>
      </p:pic>
      <p:pic>
        <p:nvPicPr>
          <p:cNvPr id="11" name="Picture 10"/>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25798" y="3381841"/>
            <a:ext cx="782706" cy="217418"/>
          </a:xfrm>
          <a:prstGeom prst="rect">
            <a:avLst/>
          </a:prstGeom>
        </p:spPr>
      </p:pic>
    </p:spTree>
    <p:extLst>
      <p:ext uri="{BB962C8B-B14F-4D97-AF65-F5344CB8AC3E}">
        <p14:creationId xmlns:p14="http://schemas.microsoft.com/office/powerpoint/2010/main" val="166158205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Choosing a license</a:t>
            </a:r>
          </a:p>
        </p:txBody>
      </p:sp>
      <p:sp>
        <p:nvSpPr>
          <p:cNvPr id="3" name="Content Placeholder 2"/>
          <p:cNvSpPr>
            <a:spLocks noGrp="1"/>
          </p:cNvSpPr>
          <p:nvPr>
            <p:ph idx="1"/>
          </p:nvPr>
        </p:nvSpPr>
        <p:spPr/>
        <p:txBody>
          <a:bodyPr/>
          <a:lstStyle/>
          <a:p>
            <a:r>
              <a:rPr lang="en-US" dirty="0"/>
              <a:t>Don’t overthink it</a:t>
            </a:r>
          </a:p>
          <a:p>
            <a:pPr lvl="1"/>
            <a:r>
              <a:rPr lang="en-US" dirty="0"/>
              <a:t>Commercial</a:t>
            </a:r>
          </a:p>
          <a:p>
            <a:pPr lvl="2"/>
            <a:r>
              <a:rPr lang="en-US" dirty="0"/>
              <a:t>Retain complete control</a:t>
            </a:r>
          </a:p>
          <a:p>
            <a:pPr lvl="1"/>
            <a:r>
              <a:rPr lang="en-US" dirty="0"/>
              <a:t>Open Source </a:t>
            </a:r>
            <a:r>
              <a:rPr lang="mr-IN" dirty="0"/>
              <a:t>–</a:t>
            </a:r>
            <a:r>
              <a:rPr lang="en-US" dirty="0"/>
              <a:t> Permissive (MIT, BSD, Apache)</a:t>
            </a:r>
          </a:p>
          <a:p>
            <a:pPr lvl="2"/>
            <a:r>
              <a:rPr lang="en-US" dirty="0"/>
              <a:t>Make available as widely as possible</a:t>
            </a:r>
          </a:p>
          <a:p>
            <a:pPr lvl="1"/>
            <a:r>
              <a:rPr lang="en-US" dirty="0"/>
              <a:t>Open Source </a:t>
            </a:r>
            <a:r>
              <a:rPr lang="mr-IN" dirty="0"/>
              <a:t>–</a:t>
            </a:r>
            <a:r>
              <a:rPr lang="en-US" dirty="0"/>
              <a:t> </a:t>
            </a:r>
            <a:r>
              <a:rPr lang="en-US" dirty="0" err="1"/>
              <a:t>Copyleft</a:t>
            </a:r>
            <a:r>
              <a:rPr lang="en-US" dirty="0"/>
              <a:t> (GPL, LGPL)</a:t>
            </a:r>
          </a:p>
          <a:p>
            <a:pPr lvl="2"/>
            <a:r>
              <a:rPr lang="en-US" dirty="0"/>
              <a:t>Ensure that changes are contributed back</a:t>
            </a:r>
          </a:p>
          <a:p>
            <a:pPr lvl="1"/>
            <a:endParaRPr lang="en-US" dirty="0"/>
          </a:p>
        </p:txBody>
      </p:sp>
      <p:pic>
        <p:nvPicPr>
          <p:cNvPr id="4" name="Picture 3">
            <a:extLst>
              <a:ext uri="{FF2B5EF4-FFF2-40B4-BE49-F238E27FC236}">
                <a16:creationId xmlns:a16="http://schemas.microsoft.com/office/drawing/2014/main" id="{071B50EF-793B-C547-9F78-29C1BB3D3261}"/>
              </a:ext>
            </a:extLst>
          </p:cNvPr>
          <p:cNvPicPr>
            <a:picLocks noChangeAspect="1"/>
          </p:cNvPicPr>
          <p:nvPr/>
        </p:nvPicPr>
        <p:blipFill>
          <a:blip r:embed="rId2"/>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18926637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Choosing a license</a:t>
            </a:r>
          </a:p>
        </p:txBody>
      </p:sp>
      <p:sp>
        <p:nvSpPr>
          <p:cNvPr id="3" name="Content Placeholder 2"/>
          <p:cNvSpPr>
            <a:spLocks noGrp="1"/>
          </p:cNvSpPr>
          <p:nvPr>
            <p:ph idx="1"/>
          </p:nvPr>
        </p:nvSpPr>
        <p:spPr/>
        <p:txBody>
          <a:bodyPr>
            <a:normAutofit fontScale="92500" lnSpcReduction="20000"/>
          </a:bodyPr>
          <a:lstStyle/>
          <a:p>
            <a:r>
              <a:rPr lang="en-US" dirty="0"/>
              <a:t>Think about who you want to use your software and how they will interact with you</a:t>
            </a:r>
          </a:p>
          <a:p>
            <a:r>
              <a:rPr lang="en-US" dirty="0"/>
              <a:t>Non-</a:t>
            </a:r>
            <a:r>
              <a:rPr lang="en-US" dirty="0" err="1"/>
              <a:t>judgemental</a:t>
            </a:r>
            <a:r>
              <a:rPr lang="en-US" dirty="0"/>
              <a:t> Guidance</a:t>
            </a:r>
          </a:p>
          <a:p>
            <a:pPr lvl="1"/>
            <a:r>
              <a:rPr lang="en-US" dirty="0">
                <a:hlinkClick r:id="rId2"/>
              </a:rPr>
              <a:t>https://choosealicense.com/</a:t>
            </a:r>
            <a:endParaRPr lang="en-US" dirty="0"/>
          </a:p>
          <a:p>
            <a:r>
              <a:rPr lang="en-US" dirty="0"/>
              <a:t>Software Licenses in plain English</a:t>
            </a:r>
          </a:p>
          <a:p>
            <a:pPr lvl="1"/>
            <a:r>
              <a:rPr lang="en-US" dirty="0">
                <a:hlinkClick r:id="rId3"/>
              </a:rPr>
              <a:t>https://tldrlegal.com/</a:t>
            </a:r>
            <a:r>
              <a:rPr lang="en-US" dirty="0"/>
              <a:t>  </a:t>
            </a:r>
          </a:p>
          <a:p>
            <a:r>
              <a:rPr lang="en-US" dirty="0"/>
              <a:t>Often software you are working on will have an existing license you should use</a:t>
            </a:r>
          </a:p>
          <a:p>
            <a:endParaRPr lang="en-US" dirty="0"/>
          </a:p>
        </p:txBody>
      </p:sp>
      <p:pic>
        <p:nvPicPr>
          <p:cNvPr id="4" name="Picture 3">
            <a:extLst>
              <a:ext uri="{FF2B5EF4-FFF2-40B4-BE49-F238E27FC236}">
                <a16:creationId xmlns:a16="http://schemas.microsoft.com/office/drawing/2014/main" id="{85D93A96-29A4-7549-A909-8762BC1B0039}"/>
              </a:ext>
            </a:extLst>
          </p:cNvPr>
          <p:cNvPicPr>
            <a:picLocks noChangeAspect="1"/>
          </p:cNvPicPr>
          <p:nvPr/>
        </p:nvPicPr>
        <p:blipFill>
          <a:blip r:embed="rId4"/>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4060433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an ORCID</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14326" y="1200151"/>
            <a:ext cx="8445585" cy="5044007"/>
          </a:xfrm>
          <a:prstGeom prst="rect">
            <a:avLst/>
          </a:prstGeom>
        </p:spPr>
      </p:pic>
    </p:spTree>
    <p:extLst>
      <p:ext uri="{BB962C8B-B14F-4D97-AF65-F5344CB8AC3E}">
        <p14:creationId xmlns:p14="http://schemas.microsoft.com/office/powerpoint/2010/main" val="4554741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Software in </a:t>
            </a:r>
            <a:r>
              <a:rPr lang="en-US" dirty="0" err="1"/>
              <a:t>Zenodo</a:t>
            </a:r>
            <a:endParaRPr lang="en-US" dirty="0"/>
          </a:p>
        </p:txBody>
      </p:sp>
      <p:sp>
        <p:nvSpPr>
          <p:cNvPr id="6" name="Content Placeholder 5"/>
          <p:cNvSpPr>
            <a:spLocks noGrp="1"/>
          </p:cNvSpPr>
          <p:nvPr>
            <p:ph idx="1"/>
          </p:nvPr>
        </p:nvSpPr>
        <p:spPr>
          <a:xfrm>
            <a:off x="5724128" y="1200151"/>
            <a:ext cx="2962675" cy="3394472"/>
          </a:xfrm>
        </p:spPr>
        <p:txBody>
          <a:bodyPr/>
          <a:lstStyle/>
          <a:p>
            <a:r>
              <a:rPr lang="en-US" dirty="0" err="1"/>
              <a:t>Zenodo</a:t>
            </a:r>
            <a:r>
              <a:rPr lang="en-US" dirty="0"/>
              <a:t> is a digital repository</a:t>
            </a:r>
          </a:p>
          <a:p>
            <a:r>
              <a:rPr lang="en-US" dirty="0"/>
              <a:t>It allows you to deposit software easily</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4328" y="1203598"/>
            <a:ext cx="5265784" cy="3716326"/>
          </a:xfrm>
          <a:prstGeom prst="rect">
            <a:avLst/>
          </a:prstGeom>
        </p:spPr>
      </p:pic>
    </p:spTree>
    <p:extLst>
      <p:ext uri="{BB962C8B-B14F-4D97-AF65-F5344CB8AC3E}">
        <p14:creationId xmlns:p14="http://schemas.microsoft.com/office/powerpoint/2010/main" val="4937072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Deposit software in </a:t>
            </a:r>
            <a:r>
              <a:rPr lang="en-US" dirty="0" err="1"/>
              <a:t>Zenodo</a:t>
            </a:r>
            <a:endParaRPr lang="en-US" dirty="0"/>
          </a:p>
        </p:txBody>
      </p:sp>
      <p:sp>
        <p:nvSpPr>
          <p:cNvPr id="3" name="Content Placeholder 2"/>
          <p:cNvSpPr>
            <a:spLocks noGrp="1"/>
          </p:cNvSpPr>
          <p:nvPr>
            <p:ph idx="1"/>
          </p:nvPr>
        </p:nvSpPr>
        <p:spPr/>
        <p:txBody>
          <a:bodyPr/>
          <a:lstStyle/>
          <a:p>
            <a:r>
              <a:rPr lang="en-US" dirty="0"/>
              <a:t>If your software is in GitHub, it’s easy to put in </a:t>
            </a:r>
            <a:r>
              <a:rPr lang="en-US" dirty="0" err="1"/>
              <a:t>Zenodo</a:t>
            </a:r>
            <a:r>
              <a:rPr lang="en-US" dirty="0"/>
              <a:t>:</a:t>
            </a:r>
          </a:p>
          <a:p>
            <a:pPr lvl="1"/>
            <a:r>
              <a:rPr lang="en-US" dirty="0">
                <a:hlinkClick r:id="rId2"/>
              </a:rPr>
              <a:t>https://guides.github.com/activities/citable-code/</a:t>
            </a:r>
            <a:endParaRPr lang="en-US" dirty="0"/>
          </a:p>
          <a:p>
            <a:r>
              <a:rPr lang="en-US" dirty="0"/>
              <a:t>Gives your code a Digital Object Identifier (DOI)</a:t>
            </a:r>
          </a:p>
          <a:p>
            <a:r>
              <a:rPr lang="en-US" dirty="0"/>
              <a:t>Preserves a particular version</a:t>
            </a:r>
          </a:p>
          <a:p>
            <a:pPr lvl="1"/>
            <a:r>
              <a:rPr lang="en-US" dirty="0"/>
              <a:t>E.g. used for a paper, major release</a:t>
            </a:r>
          </a:p>
        </p:txBody>
      </p:sp>
      <p:pic>
        <p:nvPicPr>
          <p:cNvPr id="4" name="Picture 3">
            <a:extLst>
              <a:ext uri="{FF2B5EF4-FFF2-40B4-BE49-F238E27FC236}">
                <a16:creationId xmlns:a16="http://schemas.microsoft.com/office/drawing/2014/main" id="{B16A2779-4F1B-7241-850C-2D6844FFF557}"/>
              </a:ext>
            </a:extLst>
          </p:cNvPr>
          <p:cNvPicPr>
            <a:picLocks noChangeAspect="1"/>
          </p:cNvPicPr>
          <p:nvPr/>
        </p:nvPicPr>
        <p:blipFill>
          <a:blip r:embed="rId3"/>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17904197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Publish a software paper</a:t>
            </a:r>
          </a:p>
        </p:txBody>
      </p:sp>
      <p:sp>
        <p:nvSpPr>
          <p:cNvPr id="3" name="Content Placeholder 2"/>
          <p:cNvSpPr>
            <a:spLocks noGrp="1"/>
          </p:cNvSpPr>
          <p:nvPr>
            <p:ph idx="1"/>
          </p:nvPr>
        </p:nvSpPr>
        <p:spPr/>
        <p:txBody>
          <a:bodyPr/>
          <a:lstStyle/>
          <a:p>
            <a:r>
              <a:rPr lang="en-US" dirty="0"/>
              <a:t>Publish a software paper: </a:t>
            </a:r>
            <a:r>
              <a:rPr lang="en-US" dirty="0">
                <a:hlinkClick r:id="rId2"/>
              </a:rPr>
              <a:t>http://bit.ly/softwarejournals</a:t>
            </a:r>
            <a:endParaRPr lang="en-US" dirty="0"/>
          </a:p>
          <a:p>
            <a:pPr lvl="1"/>
            <a:r>
              <a:rPr lang="en-US" dirty="0"/>
              <a:t>Geoscientific Model Development</a:t>
            </a:r>
          </a:p>
          <a:p>
            <a:pPr lvl="1"/>
            <a:r>
              <a:rPr lang="en-US" dirty="0"/>
              <a:t>Journal of Open Research Software</a:t>
            </a:r>
          </a:p>
          <a:p>
            <a:pPr lvl="1"/>
            <a:r>
              <a:rPr lang="en-US" dirty="0"/>
              <a:t>Journal of Open Source Software</a:t>
            </a:r>
          </a:p>
          <a:p>
            <a:pPr lvl="1"/>
            <a:r>
              <a:rPr lang="en-US" dirty="0"/>
              <a:t>Research Ideas and Outcomes</a:t>
            </a:r>
          </a:p>
          <a:p>
            <a:pPr marL="0" indent="0">
              <a:buNone/>
            </a:pPr>
            <a:endParaRPr lang="en-US" dirty="0"/>
          </a:p>
        </p:txBody>
      </p:sp>
      <p:pic>
        <p:nvPicPr>
          <p:cNvPr id="4" name="Picture 3">
            <a:extLst>
              <a:ext uri="{FF2B5EF4-FFF2-40B4-BE49-F238E27FC236}">
                <a16:creationId xmlns:a16="http://schemas.microsoft.com/office/drawing/2014/main" id="{2AF6017A-1E44-F443-871E-6B9CD18230A3}"/>
              </a:ext>
            </a:extLst>
          </p:cNvPr>
          <p:cNvPicPr>
            <a:picLocks noChangeAspect="1"/>
          </p:cNvPicPr>
          <p:nvPr/>
        </p:nvPicPr>
        <p:blipFill>
          <a:blip r:embed="rId3"/>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9876582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96C4A-F2C3-9A48-9475-8EC13BE08C26}"/>
              </a:ext>
            </a:extLst>
          </p:cNvPr>
          <p:cNvSpPr>
            <a:spLocks noGrp="1"/>
          </p:cNvSpPr>
          <p:nvPr>
            <p:ph type="title"/>
          </p:nvPr>
        </p:nvSpPr>
        <p:spPr/>
        <p:txBody>
          <a:bodyPr/>
          <a:lstStyle/>
          <a:p>
            <a:r>
              <a:rPr lang="en-US" dirty="0"/>
              <a:t>Publish notebooks</a:t>
            </a:r>
          </a:p>
        </p:txBody>
      </p:sp>
      <p:sp>
        <p:nvSpPr>
          <p:cNvPr id="3" name="Content Placeholder 2">
            <a:extLst>
              <a:ext uri="{FF2B5EF4-FFF2-40B4-BE49-F238E27FC236}">
                <a16:creationId xmlns:a16="http://schemas.microsoft.com/office/drawing/2014/main" id="{293DD187-5A17-7D4D-98BF-E5AEBC49F1C3}"/>
              </a:ext>
            </a:extLst>
          </p:cNvPr>
          <p:cNvSpPr>
            <a:spLocks noGrp="1"/>
          </p:cNvSpPr>
          <p:nvPr>
            <p:ph idx="1"/>
          </p:nvPr>
        </p:nvSpPr>
        <p:spPr/>
        <p:txBody>
          <a:bodyPr/>
          <a:lstStyle/>
          <a:p>
            <a:r>
              <a:rPr lang="en-US" dirty="0"/>
              <a:t>Traditional papers are just advertisements</a:t>
            </a:r>
          </a:p>
          <a:p>
            <a:pPr lvl="1"/>
            <a:r>
              <a:rPr lang="en-US" dirty="0"/>
              <a:t>A literate computing document is the research</a:t>
            </a:r>
          </a:p>
          <a:p>
            <a:r>
              <a:rPr lang="en-US" dirty="0"/>
              <a:t>Climate Modelling Courseware</a:t>
            </a:r>
          </a:p>
          <a:p>
            <a:pPr lvl="1"/>
            <a:r>
              <a:rPr lang="en-US" dirty="0">
                <a:hlinkClick r:id="rId2"/>
              </a:rPr>
              <a:t>https://github.com/brian-rose/ClimateModeling_courseware</a:t>
            </a:r>
            <a:endParaRPr lang="en-US" dirty="0"/>
          </a:p>
          <a:p>
            <a:endParaRPr lang="en-US" dirty="0"/>
          </a:p>
        </p:txBody>
      </p:sp>
      <p:pic>
        <p:nvPicPr>
          <p:cNvPr id="4" name="Picture 3">
            <a:extLst>
              <a:ext uri="{FF2B5EF4-FFF2-40B4-BE49-F238E27FC236}">
                <a16:creationId xmlns:a16="http://schemas.microsoft.com/office/drawing/2014/main" id="{4301C98F-C5CF-CA46-B3F4-6F28271D4E43}"/>
              </a:ext>
            </a:extLst>
          </p:cNvPr>
          <p:cNvPicPr>
            <a:picLocks noChangeAspect="1"/>
          </p:cNvPicPr>
          <p:nvPr/>
        </p:nvPicPr>
        <p:blipFill>
          <a:blip r:embed="rId3"/>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29328994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16416" y="4868763"/>
            <a:ext cx="838200" cy="295275"/>
          </a:xfrm>
          <a:prstGeom prst="rect">
            <a:avLst/>
          </a:prstGeom>
        </p:spPr>
      </p:pic>
      <p:sp>
        <p:nvSpPr>
          <p:cNvPr id="2" name="Title 1"/>
          <p:cNvSpPr>
            <a:spLocks noGrp="1"/>
          </p:cNvSpPr>
          <p:nvPr>
            <p:ph type="title"/>
          </p:nvPr>
        </p:nvSpPr>
        <p:spPr/>
        <p:txBody>
          <a:bodyPr>
            <a:normAutofit/>
          </a:bodyPr>
          <a:lstStyle/>
          <a:p>
            <a:r>
              <a:rPr lang="en-US" dirty="0"/>
              <a:t>Literate Programming</a:t>
            </a:r>
          </a:p>
        </p:txBody>
      </p:sp>
      <p:sp>
        <p:nvSpPr>
          <p:cNvPr id="3" name="Content Placeholder 2"/>
          <p:cNvSpPr>
            <a:spLocks noGrp="1"/>
          </p:cNvSpPr>
          <p:nvPr>
            <p:ph idx="1"/>
          </p:nvPr>
        </p:nvSpPr>
        <p:spPr/>
        <p:txBody>
          <a:bodyPr>
            <a:normAutofit fontScale="92500" lnSpcReduction="20000"/>
          </a:bodyPr>
          <a:lstStyle/>
          <a:p>
            <a:r>
              <a:rPr lang="en-US" dirty="0"/>
              <a:t>Traditional papers are just advertisements</a:t>
            </a:r>
          </a:p>
          <a:p>
            <a:pPr lvl="1"/>
            <a:r>
              <a:rPr lang="en-US" dirty="0"/>
              <a:t>A literate computing document is the research</a:t>
            </a:r>
          </a:p>
          <a:p>
            <a:r>
              <a:rPr lang="en-US" dirty="0"/>
              <a:t>The technology is out there</a:t>
            </a:r>
            <a:endParaRPr lang="en-US" dirty="0">
              <a:hlinkClick r:id="" action="ppaction://noaction"/>
            </a:endParaRPr>
          </a:p>
          <a:p>
            <a:pPr lvl="1"/>
            <a:r>
              <a:rPr lang="en-US" dirty="0">
                <a:hlinkClick r:id="" action="ppaction://noaction"/>
              </a:rPr>
              <a:t>Jupyter notebook</a:t>
            </a:r>
            <a:r>
              <a:rPr lang="en-US" dirty="0"/>
              <a:t>s</a:t>
            </a:r>
          </a:p>
          <a:p>
            <a:pPr lvl="1"/>
            <a:r>
              <a:rPr lang="en-US" dirty="0">
                <a:hlinkClick r:id="rId3"/>
              </a:rPr>
              <a:t>Mathematica</a:t>
            </a:r>
            <a:endParaRPr lang="en-US" dirty="0"/>
          </a:p>
          <a:p>
            <a:pPr lvl="1"/>
            <a:r>
              <a:rPr lang="en-US" dirty="0">
                <a:hlinkClick r:id="rId4"/>
              </a:rPr>
              <a:t>R Markdown</a:t>
            </a:r>
            <a:endParaRPr lang="en-US" dirty="0"/>
          </a:p>
          <a:p>
            <a:pPr lvl="1"/>
            <a:r>
              <a:rPr lang="en-US" dirty="0">
                <a:hlinkClick r:id="rId5"/>
              </a:rPr>
              <a:t>knitR</a:t>
            </a:r>
            <a:endParaRPr lang="en-US" dirty="0"/>
          </a:p>
          <a:p>
            <a:pPr lvl="1"/>
            <a:r>
              <a:rPr lang="en-US" dirty="0">
                <a:hlinkClick r:id="rId6"/>
              </a:rPr>
              <a:t>MATLAB Live scripts</a:t>
            </a:r>
            <a:endParaRPr lang="en-US" dirty="0"/>
          </a:p>
          <a:p>
            <a:endParaRPr lang="en-US" dirty="0"/>
          </a:p>
        </p:txBody>
      </p:sp>
    </p:spTree>
    <p:extLst>
      <p:ext uri="{BB962C8B-B14F-4D97-AF65-F5344CB8AC3E}">
        <p14:creationId xmlns:p14="http://schemas.microsoft.com/office/powerpoint/2010/main" val="12670764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LIGO Paper:</a:t>
            </a:r>
          </a:p>
          <a:p>
            <a:pPr lvl="1"/>
            <a:r>
              <a:rPr lang="en-US" dirty="0">
                <a:hlinkClick r:id="rId3"/>
              </a:rPr>
              <a:t>http://journals.aps.org/prl/abstract/10.1103/PhysRevLett.116.061102</a:t>
            </a:r>
            <a:endParaRPr lang="en-US" dirty="0"/>
          </a:p>
          <a:p>
            <a:r>
              <a:rPr lang="en-US" dirty="0"/>
              <a:t>LIGO Notebook:</a:t>
            </a:r>
          </a:p>
          <a:p>
            <a:pPr lvl="1"/>
            <a:r>
              <a:rPr lang="en-US" dirty="0">
                <a:hlinkClick r:id="rId4"/>
              </a:rPr>
              <a:t>https://losc.ligo.org/s/events/GW150914/GW150914_tutorial.ipynb</a:t>
            </a:r>
            <a:endParaRPr lang="en-US" dirty="0"/>
          </a:p>
          <a:p>
            <a:pPr lvl="1"/>
            <a:endParaRPr lang="en-US" dirty="0"/>
          </a:p>
          <a:p>
            <a:endParaRPr lang="en-US" dirty="0"/>
          </a:p>
          <a:p>
            <a:endParaRPr lang="en-US" dirty="0"/>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055164"/>
            <a:ext cx="5594962" cy="3620270"/>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4088" y="1055164"/>
            <a:ext cx="6051062" cy="4069459"/>
          </a:xfrm>
          <a:prstGeom prst="rect">
            <a:avLst/>
          </a:prstGeom>
        </p:spPr>
      </p:pic>
      <p:sp>
        <p:nvSpPr>
          <p:cNvPr id="2" name="Title 1"/>
          <p:cNvSpPr>
            <a:spLocks noGrp="1"/>
          </p:cNvSpPr>
          <p:nvPr>
            <p:ph type="title"/>
          </p:nvPr>
        </p:nvSpPr>
        <p:spPr/>
        <p:txBody>
          <a:bodyPr/>
          <a:lstStyle/>
          <a:p>
            <a:r>
              <a:rPr lang="en-US" dirty="0"/>
              <a:t>LIGO Example</a:t>
            </a:r>
          </a:p>
        </p:txBody>
      </p:sp>
    </p:spTree>
    <p:extLst>
      <p:ext uri="{BB962C8B-B14F-4D97-AF65-F5344CB8AC3E}">
        <p14:creationId xmlns:p14="http://schemas.microsoft.com/office/powerpoint/2010/main" val="13062699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0539-1662-7C43-86A5-98C57727F866}"/>
              </a:ext>
            </a:extLst>
          </p:cNvPr>
          <p:cNvSpPr>
            <a:spLocks noGrp="1"/>
          </p:cNvSpPr>
          <p:nvPr>
            <p:ph type="title"/>
          </p:nvPr>
        </p:nvSpPr>
        <p:spPr/>
        <p:txBody>
          <a:bodyPr/>
          <a:lstStyle/>
          <a:p>
            <a:r>
              <a:rPr lang="en-US" dirty="0"/>
              <a:t>Make your code easy to cite</a:t>
            </a:r>
          </a:p>
        </p:txBody>
      </p:sp>
      <p:sp>
        <p:nvSpPr>
          <p:cNvPr id="3" name="Content Placeholder 2">
            <a:extLst>
              <a:ext uri="{FF2B5EF4-FFF2-40B4-BE49-F238E27FC236}">
                <a16:creationId xmlns:a16="http://schemas.microsoft.com/office/drawing/2014/main" id="{E33AC1BF-22D0-A34F-9CE8-1B33DD7A75FA}"/>
              </a:ext>
            </a:extLst>
          </p:cNvPr>
          <p:cNvSpPr>
            <a:spLocks noGrp="1"/>
          </p:cNvSpPr>
          <p:nvPr>
            <p:ph idx="1"/>
          </p:nvPr>
        </p:nvSpPr>
        <p:spPr/>
        <p:txBody>
          <a:bodyPr/>
          <a:lstStyle/>
          <a:p>
            <a:r>
              <a:rPr lang="en-US" dirty="0"/>
              <a:t>Make it clear what your preferred citation is and more people will cite you, </a:t>
            </a:r>
            <a:r>
              <a:rPr lang="en-US" dirty="0" err="1"/>
              <a:t>e.g</a:t>
            </a:r>
            <a:r>
              <a:rPr lang="en-US" dirty="0"/>
              <a:t>:</a:t>
            </a:r>
          </a:p>
          <a:p>
            <a:pPr lvl="1"/>
            <a:r>
              <a:rPr lang="en-US" dirty="0"/>
              <a:t>To a publication</a:t>
            </a:r>
          </a:p>
          <a:p>
            <a:pPr lvl="1"/>
            <a:r>
              <a:rPr lang="en-US" dirty="0"/>
              <a:t>To a software paper</a:t>
            </a:r>
          </a:p>
          <a:p>
            <a:pPr lvl="1"/>
            <a:r>
              <a:rPr lang="en-US" dirty="0"/>
              <a:t>To a software archive</a:t>
            </a:r>
          </a:p>
          <a:p>
            <a:pPr lvl="1"/>
            <a:r>
              <a:rPr lang="en-US" dirty="0"/>
              <a:t>To a software repository</a:t>
            </a:r>
          </a:p>
        </p:txBody>
      </p:sp>
      <p:pic>
        <p:nvPicPr>
          <p:cNvPr id="4" name="Picture 3">
            <a:extLst>
              <a:ext uri="{FF2B5EF4-FFF2-40B4-BE49-F238E27FC236}">
                <a16:creationId xmlns:a16="http://schemas.microsoft.com/office/drawing/2014/main" id="{12F888A2-E93E-BE4C-8F62-4EC230F8DB81}"/>
              </a:ext>
            </a:extLst>
          </p:cNvPr>
          <p:cNvPicPr>
            <a:picLocks noChangeAspect="1"/>
          </p:cNvPicPr>
          <p:nvPr/>
        </p:nvPicPr>
        <p:blipFill>
          <a:blip r:embed="rId2"/>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2469467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66" name="TextBox 65"/>
          <p:cNvSpPr txBox="1"/>
          <p:nvPr/>
        </p:nvSpPr>
        <p:spPr>
          <a:xfrm>
            <a:off x="1190623" y="13545"/>
            <a:ext cx="1399742" cy="461665"/>
          </a:xfrm>
          <a:prstGeom prst="rect">
            <a:avLst/>
          </a:prstGeom>
          <a:noFill/>
        </p:spPr>
        <p:txBody>
          <a:bodyPr wrap="none" rtlCol="0">
            <a:spAutoFit/>
          </a:bodyPr>
          <a:lstStyle/>
          <a:p>
            <a:pPr defTabSz="342900"/>
            <a:r>
              <a:rPr lang="en-US" sz="2400" dirty="0">
                <a:solidFill>
                  <a:srgbClr val="FF0000"/>
                </a:solidFill>
                <a:latin typeface="Helvetica"/>
                <a:cs typeface="Helvetica"/>
              </a:rPr>
              <a:t>Software</a:t>
            </a:r>
            <a:endParaRPr lang="en-US" dirty="0">
              <a:solidFill>
                <a:srgbClr val="FFFFFF"/>
              </a:solidFill>
              <a:latin typeface="Helvetica"/>
              <a:cs typeface="Helvetica"/>
            </a:endParaRPr>
          </a:p>
        </p:txBody>
      </p:sp>
      <p:sp>
        <p:nvSpPr>
          <p:cNvPr id="67" name="TextBox 66"/>
          <p:cNvSpPr txBox="1"/>
          <p:nvPr/>
        </p:nvSpPr>
        <p:spPr>
          <a:xfrm>
            <a:off x="1220378" y="4632906"/>
            <a:ext cx="1071127" cy="461665"/>
          </a:xfrm>
          <a:prstGeom prst="rect">
            <a:avLst/>
          </a:prstGeom>
          <a:noFill/>
        </p:spPr>
        <p:txBody>
          <a:bodyPr wrap="none" rtlCol="0" anchor="b">
            <a:spAutoFit/>
          </a:bodyPr>
          <a:lstStyle/>
          <a:p>
            <a:pPr defTabSz="342900"/>
            <a:r>
              <a:rPr lang="en-US" sz="2400" dirty="0">
                <a:solidFill>
                  <a:srgbClr val="FF0000"/>
                </a:solidFill>
                <a:latin typeface="Helvetica"/>
                <a:cs typeface="Helvetica"/>
              </a:rPr>
              <a:t>Policy</a:t>
            </a:r>
            <a:r>
              <a:rPr lang="en-US" dirty="0">
                <a:solidFill>
                  <a:srgbClr val="FFFFFF"/>
                </a:solidFill>
                <a:latin typeface="Helvetica"/>
                <a:cs typeface="Helvetica"/>
              </a:rPr>
              <a:t> </a:t>
            </a:r>
          </a:p>
        </p:txBody>
      </p:sp>
      <p:sp>
        <p:nvSpPr>
          <p:cNvPr id="68" name="TextBox 67"/>
          <p:cNvSpPr txBox="1"/>
          <p:nvPr/>
        </p:nvSpPr>
        <p:spPr>
          <a:xfrm>
            <a:off x="6713339" y="15644"/>
            <a:ext cx="1287661" cy="461665"/>
          </a:xfrm>
          <a:prstGeom prst="rect">
            <a:avLst/>
          </a:prstGeom>
          <a:noFill/>
        </p:spPr>
        <p:txBody>
          <a:bodyPr wrap="none" rtlCol="0">
            <a:spAutoFit/>
          </a:bodyPr>
          <a:lstStyle/>
          <a:p>
            <a:pPr algn="r" defTabSz="342900"/>
            <a:r>
              <a:rPr lang="en-US" sz="2400" dirty="0">
                <a:solidFill>
                  <a:srgbClr val="FF0000"/>
                </a:solidFill>
                <a:latin typeface="Helvetica"/>
                <a:cs typeface="Helvetica"/>
              </a:rPr>
              <a:t>Training</a:t>
            </a:r>
            <a:endParaRPr lang="en-US" sz="2100" dirty="0">
              <a:solidFill>
                <a:srgbClr val="FFFFFF"/>
              </a:solidFill>
              <a:latin typeface="Helvetica"/>
              <a:cs typeface="Helvetica"/>
            </a:endParaRPr>
          </a:p>
        </p:txBody>
      </p:sp>
      <p:sp>
        <p:nvSpPr>
          <p:cNvPr id="69" name="TextBox 68"/>
          <p:cNvSpPr txBox="1"/>
          <p:nvPr/>
        </p:nvSpPr>
        <p:spPr>
          <a:xfrm>
            <a:off x="6251412" y="4639709"/>
            <a:ext cx="1742785" cy="461665"/>
          </a:xfrm>
          <a:prstGeom prst="rect">
            <a:avLst/>
          </a:prstGeom>
          <a:noFill/>
        </p:spPr>
        <p:txBody>
          <a:bodyPr wrap="none" rtlCol="0" anchor="b">
            <a:spAutoFit/>
          </a:bodyPr>
          <a:lstStyle/>
          <a:p>
            <a:pPr algn="r" defTabSz="342900"/>
            <a:r>
              <a:rPr lang="en-US" sz="2400" dirty="0">
                <a:solidFill>
                  <a:srgbClr val="FF0000"/>
                </a:solidFill>
                <a:latin typeface="Helvetica"/>
                <a:cs typeface="Helvetica"/>
              </a:rPr>
              <a:t>Community</a:t>
            </a:r>
            <a:endParaRPr lang="en-US" sz="2400" dirty="0">
              <a:solidFill>
                <a:srgbClr val="FFFFFF"/>
              </a:solidFill>
              <a:latin typeface="Helvetica"/>
              <a:cs typeface="Helvetica"/>
            </a:endParaRPr>
          </a:p>
        </p:txBody>
      </p:sp>
      <p:sp>
        <p:nvSpPr>
          <p:cNvPr id="70" name="TextBox 69"/>
          <p:cNvSpPr txBox="1"/>
          <p:nvPr/>
        </p:nvSpPr>
        <p:spPr>
          <a:xfrm>
            <a:off x="3838769" y="1953837"/>
            <a:ext cx="1451038" cy="461665"/>
          </a:xfrm>
          <a:prstGeom prst="rect">
            <a:avLst/>
          </a:prstGeom>
          <a:noFill/>
        </p:spPr>
        <p:txBody>
          <a:bodyPr wrap="none" rtlCol="0" anchor="t">
            <a:spAutoFit/>
          </a:bodyPr>
          <a:lstStyle/>
          <a:p>
            <a:pPr algn="ctr" defTabSz="342900"/>
            <a:r>
              <a:rPr lang="en-US" sz="2400" dirty="0">
                <a:solidFill>
                  <a:srgbClr val="FF0000"/>
                </a:solidFill>
                <a:latin typeface="Helvetica"/>
                <a:cs typeface="Helvetica"/>
              </a:rPr>
              <a:t>Outreach</a:t>
            </a:r>
          </a:p>
        </p:txBody>
      </p:sp>
      <p:sp>
        <p:nvSpPr>
          <p:cNvPr id="71" name="TextBox 70"/>
          <p:cNvSpPr txBox="1"/>
          <p:nvPr/>
        </p:nvSpPr>
        <p:spPr>
          <a:xfrm>
            <a:off x="4849340" y="393907"/>
            <a:ext cx="2922740"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Delivering essential software skills to researchers via CDTs, institutions &amp; doctoral schools</a:t>
            </a:r>
          </a:p>
        </p:txBody>
      </p:sp>
      <p:sp>
        <p:nvSpPr>
          <p:cNvPr id="72" name="TextBox 71"/>
          <p:cNvSpPr txBox="1"/>
          <p:nvPr/>
        </p:nvSpPr>
        <p:spPr>
          <a:xfrm>
            <a:off x="1328131" y="393907"/>
            <a:ext cx="2922740"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Helping the community to develop software that meets the needs of reliable, reproducible, and reusable research</a:t>
            </a:r>
          </a:p>
        </p:txBody>
      </p:sp>
      <p:sp>
        <p:nvSpPr>
          <p:cNvPr id="73" name="TextBox 72"/>
          <p:cNvSpPr txBox="1"/>
          <p:nvPr/>
        </p:nvSpPr>
        <p:spPr>
          <a:xfrm>
            <a:off x="1164782" y="2704707"/>
            <a:ext cx="2249393"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Collecting evidence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on the community’s software use &amp; sharing with stakeholders</a:t>
            </a:r>
          </a:p>
        </p:txBody>
      </p:sp>
      <p:sp>
        <p:nvSpPr>
          <p:cNvPr id="74" name="TextBox 73"/>
          <p:cNvSpPr txBox="1"/>
          <p:nvPr/>
        </p:nvSpPr>
        <p:spPr>
          <a:xfrm>
            <a:off x="5748794" y="2704707"/>
            <a:ext cx="2217491"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Bringing together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the right people to understand and address topical issues </a:t>
            </a:r>
          </a:p>
        </p:txBody>
      </p:sp>
      <p:sp>
        <p:nvSpPr>
          <p:cNvPr id="75" name="TextBox 74"/>
          <p:cNvSpPr txBox="1"/>
          <p:nvPr/>
        </p:nvSpPr>
        <p:spPr>
          <a:xfrm>
            <a:off x="3441672" y="2332475"/>
            <a:ext cx="2260658"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Exploiting our platform to enable engagement, delivery &amp; uptake</a:t>
            </a: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9195" y="3859930"/>
            <a:ext cx="1402421" cy="1202531"/>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71727" y="1386487"/>
            <a:ext cx="1984691" cy="1046219"/>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1179" y="1664804"/>
            <a:ext cx="972996" cy="709931"/>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09306" y="3859931"/>
            <a:ext cx="1847111" cy="87737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2025907" y="1606775"/>
            <a:ext cx="759917" cy="82593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90623" y="1664804"/>
            <a:ext cx="856145" cy="709931"/>
          </a:xfrm>
          <a:prstGeom prst="rect">
            <a:avLst/>
          </a:prstGeom>
        </p:spPr>
      </p:pic>
      <p:grpSp>
        <p:nvGrpSpPr>
          <p:cNvPr id="82" name="Group 81"/>
          <p:cNvGrpSpPr/>
          <p:nvPr/>
        </p:nvGrpSpPr>
        <p:grpSpPr>
          <a:xfrm>
            <a:off x="4665173" y="3859931"/>
            <a:ext cx="1206553" cy="1202531"/>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778000" y="3855405"/>
            <a:ext cx="1303890" cy="878222"/>
          </a:xfrm>
          <a:prstGeom prst="rect">
            <a:avLst/>
          </a:prstGeom>
        </p:spPr>
      </p:pic>
    </p:spTree>
    <p:extLst>
      <p:ext uri="{BB962C8B-B14F-4D97-AF65-F5344CB8AC3E}">
        <p14:creationId xmlns:p14="http://schemas.microsoft.com/office/powerpoint/2010/main" val="15431062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Research Software Workflow</a:t>
            </a:r>
          </a:p>
        </p:txBody>
      </p:sp>
      <p:pic>
        <p:nvPicPr>
          <p:cNvPr id="9" name="Picture 8"/>
          <p:cNvPicPr>
            <a:picLocks noChangeAspect="1"/>
          </p:cNvPicPr>
          <p:nvPr/>
        </p:nvPicPr>
        <p:blipFill>
          <a:blip r:embed="rId3"/>
          <a:stretch>
            <a:fillRect/>
          </a:stretch>
        </p:blipFill>
        <p:spPr>
          <a:xfrm>
            <a:off x="5935470" y="1730990"/>
            <a:ext cx="1066800" cy="1066800"/>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39519" y="2542243"/>
            <a:ext cx="1620180" cy="515561"/>
          </a:xfrm>
          <a:prstGeom prst="rect">
            <a:avLst/>
          </a:prstGeom>
        </p:spPr>
      </p:pic>
      <p:sp>
        <p:nvSpPr>
          <p:cNvPr id="13" name="TextBox 12"/>
          <p:cNvSpPr txBox="1"/>
          <p:nvPr/>
        </p:nvSpPr>
        <p:spPr>
          <a:xfrm>
            <a:off x="1547664" y="2974617"/>
            <a:ext cx="6048672" cy="646331"/>
          </a:xfrm>
          <a:prstGeom prst="rect">
            <a:avLst/>
          </a:prstGeom>
          <a:solidFill>
            <a:schemeClr val="bg1">
              <a:alpha val="71000"/>
            </a:schemeClr>
          </a:solidFill>
        </p:spPr>
        <p:txBody>
          <a:bodyPr wrap="square" rtlCol="0">
            <a:spAutoFit/>
          </a:bodyPr>
          <a:lstStyle/>
          <a:p>
            <a:pPr algn="ctr"/>
            <a:r>
              <a:rPr lang="en-US" sz="3600" dirty="0">
                <a:solidFill>
                  <a:srgbClr val="FF0000"/>
                </a:solidFill>
                <a:effectLst>
                  <a:outerShdw blurRad="50800" dist="38100" dir="2700000" algn="tl" rotWithShape="0">
                    <a:prstClr val="black">
                      <a:alpha val="40000"/>
                    </a:prstClr>
                  </a:outerShdw>
                </a:effectLst>
                <a:latin typeface="+mj-lt"/>
              </a:rPr>
              <a:t>develop </a:t>
            </a:r>
            <a:r>
              <a:rPr lang="en-US" sz="3600" dirty="0">
                <a:solidFill>
                  <a:srgbClr val="FF0000"/>
                </a:solidFill>
                <a:effectLst>
                  <a:outerShdw blurRad="50800" dist="38100" dir="2700000" algn="tl" rotWithShape="0">
                    <a:prstClr val="black">
                      <a:alpha val="40000"/>
                    </a:prstClr>
                  </a:outerShdw>
                </a:effectLst>
                <a:latin typeface="Wingdings"/>
                <a:ea typeface="Wingdings"/>
                <a:cs typeface="Wingdings"/>
                <a:sym typeface="Wingdings"/>
              </a:rPr>
              <a:t></a:t>
            </a:r>
            <a:r>
              <a:rPr lang="en-US" sz="3600" dirty="0">
                <a:solidFill>
                  <a:srgbClr val="FF0000"/>
                </a:solidFill>
                <a:effectLst>
                  <a:outerShdw blurRad="50800" dist="38100" dir="2700000" algn="tl" rotWithShape="0">
                    <a:prstClr val="black">
                      <a:alpha val="40000"/>
                    </a:prstClr>
                  </a:outerShdw>
                </a:effectLst>
                <a:latin typeface="+mj-lt"/>
                <a:ea typeface="Wingdings"/>
                <a:cs typeface="Wingdings"/>
                <a:sym typeface="Wingdings"/>
              </a:rPr>
              <a:t> </a:t>
            </a:r>
            <a:r>
              <a:rPr lang="en-US" sz="3600" dirty="0">
                <a:solidFill>
                  <a:srgbClr val="FF0000"/>
                </a:solidFill>
                <a:effectLst>
                  <a:outerShdw blurRad="50800" dist="38100" dir="2700000" algn="tl" rotWithShape="0">
                    <a:prstClr val="black">
                      <a:alpha val="40000"/>
                    </a:prstClr>
                  </a:outerShdw>
                </a:effectLst>
                <a:sym typeface="Wingdings"/>
              </a:rPr>
              <a:t>share </a:t>
            </a:r>
            <a:r>
              <a:rPr lang="en-US" sz="3600" dirty="0">
                <a:solidFill>
                  <a:srgbClr val="FF0000"/>
                </a:solidFill>
                <a:effectLst>
                  <a:outerShdw blurRad="50800" dist="38100" dir="2700000" algn="tl" rotWithShape="0">
                    <a:prstClr val="black">
                      <a:alpha val="40000"/>
                    </a:prstClr>
                  </a:outerShdw>
                </a:effectLst>
                <a:latin typeface="Wingdings"/>
                <a:ea typeface="Wingdings"/>
                <a:cs typeface="Wingdings"/>
                <a:sym typeface="Wingdings"/>
              </a:rPr>
              <a:t></a:t>
            </a:r>
            <a:r>
              <a:rPr lang="en-US" sz="3600" dirty="0">
                <a:solidFill>
                  <a:srgbClr val="FF0000"/>
                </a:solidFill>
                <a:effectLst>
                  <a:outerShdw blurRad="50800" dist="38100" dir="2700000" algn="tl" rotWithShape="0">
                    <a:prstClr val="black">
                      <a:alpha val="40000"/>
                    </a:prstClr>
                  </a:outerShdw>
                </a:effectLst>
                <a:latin typeface="+mj-lt"/>
                <a:ea typeface="Wingdings"/>
                <a:cs typeface="Wingdings"/>
                <a:sym typeface="Wingdings"/>
              </a:rPr>
              <a:t> </a:t>
            </a:r>
            <a:r>
              <a:rPr lang="en-US" sz="3600" dirty="0">
                <a:solidFill>
                  <a:srgbClr val="FF0000"/>
                </a:solidFill>
                <a:effectLst>
                  <a:outerShdw blurRad="50800" dist="38100" dir="2700000" algn="tl" rotWithShape="0">
                    <a:prstClr val="black">
                      <a:alpha val="40000"/>
                    </a:prstClr>
                  </a:outerShdw>
                </a:effectLst>
                <a:sym typeface="Wingdings"/>
              </a:rPr>
              <a:t>preserve</a:t>
            </a:r>
            <a:endParaRPr lang="en-US" sz="3600" dirty="0">
              <a:solidFill>
                <a:srgbClr val="FF0000"/>
              </a:solidFill>
              <a:effectLst>
                <a:outerShdw blurRad="50800" dist="38100" dir="2700000" algn="tl" rotWithShape="0">
                  <a:prstClr val="black">
                    <a:alpha val="40000"/>
                  </a:prstClr>
                </a:outerShdw>
              </a:effectLst>
              <a:latin typeface="+mj-lt"/>
            </a:endParaRPr>
          </a:p>
        </p:txBody>
      </p:sp>
      <p:sp>
        <p:nvSpPr>
          <p:cNvPr id="14" name="TextBox 13"/>
          <p:cNvSpPr txBox="1"/>
          <p:nvPr/>
        </p:nvSpPr>
        <p:spPr>
          <a:xfrm>
            <a:off x="1803725" y="3651870"/>
            <a:ext cx="1728358" cy="923330"/>
          </a:xfrm>
          <a:prstGeom prst="rect">
            <a:avLst/>
          </a:prstGeom>
          <a:solidFill>
            <a:schemeClr val="bg1">
              <a:alpha val="79000"/>
            </a:schemeClr>
          </a:solidFill>
        </p:spPr>
        <p:txBody>
          <a:bodyPr wrap="none" rtlCol="0">
            <a:spAutoFit/>
          </a:bodyPr>
          <a:lstStyle/>
          <a:p>
            <a:r>
              <a:rPr lang="en-US" b="1" dirty="0">
                <a:solidFill>
                  <a:srgbClr val="FF0000"/>
                </a:solidFill>
              </a:rPr>
              <a:t>Developed and </a:t>
            </a:r>
            <a:br>
              <a:rPr lang="en-US" b="1" dirty="0">
                <a:solidFill>
                  <a:srgbClr val="FF0000"/>
                </a:solidFill>
              </a:rPr>
            </a:br>
            <a:r>
              <a:rPr lang="en-US" b="1" dirty="0">
                <a:solidFill>
                  <a:srgbClr val="FF0000"/>
                </a:solidFill>
              </a:rPr>
              <a:t>versioned using </a:t>
            </a:r>
            <a:br>
              <a:rPr lang="en-US" b="1" dirty="0">
                <a:solidFill>
                  <a:srgbClr val="FF0000"/>
                </a:solidFill>
              </a:rPr>
            </a:br>
            <a:r>
              <a:rPr lang="en-US" b="1" dirty="0">
                <a:solidFill>
                  <a:srgbClr val="FF0000"/>
                </a:solidFill>
              </a:rPr>
              <a:t>code repository</a:t>
            </a:r>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11140" y="1707655"/>
            <a:ext cx="1782818" cy="1043009"/>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96226" y="2584504"/>
            <a:ext cx="1720991" cy="378042"/>
          </a:xfrm>
          <a:prstGeom prst="rect">
            <a:avLst/>
          </a:prstGeom>
        </p:spPr>
      </p:pic>
      <p:pic>
        <p:nvPicPr>
          <p:cNvPr id="18" name="Picture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80012" y="2001870"/>
            <a:ext cx="1336914" cy="515874"/>
          </a:xfrm>
          <a:prstGeom prst="rect">
            <a:avLst/>
          </a:prstGeom>
        </p:spPr>
      </p:pic>
      <p:sp>
        <p:nvSpPr>
          <p:cNvPr id="19" name="TextBox 18"/>
          <p:cNvSpPr txBox="1"/>
          <p:nvPr/>
        </p:nvSpPr>
        <p:spPr>
          <a:xfrm>
            <a:off x="3761910" y="3647149"/>
            <a:ext cx="1677254" cy="923330"/>
          </a:xfrm>
          <a:prstGeom prst="rect">
            <a:avLst/>
          </a:prstGeom>
          <a:solidFill>
            <a:schemeClr val="bg1">
              <a:alpha val="79000"/>
            </a:schemeClr>
          </a:solidFill>
        </p:spPr>
        <p:txBody>
          <a:bodyPr wrap="none" rtlCol="0">
            <a:spAutoFit/>
          </a:bodyPr>
          <a:lstStyle/>
          <a:p>
            <a:r>
              <a:rPr lang="en-US" b="1" dirty="0">
                <a:solidFill>
                  <a:srgbClr val="FF0000"/>
                </a:solidFill>
              </a:rPr>
              <a:t>Published via </a:t>
            </a:r>
            <a:br>
              <a:rPr lang="en-US" b="1" dirty="0">
                <a:solidFill>
                  <a:srgbClr val="FF0000"/>
                </a:solidFill>
              </a:rPr>
            </a:br>
            <a:r>
              <a:rPr lang="en-US" b="1" dirty="0">
                <a:solidFill>
                  <a:srgbClr val="FF0000"/>
                </a:solidFill>
              </a:rPr>
              <a:t>code repository</a:t>
            </a:r>
          </a:p>
          <a:p>
            <a:r>
              <a:rPr lang="en-US" b="1" dirty="0">
                <a:solidFill>
                  <a:srgbClr val="FF0000"/>
                </a:solidFill>
              </a:rPr>
              <a:t>or website</a:t>
            </a:r>
          </a:p>
        </p:txBody>
      </p:sp>
      <p:sp>
        <p:nvSpPr>
          <p:cNvPr id="20" name="TextBox 19"/>
          <p:cNvSpPr txBox="1"/>
          <p:nvPr/>
        </p:nvSpPr>
        <p:spPr>
          <a:xfrm>
            <a:off x="5661717" y="3651870"/>
            <a:ext cx="1812356" cy="1200329"/>
          </a:xfrm>
          <a:prstGeom prst="rect">
            <a:avLst/>
          </a:prstGeom>
          <a:solidFill>
            <a:schemeClr val="bg1">
              <a:alpha val="79000"/>
            </a:schemeClr>
          </a:solidFill>
        </p:spPr>
        <p:txBody>
          <a:bodyPr wrap="none" rtlCol="0">
            <a:spAutoFit/>
          </a:bodyPr>
          <a:lstStyle/>
          <a:p>
            <a:r>
              <a:rPr lang="en-US" b="1" dirty="0">
                <a:solidFill>
                  <a:srgbClr val="FF0000"/>
                </a:solidFill>
              </a:rPr>
              <a:t>Deposited in </a:t>
            </a:r>
            <a:br>
              <a:rPr lang="en-US" b="1" dirty="0">
                <a:solidFill>
                  <a:srgbClr val="FF0000"/>
                </a:solidFill>
              </a:rPr>
            </a:br>
            <a:r>
              <a:rPr lang="en-US" b="1" dirty="0">
                <a:solidFill>
                  <a:srgbClr val="FF0000"/>
                </a:solidFill>
              </a:rPr>
              <a:t>digital repository</a:t>
            </a:r>
            <a:br>
              <a:rPr lang="en-US" b="1" dirty="0">
                <a:solidFill>
                  <a:srgbClr val="FF0000"/>
                </a:solidFill>
              </a:rPr>
            </a:br>
            <a:r>
              <a:rPr lang="en-US" b="1" dirty="0">
                <a:solidFill>
                  <a:srgbClr val="FF0000"/>
                </a:solidFill>
              </a:rPr>
              <a:t>with paper </a:t>
            </a:r>
            <a:r>
              <a:rPr lang="en-US" b="1">
                <a:solidFill>
                  <a:srgbClr val="FF0000"/>
                </a:solidFill>
              </a:rPr>
              <a:t>/ </a:t>
            </a:r>
            <a:br>
              <a:rPr lang="en-US" b="1">
                <a:solidFill>
                  <a:srgbClr val="FF0000"/>
                </a:solidFill>
              </a:rPr>
            </a:br>
            <a:r>
              <a:rPr lang="en-US" b="1">
                <a:solidFill>
                  <a:srgbClr val="FF0000"/>
                </a:solidFill>
              </a:rPr>
              <a:t>for preservation</a:t>
            </a:r>
            <a:endParaRPr lang="en-US" b="1" dirty="0">
              <a:solidFill>
                <a:srgbClr val="FF0000"/>
              </a:solidFill>
            </a:endParaRPr>
          </a:p>
        </p:txBody>
      </p:sp>
      <p:pic>
        <p:nvPicPr>
          <p:cNvPr id="21" name="Picture 20"/>
          <p:cNvPicPr>
            <a:picLocks noChangeAspect="1"/>
          </p:cNvPicPr>
          <p:nvPr/>
        </p:nvPicPr>
        <p:blipFill>
          <a:blip r:embed="rId8"/>
          <a:stretch>
            <a:fillRect/>
          </a:stretch>
        </p:blipFill>
        <p:spPr>
          <a:xfrm>
            <a:off x="8316416" y="4848225"/>
            <a:ext cx="838200" cy="295275"/>
          </a:xfrm>
          <a:prstGeom prst="rect">
            <a:avLst/>
          </a:prstGeom>
        </p:spPr>
      </p:pic>
      <p:pic>
        <p:nvPicPr>
          <p:cNvPr id="15" name="Content Placeholder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01670" y="1584106"/>
            <a:ext cx="1610420" cy="609602"/>
          </a:xfrm>
          <a:prstGeom prst="rect">
            <a:avLst/>
          </a:prstGeom>
        </p:spPr>
      </p:pic>
      <p:sp>
        <p:nvSpPr>
          <p:cNvPr id="2" name="Rectangle 1"/>
          <p:cNvSpPr/>
          <p:nvPr/>
        </p:nvSpPr>
        <p:spPr>
          <a:xfrm>
            <a:off x="3716573" y="973578"/>
            <a:ext cx="1808508" cy="646331"/>
          </a:xfrm>
          <a:prstGeom prst="rect">
            <a:avLst/>
          </a:prstGeom>
        </p:spPr>
        <p:txBody>
          <a:bodyPr wrap="none">
            <a:spAutoFit/>
          </a:bodyPr>
          <a:lstStyle/>
          <a:p>
            <a:r>
              <a:rPr lang="en-US" sz="3600" dirty="0">
                <a:solidFill>
                  <a:srgbClr val="FF0000"/>
                </a:solidFill>
                <a:effectLst>
                  <a:outerShdw blurRad="50800" dist="38100" dir="2700000" algn="tl" rotWithShape="0">
                    <a:prstClr val="black">
                      <a:alpha val="40000"/>
                    </a:prstClr>
                  </a:outerShdw>
                </a:effectLst>
              </a:rPr>
              <a:t>describe</a:t>
            </a:r>
            <a:r>
              <a:rPr lang="en-US" sz="1350" dirty="0">
                <a:solidFill>
                  <a:srgbClr val="FF0000"/>
                </a:solidFill>
                <a:effectLst>
                  <a:outerShdw blurRad="50800" dist="38100" dir="2700000" algn="tl" rotWithShape="0">
                    <a:prstClr val="black">
                      <a:alpha val="40000"/>
                    </a:prstClr>
                  </a:outerShdw>
                </a:effectLst>
              </a:rPr>
              <a:t> </a:t>
            </a:r>
            <a:endParaRPr lang="en-US" sz="1350" dirty="0"/>
          </a:p>
        </p:txBody>
      </p:sp>
      <p:cxnSp>
        <p:nvCxnSpPr>
          <p:cNvPr id="5" name="Straight Arrow Connector 4"/>
          <p:cNvCxnSpPr>
            <a:endCxn id="2" idx="1"/>
          </p:cNvCxnSpPr>
          <p:nvPr/>
        </p:nvCxnSpPr>
        <p:spPr>
          <a:xfrm>
            <a:off x="1803726" y="1285202"/>
            <a:ext cx="1912847" cy="1154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22" idx="1"/>
          </p:cNvCxnSpPr>
          <p:nvPr/>
        </p:nvCxnSpPr>
        <p:spPr>
          <a:xfrm>
            <a:off x="5421523" y="1285200"/>
            <a:ext cx="1912847" cy="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99856" y="1699824"/>
            <a:ext cx="1173081" cy="316732"/>
          </a:xfrm>
          <a:prstGeom prst="rect">
            <a:avLst/>
          </a:prstGeom>
        </p:spPr>
      </p:pic>
    </p:spTree>
    <p:extLst>
      <p:ext uri="{BB962C8B-B14F-4D97-AF65-F5344CB8AC3E}">
        <p14:creationId xmlns:p14="http://schemas.microsoft.com/office/powerpoint/2010/main" val="10562494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a:t>
            </a:r>
            <a:r>
              <a:rPr lang="en-US" dirty="0" err="1"/>
              <a:t>doesn</a:t>
            </a:r>
            <a:r>
              <a:rPr lang="mr-IN" dirty="0"/>
              <a:t>’</a:t>
            </a:r>
            <a:r>
              <a:rPr lang="en-US" dirty="0"/>
              <a:t>t have to be you!</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59582"/>
            <a:ext cx="4456002" cy="3384376"/>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55914" y="1460698"/>
            <a:ext cx="4456002" cy="1759124"/>
          </a:xfrm>
          <a:prstGeom prst="rect">
            <a:avLst/>
          </a:prstGeom>
        </p:spPr>
      </p:pic>
      <p:sp>
        <p:nvSpPr>
          <p:cNvPr id="5" name="TextBox 4"/>
          <p:cNvSpPr txBox="1"/>
          <p:nvPr/>
        </p:nvSpPr>
        <p:spPr>
          <a:xfrm>
            <a:off x="4712305" y="4057637"/>
            <a:ext cx="4199611" cy="369332"/>
          </a:xfrm>
          <a:prstGeom prst="rect">
            <a:avLst/>
          </a:prstGeom>
          <a:noFill/>
        </p:spPr>
        <p:txBody>
          <a:bodyPr wrap="none" rtlCol="0">
            <a:spAutoFit/>
          </a:bodyPr>
          <a:lstStyle/>
          <a:p>
            <a:r>
              <a:rPr lang="en-US" dirty="0"/>
              <a:t>http://</a:t>
            </a:r>
            <a:r>
              <a:rPr lang="en-US" dirty="0" err="1"/>
              <a:t>phdcomics.com</a:t>
            </a:r>
            <a:r>
              <a:rPr lang="en-US" dirty="0"/>
              <a:t>/</a:t>
            </a:r>
            <a:r>
              <a:rPr lang="en-US" dirty="0" err="1"/>
              <a:t>comics.php?f</a:t>
            </a:r>
            <a:r>
              <a:rPr lang="en-US" dirty="0"/>
              <a:t>=1690</a:t>
            </a:r>
          </a:p>
        </p:txBody>
      </p:sp>
      <p:sp>
        <p:nvSpPr>
          <p:cNvPr id="6" name="TextBox 5"/>
          <p:cNvSpPr txBox="1"/>
          <p:nvPr/>
        </p:nvSpPr>
        <p:spPr>
          <a:xfrm>
            <a:off x="4712305" y="3227533"/>
            <a:ext cx="4147674" cy="646331"/>
          </a:xfrm>
          <a:prstGeom prst="rect">
            <a:avLst/>
          </a:prstGeom>
          <a:noFill/>
        </p:spPr>
        <p:txBody>
          <a:bodyPr wrap="none" rtlCol="0">
            <a:spAutoFit/>
          </a:bodyPr>
          <a:lstStyle/>
          <a:p>
            <a:r>
              <a:rPr lang="en-US" b="1" dirty="0"/>
              <a:t>Piled Higher and Deeper" by Jorge Cham</a:t>
            </a:r>
            <a:br>
              <a:rPr lang="en-US" b="1" dirty="0"/>
            </a:br>
            <a:r>
              <a:rPr lang="en-US" b="1" dirty="0" err="1"/>
              <a:t>www.phdcomics.com</a:t>
            </a:r>
            <a:endParaRPr lang="en-US" dirty="0"/>
          </a:p>
        </p:txBody>
      </p:sp>
    </p:spTree>
    <p:extLst>
      <p:ext uri="{BB962C8B-B14F-4D97-AF65-F5344CB8AC3E}">
        <p14:creationId xmlns:p14="http://schemas.microsoft.com/office/powerpoint/2010/main" val="21217992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EF7C08-6990-3B48-8B9F-8AD7F2444AC9}"/>
              </a:ext>
            </a:extLst>
          </p:cNvPr>
          <p:cNvSpPr>
            <a:spLocks noGrp="1"/>
          </p:cNvSpPr>
          <p:nvPr>
            <p:ph type="title"/>
          </p:nvPr>
        </p:nvSpPr>
        <p:spPr/>
        <p:txBody>
          <a:bodyPr/>
          <a:lstStyle/>
          <a:p>
            <a:r>
              <a:rPr lang="en-US" dirty="0"/>
              <a:t>Summary</a:t>
            </a:r>
          </a:p>
        </p:txBody>
      </p:sp>
      <p:sp>
        <p:nvSpPr>
          <p:cNvPr id="4" name="Content Placeholder 3">
            <a:extLst>
              <a:ext uri="{FF2B5EF4-FFF2-40B4-BE49-F238E27FC236}">
                <a16:creationId xmlns:a16="http://schemas.microsoft.com/office/drawing/2014/main" id="{F91BD77C-E7E6-CB46-9064-C5F63BC7AB06}"/>
              </a:ext>
            </a:extLst>
          </p:cNvPr>
          <p:cNvSpPr>
            <a:spLocks noGrp="1"/>
          </p:cNvSpPr>
          <p:nvPr>
            <p:ph idx="1"/>
          </p:nvPr>
        </p:nvSpPr>
        <p:spPr/>
        <p:txBody>
          <a:bodyPr/>
          <a:lstStyle/>
          <a:p>
            <a:r>
              <a:rPr lang="en-US" dirty="0"/>
              <a:t>Write for strangers, including yourself</a:t>
            </a:r>
          </a:p>
          <a:p>
            <a:r>
              <a:rPr lang="en-US" dirty="0"/>
              <a:t>Get someone else to review your code</a:t>
            </a:r>
          </a:p>
          <a:p>
            <a:r>
              <a:rPr lang="en-US" dirty="0"/>
              <a:t>Learn to be in (version) control</a:t>
            </a:r>
          </a:p>
          <a:p>
            <a:r>
              <a:rPr lang="en-US" dirty="0"/>
              <a:t>Don’t be afraid to publish your code</a:t>
            </a:r>
          </a:p>
          <a:p>
            <a:r>
              <a:rPr lang="en-US" i="1" dirty="0"/>
              <a:t>Help others improve their software</a:t>
            </a:r>
          </a:p>
        </p:txBody>
      </p:sp>
      <p:pic>
        <p:nvPicPr>
          <p:cNvPr id="5" name="Picture 4">
            <a:extLst>
              <a:ext uri="{FF2B5EF4-FFF2-40B4-BE49-F238E27FC236}">
                <a16:creationId xmlns:a16="http://schemas.microsoft.com/office/drawing/2014/main" id="{3C9DF61D-2E86-6B49-92A3-80435BFAAE56}"/>
              </a:ext>
            </a:extLst>
          </p:cNvPr>
          <p:cNvPicPr>
            <a:picLocks noChangeAspect="1"/>
          </p:cNvPicPr>
          <p:nvPr/>
        </p:nvPicPr>
        <p:blipFill>
          <a:blip r:embed="rId2"/>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26701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Learning from Open Source</a:t>
            </a:r>
          </a:p>
        </p:txBody>
      </p:sp>
      <p:sp>
        <p:nvSpPr>
          <p:cNvPr id="5" name="Content Placeholder 4"/>
          <p:cNvSpPr>
            <a:spLocks noGrp="1"/>
          </p:cNvSpPr>
          <p:nvPr>
            <p:ph idx="1"/>
          </p:nvPr>
        </p:nvSpPr>
        <p:spPr>
          <a:xfrm>
            <a:off x="2123728" y="1200150"/>
            <a:ext cx="6696744" cy="3531839"/>
          </a:xfrm>
        </p:spPr>
        <p:txBody>
          <a:bodyPr>
            <a:normAutofit fontScale="92500" lnSpcReduction="20000"/>
          </a:bodyPr>
          <a:lstStyle/>
          <a:p>
            <a:r>
              <a:rPr lang="en-US" dirty="0"/>
              <a:t>Scientific software development projects share characteristics with open source software projects</a:t>
            </a:r>
          </a:p>
          <a:p>
            <a:pPr lvl="1"/>
            <a:r>
              <a:rPr lang="en-US" dirty="0"/>
              <a:t>But more research has been done on OSS projects</a:t>
            </a:r>
          </a:p>
          <a:p>
            <a:r>
              <a:rPr lang="en-US" dirty="0"/>
              <a:t>Karl </a:t>
            </a:r>
            <a:r>
              <a:rPr lang="en-US" dirty="0" err="1"/>
              <a:t>Fogel’s</a:t>
            </a:r>
            <a:r>
              <a:rPr lang="en-US" dirty="0"/>
              <a:t> </a:t>
            </a:r>
            <a:r>
              <a:rPr lang="en-US" i="1" dirty="0"/>
              <a:t>“Producing Open Source Software: How to Run a Successful Free Software Project” </a:t>
            </a:r>
            <a:r>
              <a:rPr lang="en-US" dirty="0"/>
              <a:t>distills this knowledge into a practical guide</a:t>
            </a:r>
          </a:p>
        </p:txBody>
      </p:sp>
      <p:pic>
        <p:nvPicPr>
          <p:cNvPr id="3" name="Picture 2"/>
          <p:cNvPicPr>
            <a:picLocks noChangeAspect="1"/>
          </p:cNvPicPr>
          <p:nvPr/>
        </p:nvPicPr>
        <p:blipFill>
          <a:blip r:embed="rId2"/>
          <a:stretch>
            <a:fillRect/>
          </a:stretch>
        </p:blipFill>
        <p:spPr>
          <a:xfrm>
            <a:off x="8305800" y="4838702"/>
            <a:ext cx="838200" cy="295275"/>
          </a:xfrm>
          <a:prstGeom prst="rect">
            <a:avLst/>
          </a:prstGeom>
        </p:spPr>
      </p:pic>
      <p:pic>
        <p:nvPicPr>
          <p:cNvPr id="4" name="Picture 3"/>
          <p:cNvPicPr>
            <a:picLocks noChangeAspect="1"/>
          </p:cNvPicPr>
          <p:nvPr/>
        </p:nvPicPr>
        <p:blipFill>
          <a:blip r:embed="rId3"/>
          <a:stretch>
            <a:fillRect/>
          </a:stretch>
        </p:blipFill>
        <p:spPr>
          <a:xfrm>
            <a:off x="387970" y="1275606"/>
            <a:ext cx="1360099" cy="1782198"/>
          </a:xfrm>
          <a:prstGeom prst="rect">
            <a:avLst/>
          </a:prstGeom>
        </p:spPr>
      </p:pic>
      <p:sp>
        <p:nvSpPr>
          <p:cNvPr id="6" name="TextBox 5"/>
          <p:cNvSpPr txBox="1"/>
          <p:nvPr/>
        </p:nvSpPr>
        <p:spPr>
          <a:xfrm>
            <a:off x="335574" y="3162495"/>
            <a:ext cx="1464889" cy="300082"/>
          </a:xfrm>
          <a:prstGeom prst="rect">
            <a:avLst/>
          </a:prstGeom>
          <a:noFill/>
        </p:spPr>
        <p:txBody>
          <a:bodyPr wrap="none" rtlCol="0">
            <a:spAutoFit/>
          </a:bodyPr>
          <a:lstStyle/>
          <a:p>
            <a:pPr algn="ctr"/>
            <a:r>
              <a:rPr lang="en-US" sz="1350" dirty="0" err="1"/>
              <a:t>producingoss.com</a:t>
            </a:r>
            <a:endParaRPr lang="en-US" sz="1350" dirty="0"/>
          </a:p>
        </p:txBody>
      </p:sp>
    </p:spTree>
    <p:extLst>
      <p:ext uri="{BB962C8B-B14F-4D97-AF65-F5344CB8AC3E}">
        <p14:creationId xmlns:p14="http://schemas.microsoft.com/office/powerpoint/2010/main" val="27511204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353A-0ABB-1649-A82C-50D4805D028E}"/>
              </a:ext>
            </a:extLst>
          </p:cNvPr>
          <p:cNvSpPr>
            <a:spLocks noGrp="1"/>
          </p:cNvSpPr>
          <p:nvPr>
            <p:ph type="title"/>
          </p:nvPr>
        </p:nvSpPr>
        <p:spPr/>
        <p:txBody>
          <a:bodyPr/>
          <a:lstStyle/>
          <a:p>
            <a:r>
              <a:rPr lang="en-US" dirty="0"/>
              <a:t>Extra Courses</a:t>
            </a:r>
          </a:p>
        </p:txBody>
      </p:sp>
      <p:sp>
        <p:nvSpPr>
          <p:cNvPr id="3" name="Content Placeholder 2">
            <a:extLst>
              <a:ext uri="{FF2B5EF4-FFF2-40B4-BE49-F238E27FC236}">
                <a16:creationId xmlns:a16="http://schemas.microsoft.com/office/drawing/2014/main" id="{EC2D00FE-253C-2842-BAE2-C334782A290E}"/>
              </a:ext>
            </a:extLst>
          </p:cNvPr>
          <p:cNvSpPr>
            <a:spLocks noGrp="1"/>
          </p:cNvSpPr>
          <p:nvPr>
            <p:ph idx="1"/>
          </p:nvPr>
        </p:nvSpPr>
        <p:spPr/>
        <p:txBody>
          <a:bodyPr/>
          <a:lstStyle/>
          <a:p>
            <a:r>
              <a:rPr lang="en-US" dirty="0"/>
              <a:t>Crash Course in Clean Code</a:t>
            </a:r>
          </a:p>
          <a:p>
            <a:pPr lvl="1"/>
            <a:r>
              <a:rPr lang="en-US" dirty="0">
                <a:hlinkClick r:id="rId2"/>
              </a:rPr>
              <a:t>https://github.com/softwaresaved/clean-code-workshop</a:t>
            </a:r>
            <a:endParaRPr lang="en-US" dirty="0"/>
          </a:p>
          <a:p>
            <a:r>
              <a:rPr lang="en-US" dirty="0"/>
              <a:t>Software Licensing for Researchers</a:t>
            </a:r>
          </a:p>
          <a:p>
            <a:pPr lvl="1"/>
            <a:r>
              <a:rPr lang="en-US" dirty="0">
                <a:hlinkClick r:id="rId3"/>
              </a:rPr>
              <a:t>https://github.com/softwaresaved/software-licensing-workshop</a:t>
            </a:r>
            <a:r>
              <a:rPr lang="en-US" dirty="0"/>
              <a:t> </a:t>
            </a:r>
          </a:p>
          <a:p>
            <a:endParaRPr lang="en-US" dirty="0"/>
          </a:p>
        </p:txBody>
      </p:sp>
      <p:pic>
        <p:nvPicPr>
          <p:cNvPr id="4" name="Picture 3">
            <a:extLst>
              <a:ext uri="{FF2B5EF4-FFF2-40B4-BE49-F238E27FC236}">
                <a16:creationId xmlns:a16="http://schemas.microsoft.com/office/drawing/2014/main" id="{9DE04E97-ADBC-F641-89AB-F59499FAE58F}"/>
              </a:ext>
            </a:extLst>
          </p:cNvPr>
          <p:cNvPicPr>
            <a:picLocks noChangeAspect="1"/>
          </p:cNvPicPr>
          <p:nvPr/>
        </p:nvPicPr>
        <p:blipFill>
          <a:blip r:embed="rId4"/>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11382595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resources</a:t>
            </a:r>
          </a:p>
        </p:txBody>
      </p:sp>
      <p:sp>
        <p:nvSpPr>
          <p:cNvPr id="3" name="Content Placeholder 2"/>
          <p:cNvSpPr>
            <a:spLocks noGrp="1"/>
          </p:cNvSpPr>
          <p:nvPr>
            <p:ph idx="1"/>
          </p:nvPr>
        </p:nvSpPr>
        <p:spPr/>
        <p:txBody>
          <a:bodyPr>
            <a:normAutofit fontScale="55000" lnSpcReduction="20000"/>
          </a:bodyPr>
          <a:lstStyle/>
          <a:p>
            <a:r>
              <a:rPr lang="en-US" dirty="0"/>
              <a:t>Software sustainability evaluation</a:t>
            </a:r>
          </a:p>
          <a:p>
            <a:pPr lvl="1"/>
            <a:r>
              <a:rPr lang="en-US" dirty="0">
                <a:hlinkClick r:id="rId2"/>
              </a:rPr>
              <a:t>https://www.software.ac.uk/online-sustainability-evaluation</a:t>
            </a:r>
            <a:endParaRPr lang="en-US" dirty="0"/>
          </a:p>
          <a:p>
            <a:r>
              <a:rPr lang="en-US" dirty="0"/>
              <a:t>Software Sustainability Institute resources</a:t>
            </a:r>
          </a:p>
          <a:p>
            <a:pPr lvl="1"/>
            <a:r>
              <a:rPr lang="en-US" dirty="0"/>
              <a:t>Guides: </a:t>
            </a:r>
            <a:r>
              <a:rPr lang="en-US" dirty="0">
                <a:hlinkClick r:id="rId3"/>
              </a:rPr>
              <a:t>https://www.software.ac.uk/guides</a:t>
            </a:r>
            <a:endParaRPr lang="en-US" dirty="0"/>
          </a:p>
          <a:p>
            <a:pPr lvl="1"/>
            <a:r>
              <a:rPr lang="en-US" dirty="0"/>
              <a:t>Top Tips: </a:t>
            </a:r>
            <a:r>
              <a:rPr lang="en-US" dirty="0">
                <a:hlinkClick r:id="rId4"/>
              </a:rPr>
              <a:t>https://www.software.ac.uk/resources/top-tips</a:t>
            </a:r>
            <a:r>
              <a:rPr lang="en-US" dirty="0"/>
              <a:t> </a:t>
            </a:r>
          </a:p>
          <a:p>
            <a:r>
              <a:rPr lang="en-US" dirty="0"/>
              <a:t>Scientific Software Practice</a:t>
            </a:r>
          </a:p>
          <a:p>
            <a:pPr lvl="1"/>
            <a:r>
              <a:rPr lang="en-US" dirty="0"/>
              <a:t>Good Enough Practices in Scientific Computing: </a:t>
            </a:r>
            <a:r>
              <a:rPr lang="fr-FR" dirty="0">
                <a:hlinkClick r:id="rId5"/>
              </a:rPr>
              <a:t>https://doi.org/10.1371/journal.pcbi.1005510</a:t>
            </a:r>
            <a:r>
              <a:rPr lang="fr-FR" dirty="0"/>
              <a:t> </a:t>
            </a:r>
          </a:p>
          <a:p>
            <a:pPr lvl="1"/>
            <a:r>
              <a:rPr lang="fr-FR" dirty="0"/>
              <a:t>Best Practices for Scientific </a:t>
            </a:r>
            <a:r>
              <a:rPr lang="fr-FR" dirty="0" err="1"/>
              <a:t>Computing</a:t>
            </a:r>
            <a:r>
              <a:rPr lang="fr-FR" dirty="0"/>
              <a:t>: </a:t>
            </a:r>
            <a:r>
              <a:rPr lang="fr-FR" dirty="0">
                <a:hlinkClick r:id="rId6"/>
              </a:rPr>
              <a:t>https://doi.org/10.1371/journal.pbio.1001745</a:t>
            </a:r>
            <a:r>
              <a:rPr lang="fr-FR" b="1" dirty="0"/>
              <a:t> </a:t>
            </a:r>
            <a:endParaRPr lang="en-US" dirty="0"/>
          </a:p>
          <a:p>
            <a:r>
              <a:rPr lang="en-US" dirty="0"/>
              <a:t>Software Citation</a:t>
            </a:r>
          </a:p>
          <a:p>
            <a:pPr lvl="1"/>
            <a:r>
              <a:rPr lang="en-US" dirty="0"/>
              <a:t>Principles: </a:t>
            </a:r>
            <a:r>
              <a:rPr lang="en-US" dirty="0">
                <a:hlinkClick r:id="rId7"/>
              </a:rPr>
              <a:t>https://peerj.com/articles/cs-86/</a:t>
            </a:r>
            <a:endParaRPr lang="en-US" dirty="0"/>
          </a:p>
          <a:p>
            <a:pPr lvl="1"/>
            <a:r>
              <a:rPr lang="en-US" dirty="0"/>
              <a:t>GitHub </a:t>
            </a:r>
            <a:r>
              <a:rPr lang="mr-IN" dirty="0"/>
              <a:t>–</a:t>
            </a:r>
            <a:r>
              <a:rPr lang="en-US" dirty="0"/>
              <a:t> </a:t>
            </a:r>
            <a:r>
              <a:rPr lang="en-US" dirty="0" err="1"/>
              <a:t>Zenodo</a:t>
            </a:r>
            <a:r>
              <a:rPr lang="en-US" dirty="0"/>
              <a:t>: </a:t>
            </a:r>
            <a:r>
              <a:rPr lang="en-US" dirty="0">
                <a:hlinkClick r:id="rId8"/>
              </a:rPr>
              <a:t>https://guides.github.com/activities/citable-code/</a:t>
            </a:r>
            <a:r>
              <a:rPr lang="en-US" dirty="0"/>
              <a:t> </a:t>
            </a:r>
          </a:p>
          <a:p>
            <a:r>
              <a:rPr lang="en-US" dirty="0"/>
              <a:t>Ten Simple Rules Series</a:t>
            </a:r>
          </a:p>
          <a:p>
            <a:pPr lvl="1"/>
            <a:r>
              <a:rPr lang="en-US" dirty="0">
                <a:hlinkClick r:id="rId9"/>
              </a:rPr>
              <a:t>http://collections.plos.org/ten-simple-rules</a:t>
            </a:r>
            <a:r>
              <a:rPr lang="en-US" dirty="0"/>
              <a:t> </a:t>
            </a:r>
          </a:p>
          <a:p>
            <a:pPr lvl="1"/>
            <a:endParaRPr lang="en-US" dirty="0"/>
          </a:p>
        </p:txBody>
      </p:sp>
      <p:pic>
        <p:nvPicPr>
          <p:cNvPr id="4" name="Picture 3"/>
          <p:cNvPicPr>
            <a:picLocks noChangeAspect="1"/>
          </p:cNvPicPr>
          <p:nvPr/>
        </p:nvPicPr>
        <p:blipFill>
          <a:blip r:embed="rId10"/>
          <a:stretch>
            <a:fillRect/>
          </a:stretch>
        </p:blipFill>
        <p:spPr>
          <a:xfrm>
            <a:off x="8316416" y="4868763"/>
            <a:ext cx="838200" cy="295275"/>
          </a:xfrm>
          <a:prstGeom prst="rect">
            <a:avLst/>
          </a:prstGeom>
        </p:spPr>
      </p:pic>
    </p:spTree>
    <p:extLst>
      <p:ext uri="{BB962C8B-B14F-4D97-AF65-F5344CB8AC3E}">
        <p14:creationId xmlns:p14="http://schemas.microsoft.com/office/powerpoint/2010/main" val="89470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Find out more about the SSI</a:t>
            </a:r>
          </a:p>
        </p:txBody>
      </p:sp>
      <p:sp>
        <p:nvSpPr>
          <p:cNvPr id="2" name="Content Placeholder 1"/>
          <p:cNvSpPr>
            <a:spLocks noGrp="1"/>
          </p:cNvSpPr>
          <p:nvPr>
            <p:ph idx="1"/>
          </p:nvPr>
        </p:nvSpPr>
        <p:spPr>
          <a:xfrm>
            <a:off x="539552" y="1200150"/>
            <a:ext cx="7118549" cy="3771900"/>
          </a:xfrm>
        </p:spPr>
        <p:txBody>
          <a:bodyPr>
            <a:normAutofit fontScale="62500" lnSpcReduction="20000"/>
          </a:bodyPr>
          <a:lstStyle/>
          <a:p>
            <a:r>
              <a:rPr lang="en-US" dirty="0"/>
              <a:t>Community Engagement (Lead: </a:t>
            </a:r>
            <a:r>
              <a:rPr lang="en-US" dirty="0" err="1"/>
              <a:t>Shoaib</a:t>
            </a:r>
            <a:r>
              <a:rPr lang="en-US" dirty="0"/>
              <a:t> Sufi)</a:t>
            </a:r>
          </a:p>
          <a:p>
            <a:pPr lvl="1"/>
            <a:r>
              <a:rPr lang="en-US" dirty="0">
                <a:hlinkClick r:id="rId3"/>
              </a:rPr>
              <a:t>Fellowship Programme</a:t>
            </a:r>
            <a:r>
              <a:rPr lang="en-US" dirty="0"/>
              <a:t> &amp; </a:t>
            </a:r>
            <a:r>
              <a:rPr lang="en-US" dirty="0">
                <a:hlinkClick r:id="rId4"/>
              </a:rPr>
              <a:t>Events and Workshops</a:t>
            </a:r>
            <a:endParaRPr lang="en-US" dirty="0"/>
          </a:p>
          <a:p>
            <a:r>
              <a:rPr lang="en-US" dirty="0"/>
              <a:t>Consultancy (Lead: Steve Crouch)</a:t>
            </a:r>
          </a:p>
          <a:p>
            <a:pPr lvl="1"/>
            <a:r>
              <a:rPr lang="en-US" dirty="0">
                <a:hlinkClick r:id="rId5"/>
              </a:rPr>
              <a:t>Open Call for Projects</a:t>
            </a:r>
            <a:r>
              <a:rPr lang="en-US" dirty="0"/>
              <a:t> / </a:t>
            </a:r>
            <a:r>
              <a:rPr lang="en-US" dirty="0">
                <a:hlinkClick r:id="rId6"/>
              </a:rPr>
              <a:t>Collaborations</a:t>
            </a:r>
            <a:r>
              <a:rPr lang="en-US" dirty="0"/>
              <a:t> </a:t>
            </a:r>
          </a:p>
          <a:p>
            <a:pPr lvl="1"/>
            <a:r>
              <a:rPr lang="en-US" dirty="0">
                <a:hlinkClick r:id="rId7"/>
              </a:rPr>
              <a:t>Online Software Evaluation</a:t>
            </a:r>
            <a:r>
              <a:rPr lang="en-US" dirty="0"/>
              <a:t> &amp; </a:t>
            </a:r>
            <a:r>
              <a:rPr lang="en-US" dirty="0">
                <a:hlinkClick r:id="rId8"/>
              </a:rPr>
              <a:t>Software Management Planning</a:t>
            </a:r>
            <a:endParaRPr lang="en-US" dirty="0"/>
          </a:p>
          <a:p>
            <a:r>
              <a:rPr lang="en-US" dirty="0"/>
              <a:t>Policy and Publicity (Lead: Simon </a:t>
            </a:r>
            <a:r>
              <a:rPr lang="en-US" dirty="0" err="1"/>
              <a:t>Hettrick</a:t>
            </a:r>
            <a:r>
              <a:rPr lang="en-US" dirty="0"/>
              <a:t>)</a:t>
            </a:r>
          </a:p>
          <a:p>
            <a:pPr lvl="1"/>
            <a:r>
              <a:rPr lang="en-US" dirty="0">
                <a:hlinkClick r:id="rId9"/>
              </a:rPr>
              <a:t>Case Studies</a:t>
            </a:r>
            <a:r>
              <a:rPr lang="en-US" dirty="0"/>
              <a:t> / </a:t>
            </a:r>
            <a:r>
              <a:rPr lang="en-US" dirty="0">
                <a:hlinkClick r:id="rId10"/>
              </a:rPr>
              <a:t>Policy Campaigns</a:t>
            </a:r>
            <a:endParaRPr lang="en-US" dirty="0"/>
          </a:p>
          <a:p>
            <a:pPr lvl="1"/>
            <a:r>
              <a:rPr lang="en-US" dirty="0">
                <a:hlinkClick r:id="rId11"/>
              </a:rPr>
              <a:t>Software and Research Blog</a:t>
            </a:r>
            <a:endParaRPr lang="en-US" dirty="0"/>
          </a:p>
          <a:p>
            <a:r>
              <a:rPr lang="en-US" dirty="0"/>
              <a:t>Training (Lead: Aleksandra </a:t>
            </a:r>
            <a:r>
              <a:rPr lang="en-US" dirty="0" err="1"/>
              <a:t>Nenadic</a:t>
            </a:r>
            <a:r>
              <a:rPr lang="en-US" dirty="0"/>
              <a:t>)</a:t>
            </a:r>
          </a:p>
          <a:p>
            <a:pPr lvl="1"/>
            <a:r>
              <a:rPr lang="en-US" dirty="0">
                <a:hlinkClick r:id="rId12"/>
              </a:rPr>
              <a:t>Software Carpentry</a:t>
            </a:r>
            <a:r>
              <a:rPr lang="en-US" dirty="0"/>
              <a:t> and </a:t>
            </a:r>
            <a:r>
              <a:rPr lang="en-US" dirty="0">
                <a:hlinkClick r:id="rId13"/>
              </a:rPr>
              <a:t>Data Carpentry</a:t>
            </a:r>
            <a:endParaRPr lang="en-US" dirty="0"/>
          </a:p>
          <a:p>
            <a:pPr lvl="1"/>
            <a:r>
              <a:rPr lang="en-US" dirty="0">
                <a:hlinkClick r:id="rId14"/>
              </a:rPr>
              <a:t>Guides</a:t>
            </a:r>
            <a:r>
              <a:rPr lang="en-US" dirty="0"/>
              <a:t> and </a:t>
            </a:r>
            <a:r>
              <a:rPr lang="en-US" dirty="0">
                <a:hlinkClick r:id="rId15"/>
              </a:rPr>
              <a:t>Top Tips</a:t>
            </a:r>
            <a:endParaRPr lang="en-US" dirty="0"/>
          </a:p>
          <a:p>
            <a:r>
              <a:rPr lang="en-US" dirty="0">
                <a:hlinkClick r:id="rId16" action="ppaction://hlinkfile"/>
              </a:rPr>
              <a:t>Journal of Open Research Software</a:t>
            </a:r>
            <a:r>
              <a:rPr lang="en-US" dirty="0"/>
              <a:t> (Editor: Neil Chue Hong)</a:t>
            </a:r>
            <a:br>
              <a:rPr lang="en-US" dirty="0"/>
            </a:br>
            <a:r>
              <a:rPr lang="en-US" dirty="0"/>
              <a:t>	</a:t>
            </a:r>
          </a:p>
          <a:p>
            <a:endParaRPr lang="en-GB" sz="1742" dirty="0"/>
          </a:p>
          <a:p>
            <a:endParaRPr lang="en-US" dirty="0"/>
          </a:p>
        </p:txBody>
      </p:sp>
      <p:pic>
        <p:nvPicPr>
          <p:cNvPr id="5" name="Picture 4" descr="logomanchester"/>
          <p:cNvPicPr>
            <a:picLocks noChangeAspect="1" noChangeArrowheads="1"/>
          </p:cNvPicPr>
          <p:nvPr/>
        </p:nvPicPr>
        <p:blipFill>
          <a:blip r:embed="rId17"/>
          <a:srcRect/>
          <a:stretch>
            <a:fillRect/>
          </a:stretch>
        </p:blipFill>
        <p:spPr bwMode="auto">
          <a:xfrm>
            <a:off x="8172400" y="2083059"/>
            <a:ext cx="800100" cy="273279"/>
          </a:xfrm>
          <a:prstGeom prst="rect">
            <a:avLst/>
          </a:prstGeom>
          <a:noFill/>
          <a:ln w="9525">
            <a:noFill/>
            <a:miter lim="800000"/>
            <a:headEnd/>
            <a:tailEnd/>
          </a:ln>
        </p:spPr>
      </p:pic>
      <p:pic>
        <p:nvPicPr>
          <p:cNvPr id="6" name="Picture 5" descr="EUcrest-official-noborde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195089" y="1200150"/>
            <a:ext cx="777411" cy="759940"/>
          </a:xfrm>
          <a:prstGeom prst="rect">
            <a:avLst/>
          </a:prstGeom>
          <a:noFill/>
          <a:ln w="9525">
            <a:noFill/>
            <a:miter lim="800000"/>
            <a:headEnd/>
            <a:tailEnd/>
          </a:ln>
        </p:spPr>
      </p:pic>
      <p:pic>
        <p:nvPicPr>
          <p:cNvPr id="7" name="Picture 9"/>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8195089" y="3429000"/>
            <a:ext cx="800099" cy="184638"/>
          </a:xfrm>
          <a:prstGeom prst="rect">
            <a:avLst/>
          </a:prstGeom>
          <a:noFill/>
          <a:ln w="9525">
            <a:noFill/>
            <a:miter lim="800000"/>
            <a:headEnd/>
            <a:tailEnd/>
          </a:ln>
        </p:spPr>
      </p:pic>
      <p:pic>
        <p:nvPicPr>
          <p:cNvPr id="8" name="Picture 7"/>
          <p:cNvPicPr>
            <a:picLocks noChangeAspect="1"/>
          </p:cNvPicPr>
          <p:nvPr/>
        </p:nvPicPr>
        <p:blipFill>
          <a:blip r:embed="rId20" cstate="screen">
            <a:extLst>
              <a:ext uri="{28A0092B-C50C-407E-A947-70E740481C1C}">
                <a14:useLocalDpi xmlns:a14="http://schemas.microsoft.com/office/drawing/2010/main"/>
              </a:ext>
            </a:extLst>
          </a:blip>
          <a:srcRect l="12245"/>
          <a:stretch>
            <a:fillRect/>
          </a:stretch>
        </p:blipFill>
        <p:spPr>
          <a:xfrm>
            <a:off x="8201759" y="2514600"/>
            <a:ext cx="751691" cy="742950"/>
          </a:xfrm>
          <a:prstGeom prst="rect">
            <a:avLst/>
          </a:prstGeom>
        </p:spPr>
      </p:pic>
      <p:pic>
        <p:nvPicPr>
          <p:cNvPr id="10" name="Picture 9"/>
          <p:cNvPicPr>
            <a:picLocks noChangeAspect="1"/>
          </p:cNvPicPr>
          <p:nvPr/>
        </p:nvPicPr>
        <p:blipFill>
          <a:blip r:embed="rId21"/>
          <a:stretch>
            <a:fillRect/>
          </a:stretch>
        </p:blipFill>
        <p:spPr>
          <a:xfrm>
            <a:off x="8271288" y="4848225"/>
            <a:ext cx="838200" cy="295275"/>
          </a:xfrm>
          <a:prstGeom prst="rect">
            <a:avLst/>
          </a:prstGeom>
        </p:spPr>
      </p:pic>
      <p:pic>
        <p:nvPicPr>
          <p:cNvPr id="9" name="Picture 8"/>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252238" y="3714750"/>
            <a:ext cx="685800" cy="401683"/>
          </a:xfrm>
          <a:prstGeom prst="rect">
            <a:avLst/>
          </a:prstGeom>
        </p:spPr>
      </p:pic>
      <p:pic>
        <p:nvPicPr>
          <p:cNvPr id="11" name="Picture 10"/>
          <p:cNvPicPr>
            <a:picLocks noChangeAspect="1"/>
          </p:cNvPicPr>
          <p:nvPr/>
        </p:nvPicPr>
        <p:blipFill>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95089" y="4229101"/>
            <a:ext cx="822959" cy="228600"/>
          </a:xfrm>
          <a:prstGeom prst="rect">
            <a:avLst/>
          </a:prstGeom>
        </p:spPr>
      </p:pic>
      <p:pic>
        <p:nvPicPr>
          <p:cNvPr id="12" name="Picture 11"/>
          <p:cNvPicPr>
            <a:picLocks noChangeAspect="1"/>
          </p:cNvPicPr>
          <p:nvPr/>
        </p:nvPicPr>
        <p:blipFill>
          <a:blip r:embed="rId24"/>
          <a:stretch>
            <a:fillRect/>
          </a:stretch>
        </p:blipFill>
        <p:spPr>
          <a:xfrm>
            <a:off x="8537988" y="4514850"/>
            <a:ext cx="400050" cy="222979"/>
          </a:xfrm>
          <a:prstGeom prst="rect">
            <a:avLst/>
          </a:prstGeom>
        </p:spPr>
      </p:pic>
      <p:sp>
        <p:nvSpPr>
          <p:cNvPr id="3" name="TextBox 2"/>
          <p:cNvSpPr txBox="1"/>
          <p:nvPr/>
        </p:nvSpPr>
        <p:spPr>
          <a:xfrm>
            <a:off x="12090" y="4666390"/>
            <a:ext cx="6000070" cy="461665"/>
          </a:xfrm>
          <a:prstGeom prst="rect">
            <a:avLst/>
          </a:prstGeom>
          <a:solidFill>
            <a:schemeClr val="bg1"/>
          </a:solidFill>
        </p:spPr>
        <p:txBody>
          <a:bodyPr wrap="square" rtlCol="0">
            <a:spAutoFit/>
          </a:bodyPr>
          <a:lstStyle/>
          <a:p>
            <a:r>
              <a:rPr lang="en-GB" sz="1200" dirty="0"/>
              <a:t>Collaboration between universities of Edinburgh, Manchester, Oxford and Southampton</a:t>
            </a:r>
            <a:br>
              <a:rPr lang="en-GB" sz="1200" dirty="0"/>
            </a:br>
            <a:r>
              <a:rPr lang="en-US" sz="1200" dirty="0">
                <a:solidFill>
                  <a:prstClr val="black"/>
                </a:solidFill>
              </a:rPr>
              <a:t>Supported by EPSRC Grant EP/H043160/1 + EPSRC/ESRC/BBSRC grant EP/N006410/1 </a:t>
            </a:r>
          </a:p>
        </p:txBody>
      </p:sp>
    </p:spTree>
    <p:extLst>
      <p:ext uri="{BB962C8B-B14F-4D97-AF65-F5344CB8AC3E}">
        <p14:creationId xmlns:p14="http://schemas.microsoft.com/office/powerpoint/2010/main" val="3533711557"/>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TextBox 2"/>
          <p:cNvSpPr txBox="1"/>
          <p:nvPr/>
        </p:nvSpPr>
        <p:spPr>
          <a:xfrm>
            <a:off x="171527" y="1047817"/>
            <a:ext cx="1813830" cy="4039567"/>
          </a:xfrm>
          <a:prstGeom prst="rect">
            <a:avLst/>
          </a:prstGeom>
          <a:noFill/>
        </p:spPr>
        <p:txBody>
          <a:bodyPr wrap="none" rtlCol="0">
            <a:spAutoFit/>
          </a:bodyPr>
          <a:lstStyle/>
          <a:p>
            <a:r>
              <a:rPr lang="en-US" sz="1350" dirty="0"/>
              <a:t>The SSI team/</a:t>
            </a:r>
            <a:r>
              <a:rPr lang="en-US" sz="1350" i="1" dirty="0"/>
              <a:t>alumni</a:t>
            </a:r>
            <a:r>
              <a:rPr lang="en-US" sz="1350" dirty="0"/>
              <a:t>:</a:t>
            </a:r>
          </a:p>
          <a:p>
            <a:pPr marL="214313" indent="-214313">
              <a:buFontTx/>
              <a:buChar char="-"/>
            </a:pPr>
            <a:r>
              <a:rPr lang="en-US" sz="1350" dirty="0"/>
              <a:t>Aleksandra </a:t>
            </a:r>
            <a:r>
              <a:rPr lang="en-US" sz="1350" dirty="0" err="1"/>
              <a:t>Nenadic</a:t>
            </a:r>
            <a:endParaRPr lang="en-US" sz="1350" dirty="0"/>
          </a:p>
          <a:p>
            <a:pPr marL="214313" indent="-214313">
              <a:buFontTx/>
              <a:buChar char="-"/>
            </a:pPr>
            <a:r>
              <a:rPr lang="en-US" sz="1350" i="1" dirty="0"/>
              <a:t>Aleksandra </a:t>
            </a:r>
            <a:r>
              <a:rPr lang="en-US" sz="1350" i="1" dirty="0" err="1"/>
              <a:t>Pawlik</a:t>
            </a:r>
            <a:endParaRPr lang="en-US" sz="1350" i="1" dirty="0"/>
          </a:p>
          <a:p>
            <a:pPr marL="214313" indent="-214313">
              <a:buFontTx/>
              <a:buChar char="-"/>
            </a:pPr>
            <a:r>
              <a:rPr lang="en-US" sz="1350" i="1" dirty="0"/>
              <a:t>Alexander Hay</a:t>
            </a:r>
          </a:p>
          <a:p>
            <a:pPr marL="214313" indent="-214313">
              <a:buFontTx/>
              <a:buChar char="-"/>
            </a:pPr>
            <a:r>
              <a:rPr lang="en-US" sz="1350" i="1" dirty="0"/>
              <a:t>Arno </a:t>
            </a:r>
            <a:r>
              <a:rPr lang="en-US" sz="1350" i="1" dirty="0" err="1"/>
              <a:t>Proeme</a:t>
            </a:r>
            <a:endParaRPr lang="en-US" sz="1350" i="1" dirty="0"/>
          </a:p>
          <a:p>
            <a:pPr marL="214313" indent="-214313">
              <a:buFontTx/>
              <a:buChar char="-"/>
            </a:pPr>
            <a:r>
              <a:rPr lang="en-US" sz="1350" dirty="0"/>
              <a:t>Carole Goble</a:t>
            </a:r>
          </a:p>
          <a:p>
            <a:pPr marL="214313" indent="-214313">
              <a:buFontTx/>
              <a:buChar char="-"/>
            </a:pPr>
            <a:r>
              <a:rPr lang="en-US" sz="1350" dirty="0"/>
              <a:t>Claire Wyatt</a:t>
            </a:r>
          </a:p>
          <a:p>
            <a:pPr marL="214313" indent="-214313">
              <a:buFontTx/>
              <a:buChar char="-"/>
            </a:pPr>
            <a:r>
              <a:rPr lang="en-US" sz="1350" dirty="0"/>
              <a:t>Clem Hadfield</a:t>
            </a:r>
          </a:p>
          <a:p>
            <a:pPr marL="214313" indent="-214313">
              <a:buFontTx/>
              <a:buChar char="-"/>
            </a:pPr>
            <a:r>
              <a:rPr lang="en-US" sz="1350" dirty="0"/>
              <a:t>Dave De </a:t>
            </a:r>
            <a:r>
              <a:rPr lang="en-US" sz="1350" dirty="0" err="1"/>
              <a:t>Roure</a:t>
            </a:r>
            <a:endParaRPr lang="en-US" sz="1350" dirty="0"/>
          </a:p>
          <a:p>
            <a:pPr marL="214313" indent="-214313">
              <a:buFontTx/>
              <a:buChar char="-"/>
            </a:pPr>
            <a:r>
              <a:rPr lang="en-US" sz="1350" i="1" dirty="0" err="1"/>
              <a:t>Devasena</a:t>
            </a:r>
            <a:r>
              <a:rPr lang="en-US" sz="1350" i="1" dirty="0"/>
              <a:t> Prasad</a:t>
            </a:r>
          </a:p>
          <a:p>
            <a:pPr marL="214313" indent="-214313">
              <a:buFontTx/>
              <a:buChar char="-"/>
            </a:pPr>
            <a:r>
              <a:rPr lang="en-US" sz="1350" dirty="0" err="1"/>
              <a:t>Giacomo</a:t>
            </a:r>
            <a:r>
              <a:rPr lang="en-US" sz="1350" dirty="0"/>
              <a:t> Peru</a:t>
            </a:r>
          </a:p>
          <a:p>
            <a:pPr marL="214313" indent="-214313">
              <a:buFontTx/>
              <a:buChar char="-"/>
            </a:pPr>
            <a:r>
              <a:rPr lang="en-US" sz="1350" dirty="0"/>
              <a:t>Graeme Smith</a:t>
            </a:r>
          </a:p>
          <a:p>
            <a:pPr marL="214313" indent="-214313">
              <a:buFontTx/>
              <a:buChar char="-"/>
            </a:pPr>
            <a:r>
              <a:rPr lang="en-US" sz="1350" dirty="0"/>
              <a:t>Iain Emsley</a:t>
            </a:r>
          </a:p>
          <a:p>
            <a:pPr marL="214313" indent="-214313">
              <a:buFontTx/>
              <a:buChar char="-"/>
            </a:pPr>
            <a:r>
              <a:rPr lang="en-US" sz="1350" dirty="0"/>
              <a:t>James Graham</a:t>
            </a:r>
          </a:p>
          <a:p>
            <a:pPr marL="214313" indent="-214313">
              <a:buFontTx/>
              <a:buChar char="-"/>
            </a:pPr>
            <a:r>
              <a:rPr lang="en-US" sz="1350" dirty="0"/>
              <a:t>John Robinson</a:t>
            </a:r>
          </a:p>
          <a:p>
            <a:pPr marL="214313" indent="-214313">
              <a:buFontTx/>
              <a:buChar char="-"/>
            </a:pPr>
            <a:r>
              <a:rPr lang="en-US" sz="1350" dirty="0"/>
              <a:t>Les Carr</a:t>
            </a:r>
          </a:p>
          <a:p>
            <a:pPr marL="214313" indent="-214313">
              <a:buFontTx/>
              <a:buChar char="-"/>
            </a:pPr>
            <a:r>
              <a:rPr lang="en-US" sz="1350" i="1" dirty="0"/>
              <a:t>Malcolm Atkinson</a:t>
            </a:r>
          </a:p>
          <a:p>
            <a:pPr marL="214313" indent="-214313">
              <a:buFontTx/>
              <a:buChar char="-"/>
            </a:pPr>
            <a:r>
              <a:rPr lang="en-US" sz="1350" i="1" dirty="0"/>
              <a:t>Malcolm Illingworth</a:t>
            </a:r>
          </a:p>
          <a:p>
            <a:pPr marL="214313" indent="-214313">
              <a:buFontTx/>
              <a:buChar char="-"/>
            </a:pPr>
            <a:endParaRPr lang="en-US" sz="1350" dirty="0"/>
          </a:p>
        </p:txBody>
      </p:sp>
      <p:sp>
        <p:nvSpPr>
          <p:cNvPr id="4" name="TextBox 3"/>
          <p:cNvSpPr txBox="1"/>
          <p:nvPr/>
        </p:nvSpPr>
        <p:spPr>
          <a:xfrm>
            <a:off x="1899719" y="1047817"/>
            <a:ext cx="1789144" cy="3208571"/>
          </a:xfrm>
          <a:prstGeom prst="rect">
            <a:avLst/>
          </a:prstGeom>
          <a:noFill/>
        </p:spPr>
        <p:txBody>
          <a:bodyPr wrap="none" rtlCol="0">
            <a:spAutoFit/>
          </a:bodyPr>
          <a:lstStyle/>
          <a:p>
            <a:pPr marL="214313" indent="-214313">
              <a:buFontTx/>
              <a:buChar char="-"/>
            </a:pPr>
            <a:r>
              <a:rPr lang="en-US" sz="1350" dirty="0"/>
              <a:t>Mario </a:t>
            </a:r>
            <a:r>
              <a:rPr lang="en-US" sz="1350" dirty="0" err="1"/>
              <a:t>Antonioletti</a:t>
            </a:r>
            <a:endParaRPr lang="en-US" sz="1350" dirty="0"/>
          </a:p>
          <a:p>
            <a:pPr marL="214313" indent="-214313">
              <a:buFontTx/>
              <a:buChar char="-"/>
            </a:pPr>
            <a:r>
              <a:rPr lang="en-US" sz="1350" dirty="0"/>
              <a:t>Mark Parsons</a:t>
            </a:r>
          </a:p>
          <a:p>
            <a:pPr marL="214313" indent="-214313">
              <a:buFontTx/>
              <a:buChar char="-"/>
            </a:pPr>
            <a:r>
              <a:rPr lang="en-US" sz="1350" dirty="0"/>
              <a:t>Mike Jackson</a:t>
            </a:r>
          </a:p>
          <a:p>
            <a:pPr marL="214313" indent="-214313">
              <a:buFontTx/>
              <a:buChar char="-"/>
            </a:pPr>
            <a:r>
              <a:rPr lang="en-US" sz="1350" dirty="0"/>
              <a:t>Olivier Philippe</a:t>
            </a:r>
          </a:p>
          <a:p>
            <a:pPr marL="214313" indent="-214313">
              <a:buFontTx/>
              <a:buChar char="-"/>
            </a:pPr>
            <a:r>
              <a:rPr lang="en-US" sz="1350" i="1" dirty="0"/>
              <a:t>Priyanka Singh</a:t>
            </a:r>
          </a:p>
          <a:p>
            <a:pPr marL="214313" indent="-214313">
              <a:buFontTx/>
              <a:buChar char="-"/>
            </a:pPr>
            <a:r>
              <a:rPr lang="en-US" sz="1350" dirty="0" err="1"/>
              <a:t>Raniere</a:t>
            </a:r>
            <a:r>
              <a:rPr lang="en-US" sz="1350" dirty="0"/>
              <a:t> Silva</a:t>
            </a:r>
          </a:p>
          <a:p>
            <a:pPr marL="214313" indent="-214313">
              <a:buFontTx/>
              <a:buChar char="-"/>
            </a:pPr>
            <a:r>
              <a:rPr lang="en-US" sz="1350" i="1" dirty="0"/>
              <a:t>Rob Baxter</a:t>
            </a:r>
          </a:p>
          <a:p>
            <a:pPr marL="214313" indent="-214313">
              <a:buFontTx/>
              <a:buChar char="-"/>
            </a:pPr>
            <a:r>
              <a:rPr lang="en-US" sz="1350" dirty="0"/>
              <a:t>Robin Wilson</a:t>
            </a:r>
          </a:p>
          <a:p>
            <a:pPr marL="214313" indent="-214313">
              <a:buFontTx/>
              <a:buChar char="-"/>
            </a:pPr>
            <a:r>
              <a:rPr lang="en-US" sz="1350" dirty="0" err="1"/>
              <a:t>Shoaib</a:t>
            </a:r>
            <a:r>
              <a:rPr lang="en-US" sz="1350" dirty="0"/>
              <a:t> Sufi</a:t>
            </a:r>
          </a:p>
          <a:p>
            <a:pPr marL="214313" indent="-214313">
              <a:buFontTx/>
              <a:buChar char="-"/>
            </a:pPr>
            <a:r>
              <a:rPr lang="en-US" sz="1350" dirty="0"/>
              <a:t>Simon </a:t>
            </a:r>
            <a:r>
              <a:rPr lang="en-US" sz="1350" dirty="0" err="1"/>
              <a:t>Hettrick</a:t>
            </a:r>
            <a:endParaRPr lang="en-US" sz="1350" dirty="0"/>
          </a:p>
          <a:p>
            <a:pPr marL="214313" indent="-214313">
              <a:buFontTx/>
              <a:buChar char="-"/>
            </a:pPr>
            <a:r>
              <a:rPr lang="en-US" sz="1350" dirty="0"/>
              <a:t>Stephen Crouch</a:t>
            </a:r>
          </a:p>
          <a:p>
            <a:pPr marL="214313" indent="-214313">
              <a:buFontTx/>
              <a:buChar char="-"/>
            </a:pPr>
            <a:r>
              <a:rPr lang="en-US" sz="1350" i="1" dirty="0"/>
              <a:t>Tim Parkinson</a:t>
            </a:r>
          </a:p>
          <a:p>
            <a:pPr marL="214313" indent="-214313">
              <a:buFontTx/>
              <a:buChar char="-"/>
            </a:pPr>
            <a:r>
              <a:rPr lang="en-US" sz="1350" i="1" dirty="0"/>
              <a:t>Toni Collis</a:t>
            </a:r>
          </a:p>
          <a:p>
            <a:pPr marL="214313" indent="-214313">
              <a:buFontTx/>
              <a:buChar char="-"/>
            </a:pPr>
            <a:r>
              <a:rPr lang="en-US" sz="1350" i="1" dirty="0"/>
              <a:t>Plus the SSI Fellows</a:t>
            </a:r>
            <a:br>
              <a:rPr lang="en-US" sz="1350" i="1" dirty="0"/>
            </a:br>
            <a:r>
              <a:rPr lang="en-US" sz="1350" i="1" dirty="0"/>
              <a:t>and RSE community</a:t>
            </a:r>
          </a:p>
        </p:txBody>
      </p:sp>
      <p:sp>
        <p:nvSpPr>
          <p:cNvPr id="5" name="TextBox 4"/>
          <p:cNvSpPr txBox="1"/>
          <p:nvPr/>
        </p:nvSpPr>
        <p:spPr>
          <a:xfrm>
            <a:off x="4059959" y="1047817"/>
            <a:ext cx="1952201" cy="4039567"/>
          </a:xfrm>
          <a:prstGeom prst="rect">
            <a:avLst/>
          </a:prstGeom>
          <a:noFill/>
        </p:spPr>
        <p:txBody>
          <a:bodyPr wrap="none" rtlCol="0">
            <a:spAutoFit/>
          </a:bodyPr>
          <a:lstStyle/>
          <a:p>
            <a:r>
              <a:rPr lang="en-US" sz="1350" dirty="0"/>
              <a:t>Scientific software:</a:t>
            </a:r>
          </a:p>
          <a:p>
            <a:pPr marL="214313" indent="-214313">
              <a:buFontTx/>
              <a:buChar char="-"/>
            </a:pPr>
            <a:r>
              <a:rPr lang="en-US" sz="1350" dirty="0"/>
              <a:t>Dan Katz</a:t>
            </a:r>
          </a:p>
          <a:p>
            <a:pPr marL="214313" indent="-214313">
              <a:buFontTx/>
              <a:buChar char="-"/>
            </a:pPr>
            <a:r>
              <a:rPr lang="en-US" sz="1350" dirty="0"/>
              <a:t>Heather </a:t>
            </a:r>
            <a:r>
              <a:rPr lang="en-US" sz="1350" dirty="0" err="1"/>
              <a:t>Piowowar</a:t>
            </a:r>
            <a:endParaRPr lang="en-US" sz="1350" dirty="0"/>
          </a:p>
          <a:p>
            <a:pPr marL="214313" indent="-214313">
              <a:buFontTx/>
              <a:buChar char="-"/>
            </a:pPr>
            <a:r>
              <a:rPr lang="en-US" sz="1350" dirty="0"/>
              <a:t>James </a:t>
            </a:r>
            <a:r>
              <a:rPr lang="en-US" sz="1350" dirty="0" err="1"/>
              <a:t>Howison</a:t>
            </a:r>
            <a:endParaRPr lang="en-US" sz="1350" dirty="0"/>
          </a:p>
          <a:p>
            <a:pPr marL="214313" indent="-214313">
              <a:buFontTx/>
              <a:buChar char="-"/>
            </a:pPr>
            <a:r>
              <a:rPr lang="en-US" sz="1350" dirty="0"/>
              <a:t>Jeff Carver</a:t>
            </a:r>
          </a:p>
          <a:p>
            <a:pPr marL="214313" indent="-214313">
              <a:buFontTx/>
              <a:buChar char="-"/>
            </a:pPr>
            <a:r>
              <a:rPr lang="en-US" sz="1350" dirty="0"/>
              <a:t>Jennifer </a:t>
            </a:r>
            <a:r>
              <a:rPr lang="en-US" sz="1350" dirty="0" err="1"/>
              <a:t>Schopf</a:t>
            </a:r>
            <a:endParaRPr lang="en-US" sz="1350" dirty="0"/>
          </a:p>
          <a:p>
            <a:pPr marL="214313" indent="-214313">
              <a:buFontTx/>
              <a:buChar char="-"/>
            </a:pPr>
            <a:r>
              <a:rPr lang="en-US" sz="1350" dirty="0"/>
              <a:t>Kaitlin </a:t>
            </a:r>
            <a:r>
              <a:rPr lang="en-US" sz="1350" dirty="0" err="1"/>
              <a:t>Thaney</a:t>
            </a:r>
            <a:endParaRPr lang="en-US" sz="1350" dirty="0"/>
          </a:p>
          <a:p>
            <a:pPr marL="214313" indent="-214313">
              <a:buFontTx/>
              <a:buChar char="-"/>
            </a:pPr>
            <a:r>
              <a:rPr lang="en-US" sz="1350" dirty="0"/>
              <a:t>Martin </a:t>
            </a:r>
            <a:r>
              <a:rPr lang="en-US" sz="1350" dirty="0" err="1"/>
              <a:t>Fenner</a:t>
            </a:r>
            <a:endParaRPr lang="en-US" sz="1350" dirty="0"/>
          </a:p>
          <a:p>
            <a:pPr marL="214313" indent="-214313">
              <a:buFontTx/>
              <a:buChar char="-"/>
            </a:pPr>
            <a:r>
              <a:rPr lang="en-US" sz="1350" dirty="0"/>
              <a:t>Victoria </a:t>
            </a:r>
            <a:r>
              <a:rPr lang="en-US" sz="1350" dirty="0" err="1"/>
              <a:t>Stodden</a:t>
            </a:r>
            <a:endParaRPr lang="en-US" sz="1350" dirty="0"/>
          </a:p>
          <a:p>
            <a:pPr marL="214313" indent="-214313">
              <a:buFontTx/>
              <a:buChar char="-"/>
            </a:pPr>
            <a:r>
              <a:rPr lang="en-US" sz="1350" dirty="0"/>
              <a:t>WSSSPE community</a:t>
            </a:r>
          </a:p>
          <a:p>
            <a:pPr marL="214313" indent="-214313">
              <a:buFontTx/>
              <a:buChar char="-"/>
            </a:pPr>
            <a:endParaRPr lang="en-US" sz="1350" dirty="0"/>
          </a:p>
          <a:p>
            <a:r>
              <a:rPr lang="en-US" sz="1350" dirty="0"/>
              <a:t>Software/Data Carpentry</a:t>
            </a:r>
          </a:p>
          <a:p>
            <a:pPr marL="214313" indent="-214313">
              <a:buFontTx/>
              <a:buChar char="-"/>
            </a:pPr>
            <a:r>
              <a:rPr lang="en-US" sz="1350" dirty="0"/>
              <a:t>Greg Wilson</a:t>
            </a:r>
          </a:p>
          <a:p>
            <a:pPr marL="214313" indent="-214313">
              <a:buFontTx/>
              <a:buChar char="-"/>
            </a:pPr>
            <a:r>
              <a:rPr lang="en-US" sz="1350" dirty="0"/>
              <a:t>Jonah </a:t>
            </a:r>
            <a:r>
              <a:rPr lang="en-US" sz="1350" dirty="0" err="1"/>
              <a:t>Duckles</a:t>
            </a:r>
            <a:endParaRPr lang="en-US" sz="1350" dirty="0"/>
          </a:p>
          <a:p>
            <a:pPr marL="214313" indent="-214313">
              <a:buFontTx/>
              <a:buChar char="-"/>
            </a:pPr>
            <a:r>
              <a:rPr lang="en-US" sz="1350" dirty="0"/>
              <a:t>Tracy Teal</a:t>
            </a:r>
          </a:p>
          <a:p>
            <a:pPr marL="214313" indent="-214313">
              <a:buFontTx/>
              <a:buChar char="-"/>
            </a:pPr>
            <a:r>
              <a:rPr lang="en-US" sz="1350" dirty="0"/>
              <a:t>Instructor Community</a:t>
            </a:r>
          </a:p>
          <a:p>
            <a:pPr marL="214313" indent="-214313">
              <a:buFontTx/>
              <a:buChar char="-"/>
            </a:pPr>
            <a:endParaRPr lang="en-US" sz="1350" dirty="0"/>
          </a:p>
          <a:p>
            <a:pPr marL="214313" indent="-214313">
              <a:buFontTx/>
              <a:buChar char="-"/>
            </a:pPr>
            <a:endParaRPr lang="en-US" sz="1350" dirty="0"/>
          </a:p>
          <a:p>
            <a:pPr marL="214313" indent="-214313">
              <a:buFontTx/>
              <a:buChar char="-"/>
            </a:pPr>
            <a:endParaRPr lang="en-US" sz="1350" dirty="0"/>
          </a:p>
        </p:txBody>
      </p:sp>
      <p:pic>
        <p:nvPicPr>
          <p:cNvPr id="6" name="Picture 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100392" y="1131590"/>
            <a:ext cx="924355" cy="457748"/>
          </a:xfrm>
          <a:prstGeom prst="rect">
            <a:avLst/>
          </a:prstGeom>
        </p:spPr>
      </p:pic>
      <p:pic>
        <p:nvPicPr>
          <p:cNvPr id="7" name="Picture 6"/>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05369" y="1671651"/>
            <a:ext cx="914400" cy="254000"/>
          </a:xfrm>
          <a:prstGeom prst="rect">
            <a:avLst/>
          </a:prstGeom>
        </p:spPr>
      </p:pic>
      <p:pic>
        <p:nvPicPr>
          <p:cNvPr id="8" name="Picture 7"/>
          <p:cNvPicPr>
            <a:picLocks noChangeAspect="1"/>
          </p:cNvPicPr>
          <p:nvPr/>
        </p:nvPicPr>
        <p:blipFill>
          <a:blip r:embed="rId4"/>
          <a:stretch>
            <a:fillRect/>
          </a:stretch>
        </p:blipFill>
        <p:spPr>
          <a:xfrm>
            <a:off x="8320336" y="2535746"/>
            <a:ext cx="484466" cy="27003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5265" y="1995686"/>
            <a:ext cx="514608" cy="437964"/>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99140" y="2913788"/>
            <a:ext cx="526859" cy="367866"/>
          </a:xfrm>
          <a:prstGeom prst="rect">
            <a:avLst/>
          </a:prstGeom>
        </p:spPr>
      </p:pic>
      <p:pic>
        <p:nvPicPr>
          <p:cNvPr id="11" name="Picture 10"/>
          <p:cNvPicPr>
            <a:picLocks noChangeAspect="1"/>
          </p:cNvPicPr>
          <p:nvPr/>
        </p:nvPicPr>
        <p:blipFill>
          <a:blip r:embed="rId7"/>
          <a:stretch>
            <a:fillRect/>
          </a:stretch>
        </p:blipFill>
        <p:spPr>
          <a:xfrm>
            <a:off x="8316416" y="4868763"/>
            <a:ext cx="838200" cy="295275"/>
          </a:xfrm>
          <a:prstGeom prst="rect">
            <a:avLst/>
          </a:prstGeom>
        </p:spPr>
      </p:pic>
      <p:sp>
        <p:nvSpPr>
          <p:cNvPr id="13" name="TextBox 12"/>
          <p:cNvSpPr txBox="1"/>
          <p:nvPr/>
        </p:nvSpPr>
        <p:spPr>
          <a:xfrm>
            <a:off x="5976807" y="4355385"/>
            <a:ext cx="3275064" cy="715581"/>
          </a:xfrm>
          <a:prstGeom prst="rect">
            <a:avLst/>
          </a:prstGeom>
          <a:noFill/>
        </p:spPr>
        <p:txBody>
          <a:bodyPr wrap="none" rtlCol="0">
            <a:spAutoFit/>
          </a:bodyPr>
          <a:lstStyle/>
          <a:p>
            <a:r>
              <a:rPr lang="en-US" sz="1350" dirty="0">
                <a:solidFill>
                  <a:prstClr val="black"/>
                </a:solidFill>
              </a:rPr>
              <a:t>Supported by EPSRC Grant EP/H043160/1 + </a:t>
            </a:r>
            <a:br>
              <a:rPr lang="en-US" sz="1350" dirty="0">
                <a:solidFill>
                  <a:prstClr val="black"/>
                </a:solidFill>
              </a:rPr>
            </a:br>
            <a:r>
              <a:rPr lang="en-US" sz="1350" dirty="0">
                <a:solidFill>
                  <a:prstClr val="black"/>
                </a:solidFill>
              </a:rPr>
              <a:t>EPSRC/ESRC/BBSRC grant EP/N006410/1 </a:t>
            </a:r>
          </a:p>
          <a:p>
            <a:endParaRPr lang="en-US" sz="1350" dirty="0"/>
          </a:p>
        </p:txBody>
      </p:sp>
    </p:spTree>
    <p:extLst>
      <p:ext uri="{BB962C8B-B14F-4D97-AF65-F5344CB8AC3E}">
        <p14:creationId xmlns:p14="http://schemas.microsoft.com/office/powerpoint/2010/main" val="14604302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Software Sustainability Institute</a:t>
            </a:r>
          </a:p>
        </p:txBody>
      </p:sp>
      <p:sp>
        <p:nvSpPr>
          <p:cNvPr id="8" name="Content Placeholder 7"/>
          <p:cNvSpPr>
            <a:spLocks noGrp="1"/>
          </p:cNvSpPr>
          <p:nvPr>
            <p:ph idx="1"/>
          </p:nvPr>
        </p:nvSpPr>
        <p:spPr>
          <a:xfrm>
            <a:off x="539552" y="1200150"/>
            <a:ext cx="8064896" cy="3657600"/>
          </a:xfrm>
        </p:spPr>
        <p:txBody>
          <a:bodyPr>
            <a:normAutofit fontScale="92500" lnSpcReduction="10000"/>
          </a:bodyPr>
          <a:lstStyle/>
          <a:p>
            <a:pPr marL="0" indent="0">
              <a:buNone/>
            </a:pPr>
            <a:r>
              <a:rPr lang="en-US" dirty="0"/>
              <a:t>A national facility for cultivating better, more sustainable, research software to enable </a:t>
            </a:r>
            <a:br>
              <a:rPr lang="en-US" dirty="0"/>
            </a:br>
            <a:r>
              <a:rPr lang="en-US" dirty="0"/>
              <a:t>world-class research</a:t>
            </a:r>
          </a:p>
          <a:p>
            <a:r>
              <a:rPr lang="en-US" sz="2100" dirty="0"/>
              <a:t>Software reaches boundaries in its </a:t>
            </a:r>
            <a:br>
              <a:rPr lang="en-US" sz="2100" dirty="0"/>
            </a:br>
            <a:r>
              <a:rPr lang="en-US" sz="2100" dirty="0"/>
              <a:t>development cycle that prevent </a:t>
            </a:r>
            <a:br>
              <a:rPr lang="en-US" sz="2100" dirty="0"/>
            </a:br>
            <a:r>
              <a:rPr lang="en-US" sz="2100" dirty="0"/>
              <a:t>improvement, growth and adoption </a:t>
            </a:r>
          </a:p>
          <a:p>
            <a:r>
              <a:rPr lang="en-US" sz="2100" dirty="0"/>
              <a:t>Providing the expertise and services </a:t>
            </a:r>
            <a:br>
              <a:rPr lang="en-US" sz="2100" dirty="0"/>
            </a:br>
            <a:r>
              <a:rPr lang="en-US" sz="2100" dirty="0"/>
              <a:t>needed to negotiate to the next stage</a:t>
            </a:r>
          </a:p>
          <a:p>
            <a:r>
              <a:rPr lang="en-US" sz="2100" dirty="0"/>
              <a:t>Developing the policy and tools to</a:t>
            </a:r>
            <a:br>
              <a:rPr lang="en-US" sz="2100" dirty="0"/>
            </a:br>
            <a:r>
              <a:rPr lang="en-US" sz="2100" dirty="0"/>
              <a:t>support the community developing and</a:t>
            </a:r>
            <a:br>
              <a:rPr lang="en-US" sz="2100" dirty="0"/>
            </a:br>
            <a:r>
              <a:rPr lang="en-US" sz="2100" dirty="0"/>
              <a:t>using research software</a:t>
            </a:r>
          </a:p>
          <a:p>
            <a:endParaRPr lang="en-US" dirty="0"/>
          </a:p>
        </p:txBody>
      </p:sp>
      <p:sp>
        <p:nvSpPr>
          <p:cNvPr id="2" name="TextBox 1"/>
          <p:cNvSpPr txBox="1"/>
          <p:nvPr/>
        </p:nvSpPr>
        <p:spPr>
          <a:xfrm>
            <a:off x="5618969" y="4407954"/>
            <a:ext cx="2545890" cy="415498"/>
          </a:xfrm>
          <a:prstGeom prst="rect">
            <a:avLst/>
          </a:prstGeom>
          <a:noFill/>
        </p:spPr>
        <p:txBody>
          <a:bodyPr wrap="none" rtlCol="0">
            <a:spAutoFit/>
          </a:bodyPr>
          <a:lstStyle/>
          <a:p>
            <a:r>
              <a:rPr lang="en-US" sz="1050" dirty="0">
                <a:solidFill>
                  <a:prstClr val="black"/>
                </a:solidFill>
                <a:latin typeface="Calibri"/>
              </a:rPr>
              <a:t>Supported by EPSRC Grant EP/H043160/1 </a:t>
            </a:r>
            <a:br>
              <a:rPr lang="en-US" sz="1050" dirty="0">
                <a:solidFill>
                  <a:prstClr val="black"/>
                </a:solidFill>
                <a:latin typeface="Calibri"/>
              </a:rPr>
            </a:br>
            <a:r>
              <a:rPr lang="en-US" sz="1050" dirty="0">
                <a:solidFill>
                  <a:prstClr val="black"/>
                </a:solidFill>
                <a:latin typeface="Calibri"/>
              </a:rPr>
              <a:t>+ EPSRC/ESRC/BBSRC grant EP/N006410/1 </a:t>
            </a:r>
          </a:p>
        </p:txBody>
      </p:sp>
      <p:pic>
        <p:nvPicPr>
          <p:cNvPr id="10" name="Picture 9"/>
          <p:cNvPicPr>
            <a:picLocks noChangeAspect="1"/>
          </p:cNvPicPr>
          <p:nvPr/>
        </p:nvPicPr>
        <p:blipFill>
          <a:blip r:embed="rId3"/>
          <a:stretch>
            <a:fillRect/>
          </a:stretch>
        </p:blipFill>
        <p:spPr>
          <a:xfrm>
            <a:off x="8270304" y="4848225"/>
            <a:ext cx="838200" cy="295275"/>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4632" y="3743833"/>
            <a:ext cx="857250" cy="502103"/>
          </a:xfrm>
          <a:prstGeom prst="rect">
            <a:avLst/>
          </a:prstGeom>
        </p:spPr>
      </p:pic>
      <p:pic>
        <p:nvPicPr>
          <p:cNvPr id="12" name="Picture 11"/>
          <p:cNvPicPr>
            <a:picLocks noChangeAspect="1"/>
          </p:cNvPicPr>
          <p:nvPr/>
        </p:nvPicPr>
        <p:blipFill>
          <a:blip r:embed="rId5"/>
          <a:stretch>
            <a:fillRect/>
          </a:stretch>
        </p:blipFill>
        <p:spPr>
          <a:xfrm>
            <a:off x="5598114" y="2139702"/>
            <a:ext cx="2106234" cy="2106234"/>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7816" y="2787774"/>
            <a:ext cx="514608" cy="437964"/>
          </a:xfrm>
          <a:prstGeom prst="rect">
            <a:avLst/>
          </a:prstGeom>
        </p:spPr>
      </p:pic>
      <p:pic>
        <p:nvPicPr>
          <p:cNvPr id="11" name="Picture 10"/>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25798" y="3381841"/>
            <a:ext cx="782706" cy="217418"/>
          </a:xfrm>
          <a:prstGeom prst="rect">
            <a:avLst/>
          </a:prstGeom>
        </p:spPr>
      </p:pic>
    </p:spTree>
    <p:extLst>
      <p:ext uri="{BB962C8B-B14F-4D97-AF65-F5344CB8AC3E}">
        <p14:creationId xmlns:p14="http://schemas.microsoft.com/office/powerpoint/2010/main" val="99826613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66" name="TextBox 65"/>
          <p:cNvSpPr txBox="1"/>
          <p:nvPr/>
        </p:nvSpPr>
        <p:spPr>
          <a:xfrm>
            <a:off x="1190623" y="13545"/>
            <a:ext cx="1399742" cy="461665"/>
          </a:xfrm>
          <a:prstGeom prst="rect">
            <a:avLst/>
          </a:prstGeom>
          <a:noFill/>
        </p:spPr>
        <p:txBody>
          <a:bodyPr wrap="none" rtlCol="0">
            <a:spAutoFit/>
          </a:bodyPr>
          <a:lstStyle/>
          <a:p>
            <a:pPr defTabSz="342900"/>
            <a:r>
              <a:rPr lang="en-US" sz="2400" dirty="0">
                <a:solidFill>
                  <a:srgbClr val="FF0000"/>
                </a:solidFill>
                <a:latin typeface="Helvetica"/>
                <a:cs typeface="Helvetica"/>
              </a:rPr>
              <a:t>Software</a:t>
            </a:r>
            <a:endParaRPr lang="en-US" dirty="0">
              <a:solidFill>
                <a:srgbClr val="FFFFFF"/>
              </a:solidFill>
              <a:latin typeface="Helvetica"/>
              <a:cs typeface="Helvetica"/>
            </a:endParaRPr>
          </a:p>
        </p:txBody>
      </p:sp>
      <p:sp>
        <p:nvSpPr>
          <p:cNvPr id="67" name="TextBox 66"/>
          <p:cNvSpPr txBox="1"/>
          <p:nvPr/>
        </p:nvSpPr>
        <p:spPr>
          <a:xfrm>
            <a:off x="1220378" y="4632906"/>
            <a:ext cx="1071127" cy="461665"/>
          </a:xfrm>
          <a:prstGeom prst="rect">
            <a:avLst/>
          </a:prstGeom>
          <a:noFill/>
        </p:spPr>
        <p:txBody>
          <a:bodyPr wrap="none" rtlCol="0" anchor="b">
            <a:spAutoFit/>
          </a:bodyPr>
          <a:lstStyle/>
          <a:p>
            <a:pPr defTabSz="342900"/>
            <a:r>
              <a:rPr lang="en-US" sz="2400" dirty="0">
                <a:solidFill>
                  <a:srgbClr val="FF0000"/>
                </a:solidFill>
                <a:latin typeface="Helvetica"/>
                <a:cs typeface="Helvetica"/>
              </a:rPr>
              <a:t>Policy</a:t>
            </a:r>
            <a:r>
              <a:rPr lang="en-US" dirty="0">
                <a:solidFill>
                  <a:srgbClr val="FFFFFF"/>
                </a:solidFill>
                <a:latin typeface="Helvetica"/>
                <a:cs typeface="Helvetica"/>
              </a:rPr>
              <a:t> </a:t>
            </a:r>
          </a:p>
        </p:txBody>
      </p:sp>
      <p:sp>
        <p:nvSpPr>
          <p:cNvPr id="68" name="TextBox 67"/>
          <p:cNvSpPr txBox="1"/>
          <p:nvPr/>
        </p:nvSpPr>
        <p:spPr>
          <a:xfrm>
            <a:off x="6713339" y="15644"/>
            <a:ext cx="1287661" cy="461665"/>
          </a:xfrm>
          <a:prstGeom prst="rect">
            <a:avLst/>
          </a:prstGeom>
          <a:noFill/>
        </p:spPr>
        <p:txBody>
          <a:bodyPr wrap="none" rtlCol="0">
            <a:spAutoFit/>
          </a:bodyPr>
          <a:lstStyle/>
          <a:p>
            <a:pPr algn="r" defTabSz="342900"/>
            <a:r>
              <a:rPr lang="en-US" sz="2400" dirty="0">
                <a:solidFill>
                  <a:srgbClr val="FF0000"/>
                </a:solidFill>
                <a:latin typeface="Helvetica"/>
                <a:cs typeface="Helvetica"/>
              </a:rPr>
              <a:t>Training</a:t>
            </a:r>
            <a:endParaRPr lang="en-US" sz="2100" dirty="0">
              <a:solidFill>
                <a:srgbClr val="FFFFFF"/>
              </a:solidFill>
              <a:latin typeface="Helvetica"/>
              <a:cs typeface="Helvetica"/>
            </a:endParaRPr>
          </a:p>
        </p:txBody>
      </p:sp>
      <p:sp>
        <p:nvSpPr>
          <p:cNvPr id="69" name="TextBox 68"/>
          <p:cNvSpPr txBox="1"/>
          <p:nvPr/>
        </p:nvSpPr>
        <p:spPr>
          <a:xfrm>
            <a:off x="6251412" y="4639709"/>
            <a:ext cx="1742785" cy="461665"/>
          </a:xfrm>
          <a:prstGeom prst="rect">
            <a:avLst/>
          </a:prstGeom>
          <a:noFill/>
        </p:spPr>
        <p:txBody>
          <a:bodyPr wrap="none" rtlCol="0" anchor="b">
            <a:spAutoFit/>
          </a:bodyPr>
          <a:lstStyle/>
          <a:p>
            <a:pPr algn="r" defTabSz="342900"/>
            <a:r>
              <a:rPr lang="en-US" sz="2400" dirty="0">
                <a:solidFill>
                  <a:srgbClr val="FF0000"/>
                </a:solidFill>
                <a:latin typeface="Helvetica"/>
                <a:cs typeface="Helvetica"/>
              </a:rPr>
              <a:t>Community</a:t>
            </a:r>
            <a:endParaRPr lang="en-US" sz="2400" dirty="0">
              <a:solidFill>
                <a:srgbClr val="FFFFFF"/>
              </a:solidFill>
              <a:latin typeface="Helvetica"/>
              <a:cs typeface="Helvetica"/>
            </a:endParaRPr>
          </a:p>
        </p:txBody>
      </p:sp>
      <p:sp>
        <p:nvSpPr>
          <p:cNvPr id="70" name="TextBox 69"/>
          <p:cNvSpPr txBox="1"/>
          <p:nvPr/>
        </p:nvSpPr>
        <p:spPr>
          <a:xfrm>
            <a:off x="3838769" y="1953837"/>
            <a:ext cx="1451038" cy="461665"/>
          </a:xfrm>
          <a:prstGeom prst="rect">
            <a:avLst/>
          </a:prstGeom>
          <a:noFill/>
        </p:spPr>
        <p:txBody>
          <a:bodyPr wrap="none" rtlCol="0" anchor="t">
            <a:spAutoFit/>
          </a:bodyPr>
          <a:lstStyle/>
          <a:p>
            <a:pPr algn="ctr" defTabSz="342900"/>
            <a:r>
              <a:rPr lang="en-US" sz="2400" dirty="0">
                <a:solidFill>
                  <a:srgbClr val="FF0000"/>
                </a:solidFill>
                <a:latin typeface="Helvetica"/>
                <a:cs typeface="Helvetica"/>
              </a:rPr>
              <a:t>Outreach</a:t>
            </a:r>
          </a:p>
        </p:txBody>
      </p:sp>
      <p:sp>
        <p:nvSpPr>
          <p:cNvPr id="71" name="TextBox 70"/>
          <p:cNvSpPr txBox="1"/>
          <p:nvPr/>
        </p:nvSpPr>
        <p:spPr>
          <a:xfrm>
            <a:off x="4849340" y="393907"/>
            <a:ext cx="2922740"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Delivering essential software skills to researchers via CDTs, institutions &amp; doctoral schools</a:t>
            </a:r>
          </a:p>
        </p:txBody>
      </p:sp>
      <p:sp>
        <p:nvSpPr>
          <p:cNvPr id="72" name="TextBox 71"/>
          <p:cNvSpPr txBox="1"/>
          <p:nvPr/>
        </p:nvSpPr>
        <p:spPr>
          <a:xfrm>
            <a:off x="1328131" y="393907"/>
            <a:ext cx="2922740"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Helping the community to develop software that meets the needs of reliable, reproducible, and reusable research</a:t>
            </a:r>
          </a:p>
        </p:txBody>
      </p:sp>
      <p:sp>
        <p:nvSpPr>
          <p:cNvPr id="73" name="TextBox 72"/>
          <p:cNvSpPr txBox="1"/>
          <p:nvPr/>
        </p:nvSpPr>
        <p:spPr>
          <a:xfrm>
            <a:off x="1164782" y="2704707"/>
            <a:ext cx="2249393"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Collecting evidence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on the community’s software use &amp; sharing with stakeholders</a:t>
            </a:r>
          </a:p>
        </p:txBody>
      </p:sp>
      <p:sp>
        <p:nvSpPr>
          <p:cNvPr id="74" name="TextBox 73"/>
          <p:cNvSpPr txBox="1"/>
          <p:nvPr/>
        </p:nvSpPr>
        <p:spPr>
          <a:xfrm>
            <a:off x="5748794" y="2704707"/>
            <a:ext cx="2217491"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Bringing together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the right people to understand and address topical issues </a:t>
            </a:r>
          </a:p>
        </p:txBody>
      </p:sp>
      <p:sp>
        <p:nvSpPr>
          <p:cNvPr id="75" name="TextBox 74"/>
          <p:cNvSpPr txBox="1"/>
          <p:nvPr/>
        </p:nvSpPr>
        <p:spPr>
          <a:xfrm>
            <a:off x="3441672" y="2332475"/>
            <a:ext cx="2260658"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Exploiting our platform to enable engagement, delivery &amp; uptake</a:t>
            </a: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9195" y="3859930"/>
            <a:ext cx="1402421" cy="1202531"/>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71727" y="1386487"/>
            <a:ext cx="1984691" cy="1046219"/>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1179" y="1664804"/>
            <a:ext cx="972996" cy="709931"/>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09306" y="3859931"/>
            <a:ext cx="1847111" cy="87737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2025907" y="1606775"/>
            <a:ext cx="759917" cy="82593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90623" y="1664804"/>
            <a:ext cx="856145" cy="709931"/>
          </a:xfrm>
          <a:prstGeom prst="rect">
            <a:avLst/>
          </a:prstGeom>
        </p:spPr>
      </p:pic>
      <p:grpSp>
        <p:nvGrpSpPr>
          <p:cNvPr id="82" name="Group 81"/>
          <p:cNvGrpSpPr/>
          <p:nvPr/>
        </p:nvGrpSpPr>
        <p:grpSpPr>
          <a:xfrm>
            <a:off x="4665173" y="3859931"/>
            <a:ext cx="1206553" cy="1202531"/>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778000" y="3855405"/>
            <a:ext cx="1303890" cy="878222"/>
          </a:xfrm>
          <a:prstGeom prst="rect">
            <a:avLst/>
          </a:prstGeom>
        </p:spPr>
      </p:pic>
    </p:spTree>
    <p:extLst>
      <p:ext uri="{BB962C8B-B14F-4D97-AF65-F5344CB8AC3E}">
        <p14:creationId xmlns:p14="http://schemas.microsoft.com/office/powerpoint/2010/main" val="1278798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this lecture</a:t>
            </a:r>
          </a:p>
        </p:txBody>
      </p:sp>
      <p:sp>
        <p:nvSpPr>
          <p:cNvPr id="3" name="Content Placeholder 2"/>
          <p:cNvSpPr>
            <a:spLocks noGrp="1"/>
          </p:cNvSpPr>
          <p:nvPr>
            <p:ph idx="1"/>
          </p:nvPr>
        </p:nvSpPr>
        <p:spPr/>
        <p:txBody>
          <a:bodyPr>
            <a:normAutofit/>
          </a:bodyPr>
          <a:lstStyle/>
          <a:p>
            <a:r>
              <a:rPr lang="en-US" dirty="0"/>
              <a:t>Beyond software carpentry</a:t>
            </a:r>
          </a:p>
          <a:p>
            <a:pPr lvl="1"/>
            <a:r>
              <a:rPr lang="en-US" dirty="0"/>
              <a:t>It won’t teach you everything</a:t>
            </a:r>
          </a:p>
          <a:p>
            <a:pPr lvl="1"/>
            <a:r>
              <a:rPr lang="en-US" dirty="0"/>
              <a:t>But it will introduce you to useful topics</a:t>
            </a:r>
          </a:p>
          <a:p>
            <a:r>
              <a:rPr lang="en-US" dirty="0"/>
              <a:t>Process and politics, rather than programming</a:t>
            </a:r>
          </a:p>
          <a:p>
            <a:r>
              <a:rPr lang="en-US" dirty="0"/>
              <a:t>Mixture of presentation and discussion</a:t>
            </a:r>
          </a:p>
          <a:p>
            <a:pPr lvl="1"/>
            <a:r>
              <a:rPr lang="en-US" dirty="0"/>
              <a:t>Be prepared to talk to each other!</a:t>
            </a:r>
          </a:p>
        </p:txBody>
      </p:sp>
      <p:pic>
        <p:nvPicPr>
          <p:cNvPr id="4" name="Picture 3">
            <a:extLst>
              <a:ext uri="{FF2B5EF4-FFF2-40B4-BE49-F238E27FC236}">
                <a16:creationId xmlns:a16="http://schemas.microsoft.com/office/drawing/2014/main" id="{C7FB30FE-A8DE-5041-B7E2-743C90B82898}"/>
              </a:ext>
            </a:extLst>
          </p:cNvPr>
          <p:cNvPicPr>
            <a:picLocks noChangeAspect="1"/>
          </p:cNvPicPr>
          <p:nvPr/>
        </p:nvPicPr>
        <p:blipFill>
          <a:blip r:embed="rId2"/>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17859923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9164" y="2867352"/>
            <a:ext cx="847653" cy="726836"/>
          </a:xfrm>
          <a:prstGeom prst="rect">
            <a:avLst/>
          </a:prstGeom>
        </p:spPr>
      </p:pic>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pic>
        <p:nvPicPr>
          <p:cNvPr id="45" name="Content Placeholder 6" descr="CurationAndPreservation.png"/>
          <p:cNvPicPr>
            <a:picLocks noChangeAspect="1"/>
          </p:cNvPicPr>
          <p:nvPr/>
        </p:nvPicPr>
        <p:blipFill>
          <a:blip r:embed="rId4" cstate="screen">
            <a:extLst>
              <a:ext uri="{28A0092B-C50C-407E-A947-70E740481C1C}">
                <a14:useLocalDpi xmlns:a14="http://schemas.microsoft.com/office/drawing/2010/main"/>
              </a:ext>
            </a:extLst>
          </a:blip>
          <a:srcRect l="-15021" r="-15021"/>
          <a:stretch>
            <a:fillRect/>
          </a:stretch>
        </p:blipFill>
        <p:spPr>
          <a:xfrm>
            <a:off x="7284452" y="1609357"/>
            <a:ext cx="692367" cy="752513"/>
          </a:xfrm>
          <a:prstGeom prst="rect">
            <a:avLst/>
          </a:prstGeom>
        </p:spPr>
      </p:pic>
      <p:pic>
        <p:nvPicPr>
          <p:cNvPr id="46" name="Content Placeholder 7" descr="YouveInheritedSomeCode.png"/>
          <p:cNvPicPr>
            <a:picLocks noChangeAspect="1"/>
          </p:cNvPicPr>
          <p:nvPr/>
        </p:nvPicPr>
        <p:blipFill>
          <a:blip r:embed="rId5" cstate="screen">
            <a:extLst>
              <a:ext uri="{28A0092B-C50C-407E-A947-70E740481C1C}">
                <a14:useLocalDpi xmlns:a14="http://schemas.microsoft.com/office/drawing/2010/main"/>
              </a:ext>
            </a:extLst>
          </a:blip>
          <a:srcRect l="-15047" r="-15047"/>
          <a:stretch>
            <a:fillRect/>
          </a:stretch>
        </p:blipFill>
        <p:spPr>
          <a:xfrm>
            <a:off x="6686090" y="1617371"/>
            <a:ext cx="692645" cy="752513"/>
          </a:xfrm>
          <a:prstGeom prst="rect">
            <a:avLst/>
          </a:prstGeom>
        </p:spPr>
      </p:pic>
      <p:pic>
        <p:nvPicPr>
          <p:cNvPr id="33" name="Picture 32" descr="IMGP647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6323" y="476374"/>
            <a:ext cx="1574480" cy="1051049"/>
          </a:xfrm>
          <a:prstGeom prst="rect">
            <a:avLst/>
          </a:prstGeom>
        </p:spPr>
      </p:pic>
      <p:pic>
        <p:nvPicPr>
          <p:cNvPr id="32" name="Picture 3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17057" y="530815"/>
            <a:ext cx="1213379" cy="910034"/>
          </a:xfrm>
          <a:prstGeom prst="rect">
            <a:avLst/>
          </a:prstGeom>
        </p:spPr>
      </p:pic>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3" name="TextBox 22"/>
          <p:cNvSpPr txBox="1"/>
          <p:nvPr/>
        </p:nvSpPr>
        <p:spPr>
          <a:xfrm>
            <a:off x="3822436" y="2409732"/>
            <a:ext cx="1499129"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Website &amp; blog</a:t>
            </a:r>
          </a:p>
        </p:txBody>
      </p:sp>
      <p:sp>
        <p:nvSpPr>
          <p:cNvPr id="24" name="TextBox 23"/>
          <p:cNvSpPr txBox="1"/>
          <p:nvPr/>
        </p:nvSpPr>
        <p:spPr>
          <a:xfrm>
            <a:off x="3185521" y="3534416"/>
            <a:ext cx="1180131"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Campaigns</a:t>
            </a:r>
          </a:p>
        </p:txBody>
      </p:sp>
      <p:sp>
        <p:nvSpPr>
          <p:cNvPr id="26" name="TextBox 25"/>
          <p:cNvSpPr txBox="1"/>
          <p:nvPr/>
        </p:nvSpPr>
        <p:spPr>
          <a:xfrm>
            <a:off x="4174886" y="160629"/>
            <a:ext cx="784190"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Advice</a:t>
            </a:r>
          </a:p>
        </p:txBody>
      </p:sp>
      <p:sp>
        <p:nvSpPr>
          <p:cNvPr id="27" name="TextBox 26"/>
          <p:cNvSpPr txBox="1"/>
          <p:nvPr/>
        </p:nvSpPr>
        <p:spPr>
          <a:xfrm>
            <a:off x="5957059" y="1817260"/>
            <a:ext cx="805029"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Guides</a:t>
            </a:r>
          </a:p>
        </p:txBody>
      </p:sp>
      <p:sp>
        <p:nvSpPr>
          <p:cNvPr id="28" name="TextBox 27"/>
          <p:cNvSpPr txBox="1"/>
          <p:nvPr/>
        </p:nvSpPr>
        <p:spPr>
          <a:xfrm>
            <a:off x="7026396" y="782905"/>
            <a:ext cx="902811"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Courses</a:t>
            </a:r>
          </a:p>
        </p:txBody>
      </p:sp>
      <p:sp>
        <p:nvSpPr>
          <p:cNvPr id="29" name="TextBox 28"/>
          <p:cNvSpPr txBox="1"/>
          <p:nvPr/>
        </p:nvSpPr>
        <p:spPr>
          <a:xfrm>
            <a:off x="4939824" y="3594188"/>
            <a:ext cx="1148071"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Workshops</a:t>
            </a:r>
          </a:p>
        </p:txBody>
      </p:sp>
      <p:grpSp>
        <p:nvGrpSpPr>
          <p:cNvPr id="39" name="Group 38"/>
          <p:cNvGrpSpPr/>
          <p:nvPr/>
        </p:nvGrpSpPr>
        <p:grpSpPr>
          <a:xfrm>
            <a:off x="6531299" y="2660285"/>
            <a:ext cx="1396245" cy="1397279"/>
            <a:chOff x="7555158" y="1921131"/>
            <a:chExt cx="3810000" cy="3812820"/>
          </a:xfrm>
        </p:grpSpPr>
        <p:pic>
          <p:nvPicPr>
            <p:cNvPr id="35" name="Picture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67858" y="3828951"/>
              <a:ext cx="1892300" cy="1905000"/>
            </a:xfrm>
            <a:prstGeom prst="rect">
              <a:avLst/>
            </a:prstGeom>
          </p:spPr>
        </p:pic>
        <p:pic>
          <p:nvPicPr>
            <p:cNvPr id="36" name="Picture 3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55158" y="1921131"/>
              <a:ext cx="1905000" cy="1905000"/>
            </a:xfrm>
            <a:prstGeom prst="rect">
              <a:avLst/>
            </a:prstGeom>
          </p:spPr>
        </p:pic>
        <p:pic>
          <p:nvPicPr>
            <p:cNvPr id="37" name="Picture 3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60158" y="1921131"/>
              <a:ext cx="1905000" cy="1905000"/>
            </a:xfrm>
            <a:prstGeom prst="rect">
              <a:avLst/>
            </a:prstGeom>
          </p:spPr>
        </p:pic>
        <p:pic>
          <p:nvPicPr>
            <p:cNvPr id="38" name="Picture 3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60158" y="3826131"/>
              <a:ext cx="1905000" cy="1905000"/>
            </a:xfrm>
            <a:prstGeom prst="rect">
              <a:avLst/>
            </a:prstGeom>
          </p:spPr>
        </p:pic>
      </p:grpSp>
      <p:sp>
        <p:nvSpPr>
          <p:cNvPr id="30" name="TextBox 29"/>
          <p:cNvSpPr txBox="1"/>
          <p:nvPr/>
        </p:nvSpPr>
        <p:spPr>
          <a:xfrm>
            <a:off x="6760012" y="4008875"/>
            <a:ext cx="1096775"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Fellowship</a:t>
            </a:r>
          </a:p>
        </p:txBody>
      </p:sp>
      <p:pic>
        <p:nvPicPr>
          <p:cNvPr id="41" name="Picture 4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063311" y="456404"/>
            <a:ext cx="972996" cy="732991"/>
          </a:xfrm>
          <a:prstGeom prst="rect">
            <a:avLst/>
          </a:prstGeom>
        </p:spPr>
      </p:pic>
      <p:pic>
        <p:nvPicPr>
          <p:cNvPr id="42" name="Picture 4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063310" y="1689860"/>
            <a:ext cx="1160724" cy="755152"/>
          </a:xfrm>
          <a:prstGeom prst="rect">
            <a:avLst/>
          </a:prstGeom>
        </p:spPr>
      </p:pic>
      <p:pic>
        <p:nvPicPr>
          <p:cNvPr id="47" name="Picture 4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280164" y="3825187"/>
            <a:ext cx="1238355" cy="697132"/>
          </a:xfrm>
          <a:prstGeom prst="rect">
            <a:avLst/>
          </a:prstGeom>
        </p:spPr>
      </p:pic>
      <p:pic>
        <p:nvPicPr>
          <p:cNvPr id="50" name="Picture 4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748984" y="3940437"/>
            <a:ext cx="1538977" cy="1023053"/>
          </a:xfrm>
          <a:prstGeom prst="rect">
            <a:avLst/>
          </a:prstGeom>
        </p:spPr>
      </p:pic>
      <p:pic>
        <p:nvPicPr>
          <p:cNvPr id="51" name="Picture 5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414174" y="3818384"/>
            <a:ext cx="938580" cy="703935"/>
          </a:xfrm>
          <a:prstGeom prst="rect">
            <a:avLst/>
          </a:prstGeom>
        </p:spPr>
      </p:pic>
      <p:sp>
        <p:nvSpPr>
          <p:cNvPr id="52" name="TextBox 51"/>
          <p:cNvSpPr txBox="1"/>
          <p:nvPr/>
        </p:nvSpPr>
        <p:spPr>
          <a:xfrm>
            <a:off x="1417976" y="2998553"/>
            <a:ext cx="1010213"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Research</a:t>
            </a:r>
          </a:p>
        </p:txBody>
      </p:sp>
      <p:sp>
        <p:nvSpPr>
          <p:cNvPr id="48" name="TextBox 47"/>
          <p:cNvSpPr txBox="1"/>
          <p:nvPr/>
        </p:nvSpPr>
        <p:spPr>
          <a:xfrm>
            <a:off x="1190623" y="0"/>
            <a:ext cx="1399742" cy="461665"/>
          </a:xfrm>
          <a:prstGeom prst="rect">
            <a:avLst/>
          </a:prstGeom>
          <a:noFill/>
        </p:spPr>
        <p:txBody>
          <a:bodyPr wrap="none" rtlCol="0">
            <a:spAutoFit/>
          </a:bodyPr>
          <a:lstStyle/>
          <a:p>
            <a:pPr defTabSz="342900"/>
            <a:r>
              <a:rPr lang="en-US" sz="2400" dirty="0">
                <a:solidFill>
                  <a:srgbClr val="FF0000"/>
                </a:solidFill>
                <a:latin typeface="Helvetica"/>
                <a:cs typeface="Helvetica"/>
              </a:rPr>
              <a:t>Software</a:t>
            </a:r>
            <a:endParaRPr lang="en-US" dirty="0">
              <a:solidFill>
                <a:srgbClr val="FF0000"/>
              </a:solidFill>
              <a:latin typeface="Helvetica"/>
              <a:cs typeface="Helvetica"/>
            </a:endParaRPr>
          </a:p>
        </p:txBody>
      </p:sp>
      <p:sp>
        <p:nvSpPr>
          <p:cNvPr id="49" name="TextBox 48"/>
          <p:cNvSpPr txBox="1"/>
          <p:nvPr/>
        </p:nvSpPr>
        <p:spPr>
          <a:xfrm>
            <a:off x="1220378" y="4660986"/>
            <a:ext cx="1007007" cy="461665"/>
          </a:xfrm>
          <a:prstGeom prst="rect">
            <a:avLst/>
          </a:prstGeom>
          <a:noFill/>
        </p:spPr>
        <p:txBody>
          <a:bodyPr wrap="none" rtlCol="0" anchor="b">
            <a:spAutoFit/>
          </a:bodyPr>
          <a:lstStyle/>
          <a:p>
            <a:pPr defTabSz="342900"/>
            <a:r>
              <a:rPr lang="en-US" sz="2400" dirty="0">
                <a:solidFill>
                  <a:srgbClr val="FF0000"/>
                </a:solidFill>
                <a:latin typeface="Helvetica"/>
                <a:cs typeface="Helvetica"/>
              </a:rPr>
              <a:t>Policy</a:t>
            </a:r>
            <a:endParaRPr lang="en-US" dirty="0">
              <a:solidFill>
                <a:srgbClr val="FF0000"/>
              </a:solidFill>
              <a:latin typeface="Helvetica"/>
              <a:cs typeface="Helvetica"/>
            </a:endParaRPr>
          </a:p>
        </p:txBody>
      </p:sp>
      <p:sp>
        <p:nvSpPr>
          <p:cNvPr id="53" name="TextBox 52"/>
          <p:cNvSpPr txBox="1"/>
          <p:nvPr/>
        </p:nvSpPr>
        <p:spPr>
          <a:xfrm>
            <a:off x="6713339" y="2099"/>
            <a:ext cx="1287661" cy="461665"/>
          </a:xfrm>
          <a:prstGeom prst="rect">
            <a:avLst/>
          </a:prstGeom>
          <a:noFill/>
        </p:spPr>
        <p:txBody>
          <a:bodyPr wrap="none" rtlCol="0">
            <a:spAutoFit/>
          </a:bodyPr>
          <a:lstStyle/>
          <a:p>
            <a:pPr algn="r" defTabSz="342900"/>
            <a:r>
              <a:rPr lang="en-US" sz="2400" dirty="0">
                <a:solidFill>
                  <a:srgbClr val="FF0000"/>
                </a:solidFill>
                <a:latin typeface="Helvetica"/>
                <a:cs typeface="Helvetica"/>
              </a:rPr>
              <a:t>Training</a:t>
            </a:r>
            <a:endParaRPr lang="en-US" sz="2100" dirty="0">
              <a:solidFill>
                <a:srgbClr val="FF0000"/>
              </a:solidFill>
              <a:latin typeface="Helvetica"/>
              <a:cs typeface="Helvetica"/>
            </a:endParaRPr>
          </a:p>
        </p:txBody>
      </p:sp>
      <p:sp>
        <p:nvSpPr>
          <p:cNvPr id="54" name="TextBox 53"/>
          <p:cNvSpPr txBox="1"/>
          <p:nvPr/>
        </p:nvSpPr>
        <p:spPr>
          <a:xfrm>
            <a:off x="6251412" y="4667789"/>
            <a:ext cx="1742785" cy="461665"/>
          </a:xfrm>
          <a:prstGeom prst="rect">
            <a:avLst/>
          </a:prstGeom>
          <a:noFill/>
        </p:spPr>
        <p:txBody>
          <a:bodyPr wrap="none" rtlCol="0" anchor="b">
            <a:spAutoFit/>
          </a:bodyPr>
          <a:lstStyle/>
          <a:p>
            <a:pPr algn="r" defTabSz="342900"/>
            <a:r>
              <a:rPr lang="en-US" sz="2400" dirty="0">
                <a:solidFill>
                  <a:srgbClr val="FF0000"/>
                </a:solidFill>
                <a:latin typeface="Helvetica"/>
                <a:cs typeface="Helvetica"/>
              </a:rPr>
              <a:t>Community</a:t>
            </a:r>
          </a:p>
        </p:txBody>
      </p:sp>
      <p:pic>
        <p:nvPicPr>
          <p:cNvPr id="40" name="Content Placeholder 5" descr="ER1brite-tube.png"/>
          <p:cNvPicPr>
            <a:picLocks noChangeAspect="1"/>
          </p:cNvPicPr>
          <p:nvPr/>
        </p:nvPicPr>
        <p:blipFill>
          <a:blip r:embed="rId17" cstate="screen">
            <a:extLst>
              <a:ext uri="{28A0092B-C50C-407E-A947-70E740481C1C}">
                <a14:useLocalDpi xmlns:a14="http://schemas.microsoft.com/office/drawing/2010/main"/>
              </a:ext>
            </a:extLst>
          </a:blip>
          <a:srcRect t="-9452" b="-9452"/>
          <a:stretch>
            <a:fillRect/>
          </a:stretch>
        </p:blipFill>
        <p:spPr>
          <a:xfrm>
            <a:off x="1330434" y="724546"/>
            <a:ext cx="1037230" cy="1127333"/>
          </a:xfrm>
          <a:prstGeom prst="rect">
            <a:avLst/>
          </a:prstGeom>
        </p:spPr>
      </p:pic>
      <p:sp>
        <p:nvSpPr>
          <p:cNvPr id="25" name="TextBox 24"/>
          <p:cNvSpPr txBox="1"/>
          <p:nvPr/>
        </p:nvSpPr>
        <p:spPr>
          <a:xfrm>
            <a:off x="2341127" y="1222290"/>
            <a:ext cx="1257075"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Consultancy</a:t>
            </a:r>
          </a:p>
        </p:txBody>
      </p:sp>
      <p:pic>
        <p:nvPicPr>
          <p:cNvPr id="44" name="Picture 4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476357" y="3818384"/>
            <a:ext cx="929509" cy="697132"/>
          </a:xfrm>
          <a:prstGeom prst="rect">
            <a:avLst/>
          </a:prstGeom>
        </p:spPr>
      </p:pic>
      <p:sp>
        <p:nvSpPr>
          <p:cNvPr id="43" name="TextBox 42"/>
          <p:cNvSpPr txBox="1"/>
          <p:nvPr/>
        </p:nvSpPr>
        <p:spPr>
          <a:xfrm>
            <a:off x="2526634" y="1440848"/>
            <a:ext cx="838692" cy="2308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50+ projects</a:t>
            </a:r>
          </a:p>
        </p:txBody>
      </p:sp>
      <p:sp>
        <p:nvSpPr>
          <p:cNvPr id="55" name="TextBox 54"/>
          <p:cNvSpPr txBox="1"/>
          <p:nvPr/>
        </p:nvSpPr>
        <p:spPr>
          <a:xfrm>
            <a:off x="4037237" y="1516735"/>
            <a:ext cx="1069525"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130+ evaluations</a:t>
            </a:r>
          </a:p>
          <a:p>
            <a:pPr algn="ctr" defTabSz="342900"/>
            <a:r>
              <a:rPr lang="en-US" sz="900" dirty="0">
                <a:solidFill>
                  <a:prstClr val="white"/>
                </a:solidFill>
                <a:latin typeface="Helvetica Light"/>
                <a:cs typeface="Helvetica Light"/>
              </a:rPr>
              <a:t>4 surgeries</a:t>
            </a:r>
          </a:p>
        </p:txBody>
      </p:sp>
      <p:sp>
        <p:nvSpPr>
          <p:cNvPr id="57" name="TextBox 56"/>
          <p:cNvSpPr txBox="1"/>
          <p:nvPr/>
        </p:nvSpPr>
        <p:spPr>
          <a:xfrm>
            <a:off x="7021994" y="1021468"/>
            <a:ext cx="966932" cy="6463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35+ UK SWC </a:t>
            </a:r>
            <a:br>
              <a:rPr lang="en-US" sz="900" dirty="0">
                <a:solidFill>
                  <a:prstClr val="white"/>
                </a:solidFill>
                <a:latin typeface="Helvetica Light"/>
                <a:cs typeface="Helvetica Light"/>
              </a:rPr>
            </a:br>
            <a:r>
              <a:rPr lang="en-US" sz="900" dirty="0">
                <a:solidFill>
                  <a:prstClr val="white"/>
                </a:solidFill>
                <a:latin typeface="Helvetica Light"/>
                <a:cs typeface="Helvetica Light"/>
              </a:rPr>
              <a:t>workshops</a:t>
            </a:r>
          </a:p>
          <a:p>
            <a:pPr algn="ctr" defTabSz="342900"/>
            <a:r>
              <a:rPr lang="en-US" sz="900" dirty="0">
                <a:solidFill>
                  <a:prstClr val="white"/>
                </a:solidFill>
                <a:latin typeface="Helvetica Light"/>
                <a:cs typeface="Helvetica Light"/>
              </a:rPr>
              <a:t>1000+ learners</a:t>
            </a:r>
          </a:p>
          <a:p>
            <a:pPr algn="ctr" defTabSz="342900"/>
            <a:endParaRPr lang="en-US" sz="900" dirty="0">
              <a:solidFill>
                <a:prstClr val="white"/>
              </a:solidFill>
              <a:latin typeface="Helvetica Light"/>
              <a:cs typeface="Helvetica Light"/>
            </a:endParaRPr>
          </a:p>
        </p:txBody>
      </p:sp>
      <p:sp>
        <p:nvSpPr>
          <p:cNvPr id="58" name="TextBox 57"/>
          <p:cNvSpPr txBox="1"/>
          <p:nvPr/>
        </p:nvSpPr>
        <p:spPr>
          <a:xfrm>
            <a:off x="5879884" y="2052812"/>
            <a:ext cx="966932" cy="5078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80+ guides</a:t>
            </a:r>
          </a:p>
          <a:p>
            <a:pPr algn="ctr" defTabSz="342900"/>
            <a:r>
              <a:rPr lang="en-US" sz="900" dirty="0">
                <a:solidFill>
                  <a:prstClr val="white"/>
                </a:solidFill>
                <a:latin typeface="Helvetica Light"/>
                <a:cs typeface="Helvetica Light"/>
              </a:rPr>
              <a:t>50,000 readers</a:t>
            </a:r>
          </a:p>
          <a:p>
            <a:pPr algn="ctr" defTabSz="342900"/>
            <a:endParaRPr lang="en-US" sz="900" dirty="0">
              <a:solidFill>
                <a:prstClr val="white"/>
              </a:solidFill>
              <a:latin typeface="Helvetica Light"/>
              <a:cs typeface="Helvetica Light"/>
            </a:endParaRPr>
          </a:p>
        </p:txBody>
      </p:sp>
      <p:sp>
        <p:nvSpPr>
          <p:cNvPr id="59" name="TextBox 58"/>
          <p:cNvSpPr txBox="1"/>
          <p:nvPr/>
        </p:nvSpPr>
        <p:spPr>
          <a:xfrm>
            <a:off x="6858508" y="4225942"/>
            <a:ext cx="889988" cy="5078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61 domain</a:t>
            </a:r>
            <a:br>
              <a:rPr lang="en-US" sz="900" dirty="0">
                <a:solidFill>
                  <a:prstClr val="white"/>
                </a:solidFill>
                <a:latin typeface="Helvetica Light"/>
                <a:cs typeface="Helvetica Light"/>
              </a:rPr>
            </a:br>
            <a:r>
              <a:rPr lang="en-US" sz="900" dirty="0">
                <a:solidFill>
                  <a:prstClr val="white"/>
                </a:solidFill>
                <a:latin typeface="Helvetica Light"/>
                <a:cs typeface="Helvetica Light"/>
              </a:rPr>
              <a:t>ambassadors</a:t>
            </a:r>
          </a:p>
          <a:p>
            <a:pPr algn="ctr" defTabSz="342900"/>
            <a:endParaRPr lang="en-US" sz="900" dirty="0">
              <a:solidFill>
                <a:prstClr val="white"/>
              </a:solidFill>
              <a:latin typeface="Helvetica Light"/>
              <a:cs typeface="Helvetica Light"/>
            </a:endParaRPr>
          </a:p>
        </p:txBody>
      </p:sp>
      <p:sp>
        <p:nvSpPr>
          <p:cNvPr id="60" name="TextBox 59"/>
          <p:cNvSpPr txBox="1"/>
          <p:nvPr/>
        </p:nvSpPr>
        <p:spPr>
          <a:xfrm>
            <a:off x="4754437" y="4944767"/>
            <a:ext cx="1531188"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20+ workshops </a:t>
            </a:r>
            <a:r>
              <a:rPr lang="en-US" sz="900" dirty="0" err="1">
                <a:solidFill>
                  <a:prstClr val="white"/>
                </a:solidFill>
                <a:latin typeface="Helvetica Light"/>
                <a:cs typeface="Helvetica Light"/>
              </a:rPr>
              <a:t>organised</a:t>
            </a:r>
            <a:endParaRPr lang="en-US" sz="900" dirty="0">
              <a:solidFill>
                <a:prstClr val="white"/>
              </a:solidFill>
              <a:latin typeface="Helvetica Light"/>
              <a:cs typeface="Helvetica Light"/>
            </a:endParaRPr>
          </a:p>
          <a:p>
            <a:pPr algn="ctr" defTabSz="342900"/>
            <a:endParaRPr lang="en-US" sz="900" dirty="0">
              <a:solidFill>
                <a:prstClr val="white"/>
              </a:solidFill>
              <a:latin typeface="Helvetica Light"/>
              <a:cs typeface="Helvetica Light"/>
            </a:endParaRPr>
          </a:p>
        </p:txBody>
      </p:sp>
      <p:sp>
        <p:nvSpPr>
          <p:cNvPr id="61" name="TextBox 60"/>
          <p:cNvSpPr txBox="1"/>
          <p:nvPr/>
        </p:nvSpPr>
        <p:spPr>
          <a:xfrm>
            <a:off x="1411459" y="3245317"/>
            <a:ext cx="1024639" cy="6463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740 researchers</a:t>
            </a:r>
            <a:br>
              <a:rPr lang="en-US" sz="900" dirty="0">
                <a:solidFill>
                  <a:prstClr val="white"/>
                </a:solidFill>
                <a:latin typeface="Helvetica Light"/>
                <a:cs typeface="Helvetica Light"/>
              </a:rPr>
            </a:br>
            <a:r>
              <a:rPr lang="en-US" sz="900" dirty="0">
                <a:solidFill>
                  <a:prstClr val="white"/>
                </a:solidFill>
                <a:latin typeface="Helvetica Light"/>
                <a:cs typeface="Helvetica Light"/>
              </a:rPr>
              <a:t>50,000 grants</a:t>
            </a:r>
            <a:br>
              <a:rPr lang="en-US" sz="900" dirty="0">
                <a:solidFill>
                  <a:prstClr val="white"/>
                </a:solidFill>
                <a:latin typeface="Helvetica Light"/>
                <a:cs typeface="Helvetica Light"/>
              </a:rPr>
            </a:br>
            <a:r>
              <a:rPr lang="en-US" sz="900" dirty="0" err="1">
                <a:solidFill>
                  <a:prstClr val="white"/>
                </a:solidFill>
                <a:latin typeface="Helvetica Light"/>
                <a:cs typeface="Helvetica Light"/>
              </a:rPr>
              <a:t>analysed</a:t>
            </a:r>
            <a:endParaRPr lang="en-US" sz="900" dirty="0">
              <a:solidFill>
                <a:prstClr val="white"/>
              </a:solidFill>
              <a:latin typeface="Helvetica Light"/>
              <a:cs typeface="Helvetica Light"/>
            </a:endParaRPr>
          </a:p>
          <a:p>
            <a:pPr algn="ctr" defTabSz="342900"/>
            <a:endParaRPr lang="en-US" sz="900" dirty="0">
              <a:solidFill>
                <a:prstClr val="white"/>
              </a:solidFill>
              <a:latin typeface="Helvetica Light"/>
              <a:cs typeface="Helvetica Light"/>
            </a:endParaRPr>
          </a:p>
        </p:txBody>
      </p:sp>
      <p:sp>
        <p:nvSpPr>
          <p:cNvPr id="62" name="TextBox 61"/>
          <p:cNvSpPr txBox="1"/>
          <p:nvPr/>
        </p:nvSpPr>
        <p:spPr>
          <a:xfrm>
            <a:off x="3636488" y="2650222"/>
            <a:ext cx="1871025" cy="784830"/>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150+ contributed articles</a:t>
            </a:r>
          </a:p>
          <a:p>
            <a:pPr algn="ctr" defTabSz="342900"/>
            <a:r>
              <a:rPr lang="en-US" sz="900" dirty="0">
                <a:solidFill>
                  <a:prstClr val="white"/>
                </a:solidFill>
                <a:latin typeface="Helvetica Light"/>
                <a:cs typeface="Helvetica Light"/>
              </a:rPr>
              <a:t>20,000 unique visitors per month</a:t>
            </a:r>
          </a:p>
          <a:p>
            <a:pPr algn="ctr" defTabSz="342900"/>
            <a:r>
              <a:rPr lang="en-US" sz="900" dirty="0">
                <a:solidFill>
                  <a:prstClr val="white"/>
                </a:solidFill>
                <a:latin typeface="Helvetica Light"/>
                <a:cs typeface="Helvetica Light"/>
              </a:rPr>
              <a:t>3,000 Twitter followers</a:t>
            </a:r>
          </a:p>
          <a:p>
            <a:pPr algn="ctr" defTabSz="342900"/>
            <a:endParaRPr lang="en-US" sz="900" dirty="0">
              <a:solidFill>
                <a:prstClr val="white"/>
              </a:solidFill>
              <a:latin typeface="Helvetica Light"/>
              <a:cs typeface="Helvetica Light"/>
            </a:endParaRPr>
          </a:p>
          <a:p>
            <a:pPr algn="ctr" defTabSz="342900"/>
            <a:endParaRPr lang="en-US" sz="900" dirty="0">
              <a:solidFill>
                <a:prstClr val="white"/>
              </a:solidFill>
              <a:latin typeface="Helvetica Light"/>
              <a:cs typeface="Helvetica Light"/>
            </a:endParaRPr>
          </a:p>
        </p:txBody>
      </p:sp>
      <p:sp>
        <p:nvSpPr>
          <p:cNvPr id="63" name="TextBox 62"/>
          <p:cNvSpPr txBox="1"/>
          <p:nvPr/>
        </p:nvSpPr>
        <p:spPr>
          <a:xfrm>
            <a:off x="1254551" y="4499189"/>
            <a:ext cx="1261884"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300+ RSEs engaged</a:t>
            </a:r>
          </a:p>
          <a:p>
            <a:pPr algn="ctr" defTabSz="342900"/>
            <a:endParaRPr lang="en-US" sz="900" dirty="0">
              <a:solidFill>
                <a:prstClr val="white"/>
              </a:solidFill>
              <a:latin typeface="Helvetica Light"/>
              <a:cs typeface="Helvetica Light"/>
            </a:endParaRPr>
          </a:p>
        </p:txBody>
      </p:sp>
      <p:sp>
        <p:nvSpPr>
          <p:cNvPr id="64" name="TextBox 63"/>
          <p:cNvSpPr txBox="1"/>
          <p:nvPr/>
        </p:nvSpPr>
        <p:spPr>
          <a:xfrm>
            <a:off x="2382744" y="4499189"/>
            <a:ext cx="1011816"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2100 signatures</a:t>
            </a:r>
          </a:p>
          <a:p>
            <a:pPr algn="ctr" defTabSz="342900"/>
            <a:endParaRPr lang="en-US" sz="900" dirty="0">
              <a:solidFill>
                <a:prstClr val="white"/>
              </a:solidFill>
              <a:latin typeface="Helvetica Light"/>
              <a:cs typeface="Helvetica Light"/>
            </a:endParaRPr>
          </a:p>
        </p:txBody>
      </p:sp>
      <p:sp>
        <p:nvSpPr>
          <p:cNvPr id="65" name="TextBox 64"/>
          <p:cNvSpPr txBox="1"/>
          <p:nvPr/>
        </p:nvSpPr>
        <p:spPr>
          <a:xfrm>
            <a:off x="3256632" y="4537565"/>
            <a:ext cx="1281121"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13 issues highlighted</a:t>
            </a:r>
          </a:p>
          <a:p>
            <a:pPr algn="ctr" defTabSz="342900"/>
            <a:endParaRPr lang="en-US" sz="900" dirty="0">
              <a:solidFill>
                <a:prstClr val="white"/>
              </a:solidFill>
              <a:latin typeface="Helvetica Light"/>
              <a:cs typeface="Helvetica Light"/>
            </a:endParaRPr>
          </a:p>
        </p:txBody>
      </p:sp>
      <p:sp>
        <p:nvSpPr>
          <p:cNvPr id="66" name="TextBox 65"/>
          <p:cNvSpPr txBox="1"/>
          <p:nvPr/>
        </p:nvSpPr>
        <p:spPr>
          <a:xfrm>
            <a:off x="3838769" y="1953837"/>
            <a:ext cx="1451038" cy="461665"/>
          </a:xfrm>
          <a:prstGeom prst="rect">
            <a:avLst/>
          </a:prstGeom>
          <a:noFill/>
        </p:spPr>
        <p:txBody>
          <a:bodyPr wrap="none" rtlCol="0" anchor="t">
            <a:spAutoFit/>
          </a:bodyPr>
          <a:lstStyle/>
          <a:p>
            <a:pPr algn="ctr" defTabSz="342900"/>
            <a:r>
              <a:rPr lang="en-US" sz="2400" dirty="0">
                <a:solidFill>
                  <a:srgbClr val="FF0000"/>
                </a:solidFill>
                <a:latin typeface="Helvetica"/>
                <a:cs typeface="Helvetica"/>
              </a:rPr>
              <a:t>Outreach</a:t>
            </a:r>
          </a:p>
        </p:txBody>
      </p:sp>
      <p:pic>
        <p:nvPicPr>
          <p:cNvPr id="2" name="Picture 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626006" y="3239167"/>
            <a:ext cx="1728192" cy="412703"/>
          </a:xfrm>
          <a:prstGeom prst="rect">
            <a:avLst/>
          </a:prstGeom>
        </p:spPr>
      </p:pic>
    </p:spTree>
    <p:extLst>
      <p:ext uri="{BB962C8B-B14F-4D97-AF65-F5344CB8AC3E}">
        <p14:creationId xmlns:p14="http://schemas.microsoft.com/office/powerpoint/2010/main" val="16566229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raft 16x9 SSI template" id="{B8463C5A-2878-B644-B068-B65B2842EF73}" vid="{E8C2FA56-59AD-8C40-82FF-CB570CF078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7856CD46387443811428F16B5378D3" ma:contentTypeVersion="0" ma:contentTypeDescription="Create a new document." ma:contentTypeScope="" ma:versionID="17a1fa9394e9df3ffe0f82bd7dbd4843">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5C2EB04-ED8C-41B0-8704-971823A5A3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49F67720-B1E7-4666-BB67-DC10D4B7611F}">
  <ds:schemaRefs>
    <ds:schemaRef ds:uri="http://schemas.microsoft.com/sharepoint/v3/contenttype/forms"/>
  </ds:schemaRefs>
</ds:datastoreItem>
</file>

<file path=customXml/itemProps3.xml><?xml version="1.0" encoding="utf-8"?>
<ds:datastoreItem xmlns:ds="http://schemas.openxmlformats.org/officeDocument/2006/customXml" ds:itemID="{4345AD3D-1F83-4DB7-B79D-F198C7164724}">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83292</TotalTime>
  <Words>4997</Words>
  <Application>Microsoft Macintosh PowerPoint</Application>
  <PresentationFormat>On-screen Show (16:9)</PresentationFormat>
  <Paragraphs>750</Paragraphs>
  <Slides>90</Slides>
  <Notes>38</Notes>
  <HiddenSlides>8</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90</vt:i4>
      </vt:variant>
    </vt:vector>
  </HeadingPairs>
  <TitlesOfParts>
    <vt:vector size="100" baseType="lpstr">
      <vt:lpstr>Batang</vt:lpstr>
      <vt:lpstr>Arial</vt:lpstr>
      <vt:lpstr>Calibri</vt:lpstr>
      <vt:lpstr>Consolas</vt:lpstr>
      <vt:lpstr>Helvetica</vt:lpstr>
      <vt:lpstr>Helvetica Light</vt:lpstr>
      <vt:lpstr>Mangal</vt:lpstr>
      <vt:lpstr>Times New Roman</vt:lpstr>
      <vt:lpstr>Wingdings</vt:lpstr>
      <vt:lpstr>1_Office Theme</vt:lpstr>
      <vt:lpstr> Research Software:  what do you need to know? https://doi.org/10.6084/m9.figshare.6715928 29th June 2018, Met Office, Exeter Neil Chue Hong (@npch), Software Sustainability Institute ORCID: 0000-0002-8876-7606 | N.ChueHong@software.ac.uk</vt:lpstr>
      <vt:lpstr>Who am I?</vt:lpstr>
      <vt:lpstr>Who am I?</vt:lpstr>
      <vt:lpstr>Who am I?</vt:lpstr>
      <vt:lpstr>Who am I?</vt:lpstr>
      <vt:lpstr>Who am I?</vt:lpstr>
      <vt:lpstr>Software Sustainability Institute</vt:lpstr>
      <vt:lpstr>PowerPoint Presentation</vt:lpstr>
      <vt:lpstr>About this lecture</vt:lpstr>
      <vt:lpstr>Identifying good practice</vt:lpstr>
      <vt:lpstr>Identifying good practice</vt:lpstr>
      <vt:lpstr>What’s good practice?</vt:lpstr>
      <vt:lpstr>PowerPoint Presentation</vt:lpstr>
      <vt:lpstr>PowerPoint Presentation</vt:lpstr>
      <vt:lpstr>Community standards</vt:lpstr>
      <vt:lpstr>Why is this important?</vt:lpstr>
      <vt:lpstr>UK software survey 2014</vt:lpstr>
      <vt:lpstr>Research relies on software</vt:lpstr>
      <vt:lpstr>Software in research papers</vt:lpstr>
      <vt:lpstr>Software in nature</vt:lpstr>
      <vt:lpstr>“Perceived” importance</vt:lpstr>
      <vt:lpstr>PowerPoint Presentation</vt:lpstr>
      <vt:lpstr>When things go wrong</vt:lpstr>
      <vt:lpstr>PowerPoint Presentation</vt:lpstr>
      <vt:lpstr>Growth in a time of debt</vt:lpstr>
      <vt:lpstr>PowerPoint Presentation</vt:lpstr>
      <vt:lpstr>PowerPoint Presentation</vt:lpstr>
      <vt:lpstr>If software is so important, why do researchers find it so difficult?</vt:lpstr>
      <vt:lpstr>PowerPoint Presentation</vt:lpstr>
      <vt:lpstr>It’s still all about reputation</vt:lpstr>
      <vt:lpstr>And culture change is hard</vt:lpstr>
      <vt:lpstr>And culture change is hard</vt:lpstr>
      <vt:lpstr>And culture change is hard</vt:lpstr>
      <vt:lpstr>Legacy code</vt:lpstr>
      <vt:lpstr>Croucher’s Law I can be an idiot and will make mistakes  You are no different!  Corollary: Even when you’re  an expert programmer </vt:lpstr>
      <vt:lpstr>Good enough practices to please your future self</vt:lpstr>
      <vt:lpstr>Good Enough Practices - Data</vt:lpstr>
      <vt:lpstr>Good Enough Practices - Software</vt:lpstr>
      <vt:lpstr>Good Enough Practices - Software</vt:lpstr>
      <vt:lpstr>Writing for strangers</vt:lpstr>
      <vt:lpstr>Definition of a stranger</vt:lpstr>
      <vt:lpstr>What should you document?</vt:lpstr>
      <vt:lpstr>Minimal Documentation</vt:lpstr>
      <vt:lpstr>A good README</vt:lpstr>
      <vt:lpstr>What we’re trying to avoid</vt:lpstr>
      <vt:lpstr>Code review – or how we avoid being eaten by raptors</vt:lpstr>
      <vt:lpstr>Most efficient way to find bugs</vt:lpstr>
      <vt:lpstr>Most efficient way to find bugs</vt:lpstr>
      <vt:lpstr>Things to look for</vt:lpstr>
      <vt:lpstr>Things to look for</vt:lpstr>
      <vt:lpstr>But remember to “play nice”</vt:lpstr>
      <vt:lpstr>Learning to love version control</vt:lpstr>
      <vt:lpstr>This is version control</vt:lpstr>
      <vt:lpstr>This is also version control</vt:lpstr>
      <vt:lpstr>This is not version control</vt:lpstr>
      <vt:lpstr>Version control / revision control / source code repository</vt:lpstr>
      <vt:lpstr>Which version to choose?</vt:lpstr>
      <vt:lpstr>Using version control</vt:lpstr>
      <vt:lpstr>Using version control</vt:lpstr>
      <vt:lpstr>Record who, what, when &amp; why</vt:lpstr>
      <vt:lpstr>Record/view what was changed</vt:lpstr>
      <vt:lpstr>Put in everything  created manually</vt:lpstr>
      <vt:lpstr>The feeling of (version) control</vt:lpstr>
      <vt:lpstr>Software Management Plans</vt:lpstr>
      <vt:lpstr>How do I write a plan?</vt:lpstr>
      <vt:lpstr>A Minimal Plan</vt:lpstr>
      <vt:lpstr>Don’t be afraid to publish your code</vt:lpstr>
      <vt:lpstr>Sharing is key to reproducibility</vt:lpstr>
      <vt:lpstr>Get and give credit for software</vt:lpstr>
      <vt:lpstr>Choosing a license</vt:lpstr>
      <vt:lpstr>Choosing a license</vt:lpstr>
      <vt:lpstr>Get an ORCID</vt:lpstr>
      <vt:lpstr>Software in Zenodo</vt:lpstr>
      <vt:lpstr>Deposit software in Zenodo</vt:lpstr>
      <vt:lpstr>Publish a software paper</vt:lpstr>
      <vt:lpstr>Publish notebooks</vt:lpstr>
      <vt:lpstr>Literate Programming</vt:lpstr>
      <vt:lpstr>LIGO Example</vt:lpstr>
      <vt:lpstr>Make your code easy to cite</vt:lpstr>
      <vt:lpstr>Research Software Workflow</vt:lpstr>
      <vt:lpstr>This doesn’t have to be you!</vt:lpstr>
      <vt:lpstr>Summary</vt:lpstr>
      <vt:lpstr>Learning from Open Source</vt:lpstr>
      <vt:lpstr>Extra Courses</vt:lpstr>
      <vt:lpstr>Other resources</vt:lpstr>
      <vt:lpstr>Find out more about the SSI</vt:lpstr>
      <vt:lpstr>Acknowledgements</vt:lpstr>
      <vt:lpstr>Software Sustainability Institute</vt:lpstr>
      <vt:lpstr>PowerPoint Presentation</vt:lpstr>
      <vt:lpstr>PowerPoint Presentation</vt:lpstr>
    </vt:vector>
  </TitlesOfParts>
  <Manager/>
  <Company/>
  <LinksUpToDate>false</LinksUpToDate>
  <SharedDoc>false</SharedDoc>
  <HyperlinkBase/>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Software as a researcher: being practical versus being perfect</dc:title>
  <dc:subject/>
  <dc:creator>Neil Chue Hong</dc:creator>
  <cp:keywords/>
  <dc:description/>
  <cp:lastModifiedBy>CHUE HONG Neil</cp:lastModifiedBy>
  <cp:revision>463</cp:revision>
  <cp:lastPrinted>2017-12-07T23:04:02Z</cp:lastPrinted>
  <dcterms:created xsi:type="dcterms:W3CDTF">2013-12-14T01:36:11Z</dcterms:created>
  <dcterms:modified xsi:type="dcterms:W3CDTF">2018-06-29T09:17:13Z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0x0101004F7856CD46387443811428F16B5378D3</vt:lpwstr>
  </property>
  <property fmtid="{D5CDD505-2E9C-101B-9397-08002B2CF9AE}" pid="3" name="_TemplateID">
    <vt:lpwstr>TC103382691033</vt:lpwstr>
  </property>
</Properties>
</file>