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85" r:id="rId2"/>
    <p:sldId id="373" r:id="rId3"/>
    <p:sldId id="305" r:id="rId4"/>
    <p:sldId id="371" r:id="rId5"/>
    <p:sldId id="361" r:id="rId6"/>
    <p:sldId id="381" r:id="rId7"/>
    <p:sldId id="382" r:id="rId8"/>
    <p:sldId id="383" r:id="rId9"/>
    <p:sldId id="384" r:id="rId10"/>
    <p:sldId id="385" r:id="rId11"/>
    <p:sldId id="386" r:id="rId12"/>
    <p:sldId id="38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unications webinar re-branded" id="{98FB6812-E11E-E744-9C94-24A38DCFA371}">
          <p14:sldIdLst>
            <p14:sldId id="285"/>
            <p14:sldId id="373"/>
            <p14:sldId id="305"/>
            <p14:sldId id="371"/>
            <p14:sldId id="361"/>
            <p14:sldId id="381"/>
            <p14:sldId id="382"/>
            <p14:sldId id="383"/>
            <p14:sldId id="384"/>
            <p14:sldId id="385"/>
            <p14:sldId id="386"/>
            <p14:sldId id="387"/>
          </p14:sldIdLst>
        </p14:section>
      </p14:sectionLst>
    </p:ext>
    <p:ext uri="{EFAFB233-063F-42B5-8137-9DF3F51BA10A}">
      <p15:sldGuideLst xmlns:p15="http://schemas.microsoft.com/office/powerpoint/2012/main">
        <p15:guide id="1" orient="horz" pos="3624" userDrawn="1">
          <p15:clr>
            <a:srgbClr val="A4A3A4"/>
          </p15:clr>
        </p15:guide>
        <p15:guide id="3" orient="horz" pos="1272" userDrawn="1">
          <p15:clr>
            <a:srgbClr val="A4A3A4"/>
          </p15:clr>
        </p15:guide>
        <p15:guide id="4" pos="768" userDrawn="1">
          <p15:clr>
            <a:srgbClr val="A4A3A4"/>
          </p15:clr>
        </p15:guide>
        <p15:guide id="5" pos="4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ar" initials="L" lastIdx="1" clrIdx="0">
    <p:extLst>
      <p:ext uri="{19B8F6BF-5375-455C-9EA6-DF929625EA0E}">
        <p15:presenceInfo xmlns:p15="http://schemas.microsoft.com/office/powerpoint/2012/main" userId="Li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p:restoredTop sz="75595" autoAdjust="0"/>
  </p:normalViewPr>
  <p:slideViewPr>
    <p:cSldViewPr snapToGrid="0" snapToObjects="1" showGuides="1">
      <p:cViewPr varScale="1">
        <p:scale>
          <a:sx n="86" d="100"/>
          <a:sy n="86" d="100"/>
        </p:scale>
        <p:origin x="2320" y="200"/>
      </p:cViewPr>
      <p:guideLst>
        <p:guide orient="horz" pos="3624"/>
        <p:guide orient="horz" pos="1272"/>
        <p:guide pos="768"/>
        <p:guide pos="4824"/>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58" d="100"/>
          <a:sy n="58" d="100"/>
        </p:scale>
        <p:origin x="29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oto Sans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C82556-5C76-B440-88B4-319686CDDA54}" type="datetimeFigureOut">
              <a:rPr lang="en-US" smtClean="0">
                <a:latin typeface="Noto Sans Regular" charset="0"/>
              </a:rPr>
              <a:t>6/19/18</a:t>
            </a:fld>
            <a:endParaRPr lang="en-US" dirty="0">
              <a:latin typeface="Noto Sans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oto Sans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5504FF-3ACF-8741-91F0-3684215802EA}" type="slidenum">
              <a:rPr lang="en-US" smtClean="0">
                <a:latin typeface="Noto Sans Regular" charset="0"/>
              </a:rPr>
              <a:t>‹#›</a:t>
            </a:fld>
            <a:endParaRPr lang="en-US" dirty="0">
              <a:latin typeface="Noto Sans Regular" charset="0"/>
            </a:endParaRPr>
          </a:p>
        </p:txBody>
      </p:sp>
    </p:spTree>
    <p:extLst>
      <p:ext uri="{BB962C8B-B14F-4D97-AF65-F5344CB8AC3E}">
        <p14:creationId xmlns:p14="http://schemas.microsoft.com/office/powerpoint/2010/main" val="1542202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oto Sans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oto Sans Regular" charset="0"/>
              </a:defRPr>
            </a:lvl1pPr>
          </a:lstStyle>
          <a:p>
            <a:fld id="{86099254-3349-9244-989C-45C3C42499B7}" type="datetimeFigureOut">
              <a:rPr lang="en-US" smtClean="0"/>
              <a:pPr/>
              <a:t>6/19/18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oto Sans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oto Sans Regular" charset="0"/>
              </a:defRPr>
            </a:lvl1pPr>
          </a:lstStyle>
          <a:p>
            <a:fld id="{544127DA-194F-8448-8E3F-FD22FD1C5D2F}" type="slidenum">
              <a:rPr lang="en-US" smtClean="0"/>
              <a:pPr/>
              <a:t>‹#›</a:t>
            </a:fld>
            <a:endParaRPr lang="en-US" dirty="0"/>
          </a:p>
        </p:txBody>
      </p:sp>
    </p:spTree>
    <p:extLst>
      <p:ext uri="{BB962C8B-B14F-4D97-AF65-F5344CB8AC3E}">
        <p14:creationId xmlns:p14="http://schemas.microsoft.com/office/powerpoint/2010/main" val="12149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charset="0"/>
        <a:ea typeface="Noto Sans" charset="0"/>
        <a:cs typeface="Noto Sans" charset="0"/>
      </a:defRPr>
    </a:lvl1pPr>
    <a:lvl2pPr marL="457200" algn="l" defTabSz="914400" rtl="0" eaLnBrk="1" latinLnBrk="0" hangingPunct="1">
      <a:defRPr sz="1200" kern="1200">
        <a:solidFill>
          <a:schemeClr val="tx1"/>
        </a:solidFill>
        <a:latin typeface="Noto Sans" charset="0"/>
        <a:ea typeface="Noto Sans" charset="0"/>
        <a:cs typeface="Noto Sans" charset="0"/>
      </a:defRPr>
    </a:lvl2pPr>
    <a:lvl3pPr marL="914400" algn="l" defTabSz="914400" rtl="0" eaLnBrk="1" latinLnBrk="0" hangingPunct="1">
      <a:defRPr sz="1200" kern="1200">
        <a:solidFill>
          <a:schemeClr val="tx1"/>
        </a:solidFill>
        <a:latin typeface="Noto Sans" charset="0"/>
        <a:ea typeface="Noto Sans" charset="0"/>
        <a:cs typeface="Noto Sans" charset="0"/>
      </a:defRPr>
    </a:lvl3pPr>
    <a:lvl4pPr marL="1371600" algn="l" defTabSz="914400" rtl="0" eaLnBrk="1" latinLnBrk="0" hangingPunct="1">
      <a:defRPr sz="1200" kern="1200">
        <a:solidFill>
          <a:schemeClr val="tx1"/>
        </a:solidFill>
        <a:latin typeface="Noto Sans" charset="0"/>
        <a:ea typeface="Noto Sans" charset="0"/>
        <a:cs typeface="Noto Sans" charset="0"/>
      </a:defRPr>
    </a:lvl4pPr>
    <a:lvl5pPr marL="1828800" algn="l" defTabSz="914400" rtl="0" eaLnBrk="1" latinLnBrk="0" hangingPunct="1">
      <a:defRPr sz="1200" kern="1200">
        <a:solidFill>
          <a:schemeClr val="tx1"/>
        </a:solidFill>
        <a:latin typeface="Noto Sans" charset="0"/>
        <a:ea typeface="Noto Sans" charset="0"/>
        <a:cs typeface="Noto Sans"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oto Sans" charset="0"/>
              <a:ea typeface="Noto Sans" charset="0"/>
              <a:cs typeface="Noto Sans" charset="0"/>
            </a:endParaRPr>
          </a:p>
        </p:txBody>
      </p:sp>
      <p:sp>
        <p:nvSpPr>
          <p:cNvPr id="4" name="Slide Number Placeholder 3"/>
          <p:cNvSpPr>
            <a:spLocks noGrp="1"/>
          </p:cNvSpPr>
          <p:nvPr>
            <p:ph type="sldNum" sz="quarter" idx="10"/>
          </p:nvPr>
        </p:nvSpPr>
        <p:spPr/>
        <p:txBody>
          <a:bodyPr/>
          <a:lstStyle/>
          <a:p>
            <a:fld id="{544127DA-194F-8448-8E3F-FD22FD1C5D2F}" type="slidenum">
              <a:rPr lang="en-US" smtClean="0"/>
              <a:t>1</a:t>
            </a:fld>
            <a:endParaRPr lang="en-US"/>
          </a:p>
        </p:txBody>
      </p:sp>
    </p:spTree>
    <p:extLst>
      <p:ext uri="{BB962C8B-B14F-4D97-AF65-F5344CB8AC3E}">
        <p14:creationId xmlns:p14="http://schemas.microsoft.com/office/powerpoint/2010/main" val="126636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10</a:t>
            </a:fld>
            <a:endParaRPr lang="en-US"/>
          </a:p>
        </p:txBody>
      </p:sp>
    </p:spTree>
    <p:extLst>
      <p:ext uri="{BB962C8B-B14F-4D97-AF65-F5344CB8AC3E}">
        <p14:creationId xmlns:p14="http://schemas.microsoft.com/office/powerpoint/2010/main" val="80585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11</a:t>
            </a:fld>
            <a:endParaRPr lang="en-US"/>
          </a:p>
        </p:txBody>
      </p:sp>
    </p:spTree>
    <p:extLst>
      <p:ext uri="{BB962C8B-B14F-4D97-AF65-F5344CB8AC3E}">
        <p14:creationId xmlns:p14="http://schemas.microsoft.com/office/powerpoint/2010/main" val="19505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Identifiers</a:t>
            </a:r>
            <a:r>
              <a:rPr lang="en-US" baseline="0" dirty="0"/>
              <a:t> enable digital</a:t>
            </a:r>
            <a:r>
              <a:rPr lang="en-US" dirty="0"/>
              <a:t> connections</a:t>
            </a:r>
            <a:r>
              <a:rPr lang="en-US" baseline="0" dirty="0"/>
              <a:t> between people places and things</a:t>
            </a:r>
            <a:r>
              <a:rPr lang="en-US" dirty="0"/>
              <a:t>,</a:t>
            </a:r>
            <a:r>
              <a:rPr lang="en-US" baseline="0" dirty="0"/>
              <a:t> information that is persistent and uniquely identifiable, machine readable, accessible, and embedding identifiers in workflows make it immediately possible to ascertain HOW the connection was made, by whom, and when</a:t>
            </a:r>
          </a:p>
          <a:p>
            <a:endParaRPr lang="en-US" baseline="0" dirty="0"/>
          </a:p>
          <a:p>
            <a:r>
              <a:rPr lang="en-HK" baseline="0" dirty="0"/>
              <a:t>This is our core messaging. The focus is for researchers in their orgs, but also for orgs – if you’re trying to sell it to your administration.</a:t>
            </a:r>
          </a:p>
          <a:p>
            <a:endParaRPr lang="en-HK" baseline="0" dirty="0"/>
          </a:p>
          <a:p>
            <a:endParaRPr lang="en-HK" baseline="0" dirty="0"/>
          </a:p>
          <a:p>
            <a:endParaRPr lang="en-HK" dirty="0"/>
          </a:p>
        </p:txBody>
      </p:sp>
      <p:sp>
        <p:nvSpPr>
          <p:cNvPr id="4" name="Slide Number Placeholder 3"/>
          <p:cNvSpPr>
            <a:spLocks noGrp="1"/>
          </p:cNvSpPr>
          <p:nvPr>
            <p:ph type="sldNum" sz="quarter" idx="10"/>
          </p:nvPr>
        </p:nvSpPr>
        <p:spPr/>
        <p:txBody>
          <a:bodyPr/>
          <a:lstStyle/>
          <a:p>
            <a:fld id="{544127DA-194F-8448-8E3F-FD22FD1C5D2F}" type="slidenum">
              <a:rPr lang="en-US" smtClean="0"/>
              <a:pPr/>
              <a:t>2</a:t>
            </a:fld>
            <a:endParaRPr lang="en-US" dirty="0"/>
          </a:p>
        </p:txBody>
      </p:sp>
    </p:spTree>
    <p:extLst>
      <p:ext uri="{BB962C8B-B14F-4D97-AF65-F5344CB8AC3E}">
        <p14:creationId xmlns:p14="http://schemas.microsoft.com/office/powerpoint/2010/main" val="308305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Notes for presenter</a:t>
            </a:r>
            <a:r>
              <a:rPr lang="en-US" b="0" baseline="0" dirty="0"/>
              <a:t>:</a:t>
            </a:r>
          </a:p>
          <a:p>
            <a:endParaRPr lang="en-US" b="0" baseline="0" dirty="0"/>
          </a:p>
          <a:p>
            <a:pPr marL="171450" indent="-171450">
              <a:buFont typeface="Arial" charset="0"/>
              <a:buChar char="•"/>
            </a:pPr>
            <a:r>
              <a:rPr lang="en-US" dirty="0"/>
              <a:t>The ORCID Organization was established in 2010 to address researcher name ambiguity </a:t>
            </a:r>
          </a:p>
          <a:p>
            <a:pPr marL="171450" indent="-171450">
              <a:buFont typeface="Arial" charset="0"/>
              <a:buChar char="•"/>
            </a:pPr>
            <a:endParaRPr lang="en-US" dirty="0"/>
          </a:p>
          <a:p>
            <a:pPr marL="171450" indent="-171450">
              <a:buFont typeface="Arial" charset="0"/>
              <a:buChar char="•"/>
            </a:pPr>
            <a:r>
              <a:rPr lang="en-US" dirty="0"/>
              <a:t>It was established by several organizations across the scholarly communication industry who were all independently trying to tackle this challenge of name ambiguity, and realized that a collective effort was needed to resolve the problem</a:t>
            </a:r>
          </a:p>
          <a:p>
            <a:pPr marL="171450" indent="-171450">
              <a:buFont typeface="Arial" charset="0"/>
              <a:buChar char="•"/>
            </a:pPr>
            <a:endParaRPr lang="en-US" dirty="0"/>
          </a:p>
          <a:p>
            <a:pPr marL="171450" indent="-171450">
              <a:buFont typeface="Arial" charset="0"/>
              <a:buChar char="•"/>
            </a:pPr>
            <a:r>
              <a:rPr lang="en-US" dirty="0"/>
              <a:t>We are supported by membership dues from our 880 or so (as of June 2018) member organizations </a:t>
            </a:r>
          </a:p>
          <a:p>
            <a:pPr marL="171450" indent="-171450">
              <a:buFont typeface="Arial" charset="0"/>
              <a:buChar char="•"/>
            </a:pPr>
            <a:endParaRPr lang="en-US" dirty="0"/>
          </a:p>
          <a:p>
            <a:pPr marL="171450" indent="-171450">
              <a:buFont typeface="Arial" charset="0"/>
              <a:buChar char="•"/>
            </a:pPr>
            <a:r>
              <a:rPr lang="en-US" dirty="0"/>
              <a:t>From the start ORCID was established to be non-profit, non-proprietary and community-driven. Our core principles establish that we be open to all who want to use a common person identifier for research activities and outcomes - regardless of country, discipline, or industry</a:t>
            </a:r>
          </a:p>
          <a:p>
            <a:pPr marL="171450" indent="-171450">
              <a:buFont typeface="Arial" charset="0"/>
              <a:buChar char="•"/>
            </a:pPr>
            <a:endParaRPr lang="en-US" dirty="0"/>
          </a:p>
          <a:p>
            <a:pPr marL="171450" indent="-171450">
              <a:buFont typeface="Arial" charset="0"/>
              <a:buChar char="•"/>
            </a:pPr>
            <a:r>
              <a:rPr lang="en-US" dirty="0"/>
              <a:t>ORCID is independently governed by a Board of Directors</a:t>
            </a:r>
            <a:r>
              <a:rPr lang="en-US" baseline="0" dirty="0"/>
              <a:t> – representatives </a:t>
            </a:r>
            <a:r>
              <a:rPr lang="en-US" dirty="0"/>
              <a:t>from member organizations (majority not-for-profit)</a:t>
            </a:r>
            <a:r>
              <a:rPr lang="en-US" baseline="0" dirty="0"/>
              <a:t> plus two researcher representatives</a:t>
            </a:r>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3</a:t>
            </a:fld>
            <a:endParaRPr lang="en-US"/>
          </a:p>
        </p:txBody>
      </p:sp>
    </p:spTree>
    <p:extLst>
      <p:ext uri="{BB962C8B-B14F-4D97-AF65-F5344CB8AC3E}">
        <p14:creationId xmlns:p14="http://schemas.microsoft.com/office/powerpoint/2010/main" val="19104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Noto Sans Regular"/>
                <a:ea typeface="Gill Sans MT" charset="0"/>
                <a:cs typeface="Gill Sans MT" charset="0"/>
              </a:rPr>
              <a:t>These connections matter </a:t>
            </a:r>
            <a:r>
              <a:rPr lang="en-US" sz="1200" dirty="0">
                <a:solidFill>
                  <a:schemeClr val="bg1"/>
                </a:solidFill>
                <a:latin typeface="Noto Sans Regular"/>
                <a:ea typeface="Gill Sans MT" charset="0"/>
                <a:cs typeface="Gill Sans MT" charset="0"/>
              </a:rPr>
              <a:t>because research progress is based on the communication of ideas – between individuals, and organizations – and research credit and careers are built on the quality and success of those communications. </a:t>
            </a:r>
          </a:p>
          <a:p>
            <a:endParaRPr lang="en-US" sz="1200" baseline="0" dirty="0">
              <a:latin typeface="Noto Sans Regular"/>
            </a:endParaRPr>
          </a:p>
          <a:p>
            <a:r>
              <a:rPr lang="en-US" sz="1200" dirty="0">
                <a:latin typeface="Noto Sans Regular"/>
              </a:rPr>
              <a:t>This infographic shows at</a:t>
            </a:r>
            <a:r>
              <a:rPr lang="en-US" sz="1200" baseline="0" dirty="0">
                <a:latin typeface="Noto Sans Regular"/>
              </a:rPr>
              <a:t> a high level how ORCID </a:t>
            </a:r>
            <a:r>
              <a:rPr lang="en-US" sz="1200" baseline="0" dirty="0" err="1">
                <a:latin typeface="Noto Sans Regular"/>
              </a:rPr>
              <a:t>iDs</a:t>
            </a:r>
            <a:r>
              <a:rPr lang="en-US" sz="1200" baseline="0" dirty="0">
                <a:latin typeface="Noto Sans Regular"/>
              </a:rPr>
              <a:t> enable interoperability between different systems, helping us make our mantra of ‘Enter once, reuse often’ a reality for researchers and their organizations. </a:t>
            </a:r>
          </a:p>
          <a:p>
            <a:endParaRPr lang="en-US" sz="1200" baseline="0" dirty="0">
              <a:latin typeface="Noto Sans Regular"/>
            </a:endParaRPr>
          </a:p>
          <a:p>
            <a:r>
              <a:rPr lang="en-US" sz="1200" baseline="0" dirty="0">
                <a:latin typeface="Noto Sans Regular"/>
              </a:rPr>
              <a:t>In addition, and very importantly, by validating your researchers’ ORCID </a:t>
            </a:r>
            <a:r>
              <a:rPr lang="en-US" sz="1200" baseline="0" dirty="0" err="1">
                <a:latin typeface="Noto Sans Regular"/>
              </a:rPr>
              <a:t>iDs</a:t>
            </a:r>
            <a:r>
              <a:rPr lang="en-US" sz="1200" baseline="0" dirty="0">
                <a:latin typeface="Noto Sans Regular"/>
              </a:rPr>
              <a:t> when they interact with your systems, you can assert the connection between them and your organization, building trust in scholarly communications overall. For funders, this means asserting the connection between awardees and their grants; for publishers, between authors and their works; and for employers, between researchers and their affiliation with a university or other institution.</a:t>
            </a:r>
          </a:p>
          <a:p>
            <a:endParaRPr lang="en-HK" sz="1200" baseline="0" dirty="0">
              <a:latin typeface="Noto Sans Regular"/>
            </a:endParaRPr>
          </a:p>
          <a:p>
            <a:r>
              <a:rPr lang="en-HK" sz="1200" baseline="0" dirty="0">
                <a:latin typeface="Noto Sans Regular"/>
              </a:rPr>
              <a:t>Researcher in the middle is authenticating their ID with their institution, who collects their ID, and then connects their info </a:t>
            </a:r>
            <a:endParaRPr lang="en-US" sz="1200" dirty="0">
              <a:latin typeface="Noto Sans Regular"/>
            </a:endParaRPr>
          </a:p>
          <a:p>
            <a:endParaRPr lang="en-HK" sz="1200" dirty="0">
              <a:latin typeface="Noto Sans Regular"/>
            </a:endParaRPr>
          </a:p>
        </p:txBody>
      </p:sp>
      <p:sp>
        <p:nvSpPr>
          <p:cNvPr id="4" name="Slide Number Placeholder 3"/>
          <p:cNvSpPr>
            <a:spLocks noGrp="1"/>
          </p:cNvSpPr>
          <p:nvPr>
            <p:ph type="sldNum" sz="quarter" idx="10"/>
          </p:nvPr>
        </p:nvSpPr>
        <p:spPr/>
        <p:txBody>
          <a:bodyPr/>
          <a:lstStyle/>
          <a:p>
            <a:fld id="{544127DA-194F-8448-8E3F-FD22FD1C5D2F}" type="slidenum">
              <a:rPr lang="en-US" smtClean="0"/>
              <a:pPr/>
              <a:t>4</a:t>
            </a:fld>
            <a:endParaRPr lang="en-US" dirty="0"/>
          </a:p>
        </p:txBody>
      </p:sp>
    </p:spTree>
    <p:extLst>
      <p:ext uri="{BB962C8B-B14F-4D97-AF65-F5344CB8AC3E}">
        <p14:creationId xmlns:p14="http://schemas.microsoft.com/office/powerpoint/2010/main" val="351228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Whether for researchers or admin, they will probably want facts and figures</a:t>
            </a:r>
            <a:r>
              <a:rPr lang="en-HK" baseline="0" dirty="0"/>
              <a:t> </a:t>
            </a:r>
          </a:p>
          <a:p>
            <a:endParaRPr lang="en-HK"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HK" baseline="0" dirty="0"/>
              <a:t>Can get updated stats on our webpage </a:t>
            </a:r>
            <a:r>
              <a:rPr lang="en-US" sz="1200" dirty="0">
                <a:solidFill>
                  <a:srgbClr val="98C125"/>
                </a:solidFill>
                <a:ea typeface="ヒラギノ角ゴ ProN W6" charset="0"/>
                <a:cs typeface="Arial" charset="0"/>
                <a:sym typeface="Arial" charset="0"/>
              </a:rPr>
              <a:t>https://orcid.org/statistics</a:t>
            </a:r>
          </a:p>
          <a:p>
            <a:endParaRPr lang="en-HK" baseline="0" dirty="0"/>
          </a:p>
          <a:p>
            <a:r>
              <a:rPr lang="en-HK" baseline="0" dirty="0"/>
              <a:t>Can get integration info from the website https://orcid.org/members or ask us directly </a:t>
            </a:r>
          </a:p>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5</a:t>
            </a:fld>
            <a:endParaRPr lang="en-US"/>
          </a:p>
        </p:txBody>
      </p:sp>
    </p:spTree>
    <p:extLst>
      <p:ext uri="{BB962C8B-B14F-4D97-AF65-F5344CB8AC3E}">
        <p14:creationId xmlns:p14="http://schemas.microsoft.com/office/powerpoint/2010/main" val="58128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Whether for researchers or admin, they will probably want facts and figures</a:t>
            </a:r>
            <a:r>
              <a:rPr lang="en-HK" baseline="0" dirty="0"/>
              <a:t> </a:t>
            </a:r>
          </a:p>
          <a:p>
            <a:endParaRPr lang="en-HK"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HK" baseline="0" dirty="0"/>
              <a:t>Can get updated stats on our webpage </a:t>
            </a:r>
            <a:r>
              <a:rPr lang="en-US" sz="1200" dirty="0">
                <a:solidFill>
                  <a:srgbClr val="98C125"/>
                </a:solidFill>
                <a:ea typeface="ヒラギノ角ゴ ProN W6" charset="0"/>
                <a:cs typeface="Arial" charset="0"/>
                <a:sym typeface="Arial" charset="0"/>
              </a:rPr>
              <a:t>https://orcid.org/statistics</a:t>
            </a:r>
          </a:p>
          <a:p>
            <a:endParaRPr lang="en-HK" baseline="0" dirty="0"/>
          </a:p>
          <a:p>
            <a:r>
              <a:rPr lang="en-HK" baseline="0" dirty="0"/>
              <a:t>Can get integration info from the website https://orcid.org/members or ask us directly </a:t>
            </a:r>
          </a:p>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6</a:t>
            </a:fld>
            <a:endParaRPr lang="en-US"/>
          </a:p>
        </p:txBody>
      </p:sp>
    </p:spTree>
    <p:extLst>
      <p:ext uri="{BB962C8B-B14F-4D97-AF65-F5344CB8AC3E}">
        <p14:creationId xmlns:p14="http://schemas.microsoft.com/office/powerpoint/2010/main" val="163473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Whether for researchers or admin, they will probably want facts and figures</a:t>
            </a:r>
            <a:r>
              <a:rPr lang="en-HK" baseline="0" dirty="0"/>
              <a:t> </a:t>
            </a:r>
          </a:p>
          <a:p>
            <a:endParaRPr lang="en-HK"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HK" baseline="0" dirty="0"/>
              <a:t>Can get updated stats on our webpage </a:t>
            </a:r>
            <a:r>
              <a:rPr lang="en-US" sz="1200" dirty="0">
                <a:solidFill>
                  <a:srgbClr val="98C125"/>
                </a:solidFill>
                <a:ea typeface="ヒラギノ角ゴ ProN W6" charset="0"/>
                <a:cs typeface="Arial" charset="0"/>
                <a:sym typeface="Arial" charset="0"/>
              </a:rPr>
              <a:t>https://orcid.org/statistics</a:t>
            </a:r>
          </a:p>
          <a:p>
            <a:endParaRPr lang="en-HK" baseline="0" dirty="0"/>
          </a:p>
          <a:p>
            <a:r>
              <a:rPr lang="en-HK" baseline="0" dirty="0"/>
              <a:t>Can get integration info from the website https://orcid.org/members or ask us directly </a:t>
            </a:r>
          </a:p>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7</a:t>
            </a:fld>
            <a:endParaRPr lang="en-US"/>
          </a:p>
        </p:txBody>
      </p:sp>
    </p:spTree>
    <p:extLst>
      <p:ext uri="{BB962C8B-B14F-4D97-AF65-F5344CB8AC3E}">
        <p14:creationId xmlns:p14="http://schemas.microsoft.com/office/powerpoint/2010/main" val="130361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Whether for researchers or admin, they will probably want facts and figures</a:t>
            </a:r>
            <a:r>
              <a:rPr lang="en-HK" baseline="0" dirty="0"/>
              <a:t> </a:t>
            </a:r>
          </a:p>
          <a:p>
            <a:endParaRPr lang="en-HK"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HK" baseline="0" dirty="0"/>
              <a:t>Can get updated stats on our webpage </a:t>
            </a:r>
            <a:r>
              <a:rPr lang="en-US" sz="1200" dirty="0">
                <a:solidFill>
                  <a:srgbClr val="98C125"/>
                </a:solidFill>
                <a:ea typeface="ヒラギノ角ゴ ProN W6" charset="0"/>
                <a:cs typeface="Arial" charset="0"/>
                <a:sym typeface="Arial" charset="0"/>
              </a:rPr>
              <a:t>https://orcid.org/statistics</a:t>
            </a:r>
          </a:p>
          <a:p>
            <a:endParaRPr lang="en-HK" baseline="0" dirty="0"/>
          </a:p>
          <a:p>
            <a:r>
              <a:rPr lang="en-HK" baseline="0" dirty="0"/>
              <a:t>Can get integration info from the website https://orcid.org/members or ask us directly </a:t>
            </a:r>
          </a:p>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8</a:t>
            </a:fld>
            <a:endParaRPr lang="en-US"/>
          </a:p>
        </p:txBody>
      </p:sp>
    </p:spTree>
    <p:extLst>
      <p:ext uri="{BB962C8B-B14F-4D97-AF65-F5344CB8AC3E}">
        <p14:creationId xmlns:p14="http://schemas.microsoft.com/office/powerpoint/2010/main" val="120941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Whether for researchers or admin, they will probably want facts and figures</a:t>
            </a:r>
            <a:r>
              <a:rPr lang="en-HK" baseline="0" dirty="0"/>
              <a:t> </a:t>
            </a:r>
          </a:p>
          <a:p>
            <a:endParaRPr lang="en-HK"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HK" baseline="0" dirty="0"/>
              <a:t>Can get updated stats on our webpage </a:t>
            </a:r>
            <a:r>
              <a:rPr lang="en-US" sz="1200" dirty="0">
                <a:solidFill>
                  <a:srgbClr val="98C125"/>
                </a:solidFill>
                <a:ea typeface="ヒラギノ角ゴ ProN W6" charset="0"/>
                <a:cs typeface="Arial" charset="0"/>
                <a:sym typeface="Arial" charset="0"/>
              </a:rPr>
              <a:t>https://orcid.org/statistics</a:t>
            </a:r>
          </a:p>
          <a:p>
            <a:endParaRPr lang="en-HK" baseline="0" dirty="0"/>
          </a:p>
          <a:p>
            <a:r>
              <a:rPr lang="en-HK" baseline="0" dirty="0"/>
              <a:t>Can get integration info from the website https://orcid.org/members or ask us directly </a:t>
            </a:r>
          </a:p>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9</a:t>
            </a:fld>
            <a:endParaRPr lang="en-US"/>
          </a:p>
        </p:txBody>
      </p:sp>
    </p:spTree>
    <p:extLst>
      <p:ext uri="{BB962C8B-B14F-4D97-AF65-F5344CB8AC3E}">
        <p14:creationId xmlns:p14="http://schemas.microsoft.com/office/powerpoint/2010/main" val="1227732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5"/>
          <p:cNvSpPr>
            <a:spLocks noGrp="1"/>
          </p:cNvSpPr>
          <p:nvPr>
            <p:ph sz="quarter" idx="11" hasCustomPrompt="1"/>
          </p:nvPr>
        </p:nvSpPr>
        <p:spPr>
          <a:xfrm>
            <a:off x="1820985" y="4085487"/>
            <a:ext cx="6713415" cy="509955"/>
          </a:xfrm>
        </p:spPr>
        <p:txBody>
          <a:bodyPr>
            <a:noAutofit/>
          </a:bodyPr>
          <a:lstStyle>
            <a:lvl1pPr marL="0" indent="0" algn="r">
              <a:buFontTx/>
              <a:buNone/>
              <a:defRPr sz="2800" cap="all" spc="90" baseline="0">
                <a:solidFill>
                  <a:schemeClr val="bg1"/>
                </a:solidFill>
              </a:defRPr>
            </a:lvl1pPr>
          </a:lstStyle>
          <a:p>
            <a:pPr lvl="0"/>
            <a:r>
              <a:rPr lang="en-US" dirty="0"/>
              <a:t>Click to edit TITLE a </a:t>
            </a:r>
          </a:p>
        </p:txBody>
      </p:sp>
      <p:sp>
        <p:nvSpPr>
          <p:cNvPr id="9" name="Content Placeholder 5"/>
          <p:cNvSpPr>
            <a:spLocks noGrp="1"/>
          </p:cNvSpPr>
          <p:nvPr>
            <p:ph sz="quarter" idx="12" hasCustomPrompt="1"/>
          </p:nvPr>
        </p:nvSpPr>
        <p:spPr>
          <a:xfrm>
            <a:off x="1820986" y="4616939"/>
            <a:ext cx="6724244" cy="509955"/>
          </a:xfrm>
        </p:spPr>
        <p:txBody>
          <a:bodyPr>
            <a:noAutofit/>
          </a:bodyPr>
          <a:lstStyle>
            <a:lvl1pPr marL="0" indent="0" algn="r">
              <a:buFontTx/>
              <a:buNone/>
              <a:defRPr sz="1800" cap="all" spc="90" baseline="0">
                <a:solidFill>
                  <a:schemeClr val="bg1"/>
                </a:solidFill>
              </a:defRPr>
            </a:lvl1pPr>
          </a:lstStyle>
          <a:p>
            <a:pPr lvl="0"/>
            <a:r>
              <a:rPr lang="en-US" dirty="0"/>
              <a:t>Click to edit </a:t>
            </a:r>
            <a:r>
              <a:rPr lang="en-US" dirty="0" err="1"/>
              <a:t>subTITLE</a:t>
            </a:r>
            <a:r>
              <a:rPr lang="en-US" dirty="0"/>
              <a:t> b</a:t>
            </a:r>
          </a:p>
        </p:txBody>
      </p:sp>
      <p:sp>
        <p:nvSpPr>
          <p:cNvPr id="10" name="Content Placeholder 5"/>
          <p:cNvSpPr>
            <a:spLocks noGrp="1"/>
          </p:cNvSpPr>
          <p:nvPr>
            <p:ph sz="quarter" idx="13" hasCustomPrompt="1"/>
          </p:nvPr>
        </p:nvSpPr>
        <p:spPr>
          <a:xfrm>
            <a:off x="1820986" y="5079802"/>
            <a:ext cx="6724244" cy="509955"/>
          </a:xfrm>
        </p:spPr>
        <p:txBody>
          <a:bodyPr>
            <a:noAutofit/>
          </a:bodyPr>
          <a:lstStyle>
            <a:lvl1pPr marL="0" indent="0" algn="r">
              <a:buFontTx/>
              <a:buNone/>
              <a:defRPr sz="1200" b="1" i="0" cap="all" spc="90" baseline="0">
                <a:solidFill>
                  <a:schemeClr val="bg1"/>
                </a:solidFill>
                <a:latin typeface="Noto Sans" charset="0"/>
                <a:ea typeface="Noto Sans" charset="0"/>
                <a:cs typeface="Noto Sans" charset="0"/>
              </a:defRPr>
            </a:lvl1pPr>
          </a:lstStyle>
          <a:p>
            <a:pPr lvl="0"/>
            <a:r>
              <a:rPr lang="en-US" dirty="0"/>
              <a:t>CLICK TO EDIT presentation type | Month Day, Year</a:t>
            </a:r>
          </a:p>
        </p:txBody>
      </p:sp>
      <p:sp>
        <p:nvSpPr>
          <p:cNvPr id="12" name="Content Placeholder 5"/>
          <p:cNvSpPr>
            <a:spLocks noGrp="1"/>
          </p:cNvSpPr>
          <p:nvPr>
            <p:ph sz="quarter" idx="14" hasCustomPrompt="1"/>
          </p:nvPr>
        </p:nvSpPr>
        <p:spPr>
          <a:xfrm>
            <a:off x="5491202" y="5487855"/>
            <a:ext cx="3043198" cy="283306"/>
          </a:xfrm>
        </p:spPr>
        <p:txBody>
          <a:bodyPr>
            <a:noAutofit/>
          </a:bodyPr>
          <a:lstStyle>
            <a:lvl1pPr marL="0" indent="0" algn="r">
              <a:buFontTx/>
              <a:buNone/>
              <a:defRPr sz="1100" cap="all" spc="50" baseline="0">
                <a:solidFill>
                  <a:schemeClr val="tx1"/>
                </a:solidFill>
              </a:defRPr>
            </a:lvl1pPr>
          </a:lstStyle>
          <a:p>
            <a:pPr lvl="0"/>
            <a:r>
              <a:rPr lang="en-US" dirty="0"/>
              <a:t>CLICK TO EDIT presenter #1 name</a:t>
            </a:r>
          </a:p>
        </p:txBody>
      </p:sp>
      <p:sp>
        <p:nvSpPr>
          <p:cNvPr id="13" name="Content Placeholder 5"/>
          <p:cNvSpPr>
            <a:spLocks noGrp="1"/>
          </p:cNvSpPr>
          <p:nvPr>
            <p:ph sz="quarter" idx="15" hasCustomPrompt="1"/>
          </p:nvPr>
        </p:nvSpPr>
        <p:spPr>
          <a:xfrm>
            <a:off x="5491202" y="5696220"/>
            <a:ext cx="3043198" cy="269367"/>
          </a:xfrm>
        </p:spPr>
        <p:txBody>
          <a:bodyPr>
            <a:noAutofit/>
          </a:bodyPr>
          <a:lstStyle>
            <a:lvl1pPr marL="0" indent="0" algn="r">
              <a:buFontTx/>
              <a:buNone/>
              <a:defRPr sz="1000" b="0" i="1" cap="none" spc="0" baseline="0">
                <a:solidFill>
                  <a:schemeClr val="tx2"/>
                </a:solidFill>
                <a:latin typeface="Noto Sans" charset="0"/>
                <a:ea typeface="Noto Sans" charset="0"/>
                <a:cs typeface="Noto Sans" charset="0"/>
              </a:defRPr>
            </a:lvl1pPr>
          </a:lstStyle>
          <a:p>
            <a:pPr lvl="0"/>
            <a:r>
              <a:rPr lang="en-US" dirty="0"/>
              <a:t>CLICK TO EDIT presenter title</a:t>
            </a:r>
          </a:p>
        </p:txBody>
      </p:sp>
      <p:sp>
        <p:nvSpPr>
          <p:cNvPr id="14" name="Content Placeholder 5"/>
          <p:cNvSpPr>
            <a:spLocks noGrp="1"/>
          </p:cNvSpPr>
          <p:nvPr>
            <p:ph sz="quarter" idx="16" hasCustomPrompt="1"/>
          </p:nvPr>
        </p:nvSpPr>
        <p:spPr>
          <a:xfrm>
            <a:off x="5491202" y="5877624"/>
            <a:ext cx="3043198" cy="269367"/>
          </a:xfrm>
        </p:spPr>
        <p:txBody>
          <a:bodyPr>
            <a:noAutofit/>
          </a:bodyPr>
          <a:lstStyle>
            <a:lvl1pPr marL="0" indent="0" algn="r">
              <a:buFontTx/>
              <a:buNone/>
              <a:defRPr sz="900" b="1" i="0" cap="none" spc="0" baseline="0">
                <a:solidFill>
                  <a:schemeClr val="tx2"/>
                </a:solidFill>
                <a:latin typeface="Noto Sans" charset="0"/>
                <a:ea typeface="Noto Sans" charset="0"/>
                <a:cs typeface="Noto Sans" charset="0"/>
              </a:defRPr>
            </a:lvl1pPr>
          </a:lstStyle>
          <a:p>
            <a:pPr lvl="0"/>
            <a:r>
              <a:rPr lang="en-US" dirty="0"/>
              <a:t>CLICK TO EDIT ID#</a:t>
            </a:r>
          </a:p>
        </p:txBody>
      </p:sp>
      <p:sp>
        <p:nvSpPr>
          <p:cNvPr id="15" name="Content Placeholder 5"/>
          <p:cNvSpPr>
            <a:spLocks noGrp="1"/>
          </p:cNvSpPr>
          <p:nvPr>
            <p:ph sz="quarter" idx="17" hasCustomPrompt="1"/>
          </p:nvPr>
        </p:nvSpPr>
        <p:spPr>
          <a:xfrm>
            <a:off x="2813764" y="5487855"/>
            <a:ext cx="3043198" cy="283306"/>
          </a:xfrm>
        </p:spPr>
        <p:txBody>
          <a:bodyPr>
            <a:noAutofit/>
          </a:bodyPr>
          <a:lstStyle>
            <a:lvl1pPr marL="0" indent="0" algn="r">
              <a:buFontTx/>
              <a:buNone/>
              <a:defRPr sz="1100" cap="all" spc="50" baseline="0">
                <a:solidFill>
                  <a:schemeClr val="tx1"/>
                </a:solidFill>
              </a:defRPr>
            </a:lvl1pPr>
          </a:lstStyle>
          <a:p>
            <a:pPr lvl="0"/>
            <a:r>
              <a:rPr lang="en-US" dirty="0"/>
              <a:t>CLICK TO EDIT presenter #2 name</a:t>
            </a:r>
          </a:p>
        </p:txBody>
      </p:sp>
      <p:sp>
        <p:nvSpPr>
          <p:cNvPr id="16" name="Content Placeholder 5"/>
          <p:cNvSpPr>
            <a:spLocks noGrp="1"/>
          </p:cNvSpPr>
          <p:nvPr>
            <p:ph sz="quarter" idx="18" hasCustomPrompt="1"/>
          </p:nvPr>
        </p:nvSpPr>
        <p:spPr>
          <a:xfrm>
            <a:off x="2813764" y="5696220"/>
            <a:ext cx="3043198" cy="269367"/>
          </a:xfrm>
        </p:spPr>
        <p:txBody>
          <a:bodyPr>
            <a:noAutofit/>
          </a:bodyPr>
          <a:lstStyle>
            <a:lvl1pPr marL="0" indent="0" algn="r">
              <a:buFontTx/>
              <a:buNone/>
              <a:defRPr sz="1000" b="0" i="1" cap="none" spc="0" baseline="0">
                <a:solidFill>
                  <a:schemeClr val="tx2"/>
                </a:solidFill>
                <a:latin typeface="Noto Sans" charset="0"/>
                <a:ea typeface="Noto Sans" charset="0"/>
                <a:cs typeface="Noto Sans" charset="0"/>
              </a:defRPr>
            </a:lvl1pPr>
          </a:lstStyle>
          <a:p>
            <a:pPr lvl="0"/>
            <a:r>
              <a:rPr lang="en-US" dirty="0"/>
              <a:t>CLICK TO EDIT presenter title</a:t>
            </a:r>
          </a:p>
        </p:txBody>
      </p:sp>
      <p:sp>
        <p:nvSpPr>
          <p:cNvPr id="17" name="Content Placeholder 5"/>
          <p:cNvSpPr>
            <a:spLocks noGrp="1"/>
          </p:cNvSpPr>
          <p:nvPr>
            <p:ph sz="quarter" idx="19" hasCustomPrompt="1"/>
          </p:nvPr>
        </p:nvSpPr>
        <p:spPr>
          <a:xfrm>
            <a:off x="2813764" y="5877624"/>
            <a:ext cx="3043198" cy="269367"/>
          </a:xfrm>
        </p:spPr>
        <p:txBody>
          <a:bodyPr>
            <a:noAutofit/>
          </a:bodyPr>
          <a:lstStyle>
            <a:lvl1pPr marL="0" indent="0" algn="r">
              <a:buFontTx/>
              <a:buNone/>
              <a:defRPr sz="900" b="1" i="0" cap="none" spc="0" baseline="0">
                <a:solidFill>
                  <a:schemeClr val="tx2"/>
                </a:solidFill>
                <a:latin typeface="Noto Sans" charset="0"/>
                <a:ea typeface="Noto Sans" charset="0"/>
                <a:cs typeface="Noto Sans" charset="0"/>
              </a:defRPr>
            </a:lvl1pPr>
          </a:lstStyle>
          <a:p>
            <a:pPr lvl="0"/>
            <a:r>
              <a:rPr lang="en-US" dirty="0"/>
              <a:t>CLICK TO EDIT ID#</a:t>
            </a:r>
          </a:p>
        </p:txBody>
      </p:sp>
    </p:spTree>
    <p:extLst>
      <p:ext uri="{BB962C8B-B14F-4D97-AF65-F5344CB8AC3E}">
        <p14:creationId xmlns:p14="http://schemas.microsoft.com/office/powerpoint/2010/main" val="150344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green header</a:t>
            </a:r>
          </a:p>
        </p:txBody>
      </p:sp>
      <p:sp>
        <p:nvSpPr>
          <p:cNvPr id="4" name="Text Placeholder 3"/>
          <p:cNvSpPr>
            <a:spLocks noGrp="1"/>
          </p:cNvSpPr>
          <p:nvPr>
            <p:ph type="body" sz="quarter" idx="10"/>
          </p:nvPr>
        </p:nvSpPr>
        <p:spPr>
          <a:xfrm>
            <a:off x="1566863" y="2024063"/>
            <a:ext cx="6146800" cy="3165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868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CHART/GRAPH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grey header</a:t>
            </a:r>
          </a:p>
        </p:txBody>
      </p:sp>
      <p:sp>
        <p:nvSpPr>
          <p:cNvPr id="7" name="Chart Placeholder 6"/>
          <p:cNvSpPr>
            <a:spLocks noGrp="1"/>
          </p:cNvSpPr>
          <p:nvPr>
            <p:ph type="chart" sz="quarter" idx="10" hasCustomPrompt="1"/>
          </p:nvPr>
        </p:nvSpPr>
        <p:spPr>
          <a:xfrm>
            <a:off x="609600" y="2052164"/>
            <a:ext cx="7924800" cy="4081935"/>
          </a:xfrm>
        </p:spPr>
        <p:txBody>
          <a:bodyPr>
            <a:normAutofit/>
          </a:bodyPr>
          <a:lstStyle>
            <a:lvl1pPr marL="0" indent="0">
              <a:buFontTx/>
              <a:buNone/>
              <a:defRPr sz="3600" baseline="0"/>
            </a:lvl1pPr>
          </a:lstStyle>
          <a:p>
            <a:r>
              <a:rPr lang="en-US" dirty="0"/>
              <a:t>Click here to insert chart. </a:t>
            </a:r>
          </a:p>
        </p:txBody>
      </p:sp>
      <p:sp>
        <p:nvSpPr>
          <p:cNvPr id="9" name="Text Placeholder 8"/>
          <p:cNvSpPr>
            <a:spLocks noGrp="1"/>
          </p:cNvSpPr>
          <p:nvPr>
            <p:ph type="body" sz="quarter" idx="11" hasCustomPrompt="1"/>
          </p:nvPr>
        </p:nvSpPr>
        <p:spPr>
          <a:xfrm>
            <a:off x="609600" y="1562100"/>
            <a:ext cx="7935913" cy="490538"/>
          </a:xfrm>
        </p:spPr>
        <p:txBody>
          <a:bodyPr>
            <a:normAutofit/>
          </a:bodyPr>
          <a:lstStyle>
            <a:lvl1pPr marL="0" indent="0">
              <a:buFontTx/>
              <a:buNone/>
              <a:defRPr sz="2000" b="0" i="0" cap="all" spc="100" baseline="0"/>
            </a:lvl1pPr>
          </a:lstStyle>
          <a:p>
            <a:pPr lvl="0"/>
            <a:r>
              <a:rPr lang="en-US" dirty="0"/>
              <a:t>Click here to edit Chart title (if diff. than above)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TABLE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grey header</a:t>
            </a:r>
          </a:p>
        </p:txBody>
      </p:sp>
      <p:sp>
        <p:nvSpPr>
          <p:cNvPr id="3" name="Text Placeholder 8"/>
          <p:cNvSpPr>
            <a:spLocks noGrp="1"/>
          </p:cNvSpPr>
          <p:nvPr>
            <p:ph type="body" sz="quarter" idx="11" hasCustomPrompt="1"/>
          </p:nvPr>
        </p:nvSpPr>
        <p:spPr>
          <a:xfrm>
            <a:off x="609600" y="1726692"/>
            <a:ext cx="7935913" cy="490538"/>
          </a:xfrm>
        </p:spPr>
        <p:txBody>
          <a:bodyPr>
            <a:normAutofit/>
          </a:bodyPr>
          <a:lstStyle>
            <a:lvl1pPr marL="0" indent="0">
              <a:buFontTx/>
              <a:buNone/>
              <a:defRPr sz="1200" b="0" i="0" cap="all" spc="100" baseline="0"/>
            </a:lvl1pPr>
          </a:lstStyle>
          <a:p>
            <a:pPr lvl="0"/>
            <a:r>
              <a:rPr lang="en-US" dirty="0"/>
              <a:t>Click here to edit table title (if diff. than above)</a:t>
            </a:r>
          </a:p>
        </p:txBody>
      </p:sp>
      <p:sp>
        <p:nvSpPr>
          <p:cNvPr id="5" name="Table Placeholder 4"/>
          <p:cNvSpPr>
            <a:spLocks noGrp="1"/>
          </p:cNvSpPr>
          <p:nvPr>
            <p:ph type="tbl" sz="quarter" idx="12" hasCustomPrompt="1"/>
          </p:nvPr>
        </p:nvSpPr>
        <p:spPr>
          <a:xfrm>
            <a:off x="600456" y="2219347"/>
            <a:ext cx="7924800" cy="3786293"/>
          </a:xfrm>
        </p:spPr>
        <p:txBody>
          <a:bodyPr/>
          <a:lstStyle/>
          <a:p>
            <a:r>
              <a:rPr lang="en-US" dirty="0"/>
              <a:t>Click here to insert TABLE</a:t>
            </a:r>
          </a:p>
        </p:txBody>
      </p:sp>
      <p:graphicFrame>
        <p:nvGraphicFramePr>
          <p:cNvPr id="6" name="Table Placeholder 7"/>
          <p:cNvGraphicFramePr>
            <a:graphicFrameLocks/>
          </p:cNvGraphicFramePr>
          <p:nvPr userDrawn="1">
            <p:extLst>
              <p:ext uri="{D42A27DB-BD31-4B8C-83A1-F6EECF244321}">
                <p14:modId xmlns:p14="http://schemas.microsoft.com/office/powerpoint/2010/main" val="93580037"/>
              </p:ext>
            </p:extLst>
          </p:nvPr>
        </p:nvGraphicFramePr>
        <p:xfrm>
          <a:off x="609600" y="3046537"/>
          <a:ext cx="5497227" cy="1455456"/>
        </p:xfrm>
        <a:graphic>
          <a:graphicData uri="http://schemas.openxmlformats.org/drawingml/2006/table">
            <a:tbl>
              <a:tblPr firstRow="1" bandRow="1">
                <a:tableStyleId>{93296810-A885-4BE3-A3E7-6D5BEEA58F35}</a:tableStyleId>
              </a:tblPr>
              <a:tblGrid>
                <a:gridCol w="1832409">
                  <a:extLst>
                    <a:ext uri="{9D8B030D-6E8A-4147-A177-3AD203B41FA5}">
                      <a16:colId xmlns:a16="http://schemas.microsoft.com/office/drawing/2014/main" val="20000"/>
                    </a:ext>
                  </a:extLst>
                </a:gridCol>
                <a:gridCol w="1832409">
                  <a:extLst>
                    <a:ext uri="{9D8B030D-6E8A-4147-A177-3AD203B41FA5}">
                      <a16:colId xmlns:a16="http://schemas.microsoft.com/office/drawing/2014/main" val="20001"/>
                    </a:ext>
                  </a:extLst>
                </a:gridCol>
                <a:gridCol w="1832409">
                  <a:extLst>
                    <a:ext uri="{9D8B030D-6E8A-4147-A177-3AD203B41FA5}">
                      <a16:colId xmlns:a16="http://schemas.microsoft.com/office/drawing/2014/main" val="20002"/>
                    </a:ext>
                  </a:extLst>
                </a:gridCol>
              </a:tblGrid>
              <a:tr h="363864">
                <a:tc>
                  <a:txBody>
                    <a:bodyPr/>
                    <a:lstStyle/>
                    <a:p>
                      <a:r>
                        <a:rPr lang="en-US" sz="1400" b="0" i="0" cap="all" spc="100" dirty="0">
                          <a:solidFill>
                            <a:schemeClr val="bg1"/>
                          </a:solidFill>
                          <a:latin typeface="Noto Sans" charset="0"/>
                          <a:ea typeface="Noto Sans" charset="0"/>
                          <a:cs typeface="Noto Sans" charset="0"/>
                        </a:rPr>
                        <a:t>Column</a:t>
                      </a:r>
                      <a:r>
                        <a:rPr lang="en-US" sz="1400" b="0" i="0" cap="all" spc="100" baseline="0" dirty="0">
                          <a:solidFill>
                            <a:schemeClr val="bg1"/>
                          </a:solidFill>
                          <a:latin typeface="Noto Sans" charset="0"/>
                          <a:ea typeface="Noto Sans" charset="0"/>
                          <a:cs typeface="Noto Sans" charset="0"/>
                        </a:rPr>
                        <a:t> title</a:t>
                      </a:r>
                      <a:endParaRPr lang="en-US" sz="1400" b="0" i="0" cap="all" spc="100" dirty="0">
                        <a:solidFill>
                          <a:schemeClr val="bg1"/>
                        </a:solidFill>
                        <a:latin typeface="Noto Sans" charset="0"/>
                        <a:ea typeface="Noto Sans" charset="0"/>
                        <a:cs typeface="Noto Sans"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US" sz="1400" b="0" i="0" cap="all" spc="100" dirty="0">
                          <a:solidFill>
                            <a:schemeClr val="bg1"/>
                          </a:solidFill>
                          <a:latin typeface="Noto Sans" charset="0"/>
                          <a:ea typeface="Noto Sans" charset="0"/>
                          <a:cs typeface="Noto Sans" charset="0"/>
                        </a:rPr>
                        <a:t>Column Title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r>
                        <a:rPr lang="en-US" sz="1400" b="0" i="0" cap="all" spc="100" dirty="0">
                          <a:solidFill>
                            <a:schemeClr val="bg1"/>
                          </a:solidFill>
                          <a:latin typeface="Noto Sans" charset="0"/>
                          <a:ea typeface="Noto Sans" charset="0"/>
                          <a:cs typeface="Noto Sans" charset="0"/>
                        </a:rPr>
                        <a:t>Colum Title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10000"/>
                  </a:ext>
                </a:extLst>
              </a:tr>
              <a:tr h="363864">
                <a:tc>
                  <a:txBody>
                    <a:bodyPr/>
                    <a:lstStyle/>
                    <a:p>
                      <a:r>
                        <a:rPr lang="en-US" sz="1400" b="0" i="0" dirty="0">
                          <a:solidFill>
                            <a:schemeClr val="accent6"/>
                          </a:solidFill>
                          <a:latin typeface="Noto Sans" charset="0"/>
                          <a:ea typeface="Noto Sans" charset="0"/>
                          <a:cs typeface="Noto Sans" charset="0"/>
                        </a:rPr>
                        <a:t>Row Title</a:t>
                      </a:r>
                    </a:p>
                  </a:txBody>
                  <a:tcPr anchor="ctr">
                    <a:lnL w="6350" cap="flat" cmpd="sng" algn="ctr">
                      <a:no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US" sz="1400" b="0" i="0" dirty="0">
                          <a:solidFill>
                            <a:schemeClr val="accent6"/>
                          </a:solidFill>
                          <a:latin typeface="Noto Sans" charset="0"/>
                          <a:ea typeface="Noto Sans" charset="0"/>
                          <a:cs typeface="Noto Sans" charset="0"/>
                        </a:rPr>
                        <a:t>Value</a:t>
                      </a:r>
                    </a:p>
                  </a:txBody>
                  <a:tcPr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US" sz="1400" b="0" i="0" dirty="0">
                          <a:solidFill>
                            <a:schemeClr val="accent6"/>
                          </a:solidFill>
                          <a:latin typeface="Noto Sans" charset="0"/>
                          <a:ea typeface="Noto Sans" charset="0"/>
                          <a:cs typeface="Noto Sans" charset="0"/>
                        </a:rPr>
                        <a:t>Value</a:t>
                      </a:r>
                    </a:p>
                  </a:txBody>
                  <a:tcPr anchor="ctr">
                    <a:lnL w="3175" cap="flat" cmpd="sng" algn="ctr">
                      <a:solidFill>
                        <a:schemeClr val="accent6"/>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r h="363864">
                <a:tc>
                  <a:txBody>
                    <a:bodyPr/>
                    <a:lstStyle/>
                    <a:p>
                      <a:r>
                        <a:rPr lang="en-US" sz="1400" b="0" i="0" dirty="0">
                          <a:solidFill>
                            <a:schemeClr val="accent6"/>
                          </a:solidFill>
                          <a:latin typeface="Noto Sans" charset="0"/>
                          <a:ea typeface="Noto Sans" charset="0"/>
                          <a:cs typeface="Noto Sans" charset="0"/>
                        </a:rPr>
                        <a:t>Row Title</a:t>
                      </a:r>
                    </a:p>
                  </a:txBody>
                  <a:tcPr anchor="ctr">
                    <a:lnL w="6350" cap="flat" cmpd="sng" algn="ctr">
                      <a:solidFill>
                        <a:schemeClr val="bg1"/>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US" sz="1400" b="0" i="0" dirty="0">
                          <a:solidFill>
                            <a:schemeClr val="accent6"/>
                          </a:solidFill>
                          <a:latin typeface="Noto Sans" charset="0"/>
                          <a:ea typeface="Noto Sans" charset="0"/>
                          <a:cs typeface="Noto Sans" charset="0"/>
                        </a:rPr>
                        <a:t>Value</a:t>
                      </a:r>
                    </a:p>
                  </a:txBody>
                  <a:tcPr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US" sz="1400" b="0" i="0" dirty="0">
                          <a:solidFill>
                            <a:schemeClr val="accent6"/>
                          </a:solidFill>
                          <a:latin typeface="Noto Sans" charset="0"/>
                          <a:ea typeface="Noto Sans" charset="0"/>
                          <a:cs typeface="Noto Sans" charset="0"/>
                        </a:rPr>
                        <a:t>Value</a:t>
                      </a:r>
                    </a:p>
                  </a:txBody>
                  <a:tcPr anchor="ctr">
                    <a:lnL w="3175" cap="flat" cmpd="sng" algn="ctr">
                      <a:solidFill>
                        <a:schemeClr val="accent6"/>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2"/>
                  </a:ext>
                </a:extLst>
              </a:tr>
              <a:tr h="363864">
                <a:tc>
                  <a:txBody>
                    <a:bodyPr/>
                    <a:lstStyle/>
                    <a:p>
                      <a:r>
                        <a:rPr lang="en-US" sz="1400" b="0" i="0" dirty="0">
                          <a:solidFill>
                            <a:schemeClr val="accent6"/>
                          </a:solidFill>
                          <a:latin typeface="Noto Sans" charset="0"/>
                          <a:ea typeface="Noto Sans" charset="0"/>
                          <a:cs typeface="Noto Sans" charset="0"/>
                        </a:rPr>
                        <a:t>Row Title</a:t>
                      </a:r>
                    </a:p>
                  </a:txBody>
                  <a:tcPr anchor="ctr">
                    <a:lnL w="6350" cap="flat" cmpd="sng" algn="ctr">
                      <a:solidFill>
                        <a:schemeClr val="bg1"/>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400" b="0" i="0" dirty="0">
                          <a:solidFill>
                            <a:schemeClr val="accent6"/>
                          </a:solidFill>
                          <a:latin typeface="Noto Sans" charset="0"/>
                          <a:ea typeface="Noto Sans" charset="0"/>
                          <a:cs typeface="Noto Sans" charset="0"/>
                        </a:rPr>
                        <a:t>Value </a:t>
                      </a:r>
                    </a:p>
                  </a:txBody>
                  <a:tcPr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1400" b="0" i="0" dirty="0">
                          <a:solidFill>
                            <a:schemeClr val="accent6"/>
                          </a:solidFill>
                          <a:latin typeface="Noto Sans" charset="0"/>
                          <a:ea typeface="Noto Sans" charset="0"/>
                          <a:cs typeface="Noto Sans" charset="0"/>
                        </a:rPr>
                        <a:t>Value</a:t>
                      </a:r>
                    </a:p>
                  </a:txBody>
                  <a:tcPr anchor="ctr">
                    <a:lnL w="3175" cap="flat" cmpd="sng" algn="ctr">
                      <a:solidFill>
                        <a:schemeClr val="accent6"/>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39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dge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solidFill>
                  <a:schemeClr val="tx2"/>
                </a:solidFill>
              </a:defRPr>
            </a:lvl1pPr>
          </a:lstStyle>
          <a:p>
            <a:r>
              <a:rPr lang="en-US" sz="3600" dirty="0"/>
              <a:t>Collect &amp; connect elements</a:t>
            </a:r>
            <a:endParaRPr lang="en-US" dirty="0"/>
          </a:p>
        </p:txBody>
      </p:sp>
      <p:pic>
        <p:nvPicPr>
          <p:cNvPr id="3"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l="-4055" r="-44898"/>
          <a:stretch/>
        </p:blipFill>
        <p:spPr>
          <a:xfrm>
            <a:off x="620428" y="1562101"/>
            <a:ext cx="7924800" cy="4572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3963" y="3134089"/>
            <a:ext cx="1175657" cy="1645920"/>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80045" y="3134089"/>
            <a:ext cx="1175657" cy="1645920"/>
          </a:xfrm>
          <a:prstGeom prst="rect">
            <a:avLst/>
          </a:prstGeom>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6127" y="3134089"/>
            <a:ext cx="1175657" cy="1645920"/>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32209" y="3134089"/>
            <a:ext cx="1175657" cy="164592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58291" y="3134089"/>
            <a:ext cx="1175657" cy="1645920"/>
          </a:xfrm>
          <a:prstGeom prst="rect">
            <a:avLst/>
          </a:prstGeom>
        </p:spPr>
      </p:pic>
    </p:spTree>
    <p:extLst>
      <p:ext uri="{BB962C8B-B14F-4D97-AF65-F5344CB8AC3E}">
        <p14:creationId xmlns:p14="http://schemas.microsoft.com/office/powerpoint/2010/main" val="2078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CID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609599" y="3799178"/>
            <a:ext cx="1595309" cy="300082"/>
          </a:xfrm>
          <a:prstGeom prst="rect">
            <a:avLst/>
          </a:prstGeom>
          <a:noFill/>
        </p:spPr>
        <p:txBody>
          <a:bodyPr wrap="none" rtlCol="0">
            <a:spAutoFit/>
          </a:bodyPr>
          <a:lstStyle/>
          <a:p>
            <a:pPr algn="ctr"/>
            <a:r>
              <a:rPr lang="en-US" sz="1300" b="0" i="0" cap="all" spc="140" baseline="0" dirty="0">
                <a:solidFill>
                  <a:schemeClr val="accent6">
                    <a:lumMod val="60000"/>
                    <a:lumOff val="40000"/>
                  </a:schemeClr>
                </a:solidFill>
                <a:latin typeface="Noto Sans" charset="0"/>
                <a:ea typeface="Noto Sans" charset="0"/>
                <a:cs typeface="Noto Sans" charset="0"/>
              </a:rPr>
              <a:t>Authenticate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8050" y="2730167"/>
            <a:ext cx="978408" cy="978408"/>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0415" y="2730167"/>
            <a:ext cx="978408" cy="9784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22780" y="2730167"/>
            <a:ext cx="978408" cy="978408"/>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25145" y="2730167"/>
            <a:ext cx="978408" cy="978408"/>
          </a:xfrm>
          <a:prstGeom prst="rect">
            <a:avLst/>
          </a:prstGeom>
        </p:spPr>
      </p:pic>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27510" y="2730167"/>
            <a:ext cx="978408" cy="978408"/>
          </a:xfrm>
          <a:prstGeom prst="rect">
            <a:avLst/>
          </a:prstGeom>
        </p:spPr>
      </p:pic>
      <p:sp>
        <p:nvSpPr>
          <p:cNvPr id="10" name="TextBox 9"/>
          <p:cNvSpPr txBox="1"/>
          <p:nvPr userDrawn="1"/>
        </p:nvSpPr>
        <p:spPr>
          <a:xfrm>
            <a:off x="2504192" y="3799178"/>
            <a:ext cx="1010854" cy="292388"/>
          </a:xfrm>
          <a:prstGeom prst="rect">
            <a:avLst/>
          </a:prstGeom>
          <a:noFill/>
        </p:spPr>
        <p:txBody>
          <a:bodyPr wrap="none" rtlCol="0">
            <a:spAutoFit/>
          </a:bodyPr>
          <a:lstStyle/>
          <a:p>
            <a:pPr algn="ctr"/>
            <a:r>
              <a:rPr lang="en-US" sz="1300" b="0" i="0" cap="all" spc="140" baseline="0">
                <a:solidFill>
                  <a:schemeClr val="accent6">
                    <a:lumMod val="60000"/>
                    <a:lumOff val="40000"/>
                  </a:schemeClr>
                </a:solidFill>
                <a:latin typeface="Noto Sans" charset="0"/>
                <a:ea typeface="Noto Sans" charset="0"/>
                <a:cs typeface="Noto Sans" charset="0"/>
              </a:rPr>
              <a:t>collect</a:t>
            </a:r>
            <a:endParaRPr lang="en-US" sz="1300" b="0" i="0" cap="all" spc="140" baseline="0" dirty="0">
              <a:solidFill>
                <a:schemeClr val="accent6">
                  <a:lumMod val="60000"/>
                  <a:lumOff val="40000"/>
                </a:schemeClr>
              </a:solidFill>
              <a:latin typeface="Noto Sans" charset="0"/>
              <a:ea typeface="Noto Sans" charset="0"/>
              <a:cs typeface="Noto Sans" charset="0"/>
            </a:endParaRPr>
          </a:p>
        </p:txBody>
      </p:sp>
      <p:sp>
        <p:nvSpPr>
          <p:cNvPr id="11" name="TextBox 10"/>
          <p:cNvSpPr txBox="1"/>
          <p:nvPr userDrawn="1"/>
        </p:nvSpPr>
        <p:spPr>
          <a:xfrm>
            <a:off x="4108159" y="3799178"/>
            <a:ext cx="967574" cy="292388"/>
          </a:xfrm>
          <a:prstGeom prst="rect">
            <a:avLst/>
          </a:prstGeom>
          <a:noFill/>
        </p:spPr>
        <p:txBody>
          <a:bodyPr wrap="none" rtlCol="0">
            <a:spAutoFit/>
          </a:bodyPr>
          <a:lstStyle/>
          <a:p>
            <a:pPr algn="ctr"/>
            <a:r>
              <a:rPr lang="en-US" sz="1300" b="0" i="0" cap="all" spc="140" baseline="0" dirty="0">
                <a:solidFill>
                  <a:schemeClr val="accent6">
                    <a:lumMod val="60000"/>
                    <a:lumOff val="40000"/>
                  </a:schemeClr>
                </a:solidFill>
                <a:latin typeface="Noto Sans" charset="0"/>
                <a:ea typeface="Noto Sans" charset="0"/>
                <a:cs typeface="Noto Sans" charset="0"/>
              </a:rPr>
              <a:t>display</a:t>
            </a:r>
          </a:p>
        </p:txBody>
      </p:sp>
      <p:sp>
        <p:nvSpPr>
          <p:cNvPr id="13" name="TextBox 12"/>
          <p:cNvSpPr txBox="1"/>
          <p:nvPr userDrawn="1"/>
        </p:nvSpPr>
        <p:spPr>
          <a:xfrm>
            <a:off x="5668847" y="3799178"/>
            <a:ext cx="1091004" cy="292388"/>
          </a:xfrm>
          <a:prstGeom prst="rect">
            <a:avLst/>
          </a:prstGeom>
          <a:noFill/>
        </p:spPr>
        <p:txBody>
          <a:bodyPr wrap="none" rtlCol="0">
            <a:spAutoFit/>
          </a:bodyPr>
          <a:lstStyle/>
          <a:p>
            <a:pPr algn="ctr"/>
            <a:r>
              <a:rPr lang="en-US" sz="1300" b="0" i="0" cap="all" spc="140" baseline="0" dirty="0">
                <a:solidFill>
                  <a:schemeClr val="accent6">
                    <a:lumMod val="60000"/>
                    <a:lumOff val="40000"/>
                  </a:schemeClr>
                </a:solidFill>
                <a:latin typeface="Noto Sans" charset="0"/>
                <a:ea typeface="Noto Sans" charset="0"/>
                <a:cs typeface="Noto Sans" charset="0"/>
              </a:rPr>
              <a:t>connect</a:t>
            </a:r>
          </a:p>
        </p:txBody>
      </p:sp>
      <p:sp>
        <p:nvSpPr>
          <p:cNvPr id="14" name="TextBox 13"/>
          <p:cNvSpPr txBox="1"/>
          <p:nvPr userDrawn="1"/>
        </p:nvSpPr>
        <p:spPr>
          <a:xfrm>
            <a:off x="7052562" y="3799178"/>
            <a:ext cx="1528303" cy="292388"/>
          </a:xfrm>
          <a:prstGeom prst="rect">
            <a:avLst/>
          </a:prstGeom>
          <a:noFill/>
        </p:spPr>
        <p:txBody>
          <a:bodyPr wrap="none" rtlCol="0">
            <a:spAutoFit/>
          </a:bodyPr>
          <a:lstStyle/>
          <a:p>
            <a:pPr algn="ctr"/>
            <a:r>
              <a:rPr lang="en-US" sz="1300" b="0" i="0" cap="all" spc="140" baseline="0" dirty="0">
                <a:solidFill>
                  <a:schemeClr val="accent6">
                    <a:lumMod val="60000"/>
                    <a:lumOff val="40000"/>
                  </a:schemeClr>
                </a:solidFill>
                <a:latin typeface="Noto Sans" charset="0"/>
                <a:ea typeface="Noto Sans" charset="0"/>
                <a:cs typeface="Noto Sans" charset="0"/>
              </a:rPr>
              <a:t>synchronize</a:t>
            </a:r>
          </a:p>
        </p:txBody>
      </p:sp>
    </p:spTree>
    <p:extLst>
      <p:ext uri="{BB962C8B-B14F-4D97-AF65-F5344CB8AC3E}">
        <p14:creationId xmlns:p14="http://schemas.microsoft.com/office/powerpoint/2010/main" val="182022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lect &amp; Connect workflow diagram">
    <p:spTree>
      <p:nvGrpSpPr>
        <p:cNvPr id="1" name=""/>
        <p:cNvGrpSpPr/>
        <p:nvPr/>
      </p:nvGrpSpPr>
      <p:grpSpPr>
        <a:xfrm>
          <a:off x="0" y="0"/>
          <a:ext cx="0" cy="0"/>
          <a:chOff x="0" y="0"/>
          <a:chExt cx="0" cy="0"/>
        </a:xfrm>
      </p:grpSpPr>
      <p:sp>
        <p:nvSpPr>
          <p:cNvPr id="4" name="Title 1"/>
          <p:cNvSpPr txBox="1">
            <a:spLocks/>
          </p:cNvSpPr>
          <p:nvPr userDrawn="1"/>
        </p:nvSpPr>
        <p:spPr>
          <a:xfrm>
            <a:off x="609599" y="164426"/>
            <a:ext cx="7834363" cy="984738"/>
          </a:xfrm>
          <a:prstGeom prst="rect">
            <a:avLst/>
          </a:prstGeom>
        </p:spPr>
        <p:txBody>
          <a:bodyPr vert="horz" lIns="91440" tIns="45720" rIns="91440" bIns="45720" rtlCol="0" anchor="b">
            <a:noAutofit/>
          </a:bodyPr>
          <a:lstStyle>
            <a:lvl1pPr algn="l" defTabSz="914400" rtl="0" eaLnBrk="1" latinLnBrk="0" hangingPunct="1">
              <a:lnSpc>
                <a:spcPts val="4000"/>
              </a:lnSpc>
              <a:spcBef>
                <a:spcPct val="0"/>
              </a:spcBef>
              <a:buNone/>
              <a:defRPr sz="4000" b="1" i="0" kern="1200" cap="all" spc="0" baseline="0">
                <a:solidFill>
                  <a:schemeClr val="tx1"/>
                </a:solidFill>
                <a:latin typeface="Noto Sans Bold" charset="0"/>
                <a:ea typeface="Noto Sans Bold" charset="0"/>
                <a:cs typeface="Noto Sans Bold" charset="0"/>
              </a:defRPr>
            </a:lvl1pPr>
          </a:lstStyle>
          <a:p>
            <a:r>
              <a:rPr lang="en-US" sz="3000" dirty="0">
                <a:latin typeface="Noto Sans" charset="0"/>
                <a:ea typeface="Noto Sans" charset="0"/>
                <a:cs typeface="Noto Sans" charset="0"/>
              </a:rPr>
              <a:t>Collect &amp; connect workflow</a:t>
            </a:r>
          </a:p>
        </p:txBody>
      </p:sp>
      <p:sp>
        <p:nvSpPr>
          <p:cNvPr id="6" name="Rounded Rectangle 5"/>
          <p:cNvSpPr/>
          <p:nvPr userDrawn="1"/>
        </p:nvSpPr>
        <p:spPr>
          <a:xfrm>
            <a:off x="4512504" y="5597138"/>
            <a:ext cx="3170165" cy="837758"/>
          </a:xfrm>
          <a:prstGeom prst="roundRect">
            <a:avLst/>
          </a:prstGeom>
          <a:solidFill>
            <a:schemeClr val="accent5">
              <a:lumMod val="20000"/>
              <a:lumOff val="80000"/>
            </a:schemeClr>
          </a:solidFill>
          <a:ln w="22225">
            <a:solidFill>
              <a:schemeClr val="accent6">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oto Sans Regular" charset="0"/>
            </a:endParaRPr>
          </a:p>
        </p:txBody>
      </p:sp>
      <p:sp>
        <p:nvSpPr>
          <p:cNvPr id="7" name="Arc 6"/>
          <p:cNvSpPr/>
          <p:nvPr userDrawn="1"/>
        </p:nvSpPr>
        <p:spPr>
          <a:xfrm>
            <a:off x="1365631" y="1544253"/>
            <a:ext cx="6317038" cy="5940110"/>
          </a:xfrm>
          <a:prstGeom prst="arc">
            <a:avLst>
              <a:gd name="adj1" fmla="val 535777"/>
              <a:gd name="adj2" fmla="val 1518417"/>
            </a:avLst>
          </a:prstGeom>
          <a:ln w="127000">
            <a:solidFill>
              <a:schemeClr val="bg1"/>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8" name="Arc 7"/>
          <p:cNvSpPr/>
          <p:nvPr userDrawn="1"/>
        </p:nvSpPr>
        <p:spPr>
          <a:xfrm>
            <a:off x="1343968" y="1518200"/>
            <a:ext cx="6317038" cy="5940110"/>
          </a:xfrm>
          <a:prstGeom prst="arc">
            <a:avLst>
              <a:gd name="adj1" fmla="val 18509634"/>
              <a:gd name="adj2" fmla="val 20518433"/>
            </a:avLst>
          </a:prstGeom>
          <a:ln w="127000">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9" name="Arc 8"/>
          <p:cNvSpPr/>
          <p:nvPr userDrawn="1"/>
        </p:nvSpPr>
        <p:spPr>
          <a:xfrm>
            <a:off x="1343968" y="1518200"/>
            <a:ext cx="6317038" cy="5940110"/>
          </a:xfrm>
          <a:prstGeom prst="arc">
            <a:avLst>
              <a:gd name="adj1" fmla="val 15261835"/>
              <a:gd name="adj2" fmla="val 17338466"/>
            </a:avLst>
          </a:prstGeom>
          <a:ln w="127000">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10" name="Arc 9"/>
          <p:cNvSpPr/>
          <p:nvPr userDrawn="1"/>
        </p:nvSpPr>
        <p:spPr>
          <a:xfrm>
            <a:off x="1343968" y="1518200"/>
            <a:ext cx="6317038" cy="5940110"/>
          </a:xfrm>
          <a:prstGeom prst="arc">
            <a:avLst>
              <a:gd name="adj1" fmla="val 11930057"/>
              <a:gd name="adj2" fmla="val 14010489"/>
            </a:avLst>
          </a:prstGeom>
          <a:ln w="127000">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11" name="Arc 10"/>
          <p:cNvSpPr/>
          <p:nvPr userDrawn="1"/>
        </p:nvSpPr>
        <p:spPr>
          <a:xfrm>
            <a:off x="1343968" y="1525717"/>
            <a:ext cx="6317038" cy="5940110"/>
          </a:xfrm>
          <a:prstGeom prst="arc">
            <a:avLst>
              <a:gd name="adj1" fmla="val 535777"/>
              <a:gd name="adj2" fmla="val 1518417"/>
            </a:avLst>
          </a:prstGeom>
          <a:ln w="127000">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12" name="TextBox 11"/>
          <p:cNvSpPr txBox="1"/>
          <p:nvPr userDrawn="1"/>
        </p:nvSpPr>
        <p:spPr>
          <a:xfrm>
            <a:off x="6754461" y="4445769"/>
            <a:ext cx="1779939" cy="523220"/>
          </a:xfrm>
          <a:prstGeom prst="rect">
            <a:avLst/>
          </a:prstGeom>
          <a:noFill/>
        </p:spPr>
        <p:txBody>
          <a:bodyPr wrap="square" rtlCol="0">
            <a:spAutoFit/>
          </a:bodyPr>
          <a:lstStyle/>
          <a:p>
            <a:pPr algn="ctr"/>
            <a:r>
              <a:rPr lang="en-US" sz="1600" dirty="0">
                <a:solidFill>
                  <a:schemeClr val="accent3"/>
                </a:solidFill>
                <a:latin typeface="Noto Sans" charset="0"/>
                <a:ea typeface="Noto Sans" charset="0"/>
                <a:cs typeface="Noto Sans" charset="0"/>
              </a:rPr>
              <a:t>SYNCHRONIZE</a:t>
            </a:r>
          </a:p>
          <a:p>
            <a:pPr algn="ctr"/>
            <a:r>
              <a:rPr lang="en-US" sz="1200" dirty="0">
                <a:solidFill>
                  <a:schemeClr val="tx2"/>
                </a:solidFill>
                <a:latin typeface="Noto Sans" charset="0"/>
                <a:ea typeface="Noto Sans" charset="0"/>
                <a:cs typeface="Noto Sans" charset="0"/>
              </a:rPr>
              <a:t>With ORCID record</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1339" y="3149699"/>
            <a:ext cx="1636776" cy="1542288"/>
          </a:xfrm>
          <a:prstGeom prst="rect">
            <a:avLst/>
          </a:prstGeom>
        </p:spPr>
      </p:pic>
      <p:sp>
        <p:nvSpPr>
          <p:cNvPr id="14" name="Rectangle 13"/>
          <p:cNvSpPr/>
          <p:nvPr userDrawn="1"/>
        </p:nvSpPr>
        <p:spPr>
          <a:xfrm>
            <a:off x="3847318" y="1351280"/>
            <a:ext cx="1383201" cy="307127"/>
          </a:xfrm>
          <a:prstGeom prst="rect">
            <a:avLst/>
          </a:prstGeom>
          <a:noFill/>
          <a:ln>
            <a:noFill/>
          </a:ln>
        </p:spPr>
        <p:txBody>
          <a:bodyPr wrap="none" lIns="91440" tIns="45720" rIns="91440" bIns="45720">
            <a:prstTxWarp prst="textArchUp">
              <a:avLst>
                <a:gd name="adj" fmla="val 11228036"/>
              </a:avLst>
            </a:prstTxWarp>
            <a:spAutoFit/>
          </a:bodyPr>
          <a:lstStyle/>
          <a:p>
            <a:pPr algn="ctr"/>
            <a:r>
              <a:rPr lang="en-US" sz="1100" b="0" cap="none" spc="0" dirty="0">
                <a:ln w="0"/>
                <a:solidFill>
                  <a:schemeClr val="tx2"/>
                </a:solidFill>
                <a:latin typeface="Noto Sans" charset="0"/>
                <a:ea typeface="Noto Sans" charset="0"/>
                <a:cs typeface="Noto Sans" charset="0"/>
              </a:rPr>
              <a:t>Assert Information</a:t>
            </a:r>
          </a:p>
        </p:txBody>
      </p:sp>
      <p:cxnSp>
        <p:nvCxnSpPr>
          <p:cNvPr id="15" name="Straight Arrow Connector 14"/>
          <p:cNvCxnSpPr/>
          <p:nvPr userDrawn="1"/>
        </p:nvCxnSpPr>
        <p:spPr>
          <a:xfrm flipH="1">
            <a:off x="1904371" y="4017902"/>
            <a:ext cx="824467" cy="0"/>
          </a:xfrm>
          <a:prstGeom prst="straightConnector1">
            <a:avLst/>
          </a:prstGeom>
          <a:ln w="127000">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300249" y="2284736"/>
            <a:ext cx="1779939" cy="523220"/>
          </a:xfrm>
          <a:prstGeom prst="rect">
            <a:avLst/>
          </a:prstGeom>
          <a:noFill/>
        </p:spPr>
        <p:txBody>
          <a:bodyPr wrap="square" rtlCol="0">
            <a:spAutoFit/>
          </a:bodyPr>
          <a:lstStyle/>
          <a:p>
            <a:pPr algn="ctr"/>
            <a:r>
              <a:rPr lang="en-US" sz="1600" dirty="0">
                <a:latin typeface="Noto Sans" charset="0"/>
                <a:ea typeface="Noto Sans" charset="0"/>
                <a:cs typeface="Noto Sans" charset="0"/>
              </a:rPr>
              <a:t>DISPLAY</a:t>
            </a:r>
          </a:p>
          <a:p>
            <a:pPr algn="ctr"/>
            <a:r>
              <a:rPr lang="en-US" sz="1200" dirty="0">
                <a:solidFill>
                  <a:schemeClr val="tx2"/>
                </a:solidFill>
                <a:latin typeface="Noto Sans" charset="0"/>
                <a:ea typeface="Noto Sans" charset="0"/>
                <a:cs typeface="Noto Sans" charset="0"/>
              </a:rPr>
              <a:t>on sites &amp; metadata</a:t>
            </a:r>
          </a:p>
        </p:txBody>
      </p:sp>
      <p:sp>
        <p:nvSpPr>
          <p:cNvPr id="17" name="Rectangle 16"/>
          <p:cNvSpPr/>
          <p:nvPr userDrawn="1"/>
        </p:nvSpPr>
        <p:spPr>
          <a:xfrm rot="18428570">
            <a:off x="1059397" y="2553283"/>
            <a:ext cx="1909332" cy="430693"/>
          </a:xfrm>
          <a:prstGeom prst="rect">
            <a:avLst/>
          </a:prstGeom>
          <a:noFill/>
          <a:ln>
            <a:noFill/>
          </a:ln>
        </p:spPr>
        <p:txBody>
          <a:bodyPr wrap="none" lIns="91440" tIns="45720" rIns="91440" bIns="45720">
            <a:prstTxWarp prst="textArchUp">
              <a:avLst>
                <a:gd name="adj" fmla="val 10939339"/>
              </a:avLst>
            </a:prstTxWarp>
            <a:spAutoFit/>
          </a:bodyPr>
          <a:lstStyle/>
          <a:p>
            <a:pPr algn="ctr"/>
            <a:r>
              <a:rPr lang="en-US" sz="1100" b="0" cap="none" spc="0" dirty="0">
                <a:ln w="0"/>
                <a:solidFill>
                  <a:schemeClr val="tx2"/>
                </a:solidFill>
                <a:latin typeface="Noto Sans" charset="0"/>
                <a:ea typeface="Noto Sans" charset="0"/>
                <a:cs typeface="Noto Sans" charset="0"/>
              </a:rPr>
              <a:t>Include iD in metadata</a:t>
            </a:r>
          </a:p>
        </p:txBody>
      </p:sp>
      <p:sp>
        <p:nvSpPr>
          <p:cNvPr id="18" name="Rectangle 17"/>
          <p:cNvSpPr/>
          <p:nvPr userDrawn="1"/>
        </p:nvSpPr>
        <p:spPr>
          <a:xfrm rot="3125607">
            <a:off x="5713600" y="2478021"/>
            <a:ext cx="2454852" cy="688267"/>
          </a:xfrm>
          <a:prstGeom prst="rect">
            <a:avLst/>
          </a:prstGeom>
          <a:noFill/>
          <a:ln>
            <a:noFill/>
          </a:ln>
        </p:spPr>
        <p:txBody>
          <a:bodyPr wrap="none" lIns="91440" tIns="45720" rIns="91440" bIns="45720">
            <a:prstTxWarp prst="textArchUp">
              <a:avLst>
                <a:gd name="adj" fmla="val 10939339"/>
              </a:avLst>
            </a:prstTxWarp>
            <a:spAutoFit/>
          </a:bodyPr>
          <a:lstStyle/>
          <a:p>
            <a:pPr algn="ctr"/>
            <a:r>
              <a:rPr lang="en-US" sz="1100" b="0" cap="none" spc="0" dirty="0">
                <a:ln w="0"/>
                <a:solidFill>
                  <a:schemeClr val="tx2"/>
                </a:solidFill>
                <a:latin typeface="Noto Sans" charset="0"/>
                <a:ea typeface="Noto Sans" charset="0"/>
                <a:cs typeface="Noto Sans" charset="0"/>
              </a:rPr>
              <a:t>Synchronize with your system</a:t>
            </a:r>
          </a:p>
        </p:txBody>
      </p:sp>
      <p:sp>
        <p:nvSpPr>
          <p:cNvPr id="19" name="TextBox 18"/>
          <p:cNvSpPr txBox="1"/>
          <p:nvPr userDrawn="1"/>
        </p:nvSpPr>
        <p:spPr>
          <a:xfrm>
            <a:off x="5070800" y="2282219"/>
            <a:ext cx="1779939" cy="523220"/>
          </a:xfrm>
          <a:prstGeom prst="rect">
            <a:avLst/>
          </a:prstGeom>
          <a:noFill/>
        </p:spPr>
        <p:txBody>
          <a:bodyPr wrap="square" rtlCol="0">
            <a:spAutoFit/>
          </a:bodyPr>
          <a:lstStyle/>
          <a:p>
            <a:pPr algn="ctr"/>
            <a:r>
              <a:rPr lang="en-US" sz="1600" dirty="0">
                <a:solidFill>
                  <a:schemeClr val="accent2"/>
                </a:solidFill>
                <a:latin typeface="Noto Sans" charset="0"/>
                <a:ea typeface="Noto Sans" charset="0"/>
                <a:cs typeface="Noto Sans" charset="0"/>
              </a:rPr>
              <a:t>CONNECT</a:t>
            </a:r>
          </a:p>
          <a:p>
            <a:pPr algn="ctr"/>
            <a:r>
              <a:rPr lang="en-US" sz="1200" dirty="0">
                <a:solidFill>
                  <a:schemeClr val="tx2"/>
                </a:solidFill>
                <a:latin typeface="Noto Sans" charset="0"/>
                <a:ea typeface="Noto Sans" charset="0"/>
                <a:cs typeface="Noto Sans" charset="0"/>
              </a:rPr>
              <a:t>information to record</a:t>
            </a:r>
          </a:p>
        </p:txBody>
      </p:sp>
      <p:sp>
        <p:nvSpPr>
          <p:cNvPr id="20" name="TextBox 19"/>
          <p:cNvSpPr txBox="1"/>
          <p:nvPr userDrawn="1"/>
        </p:nvSpPr>
        <p:spPr>
          <a:xfrm>
            <a:off x="516820" y="4464168"/>
            <a:ext cx="1779939" cy="523220"/>
          </a:xfrm>
          <a:prstGeom prst="rect">
            <a:avLst/>
          </a:prstGeom>
          <a:noFill/>
        </p:spPr>
        <p:txBody>
          <a:bodyPr wrap="square" rtlCol="0">
            <a:spAutoFit/>
          </a:bodyPr>
          <a:lstStyle/>
          <a:p>
            <a:pPr algn="ctr"/>
            <a:r>
              <a:rPr lang="en-US" sz="1600" dirty="0">
                <a:solidFill>
                  <a:schemeClr val="accent4"/>
                </a:solidFill>
                <a:latin typeface="Noto Sans" charset="0"/>
                <a:ea typeface="Noto Sans" charset="0"/>
                <a:cs typeface="Noto Sans" charset="0"/>
              </a:rPr>
              <a:t>COLLECT</a:t>
            </a:r>
          </a:p>
          <a:p>
            <a:pPr algn="ctr"/>
            <a:r>
              <a:rPr lang="en-US" sz="1200" dirty="0">
                <a:solidFill>
                  <a:schemeClr val="tx2"/>
                </a:solidFill>
                <a:latin typeface="Noto Sans" charset="0"/>
                <a:ea typeface="Noto Sans" charset="0"/>
                <a:cs typeface="Noto Sans" charset="0"/>
              </a:rPr>
              <a:t>iD</a:t>
            </a:r>
          </a:p>
        </p:txBody>
      </p:sp>
      <p:sp>
        <p:nvSpPr>
          <p:cNvPr id="21" name="TextBox 20"/>
          <p:cNvSpPr txBox="1"/>
          <p:nvPr userDrawn="1"/>
        </p:nvSpPr>
        <p:spPr>
          <a:xfrm>
            <a:off x="2300249" y="4464168"/>
            <a:ext cx="1779939" cy="338554"/>
          </a:xfrm>
          <a:prstGeom prst="rect">
            <a:avLst/>
          </a:prstGeom>
          <a:noFill/>
        </p:spPr>
        <p:txBody>
          <a:bodyPr wrap="square" rtlCol="0">
            <a:spAutoFit/>
          </a:bodyPr>
          <a:lstStyle/>
          <a:p>
            <a:pPr algn="ctr"/>
            <a:r>
              <a:rPr lang="en-US" sz="1600" dirty="0">
                <a:solidFill>
                  <a:schemeClr val="accent1"/>
                </a:solidFill>
                <a:latin typeface="Noto Sans" charset="0"/>
                <a:ea typeface="Noto Sans" charset="0"/>
                <a:cs typeface="Noto Sans" charset="0"/>
              </a:rPr>
              <a:t>AUTHENTICATE</a:t>
            </a:r>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3952" y="3571636"/>
            <a:ext cx="892532" cy="892532"/>
          </a:xfrm>
          <a:prstGeom prst="rect">
            <a:avLst/>
          </a:prstGeom>
        </p:spPr>
      </p:pic>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0523" y="3571636"/>
            <a:ext cx="892532" cy="892532"/>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43952" y="1409349"/>
            <a:ext cx="892532" cy="892532"/>
          </a:xfrm>
          <a:prstGeom prst="rect">
            <a:avLst/>
          </a:prstGeom>
        </p:spPr>
      </p:pic>
      <p:pic>
        <p:nvPicPr>
          <p:cNvPr id="25" name="Picture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14503" y="1395834"/>
            <a:ext cx="892532" cy="892532"/>
          </a:xfrm>
          <a:prstGeom prst="rect">
            <a:avLst/>
          </a:prstGeom>
        </p:spPr>
      </p:pic>
      <p:pic>
        <p:nvPicPr>
          <p:cNvPr id="26" name="Picture 2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198164" y="3574881"/>
            <a:ext cx="892532" cy="892532"/>
          </a:xfrm>
          <a:prstGeom prst="rect">
            <a:avLst/>
          </a:prstGeom>
        </p:spPr>
      </p:pic>
      <p:sp>
        <p:nvSpPr>
          <p:cNvPr id="27" name="TextBox 26"/>
          <p:cNvSpPr txBox="1"/>
          <p:nvPr userDrawn="1"/>
        </p:nvSpPr>
        <p:spPr>
          <a:xfrm>
            <a:off x="4320500" y="4592907"/>
            <a:ext cx="1598455" cy="490071"/>
          </a:xfrm>
          <a:prstGeom prst="rect">
            <a:avLst/>
          </a:prstGeom>
          <a:noFill/>
        </p:spPr>
        <p:txBody>
          <a:bodyPr wrap="square" rtlCol="0">
            <a:spAutoFit/>
          </a:bodyPr>
          <a:lstStyle/>
          <a:p>
            <a:pPr algn="ctr">
              <a:lnSpc>
                <a:spcPct val="80000"/>
              </a:lnSpc>
            </a:pPr>
            <a:r>
              <a:rPr lang="en-US" sz="1600" b="1" i="0" dirty="0">
                <a:solidFill>
                  <a:schemeClr val="accent5"/>
                </a:solidFill>
                <a:latin typeface="Noto Sans" charset="0"/>
                <a:ea typeface="Noto Sans" charset="0"/>
                <a:cs typeface="Noto Sans" charset="0"/>
              </a:rPr>
              <a:t>ENTER ONCE</a:t>
            </a:r>
          </a:p>
          <a:p>
            <a:pPr algn="ctr">
              <a:lnSpc>
                <a:spcPct val="80000"/>
              </a:lnSpc>
            </a:pPr>
            <a:r>
              <a:rPr lang="en-US" sz="1600" b="1" i="0" dirty="0">
                <a:solidFill>
                  <a:schemeClr val="accent5"/>
                </a:solidFill>
                <a:latin typeface="Noto Sans" charset="0"/>
                <a:ea typeface="Noto Sans" charset="0"/>
                <a:cs typeface="Noto Sans" charset="0"/>
              </a:rPr>
              <a:t>REUSE OFTEN</a:t>
            </a:r>
          </a:p>
        </p:txBody>
      </p:sp>
      <p:sp>
        <p:nvSpPr>
          <p:cNvPr id="28" name="TextBox 27"/>
          <p:cNvSpPr txBox="1"/>
          <p:nvPr userDrawn="1"/>
        </p:nvSpPr>
        <p:spPr>
          <a:xfrm>
            <a:off x="4895255" y="5323664"/>
            <a:ext cx="2404663" cy="261610"/>
          </a:xfrm>
          <a:prstGeom prst="rect">
            <a:avLst/>
          </a:prstGeom>
          <a:noFill/>
        </p:spPr>
        <p:txBody>
          <a:bodyPr wrap="square" rtlCol="0">
            <a:spAutoFit/>
          </a:bodyPr>
          <a:lstStyle/>
          <a:p>
            <a:pPr algn="ctr"/>
            <a:r>
              <a:rPr lang="en-US" sz="1100" dirty="0">
                <a:ln w="0"/>
                <a:solidFill>
                  <a:schemeClr val="tx2"/>
                </a:solidFill>
                <a:latin typeface="Noto Sans" charset="0"/>
                <a:ea typeface="Noto Sans" charset="0"/>
                <a:cs typeface="Noto Sans" charset="0"/>
              </a:rPr>
              <a:t>Synchronize with other systems</a:t>
            </a:r>
          </a:p>
        </p:txBody>
      </p:sp>
      <p:sp>
        <p:nvSpPr>
          <p:cNvPr id="29" name="TextBox 28"/>
          <p:cNvSpPr txBox="1"/>
          <p:nvPr userDrawn="1"/>
        </p:nvSpPr>
        <p:spPr>
          <a:xfrm>
            <a:off x="5616920" y="6187638"/>
            <a:ext cx="993797" cy="261610"/>
          </a:xfrm>
          <a:prstGeom prst="rect">
            <a:avLst/>
          </a:prstGeom>
          <a:noFill/>
        </p:spPr>
        <p:txBody>
          <a:bodyPr wrap="square" rtlCol="0">
            <a:spAutoFit/>
          </a:bodyPr>
          <a:lstStyle/>
          <a:p>
            <a:pPr algn="ctr"/>
            <a:r>
              <a:rPr lang="en-US" sz="1100">
                <a:ln w="0"/>
                <a:solidFill>
                  <a:schemeClr val="tx2"/>
                </a:solidFill>
                <a:latin typeface="Noto Sans" charset="0"/>
                <a:ea typeface="Noto Sans" charset="0"/>
                <a:cs typeface="Noto Sans" charset="0"/>
              </a:rPr>
              <a:t>EMPLOYERS</a:t>
            </a:r>
            <a:endParaRPr lang="en-US" sz="1100" dirty="0">
              <a:ln w="0"/>
              <a:solidFill>
                <a:schemeClr val="tx2"/>
              </a:solidFill>
              <a:latin typeface="Noto Sans" charset="0"/>
              <a:ea typeface="Noto Sans" charset="0"/>
              <a:cs typeface="Noto Sans" charset="0"/>
            </a:endParaRPr>
          </a:p>
        </p:txBody>
      </p:sp>
      <p:sp>
        <p:nvSpPr>
          <p:cNvPr id="30" name="TextBox 29"/>
          <p:cNvSpPr txBox="1"/>
          <p:nvPr userDrawn="1"/>
        </p:nvSpPr>
        <p:spPr>
          <a:xfrm>
            <a:off x="4577457" y="6187638"/>
            <a:ext cx="1084539" cy="261610"/>
          </a:xfrm>
          <a:prstGeom prst="rect">
            <a:avLst/>
          </a:prstGeom>
          <a:noFill/>
        </p:spPr>
        <p:txBody>
          <a:bodyPr wrap="square" rtlCol="0">
            <a:spAutoFit/>
          </a:bodyPr>
          <a:lstStyle/>
          <a:p>
            <a:pPr algn="ctr"/>
            <a:r>
              <a:rPr lang="en-US" sz="1100">
                <a:ln w="0"/>
                <a:solidFill>
                  <a:schemeClr val="tx2"/>
                </a:solidFill>
                <a:latin typeface="Noto Sans" charset="0"/>
                <a:ea typeface="Noto Sans" charset="0"/>
                <a:cs typeface="Noto Sans" charset="0"/>
              </a:rPr>
              <a:t>PUBLISHERS</a:t>
            </a:r>
            <a:endParaRPr lang="en-US" sz="1100" dirty="0">
              <a:ln w="0"/>
              <a:solidFill>
                <a:schemeClr val="tx2"/>
              </a:solidFill>
              <a:latin typeface="Noto Sans" charset="0"/>
              <a:ea typeface="Noto Sans" charset="0"/>
              <a:cs typeface="Noto Sans" charset="0"/>
            </a:endParaRPr>
          </a:p>
        </p:txBody>
      </p:sp>
      <p:sp>
        <p:nvSpPr>
          <p:cNvPr id="31" name="TextBox 30"/>
          <p:cNvSpPr txBox="1"/>
          <p:nvPr userDrawn="1"/>
        </p:nvSpPr>
        <p:spPr>
          <a:xfrm>
            <a:off x="6587162" y="6187638"/>
            <a:ext cx="868545" cy="261610"/>
          </a:xfrm>
          <a:prstGeom prst="rect">
            <a:avLst/>
          </a:prstGeom>
          <a:noFill/>
        </p:spPr>
        <p:txBody>
          <a:bodyPr wrap="square" rtlCol="0">
            <a:spAutoFit/>
          </a:bodyPr>
          <a:lstStyle/>
          <a:p>
            <a:pPr algn="ctr"/>
            <a:r>
              <a:rPr lang="en-US" sz="1100" dirty="0">
                <a:ln w="0"/>
                <a:solidFill>
                  <a:schemeClr val="tx2"/>
                </a:solidFill>
                <a:latin typeface="Noto Sans" charset="0"/>
                <a:ea typeface="Noto Sans" charset="0"/>
                <a:cs typeface="Noto Sans" charset="0"/>
              </a:rPr>
              <a:t>FUNDERS</a:t>
            </a:r>
          </a:p>
        </p:txBody>
      </p:sp>
      <p:pic>
        <p:nvPicPr>
          <p:cNvPr id="32" name="Picture 3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63298" y="5611490"/>
            <a:ext cx="701040" cy="673608"/>
          </a:xfrm>
          <a:prstGeom prst="rect">
            <a:avLst/>
          </a:prstGeom>
        </p:spPr>
      </p:pic>
      <p:pic>
        <p:nvPicPr>
          <p:cNvPr id="33" name="Picture 3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725010" y="5702831"/>
            <a:ext cx="789432" cy="542544"/>
          </a:xfrm>
          <a:prstGeom prst="rect">
            <a:avLst/>
          </a:prstGeom>
        </p:spPr>
      </p:pic>
      <p:pic>
        <p:nvPicPr>
          <p:cNvPr id="34" name="Picture 3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13586" y="5666255"/>
            <a:ext cx="615696" cy="615696"/>
          </a:xfrm>
          <a:prstGeom prst="rect">
            <a:avLst/>
          </a:prstGeom>
        </p:spPr>
      </p:pic>
      <p:cxnSp>
        <p:nvCxnSpPr>
          <p:cNvPr id="35" name="Straight Arrow Connector 34"/>
          <p:cNvCxnSpPr/>
          <p:nvPr userDrawn="1"/>
        </p:nvCxnSpPr>
        <p:spPr>
          <a:xfrm flipH="1">
            <a:off x="3636484" y="4017902"/>
            <a:ext cx="754148" cy="0"/>
          </a:xfrm>
          <a:prstGeom prst="straightConnector1">
            <a:avLst/>
          </a:prstGeom>
          <a:ln w="127000">
            <a:solidFill>
              <a:schemeClr val="accent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70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OPERABILITY char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4957" y="2225146"/>
            <a:ext cx="1636776" cy="1542288"/>
          </a:xfrm>
          <a:prstGeom prst="rect">
            <a:avLst/>
          </a:prstGeom>
        </p:spPr>
      </p:pic>
      <p:sp>
        <p:nvSpPr>
          <p:cNvPr id="5" name="TextBox 4"/>
          <p:cNvSpPr txBox="1"/>
          <p:nvPr userDrawn="1"/>
        </p:nvSpPr>
        <p:spPr>
          <a:xfrm>
            <a:off x="399169" y="2026732"/>
            <a:ext cx="1779939" cy="523220"/>
          </a:xfrm>
          <a:prstGeom prst="rect">
            <a:avLst/>
          </a:prstGeom>
          <a:noFill/>
        </p:spPr>
        <p:txBody>
          <a:bodyPr wrap="square" rtlCol="0">
            <a:spAutoFit/>
          </a:bodyPr>
          <a:lstStyle/>
          <a:p>
            <a:pPr algn="r"/>
            <a:r>
              <a:rPr lang="en-US" sz="1600" dirty="0">
                <a:solidFill>
                  <a:schemeClr val="accent1"/>
                </a:solidFill>
                <a:latin typeface="Noto Sans" charset="0"/>
                <a:ea typeface="Noto Sans" charset="0"/>
                <a:cs typeface="Noto Sans" charset="0"/>
              </a:rPr>
              <a:t>PUBLISHER</a:t>
            </a:r>
          </a:p>
          <a:p>
            <a:pPr algn="r"/>
            <a:r>
              <a:rPr lang="en-US" sz="1200" dirty="0">
                <a:solidFill>
                  <a:schemeClr val="tx2"/>
                </a:solidFill>
                <a:latin typeface="Noto Sans" charset="0"/>
                <a:ea typeface="Noto Sans" charset="0"/>
                <a:cs typeface="Noto Sans" charset="0"/>
              </a:rPr>
              <a:t>Assert Authorship</a:t>
            </a:r>
          </a:p>
        </p:txBody>
      </p:sp>
      <p:sp>
        <p:nvSpPr>
          <p:cNvPr id="6" name="TextBox 5"/>
          <p:cNvSpPr txBox="1"/>
          <p:nvPr userDrawn="1"/>
        </p:nvSpPr>
        <p:spPr>
          <a:xfrm>
            <a:off x="6972026" y="2026732"/>
            <a:ext cx="1779939" cy="523220"/>
          </a:xfrm>
          <a:prstGeom prst="rect">
            <a:avLst/>
          </a:prstGeom>
          <a:noFill/>
        </p:spPr>
        <p:txBody>
          <a:bodyPr wrap="square" rtlCol="0">
            <a:spAutoFit/>
          </a:bodyPr>
          <a:lstStyle/>
          <a:p>
            <a:r>
              <a:rPr lang="en-US" sz="1600" dirty="0">
                <a:solidFill>
                  <a:schemeClr val="accent1"/>
                </a:solidFill>
                <a:latin typeface="Noto Sans" charset="0"/>
                <a:ea typeface="Noto Sans" charset="0"/>
                <a:cs typeface="Noto Sans" charset="0"/>
              </a:rPr>
              <a:t>EMPLOYER</a:t>
            </a:r>
          </a:p>
          <a:p>
            <a:r>
              <a:rPr lang="en-US" sz="1200" dirty="0">
                <a:solidFill>
                  <a:schemeClr val="tx2"/>
                </a:solidFill>
                <a:latin typeface="Noto Sans" charset="0"/>
                <a:ea typeface="Noto Sans" charset="0"/>
                <a:cs typeface="Noto Sans" charset="0"/>
              </a:rPr>
              <a:t>Assert Affiliation</a:t>
            </a:r>
          </a:p>
        </p:txBody>
      </p:sp>
      <p:sp>
        <p:nvSpPr>
          <p:cNvPr id="7" name="TextBox 6"/>
          <p:cNvSpPr txBox="1"/>
          <p:nvPr userDrawn="1"/>
        </p:nvSpPr>
        <p:spPr>
          <a:xfrm>
            <a:off x="3723376" y="5589442"/>
            <a:ext cx="1779939" cy="523220"/>
          </a:xfrm>
          <a:prstGeom prst="rect">
            <a:avLst/>
          </a:prstGeom>
          <a:noFill/>
        </p:spPr>
        <p:txBody>
          <a:bodyPr wrap="square" rtlCol="0">
            <a:spAutoFit/>
          </a:bodyPr>
          <a:lstStyle/>
          <a:p>
            <a:pPr algn="ctr"/>
            <a:r>
              <a:rPr lang="en-US" sz="1600" dirty="0">
                <a:solidFill>
                  <a:schemeClr val="accent1"/>
                </a:solidFill>
                <a:latin typeface="Noto Sans" charset="0"/>
                <a:ea typeface="Noto Sans" charset="0"/>
                <a:cs typeface="Noto Sans" charset="0"/>
              </a:rPr>
              <a:t>FUNDER</a:t>
            </a:r>
          </a:p>
          <a:p>
            <a:pPr algn="ctr"/>
            <a:r>
              <a:rPr lang="en-US" sz="1200" dirty="0">
                <a:solidFill>
                  <a:schemeClr val="tx2"/>
                </a:solidFill>
                <a:latin typeface="Noto Sans" charset="0"/>
                <a:ea typeface="Noto Sans" charset="0"/>
                <a:cs typeface="Noto Sans" charset="0"/>
              </a:rPr>
              <a:t>Assert AWARD</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4212" y="1810241"/>
            <a:ext cx="1039368" cy="1048512"/>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02221" y="4515595"/>
            <a:ext cx="1222248" cy="1197864"/>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98649" y="1787381"/>
            <a:ext cx="1048512" cy="1094232"/>
          </a:xfrm>
          <a:prstGeom prst="rect">
            <a:avLst/>
          </a:prstGeom>
        </p:spPr>
      </p:pic>
      <p:grpSp>
        <p:nvGrpSpPr>
          <p:cNvPr id="11" name="Group 10"/>
          <p:cNvGrpSpPr/>
          <p:nvPr userDrawn="1"/>
        </p:nvGrpSpPr>
        <p:grpSpPr>
          <a:xfrm rot="5400000">
            <a:off x="4105141" y="3827328"/>
            <a:ext cx="951083" cy="617424"/>
            <a:chOff x="978081" y="4816494"/>
            <a:chExt cx="1019269" cy="661689"/>
          </a:xfrm>
        </p:grpSpPr>
        <p:cxnSp>
          <p:nvCxnSpPr>
            <p:cNvPr id="12" name="Straight Arrow Connector 11"/>
            <p:cNvCxnSpPr/>
            <p:nvPr/>
          </p:nvCxnSpPr>
          <p:spPr>
            <a:xfrm flipH="1">
              <a:off x="978081" y="5193558"/>
              <a:ext cx="822960" cy="82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8081" y="5216573"/>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COLLECT</a:t>
              </a:r>
            </a:p>
          </p:txBody>
        </p:sp>
        <p:cxnSp>
          <p:nvCxnSpPr>
            <p:cNvPr id="14" name="Straight Arrow Connector 13"/>
            <p:cNvCxnSpPr/>
            <p:nvPr/>
          </p:nvCxnSpPr>
          <p:spPr>
            <a:xfrm>
              <a:off x="1177222" y="5096718"/>
              <a:ext cx="820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8081" y="4816494"/>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CONNECT</a:t>
              </a:r>
            </a:p>
          </p:txBody>
        </p:sp>
      </p:grpSp>
      <p:grpSp>
        <p:nvGrpSpPr>
          <p:cNvPr id="16" name="Group 15"/>
          <p:cNvGrpSpPr/>
          <p:nvPr userDrawn="1"/>
        </p:nvGrpSpPr>
        <p:grpSpPr>
          <a:xfrm rot="1800000">
            <a:off x="2932173" y="2562481"/>
            <a:ext cx="951083" cy="600055"/>
            <a:chOff x="978081" y="4835108"/>
            <a:chExt cx="1019269" cy="643075"/>
          </a:xfrm>
        </p:grpSpPr>
        <p:cxnSp>
          <p:nvCxnSpPr>
            <p:cNvPr id="17" name="Straight Arrow Connector 16"/>
            <p:cNvCxnSpPr/>
            <p:nvPr/>
          </p:nvCxnSpPr>
          <p:spPr>
            <a:xfrm flipH="1">
              <a:off x="978081" y="5193558"/>
              <a:ext cx="822960" cy="82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78081" y="5216573"/>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COLLECT</a:t>
              </a:r>
            </a:p>
          </p:txBody>
        </p:sp>
        <p:cxnSp>
          <p:nvCxnSpPr>
            <p:cNvPr id="19" name="Straight Arrow Connector 18"/>
            <p:cNvCxnSpPr/>
            <p:nvPr/>
          </p:nvCxnSpPr>
          <p:spPr>
            <a:xfrm>
              <a:off x="1177222" y="5096718"/>
              <a:ext cx="820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8081" y="4835108"/>
              <a:ext cx="1019269" cy="261610"/>
            </a:xfrm>
            <a:prstGeom prst="rect">
              <a:avLst/>
            </a:prstGeom>
            <a:noFill/>
          </p:spPr>
          <p:txBody>
            <a:bodyPr wrap="square" rtlCol="0">
              <a:spAutoFit/>
            </a:bodyPr>
            <a:lstStyle/>
            <a:p>
              <a:pPr algn="ctr"/>
              <a:r>
                <a:rPr lang="en-US" sz="1100" b="1">
                  <a:ln w="0"/>
                  <a:solidFill>
                    <a:schemeClr val="tx2"/>
                  </a:solidFill>
                  <a:latin typeface="Noto Sans" charset="0"/>
                  <a:ea typeface="Noto Sans" charset="0"/>
                  <a:cs typeface="Noto Sans" charset="0"/>
                </a:rPr>
                <a:t>CONNECT</a:t>
              </a:r>
              <a:endParaRPr lang="en-US" sz="1100" b="1" dirty="0">
                <a:ln w="0"/>
                <a:solidFill>
                  <a:schemeClr val="tx2"/>
                </a:solidFill>
                <a:latin typeface="Noto Sans" charset="0"/>
                <a:ea typeface="Noto Sans" charset="0"/>
                <a:cs typeface="Noto Sans" charset="0"/>
              </a:endParaRPr>
            </a:p>
          </p:txBody>
        </p:sp>
      </p:grpSp>
      <p:grpSp>
        <p:nvGrpSpPr>
          <p:cNvPr id="21" name="Group 20"/>
          <p:cNvGrpSpPr/>
          <p:nvPr userDrawn="1"/>
        </p:nvGrpSpPr>
        <p:grpSpPr>
          <a:xfrm rot="19800000">
            <a:off x="5231404" y="2562481"/>
            <a:ext cx="951083" cy="600059"/>
            <a:chOff x="978081" y="4835104"/>
            <a:chExt cx="1019269" cy="643079"/>
          </a:xfrm>
        </p:grpSpPr>
        <p:cxnSp>
          <p:nvCxnSpPr>
            <p:cNvPr id="22" name="Straight Arrow Connector 21"/>
            <p:cNvCxnSpPr/>
            <p:nvPr/>
          </p:nvCxnSpPr>
          <p:spPr>
            <a:xfrm flipH="1">
              <a:off x="978081" y="5193558"/>
              <a:ext cx="822960" cy="82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78081" y="5216573"/>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COLLECT</a:t>
              </a:r>
            </a:p>
          </p:txBody>
        </p:sp>
        <p:cxnSp>
          <p:nvCxnSpPr>
            <p:cNvPr id="24" name="Straight Arrow Connector 23"/>
            <p:cNvCxnSpPr/>
            <p:nvPr/>
          </p:nvCxnSpPr>
          <p:spPr>
            <a:xfrm>
              <a:off x="1177222" y="5096718"/>
              <a:ext cx="820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78081" y="4835104"/>
              <a:ext cx="1019269" cy="261610"/>
            </a:xfrm>
            <a:prstGeom prst="rect">
              <a:avLst/>
            </a:prstGeom>
            <a:noFill/>
          </p:spPr>
          <p:txBody>
            <a:bodyPr wrap="square" rtlCol="0">
              <a:spAutoFit/>
            </a:bodyPr>
            <a:lstStyle/>
            <a:p>
              <a:pPr algn="ctr"/>
              <a:r>
                <a:rPr lang="en-US" sz="1100" b="1">
                  <a:ln w="0"/>
                  <a:solidFill>
                    <a:schemeClr val="tx2"/>
                  </a:solidFill>
                  <a:latin typeface="Noto Sans" charset="0"/>
                  <a:ea typeface="Noto Sans" charset="0"/>
                  <a:cs typeface="Noto Sans" charset="0"/>
                </a:rPr>
                <a:t>CONNECT</a:t>
              </a:r>
              <a:endParaRPr lang="en-US" sz="1100" b="1" dirty="0">
                <a:ln w="0"/>
                <a:solidFill>
                  <a:schemeClr val="tx2"/>
                </a:solidFill>
                <a:latin typeface="Noto Sans" charset="0"/>
                <a:ea typeface="Noto Sans" charset="0"/>
                <a:cs typeface="Noto Sans" charset="0"/>
              </a:endParaRPr>
            </a:p>
          </p:txBody>
        </p:sp>
      </p:grpSp>
      <p:sp>
        <p:nvSpPr>
          <p:cNvPr id="26" name="Arc 25"/>
          <p:cNvSpPr/>
          <p:nvPr userDrawn="1"/>
        </p:nvSpPr>
        <p:spPr>
          <a:xfrm>
            <a:off x="2497363" y="1100680"/>
            <a:ext cx="4231964" cy="4161642"/>
          </a:xfrm>
          <a:prstGeom prst="arc">
            <a:avLst>
              <a:gd name="adj1" fmla="val 6385050"/>
              <a:gd name="adj2" fmla="val 11206227"/>
            </a:avLst>
          </a:prstGeom>
          <a:ln w="13970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27" name="Arc 26"/>
          <p:cNvSpPr/>
          <p:nvPr userDrawn="1"/>
        </p:nvSpPr>
        <p:spPr>
          <a:xfrm>
            <a:off x="2494118" y="1100680"/>
            <a:ext cx="4231964" cy="4161642"/>
          </a:xfrm>
          <a:prstGeom prst="arc">
            <a:avLst>
              <a:gd name="adj1" fmla="val 21034409"/>
              <a:gd name="adj2" fmla="val 4536217"/>
            </a:avLst>
          </a:prstGeom>
          <a:ln w="13970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28" name="Arc 27"/>
          <p:cNvSpPr/>
          <p:nvPr userDrawn="1"/>
        </p:nvSpPr>
        <p:spPr>
          <a:xfrm>
            <a:off x="2490149" y="1100680"/>
            <a:ext cx="4231964" cy="4161642"/>
          </a:xfrm>
          <a:prstGeom prst="arc">
            <a:avLst>
              <a:gd name="adj1" fmla="val 13038003"/>
              <a:gd name="adj2" fmla="val 19211400"/>
            </a:avLst>
          </a:prstGeom>
          <a:ln w="13970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30" name="Content Placeholder 5"/>
          <p:cNvSpPr txBox="1">
            <a:spLocks/>
          </p:cNvSpPr>
          <p:nvPr userDrawn="1"/>
        </p:nvSpPr>
        <p:spPr>
          <a:xfrm>
            <a:off x="453658" y="587869"/>
            <a:ext cx="8383254" cy="967862"/>
          </a:xfrm>
          <a:prstGeom prst="rect">
            <a:avLst/>
          </a:prstGeom>
        </p:spPr>
        <p:txBody>
          <a:bodyPr>
            <a:norm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spcAft>
                <a:spcPts val="0"/>
              </a:spcAft>
              <a:buNone/>
            </a:pPr>
            <a:r>
              <a:rPr lang="en-US" sz="3000" b="1" i="0" cap="all" spc="100" baseline="0" dirty="0">
                <a:solidFill>
                  <a:schemeClr val="accent6"/>
                </a:solidFill>
                <a:latin typeface="Noto Sans" charset="0"/>
                <a:ea typeface="Noto Sans" charset="0"/>
                <a:cs typeface="Noto Sans" charset="0"/>
              </a:rPr>
              <a:t>interoperability</a:t>
            </a:r>
            <a:r>
              <a:rPr lang="en-US" sz="3000" b="0" i="0" cap="all" spc="100" baseline="0" dirty="0">
                <a:solidFill>
                  <a:schemeClr val="tx1"/>
                </a:solidFill>
                <a:latin typeface="Noto Sans" charset="0"/>
                <a:ea typeface="Noto Sans" charset="0"/>
                <a:cs typeface="Noto Sans" charset="0"/>
              </a:rPr>
              <a:t>—</a:t>
            </a:r>
            <a:r>
              <a:rPr lang="en-US" sz="2400" b="0" i="0" cap="all" baseline="0" dirty="0">
                <a:solidFill>
                  <a:schemeClr val="tx1"/>
                </a:solidFill>
                <a:latin typeface="Noto Sans" charset="0"/>
                <a:ea typeface="Noto Sans" charset="0"/>
                <a:cs typeface="Noto Sans" charset="0"/>
              </a:rPr>
              <a:t>Enter once reuse often</a:t>
            </a:r>
            <a:br>
              <a:rPr lang="en-US" sz="3200" cap="all" baseline="0" dirty="0">
                <a:latin typeface="+mj-lt"/>
                <a:ea typeface="Noto Sans" charset="0"/>
                <a:cs typeface="Noto Sans" charset="0"/>
              </a:rPr>
            </a:br>
            <a:endParaRPr lang="en-US" sz="2400" cap="all" baseline="0" dirty="0">
              <a:solidFill>
                <a:schemeClr val="tx1"/>
              </a:solidFill>
              <a:latin typeface="+mj-lt"/>
              <a:ea typeface="Noto Sans" charset="0"/>
              <a:cs typeface="Noto Sans" charset="0"/>
            </a:endParaRPr>
          </a:p>
        </p:txBody>
      </p:sp>
    </p:spTree>
    <p:extLst>
      <p:ext uri="{BB962C8B-B14F-4D97-AF65-F5344CB8AC3E}">
        <p14:creationId xmlns:p14="http://schemas.microsoft.com/office/powerpoint/2010/main" val="187442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Snippet mas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566863" y="2184400"/>
            <a:ext cx="6146800" cy="2301195"/>
          </a:xfrm>
          <a:solidFill>
            <a:schemeClr val="bg1"/>
          </a:solidFill>
          <a:ln w="3175">
            <a:solidFill>
              <a:schemeClr val="tx1"/>
            </a:solidFill>
          </a:ln>
          <a:effectLst>
            <a:outerShdw blurRad="190500" dist="38100" dir="2700000" algn="tl" rotWithShape="0">
              <a:schemeClr val="accent5">
                <a:alpha val="50000"/>
              </a:schemeClr>
            </a:outerShdw>
          </a:effectLst>
        </p:spPr>
        <p:txBody>
          <a:bodyPr wrap="square" lIns="365760" tIns="365760" rIns="365760" bIns="365760" anchor="ctr" anchorCtr="0">
            <a:normAutofit/>
          </a:bodyPr>
          <a:lstStyle>
            <a:lvl1pPr marL="0" indent="0">
              <a:lnSpc>
                <a:spcPct val="125000"/>
              </a:lnSpc>
              <a:buFontTx/>
              <a:buNone/>
              <a:defRPr sz="2400" b="0" i="1" spc="100" baseline="0">
                <a:latin typeface="Noto Sans" charset="0"/>
                <a:ea typeface="Noto Sans" charset="0"/>
                <a:cs typeface="Noto Sans" charset="0"/>
              </a:defRPr>
            </a:lvl1pPr>
          </a:lstStyle>
          <a:p>
            <a:pPr lvl="0"/>
            <a:r>
              <a:rPr lang="en-US" dirty="0"/>
              <a:t>Insert quote or important content snippet here and adjust size of box to “fit” content.</a:t>
            </a:r>
          </a:p>
        </p:txBody>
      </p:sp>
      <p:sp>
        <p:nvSpPr>
          <p:cNvPr id="6" name="Text Placeholder 5"/>
          <p:cNvSpPr>
            <a:spLocks noGrp="1"/>
          </p:cNvSpPr>
          <p:nvPr>
            <p:ph type="body" sz="quarter" idx="11" hasCustomPrompt="1"/>
          </p:nvPr>
        </p:nvSpPr>
        <p:spPr>
          <a:xfrm>
            <a:off x="6001657" y="6256338"/>
            <a:ext cx="2743200" cy="304800"/>
          </a:xfrm>
        </p:spPr>
        <p:txBody>
          <a:bodyPr>
            <a:normAutofit/>
          </a:bodyPr>
          <a:lstStyle>
            <a:lvl1pPr marL="0" indent="0">
              <a:buFontTx/>
              <a:buNone/>
              <a:defRPr sz="1000" baseline="0"/>
            </a:lvl1pPr>
          </a:lstStyle>
          <a:p>
            <a:pPr lvl="0"/>
            <a:r>
              <a:rPr lang="en-US" dirty="0"/>
              <a:t>Enter Source or footnote here if needed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9" descr="D:\Workspace II\Brian\orcid\new project\letterhead\sources\line.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033464"/>
            <a:ext cx="9144000" cy="4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C:\Users\videlizard\Pictures\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3352" y="260351"/>
            <a:ext cx="19907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69264" y="1371600"/>
            <a:ext cx="7315200" cy="914400"/>
          </a:xfrm>
        </p:spPr>
        <p:txBody>
          <a:bodyPr lIns="0" rIns="0"/>
          <a:lstStyle/>
          <a:p>
            <a:r>
              <a:rPr lang="en-US" dirty="0"/>
              <a:t>Click to edit Master title style</a:t>
            </a:r>
            <a:endParaRPr lang="fr-FR" dirty="0"/>
          </a:p>
        </p:txBody>
      </p:sp>
      <p:sp>
        <p:nvSpPr>
          <p:cNvPr id="3" name="Content Placeholder 2"/>
          <p:cNvSpPr>
            <a:spLocks noGrp="1"/>
          </p:cNvSpPr>
          <p:nvPr>
            <p:ph sz="half" idx="1"/>
          </p:nvPr>
        </p:nvSpPr>
        <p:spPr>
          <a:xfrm>
            <a:off x="971500" y="2377440"/>
            <a:ext cx="3566160" cy="3705304"/>
          </a:xfrm>
        </p:spPr>
        <p:txBody>
          <a:bodyPr lIns="0" rIns="0"/>
          <a:lstStyle>
            <a:lvl1pPr>
              <a:defRPr sz="2800">
                <a:solidFill>
                  <a:schemeClr val="bg1"/>
                </a:solidFill>
              </a:defRPr>
            </a:lvl1pPr>
            <a:lvl2pPr>
              <a:defRPr sz="2400">
                <a:solidFill>
                  <a:schemeClr val="bg1"/>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716020" y="2377440"/>
            <a:ext cx="3566160" cy="3705304"/>
          </a:xfrm>
        </p:spPr>
        <p:txBody>
          <a:bodyPr lIns="0" rIns="0"/>
          <a:lstStyle>
            <a:lvl1pPr>
              <a:defRPr sz="2800">
                <a:solidFill>
                  <a:schemeClr val="bg1"/>
                </a:solidFill>
              </a:defRPr>
            </a:lvl1pPr>
            <a:lvl2pPr>
              <a:defRPr sz="24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Date Placeholder 3"/>
          <p:cNvSpPr>
            <a:spLocks noGrp="1"/>
          </p:cNvSpPr>
          <p:nvPr>
            <p:ph type="dt" sz="half" idx="10"/>
          </p:nvPr>
        </p:nvSpPr>
        <p:spPr>
          <a:xfrm>
            <a:off x="179390" y="6356351"/>
            <a:ext cx="2133600" cy="365125"/>
          </a:xfrm>
          <a:prstGeom prst="rect">
            <a:avLst/>
          </a:prstGeom>
        </p:spPr>
        <p:txBody>
          <a:bodyPr/>
          <a:lstStyle>
            <a:lvl1pPr>
              <a:defRPr/>
            </a:lvl1pPr>
          </a:lstStyle>
          <a:p>
            <a:pPr>
              <a:defRPr/>
            </a:pPr>
            <a:fld id="{9267131B-5616-BF43-BF80-4ACFAC3E1035}" type="datetime3">
              <a:rPr lang="en-US" smtClean="0"/>
              <a:pPr>
                <a:defRPr/>
              </a:pPr>
              <a:t>19 June 2018</a:t>
            </a:fld>
            <a:endParaRPr lang="fr-FR"/>
          </a:p>
        </p:txBody>
      </p:sp>
      <p:sp>
        <p:nvSpPr>
          <p:cNvPr id="8"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r>
              <a:rPr lang="fr-FR" i="1" dirty="0" err="1">
                <a:solidFill>
                  <a:srgbClr val="D5EDF4"/>
                </a:solidFill>
                <a:latin typeface="Gill Sans"/>
                <a:cs typeface="Gill Sans"/>
              </a:rPr>
              <a:t>orcid</a:t>
            </a:r>
            <a:r>
              <a:rPr lang="fr-FR" i="1" dirty="0" err="1">
                <a:solidFill>
                  <a:prstClr val="black">
                    <a:tint val="75000"/>
                  </a:prstClr>
                </a:solidFill>
                <a:latin typeface="Gill Sans"/>
                <a:cs typeface="Gill Sans"/>
              </a:rPr>
              <a:t>.</a:t>
            </a:r>
            <a:r>
              <a:rPr lang="fr-FR" i="1" dirty="0" err="1">
                <a:solidFill>
                  <a:srgbClr val="2C7C9F"/>
                </a:solidFill>
                <a:latin typeface="Gill Sans"/>
                <a:cs typeface="Gill Sans"/>
              </a:rPr>
              <a:t>org</a:t>
            </a:r>
            <a:endParaRPr lang="fr-FR" i="1" dirty="0">
              <a:solidFill>
                <a:srgbClr val="2C7C9F"/>
              </a:solidFill>
              <a:latin typeface="Gill Sans"/>
              <a:cs typeface="Gill Sans"/>
            </a:endParaRPr>
          </a:p>
        </p:txBody>
      </p:sp>
      <p:sp>
        <p:nvSpPr>
          <p:cNvPr id="9" name="Slide Number Placeholder 5"/>
          <p:cNvSpPr>
            <a:spLocks noGrp="1"/>
          </p:cNvSpPr>
          <p:nvPr>
            <p:ph type="sldNum" sz="quarter" idx="12"/>
          </p:nvPr>
        </p:nvSpPr>
        <p:spPr>
          <a:xfrm>
            <a:off x="6876320" y="6356351"/>
            <a:ext cx="2133600" cy="365125"/>
          </a:xfrm>
          <a:prstGeom prst="rect">
            <a:avLst/>
          </a:prstGeom>
        </p:spPr>
        <p:txBody>
          <a:bodyPr/>
          <a:lstStyle>
            <a:lvl1pPr>
              <a:defRPr/>
            </a:lvl1pPr>
          </a:lstStyle>
          <a:p>
            <a:pPr>
              <a:defRPr/>
            </a:pPr>
            <a:fld id="{DC880BAE-47D0-9948-98B5-6632034C9825}" type="slidenum">
              <a:rPr lang="fr-FR"/>
              <a:pPr>
                <a:defRPr/>
              </a:pPr>
              <a:t>‹#›</a:t>
            </a:fld>
            <a:endParaRPr lang="fr-FR"/>
          </a:p>
        </p:txBody>
      </p:sp>
    </p:spTree>
    <p:extLst>
      <p:ext uri="{BB962C8B-B14F-4D97-AF65-F5344CB8AC3E}">
        <p14:creationId xmlns:p14="http://schemas.microsoft.com/office/powerpoint/2010/main" val="3642747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tati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3323"/>
          </a:xfrm>
          <a:prstGeom prst="rect">
            <a:avLst/>
          </a:prstGeom>
        </p:spPr>
      </p:pic>
      <p:sp>
        <p:nvSpPr>
          <p:cNvPr id="6" name="TextBox 5"/>
          <p:cNvSpPr txBox="1"/>
          <p:nvPr userDrawn="1"/>
        </p:nvSpPr>
        <p:spPr>
          <a:xfrm>
            <a:off x="468923" y="1359877"/>
            <a:ext cx="8206154" cy="4170372"/>
          </a:xfrm>
          <a:prstGeom prst="rect">
            <a:avLst/>
          </a:prstGeom>
          <a:noFill/>
        </p:spPr>
        <p:txBody>
          <a:bodyPr wrap="square" rtlCol="0">
            <a:spAutoFit/>
          </a:bodyPr>
          <a:lstStyle/>
          <a:p>
            <a:pPr marL="0" marR="0" indent="0" algn="ctr" defTabSz="914400" rtl="0" eaLnBrk="1" fontAlgn="auto" latinLnBrk="0" hangingPunct="1">
              <a:lnSpc>
                <a:spcPts val="5300"/>
              </a:lnSpc>
              <a:spcBef>
                <a:spcPts val="0"/>
              </a:spcBef>
              <a:spcAft>
                <a:spcPts val="0"/>
              </a:spcAft>
              <a:buClrTx/>
              <a:buSzTx/>
              <a:buFontTx/>
              <a:buNone/>
              <a:tabLst/>
              <a:defRPr/>
            </a:pPr>
            <a:r>
              <a:rPr lang="en-US" sz="2800" b="0" i="0" u="none" strike="noStrike" kern="1200" cap="all" spc="60" baseline="0" dirty="0">
                <a:solidFill>
                  <a:schemeClr val="tx1"/>
                </a:solidFill>
                <a:latin typeface="Noto Sans Regular" charset="0"/>
                <a:ea typeface="Noto Sans Regular" charset="0"/>
                <a:cs typeface="Noto Sans Regular" charset="0"/>
              </a:rPr>
              <a:t>ORCID’s vision</a:t>
            </a:r>
            <a:r>
              <a:rPr lang="en-US" sz="2800" b="0" i="0" u="none" strike="noStrike" kern="1200" cap="all" spc="60" baseline="0" dirty="0">
                <a:solidFill>
                  <a:schemeClr val="bg1"/>
                </a:solidFill>
                <a:latin typeface="Noto Sans Regular" charset="0"/>
                <a:ea typeface="Noto Sans Regular" charset="0"/>
                <a:cs typeface="Noto Sans Regular" charset="0"/>
              </a:rPr>
              <a:t> </a:t>
            </a:r>
            <a:r>
              <a:rPr lang="en-US" sz="2200" b="0" i="0" u="none" strike="noStrike" kern="1200" cap="all" spc="60" baseline="0" dirty="0">
                <a:solidFill>
                  <a:schemeClr val="bg1"/>
                </a:solidFill>
                <a:latin typeface="Noto Sans Regular" charset="0"/>
                <a:ea typeface="Noto Sans Regular" charset="0"/>
                <a:cs typeface="Noto Sans Regular" charset="0"/>
              </a:rPr>
              <a:t>is a world where all who participate in research, scholarship, and innovation are uniquely identified and connected to their contributions and affiliations across time, disciplines, and borders.</a:t>
            </a:r>
          </a:p>
          <a:p>
            <a:pPr algn="ctr">
              <a:lnSpc>
                <a:spcPts val="5300"/>
              </a:lnSpc>
            </a:pPr>
            <a:endParaRPr lang="en-US" b="0" i="0" dirty="0">
              <a:latin typeface="Noto Sans Regular" charset="0"/>
            </a:endParaRPr>
          </a:p>
        </p:txBody>
      </p:sp>
    </p:spTree>
    <p:extLst>
      <p:ext uri="{BB962C8B-B14F-4D97-AF65-F5344CB8AC3E}">
        <p14:creationId xmlns:p14="http://schemas.microsoft.com/office/powerpoint/2010/main" val="204272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ision (stati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3323"/>
          </a:xfrm>
          <a:prstGeom prst="rect">
            <a:avLst/>
          </a:prstGeom>
        </p:spPr>
      </p:pic>
      <p:sp>
        <p:nvSpPr>
          <p:cNvPr id="3" name="Text Placeholder 2">
            <a:extLst>
              <a:ext uri="{FF2B5EF4-FFF2-40B4-BE49-F238E27FC236}">
                <a16:creationId xmlns:a16="http://schemas.microsoft.com/office/drawing/2014/main" id="{241359C8-A772-4EF7-A82F-A4289E7EE57A}"/>
              </a:ext>
            </a:extLst>
          </p:cNvPr>
          <p:cNvSpPr>
            <a:spLocks noGrp="1"/>
          </p:cNvSpPr>
          <p:nvPr>
            <p:ph type="body" sz="quarter" idx="10"/>
          </p:nvPr>
        </p:nvSpPr>
        <p:spPr>
          <a:xfrm>
            <a:off x="650875" y="801688"/>
            <a:ext cx="7978775" cy="4859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HK"/>
          </a:p>
        </p:txBody>
      </p:sp>
    </p:spTree>
    <p:extLst>
      <p:ext uri="{BB962C8B-B14F-4D97-AF65-F5344CB8AC3E}">
        <p14:creationId xmlns:p14="http://schemas.microsoft.com/office/powerpoint/2010/main" val="70352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9600" y="405302"/>
            <a:ext cx="7924800" cy="984738"/>
          </a:xfrm>
        </p:spPr>
        <p:txBody>
          <a:bodyPr/>
          <a:lstStyle/>
          <a:p>
            <a:r>
              <a:rPr lang="en-US" dirty="0"/>
              <a:t>Click to edit green header</a:t>
            </a:r>
          </a:p>
        </p:txBody>
      </p:sp>
      <p:sp>
        <p:nvSpPr>
          <p:cNvPr id="9" name="Content Placeholder 8"/>
          <p:cNvSpPr>
            <a:spLocks noGrp="1"/>
          </p:cNvSpPr>
          <p:nvPr>
            <p:ph sz="quarter" idx="13"/>
          </p:nvPr>
        </p:nvSpPr>
        <p:spPr>
          <a:xfrm>
            <a:off x="609600" y="1562100"/>
            <a:ext cx="7924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027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Head, subhead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green header</a:t>
            </a:r>
          </a:p>
        </p:txBody>
      </p:sp>
      <p:sp>
        <p:nvSpPr>
          <p:cNvPr id="4" name="Content Placeholder 8"/>
          <p:cNvSpPr>
            <a:spLocks noGrp="1"/>
          </p:cNvSpPr>
          <p:nvPr>
            <p:ph sz="quarter" idx="13" hasCustomPrompt="1"/>
          </p:nvPr>
        </p:nvSpPr>
        <p:spPr>
          <a:xfrm>
            <a:off x="609600" y="1562101"/>
            <a:ext cx="7924800" cy="501162"/>
          </a:xfrm>
        </p:spPr>
        <p:txBody>
          <a:bodyPr>
            <a:normAutofit/>
          </a:bodyPr>
          <a:lstStyle>
            <a:lvl1pPr marL="0" indent="0">
              <a:buNone/>
              <a:defRPr sz="2600" b="1" i="0" cap="all" baseline="0">
                <a:latin typeface="Noto Sans Bold" charset="0"/>
                <a:ea typeface="Noto Sans Bold" charset="0"/>
                <a:cs typeface="Noto Sans Bold" charset="0"/>
              </a:defRPr>
            </a:lvl1pPr>
          </a:lstStyle>
          <a:p>
            <a:pPr lvl="0"/>
            <a:r>
              <a:rPr lang="en-US" dirty="0"/>
              <a:t>Click here to edit Subhead</a:t>
            </a:r>
          </a:p>
        </p:txBody>
      </p:sp>
      <p:sp>
        <p:nvSpPr>
          <p:cNvPr id="6" name="Text Placeholder 5"/>
          <p:cNvSpPr>
            <a:spLocks noGrp="1"/>
          </p:cNvSpPr>
          <p:nvPr>
            <p:ph type="body" sz="quarter" idx="14" hasCustomPrompt="1"/>
          </p:nvPr>
        </p:nvSpPr>
        <p:spPr>
          <a:xfrm>
            <a:off x="890954" y="2172678"/>
            <a:ext cx="7643445" cy="3439136"/>
          </a:xfrm>
        </p:spPr>
        <p:txBody>
          <a:bodyPr>
            <a:normAutofit/>
          </a:bodyPr>
          <a:lstStyle>
            <a:lvl1pPr marL="0" indent="0">
              <a:buFontTx/>
              <a:buNone/>
              <a:defRPr sz="2400" baseline="0"/>
            </a:lvl1pPr>
            <a:lvl2pPr marL="210312" indent="0">
              <a:buFontTx/>
              <a:buNone/>
              <a:defRPr/>
            </a:lvl2pPr>
            <a:lvl3pPr marL="457200" indent="0">
              <a:buFontTx/>
              <a:buNone/>
              <a:defRPr/>
            </a:lvl3pPr>
            <a:lvl4pPr marL="731520" indent="0">
              <a:buFontTx/>
              <a:buNone/>
              <a:defRPr/>
            </a:lvl4pPr>
            <a:lvl5pPr marL="1005840" indent="0">
              <a:buFontTx/>
              <a:buNone/>
              <a:defRPr/>
            </a:lvl5pPr>
          </a:lstStyle>
          <a:p>
            <a:pPr lvl="0"/>
            <a:r>
              <a:rPr lang="en-US" dirty="0"/>
              <a:t>Click to edit text </a:t>
            </a:r>
          </a:p>
        </p:txBody>
      </p:sp>
    </p:spTree>
    <p:extLst>
      <p:ext uri="{BB962C8B-B14F-4D97-AF65-F5344CB8AC3E}">
        <p14:creationId xmlns:p14="http://schemas.microsoft.com/office/powerpoint/2010/main" val="207468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orted photo or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grey header</a:t>
            </a:r>
          </a:p>
        </p:txBody>
      </p:sp>
      <p:sp>
        <p:nvSpPr>
          <p:cNvPr id="5" name="Picture Placeholder 4"/>
          <p:cNvSpPr>
            <a:spLocks noGrp="1"/>
          </p:cNvSpPr>
          <p:nvPr>
            <p:ph type="pic" sz="quarter" idx="11" hasCustomPrompt="1"/>
          </p:nvPr>
        </p:nvSpPr>
        <p:spPr>
          <a:xfrm>
            <a:off x="609600" y="1562100"/>
            <a:ext cx="7924800" cy="4572000"/>
          </a:xfrm>
        </p:spPr>
        <p:txBody>
          <a:bodyPr anchor="ctr"/>
          <a:lstStyle>
            <a:lvl1pPr algn="ctr">
              <a:defRPr/>
            </a:lvl1pPr>
          </a:lstStyle>
          <a:p>
            <a:r>
              <a:rPr lang="en-US" dirty="0"/>
              <a:t>Click to add Picture or import graphic</a:t>
            </a:r>
          </a:p>
        </p:txBody>
      </p:sp>
    </p:spTree>
    <p:extLst>
      <p:ext uri="{BB962C8B-B14F-4D97-AF65-F5344CB8AC3E}">
        <p14:creationId xmlns:p14="http://schemas.microsoft.com/office/powerpoint/2010/main" val="211300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rge imported graphic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grey header</a:t>
            </a:r>
          </a:p>
        </p:txBody>
      </p:sp>
      <p:sp>
        <p:nvSpPr>
          <p:cNvPr id="5" name="Picture Placeholder 4"/>
          <p:cNvSpPr>
            <a:spLocks noGrp="1"/>
          </p:cNvSpPr>
          <p:nvPr>
            <p:ph type="pic" sz="quarter" idx="11" hasCustomPrompt="1"/>
          </p:nvPr>
        </p:nvSpPr>
        <p:spPr>
          <a:xfrm>
            <a:off x="609600" y="1562100"/>
            <a:ext cx="7924800" cy="4572000"/>
          </a:xfrm>
        </p:spPr>
        <p:txBody>
          <a:bodyPr anchor="ctr"/>
          <a:lstStyle>
            <a:lvl1pPr algn="ctr">
              <a:defRPr/>
            </a:lvl1pPr>
          </a:lstStyle>
          <a:p>
            <a:r>
              <a:rPr lang="en-US" dirty="0"/>
              <a:t>Click to add Picture or graphic</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imag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2341" y="405302"/>
            <a:ext cx="5422887" cy="984738"/>
          </a:xfrm>
        </p:spPr>
        <p:txBody>
          <a:bodyPr/>
          <a:lstStyle/>
          <a:p>
            <a:r>
              <a:rPr lang="en-US" dirty="0"/>
              <a:t>Click to edit green header</a:t>
            </a:r>
          </a:p>
        </p:txBody>
      </p:sp>
      <p:sp>
        <p:nvSpPr>
          <p:cNvPr id="7" name="Content Placeholder 6"/>
          <p:cNvSpPr>
            <a:spLocks noGrp="1"/>
          </p:cNvSpPr>
          <p:nvPr>
            <p:ph sz="quarter" idx="11"/>
          </p:nvPr>
        </p:nvSpPr>
        <p:spPr>
          <a:xfrm>
            <a:off x="3122613" y="1562100"/>
            <a:ext cx="5411787"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hasCustomPrompt="1"/>
          </p:nvPr>
        </p:nvSpPr>
        <p:spPr>
          <a:xfrm>
            <a:off x="0" y="0"/>
            <a:ext cx="3048000" cy="6134100"/>
          </a:xfrm>
          <a:solidFill>
            <a:schemeClr val="bg1"/>
          </a:solidFill>
          <a:ln>
            <a:noFill/>
          </a:ln>
        </p:spPr>
        <p:txBody>
          <a:bodyPr anchor="ctr" anchorCtr="1"/>
          <a:lstStyle>
            <a:lvl1pPr>
              <a:defRPr baseline="0"/>
            </a:lvl1pPr>
          </a:lstStyle>
          <a:p>
            <a:r>
              <a:rPr lang="en-US" dirty="0"/>
              <a:t>Click to add imported image</a:t>
            </a:r>
          </a:p>
        </p:txBody>
      </p:sp>
    </p:spTree>
    <p:extLst>
      <p:ext uri="{BB962C8B-B14F-4D97-AF65-F5344CB8AC3E}">
        <p14:creationId xmlns:p14="http://schemas.microsoft.com/office/powerpoint/2010/main" val="81337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6134100"/>
          </a:xfrm>
        </p:spPr>
        <p:txBody>
          <a:bodyPr anchor="ctr"/>
          <a:lstStyle>
            <a:lvl1pPr algn="ctr">
              <a:defRPr/>
            </a:lvl1pPr>
          </a:lstStyle>
          <a:p>
            <a:r>
              <a:rPr lang="en-US" dirty="0"/>
              <a:t>Click to add photo / image</a:t>
            </a:r>
          </a:p>
        </p:txBody>
      </p:sp>
    </p:spTree>
    <p:extLst>
      <p:ext uri="{BB962C8B-B14F-4D97-AF65-F5344CB8AC3E}">
        <p14:creationId xmlns:p14="http://schemas.microsoft.com/office/powerpoint/2010/main" val="45194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126480"/>
            <a:ext cx="91440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oto Sans Regular" charset="0"/>
            </a:endParaRPr>
          </a:p>
        </p:txBody>
      </p:sp>
      <p:sp>
        <p:nvSpPr>
          <p:cNvPr id="3" name="Text Placeholder 2"/>
          <p:cNvSpPr>
            <a:spLocks noGrp="1" noChangeAspect="1"/>
          </p:cNvSpPr>
          <p:nvPr>
            <p:ph type="body" idx="1"/>
          </p:nvPr>
        </p:nvSpPr>
        <p:spPr>
          <a:xfrm>
            <a:off x="609599" y="1578708"/>
            <a:ext cx="7935629" cy="4286833"/>
          </a:xfrm>
          <a:prstGeom prst="rect">
            <a:avLst/>
          </a:prstGeom>
        </p:spPr>
        <p:txBody>
          <a:bodyPr vert="horz" lIns="91440" tIns="45720" rIns="91440" bIns="45720" rtlCol="0">
            <a:normAutofit/>
          </a:bodyPr>
          <a:lstStyle/>
          <a:p>
            <a:pPr lvl="0"/>
            <a:r>
              <a:rPr lang="en-US" dirty="0"/>
              <a:t>Bullet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599" y="405302"/>
            <a:ext cx="7935629" cy="984738"/>
          </a:xfrm>
          <a:prstGeom prst="rect">
            <a:avLst/>
          </a:prstGeom>
        </p:spPr>
        <p:txBody>
          <a:bodyPr vert="horz" lIns="91440" tIns="45720" rIns="91440" bIns="45720" rtlCol="0" anchor="b">
            <a:noAutofit/>
          </a:bodyPr>
          <a:lstStyle/>
          <a:p>
            <a:r>
              <a:rPr lang="en-US" dirty="0"/>
              <a:t>Green Header</a:t>
            </a:r>
          </a:p>
        </p:txBody>
      </p:sp>
      <p:pic>
        <p:nvPicPr>
          <p:cNvPr id="10" name="Picture 9"/>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61950" y="6258626"/>
            <a:ext cx="495300" cy="495300"/>
          </a:xfrm>
          <a:prstGeom prst="rect">
            <a:avLst/>
          </a:prstGeom>
        </p:spPr>
      </p:pic>
      <p:cxnSp>
        <p:nvCxnSpPr>
          <p:cNvPr id="12" name="Straight Connector 11"/>
          <p:cNvCxnSpPr/>
          <p:nvPr userDrawn="1"/>
        </p:nvCxnSpPr>
        <p:spPr>
          <a:xfrm>
            <a:off x="-27709" y="6139182"/>
            <a:ext cx="92429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17487"/>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83" r:id="rId3"/>
    <p:sldLayoutId id="2147483661" r:id="rId4"/>
    <p:sldLayoutId id="2147483668" r:id="rId5"/>
    <p:sldLayoutId id="2147483665" r:id="rId6"/>
    <p:sldLayoutId id="2147483670" r:id="rId7"/>
    <p:sldLayoutId id="2147483666" r:id="rId8"/>
    <p:sldLayoutId id="2147483667" r:id="rId9"/>
    <p:sldLayoutId id="2147483676" r:id="rId10"/>
    <p:sldLayoutId id="2147483671" r:id="rId11"/>
    <p:sldLayoutId id="2147483681" r:id="rId12"/>
    <p:sldLayoutId id="2147483672" r:id="rId13"/>
    <p:sldLayoutId id="2147483673" r:id="rId14"/>
    <p:sldLayoutId id="2147483675" r:id="rId15"/>
    <p:sldLayoutId id="2147483678" r:id="rId16"/>
    <p:sldLayoutId id="2147483680" r:id="rId17"/>
    <p:sldLayoutId id="2147483682" r:id="rId18"/>
  </p:sldLayoutIdLst>
  <p:hf hdr="0" ftr="0" dt="0"/>
  <p:txStyles>
    <p:titleStyle>
      <a:lvl1pPr algn="l" defTabSz="914400" rtl="0" eaLnBrk="1" latinLnBrk="0" hangingPunct="1">
        <a:lnSpc>
          <a:spcPts val="4000"/>
        </a:lnSpc>
        <a:spcBef>
          <a:spcPct val="0"/>
        </a:spcBef>
        <a:buNone/>
        <a:defRPr sz="4000" b="1" i="0" kern="1200" cap="all" spc="0" baseline="0">
          <a:solidFill>
            <a:schemeClr val="tx1"/>
          </a:solidFill>
          <a:latin typeface="Noto Sans Bold" charset="0"/>
          <a:ea typeface="Noto Sans Bold" charset="0"/>
          <a:cs typeface="Noto Sans Bold"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64">
          <p15:clr>
            <a:srgbClr val="5ACBF0"/>
          </p15:clr>
        </p15:guide>
        <p15:guide id="2" pos="384">
          <p15:clr>
            <a:srgbClr val="5ACBF0"/>
          </p15:clr>
        </p15:guide>
        <p15:guide id="3" pos="5376">
          <p15:clr>
            <a:srgbClr val="5ACBF0"/>
          </p15:clr>
        </p15:guide>
        <p15:guide id="4" pos="1920">
          <p15:clr>
            <a:srgbClr val="5ACBF0"/>
          </p15:clr>
        </p15:guide>
        <p15:guide id="5" pos="3840">
          <p15:clr>
            <a:srgbClr val="5ACBF0"/>
          </p15:clr>
        </p15:guide>
        <p15:guide id="6" orient="horz" pos="984">
          <p15:clr>
            <a:srgbClr val="5ACBF0"/>
          </p15:clr>
        </p15:guide>
        <p15:guide id="7" orient="horz" pos="864">
          <p15:clr>
            <a:srgbClr val="5ACBF0"/>
          </p15:clr>
        </p15:guide>
        <p15:guide id="8"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797829" y="4083729"/>
            <a:ext cx="6736572" cy="511714"/>
          </a:xfrm>
        </p:spPr>
        <p:txBody>
          <a:bodyPr/>
          <a:lstStyle/>
          <a:p>
            <a:r>
              <a:rPr lang="en-US" sz="3200" dirty="0">
                <a:solidFill>
                  <a:prstClr val="white"/>
                </a:solidFill>
              </a:rPr>
              <a:t>AN ORCID UPDATE</a:t>
            </a:r>
          </a:p>
        </p:txBody>
      </p:sp>
      <p:sp>
        <p:nvSpPr>
          <p:cNvPr id="3" name="Content Placeholder 2"/>
          <p:cNvSpPr>
            <a:spLocks noGrp="1"/>
          </p:cNvSpPr>
          <p:nvPr>
            <p:ph sz="quarter" idx="12"/>
          </p:nvPr>
        </p:nvSpPr>
        <p:spPr>
          <a:xfrm>
            <a:off x="1334125" y="4830003"/>
            <a:ext cx="7200275" cy="509955"/>
          </a:xfrm>
        </p:spPr>
        <p:txBody>
          <a:bodyPr/>
          <a:lstStyle/>
          <a:p>
            <a:r>
              <a:rPr lang="en-US" sz="2000" spc="110" dirty="0" err="1">
                <a:solidFill>
                  <a:schemeClr val="tx1"/>
                </a:solidFill>
              </a:rPr>
              <a:t>emug</a:t>
            </a:r>
            <a:r>
              <a:rPr lang="en-US" sz="1600" spc="110" dirty="0">
                <a:solidFill>
                  <a:prstClr val="white"/>
                </a:solidFill>
              </a:rPr>
              <a:t>, June 21, 2018</a:t>
            </a:r>
          </a:p>
          <a:p>
            <a:r>
              <a:rPr lang="en-US" sz="1600" spc="110" dirty="0">
                <a:solidFill>
                  <a:prstClr val="white"/>
                </a:solidFill>
              </a:rPr>
              <a:t>Alice meadows, director of community engagement &amp; support https://</a:t>
            </a:r>
            <a:r>
              <a:rPr lang="en-US" sz="1600" spc="110" dirty="0" err="1">
                <a:solidFill>
                  <a:prstClr val="white"/>
                </a:solidFill>
              </a:rPr>
              <a:t>orcid.org</a:t>
            </a:r>
            <a:r>
              <a:rPr lang="en-US" sz="1600" spc="110" dirty="0">
                <a:solidFill>
                  <a:prstClr val="white"/>
                </a:solidFill>
              </a:rPr>
              <a:t>/0000-0003-2161-3781</a:t>
            </a:r>
          </a:p>
          <a:p>
            <a:endParaRPr lang="en-US" dirty="0"/>
          </a:p>
        </p:txBody>
      </p:sp>
    </p:spTree>
    <p:extLst>
      <p:ext uri="{BB962C8B-B14F-4D97-AF65-F5344CB8AC3E}">
        <p14:creationId xmlns:p14="http://schemas.microsoft.com/office/powerpoint/2010/main" val="82503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485"/>
            <a:ext cx="8084694" cy="984738"/>
          </a:xfrm>
        </p:spPr>
        <p:txBody>
          <a:bodyPr/>
          <a:lstStyle/>
          <a:p>
            <a:r>
              <a:rPr lang="en-US" dirty="0">
                <a:solidFill>
                  <a:srgbClr val="A4CD39"/>
                </a:solidFill>
              </a:rPr>
              <a:t>ORCID </a:t>
            </a:r>
            <a:r>
              <a:rPr lang="en-US" dirty="0">
                <a:solidFill>
                  <a:schemeClr val="tx2"/>
                </a:solidFill>
              </a:rPr>
              <a:t>new affiliation types</a:t>
            </a:r>
          </a:p>
        </p:txBody>
      </p:sp>
      <p:sp>
        <p:nvSpPr>
          <p:cNvPr id="3" name="Content Placeholder 2"/>
          <p:cNvSpPr>
            <a:spLocks noGrp="1"/>
          </p:cNvSpPr>
          <p:nvPr>
            <p:ph sz="quarter" idx="13"/>
          </p:nvPr>
        </p:nvSpPr>
        <p:spPr>
          <a:xfrm>
            <a:off x="359765" y="1184223"/>
            <a:ext cx="8499422" cy="5143015"/>
          </a:xfrm>
        </p:spPr>
        <p:txBody>
          <a:bodyPr>
            <a:normAutofit/>
          </a:bodyPr>
          <a:lstStyle/>
          <a:p>
            <a:pPr marL="0" indent="0">
              <a:buClr>
                <a:schemeClr val="tx1"/>
              </a:buClr>
              <a:buNone/>
            </a:pPr>
            <a:r>
              <a:rPr lang="en-US" sz="3200" dirty="0"/>
              <a:t>Coming soon in our new 3.0 API release candidate</a:t>
            </a:r>
            <a:r>
              <a:rPr lang="en-US" sz="2800" dirty="0"/>
              <a:t>:</a:t>
            </a:r>
          </a:p>
          <a:p>
            <a:pPr lvl="1">
              <a:buClr>
                <a:schemeClr val="tx1"/>
              </a:buClr>
            </a:pPr>
            <a:r>
              <a:rPr lang="en-US" sz="2800" b="1" dirty="0"/>
              <a:t>Qualifications:</a:t>
            </a:r>
            <a:r>
              <a:rPr lang="en-US" sz="2800" dirty="0"/>
              <a:t> Professional and continuing education qualifications, training, certification</a:t>
            </a:r>
          </a:p>
          <a:p>
            <a:pPr lvl="1">
              <a:buClr>
                <a:schemeClr val="tx1"/>
              </a:buClr>
            </a:pPr>
            <a:r>
              <a:rPr lang="en-US" sz="2800" b="1" dirty="0"/>
              <a:t>Invited positions &amp; distinctions: </a:t>
            </a:r>
            <a:r>
              <a:rPr lang="en-US" sz="2800" dirty="0"/>
              <a:t>Emeritus professor, visiting lecturer, trophies, honorary degrees, </a:t>
            </a:r>
            <a:r>
              <a:rPr lang="en-US" sz="2800" dirty="0" err="1"/>
              <a:t>etc</a:t>
            </a:r>
            <a:endParaRPr lang="en-US" sz="2800" dirty="0"/>
          </a:p>
          <a:p>
            <a:pPr lvl="1">
              <a:buClr>
                <a:schemeClr val="tx1"/>
              </a:buClr>
            </a:pPr>
            <a:r>
              <a:rPr lang="en-US" sz="2800" b="1" dirty="0"/>
              <a:t>Membership &amp; service:</a:t>
            </a:r>
            <a:r>
              <a:rPr lang="en-US" sz="2800" dirty="0"/>
              <a:t> Association membership, editorial board service, </a:t>
            </a:r>
            <a:r>
              <a:rPr lang="en-US" sz="2800" dirty="0" err="1"/>
              <a:t>etc</a:t>
            </a:r>
            <a:endParaRPr lang="en-US" sz="2800" dirty="0"/>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
        <p:nvSpPr>
          <p:cNvPr id="5" name="TextBox 4">
            <a:extLst>
              <a:ext uri="{FF2B5EF4-FFF2-40B4-BE49-F238E27FC236}">
                <a16:creationId xmlns:a16="http://schemas.microsoft.com/office/drawing/2014/main" id="{5637E510-C4B8-2249-B772-39DE695CEC3C}"/>
              </a:ext>
            </a:extLst>
          </p:cNvPr>
          <p:cNvSpPr txBox="1"/>
          <p:nvPr/>
        </p:nvSpPr>
        <p:spPr>
          <a:xfrm>
            <a:off x="1339787" y="6219537"/>
            <a:ext cx="4566337" cy="646331"/>
          </a:xfrm>
          <a:prstGeom prst="rect">
            <a:avLst/>
          </a:prstGeom>
          <a:noFill/>
        </p:spPr>
        <p:txBody>
          <a:bodyPr wrap="square" rtlCol="0">
            <a:spAutoFit/>
          </a:bodyPr>
          <a:lstStyle/>
          <a:p>
            <a:r>
              <a:rPr lang="en-US" dirty="0">
                <a:solidFill>
                  <a:schemeClr val="accent6"/>
                </a:solidFill>
              </a:rPr>
              <a:t>https://</a:t>
            </a:r>
            <a:r>
              <a:rPr lang="en-US" dirty="0" err="1">
                <a:solidFill>
                  <a:schemeClr val="accent6"/>
                </a:solidFill>
              </a:rPr>
              <a:t>orcid.org</a:t>
            </a:r>
            <a:r>
              <a:rPr lang="en-US" dirty="0">
                <a:solidFill>
                  <a:schemeClr val="accent6"/>
                </a:solidFill>
              </a:rPr>
              <a:t>/blog/2018/03/01/expanding-affiliations-</a:t>
            </a:r>
            <a:r>
              <a:rPr lang="en-US" dirty="0" err="1">
                <a:solidFill>
                  <a:schemeClr val="accent6"/>
                </a:solidFill>
              </a:rPr>
              <a:t>orcid</a:t>
            </a:r>
            <a:r>
              <a:rPr lang="en-US" dirty="0">
                <a:solidFill>
                  <a:schemeClr val="accent6"/>
                </a:solidFill>
              </a:rPr>
              <a:t>-update</a:t>
            </a:r>
          </a:p>
        </p:txBody>
      </p:sp>
    </p:spTree>
    <p:extLst>
      <p:ext uri="{BB962C8B-B14F-4D97-AF65-F5344CB8AC3E}">
        <p14:creationId xmlns:p14="http://schemas.microsoft.com/office/powerpoint/2010/main" val="408543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485"/>
            <a:ext cx="8084694" cy="984738"/>
          </a:xfrm>
        </p:spPr>
        <p:txBody>
          <a:bodyPr/>
          <a:lstStyle/>
          <a:p>
            <a:r>
              <a:rPr lang="en-US" dirty="0">
                <a:solidFill>
                  <a:srgbClr val="A4CD39"/>
                </a:solidFill>
              </a:rPr>
              <a:t>ORCID </a:t>
            </a:r>
            <a:r>
              <a:rPr lang="en-US" dirty="0">
                <a:solidFill>
                  <a:schemeClr val="tx2"/>
                </a:solidFill>
              </a:rPr>
              <a:t>publishing user group</a:t>
            </a:r>
          </a:p>
        </p:txBody>
      </p:sp>
      <p:sp>
        <p:nvSpPr>
          <p:cNvPr id="3" name="Content Placeholder 2"/>
          <p:cNvSpPr>
            <a:spLocks noGrp="1"/>
          </p:cNvSpPr>
          <p:nvPr>
            <p:ph sz="quarter" idx="13"/>
          </p:nvPr>
        </p:nvSpPr>
        <p:spPr>
          <a:xfrm>
            <a:off x="149902" y="1184223"/>
            <a:ext cx="8709285" cy="5143015"/>
          </a:xfrm>
        </p:spPr>
        <p:txBody>
          <a:bodyPr>
            <a:normAutofit/>
          </a:bodyPr>
          <a:lstStyle/>
          <a:p>
            <a:pPr lvl="1">
              <a:buClr>
                <a:schemeClr val="tx1"/>
              </a:buClr>
            </a:pPr>
            <a:r>
              <a:rPr lang="en-US" sz="2800" dirty="0"/>
              <a:t>SSP breakfast meeting attended by ~40 people from ~30 organizations</a:t>
            </a:r>
          </a:p>
          <a:p>
            <a:pPr lvl="1">
              <a:buClr>
                <a:schemeClr val="tx1"/>
              </a:buClr>
            </a:pPr>
            <a:r>
              <a:rPr lang="en-US" sz="2800" dirty="0"/>
              <a:t>Follow-up webinar to launch user group on June 28 10:30 AM Eastern/14:00 GMT</a:t>
            </a:r>
          </a:p>
          <a:p>
            <a:pPr marL="210312" lvl="1" indent="0">
              <a:buClr>
                <a:schemeClr val="tx1"/>
              </a:buClr>
              <a:buNone/>
            </a:pPr>
            <a:r>
              <a:rPr lang="en-US" sz="2800" b="1" dirty="0"/>
              <a:t>Register at:</a:t>
            </a:r>
          </a:p>
          <a:p>
            <a:pPr marL="210312" lvl="1" indent="0">
              <a:buClr>
                <a:schemeClr val="tx1"/>
              </a:buClr>
              <a:buNone/>
            </a:pPr>
            <a:r>
              <a:rPr lang="en-US" sz="2800" b="1" dirty="0"/>
              <a:t> </a:t>
            </a:r>
            <a:r>
              <a:rPr lang="en-US" sz="2800" b="1" dirty="0" err="1"/>
              <a:t>orcid.org</a:t>
            </a:r>
            <a:r>
              <a:rPr lang="en-US" sz="2800" b="1" dirty="0"/>
              <a:t>/about/events</a:t>
            </a:r>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
        <p:nvSpPr>
          <p:cNvPr id="5" name="TextBox 4">
            <a:extLst>
              <a:ext uri="{FF2B5EF4-FFF2-40B4-BE49-F238E27FC236}">
                <a16:creationId xmlns:a16="http://schemas.microsoft.com/office/drawing/2014/main" id="{5637E510-C4B8-2249-B772-39DE695CEC3C}"/>
              </a:ext>
            </a:extLst>
          </p:cNvPr>
          <p:cNvSpPr txBox="1"/>
          <p:nvPr/>
        </p:nvSpPr>
        <p:spPr>
          <a:xfrm>
            <a:off x="1339787" y="6219537"/>
            <a:ext cx="4566337" cy="646331"/>
          </a:xfrm>
          <a:prstGeom prst="rect">
            <a:avLst/>
          </a:prstGeom>
          <a:noFill/>
        </p:spPr>
        <p:txBody>
          <a:bodyPr wrap="square" rtlCol="0">
            <a:spAutoFit/>
          </a:bodyPr>
          <a:lstStyle/>
          <a:p>
            <a:r>
              <a:rPr lang="en-US" dirty="0">
                <a:solidFill>
                  <a:schemeClr val="accent6"/>
                </a:solidFill>
              </a:rPr>
              <a:t>https://</a:t>
            </a:r>
            <a:r>
              <a:rPr lang="en-US" dirty="0" err="1">
                <a:solidFill>
                  <a:schemeClr val="accent6"/>
                </a:solidFill>
              </a:rPr>
              <a:t>orcid.org</a:t>
            </a:r>
            <a:r>
              <a:rPr lang="en-US" dirty="0">
                <a:solidFill>
                  <a:schemeClr val="accent6"/>
                </a:solidFill>
              </a:rPr>
              <a:t>/blog/2018/03/01/expanding-affiliations-</a:t>
            </a:r>
            <a:r>
              <a:rPr lang="en-US" dirty="0" err="1">
                <a:solidFill>
                  <a:schemeClr val="accent6"/>
                </a:solidFill>
              </a:rPr>
              <a:t>orcid</a:t>
            </a:r>
            <a:r>
              <a:rPr lang="en-US" dirty="0">
                <a:solidFill>
                  <a:schemeClr val="accent6"/>
                </a:solidFill>
              </a:rPr>
              <a:t>-update</a:t>
            </a:r>
          </a:p>
        </p:txBody>
      </p:sp>
      <p:pic>
        <p:nvPicPr>
          <p:cNvPr id="7" name="Picture 6">
            <a:extLst>
              <a:ext uri="{FF2B5EF4-FFF2-40B4-BE49-F238E27FC236}">
                <a16:creationId xmlns:a16="http://schemas.microsoft.com/office/drawing/2014/main" id="{47022854-B89D-ED4F-87AC-C3F09D6F979E}"/>
              </a:ext>
            </a:extLst>
          </p:cNvPr>
          <p:cNvPicPr>
            <a:picLocks noChangeAspect="1"/>
          </p:cNvPicPr>
          <p:nvPr/>
        </p:nvPicPr>
        <p:blipFill>
          <a:blip r:embed="rId3"/>
          <a:stretch>
            <a:fillRect/>
          </a:stretch>
        </p:blipFill>
        <p:spPr>
          <a:xfrm>
            <a:off x="4092315" y="3074393"/>
            <a:ext cx="4601978" cy="2917522"/>
          </a:xfrm>
          <a:prstGeom prst="rect">
            <a:avLst/>
          </a:prstGeom>
        </p:spPr>
      </p:pic>
    </p:spTree>
    <p:extLst>
      <p:ext uri="{BB962C8B-B14F-4D97-AF65-F5344CB8AC3E}">
        <p14:creationId xmlns:p14="http://schemas.microsoft.com/office/powerpoint/2010/main" val="71660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84AA-5536-764E-A30B-BD5E61413C31}"/>
              </a:ext>
            </a:extLst>
          </p:cNvPr>
          <p:cNvSpPr>
            <a:spLocks noGrp="1"/>
          </p:cNvSpPr>
          <p:nvPr>
            <p:ph type="title"/>
          </p:nvPr>
        </p:nvSpPr>
        <p:spPr/>
        <p:txBody>
          <a:bodyPr/>
          <a:lstStyle/>
          <a:p>
            <a:pPr algn="ctr"/>
            <a:r>
              <a:rPr lang="en-US" dirty="0"/>
              <a:t>Thank you!</a:t>
            </a:r>
          </a:p>
        </p:txBody>
      </p:sp>
      <p:sp>
        <p:nvSpPr>
          <p:cNvPr id="3" name="Text Placeholder 2">
            <a:extLst>
              <a:ext uri="{FF2B5EF4-FFF2-40B4-BE49-F238E27FC236}">
                <a16:creationId xmlns:a16="http://schemas.microsoft.com/office/drawing/2014/main" id="{7D165FEC-A190-0143-A597-D9E51F426C5B}"/>
              </a:ext>
            </a:extLst>
          </p:cNvPr>
          <p:cNvSpPr>
            <a:spLocks noGrp="1"/>
          </p:cNvSpPr>
          <p:nvPr>
            <p:ph type="body" sz="quarter" idx="10"/>
          </p:nvPr>
        </p:nvSpPr>
        <p:spPr>
          <a:xfrm>
            <a:off x="1274164" y="2184400"/>
            <a:ext cx="6760564" cy="2957226"/>
          </a:xfrm>
        </p:spPr>
        <p:txBody>
          <a:bodyPr>
            <a:noAutofit/>
          </a:bodyPr>
          <a:lstStyle/>
          <a:p>
            <a:pPr algn="ctr"/>
            <a:r>
              <a:rPr lang="en-US" sz="4000" b="1" dirty="0"/>
              <a:t>Questions, comments, ideas?</a:t>
            </a:r>
          </a:p>
          <a:p>
            <a:pPr algn="ctr"/>
            <a:r>
              <a:rPr lang="en-US" sz="4000" b="1" dirty="0" err="1"/>
              <a:t>community@orcid.org</a:t>
            </a:r>
            <a:endParaRPr lang="en-US" sz="4000" b="1" dirty="0"/>
          </a:p>
        </p:txBody>
      </p:sp>
      <p:sp>
        <p:nvSpPr>
          <p:cNvPr id="4" name="Text Placeholder 3">
            <a:extLst>
              <a:ext uri="{FF2B5EF4-FFF2-40B4-BE49-F238E27FC236}">
                <a16:creationId xmlns:a16="http://schemas.microsoft.com/office/drawing/2014/main" id="{AA5237ED-1305-894E-B8B9-2FC9EFA0571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9755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16D8D-3862-4E65-B768-73B3BD356809}"/>
              </a:ext>
            </a:extLst>
          </p:cNvPr>
          <p:cNvSpPr>
            <a:spLocks noGrp="1"/>
          </p:cNvSpPr>
          <p:nvPr>
            <p:ph type="body" sz="quarter" idx="10"/>
          </p:nvPr>
        </p:nvSpPr>
        <p:spPr>
          <a:xfrm>
            <a:off x="650875" y="1014153"/>
            <a:ext cx="7978775" cy="4646872"/>
          </a:xfrm>
        </p:spPr>
        <p:txBody>
          <a:bodyPr>
            <a:normAutofit/>
          </a:bodyPr>
          <a:lstStyle/>
          <a:p>
            <a:pPr marL="0" indent="0" algn="ctr">
              <a:spcBef>
                <a:spcPts val="0"/>
              </a:spcBef>
              <a:buNone/>
            </a:pPr>
            <a:r>
              <a:rPr lang="en-US" sz="3600" b="1" dirty="0">
                <a:solidFill>
                  <a:schemeClr val="tx1"/>
                </a:solidFill>
                <a:latin typeface="Noto Sans" panose="020B0502040504020204" pitchFamily="34" charset="0"/>
                <a:ea typeface="Gill Sans MT" charset="0"/>
                <a:cs typeface="Gill Sans MT" charset="0"/>
              </a:rPr>
              <a:t>ORCID’s vision </a:t>
            </a:r>
            <a:r>
              <a:rPr lang="en-US" sz="3600" dirty="0">
                <a:solidFill>
                  <a:schemeClr val="bg1"/>
                </a:solidFill>
                <a:latin typeface="Noto Sans" panose="020B0502040504020204" pitchFamily="34" charset="0"/>
                <a:ea typeface="Gill Sans MT" charset="0"/>
                <a:cs typeface="Gill Sans MT" charset="0"/>
              </a:rPr>
              <a:t>is a world where </a:t>
            </a:r>
          </a:p>
          <a:p>
            <a:pPr marL="0" indent="0" algn="ctr">
              <a:spcBef>
                <a:spcPts val="0"/>
              </a:spcBef>
              <a:buNone/>
            </a:pPr>
            <a:r>
              <a:rPr lang="en-US" sz="3600" dirty="0">
                <a:solidFill>
                  <a:schemeClr val="bg1"/>
                </a:solidFill>
                <a:latin typeface="Noto Sans" panose="020B0502040504020204" pitchFamily="34" charset="0"/>
                <a:ea typeface="Gill Sans MT" charset="0"/>
                <a:cs typeface="Gill Sans MT" charset="0"/>
              </a:rPr>
              <a:t>all who participate in research, scholarship, and innovation are uniquely identified and connected to their contributions and affiliations across time, disciplines, and borders.</a:t>
            </a:r>
          </a:p>
        </p:txBody>
      </p:sp>
      <p:sp>
        <p:nvSpPr>
          <p:cNvPr id="3" name="TextBox 2">
            <a:extLst>
              <a:ext uri="{FF2B5EF4-FFF2-40B4-BE49-F238E27FC236}">
                <a16:creationId xmlns:a16="http://schemas.microsoft.com/office/drawing/2014/main" id="{EBD3CD80-C73C-D546-9568-C5F932DDEC80}"/>
              </a:ext>
            </a:extLst>
          </p:cNvPr>
          <p:cNvSpPr txBox="1"/>
          <p:nvPr/>
        </p:nvSpPr>
        <p:spPr>
          <a:xfrm flipH="1">
            <a:off x="910860" y="5076250"/>
            <a:ext cx="7458803" cy="584775"/>
          </a:xfrm>
          <a:prstGeom prst="rect">
            <a:avLst/>
          </a:prstGeom>
          <a:noFill/>
        </p:spPr>
        <p:txBody>
          <a:bodyPr wrap="square" rtlCol="0">
            <a:spAutoFit/>
          </a:bodyPr>
          <a:lstStyle/>
          <a:p>
            <a:r>
              <a:rPr lang="en-US" sz="3200" b="1" dirty="0"/>
              <a:t>Together, we can make our vision a reality!</a:t>
            </a:r>
          </a:p>
        </p:txBody>
      </p:sp>
    </p:spTree>
    <p:extLst>
      <p:ext uri="{BB962C8B-B14F-4D97-AF65-F5344CB8AC3E}">
        <p14:creationId xmlns:p14="http://schemas.microsoft.com/office/powerpoint/2010/main" val="65854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984738"/>
          </a:xfrm>
        </p:spPr>
        <p:txBody>
          <a:bodyPr/>
          <a:lstStyle/>
          <a:p>
            <a:r>
              <a:rPr lang="en-US" dirty="0">
                <a:solidFill>
                  <a:schemeClr val="tx2"/>
                </a:solidFill>
              </a:rPr>
              <a:t>What is </a:t>
            </a:r>
            <a:r>
              <a:rPr lang="en-US" dirty="0">
                <a:solidFill>
                  <a:srgbClr val="99CC33"/>
                </a:solidFill>
              </a:rPr>
              <a:t>ORCID?</a:t>
            </a:r>
            <a:endParaRPr lang="en-US" dirty="0"/>
          </a:p>
        </p:txBody>
      </p:sp>
      <p:sp>
        <p:nvSpPr>
          <p:cNvPr id="3" name="Content Placeholder 2"/>
          <p:cNvSpPr>
            <a:spLocks noGrp="1"/>
          </p:cNvSpPr>
          <p:nvPr>
            <p:ph sz="quarter" idx="13"/>
          </p:nvPr>
        </p:nvSpPr>
        <p:spPr>
          <a:xfrm>
            <a:off x="609600" y="1269551"/>
            <a:ext cx="8235142" cy="5149362"/>
          </a:xfrm>
        </p:spPr>
        <p:txBody>
          <a:bodyPr>
            <a:normAutofit/>
          </a:bodyPr>
          <a:lstStyle/>
          <a:p>
            <a:pPr>
              <a:buClr>
                <a:srgbClr val="99CC33"/>
              </a:buClr>
              <a:buFont typeface="Arial" charset="0"/>
              <a:buChar char="•"/>
            </a:pPr>
            <a:r>
              <a:rPr lang="en-US" sz="2800" dirty="0">
                <a:solidFill>
                  <a:schemeClr val="accent6"/>
                </a:solidFill>
              </a:rPr>
              <a:t>ORCID is an open, not-for-profit organization run by and for the research community</a:t>
            </a:r>
          </a:p>
          <a:p>
            <a:pPr>
              <a:buClr>
                <a:srgbClr val="99CC33"/>
              </a:buClr>
              <a:buFont typeface="Arial" charset="0"/>
              <a:buChar char="•"/>
            </a:pPr>
            <a:r>
              <a:rPr lang="en-US" sz="2800" dirty="0">
                <a:solidFill>
                  <a:schemeClr val="accent6"/>
                </a:solidFill>
              </a:rPr>
              <a:t>We provide researchers with a unique identifier, an ORCID iD, that reliably and clearly connects them with their research contributions and affiliations</a:t>
            </a:r>
          </a:p>
          <a:p>
            <a:pPr>
              <a:buClr>
                <a:srgbClr val="99CC33"/>
              </a:buClr>
              <a:buFont typeface="Arial" charset="0"/>
              <a:buChar char="•"/>
            </a:pPr>
            <a:r>
              <a:rPr lang="en-US" sz="2800" dirty="0">
                <a:solidFill>
                  <a:schemeClr val="accent6"/>
                </a:solidFill>
              </a:rPr>
              <a:t>Hundreds of systems have now integrated ORCID iDs – from grant application and manuscript submission to CRIS to repositories, and more!</a:t>
            </a:r>
          </a:p>
          <a:p>
            <a:pPr marL="0" indent="0">
              <a:buClr>
                <a:srgbClr val="99CC33"/>
              </a:buClr>
              <a:buNone/>
            </a:pPr>
            <a:endParaRPr lang="en-US" sz="2400" dirty="0">
              <a:solidFill>
                <a:schemeClr val="accent6"/>
              </a:solidFill>
            </a:endParaRPr>
          </a:p>
          <a:p>
            <a:pPr>
              <a:buFont typeface="Arial" charset="0"/>
              <a:buChar char="•"/>
            </a:pPr>
            <a:endParaRPr lang="en-US" sz="2400" dirty="0">
              <a:solidFill>
                <a:schemeClr val="accent6"/>
              </a:solidFill>
            </a:endParaRPr>
          </a:p>
        </p:txBody>
      </p:sp>
    </p:spTree>
    <p:extLst>
      <p:ext uri="{BB962C8B-B14F-4D97-AF65-F5344CB8AC3E}">
        <p14:creationId xmlns:p14="http://schemas.microsoft.com/office/powerpoint/2010/main" val="209637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885CDE-74D1-1541-909A-8D2D38DC12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2040775"/>
            <a:ext cx="1828800" cy="1828800"/>
          </a:xfrm>
          <a:prstGeom prst="rect">
            <a:avLst/>
          </a:prstGeom>
        </p:spPr>
      </p:pic>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6086" y="1791709"/>
            <a:ext cx="1143000" cy="1143000"/>
          </a:xfrm>
          <a:prstGeom prst="rect">
            <a:avLst/>
          </a:prstGeom>
        </p:spPr>
      </p:pic>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1900" y="1767485"/>
            <a:ext cx="1143000" cy="1143000"/>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0500" y="4577299"/>
            <a:ext cx="1143000" cy="1143000"/>
          </a:xfrm>
          <a:prstGeom prst="rect">
            <a:avLst/>
          </a:prstGeom>
        </p:spPr>
      </p:pic>
      <p:sp>
        <p:nvSpPr>
          <p:cNvPr id="4" name="TextBox 3"/>
          <p:cNvSpPr txBox="1"/>
          <p:nvPr/>
        </p:nvSpPr>
        <p:spPr>
          <a:xfrm>
            <a:off x="365038" y="2048170"/>
            <a:ext cx="1779939" cy="523220"/>
          </a:xfrm>
          <a:prstGeom prst="rect">
            <a:avLst/>
          </a:prstGeom>
          <a:noFill/>
        </p:spPr>
        <p:txBody>
          <a:bodyPr wrap="square" rtlCol="0">
            <a:spAutoFit/>
          </a:bodyPr>
          <a:lstStyle/>
          <a:p>
            <a:pPr algn="r"/>
            <a:r>
              <a:rPr lang="en-US" sz="1600" dirty="0">
                <a:solidFill>
                  <a:schemeClr val="accent1"/>
                </a:solidFill>
                <a:latin typeface="Noto Sans" charset="0"/>
                <a:ea typeface="Noto Sans" charset="0"/>
                <a:cs typeface="Noto Sans" charset="0"/>
              </a:rPr>
              <a:t>PUBLISHER</a:t>
            </a:r>
          </a:p>
          <a:p>
            <a:pPr algn="r"/>
            <a:r>
              <a:rPr lang="en-US" sz="1200" dirty="0">
                <a:solidFill>
                  <a:schemeClr val="tx2"/>
                </a:solidFill>
                <a:latin typeface="Noto Sans" charset="0"/>
                <a:ea typeface="Noto Sans" charset="0"/>
                <a:cs typeface="Noto Sans" charset="0"/>
              </a:rPr>
              <a:t>Assert authorship</a:t>
            </a:r>
          </a:p>
        </p:txBody>
      </p:sp>
      <p:sp>
        <p:nvSpPr>
          <p:cNvPr id="5" name="TextBox 4"/>
          <p:cNvSpPr txBox="1"/>
          <p:nvPr/>
        </p:nvSpPr>
        <p:spPr>
          <a:xfrm>
            <a:off x="6937895" y="2048170"/>
            <a:ext cx="1779939" cy="523220"/>
          </a:xfrm>
          <a:prstGeom prst="rect">
            <a:avLst/>
          </a:prstGeom>
          <a:noFill/>
        </p:spPr>
        <p:txBody>
          <a:bodyPr wrap="square" rtlCol="0">
            <a:spAutoFit/>
          </a:bodyPr>
          <a:lstStyle/>
          <a:p>
            <a:r>
              <a:rPr lang="en-US" sz="1600" dirty="0">
                <a:solidFill>
                  <a:schemeClr val="accent1"/>
                </a:solidFill>
                <a:latin typeface="Noto Sans" charset="0"/>
                <a:ea typeface="Noto Sans" charset="0"/>
                <a:cs typeface="Noto Sans" charset="0"/>
              </a:rPr>
              <a:t>EMPLOYER</a:t>
            </a:r>
          </a:p>
          <a:p>
            <a:r>
              <a:rPr lang="en-US" sz="1200" dirty="0">
                <a:solidFill>
                  <a:schemeClr val="tx2"/>
                </a:solidFill>
                <a:latin typeface="Noto Sans" charset="0"/>
                <a:ea typeface="Noto Sans" charset="0"/>
                <a:cs typeface="Noto Sans" charset="0"/>
              </a:rPr>
              <a:t>Assert affiliation</a:t>
            </a:r>
          </a:p>
        </p:txBody>
      </p:sp>
      <p:sp>
        <p:nvSpPr>
          <p:cNvPr id="6" name="TextBox 5"/>
          <p:cNvSpPr txBox="1"/>
          <p:nvPr/>
        </p:nvSpPr>
        <p:spPr>
          <a:xfrm>
            <a:off x="3689245" y="5610880"/>
            <a:ext cx="1779939" cy="523220"/>
          </a:xfrm>
          <a:prstGeom prst="rect">
            <a:avLst/>
          </a:prstGeom>
          <a:noFill/>
        </p:spPr>
        <p:txBody>
          <a:bodyPr wrap="square" rtlCol="0">
            <a:spAutoFit/>
          </a:bodyPr>
          <a:lstStyle/>
          <a:p>
            <a:pPr algn="ctr"/>
            <a:r>
              <a:rPr lang="en-US" sz="1600" dirty="0">
                <a:solidFill>
                  <a:schemeClr val="accent1"/>
                </a:solidFill>
                <a:latin typeface="Noto Sans" charset="0"/>
                <a:ea typeface="Noto Sans" charset="0"/>
                <a:cs typeface="Noto Sans" charset="0"/>
              </a:rPr>
              <a:t>FUNDER</a:t>
            </a:r>
          </a:p>
          <a:p>
            <a:pPr algn="ctr"/>
            <a:r>
              <a:rPr lang="en-US" sz="1200" dirty="0">
                <a:solidFill>
                  <a:schemeClr val="tx2"/>
                </a:solidFill>
                <a:latin typeface="Noto Sans" charset="0"/>
                <a:ea typeface="Noto Sans" charset="0"/>
                <a:cs typeface="Noto Sans" charset="0"/>
              </a:rPr>
              <a:t>Assert award</a:t>
            </a:r>
          </a:p>
        </p:txBody>
      </p:sp>
      <p:grpSp>
        <p:nvGrpSpPr>
          <p:cNvPr id="10" name="Group 9"/>
          <p:cNvGrpSpPr/>
          <p:nvPr/>
        </p:nvGrpSpPr>
        <p:grpSpPr>
          <a:xfrm rot="5400000">
            <a:off x="4071010" y="3848766"/>
            <a:ext cx="951083" cy="617424"/>
            <a:chOff x="978081" y="4816494"/>
            <a:chExt cx="1019269" cy="661689"/>
          </a:xfrm>
        </p:grpSpPr>
        <p:cxnSp>
          <p:nvCxnSpPr>
            <p:cNvPr id="11" name="Straight Arrow Connector 10"/>
            <p:cNvCxnSpPr/>
            <p:nvPr/>
          </p:nvCxnSpPr>
          <p:spPr>
            <a:xfrm flipH="1">
              <a:off x="978081" y="5193558"/>
              <a:ext cx="822960" cy="82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8081" y="5216573"/>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COLLECT</a:t>
              </a:r>
            </a:p>
          </p:txBody>
        </p:sp>
        <p:cxnSp>
          <p:nvCxnSpPr>
            <p:cNvPr id="13" name="Straight Arrow Connector 12"/>
            <p:cNvCxnSpPr/>
            <p:nvPr/>
          </p:nvCxnSpPr>
          <p:spPr>
            <a:xfrm>
              <a:off x="1177222" y="5096718"/>
              <a:ext cx="820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8081" y="4816494"/>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CONNECT</a:t>
              </a:r>
            </a:p>
          </p:txBody>
        </p:sp>
      </p:grpSp>
      <p:grpSp>
        <p:nvGrpSpPr>
          <p:cNvPr id="15" name="Group 14"/>
          <p:cNvGrpSpPr/>
          <p:nvPr/>
        </p:nvGrpSpPr>
        <p:grpSpPr>
          <a:xfrm rot="1800000">
            <a:off x="2898042" y="2583919"/>
            <a:ext cx="951083" cy="600055"/>
            <a:chOff x="978081" y="4835108"/>
            <a:chExt cx="1019269" cy="643075"/>
          </a:xfrm>
        </p:grpSpPr>
        <p:cxnSp>
          <p:nvCxnSpPr>
            <p:cNvPr id="16" name="Straight Arrow Connector 15"/>
            <p:cNvCxnSpPr/>
            <p:nvPr/>
          </p:nvCxnSpPr>
          <p:spPr>
            <a:xfrm flipH="1">
              <a:off x="978081" y="5193558"/>
              <a:ext cx="822960" cy="82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8081" y="5216573"/>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COLLECT</a:t>
              </a:r>
            </a:p>
          </p:txBody>
        </p:sp>
        <p:cxnSp>
          <p:nvCxnSpPr>
            <p:cNvPr id="18" name="Straight Arrow Connector 17"/>
            <p:cNvCxnSpPr/>
            <p:nvPr/>
          </p:nvCxnSpPr>
          <p:spPr>
            <a:xfrm>
              <a:off x="1177222" y="5096718"/>
              <a:ext cx="820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8081" y="4835108"/>
              <a:ext cx="1019269" cy="261610"/>
            </a:xfrm>
            <a:prstGeom prst="rect">
              <a:avLst/>
            </a:prstGeom>
            <a:noFill/>
          </p:spPr>
          <p:txBody>
            <a:bodyPr wrap="square" rtlCol="0">
              <a:spAutoFit/>
            </a:bodyPr>
            <a:lstStyle/>
            <a:p>
              <a:pPr algn="ctr"/>
              <a:r>
                <a:rPr lang="en-US" sz="1100" b="1">
                  <a:ln w="0"/>
                  <a:solidFill>
                    <a:schemeClr val="tx2"/>
                  </a:solidFill>
                  <a:latin typeface="Noto Sans" charset="0"/>
                  <a:ea typeface="Noto Sans" charset="0"/>
                  <a:cs typeface="Noto Sans" charset="0"/>
                </a:rPr>
                <a:t>CONNECT</a:t>
              </a:r>
              <a:endParaRPr lang="en-US" sz="1100" b="1" dirty="0">
                <a:ln w="0"/>
                <a:solidFill>
                  <a:schemeClr val="tx2"/>
                </a:solidFill>
                <a:latin typeface="Noto Sans" charset="0"/>
                <a:ea typeface="Noto Sans" charset="0"/>
                <a:cs typeface="Noto Sans" charset="0"/>
              </a:endParaRPr>
            </a:p>
          </p:txBody>
        </p:sp>
      </p:grpSp>
      <p:grpSp>
        <p:nvGrpSpPr>
          <p:cNvPr id="20" name="Group 19"/>
          <p:cNvGrpSpPr/>
          <p:nvPr/>
        </p:nvGrpSpPr>
        <p:grpSpPr>
          <a:xfrm rot="19800000">
            <a:off x="5197273" y="2583919"/>
            <a:ext cx="951083" cy="600059"/>
            <a:chOff x="978081" y="4835104"/>
            <a:chExt cx="1019269" cy="643079"/>
          </a:xfrm>
        </p:grpSpPr>
        <p:cxnSp>
          <p:nvCxnSpPr>
            <p:cNvPr id="21" name="Straight Arrow Connector 20"/>
            <p:cNvCxnSpPr/>
            <p:nvPr/>
          </p:nvCxnSpPr>
          <p:spPr>
            <a:xfrm flipH="1">
              <a:off x="978081" y="5193558"/>
              <a:ext cx="822960" cy="82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8081" y="5216573"/>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COLLECT</a:t>
              </a:r>
            </a:p>
          </p:txBody>
        </p:sp>
        <p:cxnSp>
          <p:nvCxnSpPr>
            <p:cNvPr id="23" name="Straight Arrow Connector 22"/>
            <p:cNvCxnSpPr/>
            <p:nvPr/>
          </p:nvCxnSpPr>
          <p:spPr>
            <a:xfrm>
              <a:off x="1177222" y="5096718"/>
              <a:ext cx="8201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8081" y="4835104"/>
              <a:ext cx="1019269" cy="261610"/>
            </a:xfrm>
            <a:prstGeom prst="rect">
              <a:avLst/>
            </a:prstGeom>
            <a:noFill/>
          </p:spPr>
          <p:txBody>
            <a:bodyPr wrap="square" rtlCol="0">
              <a:spAutoFit/>
            </a:bodyPr>
            <a:lstStyle/>
            <a:p>
              <a:pPr algn="ctr"/>
              <a:r>
                <a:rPr lang="en-US" sz="1100" b="1" dirty="0">
                  <a:ln w="0"/>
                  <a:solidFill>
                    <a:schemeClr val="tx2"/>
                  </a:solidFill>
                  <a:latin typeface="Noto Sans" charset="0"/>
                  <a:ea typeface="Noto Sans" charset="0"/>
                  <a:cs typeface="Noto Sans" charset="0"/>
                </a:rPr>
                <a:t>CONNECT</a:t>
              </a:r>
            </a:p>
          </p:txBody>
        </p:sp>
      </p:grpSp>
      <p:sp>
        <p:nvSpPr>
          <p:cNvPr id="25" name="Arc 24"/>
          <p:cNvSpPr/>
          <p:nvPr/>
        </p:nvSpPr>
        <p:spPr>
          <a:xfrm>
            <a:off x="2463232" y="1122118"/>
            <a:ext cx="4231964" cy="4161642"/>
          </a:xfrm>
          <a:prstGeom prst="arc">
            <a:avLst>
              <a:gd name="adj1" fmla="val 6385050"/>
              <a:gd name="adj2" fmla="val 11206227"/>
            </a:avLst>
          </a:prstGeom>
          <a:ln w="13970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26" name="Arc 25"/>
          <p:cNvSpPr/>
          <p:nvPr/>
        </p:nvSpPr>
        <p:spPr>
          <a:xfrm>
            <a:off x="2459987" y="1122118"/>
            <a:ext cx="4231964" cy="4161642"/>
          </a:xfrm>
          <a:prstGeom prst="arc">
            <a:avLst>
              <a:gd name="adj1" fmla="val 21034409"/>
              <a:gd name="adj2" fmla="val 4536217"/>
            </a:avLst>
          </a:prstGeom>
          <a:ln w="13970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27" name="Arc 26"/>
          <p:cNvSpPr/>
          <p:nvPr/>
        </p:nvSpPr>
        <p:spPr>
          <a:xfrm>
            <a:off x="2456018" y="1122118"/>
            <a:ext cx="4231964" cy="4161642"/>
          </a:xfrm>
          <a:prstGeom prst="arc">
            <a:avLst>
              <a:gd name="adj1" fmla="val 13038003"/>
              <a:gd name="adj2" fmla="val 19211400"/>
            </a:avLst>
          </a:prstGeom>
          <a:ln w="13970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dirty="0">
              <a:latin typeface="Noto Sans Regular" charset="0"/>
            </a:endParaRPr>
          </a:p>
        </p:txBody>
      </p:sp>
      <p:sp>
        <p:nvSpPr>
          <p:cNvPr id="28" name="Content Placeholder 5"/>
          <p:cNvSpPr txBox="1">
            <a:spLocks/>
          </p:cNvSpPr>
          <p:nvPr/>
        </p:nvSpPr>
        <p:spPr>
          <a:xfrm>
            <a:off x="453658" y="609307"/>
            <a:ext cx="8383254" cy="350813"/>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spcAft>
                <a:spcPts val="0"/>
              </a:spcAft>
              <a:buNone/>
            </a:pPr>
            <a:r>
              <a:rPr lang="en-US" sz="3000" b="1" i="0" cap="all" spc="100" baseline="0" dirty="0">
                <a:solidFill>
                  <a:schemeClr val="accent6"/>
                </a:solidFill>
                <a:latin typeface="Noto Sans" charset="0"/>
                <a:ea typeface="Noto Sans" charset="0"/>
                <a:cs typeface="Noto Sans" charset="0"/>
              </a:rPr>
              <a:t>interoperability</a:t>
            </a:r>
            <a:br>
              <a:rPr lang="en-US" sz="3200" b="0" i="0" cap="all" baseline="0" dirty="0">
                <a:latin typeface="Noto Sans Regular" charset="0"/>
                <a:ea typeface="Noto Sans" charset="0"/>
                <a:cs typeface="Noto Sans" charset="0"/>
              </a:rPr>
            </a:br>
            <a:endParaRPr lang="en-US" sz="2400" b="0" i="0" cap="all" baseline="0" dirty="0">
              <a:solidFill>
                <a:schemeClr val="tx1"/>
              </a:solidFill>
              <a:latin typeface="Noto Sans Regular" charset="0"/>
              <a:ea typeface="Noto Sans" charset="0"/>
              <a:cs typeface="Noto Sans" charset="0"/>
            </a:endParaRPr>
          </a:p>
        </p:txBody>
      </p:sp>
      <p:sp>
        <p:nvSpPr>
          <p:cNvPr id="2" name="TextBox 1">
            <a:extLst>
              <a:ext uri="{FF2B5EF4-FFF2-40B4-BE49-F238E27FC236}">
                <a16:creationId xmlns:a16="http://schemas.microsoft.com/office/drawing/2014/main" id="{A029AD6D-078B-C045-BD5F-FE43BBB966E2}"/>
              </a:ext>
            </a:extLst>
          </p:cNvPr>
          <p:cNvSpPr txBox="1"/>
          <p:nvPr/>
        </p:nvSpPr>
        <p:spPr>
          <a:xfrm>
            <a:off x="3998135" y="321617"/>
            <a:ext cx="2976530" cy="646331"/>
          </a:xfrm>
          <a:prstGeom prst="rect">
            <a:avLst/>
          </a:prstGeom>
          <a:noFill/>
        </p:spPr>
        <p:txBody>
          <a:bodyPr wrap="square" rtlCol="0">
            <a:spAutoFit/>
          </a:bodyPr>
          <a:lstStyle/>
          <a:p>
            <a:r>
              <a:rPr lang="en-US" cap="all" dirty="0">
                <a:latin typeface="Noto Sans" charset="0"/>
                <a:ea typeface="Noto Sans" charset="0"/>
                <a:cs typeface="Noto Sans" charset="0"/>
              </a:rPr>
              <a:t>Enter once </a:t>
            </a:r>
          </a:p>
          <a:p>
            <a:r>
              <a:rPr lang="en-US" cap="all" dirty="0">
                <a:latin typeface="Noto Sans" charset="0"/>
                <a:ea typeface="Noto Sans" charset="0"/>
                <a:cs typeface="Noto Sans" charset="0"/>
              </a:rPr>
              <a:t>reuse often</a:t>
            </a:r>
            <a:endParaRPr lang="en-US" dirty="0"/>
          </a:p>
        </p:txBody>
      </p:sp>
      <p:cxnSp>
        <p:nvCxnSpPr>
          <p:cNvPr id="8" name="Straight Connector 7">
            <a:extLst>
              <a:ext uri="{FF2B5EF4-FFF2-40B4-BE49-F238E27FC236}">
                <a16:creationId xmlns:a16="http://schemas.microsoft.com/office/drawing/2014/main" id="{A9910F43-475B-1744-8193-389E05DAADD3}"/>
              </a:ext>
            </a:extLst>
          </p:cNvPr>
          <p:cNvCxnSpPr>
            <a:cxnSpLocks/>
          </p:cNvCxnSpPr>
          <p:nvPr/>
        </p:nvCxnSpPr>
        <p:spPr>
          <a:xfrm flipV="1">
            <a:off x="3991830" y="618009"/>
            <a:ext cx="1639614" cy="204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5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75"/>
            <a:ext cx="7924800" cy="984738"/>
          </a:xfrm>
        </p:spPr>
        <p:txBody>
          <a:bodyPr/>
          <a:lstStyle/>
          <a:p>
            <a:r>
              <a:rPr lang="en-US" dirty="0">
                <a:solidFill>
                  <a:srgbClr val="A4CD39"/>
                </a:solidFill>
              </a:rPr>
              <a:t>ORCID </a:t>
            </a:r>
            <a:r>
              <a:rPr lang="en-US" dirty="0">
                <a:solidFill>
                  <a:schemeClr val="tx2"/>
                </a:solidFill>
              </a:rPr>
              <a:t>facts</a:t>
            </a:r>
            <a:r>
              <a:rPr lang="en-US" sz="3200" dirty="0">
                <a:solidFill>
                  <a:schemeClr val="tx2"/>
                </a:solidFill>
              </a:rPr>
              <a:t> and </a:t>
            </a:r>
            <a:r>
              <a:rPr lang="en-US" dirty="0">
                <a:solidFill>
                  <a:schemeClr val="tx2"/>
                </a:solidFill>
              </a:rPr>
              <a:t>figures  </a:t>
            </a:r>
          </a:p>
        </p:txBody>
      </p:sp>
      <p:sp>
        <p:nvSpPr>
          <p:cNvPr id="3" name="Content Placeholder 2"/>
          <p:cNvSpPr>
            <a:spLocks noGrp="1"/>
          </p:cNvSpPr>
          <p:nvPr>
            <p:ph sz="quarter" idx="13"/>
          </p:nvPr>
        </p:nvSpPr>
        <p:spPr>
          <a:xfrm>
            <a:off x="419725" y="1101134"/>
            <a:ext cx="8114675" cy="4860881"/>
          </a:xfrm>
        </p:spPr>
        <p:txBody>
          <a:bodyPr>
            <a:normAutofit/>
          </a:bodyPr>
          <a:lstStyle/>
          <a:p>
            <a:pPr>
              <a:buClr>
                <a:schemeClr val="tx1"/>
              </a:buClr>
            </a:pPr>
            <a:r>
              <a:rPr lang="en-US" sz="2800" dirty="0"/>
              <a:t>~5m registrants</a:t>
            </a:r>
          </a:p>
          <a:p>
            <a:pPr>
              <a:buClr>
                <a:schemeClr val="tx1"/>
              </a:buClr>
            </a:pPr>
            <a:r>
              <a:rPr lang="en-US" sz="2800" dirty="0"/>
              <a:t>~880 organizational members </a:t>
            </a:r>
          </a:p>
          <a:p>
            <a:pPr lvl="1">
              <a:buClr>
                <a:schemeClr val="tx1"/>
              </a:buClr>
            </a:pPr>
            <a:r>
              <a:rPr lang="en-US" sz="2800" dirty="0"/>
              <a:t>78% research institutions</a:t>
            </a:r>
          </a:p>
          <a:p>
            <a:pPr lvl="1">
              <a:buClr>
                <a:schemeClr val="tx1"/>
              </a:buClr>
            </a:pPr>
            <a:r>
              <a:rPr lang="en-US" sz="2800" dirty="0"/>
              <a:t>50% Europe, 27% US/Canada</a:t>
            </a:r>
          </a:p>
          <a:p>
            <a:pPr lvl="1">
              <a:buClr>
                <a:schemeClr val="tx1"/>
              </a:buClr>
            </a:pPr>
            <a:r>
              <a:rPr lang="en-US" sz="2800" dirty="0"/>
              <a:t>17 consortia</a:t>
            </a:r>
          </a:p>
          <a:p>
            <a:pPr lvl="1">
              <a:buClr>
                <a:schemeClr val="tx1"/>
              </a:buClr>
            </a:pPr>
            <a:r>
              <a:rPr lang="en-US" sz="2800" dirty="0"/>
              <a:t>43 countries</a:t>
            </a:r>
          </a:p>
          <a:p>
            <a:pPr>
              <a:buClr>
                <a:schemeClr val="tx1"/>
              </a:buClr>
            </a:pPr>
            <a:r>
              <a:rPr lang="en-US" sz="2800" dirty="0"/>
              <a:t>Over 560 live integrations</a:t>
            </a:r>
          </a:p>
          <a:p>
            <a:pPr marL="0" indent="0" algn="ctr">
              <a:buClr>
                <a:schemeClr val="tx1"/>
              </a:buClr>
              <a:buNone/>
            </a:pPr>
            <a:r>
              <a:rPr lang="en-US" dirty="0">
                <a:solidFill>
                  <a:schemeClr val="tx1"/>
                </a:solidFill>
              </a:rPr>
              <a:t>https://orcid.org/statistics</a:t>
            </a:r>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Tree>
    <p:extLst>
      <p:ext uri="{BB962C8B-B14F-4D97-AF65-F5344CB8AC3E}">
        <p14:creationId xmlns:p14="http://schemas.microsoft.com/office/powerpoint/2010/main" val="203730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7924800" cy="984738"/>
          </a:xfrm>
        </p:spPr>
        <p:txBody>
          <a:bodyPr/>
          <a:lstStyle/>
          <a:p>
            <a:r>
              <a:rPr lang="en-US" dirty="0">
                <a:solidFill>
                  <a:srgbClr val="A4CD39"/>
                </a:solidFill>
              </a:rPr>
              <a:t>ORCID </a:t>
            </a:r>
            <a:r>
              <a:rPr lang="en-US" dirty="0">
                <a:solidFill>
                  <a:schemeClr val="tx2"/>
                </a:solidFill>
              </a:rPr>
              <a:t>Connections</a:t>
            </a:r>
          </a:p>
        </p:txBody>
      </p:sp>
      <p:sp>
        <p:nvSpPr>
          <p:cNvPr id="3" name="Content Placeholder 2"/>
          <p:cNvSpPr>
            <a:spLocks noGrp="1"/>
          </p:cNvSpPr>
          <p:nvPr>
            <p:ph sz="quarter" idx="13"/>
          </p:nvPr>
        </p:nvSpPr>
        <p:spPr>
          <a:xfrm>
            <a:off x="609599" y="984738"/>
            <a:ext cx="8084695" cy="5086278"/>
          </a:xfrm>
        </p:spPr>
        <p:txBody>
          <a:bodyPr>
            <a:normAutofit fontScale="92500" lnSpcReduction="10000"/>
          </a:bodyPr>
          <a:lstStyle/>
          <a:p>
            <a:pPr>
              <a:buClr>
                <a:schemeClr val="tx1"/>
              </a:buClr>
            </a:pPr>
            <a:r>
              <a:rPr lang="en-US" dirty="0"/>
              <a:t>~ 2m </a:t>
            </a:r>
            <a:r>
              <a:rPr lang="en-US" dirty="0" err="1"/>
              <a:t>iDs</a:t>
            </a:r>
            <a:r>
              <a:rPr lang="en-US" dirty="0"/>
              <a:t> with external identifiers</a:t>
            </a:r>
          </a:p>
          <a:p>
            <a:pPr lvl="1">
              <a:buClr>
                <a:schemeClr val="tx1"/>
              </a:buClr>
            </a:pPr>
            <a:r>
              <a:rPr lang="en-US" dirty="0"/>
              <a:t>Person, organization, funding, work, peer review activity</a:t>
            </a:r>
          </a:p>
          <a:p>
            <a:pPr>
              <a:buClr>
                <a:schemeClr val="tx1"/>
              </a:buClr>
            </a:pPr>
            <a:r>
              <a:rPr lang="en-US" dirty="0"/>
              <a:t>2.5m+ education affiliations</a:t>
            </a:r>
          </a:p>
          <a:p>
            <a:pPr>
              <a:buClr>
                <a:schemeClr val="tx1"/>
              </a:buClr>
            </a:pPr>
            <a:r>
              <a:rPr lang="en-US" dirty="0"/>
              <a:t>31m+ works</a:t>
            </a:r>
          </a:p>
          <a:p>
            <a:pPr lvl="1">
              <a:buClr>
                <a:schemeClr val="tx1"/>
              </a:buClr>
            </a:pPr>
            <a:r>
              <a:rPr lang="en-US" dirty="0"/>
              <a:t>12m+ unique DOIs</a:t>
            </a:r>
          </a:p>
          <a:p>
            <a:pPr lvl="1">
              <a:buClr>
                <a:schemeClr val="tx1"/>
              </a:buClr>
            </a:pPr>
            <a:r>
              <a:rPr lang="en-US" dirty="0"/>
              <a:t>~1m works added via </a:t>
            </a:r>
            <a:r>
              <a:rPr lang="en-US" dirty="0" err="1"/>
              <a:t>Crossref</a:t>
            </a:r>
            <a:r>
              <a:rPr lang="en-US" dirty="0"/>
              <a:t> auto-update</a:t>
            </a:r>
          </a:p>
          <a:p>
            <a:pPr>
              <a:buClr>
                <a:schemeClr val="tx1"/>
              </a:buClr>
            </a:pPr>
            <a:r>
              <a:rPr lang="en-US" dirty="0"/>
              <a:t>~0.5m funding activities</a:t>
            </a:r>
          </a:p>
          <a:p>
            <a:pPr>
              <a:buClr>
                <a:schemeClr val="tx1"/>
              </a:buClr>
            </a:pPr>
            <a:r>
              <a:rPr lang="en-US" dirty="0"/>
              <a:t>~0.25m peer review activities</a:t>
            </a:r>
          </a:p>
          <a:p>
            <a:pPr marL="0" indent="0" algn="ctr">
              <a:buClr>
                <a:schemeClr val="tx1"/>
              </a:buClr>
              <a:buNone/>
            </a:pPr>
            <a:r>
              <a:rPr lang="en-US" dirty="0">
                <a:solidFill>
                  <a:schemeClr val="tx1"/>
                </a:solidFill>
              </a:rPr>
              <a:t>https://orcid.org/statistics</a:t>
            </a:r>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Tree>
    <p:extLst>
      <p:ext uri="{BB962C8B-B14F-4D97-AF65-F5344CB8AC3E}">
        <p14:creationId xmlns:p14="http://schemas.microsoft.com/office/powerpoint/2010/main" val="35836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8084694" cy="984738"/>
          </a:xfrm>
        </p:spPr>
        <p:txBody>
          <a:bodyPr/>
          <a:lstStyle/>
          <a:p>
            <a:r>
              <a:rPr lang="en-US" dirty="0">
                <a:solidFill>
                  <a:srgbClr val="A4CD39"/>
                </a:solidFill>
              </a:rPr>
              <a:t>ORCID </a:t>
            </a:r>
            <a:r>
              <a:rPr lang="en-US" dirty="0">
                <a:solidFill>
                  <a:schemeClr val="tx2"/>
                </a:solidFill>
              </a:rPr>
              <a:t>and publishers</a:t>
            </a:r>
          </a:p>
        </p:txBody>
      </p:sp>
      <p:sp>
        <p:nvSpPr>
          <p:cNvPr id="3" name="Content Placeholder 2"/>
          <p:cNvSpPr>
            <a:spLocks noGrp="1"/>
          </p:cNvSpPr>
          <p:nvPr>
            <p:ph sz="quarter" idx="13"/>
          </p:nvPr>
        </p:nvSpPr>
        <p:spPr>
          <a:xfrm>
            <a:off x="609599" y="1184223"/>
            <a:ext cx="8084695" cy="4886793"/>
          </a:xfrm>
        </p:spPr>
        <p:txBody>
          <a:bodyPr>
            <a:normAutofit/>
          </a:bodyPr>
          <a:lstStyle/>
          <a:p>
            <a:pPr>
              <a:buClr>
                <a:schemeClr val="tx1"/>
              </a:buClr>
            </a:pPr>
            <a:r>
              <a:rPr lang="en-US" sz="2800" dirty="0"/>
              <a:t>Open Letter</a:t>
            </a:r>
          </a:p>
          <a:p>
            <a:pPr>
              <a:buClr>
                <a:schemeClr val="tx1"/>
              </a:buClr>
            </a:pPr>
            <a:r>
              <a:rPr lang="en-US" sz="2800" dirty="0"/>
              <a:t>Working Groups</a:t>
            </a:r>
            <a:r>
              <a:rPr lang="en-US" dirty="0"/>
              <a:t>:</a:t>
            </a:r>
          </a:p>
          <a:p>
            <a:pPr lvl="1">
              <a:buClr>
                <a:schemeClr val="tx1"/>
              </a:buClr>
            </a:pPr>
            <a:r>
              <a:rPr lang="en-US" sz="2400" dirty="0"/>
              <a:t>Journal Display Guidelines (complete)</a:t>
            </a:r>
          </a:p>
          <a:p>
            <a:pPr lvl="1">
              <a:buClr>
                <a:schemeClr val="tx1"/>
              </a:buClr>
            </a:pPr>
            <a:r>
              <a:rPr lang="en-US" sz="2400" dirty="0"/>
              <a:t>Books Workflows (complete)</a:t>
            </a:r>
          </a:p>
          <a:p>
            <a:pPr lvl="1">
              <a:buClr>
                <a:schemeClr val="tx1"/>
              </a:buClr>
            </a:pPr>
            <a:r>
              <a:rPr lang="en-US" sz="2400" b="1" dirty="0"/>
              <a:t>User Facilities and Publications (in progress)</a:t>
            </a:r>
          </a:p>
          <a:p>
            <a:pPr>
              <a:buClr>
                <a:schemeClr val="tx1"/>
              </a:buClr>
            </a:pPr>
            <a:r>
              <a:rPr lang="en-US" sz="2800" dirty="0"/>
              <a:t>Review activities</a:t>
            </a:r>
          </a:p>
          <a:p>
            <a:pPr>
              <a:buClr>
                <a:schemeClr val="tx1"/>
              </a:buClr>
            </a:pPr>
            <a:r>
              <a:rPr lang="en-US" sz="2800" b="1" dirty="0"/>
              <a:t>New affiliations</a:t>
            </a:r>
          </a:p>
          <a:p>
            <a:pPr>
              <a:buClr>
                <a:schemeClr val="tx1"/>
              </a:buClr>
            </a:pPr>
            <a:r>
              <a:rPr lang="en-US" sz="2800" b="1" dirty="0"/>
              <a:t>ORCID Publishing User Group</a:t>
            </a:r>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Tree>
    <p:extLst>
      <p:ext uri="{BB962C8B-B14F-4D97-AF65-F5344CB8AC3E}">
        <p14:creationId xmlns:p14="http://schemas.microsoft.com/office/powerpoint/2010/main" val="84598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485"/>
            <a:ext cx="8084694" cy="984738"/>
          </a:xfrm>
        </p:spPr>
        <p:txBody>
          <a:bodyPr/>
          <a:lstStyle/>
          <a:p>
            <a:r>
              <a:rPr lang="en-US" dirty="0">
                <a:solidFill>
                  <a:srgbClr val="A4CD39"/>
                </a:solidFill>
              </a:rPr>
              <a:t>ORCID </a:t>
            </a:r>
            <a:r>
              <a:rPr lang="en-US" dirty="0">
                <a:solidFill>
                  <a:schemeClr val="tx2"/>
                </a:solidFill>
              </a:rPr>
              <a:t>user facilities and publications working group</a:t>
            </a:r>
          </a:p>
        </p:txBody>
      </p:sp>
      <p:sp>
        <p:nvSpPr>
          <p:cNvPr id="3" name="Content Placeholder 2"/>
          <p:cNvSpPr>
            <a:spLocks noGrp="1"/>
          </p:cNvSpPr>
          <p:nvPr>
            <p:ph sz="quarter" idx="13"/>
          </p:nvPr>
        </p:nvSpPr>
        <p:spPr>
          <a:xfrm>
            <a:off x="609599" y="1440445"/>
            <a:ext cx="8084695" cy="4886793"/>
          </a:xfrm>
        </p:spPr>
        <p:txBody>
          <a:bodyPr>
            <a:normAutofit/>
          </a:bodyPr>
          <a:lstStyle/>
          <a:p>
            <a:pPr marL="0" indent="0">
              <a:buClr>
                <a:schemeClr val="tx1"/>
              </a:buClr>
              <a:buNone/>
            </a:pPr>
            <a:r>
              <a:rPr lang="en-US" sz="3200" dirty="0"/>
              <a:t>Bring together publishers and facilities to</a:t>
            </a:r>
            <a:r>
              <a:rPr lang="en-US" sz="2800" dirty="0"/>
              <a:t>:</a:t>
            </a:r>
          </a:p>
          <a:p>
            <a:pPr lvl="1">
              <a:buClr>
                <a:schemeClr val="tx1"/>
              </a:buClr>
            </a:pPr>
            <a:r>
              <a:rPr lang="en-US" sz="2800" dirty="0"/>
              <a:t>Better understand research, publication, and reporting workflows</a:t>
            </a:r>
          </a:p>
          <a:p>
            <a:pPr lvl="1">
              <a:buClr>
                <a:schemeClr val="tx1"/>
              </a:buClr>
            </a:pPr>
            <a:r>
              <a:rPr lang="en-US" sz="2800" dirty="0"/>
              <a:t>Define terms to enable conversation</a:t>
            </a:r>
          </a:p>
          <a:p>
            <a:pPr lvl="1">
              <a:buClr>
                <a:schemeClr val="tx1"/>
              </a:buClr>
            </a:pPr>
            <a:r>
              <a:rPr lang="en-US" sz="2800" dirty="0"/>
              <a:t>Identify opportunities for working together to streamline and, where possible, automate impact reporting</a:t>
            </a:r>
          </a:p>
          <a:p>
            <a:pPr marL="0" indent="0">
              <a:buClr>
                <a:schemeClr val="tx1"/>
              </a:buClr>
              <a:buNone/>
            </a:pPr>
            <a:endParaRPr lang="en-US" sz="2800" dirty="0"/>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
        <p:nvSpPr>
          <p:cNvPr id="5" name="TextBox 4">
            <a:extLst>
              <a:ext uri="{FF2B5EF4-FFF2-40B4-BE49-F238E27FC236}">
                <a16:creationId xmlns:a16="http://schemas.microsoft.com/office/drawing/2014/main" id="{80A27809-1C04-F548-8161-F13524DA4509}"/>
              </a:ext>
            </a:extLst>
          </p:cNvPr>
          <p:cNvSpPr txBox="1"/>
          <p:nvPr/>
        </p:nvSpPr>
        <p:spPr>
          <a:xfrm>
            <a:off x="1738859" y="6219537"/>
            <a:ext cx="4422098" cy="646331"/>
          </a:xfrm>
          <a:prstGeom prst="rect">
            <a:avLst/>
          </a:prstGeom>
          <a:noFill/>
        </p:spPr>
        <p:txBody>
          <a:bodyPr wrap="square" rtlCol="0">
            <a:spAutoFit/>
          </a:bodyPr>
          <a:lstStyle/>
          <a:p>
            <a:r>
              <a:rPr lang="en-US" dirty="0">
                <a:solidFill>
                  <a:schemeClr val="accent6"/>
                </a:solidFill>
              </a:rPr>
              <a:t>https://</a:t>
            </a:r>
            <a:r>
              <a:rPr lang="en-US" dirty="0" err="1">
                <a:solidFill>
                  <a:schemeClr val="accent6"/>
                </a:solidFill>
              </a:rPr>
              <a:t>orcid.org</a:t>
            </a:r>
            <a:r>
              <a:rPr lang="en-US" dirty="0">
                <a:solidFill>
                  <a:schemeClr val="accent6"/>
                </a:solidFill>
              </a:rPr>
              <a:t>/blog/2017/12/07/using-identifiers-capture-and-expose-facilities-use</a:t>
            </a:r>
          </a:p>
        </p:txBody>
      </p:sp>
    </p:spTree>
    <p:extLst>
      <p:ext uri="{BB962C8B-B14F-4D97-AF65-F5344CB8AC3E}">
        <p14:creationId xmlns:p14="http://schemas.microsoft.com/office/powerpoint/2010/main" val="264420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485"/>
            <a:ext cx="8084694" cy="984738"/>
          </a:xfrm>
        </p:spPr>
        <p:txBody>
          <a:bodyPr/>
          <a:lstStyle/>
          <a:p>
            <a:r>
              <a:rPr lang="en-US" dirty="0">
                <a:solidFill>
                  <a:srgbClr val="A4CD39"/>
                </a:solidFill>
              </a:rPr>
              <a:t>ORCID </a:t>
            </a:r>
            <a:r>
              <a:rPr lang="en-US" dirty="0">
                <a:solidFill>
                  <a:schemeClr val="tx2"/>
                </a:solidFill>
              </a:rPr>
              <a:t>user facilities and publications working group</a:t>
            </a:r>
          </a:p>
        </p:txBody>
      </p:sp>
      <p:sp>
        <p:nvSpPr>
          <p:cNvPr id="3" name="Content Placeholder 2"/>
          <p:cNvSpPr>
            <a:spLocks noGrp="1"/>
          </p:cNvSpPr>
          <p:nvPr>
            <p:ph sz="quarter" idx="13"/>
          </p:nvPr>
        </p:nvSpPr>
        <p:spPr>
          <a:xfrm>
            <a:off x="359765" y="1184223"/>
            <a:ext cx="8499422" cy="5143015"/>
          </a:xfrm>
        </p:spPr>
        <p:txBody>
          <a:bodyPr>
            <a:normAutofit fontScale="85000" lnSpcReduction="20000"/>
          </a:bodyPr>
          <a:lstStyle/>
          <a:p>
            <a:pPr marL="0" indent="0">
              <a:buClr>
                <a:schemeClr val="tx1"/>
              </a:buClr>
              <a:buNone/>
            </a:pPr>
            <a:r>
              <a:rPr lang="en-US" sz="3200" dirty="0"/>
              <a:t>Recommendations for publishers include</a:t>
            </a:r>
            <a:r>
              <a:rPr lang="en-US" sz="2800" dirty="0"/>
              <a:t>:</a:t>
            </a:r>
          </a:p>
          <a:p>
            <a:pPr lvl="1">
              <a:buClr>
                <a:schemeClr val="tx1"/>
              </a:buClr>
            </a:pPr>
            <a:r>
              <a:rPr lang="en-US" sz="2800" dirty="0"/>
              <a:t>Enable ongoing collection of validated ORCID </a:t>
            </a:r>
            <a:r>
              <a:rPr lang="en-US" sz="2800" dirty="0" err="1"/>
              <a:t>iDs</a:t>
            </a:r>
            <a:r>
              <a:rPr lang="en-US" sz="2800" dirty="0"/>
              <a:t> from all authors</a:t>
            </a:r>
          </a:p>
          <a:p>
            <a:pPr lvl="1">
              <a:buClr>
                <a:schemeClr val="tx1"/>
              </a:buClr>
            </a:pPr>
            <a:r>
              <a:rPr lang="en-US" sz="2800" dirty="0"/>
              <a:t>Implement ongoing collection of information about relevant user facilities leveraging information from author ORCID records and other sources</a:t>
            </a:r>
          </a:p>
          <a:p>
            <a:pPr lvl="1">
              <a:buClr>
                <a:schemeClr val="tx1"/>
              </a:buClr>
            </a:pPr>
            <a:r>
              <a:rPr lang="en-US" sz="2800" dirty="0"/>
              <a:t>Work to amend the JATS standard and other DTDs to standardize the capture and tagging of user facility use information </a:t>
            </a:r>
          </a:p>
          <a:p>
            <a:pPr lvl="1">
              <a:buClr>
                <a:schemeClr val="tx1"/>
              </a:buClr>
            </a:pPr>
            <a:r>
              <a:rPr lang="en-US" sz="2800" dirty="0"/>
              <a:t>Implement processes that enable inclusion of ORCID </a:t>
            </a:r>
            <a:r>
              <a:rPr lang="en-US" sz="2800" dirty="0" err="1"/>
              <a:t>iD</a:t>
            </a:r>
            <a:r>
              <a:rPr lang="en-US" sz="2800" dirty="0"/>
              <a:t> and user facilities metadata in the article and </a:t>
            </a:r>
            <a:r>
              <a:rPr lang="en-US" sz="2800" dirty="0" err="1"/>
              <a:t>Crossref</a:t>
            </a:r>
            <a:r>
              <a:rPr lang="en-US" sz="2800" dirty="0"/>
              <a:t> submission</a:t>
            </a:r>
          </a:p>
          <a:p>
            <a:pPr lvl="1">
              <a:buClr>
                <a:schemeClr val="tx1"/>
              </a:buClr>
            </a:pPr>
            <a:r>
              <a:rPr lang="en-US" sz="2800" dirty="0"/>
              <a:t>Enable citation of relevant datasets during the manuscript publication process</a:t>
            </a:r>
          </a:p>
          <a:p>
            <a:pPr marL="0" indent="0" algn="ctr">
              <a:buClr>
                <a:schemeClr val="tx1"/>
              </a:buClr>
              <a:buNone/>
            </a:pPr>
            <a:endParaRPr lang="en-US" dirty="0">
              <a:solidFill>
                <a:schemeClr val="tx1"/>
              </a:solidFill>
            </a:endParaRPr>
          </a:p>
        </p:txBody>
      </p:sp>
      <p:sp>
        <p:nvSpPr>
          <p:cNvPr id="4" name="Content Placeholder 2"/>
          <p:cNvSpPr txBox="1">
            <a:spLocks/>
          </p:cNvSpPr>
          <p:nvPr/>
        </p:nvSpPr>
        <p:spPr>
          <a:xfrm>
            <a:off x="2888202" y="6312248"/>
            <a:ext cx="5646198" cy="460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000" b="0" i="0" kern="1200" cap="none" baseline="0">
                <a:solidFill>
                  <a:schemeClr val="tx2"/>
                </a:solidFill>
                <a:latin typeface="Noto Sans Regular" charset="0"/>
                <a:ea typeface="Noto Sans Regular" charset="0"/>
                <a:cs typeface="Noto Sans Regular" charset="0"/>
              </a:defRPr>
            </a:lvl1pPr>
            <a:lvl2pPr marL="438912" indent="-228600" algn="l" defTabSz="914400" rtl="0" eaLnBrk="1" latinLnBrk="0" hangingPunct="1">
              <a:lnSpc>
                <a:spcPct val="100000"/>
              </a:lnSpc>
              <a:spcBef>
                <a:spcPts val="500"/>
              </a:spcBef>
              <a:spcAft>
                <a:spcPts val="600"/>
              </a:spcAft>
              <a:buFont typeface="Arial" panose="020B0604020202020204" pitchFamily="34" charset="0"/>
              <a:buChar char="•"/>
              <a:defRPr sz="2600" b="0" i="0" kern="1200">
                <a:solidFill>
                  <a:schemeClr val="tx2"/>
                </a:solidFill>
                <a:latin typeface="Noto Sans Regular" charset="0"/>
                <a:ea typeface="Noto Sans Regular" charset="0"/>
                <a:cs typeface="Noto Sans Regular" charset="0"/>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3pPr>
            <a:lvl4pPr marL="96012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4pPr>
            <a:lvl5pPr marL="123444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2"/>
                </a:solidFill>
                <a:latin typeface="Noto Sans Regular" charset="0"/>
                <a:ea typeface="Noto Sans Regular" charset="0"/>
                <a:cs typeface="Noto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spcBef>
                <a:spcPts val="1872"/>
              </a:spcBef>
              <a:buNone/>
            </a:pPr>
            <a:r>
              <a:rPr lang="en-US" sz="1200" dirty="0">
                <a:solidFill>
                  <a:srgbClr val="98C125"/>
                </a:solidFill>
                <a:ea typeface="ヒラギノ角ゴ ProN W6" charset="0"/>
                <a:cs typeface="Arial" charset="0"/>
                <a:sym typeface="Arial" charset="0"/>
              </a:rPr>
              <a:t>https://orcid.org/statistics</a:t>
            </a:r>
          </a:p>
        </p:txBody>
      </p:sp>
      <p:sp>
        <p:nvSpPr>
          <p:cNvPr id="5" name="TextBox 4">
            <a:extLst>
              <a:ext uri="{FF2B5EF4-FFF2-40B4-BE49-F238E27FC236}">
                <a16:creationId xmlns:a16="http://schemas.microsoft.com/office/drawing/2014/main" id="{A80F2B14-D487-B742-8E1F-A2D774F5EA49}"/>
              </a:ext>
            </a:extLst>
          </p:cNvPr>
          <p:cNvSpPr txBox="1"/>
          <p:nvPr/>
        </p:nvSpPr>
        <p:spPr>
          <a:xfrm>
            <a:off x="1543987" y="6211669"/>
            <a:ext cx="5156616" cy="646331"/>
          </a:xfrm>
          <a:prstGeom prst="rect">
            <a:avLst/>
          </a:prstGeom>
          <a:noFill/>
        </p:spPr>
        <p:txBody>
          <a:bodyPr wrap="square" rtlCol="0">
            <a:spAutoFit/>
          </a:bodyPr>
          <a:lstStyle/>
          <a:p>
            <a:r>
              <a:rPr lang="en-US" dirty="0">
                <a:solidFill>
                  <a:schemeClr val="accent6"/>
                </a:solidFill>
              </a:rPr>
              <a:t>https://</a:t>
            </a:r>
            <a:r>
              <a:rPr lang="en-US" dirty="0" err="1">
                <a:solidFill>
                  <a:schemeClr val="accent6"/>
                </a:solidFill>
              </a:rPr>
              <a:t>orcid.org</a:t>
            </a:r>
            <a:r>
              <a:rPr lang="en-US" dirty="0">
                <a:solidFill>
                  <a:schemeClr val="accent6"/>
                </a:solidFill>
              </a:rPr>
              <a:t>/blog/2017/12/07/using-identifiers-capture-and-expose-facilities-use</a:t>
            </a:r>
          </a:p>
        </p:txBody>
      </p:sp>
    </p:spTree>
    <p:extLst>
      <p:ext uri="{BB962C8B-B14F-4D97-AF65-F5344CB8AC3E}">
        <p14:creationId xmlns:p14="http://schemas.microsoft.com/office/powerpoint/2010/main" val="1657672720"/>
      </p:ext>
    </p:extLst>
  </p:cSld>
  <p:clrMapOvr>
    <a:masterClrMapping/>
  </p:clrMapOvr>
</p:sld>
</file>

<file path=ppt/theme/theme1.xml><?xml version="1.0" encoding="utf-8"?>
<a:theme xmlns:a="http://schemas.openxmlformats.org/drawingml/2006/main" name="Office Theme">
  <a:themeElements>
    <a:clrScheme name="ORCID 2">
      <a:dk1>
        <a:srgbClr val="A6CE38"/>
      </a:dk1>
      <a:lt1>
        <a:srgbClr val="FFFFFF"/>
      </a:lt1>
      <a:dk2>
        <a:srgbClr val="6D6E71"/>
      </a:dk2>
      <a:lt2>
        <a:srgbClr val="EEECE1"/>
      </a:lt2>
      <a:accent1>
        <a:srgbClr val="328CAF"/>
      </a:accent1>
      <a:accent2>
        <a:srgbClr val="D97536"/>
      </a:accent2>
      <a:accent3>
        <a:srgbClr val="905489"/>
      </a:accent3>
      <a:accent4>
        <a:srgbClr val="D6B143"/>
      </a:accent4>
      <a:accent5>
        <a:srgbClr val="A7A9AC"/>
      </a:accent5>
      <a:accent6>
        <a:srgbClr val="58595B"/>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17525</TotalTime>
  <Words>1238</Words>
  <Application>Microsoft Macintosh PowerPoint</Application>
  <PresentationFormat>On-screen Show (4:3)</PresentationFormat>
  <Paragraphs>147</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ヒラギノ角ゴ ProN W6</vt:lpstr>
      <vt:lpstr>Arial</vt:lpstr>
      <vt:lpstr>Calibri</vt:lpstr>
      <vt:lpstr>Calibri Light</vt:lpstr>
      <vt:lpstr>Gill Sans</vt:lpstr>
      <vt:lpstr>Gill Sans MT</vt:lpstr>
      <vt:lpstr>Noto Sans</vt:lpstr>
      <vt:lpstr>Noto Sans Bold</vt:lpstr>
      <vt:lpstr>Noto Sans Regular</vt:lpstr>
      <vt:lpstr>Office Theme</vt:lpstr>
      <vt:lpstr>PowerPoint Presentation</vt:lpstr>
      <vt:lpstr>PowerPoint Presentation</vt:lpstr>
      <vt:lpstr>What is ORCID?</vt:lpstr>
      <vt:lpstr>PowerPoint Presentation</vt:lpstr>
      <vt:lpstr>ORCID facts and figures  </vt:lpstr>
      <vt:lpstr>ORCID Connections</vt:lpstr>
      <vt:lpstr>ORCID and publishers</vt:lpstr>
      <vt:lpstr>ORCID user facilities and publications working group</vt:lpstr>
      <vt:lpstr>ORCID user facilities and publications working group</vt:lpstr>
      <vt:lpstr>ORCID new affiliation types</vt:lpstr>
      <vt:lpstr>ORCID publishing user group</vt:lpstr>
      <vt:lpstr>Thank you!</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buster</dc:creator>
  <cp:lastModifiedBy>Alice Meadows</cp:lastModifiedBy>
  <cp:revision>229</cp:revision>
  <dcterms:created xsi:type="dcterms:W3CDTF">2016-10-01T00:06:23Z</dcterms:created>
  <dcterms:modified xsi:type="dcterms:W3CDTF">2018-06-19T18:19:28Z</dcterms:modified>
</cp:coreProperties>
</file>