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0" r:id="rId3"/>
    <p:sldId id="257" r:id="rId4"/>
    <p:sldId id="262" r:id="rId5"/>
    <p:sldId id="264" r:id="rId6"/>
    <p:sldId id="263" r:id="rId7"/>
    <p:sldId id="258" r:id="rId8"/>
    <p:sldId id="265" r:id="rId9"/>
    <p:sldId id="271" r:id="rId10"/>
    <p:sldId id="273" r:id="rId11"/>
    <p:sldId id="266" r:id="rId12"/>
    <p:sldId id="274" r:id="rId13"/>
    <p:sldId id="267" r:id="rId14"/>
    <p:sldId id="269" r:id="rId15"/>
    <p:sldId id="268" r:id="rId16"/>
    <p:sldId id="270" r:id="rId17"/>
    <p:sldId id="261" r:id="rId18"/>
    <p:sldId id="272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80" y="-10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028700"/>
            <a:ext cx="8229600" cy="13716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8984-0804-4AEE-9D99-06F1086066D9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6879-9258-4697-82FD-9BAFA2D8D4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498774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8984-0804-4AEE-9D99-06F1086066D9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6879-9258-4697-82FD-9BAFA2D8D4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8984-0804-4AEE-9D99-06F1086066D9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6879-9258-4697-82FD-9BAFA2D8D4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8984-0804-4AEE-9D99-06F1086066D9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6879-9258-4697-82FD-9BAFA2D8D4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57200"/>
            <a:ext cx="7086600" cy="13716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1880840"/>
            <a:ext cx="7086600" cy="1132284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8984-0804-4AEE-9D99-06F1086066D9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4812507"/>
            <a:ext cx="762000" cy="273844"/>
          </a:xfrm>
        </p:spPr>
        <p:txBody>
          <a:bodyPr/>
          <a:lstStyle/>
          <a:p>
            <a:fld id="{9EE86879-9258-4697-82FD-9BAFA2D8D4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8984-0804-4AEE-9D99-06F1086066D9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6879-9258-4697-82FD-9BAFA2D8D4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151335"/>
            <a:ext cx="4041775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71651"/>
            <a:ext cx="4040188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1651"/>
            <a:ext cx="4041775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8984-0804-4AEE-9D99-06F1086066D9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6879-9258-4697-82FD-9BAFA2D8D4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8984-0804-4AEE-9D99-06F1086066D9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6879-9258-4697-82FD-9BAFA2D8D4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8984-0804-4AEE-9D99-06F1086066D9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6879-9258-4697-82FD-9BAFA2D8D4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1" y="1143001"/>
            <a:ext cx="3008313" cy="3451622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8984-0804-4AEE-9D99-06F1086066D9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6879-9258-4697-82FD-9BAFA2D8D4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57200"/>
            <a:ext cx="5486400" cy="391716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373981"/>
            <a:ext cx="5486400" cy="29718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875090"/>
            <a:ext cx="5486400" cy="397764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8984-0804-4AEE-9D99-06F1086066D9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6879-9258-4697-82FD-9BAFA2D8D4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 bright="-20000" contrast="32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53187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4812507"/>
            <a:ext cx="2133600" cy="27384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E18984-0804-4AEE-9D99-06F1086066D9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4812507"/>
            <a:ext cx="2895600" cy="273844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4812507"/>
            <a:ext cx="762000" cy="273844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EE86879-9258-4697-82FD-9BAFA2D8D4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9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jpeg"/><Relationship Id="rId3" Type="http://schemas.openxmlformats.org/officeDocument/2006/relationships/image" Target="../media/image6.jpeg"/><Relationship Id="rId7" Type="http://schemas.openxmlformats.org/officeDocument/2006/relationships/image" Target="../media/image4.jpe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2.jpeg"/><Relationship Id="rId5" Type="http://schemas.openxmlformats.org/officeDocument/2006/relationships/image" Target="../media/image5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gif"/><Relationship Id="rId4" Type="http://schemas.openxmlformats.org/officeDocument/2006/relationships/image" Target="../media/image7.jpeg"/><Relationship Id="rId9" Type="http://schemas.openxmlformats.org/officeDocument/2006/relationships/image" Target="../media/image10.jpeg"/><Relationship Id="rId14" Type="http://schemas.openxmlformats.org/officeDocument/2006/relationships/image" Target="../media/image1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Anna%20Work\My%20Work\Data%20Analysis%20and%20Preparation\Data%20Analysis\CR%20ORCA\Docs\2019_Monitoresdeneutrones_Atenas\nemo.avi" TargetMode="External"/><Relationship Id="rId6" Type="http://schemas.openxmlformats.org/officeDocument/2006/relationships/image" Target="../media/image32.jpeg"/><Relationship Id="rId5" Type="http://schemas.openxmlformats.org/officeDocument/2006/relationships/image" Target="../media/image3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0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-20538"/>
            <a:ext cx="8928992" cy="1728192"/>
          </a:xfrm>
        </p:spPr>
        <p:txBody>
          <a:bodyPr>
            <a:noAutofit/>
          </a:bodyPr>
          <a:lstStyle/>
          <a:p>
            <a:r>
              <a:rPr lang="en-US" sz="4400" dirty="0" smtClean="0"/>
              <a:t>ORCA</a:t>
            </a:r>
            <a:r>
              <a:rPr lang="en-US" sz="4000" dirty="0" smtClean="0"/>
              <a:t> </a:t>
            </a:r>
            <a:br>
              <a:rPr lang="en-US" sz="4000" dirty="0" smtClean="0"/>
            </a:br>
            <a:r>
              <a:rPr lang="en-US" sz="3600" dirty="0" smtClean="0"/>
              <a:t>(</a:t>
            </a:r>
            <a:r>
              <a:rPr lang="en-US" sz="3600" cap="none" dirty="0" smtClean="0"/>
              <a:t>Antarctic cosmic ray observatory</a:t>
            </a:r>
            <a:r>
              <a:rPr lang="en-US" sz="3600" dirty="0" smtClean="0"/>
              <a:t>):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2800" dirty="0" smtClean="0"/>
              <a:t>2018 </a:t>
            </a:r>
            <a:r>
              <a:rPr lang="en-US" sz="2800" cap="none" dirty="0" smtClean="0"/>
              <a:t>Latitudinal Survey, preliminary results 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779662"/>
            <a:ext cx="9144000" cy="3240360"/>
          </a:xfrm>
        </p:spPr>
        <p:txBody>
          <a:bodyPr>
            <a:noAutofit/>
          </a:bodyPr>
          <a:lstStyle/>
          <a:p>
            <a:r>
              <a:rPr lang="es-ES" sz="1800" b="1" dirty="0" smtClean="0"/>
              <a:t>Anna Morozova</a:t>
            </a:r>
            <a:r>
              <a:rPr lang="es-ES" sz="1800" b="1" baseline="30000" dirty="0" smtClean="0"/>
              <a:t>1</a:t>
            </a:r>
            <a:r>
              <a:rPr lang="es-ES" sz="1800" dirty="0" smtClean="0"/>
              <a:t>, J. J.  Blanco</a:t>
            </a:r>
            <a:r>
              <a:rPr lang="es-ES" sz="1800" baseline="30000" dirty="0" smtClean="0"/>
              <a:t>2</a:t>
            </a:r>
            <a:r>
              <a:rPr lang="es-ES" sz="1800" dirty="0" smtClean="0"/>
              <a:t>, Ó. García Población</a:t>
            </a:r>
            <a:r>
              <a:rPr lang="es-ES" sz="1800" baseline="30000" dirty="0" smtClean="0"/>
              <a:t>2</a:t>
            </a:r>
            <a:r>
              <a:rPr lang="es-ES" sz="1800" dirty="0" smtClean="0"/>
              <a:t>, C. T. Steigies</a:t>
            </a:r>
            <a:r>
              <a:rPr lang="es-ES" sz="1800" baseline="30000" dirty="0" smtClean="0"/>
              <a:t>3</a:t>
            </a:r>
            <a:r>
              <a:rPr lang="es-ES" sz="1800" dirty="0" smtClean="0"/>
              <a:t>, J. I. García Tejedor</a:t>
            </a:r>
            <a:r>
              <a:rPr lang="es-ES" sz="1800" baseline="30000" dirty="0" smtClean="0"/>
              <a:t>2</a:t>
            </a:r>
            <a:r>
              <a:rPr lang="es-ES" sz="1800" dirty="0" smtClean="0"/>
              <a:t>, J. Medina</a:t>
            </a:r>
            <a:r>
              <a:rPr lang="es-ES" sz="1800" baseline="30000" dirty="0" smtClean="0"/>
              <a:t>2</a:t>
            </a:r>
            <a:r>
              <a:rPr lang="es-ES" sz="1800" dirty="0" smtClean="0"/>
              <a:t>, M. Prieto</a:t>
            </a:r>
            <a:r>
              <a:rPr lang="es-ES" sz="1800" baseline="30000" dirty="0" smtClean="0"/>
              <a:t>2</a:t>
            </a:r>
            <a:r>
              <a:rPr lang="es-ES" sz="1800" dirty="0" smtClean="0"/>
              <a:t>, A. López-Comazzi</a:t>
            </a:r>
            <a:r>
              <a:rPr lang="es-ES" sz="1800" baseline="30000" dirty="0" smtClean="0"/>
              <a:t>2</a:t>
            </a:r>
            <a:r>
              <a:rPr lang="es-ES" sz="1800" dirty="0" smtClean="0"/>
              <a:t>, S. Ayuso</a:t>
            </a:r>
            <a:r>
              <a:rPr lang="es-ES" sz="1800" baseline="30000" dirty="0" smtClean="0"/>
              <a:t>2</a:t>
            </a:r>
            <a:r>
              <a:rPr lang="es-ES" sz="1800" dirty="0" smtClean="0"/>
              <a:t>, R. Gómez-Herrero</a:t>
            </a:r>
            <a:r>
              <a:rPr lang="es-ES" sz="1800" baseline="30000" dirty="0" smtClean="0"/>
              <a:t>2</a:t>
            </a:r>
            <a:r>
              <a:rPr lang="es-ES" sz="1800" dirty="0" smtClean="0"/>
              <a:t>, J. A. Garzón</a:t>
            </a:r>
            <a:r>
              <a:rPr lang="es-ES" sz="1800" baseline="30000" dirty="0" smtClean="0"/>
              <a:t>4</a:t>
            </a:r>
            <a:r>
              <a:rPr lang="es-ES" sz="1800" dirty="0" smtClean="0"/>
              <a:t>,  D. García-Castro</a:t>
            </a:r>
            <a:r>
              <a:rPr lang="es-ES" sz="1800" baseline="30000" dirty="0" smtClean="0"/>
              <a:t>4</a:t>
            </a:r>
            <a:r>
              <a:rPr lang="es-ES" sz="2000" dirty="0" smtClean="0"/>
              <a:t>, P</a:t>
            </a:r>
            <a:r>
              <a:rPr lang="es-ES" sz="1800" dirty="0" smtClean="0"/>
              <a:t>. Cabanelas</a:t>
            </a:r>
            <a:r>
              <a:rPr lang="es-ES" sz="1800" baseline="30000" dirty="0" smtClean="0"/>
              <a:t>4</a:t>
            </a:r>
            <a:r>
              <a:rPr lang="es-ES" sz="1800" dirty="0" smtClean="0"/>
              <a:t>,  A. Gomis-Moreno</a:t>
            </a:r>
            <a:r>
              <a:rPr lang="es-ES" sz="1800" baseline="30000" dirty="0" smtClean="0"/>
              <a:t>5</a:t>
            </a:r>
            <a:r>
              <a:rPr lang="es-ES" sz="1800" dirty="0" smtClean="0"/>
              <a:t>, V. Villasante-Marcos</a:t>
            </a:r>
            <a:r>
              <a:rPr lang="es-ES" sz="1800" baseline="30000" dirty="0" smtClean="0"/>
              <a:t>5</a:t>
            </a:r>
            <a:r>
              <a:rPr lang="es-ES" sz="1800" dirty="0" smtClean="0"/>
              <a:t>, B. Heber</a:t>
            </a:r>
            <a:r>
              <a:rPr lang="es-ES" sz="1800" baseline="30000" dirty="0" smtClean="0"/>
              <a:t>3</a:t>
            </a:r>
            <a:r>
              <a:rPr lang="es-ES" sz="1800" dirty="0" smtClean="0"/>
              <a:t>, G. Kornakov</a:t>
            </a:r>
            <a:r>
              <a:rPr lang="es-ES" sz="1800" baseline="30000" dirty="0" smtClean="0"/>
              <a:t>6</a:t>
            </a:r>
            <a:r>
              <a:rPr lang="es-ES" sz="1800" dirty="0" smtClean="0"/>
              <a:t>, T. Kurtukian</a:t>
            </a:r>
            <a:r>
              <a:rPr lang="es-ES" sz="1800" baseline="30000" dirty="0" smtClean="0"/>
              <a:t>7</a:t>
            </a:r>
            <a:r>
              <a:rPr lang="es-ES" sz="1800" dirty="0" smtClean="0"/>
              <a:t>,  A. Blanco</a:t>
            </a:r>
            <a:r>
              <a:rPr lang="es-ES" sz="1800" baseline="30000" dirty="0" smtClean="0"/>
              <a:t>8</a:t>
            </a:r>
            <a:r>
              <a:rPr lang="es-ES" sz="1800" dirty="0" smtClean="0"/>
              <a:t>, L. Lopes</a:t>
            </a:r>
            <a:r>
              <a:rPr lang="es-ES" sz="1800" baseline="30000" dirty="0" smtClean="0"/>
              <a:t>8</a:t>
            </a:r>
            <a:r>
              <a:rPr lang="es-ES" sz="1800" dirty="0" smtClean="0"/>
              <a:t>, J.P. Saravia</a:t>
            </a:r>
            <a:r>
              <a:rPr lang="es-ES" sz="1800" baseline="30000" dirty="0" smtClean="0"/>
              <a:t>8</a:t>
            </a:r>
            <a:r>
              <a:rPr lang="es-ES" sz="1800" dirty="0" smtClean="0"/>
              <a:t>, H. Kruger</a:t>
            </a:r>
            <a:r>
              <a:rPr lang="es-ES" sz="1800" baseline="30000" dirty="0" smtClean="0"/>
              <a:t>9</a:t>
            </a:r>
            <a:r>
              <a:rPr lang="es-ES" sz="1800" dirty="0" smtClean="0"/>
              <a:t>, Du </a:t>
            </a:r>
            <a:r>
              <a:rPr lang="es-ES" sz="1800" dirty="0" err="1" smtClean="0"/>
              <a:t>Toit</a:t>
            </a:r>
            <a:r>
              <a:rPr lang="es-ES" sz="1800" smtClean="0"/>
              <a:t> Strauss</a:t>
            </a:r>
            <a:r>
              <a:rPr lang="es-ES" sz="1800" baseline="30000" smtClean="0"/>
              <a:t>9</a:t>
            </a:r>
            <a:endParaRPr lang="es-ES" sz="1600" baseline="30000" dirty="0" smtClean="0"/>
          </a:p>
          <a:p>
            <a:endParaRPr lang="es-ES" sz="1600" baseline="30000" dirty="0" smtClean="0"/>
          </a:p>
          <a:p>
            <a:pPr algn="l"/>
            <a:r>
              <a:rPr lang="es-ES" sz="1600" i="1" baseline="30000" dirty="0" smtClean="0"/>
              <a:t>1 </a:t>
            </a:r>
            <a:r>
              <a:rPr lang="es-ES" sz="1600" i="1" dirty="0" smtClean="0"/>
              <a:t> CITEUC, </a:t>
            </a:r>
            <a:r>
              <a:rPr lang="es-ES" sz="1600" i="1" dirty="0" err="1" smtClean="0"/>
              <a:t>University</a:t>
            </a:r>
            <a:r>
              <a:rPr lang="es-ES" sz="1600" i="1" dirty="0" smtClean="0"/>
              <a:t> of </a:t>
            </a:r>
            <a:r>
              <a:rPr lang="es-ES" sz="1600" i="1" dirty="0" err="1" smtClean="0"/>
              <a:t>Coimbra</a:t>
            </a:r>
            <a:r>
              <a:rPr lang="es-ES" sz="1600" i="1" dirty="0" smtClean="0"/>
              <a:t>, Portugal, </a:t>
            </a:r>
            <a:r>
              <a:rPr lang="es-ES" sz="1600" i="1" baseline="30000" dirty="0" smtClean="0"/>
              <a:t>2</a:t>
            </a:r>
            <a:r>
              <a:rPr lang="es-ES" sz="1600" i="1" dirty="0" smtClean="0"/>
              <a:t> </a:t>
            </a:r>
            <a:r>
              <a:rPr lang="en-US" sz="1600" i="1" dirty="0" smtClean="0"/>
              <a:t>University of </a:t>
            </a:r>
            <a:r>
              <a:rPr lang="en-US" sz="1600" i="1" dirty="0" err="1" smtClean="0"/>
              <a:t>Alcalá</a:t>
            </a:r>
            <a:r>
              <a:rPr lang="en-US" sz="1600" i="1" dirty="0" smtClean="0"/>
              <a:t>, Spain.; </a:t>
            </a:r>
            <a:r>
              <a:rPr lang="es-ES" sz="1600" i="1" baseline="30000" dirty="0" smtClean="0"/>
              <a:t>3  </a:t>
            </a:r>
            <a:r>
              <a:rPr lang="en-US" sz="1600" i="1" dirty="0" smtClean="0"/>
              <a:t>IEAP, Christian </a:t>
            </a:r>
            <a:r>
              <a:rPr lang="en-US" sz="1600" i="1" dirty="0" err="1" smtClean="0"/>
              <a:t>Albrechts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Universität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zu</a:t>
            </a:r>
            <a:r>
              <a:rPr lang="en-US" sz="1600" i="1" dirty="0" smtClean="0"/>
              <a:t> Kiel, Germany; </a:t>
            </a:r>
            <a:r>
              <a:rPr lang="es-ES" sz="1600" i="1" baseline="30000" dirty="0" smtClean="0"/>
              <a:t>4</a:t>
            </a:r>
            <a:r>
              <a:rPr lang="es-ES" sz="1600" i="1" dirty="0" smtClean="0"/>
              <a:t> </a:t>
            </a:r>
            <a:r>
              <a:rPr lang="en-US" sz="1600" i="1" dirty="0" smtClean="0"/>
              <a:t>University of Santiago de </a:t>
            </a:r>
            <a:r>
              <a:rPr lang="en-US" sz="1600" i="1" dirty="0" err="1" smtClean="0"/>
              <a:t>Compostela</a:t>
            </a:r>
            <a:r>
              <a:rPr lang="en-US" sz="1600" i="1" dirty="0" smtClean="0"/>
              <a:t>, Spain; </a:t>
            </a:r>
            <a:r>
              <a:rPr lang="es-ES" sz="1600" i="1" baseline="30000" dirty="0" smtClean="0"/>
              <a:t>5</a:t>
            </a:r>
            <a:r>
              <a:rPr lang="es-ES" sz="1600" i="1" dirty="0" smtClean="0"/>
              <a:t> </a:t>
            </a:r>
            <a:r>
              <a:rPr lang="en-US" sz="1600" i="1" dirty="0" err="1" smtClean="0"/>
              <a:t>Instituto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Geográfico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Nacional</a:t>
            </a:r>
            <a:r>
              <a:rPr lang="en-US" sz="1600" i="1" dirty="0" smtClean="0"/>
              <a:t>, Madrid, Spain; </a:t>
            </a:r>
            <a:r>
              <a:rPr lang="en-US" sz="1600" i="1" baseline="30000" dirty="0" smtClean="0"/>
              <a:t>6</a:t>
            </a:r>
            <a:r>
              <a:rPr lang="en-US" sz="1600" i="1" dirty="0" smtClean="0"/>
              <a:t> TU-Darmstadt, Germany; </a:t>
            </a:r>
            <a:r>
              <a:rPr lang="en-US" sz="1600" i="1" baseline="30000" dirty="0" smtClean="0"/>
              <a:t>7</a:t>
            </a:r>
            <a:r>
              <a:rPr lang="en-US" sz="1600" i="1" dirty="0" smtClean="0"/>
              <a:t> </a:t>
            </a:r>
            <a:r>
              <a:rPr lang="fr-FR" sz="1600" i="1" dirty="0" smtClean="0"/>
              <a:t>CENBG, IN2P3/CNRS-Université Bordeaux, France;</a:t>
            </a:r>
            <a:r>
              <a:rPr lang="en-US" sz="1600" i="1" dirty="0" smtClean="0"/>
              <a:t> </a:t>
            </a:r>
            <a:r>
              <a:rPr lang="en-US" sz="1600" i="1" baseline="30000" dirty="0" smtClean="0"/>
              <a:t>8</a:t>
            </a:r>
            <a:r>
              <a:rPr lang="en-US" sz="1600" i="1" dirty="0" smtClean="0"/>
              <a:t> LIP-Coimbra, Portugal;    </a:t>
            </a:r>
            <a:r>
              <a:rPr lang="en-US" sz="1600" i="1" baseline="30000" dirty="0" smtClean="0"/>
              <a:t>9 </a:t>
            </a:r>
            <a:r>
              <a:rPr lang="en-US" sz="1600" i="1" dirty="0" smtClean="0"/>
              <a:t>Center for Space Research , North-West University, </a:t>
            </a:r>
            <a:r>
              <a:rPr lang="es-ES" sz="1600" i="1" dirty="0" smtClean="0"/>
              <a:t>South </a:t>
            </a:r>
            <a:r>
              <a:rPr lang="en-US" sz="1600" i="1" dirty="0" smtClean="0"/>
              <a:t>Africa</a:t>
            </a:r>
          </a:p>
          <a:p>
            <a:endParaRPr lang="en-US" sz="1600" dirty="0"/>
          </a:p>
        </p:txBody>
      </p:sp>
      <p:pic>
        <p:nvPicPr>
          <p:cNvPr id="7" name="Picture 6" descr="egu2019_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691680" cy="5145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29227" y="0"/>
            <a:ext cx="1975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EGU2019-10894</a:t>
            </a:r>
            <a:endParaRPr lang="en-US" sz="2000" dirty="0"/>
          </a:p>
        </p:txBody>
      </p:sp>
      <p:pic>
        <p:nvPicPr>
          <p:cNvPr id="10" name="Picture 9" descr="graphic_egu_photo_y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0" y="4603497"/>
            <a:ext cx="9144000" cy="540003"/>
            <a:chOff x="36512" y="4603497"/>
            <a:chExt cx="9144000" cy="540003"/>
          </a:xfrm>
        </p:grpSpPr>
        <p:pic>
          <p:nvPicPr>
            <p:cNvPr id="18" name="Picture 17" descr="01_logo-vA_blnco-fondo293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512" y="4603500"/>
              <a:ext cx="1568831" cy="540000"/>
            </a:xfrm>
            <a:prstGeom prst="rect">
              <a:avLst/>
            </a:prstGeom>
          </p:spPr>
        </p:pic>
        <p:pic>
          <p:nvPicPr>
            <p:cNvPr id="20" name="Picture 5" descr="log_centro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61568" y="4603497"/>
              <a:ext cx="1618944" cy="540000"/>
            </a:xfrm>
            <a:prstGeom prst="rect">
              <a:avLst/>
            </a:prstGeom>
            <a:solidFill>
              <a:schemeClr val="tx1"/>
            </a:solidFill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8400"/>
            <a:ext cx="2926800" cy="2196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@ JCI-BAE</a:t>
            </a:r>
            <a:endParaRPr lang="en-US" dirty="0"/>
          </a:p>
        </p:txBody>
      </p:sp>
      <p:pic>
        <p:nvPicPr>
          <p:cNvPr id="7" name="Picture 6" descr="graphic_egu_photo_y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  <p:pic>
        <p:nvPicPr>
          <p:cNvPr id="12" name="Picture 11" descr="base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6000" y="699542"/>
            <a:ext cx="2928000" cy="2196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5" name="Picture 14" descr="modulocientificoyorc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947500"/>
            <a:ext cx="2928000" cy="2196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7" name="Picture 16" descr="IMG_20190115_15443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17200" y="2948400"/>
            <a:ext cx="2926800" cy="21951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" name="Picture 9" descr="IMG_20181231_22593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55776" y="1419622"/>
            <a:ext cx="4032448" cy="302433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graphic_egu_photo_y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Cut-off Rigidity VS Time</a:t>
            </a:r>
            <a:endParaRPr lang="en-US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43558"/>
            <a:ext cx="5940151" cy="4299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Group 27"/>
          <p:cNvGrpSpPr/>
          <p:nvPr/>
        </p:nvGrpSpPr>
        <p:grpSpPr>
          <a:xfrm>
            <a:off x="552193" y="1576045"/>
            <a:ext cx="5303310" cy="2687551"/>
            <a:chOff x="552648" y="1491630"/>
            <a:chExt cx="5284882" cy="2684041"/>
          </a:xfrm>
        </p:grpSpPr>
        <p:sp>
          <p:nvSpPr>
            <p:cNvPr id="15" name="TextBox 14"/>
            <p:cNvSpPr txBox="1"/>
            <p:nvPr/>
          </p:nvSpPr>
          <p:spPr>
            <a:xfrm>
              <a:off x="1042355" y="1851670"/>
              <a:ext cx="274434" cy="307777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1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050467" y="1491630"/>
              <a:ext cx="274434" cy="307777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2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356472" y="2037054"/>
              <a:ext cx="556226" cy="297077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SAA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35896" y="3075806"/>
              <a:ext cx="274434" cy="307777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4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499992" y="3867894"/>
              <a:ext cx="274434" cy="307777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5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033185" y="2499742"/>
              <a:ext cx="273480" cy="297077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3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145146" y="3272085"/>
              <a:ext cx="274434" cy="307777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4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563096" y="3867894"/>
              <a:ext cx="274434" cy="307777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 smtClean="0"/>
                <a:t>5</a:t>
              </a:r>
              <a:endParaRPr lang="en-US" sz="14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52648" y="3147814"/>
              <a:ext cx="274434" cy="307777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 smtClean="0"/>
                <a:t>0</a:t>
              </a:r>
              <a:endParaRPr lang="en-US" sz="1400" dirty="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40152" y="856799"/>
            <a:ext cx="3204000" cy="4284000"/>
            <a:chOff x="5940151" y="2880224"/>
            <a:chExt cx="3240255" cy="3992571"/>
          </a:xfrm>
        </p:grpSpPr>
        <p:grpSp>
          <p:nvGrpSpPr>
            <p:cNvPr id="35" name="Group 34"/>
            <p:cNvGrpSpPr/>
            <p:nvPr/>
          </p:nvGrpSpPr>
          <p:grpSpPr>
            <a:xfrm>
              <a:off x="5940151" y="2880224"/>
              <a:ext cx="3240255" cy="3992571"/>
              <a:chOff x="5940151" y="2880224"/>
              <a:chExt cx="3240255" cy="3992571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5940151" y="2880224"/>
                <a:ext cx="3240255" cy="3992571"/>
                <a:chOff x="5940151" y="2880224"/>
                <a:chExt cx="3240255" cy="3992571"/>
              </a:xfrm>
            </p:grpSpPr>
            <p:grpSp>
              <p:nvGrpSpPr>
                <p:cNvPr id="33" name="Group 32"/>
                <p:cNvGrpSpPr/>
                <p:nvPr/>
              </p:nvGrpSpPr>
              <p:grpSpPr>
                <a:xfrm>
                  <a:off x="5940151" y="2880224"/>
                  <a:ext cx="3240255" cy="3992571"/>
                  <a:chOff x="5940151" y="2880224"/>
                  <a:chExt cx="3240255" cy="3992571"/>
                </a:xfrm>
              </p:grpSpPr>
              <p:pic>
                <p:nvPicPr>
                  <p:cNvPr id="31" name="Picture 30" descr="Vertical_Cutoff_Rigidities_Epoch1980.jpg"/>
                  <p:cNvPicPr>
                    <a:picLocks noChangeAspect="1"/>
                  </p:cNvPicPr>
                  <p:nvPr/>
                </p:nvPicPr>
                <p:blipFill>
                  <a:blip r:embed="rId4" cstate="print"/>
                  <a:srcRect l="4635" r="16221" b="6800"/>
                  <a:stretch>
                    <a:fillRect/>
                  </a:stretch>
                </p:blipFill>
                <p:spPr>
                  <a:xfrm>
                    <a:off x="5940151" y="2880224"/>
                    <a:ext cx="3240255" cy="3992571"/>
                  </a:xfrm>
                  <a:prstGeom prst="rect">
                    <a:avLst/>
                  </a:prstGeom>
                </p:spPr>
              </p:pic>
              <p:sp>
                <p:nvSpPr>
                  <p:cNvPr id="26" name="TextBox 25"/>
                  <p:cNvSpPr txBox="1"/>
                  <p:nvPr/>
                </p:nvSpPr>
                <p:spPr>
                  <a:xfrm>
                    <a:off x="7668344" y="3651870"/>
                    <a:ext cx="288000" cy="307777"/>
                  </a:xfrm>
                  <a:prstGeom prst="rect">
                    <a:avLst/>
                  </a:prstGeom>
                  <a:solidFill>
                    <a:schemeClr val="tx1">
                      <a:alpha val="56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400" dirty="0" smtClean="0">
                        <a:solidFill>
                          <a:schemeClr val="bg1"/>
                        </a:solidFill>
                      </a:rPr>
                      <a:t>0</a:t>
                    </a:r>
                    <a:endParaRPr lang="en-US" sz="14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32" name="TextBox 31"/>
                <p:cNvSpPr txBox="1"/>
                <p:nvPr/>
              </p:nvSpPr>
              <p:spPr>
                <a:xfrm>
                  <a:off x="7542253" y="4075855"/>
                  <a:ext cx="288000" cy="307777"/>
                </a:xfrm>
                <a:prstGeom prst="rect">
                  <a:avLst/>
                </a:prstGeom>
                <a:solidFill>
                  <a:schemeClr val="tx1">
                    <a:alpha val="56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dirty="0" smtClean="0">
                      <a:solidFill>
                        <a:schemeClr val="bg1"/>
                      </a:solidFill>
                    </a:rPr>
                    <a:t>1</a:t>
                  </a:r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7760721" y="4948278"/>
                  <a:ext cx="288000" cy="288001"/>
                </a:xfrm>
                <a:prstGeom prst="rect">
                  <a:avLst/>
                </a:prstGeom>
                <a:solidFill>
                  <a:schemeClr val="tx1">
                    <a:alpha val="56000"/>
                  </a:schemeClr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GB" sz="1400" dirty="0" smtClean="0">
                      <a:solidFill>
                        <a:schemeClr val="bg1"/>
                      </a:solidFill>
                    </a:rPr>
                    <a:t>2</a:t>
                  </a:r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0" name="TextBox 19"/>
              <p:cNvSpPr txBox="1"/>
              <p:nvPr/>
            </p:nvSpPr>
            <p:spPr>
              <a:xfrm>
                <a:off x="7396607" y="5619373"/>
                <a:ext cx="288000" cy="288000"/>
              </a:xfrm>
              <a:prstGeom prst="rect">
                <a:avLst/>
              </a:prstGeom>
              <a:solidFill>
                <a:schemeClr val="tx1">
                  <a:alpha val="56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1400" dirty="0" smtClean="0">
                    <a:solidFill>
                      <a:schemeClr val="bg1"/>
                    </a:solidFill>
                  </a:rPr>
                  <a:t>3</a:t>
                </a:r>
                <a:endParaRPr 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7032493" y="5149606"/>
                <a:ext cx="396000" cy="288000"/>
              </a:xfrm>
              <a:prstGeom prst="rect">
                <a:avLst/>
              </a:prstGeom>
              <a:solidFill>
                <a:schemeClr val="tx1">
                  <a:alpha val="56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1400" dirty="0" smtClean="0">
                    <a:solidFill>
                      <a:schemeClr val="bg1"/>
                    </a:solidFill>
                  </a:rPr>
                  <a:t>SAA</a:t>
                </a:r>
                <a:endParaRPr lang="en-US" sz="1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6814025" y="5820701"/>
              <a:ext cx="288000" cy="288000"/>
            </a:xfrm>
            <a:prstGeom prst="rect">
              <a:avLst/>
            </a:prstGeom>
            <a:solidFill>
              <a:schemeClr val="tx1">
                <a:alpha val="56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4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396607" y="6089139"/>
              <a:ext cx="288000" cy="288000"/>
            </a:xfrm>
            <a:prstGeom prst="rect">
              <a:avLst/>
            </a:prstGeom>
            <a:solidFill>
              <a:schemeClr val="tx1">
                <a:alpha val="56000"/>
              </a:schemeClr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chemeClr val="bg1"/>
                  </a:solidFill>
                </a:rPr>
                <a:t>5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Data</a:t>
            </a:r>
            <a:endParaRPr lang="en-US" dirty="0"/>
          </a:p>
        </p:txBody>
      </p:sp>
      <p:pic>
        <p:nvPicPr>
          <p:cNvPr id="6" name="Picture 5" descr="graphic_egu_photo_y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  <p:sp>
        <p:nvSpPr>
          <p:cNvPr id="18" name="Content Placeholder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Raw data (no correction for p, T, cut-off R...)</a:t>
            </a:r>
          </a:p>
          <a:p>
            <a:r>
              <a:rPr lang="en-GB" dirty="0" smtClean="0"/>
              <a:t>1 min original time resolution for NEMO &amp; MITO</a:t>
            </a:r>
          </a:p>
          <a:p>
            <a:r>
              <a:rPr lang="en-GB" dirty="0" smtClean="0"/>
              <a:t>10 min original time resolution for TRISTAN</a:t>
            </a:r>
          </a:p>
          <a:p>
            <a:r>
              <a:rPr lang="en-GB" dirty="0" smtClean="0"/>
              <a:t>3</a:t>
            </a:r>
            <a:r>
              <a:rPr lang="el-GR" dirty="0" smtClean="0"/>
              <a:t>σ</a:t>
            </a:r>
            <a:r>
              <a:rPr lang="en-GB" dirty="0" smtClean="0"/>
              <a:t> outliers removed</a:t>
            </a:r>
          </a:p>
          <a:p>
            <a:r>
              <a:rPr lang="en-GB" dirty="0" smtClean="0"/>
              <a:t>Smoothed: 1 h running mean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Cosmic ray VS Time</a:t>
            </a:r>
            <a:endParaRPr lang="en-US" dirty="0"/>
          </a:p>
        </p:txBody>
      </p:sp>
      <p:pic>
        <p:nvPicPr>
          <p:cNvPr id="6" name="Picture 5" descr="graphic_egu_photo_y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  <p:pic>
        <p:nvPicPr>
          <p:cNvPr id="21506" name="Picture 2"/>
          <p:cNvPicPr>
            <a:picLocks noGrp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843798"/>
            <a:ext cx="45720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572000" y="843798"/>
            <a:ext cx="45720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/>
          <p:cNvPicPr>
            <a:picLocks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572000" y="2983500"/>
            <a:ext cx="45720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447856" y="1061484"/>
            <a:ext cx="828000" cy="2462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600" dirty="0" smtClean="0">
                <a:solidFill>
                  <a:srgbClr val="FF0000"/>
                </a:solidFill>
              </a:rPr>
              <a:t>NEMO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40352" y="3147814"/>
            <a:ext cx="1044000" cy="24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TRISTAN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56352" y="987814"/>
            <a:ext cx="828000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MITO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987574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00B050"/>
                </a:solidFill>
              </a:rPr>
              <a:t>ORCA</a:t>
            </a:r>
          </a:p>
          <a:p>
            <a:r>
              <a:rPr lang="en-GB" sz="1200" dirty="0" smtClean="0">
                <a:solidFill>
                  <a:srgbClr val="0070C0"/>
                </a:solidFill>
              </a:rPr>
              <a:t>ORCB x 5</a:t>
            </a: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67376" y="915566"/>
            <a:ext cx="1555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00B050"/>
                </a:solidFill>
              </a:rPr>
              <a:t>Bottom</a:t>
            </a:r>
          </a:p>
          <a:p>
            <a:r>
              <a:rPr lang="en-GB" sz="1200" dirty="0" smtClean="0">
                <a:solidFill>
                  <a:srgbClr val="0070C0"/>
                </a:solidFill>
              </a:rPr>
              <a:t>Top          </a:t>
            </a:r>
            <a:r>
              <a:rPr lang="en-GB" sz="1200" dirty="0" smtClean="0">
                <a:solidFill>
                  <a:schemeClr val="bg1"/>
                </a:solidFill>
              </a:rPr>
              <a:t>Coin8 x 50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4" name="Picture 13" descr="ratio_ORCAB_time_NoLeg.png"/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983500"/>
            <a:ext cx="4572000" cy="2160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448000" y="3219822"/>
            <a:ext cx="828000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NEMO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3528" y="3147814"/>
            <a:ext cx="15488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C00000"/>
                </a:solidFill>
              </a:rPr>
              <a:t>ratio ORCA/ORCB </a:t>
            </a:r>
            <a:endParaRPr lang="en-US" sz="1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Cosmic ray VS Cut-off Rigidity</a:t>
            </a:r>
            <a:endParaRPr lang="en-US" dirty="0"/>
          </a:p>
        </p:txBody>
      </p:sp>
      <p:pic>
        <p:nvPicPr>
          <p:cNvPr id="6" name="Picture 5" descr="graphic_egu_photo_y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  <p:pic>
        <p:nvPicPr>
          <p:cNvPr id="23554" name="Picture 2"/>
          <p:cNvPicPr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843558"/>
            <a:ext cx="45720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572000" y="843558"/>
            <a:ext cx="45720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3003798"/>
            <a:ext cx="45720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619672" y="987574"/>
            <a:ext cx="828000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NEMO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4048" y="987574"/>
            <a:ext cx="828000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MITO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9672" y="3219822"/>
            <a:ext cx="828000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NEMO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63888" y="885949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00B050"/>
                </a:solidFill>
              </a:rPr>
              <a:t>ORCA</a:t>
            </a:r>
          </a:p>
          <a:p>
            <a:r>
              <a:rPr lang="en-GB" sz="1200" dirty="0" smtClean="0">
                <a:solidFill>
                  <a:srgbClr val="0070C0"/>
                </a:solidFill>
              </a:rPr>
              <a:t>ORCB x 5</a:t>
            </a: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11592" y="885949"/>
            <a:ext cx="15167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00B050"/>
                </a:solidFill>
              </a:rPr>
              <a:t>Bottom</a:t>
            </a:r>
          </a:p>
          <a:p>
            <a:r>
              <a:rPr lang="en-GB" sz="1200" dirty="0" smtClean="0">
                <a:solidFill>
                  <a:srgbClr val="0070C0"/>
                </a:solidFill>
              </a:rPr>
              <a:t>Top         </a:t>
            </a:r>
            <a:r>
              <a:rPr lang="en-GB" sz="1200" dirty="0" smtClean="0">
                <a:solidFill>
                  <a:schemeClr val="bg1"/>
                </a:solidFill>
              </a:rPr>
              <a:t>Coin8 x 50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71800" y="3075806"/>
            <a:ext cx="15488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C00000"/>
                </a:solidFill>
              </a:rPr>
              <a:t>ratio ORCA/ORCB </a:t>
            </a:r>
            <a:endParaRPr lang="en-US" sz="1200" dirty="0">
              <a:solidFill>
                <a:srgbClr val="C00000"/>
              </a:solidFill>
            </a:endParaRPr>
          </a:p>
        </p:txBody>
      </p:sp>
      <p:pic>
        <p:nvPicPr>
          <p:cNvPr id="16" name="Picture 15" descr="TRISTAN_R_NoLeg.png"/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2983500"/>
            <a:ext cx="4572000" cy="2160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932040" y="3147814"/>
            <a:ext cx="1044000" cy="24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TRISTAN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Environment VS Time</a:t>
            </a:r>
            <a:endParaRPr lang="en-US" dirty="0"/>
          </a:p>
        </p:txBody>
      </p:sp>
      <p:pic>
        <p:nvPicPr>
          <p:cNvPr id="6" name="Picture 5" descr="graphic_egu_photo_y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  <p:pic>
        <p:nvPicPr>
          <p:cNvPr id="22530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03958"/>
            <a:ext cx="457200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202800"/>
            <a:ext cx="457200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Cosmic ray VS Environment</a:t>
            </a:r>
            <a:endParaRPr lang="en-US" dirty="0"/>
          </a:p>
        </p:txBody>
      </p:sp>
      <p:pic>
        <p:nvPicPr>
          <p:cNvPr id="6" name="Picture 5" descr="graphic_egu_photo_y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  <p:pic>
        <p:nvPicPr>
          <p:cNvPr id="24578" name="Picture 2"/>
          <p:cNvPicPr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699542"/>
            <a:ext cx="45720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572000" y="699542"/>
            <a:ext cx="45720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2859782"/>
            <a:ext cx="45720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572000" y="2859782"/>
            <a:ext cx="45720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527976" y="771550"/>
            <a:ext cx="828000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NEMO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36488" y="771550"/>
            <a:ext cx="828000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MITO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10873" y="2859782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00B050"/>
                </a:solidFill>
              </a:rPr>
              <a:t>ORCA</a:t>
            </a:r>
          </a:p>
          <a:p>
            <a:r>
              <a:rPr lang="en-GB" sz="1200" dirty="0" smtClean="0">
                <a:solidFill>
                  <a:srgbClr val="0070C0"/>
                </a:solidFill>
              </a:rPr>
              <a:t>ORCB x 5</a:t>
            </a: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16894" y="2859782"/>
            <a:ext cx="1747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200" dirty="0" smtClean="0">
                <a:solidFill>
                  <a:srgbClr val="00B050"/>
                </a:solidFill>
              </a:rPr>
              <a:t>Bottom</a:t>
            </a:r>
          </a:p>
          <a:p>
            <a:pPr algn="r"/>
            <a:r>
              <a:rPr lang="en-GB" sz="1200" dirty="0" smtClean="0">
                <a:solidFill>
                  <a:schemeClr val="bg1"/>
                </a:solidFill>
              </a:rPr>
              <a:t>Coin8 x 50       </a:t>
            </a:r>
            <a:r>
              <a:rPr lang="en-GB" sz="1200" dirty="0" smtClean="0">
                <a:solidFill>
                  <a:srgbClr val="0070C0"/>
                </a:solidFill>
              </a:rPr>
              <a:t> Top      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Now...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70400"/>
            <a:ext cx="6660232" cy="4373100"/>
          </a:xfrm>
        </p:spPr>
        <p:txBody>
          <a:bodyPr>
            <a:noAutofit/>
          </a:bodyPr>
          <a:lstStyle/>
          <a:p>
            <a:pPr marL="548640" lvl="1" indent="-411480"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</a:pPr>
            <a:r>
              <a:rPr lang="en-GB" dirty="0" smtClean="0"/>
              <a:t>ORCA/B &amp; MITO stay alone in Antarctic</a:t>
            </a:r>
          </a:p>
          <a:p>
            <a:pPr marL="813816" lvl="2" indent="-411480"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</a:pPr>
            <a:r>
              <a:rPr lang="en-GB" dirty="0" smtClean="0"/>
              <a:t>@ </a:t>
            </a:r>
            <a:r>
              <a:rPr lang="en-US" dirty="0" smtClean="0"/>
              <a:t>JCI-BAE from 20 January, 2019 to present</a:t>
            </a:r>
          </a:p>
          <a:p>
            <a:pPr marL="813816" lvl="2" indent="-411480"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</a:pPr>
            <a:r>
              <a:rPr lang="en-US" dirty="0" smtClean="0"/>
              <a:t>stops to work on 30 March  (no sun?). We have to wait until the batteries are recharging</a:t>
            </a:r>
          </a:p>
          <a:p>
            <a:pPr marL="813816" lvl="2" indent="-411480"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</a:pPr>
            <a:endParaRPr lang="en-GB" dirty="0" smtClean="0"/>
          </a:p>
          <a:p>
            <a:pPr marL="548640" lvl="1" indent="-411480"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</a:pPr>
            <a:r>
              <a:rPr lang="en-GB" dirty="0" smtClean="0"/>
              <a:t>TRISTAN</a:t>
            </a:r>
          </a:p>
          <a:p>
            <a:pPr marL="813816" lvl="2" indent="-411480"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</a:pPr>
            <a:r>
              <a:rPr lang="en-US" dirty="0" smtClean="0"/>
              <a:t>on its way back measuring CR</a:t>
            </a:r>
          </a:p>
          <a:p>
            <a:pPr marL="813816" lvl="2" indent="-411480"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</a:pPr>
            <a:r>
              <a:rPr lang="en-US" dirty="0" smtClean="0"/>
              <a:t>expected @ Vigo ~April 9</a:t>
            </a:r>
            <a:endParaRPr lang="en-GB" dirty="0" smtClean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r="14173"/>
          <a:stretch>
            <a:fillRect/>
          </a:stretch>
        </p:blipFill>
        <p:spPr bwMode="auto">
          <a:xfrm>
            <a:off x="4859033" y="2335188"/>
            <a:ext cx="428496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graphic_egu_photo_y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_egu_photo_y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  <p:pic>
        <p:nvPicPr>
          <p:cNvPr id="7" name="Picture 6" descr="P1000743.jpg"/>
          <p:cNvPicPr>
            <a:picLocks noChangeAspect="1"/>
          </p:cNvPicPr>
          <p:nvPr/>
        </p:nvPicPr>
        <p:blipFill>
          <a:blip r:embed="rId3" cstate="print"/>
          <a:srcRect t="4547" b="8031"/>
          <a:stretch>
            <a:fillRect/>
          </a:stretch>
        </p:blipFill>
        <p:spPr>
          <a:xfrm>
            <a:off x="2410714" y="1609843"/>
            <a:ext cx="4322572" cy="2834115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Questions?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457200" y="-20538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ORCA &amp; TRISTAN co-operation</a:t>
            </a:r>
            <a:endParaRPr lang="en-US" dirty="0"/>
          </a:p>
        </p:txBody>
      </p:sp>
      <p:pic>
        <p:nvPicPr>
          <p:cNvPr id="24" name="Picture 23" descr="graphic_egu_photo_y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  <p:grpSp>
        <p:nvGrpSpPr>
          <p:cNvPr id="39" name="Group 38"/>
          <p:cNvGrpSpPr/>
          <p:nvPr/>
        </p:nvGrpSpPr>
        <p:grpSpPr>
          <a:xfrm>
            <a:off x="107504" y="771550"/>
            <a:ext cx="8928992" cy="3960442"/>
            <a:chOff x="352800" y="771550"/>
            <a:chExt cx="8928992" cy="3960442"/>
          </a:xfrm>
        </p:grpSpPr>
        <p:grpSp>
          <p:nvGrpSpPr>
            <p:cNvPr id="38" name="Group 37"/>
            <p:cNvGrpSpPr/>
            <p:nvPr/>
          </p:nvGrpSpPr>
          <p:grpSpPr>
            <a:xfrm>
              <a:off x="352800" y="771550"/>
              <a:ext cx="8928992" cy="2808312"/>
              <a:chOff x="352800" y="771550"/>
              <a:chExt cx="8928992" cy="2808312"/>
            </a:xfrm>
          </p:grpSpPr>
          <p:grpSp>
            <p:nvGrpSpPr>
              <p:cNvPr id="35" name="Group 34"/>
              <p:cNvGrpSpPr/>
              <p:nvPr/>
            </p:nvGrpSpPr>
            <p:grpSpPr>
              <a:xfrm>
                <a:off x="5965517" y="987574"/>
                <a:ext cx="3316275" cy="2376264"/>
                <a:chOff x="1990339" y="3075806"/>
                <a:chExt cx="3316275" cy="2376264"/>
              </a:xfrm>
            </p:grpSpPr>
            <p:pic>
              <p:nvPicPr>
                <p:cNvPr id="4" name="Picture 3" descr="FCT.jpg"/>
                <p:cNvPicPr>
                  <a:picLocks noChangeAspect="1"/>
                </p:cNvPicPr>
                <p:nvPr/>
              </p:nvPicPr>
              <p:blipFill>
                <a:blip r:embed="rId3" cstate="print"/>
                <a:srcRect l="1689" r="1689"/>
                <a:stretch>
                  <a:fillRect/>
                </a:stretch>
              </p:blipFill>
              <p:spPr>
                <a:xfrm>
                  <a:off x="1990339" y="3867894"/>
                  <a:ext cx="3316275" cy="792000"/>
                </a:xfrm>
                <a:prstGeom prst="rect">
                  <a:avLst/>
                </a:prstGeom>
              </p:spPr>
            </p:pic>
            <p:pic>
              <p:nvPicPr>
                <p:cNvPr id="7" name="Picture 6" descr="2015_FCT_H_cinza.jpg"/>
                <p:cNvPicPr>
                  <a:picLocks/>
                </p:cNvPicPr>
                <p:nvPr/>
              </p:nvPicPr>
              <p:blipFill>
                <a:blip r:embed="rId4" cstate="print"/>
                <a:srcRect l="-1636"/>
                <a:stretch>
                  <a:fillRect/>
                </a:stretch>
              </p:blipFill>
              <p:spPr>
                <a:xfrm>
                  <a:off x="1990676" y="4660070"/>
                  <a:ext cx="3315600" cy="792000"/>
                </a:xfrm>
                <a:prstGeom prst="rect">
                  <a:avLst/>
                </a:prstGeom>
                <a:solidFill>
                  <a:schemeClr val="tx1"/>
                </a:solidFill>
              </p:spPr>
            </p:pic>
            <p:grpSp>
              <p:nvGrpSpPr>
                <p:cNvPr id="10" name="Group 9"/>
                <p:cNvGrpSpPr/>
                <p:nvPr/>
              </p:nvGrpSpPr>
              <p:grpSpPr>
                <a:xfrm>
                  <a:off x="1990675" y="3075806"/>
                  <a:ext cx="3315601" cy="792000"/>
                  <a:chOff x="6288091" y="4608000"/>
                  <a:chExt cx="3318888" cy="540000"/>
                </a:xfrm>
              </p:grpSpPr>
              <p:pic>
                <p:nvPicPr>
                  <p:cNvPr id="11" name="Picture 10" descr="log_centro.png"/>
                  <p:cNvPicPr>
                    <a:picLocks noChangeAspect="1"/>
                  </p:cNvPicPr>
                  <p:nvPr/>
                </p:nvPicPr>
                <p:blipFill>
                  <a:blip r:embed="rId5" cstate="print"/>
                  <a:srcRect r="-16982"/>
                  <a:stretch>
                    <a:fillRect/>
                  </a:stretch>
                </p:blipFill>
                <p:spPr>
                  <a:xfrm>
                    <a:off x="7872092" y="4608000"/>
                    <a:ext cx="1734887" cy="540000"/>
                  </a:xfrm>
                  <a:prstGeom prst="rect">
                    <a:avLst/>
                  </a:prstGeom>
                  <a:solidFill>
                    <a:schemeClr val="tx1"/>
                  </a:solidFill>
                </p:spPr>
              </p:pic>
              <p:pic>
                <p:nvPicPr>
                  <p:cNvPr id="12" name="Picture 11" descr="logo-uc1.png"/>
                  <p:cNvPicPr>
                    <a:picLocks noChangeAspect="1"/>
                  </p:cNvPicPr>
                  <p:nvPr/>
                </p:nvPicPr>
                <p:blipFill>
                  <a:blip r:embed="rId6" cstate="print"/>
                  <a:srcRect l="-7710" r="-7710"/>
                  <a:stretch>
                    <a:fillRect/>
                  </a:stretch>
                </p:blipFill>
                <p:spPr>
                  <a:xfrm>
                    <a:off x="6288091" y="4608000"/>
                    <a:ext cx="1618486" cy="540000"/>
                  </a:xfrm>
                  <a:prstGeom prst="rect">
                    <a:avLst/>
                  </a:prstGeom>
                  <a:solidFill>
                    <a:schemeClr val="tx1"/>
                  </a:solidFill>
                </p:spPr>
              </p:pic>
            </p:grpSp>
          </p:grpSp>
          <p:grpSp>
            <p:nvGrpSpPr>
              <p:cNvPr id="37" name="Group 36"/>
              <p:cNvGrpSpPr/>
              <p:nvPr/>
            </p:nvGrpSpPr>
            <p:grpSpPr>
              <a:xfrm>
                <a:off x="352800" y="771550"/>
                <a:ext cx="5011288" cy="2808312"/>
                <a:chOff x="1937" y="771550"/>
                <a:chExt cx="5011288" cy="2808312"/>
              </a:xfrm>
            </p:grpSpPr>
            <p:grpSp>
              <p:nvGrpSpPr>
                <p:cNvPr id="34" name="Group 33"/>
                <p:cNvGrpSpPr/>
                <p:nvPr/>
              </p:nvGrpSpPr>
              <p:grpSpPr>
                <a:xfrm>
                  <a:off x="1937" y="771550"/>
                  <a:ext cx="5011288" cy="1656184"/>
                  <a:chOff x="1937" y="915566"/>
                  <a:chExt cx="5011288" cy="1656184"/>
                </a:xfrm>
              </p:grpSpPr>
              <p:grpSp>
                <p:nvGrpSpPr>
                  <p:cNvPr id="33" name="Group 32"/>
                  <p:cNvGrpSpPr/>
                  <p:nvPr/>
                </p:nvGrpSpPr>
                <p:grpSpPr>
                  <a:xfrm>
                    <a:off x="1937" y="915566"/>
                    <a:ext cx="4409809" cy="792000"/>
                    <a:chOff x="13489" y="915566"/>
                    <a:chExt cx="4409809" cy="792000"/>
                  </a:xfrm>
                </p:grpSpPr>
                <p:grpSp>
                  <p:nvGrpSpPr>
                    <p:cNvPr id="18" name="Group 17"/>
                    <p:cNvGrpSpPr/>
                    <p:nvPr/>
                  </p:nvGrpSpPr>
                  <p:grpSpPr>
                    <a:xfrm>
                      <a:off x="13489" y="915566"/>
                      <a:ext cx="2768824" cy="792000"/>
                      <a:chOff x="-212751" y="2301750"/>
                      <a:chExt cx="2768824" cy="540000"/>
                    </a:xfrm>
                  </p:grpSpPr>
                  <p:pic>
                    <p:nvPicPr>
                      <p:cNvPr id="6" name="Picture 5" descr="01_logo-vA_blnco-fondo293.jpg"/>
                      <p:cNvPicPr>
                        <a:picLocks noChangeAspect="1"/>
                      </p:cNvPicPr>
                      <p:nvPr/>
                    </p:nvPicPr>
                    <p:blipFill>
                      <a:blip r:embed="rId7" cstate="print"/>
                      <a:stretch>
                        <a:fillRect/>
                      </a:stretch>
                    </p:blipFill>
                    <p:spPr>
                      <a:xfrm>
                        <a:off x="-212751" y="2301750"/>
                        <a:ext cx="1568831" cy="540000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" name="Picture 7" descr="CaLMa.png"/>
                      <p:cNvPicPr>
                        <a:picLocks noChangeAspect="1"/>
                      </p:cNvPicPr>
                      <p:nvPr/>
                    </p:nvPicPr>
                    <p:blipFill>
                      <a:blip r:embed="rId8" cstate="print"/>
                      <a:stretch>
                        <a:fillRect/>
                      </a:stretch>
                    </p:blipFill>
                    <p:spPr>
                      <a:xfrm>
                        <a:off x="1342153" y="2301750"/>
                        <a:ext cx="1213920" cy="540000"/>
                      </a:xfrm>
                      <a:prstGeom prst="rect">
                        <a:avLst/>
                      </a:prstGeom>
                    </p:spPr>
                  </p:pic>
                </p:grpSp>
                <p:grpSp>
                  <p:nvGrpSpPr>
                    <p:cNvPr id="23" name="Group 22"/>
                    <p:cNvGrpSpPr/>
                    <p:nvPr/>
                  </p:nvGrpSpPr>
                  <p:grpSpPr>
                    <a:xfrm>
                      <a:off x="2892592" y="915566"/>
                      <a:ext cx="1530706" cy="792000"/>
                      <a:chOff x="2846448" y="1633538"/>
                      <a:chExt cx="1530706" cy="542108"/>
                    </a:xfrm>
                  </p:grpSpPr>
                  <p:pic>
                    <p:nvPicPr>
                      <p:cNvPr id="21" name="Picture 20" descr="logo_ue_feder.jpg"/>
                      <p:cNvPicPr>
                        <a:picLocks noChangeAspect="1"/>
                      </p:cNvPicPr>
                      <p:nvPr/>
                    </p:nvPicPr>
                    <p:blipFill>
                      <a:blip r:embed="rId9" cstate="print"/>
                      <a:stretch>
                        <a:fillRect/>
                      </a:stretch>
                    </p:blipFill>
                    <p:spPr>
                      <a:xfrm>
                        <a:off x="3682489" y="1635646"/>
                        <a:ext cx="694665" cy="540000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17412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448" y="1633538"/>
                        <a:ext cx="836041" cy="540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grpSp>
              </p:grpSp>
              <p:grpSp>
                <p:nvGrpSpPr>
                  <p:cNvPr id="32" name="Group 31"/>
                  <p:cNvGrpSpPr/>
                  <p:nvPr/>
                </p:nvGrpSpPr>
                <p:grpSpPr>
                  <a:xfrm>
                    <a:off x="152769" y="1779662"/>
                    <a:ext cx="4860456" cy="792088"/>
                    <a:chOff x="4472825" y="915566"/>
                    <a:chExt cx="4860456" cy="756084"/>
                  </a:xfrm>
                </p:grpSpPr>
                <p:pic>
                  <p:nvPicPr>
                    <p:cNvPr id="19" name="Picture 18" descr="logobase.jpg"/>
                    <p:cNvPicPr>
                      <a:picLocks noChangeAspect="1"/>
                    </p:cNvPicPr>
                    <p:nvPr/>
                  </p:nvPicPr>
                  <p:blipFill>
                    <a:blip r:embed="rId11" cstate="print"/>
                    <a:stretch>
                      <a:fillRect/>
                    </a:stretch>
                  </p:blipFill>
                  <p:spPr>
                    <a:xfrm>
                      <a:off x="4472825" y="915566"/>
                      <a:ext cx="756000" cy="7560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2" name="Picture 21" descr="Logo-Institucional-RGB-M-794x198px.png"/>
                    <p:cNvPicPr>
                      <a:picLocks noChangeAspect="1"/>
                    </p:cNvPicPr>
                    <p:nvPr/>
                  </p:nvPicPr>
                  <p:blipFill>
                    <a:blip r:embed="rId12" cstate="print"/>
                    <a:srcRect l="3570" t="14316" r="6426" b="17180"/>
                    <a:stretch>
                      <a:fillRect/>
                    </a:stretch>
                  </p:blipFill>
                  <p:spPr>
                    <a:xfrm>
                      <a:off x="5350232" y="915650"/>
                      <a:ext cx="3983049" cy="756000"/>
                    </a:xfrm>
                    <a:prstGeom prst="rect">
                      <a:avLst/>
                    </a:prstGeom>
                  </p:spPr>
                </p:pic>
              </p:grpSp>
            </p:grpSp>
            <p:grpSp>
              <p:nvGrpSpPr>
                <p:cNvPr id="30" name="Group 29"/>
                <p:cNvGrpSpPr/>
                <p:nvPr/>
              </p:nvGrpSpPr>
              <p:grpSpPr>
                <a:xfrm>
                  <a:off x="281588" y="2787862"/>
                  <a:ext cx="4211960" cy="792000"/>
                  <a:chOff x="179512" y="1707654"/>
                  <a:chExt cx="4211960" cy="720000"/>
                </a:xfrm>
              </p:grpSpPr>
              <p:pic>
                <p:nvPicPr>
                  <p:cNvPr id="17411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13" cstate="print"/>
                  <a:srcRect/>
                  <a:stretch>
                    <a:fillRect/>
                  </a:stretch>
                </p:blipFill>
                <p:spPr bwMode="auto">
                  <a:xfrm>
                    <a:off x="179512" y="1707654"/>
                    <a:ext cx="2160000" cy="7200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5" name="Picture 24" descr="show-photo.jpg.gif"/>
                  <p:cNvPicPr>
                    <a:picLocks noChangeAspect="1"/>
                  </p:cNvPicPr>
                  <p:nvPr/>
                </p:nvPicPr>
                <p:blipFill>
                  <a:blip r:embed="rId14" cstate="print"/>
                  <a:stretch>
                    <a:fillRect/>
                  </a:stretch>
                </p:blipFill>
                <p:spPr>
                  <a:xfrm>
                    <a:off x="2591472" y="1707654"/>
                    <a:ext cx="1800000" cy="720000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36" name="Group 35"/>
            <p:cNvGrpSpPr/>
            <p:nvPr/>
          </p:nvGrpSpPr>
          <p:grpSpPr>
            <a:xfrm>
              <a:off x="352800" y="3939904"/>
              <a:ext cx="8928992" cy="792088"/>
              <a:chOff x="352800" y="3831804"/>
              <a:chExt cx="8928992" cy="792088"/>
            </a:xfrm>
          </p:grpSpPr>
          <p:pic>
            <p:nvPicPr>
              <p:cNvPr id="20" name="Picture 19" descr="demo-LIP.png"/>
              <p:cNvPicPr>
                <a:picLocks noChangeAspect="1"/>
              </p:cNvPicPr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4796098" y="3831890"/>
                <a:ext cx="1173326" cy="792000"/>
              </a:xfrm>
              <a:prstGeom prst="rect">
                <a:avLst/>
              </a:prstGeom>
            </p:spPr>
          </p:pic>
          <p:pic>
            <p:nvPicPr>
              <p:cNvPr id="2050" name="Picture 2" descr="http://natural-sciences.nwu.ac.za/sites/base2.nwu.ac.za/files/files/NWU-Logo-SW.png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6182674" y="3831890"/>
                <a:ext cx="3099118" cy="792000"/>
              </a:xfrm>
              <a:prstGeom prst="rect">
                <a:avLst/>
              </a:prstGeom>
              <a:solidFill>
                <a:schemeClr val="bg1"/>
              </a:solidFill>
            </p:spPr>
          </p:pic>
          <p:grpSp>
            <p:nvGrpSpPr>
              <p:cNvPr id="29" name="Group 28"/>
              <p:cNvGrpSpPr/>
              <p:nvPr/>
            </p:nvGrpSpPr>
            <p:grpSpPr>
              <a:xfrm>
                <a:off x="352800" y="3831804"/>
                <a:ext cx="4248472" cy="792088"/>
                <a:chOff x="5519268" y="2333561"/>
                <a:chExt cx="4248472" cy="571564"/>
              </a:xfrm>
              <a:solidFill>
                <a:schemeClr val="bg1"/>
              </a:solidFill>
            </p:grpSpPr>
            <p:grpSp>
              <p:nvGrpSpPr>
                <p:cNvPr id="28" name="Group 27"/>
                <p:cNvGrpSpPr/>
                <p:nvPr/>
              </p:nvGrpSpPr>
              <p:grpSpPr>
                <a:xfrm>
                  <a:off x="6311356" y="2333561"/>
                  <a:ext cx="3456384" cy="571564"/>
                  <a:chOff x="6311356" y="2333561"/>
                  <a:chExt cx="3456384" cy="571564"/>
                </a:xfrm>
                <a:grpFill/>
              </p:grpSpPr>
              <p:pic>
                <p:nvPicPr>
                  <p:cNvPr id="2052" name="Picture 4" descr="http://www.cenbg.in2p3.fr/plugins/kitcnrs-4010/images/logo-cenbg-petit.gif"/>
                  <p:cNvPicPr>
                    <a:picLocks noChangeAspect="1" noChangeArrowheads="1"/>
                  </p:cNvPicPr>
                  <p:nvPr/>
                </p:nvPicPr>
                <p:blipFill>
                  <a:blip r:embed="rId17" cstate="print"/>
                  <a:stretch>
                    <a:fillRect/>
                  </a:stretch>
                </p:blipFill>
                <p:spPr bwMode="auto">
                  <a:xfrm>
                    <a:off x="7458725" y="2333561"/>
                    <a:ext cx="2309015" cy="571501"/>
                  </a:xfrm>
                  <a:prstGeom prst="rect">
                    <a:avLst/>
                  </a:prstGeom>
                  <a:solidFill>
                    <a:schemeClr val="tx1"/>
                  </a:solidFill>
                </p:spPr>
              </p:pic>
              <p:pic>
                <p:nvPicPr>
                  <p:cNvPr id="2054" name="Picture 6" descr="UniversitÃ© Bordeaux"/>
                  <p:cNvPicPr>
                    <a:picLocks noChangeAspect="1" noChangeArrowheads="1"/>
                  </p:cNvPicPr>
                  <p:nvPr/>
                </p:nvPicPr>
                <p:blipFill>
                  <a:blip r:embed="rId18" cstate="print"/>
                  <a:srcRect/>
                  <a:stretch>
                    <a:fillRect/>
                  </a:stretch>
                </p:blipFill>
                <p:spPr bwMode="auto">
                  <a:xfrm>
                    <a:off x="6311356" y="2333624"/>
                    <a:ext cx="1143000" cy="571501"/>
                  </a:xfrm>
                  <a:prstGeom prst="rect">
                    <a:avLst/>
                  </a:prstGeom>
                  <a:grpFill/>
                </p:spPr>
              </p:pic>
            </p:grpSp>
            <p:pic>
              <p:nvPicPr>
                <p:cNvPr id="2056" name="Picture 8" descr="CNRS"/>
                <p:cNvPicPr>
                  <a:picLocks noChangeArrowheads="1"/>
                </p:cNvPicPr>
                <p:nvPr/>
              </p:nvPicPr>
              <p:blipFill>
                <a:blip r:embed="rId19" cstate="print"/>
                <a:srcRect/>
                <a:stretch>
                  <a:fillRect/>
                </a:stretch>
              </p:blipFill>
              <p:spPr bwMode="auto">
                <a:xfrm>
                  <a:off x="5519268" y="2333624"/>
                  <a:ext cx="792000" cy="571501"/>
                </a:xfrm>
                <a:prstGeom prst="rect">
                  <a:avLst/>
                </a:prstGeom>
                <a:solidFill>
                  <a:schemeClr val="tx1"/>
                </a:solidFill>
              </p:spPr>
            </p:pic>
          </p:grpSp>
        </p:grpSp>
      </p:grpSp>
      <p:pic>
        <p:nvPicPr>
          <p:cNvPr id="40" name="Labcaf_Transp.png" descr="Labcaf_Transp.png"/>
          <p:cNvPicPr>
            <a:picLocks/>
          </p:cNvPicPr>
          <p:nvPr/>
        </p:nvPicPr>
        <p:blipFill>
          <a:blip r:embed="rId20" cstate="print">
            <a:extLst/>
          </a:blip>
          <a:stretch>
            <a:fillRect/>
          </a:stretch>
        </p:blipFill>
        <p:spPr>
          <a:xfrm>
            <a:off x="4499992" y="771550"/>
            <a:ext cx="720080" cy="788400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Cosmic ray latitudinal survey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71550"/>
            <a:ext cx="6156000" cy="3708000"/>
          </a:xfrm>
        </p:spPr>
        <p:txBody>
          <a:bodyPr>
            <a:noAutofit/>
          </a:bodyPr>
          <a:lstStyle/>
          <a:p>
            <a:pPr marL="288000" indent="-288000">
              <a:spcBef>
                <a:spcPts val="0"/>
              </a:spcBef>
              <a:spcAft>
                <a:spcPts val="600"/>
              </a:spcAft>
            </a:pPr>
            <a:r>
              <a:rPr lang="it-IT" sz="2300" dirty="0" smtClean="0"/>
              <a:t>MITO, NEMO &amp; TRISTAN have performed </a:t>
            </a:r>
            <a:r>
              <a:rPr lang="en-US" sz="2300" dirty="0" smtClean="0"/>
              <a:t> a latitudinal observation from </a:t>
            </a:r>
            <a:r>
              <a:rPr lang="en-US" sz="2300" i="1" dirty="0" smtClean="0"/>
              <a:t>Vigo (Spain) </a:t>
            </a:r>
            <a:r>
              <a:rPr lang="en-US" sz="2300" dirty="0" smtClean="0"/>
              <a:t>to </a:t>
            </a:r>
            <a:r>
              <a:rPr lang="en-US" sz="2300" i="1" dirty="0" smtClean="0"/>
              <a:t>Juan Carlos I Spanish Antarctic Base (Livingston Island, Antarctic Peninsula</a:t>
            </a:r>
            <a:r>
              <a:rPr lang="en-US" sz="2300" dirty="0" smtClean="0"/>
              <a:t>) aboard the </a:t>
            </a:r>
            <a:r>
              <a:rPr lang="en-US" sz="2300" i="1" dirty="0" smtClean="0"/>
              <a:t>Sarmiento de </a:t>
            </a:r>
            <a:r>
              <a:rPr lang="en-US" sz="2300" i="1" dirty="0" err="1" smtClean="0"/>
              <a:t>Gamboa</a:t>
            </a:r>
            <a:r>
              <a:rPr lang="en-US" sz="2300" dirty="0" smtClean="0"/>
              <a:t> oceanographic vessel from 14 November, 2018 to 2 January, 2019. </a:t>
            </a:r>
          </a:p>
          <a:p>
            <a:pPr marL="288000" indent="-288000">
              <a:spcBef>
                <a:spcPts val="0"/>
              </a:spcBef>
              <a:spcAft>
                <a:spcPts val="600"/>
              </a:spcAft>
            </a:pPr>
            <a:r>
              <a:rPr lang="en-US" sz="2300" dirty="0" smtClean="0"/>
              <a:t>The latitudinal survey took ORCA throughout the </a:t>
            </a:r>
            <a:r>
              <a:rPr lang="en-US" sz="2300" i="1" dirty="0" smtClean="0"/>
              <a:t>South Atlantic Magnetic Anomaly</a:t>
            </a:r>
            <a:r>
              <a:rPr lang="en-US" sz="2300" dirty="0" smtClean="0"/>
              <a:t> along the Brazilian coast.</a:t>
            </a:r>
            <a:endParaRPr lang="en-US" sz="2300" dirty="0"/>
          </a:p>
        </p:txBody>
      </p:sp>
      <p:pic>
        <p:nvPicPr>
          <p:cNvPr id="4" name="Picture 3" descr="graphic_egu_photo_y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050" y="1059582"/>
            <a:ext cx="3028950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645100"/>
            <a:ext cx="3491880" cy="249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ORCA: </a:t>
            </a:r>
            <a:r>
              <a:rPr lang="en-GB" sz="3600" dirty="0" smtClean="0"/>
              <a:t>NEMO &amp; MITO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70400"/>
            <a:ext cx="9144000" cy="4373100"/>
          </a:xfrm>
        </p:spPr>
        <p:txBody>
          <a:bodyPr>
            <a:noAutofit/>
          </a:bodyPr>
          <a:lstStyle/>
          <a:p>
            <a:pPr marL="360000" indent="-360000"/>
            <a:r>
              <a:rPr lang="en-US" sz="2400" dirty="0" smtClean="0"/>
              <a:t>ORCA is integrated by a set of detectors able to measure fluxes of neutrons, charged particles (mostly </a:t>
            </a:r>
            <a:r>
              <a:rPr lang="en-US" sz="2400" dirty="0" err="1" smtClean="0"/>
              <a:t>muons</a:t>
            </a:r>
            <a:r>
              <a:rPr lang="en-US" sz="2400" dirty="0" smtClean="0"/>
              <a:t>) and </a:t>
            </a:r>
            <a:r>
              <a:rPr lang="en-US" sz="2400" dirty="0" err="1" smtClean="0"/>
              <a:t>muons</a:t>
            </a:r>
            <a:r>
              <a:rPr lang="en-US" sz="2400" dirty="0" smtClean="0"/>
              <a:t> incident directions on the detector surface. The combination of these detectors allow us to measure neutrons, </a:t>
            </a:r>
            <a:r>
              <a:rPr lang="en-US" sz="2400" dirty="0" err="1" smtClean="0"/>
              <a:t>muons</a:t>
            </a:r>
            <a:r>
              <a:rPr lang="en-US" sz="2400" dirty="0" smtClean="0"/>
              <a:t>, protons, electrons and gamma rays arriving to ORCA’s location</a:t>
            </a:r>
          </a:p>
        </p:txBody>
      </p:sp>
      <p:pic>
        <p:nvPicPr>
          <p:cNvPr id="9" name="Picture 8" descr="graphic_egu_photo_y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  <p:pic>
        <p:nvPicPr>
          <p:cNvPr id="19" name="Captura de pantalla 2019-04-02 a las 9.43.46.png" descr="Captura de pantalla 2019-04-02 a las 9.43.46.png"/>
          <p:cNvPicPr>
            <a:picLocks noChangeAspect="1"/>
          </p:cNvPicPr>
          <p:nvPr/>
        </p:nvPicPr>
        <p:blipFill>
          <a:blip r:embed="rId4" cstate="print">
            <a:extLst/>
          </a:blip>
          <a:srcRect t="24499"/>
          <a:stretch>
            <a:fillRect/>
          </a:stretch>
        </p:blipFill>
        <p:spPr>
          <a:xfrm>
            <a:off x="0" y="2645100"/>
            <a:ext cx="3689514" cy="2498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extBox 19"/>
          <p:cNvSpPr txBox="1"/>
          <p:nvPr/>
        </p:nvSpPr>
        <p:spPr>
          <a:xfrm>
            <a:off x="3685943" y="2669307"/>
            <a:ext cx="1768320" cy="2246769"/>
          </a:xfrm>
          <a:prstGeom prst="rect">
            <a:avLst/>
          </a:prstGeom>
          <a:solidFill>
            <a:schemeClr val="bg1">
              <a:alpha val="4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MITO (top)</a:t>
            </a:r>
          </a:p>
          <a:p>
            <a:pPr algn="ctr"/>
            <a:endParaRPr lang="en-GB" sz="700" dirty="0" smtClean="0"/>
          </a:p>
          <a:p>
            <a:pPr algn="ctr"/>
            <a:endParaRPr lang="en-GB" sz="700" dirty="0" smtClean="0"/>
          </a:p>
          <a:p>
            <a:r>
              <a:rPr lang="en-GB" dirty="0" smtClean="0"/>
              <a:t>   ORCB</a:t>
            </a:r>
          </a:p>
          <a:p>
            <a:endParaRPr lang="en-GB" sz="1600" dirty="0" smtClean="0"/>
          </a:p>
          <a:p>
            <a:endParaRPr lang="en-GB" sz="1600" dirty="0" smtClean="0"/>
          </a:p>
          <a:p>
            <a:r>
              <a:rPr lang="en-GB" dirty="0" smtClean="0"/>
              <a:t>   ORCA</a:t>
            </a:r>
          </a:p>
          <a:p>
            <a:pPr algn="ctr"/>
            <a:endParaRPr lang="en-GB" sz="1100" dirty="0" smtClean="0"/>
          </a:p>
          <a:p>
            <a:pPr algn="ctr"/>
            <a:endParaRPr lang="en-GB" sz="1100" dirty="0" smtClean="0"/>
          </a:p>
          <a:p>
            <a:pPr algn="ctr"/>
            <a:r>
              <a:rPr lang="en-GB" dirty="0" smtClean="0"/>
              <a:t>MITO (bottom) </a:t>
            </a:r>
            <a:endParaRPr lang="en-US" dirty="0"/>
          </a:p>
        </p:txBody>
      </p:sp>
      <p:sp>
        <p:nvSpPr>
          <p:cNvPr id="59" name="Rectangle 58"/>
          <p:cNvSpPr/>
          <p:nvPr/>
        </p:nvSpPr>
        <p:spPr>
          <a:xfrm>
            <a:off x="3851920" y="3147814"/>
            <a:ext cx="864096" cy="1152128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/>
          <p:cNvCxnSpPr/>
          <p:nvPr/>
        </p:nvCxnSpPr>
        <p:spPr>
          <a:xfrm flipH="1" flipV="1">
            <a:off x="2411760" y="2787774"/>
            <a:ext cx="1440160" cy="72008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H="1">
            <a:off x="2483768" y="4731990"/>
            <a:ext cx="13320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2483768" y="3363838"/>
            <a:ext cx="12600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H="1">
            <a:off x="2483768" y="4155926"/>
            <a:ext cx="12600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5220072" y="2859782"/>
            <a:ext cx="2087928" cy="668234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5364088" y="4731990"/>
            <a:ext cx="1979912" cy="5601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4788024" y="4155926"/>
            <a:ext cx="2555952" cy="36004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4788024" y="3363838"/>
            <a:ext cx="2555952" cy="576064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716016" y="3539212"/>
            <a:ext cx="917239" cy="369332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NEMO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NEMO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70400"/>
            <a:ext cx="9144000" cy="4373100"/>
          </a:xfrm>
        </p:spPr>
        <p:txBody>
          <a:bodyPr>
            <a:noAutofit/>
          </a:bodyPr>
          <a:lstStyle/>
          <a:p>
            <a:r>
              <a:rPr lang="en-US" sz="2400" dirty="0" smtClean="0"/>
              <a:t>ORCA instrument consists of two neutron monitors:</a:t>
            </a:r>
          </a:p>
          <a:p>
            <a:pPr lvl="1"/>
            <a:r>
              <a:rPr lang="en-US" sz="2000" dirty="0" smtClean="0"/>
              <a:t>ORC-B (top, without lead): 3 bare BF3 counters</a:t>
            </a:r>
          </a:p>
          <a:p>
            <a:pPr lvl="1"/>
            <a:r>
              <a:rPr lang="en-GB" sz="2000" dirty="0" smtClean="0"/>
              <a:t>ORC-A (bottom, with lead): 3 </a:t>
            </a:r>
            <a:r>
              <a:rPr lang="en-US" sz="2000" dirty="0" smtClean="0"/>
              <a:t>BF3-based 3NM64</a:t>
            </a:r>
          </a:p>
          <a:p>
            <a:r>
              <a:rPr lang="en-GB" sz="2400" dirty="0" smtClean="0"/>
              <a:t>Count rate (6 channels): 1 min data</a:t>
            </a:r>
          </a:p>
        </p:txBody>
      </p:sp>
      <p:pic>
        <p:nvPicPr>
          <p:cNvPr id="4" name="Picture 3" descr="NEMOMI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906" y="2643758"/>
            <a:ext cx="3276094" cy="2499742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45100"/>
            <a:ext cx="2932229" cy="249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923928" y="3723878"/>
            <a:ext cx="936104" cy="92333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ORC-B</a:t>
            </a:r>
          </a:p>
          <a:p>
            <a:pPr algn="ctr"/>
            <a:endParaRPr lang="en-GB" dirty="0" smtClean="0"/>
          </a:p>
          <a:p>
            <a:pPr algn="ctr"/>
            <a:r>
              <a:rPr lang="en-GB" dirty="0" smtClean="0"/>
              <a:t>ORC-A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4860032" y="3651870"/>
            <a:ext cx="1224136" cy="288032"/>
          </a:xfrm>
          <a:prstGeom prst="straightConnector1">
            <a:avLst/>
          </a:prstGeom>
          <a:ln w="317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2339752" y="3939902"/>
            <a:ext cx="1584176" cy="0"/>
          </a:xfrm>
          <a:prstGeom prst="straightConnector1">
            <a:avLst/>
          </a:prstGeom>
          <a:ln w="317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4860032" y="4155926"/>
            <a:ext cx="1224136" cy="288032"/>
          </a:xfrm>
          <a:prstGeom prst="straightConnector1">
            <a:avLst/>
          </a:prstGeom>
          <a:ln w="317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2339752" y="4443958"/>
            <a:ext cx="1584176" cy="0"/>
          </a:xfrm>
          <a:prstGeom prst="straightConnector1">
            <a:avLst/>
          </a:prstGeom>
          <a:ln w="317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graphic_egu_photo_ye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MITO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70400"/>
            <a:ext cx="9144000" cy="4373100"/>
          </a:xfrm>
        </p:spPr>
        <p:txBody>
          <a:bodyPr>
            <a:noAutofit/>
          </a:bodyPr>
          <a:lstStyle/>
          <a:p>
            <a:r>
              <a:rPr lang="en-US" sz="2400" dirty="0" smtClean="0"/>
              <a:t>MITO instrument consists of a muon telescope:</a:t>
            </a:r>
          </a:p>
          <a:p>
            <a:pPr lvl="1"/>
            <a:r>
              <a:rPr lang="en-US" sz="2000" dirty="0" smtClean="0">
                <a:latin typeface="Liberation Sans" pitchFamily="18"/>
                <a:ea typeface="Noto Sans CJK SC Regular" pitchFamily="2"/>
                <a:cs typeface="FreeSans" pitchFamily="2"/>
              </a:rPr>
              <a:t>2 BC-400 scintillators</a:t>
            </a:r>
          </a:p>
          <a:p>
            <a:pPr lvl="2"/>
            <a:r>
              <a:rPr lang="en-US" sz="1800" dirty="0" smtClean="0">
                <a:latin typeface="Liberation Sans" pitchFamily="18"/>
                <a:ea typeface="Noto Sans CJK SC Regular" pitchFamily="2"/>
                <a:cs typeface="FreeSans" pitchFamily="2"/>
              </a:rPr>
              <a:t>size: 100 x 100 x 5 cm</a:t>
            </a:r>
          </a:p>
          <a:p>
            <a:pPr lvl="2"/>
            <a:r>
              <a:rPr lang="en-US" sz="1800" dirty="0" smtClean="0">
                <a:latin typeface="Liberation Sans" pitchFamily="18"/>
                <a:ea typeface="Noto Sans CJK SC Regular" pitchFamily="2"/>
                <a:cs typeface="FreeSans" pitchFamily="2"/>
              </a:rPr>
              <a:t>with  lead between the top &amp;  bottom plates</a:t>
            </a:r>
          </a:p>
          <a:p>
            <a:pPr lvl="1"/>
            <a:r>
              <a:rPr lang="en-US" sz="2000" dirty="0" smtClean="0">
                <a:latin typeface="Liberation Sans" pitchFamily="18"/>
                <a:ea typeface="Noto Sans CJK SC Regular" pitchFamily="2"/>
                <a:cs typeface="FreeSans" pitchFamily="2"/>
              </a:rPr>
              <a:t>2 x 4 PMTs gathering light from the lateral faces</a:t>
            </a:r>
          </a:p>
          <a:p>
            <a:r>
              <a:rPr lang="en-US" sz="2400" dirty="0" smtClean="0"/>
              <a:t>Count rate (1 min data):</a:t>
            </a:r>
          </a:p>
          <a:p>
            <a:pPr lvl="1"/>
            <a:r>
              <a:rPr lang="en-US" sz="2000" dirty="0" smtClean="0"/>
              <a:t>Top &amp; bottom plates</a:t>
            </a:r>
          </a:p>
          <a:p>
            <a:r>
              <a:rPr lang="en-GB" sz="2400" dirty="0" smtClean="0"/>
              <a:t>Coincidence 8 PMTs</a:t>
            </a:r>
          </a:p>
          <a:p>
            <a:r>
              <a:rPr lang="en-US" sz="2400" dirty="0" smtClean="0"/>
              <a:t>TBA:</a:t>
            </a:r>
          </a:p>
          <a:p>
            <a:pPr lvl="1"/>
            <a:r>
              <a:rPr lang="en-US" sz="2000" dirty="0" smtClean="0"/>
              <a:t>muon energy </a:t>
            </a:r>
          </a:p>
          <a:p>
            <a:pPr lvl="1"/>
            <a:r>
              <a:rPr lang="en-US" sz="2000" dirty="0" smtClean="0"/>
              <a:t>incoming direction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1771" y="2645100"/>
            <a:ext cx="2932229" cy="249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MI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2645100"/>
            <a:ext cx="1794943" cy="24984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5940152" y="2067694"/>
            <a:ext cx="2232248" cy="1728192"/>
            <a:chOff x="2091996" y="3723878"/>
            <a:chExt cx="3102447" cy="1728192"/>
          </a:xfrm>
        </p:grpSpPr>
        <p:sp>
          <p:nvSpPr>
            <p:cNvPr id="9" name="TextBox 8"/>
            <p:cNvSpPr txBox="1"/>
            <p:nvPr/>
          </p:nvSpPr>
          <p:spPr>
            <a:xfrm>
              <a:off x="3923928" y="3723878"/>
              <a:ext cx="1270513" cy="369332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/>
                <a:t>MITO</a:t>
              </a:r>
              <a:endParaRPr lang="en-US" dirty="0"/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5194443" y="4083918"/>
              <a:ext cx="0" cy="1080000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H="1">
              <a:off x="2091996" y="4083918"/>
              <a:ext cx="1901500" cy="1368152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19" descr="graphic_egu_photo_ye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8028384" y="2427734"/>
            <a:ext cx="0" cy="2376264"/>
          </a:xfrm>
          <a:prstGeom prst="straightConnector1">
            <a:avLst/>
          </a:prstGeom>
          <a:ln w="317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TRISTAN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70400"/>
            <a:ext cx="9144000" cy="4373100"/>
          </a:xfrm>
        </p:spPr>
        <p:txBody>
          <a:bodyPr>
            <a:noAutofit/>
          </a:bodyPr>
          <a:lstStyle/>
          <a:p>
            <a:pPr marL="466344" indent="-349758" defTabSz="777240">
              <a:spcBef>
                <a:spcPts val="400"/>
              </a:spcBef>
              <a:buClr>
                <a:srgbClr val="F9F9F9"/>
              </a:buClr>
              <a:defRPr sz="2040">
                <a:solidFill>
                  <a:srgbClr val="FFFFFF"/>
                </a:solidFill>
              </a:defRPr>
            </a:pPr>
            <a:r>
              <a:rPr lang="en-US" sz="2400" dirty="0" smtClean="0"/>
              <a:t>TRISTAN is a </a:t>
            </a:r>
            <a:r>
              <a:rPr lang="en-US" sz="2400" dirty="0" err="1" smtClean="0"/>
              <a:t>multitrack</a:t>
            </a:r>
            <a:r>
              <a:rPr lang="en-US" sz="2400" dirty="0" smtClean="0"/>
              <a:t> detector with </a:t>
            </a:r>
            <a:r>
              <a:rPr lang="el-GR" sz="2400" dirty="0" smtClean="0"/>
              <a:t>μ/</a:t>
            </a:r>
            <a:r>
              <a:rPr lang="en-US" sz="2400" dirty="0" smtClean="0"/>
              <a:t>e separation</a:t>
            </a:r>
          </a:p>
          <a:p>
            <a:pPr marL="466344" indent="-349758" defTabSz="777240">
              <a:spcBef>
                <a:spcPts val="400"/>
              </a:spcBef>
              <a:buClr>
                <a:srgbClr val="F9F9F9"/>
              </a:buClr>
              <a:defRPr sz="2040">
                <a:solidFill>
                  <a:srgbClr val="FFFFFF"/>
                </a:solidFill>
              </a:defRPr>
            </a:pPr>
            <a:r>
              <a:rPr lang="en-US" sz="2400" dirty="0" smtClean="0"/>
              <a:t>3 timing-RPC planes</a:t>
            </a:r>
          </a:p>
          <a:p>
            <a:pPr marL="786384" lvl="1" indent="-349758" defTabSz="777240">
              <a:spcBef>
                <a:spcPts val="400"/>
              </a:spcBef>
              <a:buClr>
                <a:srgbClr val="F9F9F9"/>
              </a:buClr>
              <a:defRPr sz="2040">
                <a:solidFill>
                  <a:srgbClr val="FFFFFF"/>
                </a:solidFill>
              </a:defRPr>
            </a:pPr>
            <a:r>
              <a:rPr lang="en-US" sz="2000" dirty="0" smtClean="0"/>
              <a:t>size: 1.50 x 1.20 m2</a:t>
            </a:r>
          </a:p>
          <a:p>
            <a:pPr marL="786384" lvl="1" indent="-349758" defTabSz="777240">
              <a:spcBef>
                <a:spcPts val="400"/>
              </a:spcBef>
              <a:buClr>
                <a:srgbClr val="F9F9F9"/>
              </a:buClr>
              <a:defRPr sz="2040">
                <a:solidFill>
                  <a:srgbClr val="FFFFFF"/>
                </a:solidFill>
              </a:defRPr>
            </a:pPr>
            <a:r>
              <a:rPr lang="en-US" sz="2000" dirty="0" smtClean="0"/>
              <a:t>90 read-out channels</a:t>
            </a:r>
          </a:p>
          <a:p>
            <a:pPr marL="466344" indent="-349758" defTabSz="777240">
              <a:spcBef>
                <a:spcPts val="400"/>
              </a:spcBef>
              <a:buClr>
                <a:srgbClr val="F9F9F9"/>
              </a:buClr>
              <a:defRPr sz="2040">
                <a:solidFill>
                  <a:srgbClr val="FFFFFF"/>
                </a:solidFill>
              </a:defRPr>
            </a:pPr>
            <a:r>
              <a:rPr lang="en-US" sz="2400" dirty="0" smtClean="0"/>
              <a:t>Performances</a:t>
            </a:r>
          </a:p>
          <a:p>
            <a:pPr lvl="2" indent="388620" defTabSz="77724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  <a:defRPr sz="2040">
                <a:solidFill>
                  <a:srgbClr val="FFFFFF"/>
                </a:solidFill>
              </a:defRPr>
            </a:pPr>
            <a:r>
              <a:rPr lang="el-GR" dirty="0" smtClean="0"/>
              <a:t>σ</a:t>
            </a:r>
            <a:r>
              <a:rPr lang="en-US" dirty="0" smtClean="0"/>
              <a:t>X = </a:t>
            </a:r>
            <a:r>
              <a:rPr lang="el-GR" dirty="0" smtClean="0"/>
              <a:t>σ</a:t>
            </a:r>
            <a:r>
              <a:rPr lang="en-US" dirty="0" smtClean="0"/>
              <a:t>Y ~ 6.5cm</a:t>
            </a:r>
          </a:p>
          <a:p>
            <a:pPr lvl="2" indent="388620" defTabSz="77724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  <a:defRPr sz="2040">
                <a:solidFill>
                  <a:srgbClr val="FFFFFF"/>
                </a:solidFill>
              </a:defRPr>
            </a:pPr>
            <a:r>
              <a:rPr lang="el-GR" dirty="0" smtClean="0"/>
              <a:t>σΩ = 0.1 </a:t>
            </a:r>
            <a:r>
              <a:rPr lang="en-US" dirty="0" err="1" smtClean="0"/>
              <a:t>sr</a:t>
            </a:r>
            <a:endParaRPr lang="en-US" dirty="0" smtClean="0"/>
          </a:p>
          <a:p>
            <a:pPr lvl="2" indent="388620" defTabSz="77724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  <a:defRPr sz="2040">
                <a:solidFill>
                  <a:srgbClr val="FFFFFF"/>
                </a:solidFill>
              </a:defRPr>
            </a:pPr>
            <a:r>
              <a:rPr lang="el-GR" dirty="0" smtClean="0"/>
              <a:t>σ</a:t>
            </a:r>
            <a:r>
              <a:rPr lang="en-US" dirty="0" smtClean="0"/>
              <a:t>T = 0.3 ns</a:t>
            </a:r>
          </a:p>
          <a:p>
            <a:pPr lvl="2" indent="388620" defTabSz="77724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  <a:defRPr sz="2040">
                <a:solidFill>
                  <a:srgbClr val="FFFFFF"/>
                </a:solidFill>
              </a:defRPr>
            </a:pPr>
            <a:r>
              <a:rPr lang="el-GR" dirty="0" smtClean="0"/>
              <a:t>σ</a:t>
            </a:r>
            <a:r>
              <a:rPr lang="en-US" dirty="0" smtClean="0"/>
              <a:t>V = 20% c</a:t>
            </a:r>
          </a:p>
          <a:p>
            <a:pPr marL="466344" indent="-349758" defTabSz="777240">
              <a:spcBef>
                <a:spcPts val="400"/>
              </a:spcBef>
              <a:buClr>
                <a:srgbClr val="F9F9F9"/>
              </a:buClr>
              <a:defRPr sz="2040">
                <a:solidFill>
                  <a:srgbClr val="FFFFFF"/>
                </a:solidFill>
              </a:defRPr>
            </a:pPr>
            <a:r>
              <a:rPr lang="en-US" sz="2400" dirty="0" smtClean="0"/>
              <a:t>Coincidence trigger: T1*T3</a:t>
            </a:r>
          </a:p>
          <a:p>
            <a:pPr marL="466344" indent="-349758" defTabSz="777240">
              <a:spcBef>
                <a:spcPts val="400"/>
              </a:spcBef>
              <a:buClr>
                <a:srgbClr val="F9F9F9"/>
              </a:buClr>
              <a:defRPr sz="2040">
                <a:solidFill>
                  <a:srgbClr val="FFFFFF"/>
                </a:solidFill>
              </a:defRPr>
            </a:pPr>
            <a:r>
              <a:rPr lang="en-US" sz="2400" dirty="0" smtClean="0"/>
              <a:t>Particle identification: </a:t>
            </a:r>
            <a:r>
              <a:rPr lang="el-GR" sz="2400" dirty="0" smtClean="0"/>
              <a:t>μ, γ, </a:t>
            </a:r>
            <a:r>
              <a:rPr lang="en-US" sz="2400" dirty="0" smtClean="0"/>
              <a:t>e, p</a:t>
            </a:r>
            <a:endParaRPr lang="en-US" sz="2400" dirty="0"/>
          </a:p>
        </p:txBody>
      </p:sp>
      <p:pic>
        <p:nvPicPr>
          <p:cNvPr id="8" name="Picture 7" descr="graphic_egu_photo_y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4846491" y="1219500"/>
            <a:ext cx="4297509" cy="3924000"/>
            <a:chOff x="4424962" y="1119942"/>
            <a:chExt cx="4297509" cy="3948783"/>
          </a:xfrm>
        </p:grpSpPr>
        <p:sp>
          <p:nvSpPr>
            <p:cNvPr id="9" name="Rectángulo"/>
            <p:cNvSpPr/>
            <p:nvPr/>
          </p:nvSpPr>
          <p:spPr>
            <a:xfrm>
              <a:off x="4424962" y="1119942"/>
              <a:ext cx="4297509" cy="3948783"/>
            </a:xfrm>
            <a:prstGeom prst="rect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190500" dist="228600" dir="2700000" rotWithShape="0">
                <a:srgbClr val="000000">
                  <a:alpha val="25500"/>
                </a:srgbClr>
              </a:outerShdw>
            </a:effectLst>
          </p:spPr>
          <p:txBody>
            <a:bodyPr lIns="45719" rIns="45719" anchor="ctr"/>
            <a:lstStyle/>
            <a:p>
              <a:endParaRPr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4513479" y="1155586"/>
              <a:ext cx="4100589" cy="3841643"/>
              <a:chOff x="4513479" y="1155586"/>
              <a:chExt cx="4100589" cy="3841643"/>
            </a:xfrm>
          </p:grpSpPr>
          <p:pic>
            <p:nvPicPr>
              <p:cNvPr id="10" name="Captura de pantalla 2019-04-01 a las 20.37.08.png" descr="Captura de pantalla 2019-04-01 a las 20.37.08.png"/>
              <p:cNvPicPr>
                <a:picLocks noChangeAspect="1"/>
              </p:cNvPicPr>
              <p:nvPr/>
            </p:nvPicPr>
            <p:blipFill>
              <a:blip r:embed="rId3" cstate="print">
                <a:extLst/>
              </a:blip>
              <a:stretch>
                <a:fillRect/>
              </a:stretch>
            </p:blipFill>
            <p:spPr>
              <a:xfrm>
                <a:off x="4823760" y="1155586"/>
                <a:ext cx="3527050" cy="1801392"/>
              </a:xfrm>
              <a:prstGeom prst="rect">
                <a:avLst/>
              </a:prstGeom>
              <a:ln w="12700">
                <a:solidFill>
                  <a:srgbClr val="C82506"/>
                </a:solidFill>
              </a:ln>
            </p:spPr>
          </p:pic>
          <p:pic>
            <p:nvPicPr>
              <p:cNvPr id="11" name="Captura de pantalla 2019-04-01 a las 20.47.48.png" descr="Captura de pantalla 2019-04-01 a las 20.47.48.png"/>
              <p:cNvPicPr>
                <a:picLocks noChangeAspect="1"/>
              </p:cNvPicPr>
              <p:nvPr/>
            </p:nvPicPr>
            <p:blipFill>
              <a:blip r:embed="rId4" cstate="print">
                <a:extLst/>
              </a:blip>
              <a:stretch>
                <a:fillRect/>
              </a:stretch>
            </p:blipFill>
            <p:spPr>
              <a:xfrm>
                <a:off x="4513479" y="3001517"/>
                <a:ext cx="2394854" cy="1995712"/>
              </a:xfrm>
              <a:prstGeom prst="rect">
                <a:avLst/>
              </a:prstGeom>
              <a:ln w="12700">
                <a:solidFill>
                  <a:srgbClr val="C82506"/>
                </a:solidFill>
              </a:ln>
            </p:spPr>
          </p:pic>
          <p:pic>
            <p:nvPicPr>
              <p:cNvPr id="12" name="Captura de pantalla 2019-01-09 a las 0.31.51.png" descr="Captura de pantalla 2019-01-09 a las 0.31.51.png"/>
              <p:cNvPicPr>
                <a:picLocks noChangeAspect="1"/>
              </p:cNvPicPr>
              <p:nvPr/>
            </p:nvPicPr>
            <p:blipFill>
              <a:blip r:embed="rId5" cstate="print">
                <a:extLst/>
              </a:blip>
              <a:stretch>
                <a:fillRect/>
              </a:stretch>
            </p:blipFill>
            <p:spPr>
              <a:xfrm>
                <a:off x="6938588" y="3007867"/>
                <a:ext cx="1675480" cy="1987802"/>
              </a:xfrm>
              <a:prstGeom prst="rect">
                <a:avLst/>
              </a:prstGeom>
              <a:ln w="12700">
                <a:solidFill>
                  <a:srgbClr val="164F86"/>
                </a:solidFill>
                <a:miter lim="400000"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hatsApp Image 2018-11-27 at 16.59.15(2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3075806"/>
            <a:ext cx="3312368" cy="2067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From Spain to Antarctic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54433"/>
            <a:ext cx="3177430" cy="1689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graphic_egu_photo_ye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  <p:pic>
        <p:nvPicPr>
          <p:cNvPr id="8" name="Picture 7" descr="20181231_10392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6660563" y="1538921"/>
            <a:ext cx="3178800" cy="1788075"/>
          </a:xfrm>
          <a:prstGeom prst="rect">
            <a:avLst/>
          </a:prstGeom>
        </p:spPr>
      </p:pic>
      <p:pic>
        <p:nvPicPr>
          <p:cNvPr id="5" name="nemo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0" y="842400"/>
            <a:ext cx="5940152" cy="2741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GB" dirty="0" smtClean="0"/>
              <a:t>From Spain to Antarctic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54433"/>
            <a:ext cx="3177430" cy="1689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graphic_egu_photo_y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29707" y="0"/>
            <a:ext cx="514293" cy="720000"/>
          </a:xfrm>
          <a:prstGeom prst="rect">
            <a:avLst/>
          </a:prstGeom>
        </p:spPr>
      </p:pic>
      <p:pic>
        <p:nvPicPr>
          <p:cNvPr id="8" name="Picture 7" descr="20181231_1039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6660563" y="1538921"/>
            <a:ext cx="3178800" cy="1788075"/>
          </a:xfrm>
          <a:prstGeom prst="rect">
            <a:avLst/>
          </a:prstGeom>
        </p:spPr>
      </p:pic>
      <p:pic>
        <p:nvPicPr>
          <p:cNvPr id="11" name="Picture 10" descr="WhatsApp Image 2018-11-27 at 16.59.15(2)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1920" y="3075806"/>
            <a:ext cx="3312368" cy="2067694"/>
          </a:xfrm>
          <a:prstGeom prst="rect">
            <a:avLst/>
          </a:prstGeom>
        </p:spPr>
      </p:pic>
      <p:pic>
        <p:nvPicPr>
          <p:cNvPr id="10" name="Picture 9" descr="nemo_Moment.jpg"/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842400"/>
            <a:ext cx="59400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841</TotalTime>
  <Words>541</Words>
  <Application>Microsoft Office PowerPoint</Application>
  <PresentationFormat>On-screen Show (16:9)</PresentationFormat>
  <Paragraphs>118</Paragraphs>
  <Slides>18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Apex</vt:lpstr>
      <vt:lpstr>ORCA  (Antarctic cosmic ray observatory):  2018 Latitudinal Survey, preliminary results </vt:lpstr>
      <vt:lpstr>ORCA &amp; TRISTAN co-operation</vt:lpstr>
      <vt:lpstr>Cosmic ray latitudinal survey</vt:lpstr>
      <vt:lpstr>ORCA: NEMO &amp; MITO</vt:lpstr>
      <vt:lpstr>NEMO</vt:lpstr>
      <vt:lpstr>MITO</vt:lpstr>
      <vt:lpstr>TRISTAN</vt:lpstr>
      <vt:lpstr>From Spain to Antarctic</vt:lpstr>
      <vt:lpstr>From Spain to Antarctic</vt:lpstr>
      <vt:lpstr>@ JCI-BAE</vt:lpstr>
      <vt:lpstr>Cut-off Rigidity VS Time</vt:lpstr>
      <vt:lpstr>Data</vt:lpstr>
      <vt:lpstr>Cosmic ray VS Time</vt:lpstr>
      <vt:lpstr>Cosmic ray VS Cut-off Rigidity</vt:lpstr>
      <vt:lpstr>Environment VS Time</vt:lpstr>
      <vt:lpstr>Cosmic ray VS Environment</vt:lpstr>
      <vt:lpstr>Now...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Anna Morozova</dc:creator>
  <cp:lastModifiedBy>Anna Morozova</cp:lastModifiedBy>
  <cp:revision>97</cp:revision>
  <cp:lastPrinted>2019-04-05T20:45:54Z</cp:lastPrinted>
  <dcterms:created xsi:type="dcterms:W3CDTF">2019-03-29T10:53:45Z</dcterms:created>
  <dcterms:modified xsi:type="dcterms:W3CDTF">2019-04-05T20:48:45Z</dcterms:modified>
</cp:coreProperties>
</file>