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85" r:id="rId2"/>
    <p:sldId id="379" r:id="rId3"/>
    <p:sldId id="373" r:id="rId4"/>
    <p:sldId id="389" r:id="rId5"/>
    <p:sldId id="382" r:id="rId6"/>
    <p:sldId id="381" r:id="rId7"/>
    <p:sldId id="383" r:id="rId8"/>
    <p:sldId id="384" r:id="rId9"/>
    <p:sldId id="359" r:id="rId10"/>
    <p:sldId id="370" r:id="rId11"/>
    <p:sldId id="386" r:id="rId12"/>
    <p:sldId id="387" r:id="rId13"/>
    <p:sldId id="366" r:id="rId14"/>
    <p:sldId id="367" r:id="rId15"/>
    <p:sldId id="368" r:id="rId16"/>
    <p:sldId id="369" r:id="rId1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FB0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75" autoAdjust="0"/>
    <p:restoredTop sz="94260" autoAdjust="0"/>
  </p:normalViewPr>
  <p:slideViewPr>
    <p:cSldViewPr>
      <p:cViewPr varScale="1">
        <p:scale>
          <a:sx n="129" d="100"/>
          <a:sy n="129" d="100"/>
        </p:scale>
        <p:origin x="132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ege\Desktop\desktop\2017%20Oct%20R01%20TCF4\092817%20Quanti-blue%20alkaline%20phosphatase%20activity%20assay%20in%20RAW%20after%20treatment%20of%20DHT%20T%20Enz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ege\Desktop\desktop\Desktop\DHT%20macrophage\Endocrinology%20Journal\092812%20DU145%20PC3%20THP-1%20coculture%20with%20DHT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ege\Desktop\desktop\Desktop\DHT%20macrophage\Endocrinology%20Journal\092812%20DU145%20PC3%20THP-1%20coculture%20with%20DHT.xls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ege\Desktop\desktop\Desktop\DHT%20macrophage\Endocrinology%20Journal\061218%20TRAIL%20coculture%20RAW%20TRAMP-C%20cell%20counts%20+%20shRNA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errBars>
            <c:errBarType val="plus"/>
            <c:errValType val="cust"/>
            <c:noEndCap val="0"/>
            <c:plus>
              <c:numRef>
                <c:f>Sheet2!$M$34:$M$41</c:f>
                <c:numCache>
                  <c:formatCode>General</c:formatCode>
                  <c:ptCount val="8"/>
                  <c:pt idx="0">
                    <c:v>2.3907718318434221</c:v>
                  </c:pt>
                  <c:pt idx="1">
                    <c:v>2.6168714543369447</c:v>
                  </c:pt>
                  <c:pt idx="2">
                    <c:v>2.0381594022159786</c:v>
                  </c:pt>
                  <c:pt idx="3">
                    <c:v>4.6758598561933908</c:v>
                  </c:pt>
                  <c:pt idx="4">
                    <c:v>2.1207700293195986</c:v>
                  </c:pt>
                  <c:pt idx="5">
                    <c:v>3.8079239407429251</c:v>
                  </c:pt>
                  <c:pt idx="6">
                    <c:v>1.1555274968344851</c:v>
                  </c:pt>
                  <c:pt idx="7">
                    <c:v>4.7232117469825914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numRef>
              <c:f>Sheet2!$N$34:$N$41</c:f>
              <c:numCache>
                <c:formatCode>General</c:formatCode>
                <c:ptCount val="8"/>
              </c:numCache>
            </c:numRef>
          </c:cat>
          <c:val>
            <c:numRef>
              <c:f>Sheet2!$L$34:$L$37</c:f>
              <c:numCache>
                <c:formatCode>General</c:formatCode>
                <c:ptCount val="4"/>
                <c:pt idx="0">
                  <c:v>99.999999458139584</c:v>
                </c:pt>
                <c:pt idx="1">
                  <c:v>98.340549273752387</c:v>
                </c:pt>
                <c:pt idx="2">
                  <c:v>96.392496603219897</c:v>
                </c:pt>
                <c:pt idx="3">
                  <c:v>100.57720174263049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6F-4011-9FFE-468CDE61DA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02110464"/>
        <c:axId val="212324352"/>
      </c:barChart>
      <c:catAx>
        <c:axId val="20211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12324352"/>
        <c:crosses val="autoZero"/>
        <c:auto val="1"/>
        <c:lblAlgn val="ctr"/>
        <c:lblOffset val="100"/>
        <c:noMultiLvlLbl val="0"/>
      </c:catAx>
      <c:valAx>
        <c:axId val="212324352"/>
        <c:scaling>
          <c:orientation val="minMax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Alkaline</a:t>
                </a:r>
                <a:r>
                  <a:rPr lang="en-US" baseline="0" dirty="0"/>
                  <a:t> Phosphatase Level</a:t>
                </a:r>
                <a:r>
                  <a:rPr lang="en-US" dirty="0"/>
                  <a:t> (% con)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02110464"/>
        <c:crosses val="autoZero"/>
        <c:crossBetween val="between"/>
        <c:majorUnit val="20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600" b="1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3036132597072"/>
          <c:y val="0.20550571196024114"/>
          <c:w val="0.82586492282311763"/>
          <c:h val="0.66847130000879318"/>
        </c:manualLayout>
      </c:layout>
      <c:barChart>
        <c:barDir val="col"/>
        <c:grouping val="clustered"/>
        <c:varyColors val="0"/>
        <c:ser>
          <c:idx val="0"/>
          <c:order val="0"/>
          <c:tx>
            <c:v>DHT 0nM</c:v>
          </c:tx>
          <c:spPr>
            <a:solidFill>
              <a:srgbClr val="0000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(Sheet1!$L$23,Sheet1!$L$29)</c:f>
                <c:numCache>
                  <c:formatCode>General</c:formatCode>
                  <c:ptCount val="2"/>
                  <c:pt idx="0">
                    <c:v>3.7681397677713111</c:v>
                  </c:pt>
                  <c:pt idx="1">
                    <c:v>2.4930545667147888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(Sheet1!$G$22,Sheet1!$G$28)</c:f>
              <c:strCache>
                <c:ptCount val="2"/>
                <c:pt idx="0">
                  <c:v>THP-1</c:v>
                </c:pt>
                <c:pt idx="1">
                  <c:v>THP-1/PC3</c:v>
                </c:pt>
              </c:strCache>
            </c:strRef>
          </c:cat>
          <c:val>
            <c:numRef>
              <c:f>(Sheet1!$K$23,Sheet1!$K$29)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55-5F4E-ABF3-4DF460A62722}"/>
            </c:ext>
          </c:extLst>
        </c:ser>
        <c:ser>
          <c:idx val="1"/>
          <c:order val="1"/>
          <c:tx>
            <c:v>DHT 1nM</c:v>
          </c:tx>
          <c:spPr>
            <a:solidFill>
              <a:srgbClr val="FFFF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(Sheet1!$L$24,Sheet1!$L$30)</c:f>
                <c:numCache>
                  <c:formatCode>General</c:formatCode>
                  <c:ptCount val="2"/>
                  <c:pt idx="0">
                    <c:v>3.8026314688074456</c:v>
                  </c:pt>
                  <c:pt idx="1">
                    <c:v>1.1066588487028459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(Sheet1!$G$22,Sheet1!$G$28)</c:f>
              <c:strCache>
                <c:ptCount val="2"/>
                <c:pt idx="0">
                  <c:v>THP-1</c:v>
                </c:pt>
                <c:pt idx="1">
                  <c:v>THP-1/PC3</c:v>
                </c:pt>
              </c:strCache>
            </c:strRef>
          </c:cat>
          <c:val>
            <c:numRef>
              <c:f>(Sheet1!$K$24,Sheet1!$K$30)</c:f>
              <c:numCache>
                <c:formatCode>General</c:formatCode>
                <c:ptCount val="2"/>
                <c:pt idx="0">
                  <c:v>98.915989159891595</c:v>
                </c:pt>
                <c:pt idx="1">
                  <c:v>95.538057742782144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55-5F4E-ABF3-4DF460A62722}"/>
            </c:ext>
          </c:extLst>
        </c:ser>
        <c:ser>
          <c:idx val="3"/>
          <c:order val="2"/>
          <c:tx>
            <c:v>DHT 10nM</c:v>
          </c:tx>
          <c:spPr>
            <a:pattFill prst="wdUpDiag">
              <a:fgClr>
                <a:srgbClr val="000000"/>
              </a:fgClr>
              <a:bgClr>
                <a:schemeClr val="bg1"/>
              </a:bgClr>
            </a:pattFill>
            <a:ln w="12700">
              <a:solidFill>
                <a:srgbClr val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(Sheet1!$L$25,Sheet1!$L$31)</c:f>
                <c:numCache>
                  <c:formatCode>General</c:formatCode>
                  <c:ptCount val="2"/>
                  <c:pt idx="0">
                    <c:v>3.4799205572282279</c:v>
                  </c:pt>
                  <c:pt idx="1">
                    <c:v>2.1214970521403593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val>
            <c:numRef>
              <c:f>(Sheet1!$K$25,Sheet1!$K$31)</c:f>
              <c:numCache>
                <c:formatCode>General</c:formatCode>
                <c:ptCount val="2"/>
                <c:pt idx="0">
                  <c:v>102.16802168021681</c:v>
                </c:pt>
                <c:pt idx="1">
                  <c:v>95.800524934383205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55-5F4E-ABF3-4DF460A62722}"/>
            </c:ext>
          </c:extLst>
        </c:ser>
        <c:ser>
          <c:idx val="2"/>
          <c:order val="3"/>
          <c:tx>
            <c:v>DHT 100nM</c:v>
          </c:tx>
          <c:spPr>
            <a:gradFill rotWithShape="0">
              <a:gsLst>
                <a:gs pos="0">
                  <a:srgbClr xmlns:mc="http://schemas.openxmlformats.org/markup-compatibility/2006" xmlns:a14="http://schemas.microsoft.com/office/drawing/2010/main" val="FFFFFF" mc:Ignorable="a14" a14:legacySpreadsheetColorIndex="9"/>
                </a:gs>
                <a:gs pos="100000">
                  <a:srgbClr xmlns:mc="http://schemas.openxmlformats.org/markup-compatibility/2006" xmlns:a14="http://schemas.microsoft.com/office/drawing/2010/main" val="000000" mc:Ignorable="a14" a14:legacySpreadsheetColorIndex="9">
                    <a:gamma/>
                    <a:shade val="0"/>
                    <a:invGamma/>
                  </a:srgbClr>
                </a:gs>
              </a:gsLst>
              <a:lin ang="2700000" scaled="1"/>
            </a:gra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(Sheet1!$L$26,Sheet1!$L$32)</c:f>
                <c:numCache>
                  <c:formatCode>General</c:formatCode>
                  <c:ptCount val="2"/>
                  <c:pt idx="0">
                    <c:v>4.0033459451057514</c:v>
                  </c:pt>
                  <c:pt idx="1">
                    <c:v>1.8099878272595966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(Sheet1!$G$22,Sheet1!$G$28)</c:f>
              <c:strCache>
                <c:ptCount val="2"/>
                <c:pt idx="0">
                  <c:v>THP-1</c:v>
                </c:pt>
                <c:pt idx="1">
                  <c:v>THP-1/PC3</c:v>
                </c:pt>
              </c:strCache>
            </c:strRef>
          </c:cat>
          <c:val>
            <c:numRef>
              <c:f>(Sheet1!$K$26,Sheet1!$K$32)</c:f>
              <c:numCache>
                <c:formatCode>General</c:formatCode>
                <c:ptCount val="2"/>
                <c:pt idx="0">
                  <c:v>101.08401084010841</c:v>
                </c:pt>
                <c:pt idx="1">
                  <c:v>88.451443569553817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A55-5F4E-ABF3-4DF460A62722}"/>
            </c:ext>
          </c:extLst>
        </c:ser>
        <c:ser>
          <c:idx val="4"/>
          <c:order val="4"/>
          <c:tx>
            <c:v>DHT 100nM + Enz 10uM</c:v>
          </c:tx>
          <c:spPr>
            <a:pattFill prst="wdDnDiag">
              <a:fgClr>
                <a:srgbClr val="000000"/>
              </a:fgClr>
              <a:bgClr>
                <a:schemeClr val="bg1"/>
              </a:bgClr>
            </a:pattFill>
            <a:ln w="12700">
              <a:solidFill>
                <a:srgbClr val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(Sheet1!$L$27,Sheet1!$L$33)</c:f>
                <c:numCache>
                  <c:formatCode>General</c:formatCode>
                  <c:ptCount val="2"/>
                  <c:pt idx="0">
                    <c:v>3.9042787326060173</c:v>
                  </c:pt>
                  <c:pt idx="1">
                    <c:v>2.8430580593651675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val>
            <c:numRef>
              <c:f>(Sheet1!$K$27,Sheet1!$K$33)</c:f>
              <c:numCache>
                <c:formatCode>General</c:formatCode>
                <c:ptCount val="2"/>
                <c:pt idx="0">
                  <c:v>101.08401084010841</c:v>
                </c:pt>
                <c:pt idx="1">
                  <c:v>100.78740157480314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A55-5F4E-ABF3-4DF460A627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1754191"/>
        <c:axId val="1"/>
      </c:barChart>
      <c:catAx>
        <c:axId val="12417541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/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Cell counts (% Con)</a:t>
                </a:r>
              </a:p>
            </c:rich>
          </c:tx>
          <c:layout>
            <c:manualLayout>
              <c:xMode val="edge"/>
              <c:yMode val="edge"/>
              <c:x val="1.2208657047724751E-2"/>
              <c:y val="0.27495908346972175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241754191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.11500189313813798"/>
          <c:y val="4.9100922093474816E-3"/>
          <c:w val="0.87813605969911612"/>
          <c:h val="0.16935846237736796"/>
        </c:manualLayout>
      </c:layout>
      <c:overlay val="0"/>
      <c:spPr>
        <a:noFill/>
        <a:ln w="25400">
          <a:noFill/>
        </a:ln>
      </c:sp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200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643389581587712"/>
          <c:y val="0.18157855268091488"/>
          <c:w val="0.84246743205725083"/>
          <c:h val="0.69239876265466815"/>
        </c:manualLayout>
      </c:layout>
      <c:barChart>
        <c:barDir val="col"/>
        <c:grouping val="clustered"/>
        <c:varyColors val="0"/>
        <c:ser>
          <c:idx val="0"/>
          <c:order val="0"/>
          <c:tx>
            <c:v>DHT 0nM</c:v>
          </c:tx>
          <c:spPr>
            <a:solidFill>
              <a:srgbClr val="0000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(Sheet1!$L$11,Sheet1!$L$17)</c:f>
                <c:numCache>
                  <c:formatCode>General</c:formatCode>
                  <c:ptCount val="2"/>
                  <c:pt idx="0">
                    <c:v>1.7764623667373116</c:v>
                  </c:pt>
                  <c:pt idx="1">
                    <c:v>6.792356108113184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(Sheet1!$G$22,Sheet1!$G$16)</c:f>
              <c:strCache>
                <c:ptCount val="2"/>
                <c:pt idx="0">
                  <c:v>THP-1</c:v>
                </c:pt>
                <c:pt idx="1">
                  <c:v>THP-1/DU145</c:v>
                </c:pt>
              </c:strCache>
            </c:strRef>
          </c:cat>
          <c:val>
            <c:numRef>
              <c:f>(Sheet1!$K$11,Sheet1!$K$17)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94-BB46-913A-98BAD8E9F975}"/>
            </c:ext>
          </c:extLst>
        </c:ser>
        <c:ser>
          <c:idx val="1"/>
          <c:order val="1"/>
          <c:tx>
            <c:v>DHT 1nM</c:v>
          </c:tx>
          <c:spPr>
            <a:solidFill>
              <a:srgbClr val="FFFF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(Sheet1!$L$12,Sheet1!$L$18)</c:f>
                <c:numCache>
                  <c:formatCode>General</c:formatCode>
                  <c:ptCount val="2"/>
                  <c:pt idx="0">
                    <c:v>3.4016664516465616</c:v>
                  </c:pt>
                  <c:pt idx="1">
                    <c:v>3.2515929317209791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(Sheet1!$G$22,Sheet1!$G$16)</c:f>
              <c:strCache>
                <c:ptCount val="2"/>
                <c:pt idx="0">
                  <c:v>THP-1</c:v>
                </c:pt>
                <c:pt idx="1">
                  <c:v>THP-1/DU145</c:v>
                </c:pt>
              </c:strCache>
            </c:strRef>
          </c:cat>
          <c:val>
            <c:numRef>
              <c:f>(Sheet1!$K$12,Sheet1!$K$18)</c:f>
              <c:numCache>
                <c:formatCode>General</c:formatCode>
                <c:ptCount val="2"/>
                <c:pt idx="0">
                  <c:v>106.15384615384613</c:v>
                </c:pt>
                <c:pt idx="1">
                  <c:v>89.705882352941174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94-BB46-913A-98BAD8E9F975}"/>
            </c:ext>
          </c:extLst>
        </c:ser>
        <c:ser>
          <c:idx val="3"/>
          <c:order val="2"/>
          <c:tx>
            <c:v>DHT 10nM</c:v>
          </c:tx>
          <c:spPr>
            <a:pattFill prst="wdUpDiag">
              <a:fgClr>
                <a:srgbClr val="000000"/>
              </a:fgClr>
              <a:bgClr>
                <a:schemeClr val="bg1"/>
              </a:bgClr>
            </a:pattFill>
            <a:ln w="12700">
              <a:solidFill>
                <a:srgbClr val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(Sheet1!$L$13,Sheet1!$L$19)</c:f>
                <c:numCache>
                  <c:formatCode>General</c:formatCode>
                  <c:ptCount val="2"/>
                  <c:pt idx="0">
                    <c:v>2.9009508971755782</c:v>
                  </c:pt>
                  <c:pt idx="1">
                    <c:v>2.7729677693590085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(Sheet1!$G$22,Sheet1!$G$16)</c:f>
              <c:strCache>
                <c:ptCount val="2"/>
                <c:pt idx="0">
                  <c:v>THP-1</c:v>
                </c:pt>
                <c:pt idx="1">
                  <c:v>THP-1/DU145</c:v>
                </c:pt>
              </c:strCache>
            </c:strRef>
          </c:cat>
          <c:val>
            <c:numRef>
              <c:f>(Sheet1!$K$13,Sheet1!$K$19)</c:f>
              <c:numCache>
                <c:formatCode>General</c:formatCode>
                <c:ptCount val="2"/>
                <c:pt idx="0">
                  <c:v>104.61538461538463</c:v>
                </c:pt>
                <c:pt idx="1">
                  <c:v>82.352941176470594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F94-BB46-913A-98BAD8E9F975}"/>
            </c:ext>
          </c:extLst>
        </c:ser>
        <c:ser>
          <c:idx val="2"/>
          <c:order val="3"/>
          <c:tx>
            <c:v>DHT 100nM</c:v>
          </c:tx>
          <c:spPr>
            <a:gradFill rotWithShape="0">
              <a:gsLst>
                <a:gs pos="0">
                  <a:srgbClr xmlns:mc="http://schemas.openxmlformats.org/markup-compatibility/2006" xmlns:a14="http://schemas.microsoft.com/office/drawing/2010/main" val="FFFFFF" mc:Ignorable="a14" a14:legacySpreadsheetColorIndex="9"/>
                </a:gs>
                <a:gs pos="100000">
                  <a:srgbClr xmlns:mc="http://schemas.openxmlformats.org/markup-compatibility/2006" xmlns:a14="http://schemas.microsoft.com/office/drawing/2010/main" val="000000" mc:Ignorable="a14" a14:legacySpreadsheetColorIndex="9">
                    <a:gamma/>
                    <a:shade val="0"/>
                    <a:invGamma/>
                  </a:srgbClr>
                </a:gs>
              </a:gsLst>
              <a:lin ang="2700000" scaled="1"/>
            </a:gra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(Sheet1!$L$14,Sheet1!$L$20)</c:f>
                <c:numCache>
                  <c:formatCode>General</c:formatCode>
                  <c:ptCount val="2"/>
                  <c:pt idx="0">
                    <c:v>4.1025641025641004</c:v>
                  </c:pt>
                  <c:pt idx="1">
                    <c:v>1.6980890270283124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(Sheet1!$G$22,Sheet1!$G$16)</c:f>
              <c:strCache>
                <c:ptCount val="2"/>
                <c:pt idx="0">
                  <c:v>THP-1</c:v>
                </c:pt>
                <c:pt idx="1">
                  <c:v>THP-1/DU145</c:v>
                </c:pt>
              </c:strCache>
            </c:strRef>
          </c:cat>
          <c:val>
            <c:numRef>
              <c:f>(Sheet1!$K$14,Sheet1!$K$20)</c:f>
              <c:numCache>
                <c:formatCode>General</c:formatCode>
                <c:ptCount val="2"/>
                <c:pt idx="0">
                  <c:v>104.6153846153846</c:v>
                </c:pt>
                <c:pt idx="1">
                  <c:v>77.941176470588232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F94-BB46-913A-98BAD8E9F975}"/>
            </c:ext>
          </c:extLst>
        </c:ser>
        <c:ser>
          <c:idx val="4"/>
          <c:order val="4"/>
          <c:tx>
            <c:v>DHT 100nM + Enz 10uM</c:v>
          </c:tx>
          <c:spPr>
            <a:pattFill prst="wdDnDiag">
              <a:fgClr>
                <a:srgbClr val="000000"/>
              </a:fgClr>
              <a:bgClr>
                <a:schemeClr val="bg1"/>
              </a:bgClr>
            </a:pattFill>
            <a:ln w="12700">
              <a:solidFill>
                <a:srgbClr val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(Sheet1!$L$15,Sheet1!$L$21)</c:f>
                <c:numCache>
                  <c:formatCode>General</c:formatCode>
                  <c:ptCount val="2"/>
                  <c:pt idx="0">
                    <c:v>2.0512820512820533</c:v>
                  </c:pt>
                  <c:pt idx="1">
                    <c:v>3.2515929317209791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(Sheet1!$G$22,Sheet1!$G$16)</c:f>
              <c:strCache>
                <c:ptCount val="2"/>
                <c:pt idx="0">
                  <c:v>THP-1</c:v>
                </c:pt>
                <c:pt idx="1">
                  <c:v>THP-1/DU145</c:v>
                </c:pt>
              </c:strCache>
            </c:strRef>
          </c:cat>
          <c:val>
            <c:numRef>
              <c:f>(Sheet1!$K$15,Sheet1!$K$21)</c:f>
              <c:numCache>
                <c:formatCode>General</c:formatCode>
                <c:ptCount val="2"/>
                <c:pt idx="0">
                  <c:v>101.53846153846153</c:v>
                </c:pt>
                <c:pt idx="1">
                  <c:v>98.52941176470587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94-BB46-913A-98BAD8E9F9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1754191"/>
        <c:axId val="1"/>
      </c:barChart>
      <c:catAx>
        <c:axId val="12417541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/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Cell counts (% Con)</a:t>
                </a:r>
              </a:p>
            </c:rich>
          </c:tx>
          <c:layout>
            <c:manualLayout>
              <c:xMode val="edge"/>
              <c:yMode val="edge"/>
              <c:x val="6.3360208937941961E-3"/>
              <c:y val="0.2709908136482939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241754191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.11039829720016499"/>
          <c:y val="4.9099836333878887E-3"/>
          <c:w val="0.88231796078344316"/>
          <c:h val="0.16935846237736796"/>
        </c:manualLayout>
      </c:layout>
      <c:overlay val="0"/>
      <c:spPr>
        <a:noFill/>
        <a:ln w="25400">
          <a:noFill/>
        </a:ln>
      </c:sp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200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Sheet1!$D$6:$D$7</c:f>
                <c:numCache>
                  <c:formatCode>General</c:formatCode>
                  <c:ptCount val="2"/>
                  <c:pt idx="0">
                    <c:v>5.4333333333333336</c:v>
                  </c:pt>
                  <c:pt idx="1">
                    <c:v>2.2109999999999999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Sheet1!$A$6:$A$7</c:f>
              <c:strCache>
                <c:ptCount val="2"/>
                <c:pt idx="0">
                  <c:v>Con</c:v>
                </c:pt>
                <c:pt idx="1">
                  <c:v>Castration</c:v>
                </c:pt>
              </c:strCache>
            </c:strRef>
          </c:cat>
          <c:val>
            <c:numRef>
              <c:f>Sheet1!$B$6:$B$7</c:f>
              <c:numCache>
                <c:formatCode>General</c:formatCode>
                <c:ptCount val="2"/>
                <c:pt idx="0">
                  <c:v>41.466999999999999</c:v>
                </c:pt>
                <c:pt idx="1">
                  <c:v>13.178000000000001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E2-4786-A972-CA65B2E773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269119936"/>
        <c:axId val="269114112"/>
      </c:barChart>
      <c:catAx>
        <c:axId val="26911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114112"/>
        <c:crosses val="autoZero"/>
        <c:auto val="1"/>
        <c:lblAlgn val="ctr"/>
        <c:lblOffset val="100"/>
        <c:noMultiLvlLbl val="0"/>
      </c:catAx>
      <c:valAx>
        <c:axId val="2691141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Mean Fluorescence Intensity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119936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364829396325459"/>
          <c:y val="3.9560002916302128E-2"/>
          <c:w val="0.84579615048118983"/>
          <c:h val="0.83323344998541848"/>
        </c:manualLayout>
      </c:layout>
      <c:barChart>
        <c:barDir val="col"/>
        <c:grouping val="clustered"/>
        <c:varyColors val="0"/>
        <c:ser>
          <c:idx val="0"/>
          <c:order val="0"/>
          <c:tx>
            <c:v>Con</c:v>
          </c:tx>
          <c:spPr>
            <a:solidFill>
              <a:schemeClr val="bg1"/>
            </a:solidFill>
            <a:ln w="15875">
              <a:solidFill>
                <a:schemeClr val="tx1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('THP-1 + 22Rv1'!$J$3,'THP-1 + 22Rv1'!$J$9)</c:f>
                <c:numCache>
                  <c:formatCode>General</c:formatCode>
                  <c:ptCount val="2"/>
                  <c:pt idx="0">
                    <c:v>3.724840446384686</c:v>
                  </c:pt>
                  <c:pt idx="1">
                    <c:v>2.2727272726756222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numRef>
              <c:f>'THP-1 + DU145'!$M$11:$M$12</c:f>
              <c:numCache>
                <c:formatCode>General</c:formatCode>
                <c:ptCount val="2"/>
              </c:numCache>
            </c:numRef>
          </c:cat>
          <c:val>
            <c:numRef>
              <c:f>('THP-1 + 22Rv1'!$I$3,'THP-1 + 22Rv1'!$I$9)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4F-48A9-996A-B38D3E05CDAF}"/>
            </c:ext>
          </c:extLst>
        </c:ser>
        <c:ser>
          <c:idx val="3"/>
          <c:order val="1"/>
          <c:tx>
            <c:v>TRAIL</c:v>
          </c:tx>
          <c:spPr>
            <a:pattFill prst="pct5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('THP-1 + 22Rv1'!$J$4,'THP-1 + 22Rv1'!$J$10)</c:f>
                <c:numCache>
                  <c:formatCode>General</c:formatCode>
                  <c:ptCount val="2"/>
                  <c:pt idx="0">
                    <c:v>3.7248404463846798</c:v>
                  </c:pt>
                  <c:pt idx="1">
                    <c:v>5.9047186620324377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numRef>
              <c:f>'THP-1 + DU145'!$M$11:$M$12</c:f>
              <c:numCache>
                <c:formatCode>General</c:formatCode>
                <c:ptCount val="2"/>
              </c:numCache>
            </c:numRef>
          </c:cat>
          <c:val>
            <c:numRef>
              <c:f>('THP-1 + 22Rv1'!$I$4,'THP-1 + 22Rv1'!$I$10)</c:f>
              <c:numCache>
                <c:formatCode>General</c:formatCode>
                <c:ptCount val="2"/>
                <c:pt idx="0">
                  <c:v>74.193548387096769</c:v>
                </c:pt>
                <c:pt idx="1">
                  <c:v>69.354838709677409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4F-48A9-996A-B38D3E05CDAF}"/>
            </c:ext>
          </c:extLst>
        </c:ser>
        <c:ser>
          <c:idx val="1"/>
          <c:order val="2"/>
          <c:tx>
            <c:v>DHT</c:v>
          </c:tx>
          <c:spPr>
            <a:pattFill prst="wd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('THP-1 + 22Rv1'!$J$5,'THP-1 + 22Rv1'!$J$11)</c:f>
                <c:numCache>
                  <c:formatCode>General</c:formatCode>
                  <c:ptCount val="2"/>
                  <c:pt idx="0">
                    <c:v>3.724840446384686</c:v>
                  </c:pt>
                  <c:pt idx="1">
                    <c:v>2.2727272726756222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numRef>
              <c:f>'THP-1 + DU145'!$M$11:$M$12</c:f>
              <c:numCache>
                <c:formatCode>General</c:formatCode>
                <c:ptCount val="2"/>
              </c:numCache>
            </c:numRef>
          </c:cat>
          <c:val>
            <c:numRef>
              <c:f>('THP-1 + 22Rv1'!$I$5,'THP-1 + 22Rv1'!$I$11)</c:f>
              <c:numCache>
                <c:formatCode>General</c:formatCode>
                <c:ptCount val="2"/>
                <c:pt idx="0">
                  <c:v>106.45161290322582</c:v>
                </c:pt>
                <c:pt idx="1">
                  <c:v>80.645161290322591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14F-48A9-996A-B38D3E05CDAF}"/>
            </c:ext>
          </c:extLst>
        </c:ser>
        <c:ser>
          <c:idx val="2"/>
          <c:order val="3"/>
          <c:tx>
            <c:v>DHT+TRAIL Ab</c:v>
          </c:tx>
          <c:spPr>
            <a:solidFill>
              <a:schemeClr val="accent3"/>
            </a:solidFill>
            <a:ln w="15875"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158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914F-48A9-996A-B38D3E05CDAF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914F-48A9-996A-B38D3E05CDAF}"/>
              </c:ext>
            </c:extLst>
          </c:dPt>
          <c:errBars>
            <c:errBarType val="plus"/>
            <c:errValType val="cust"/>
            <c:noEndCap val="0"/>
            <c:plus>
              <c:numRef>
                <c:f>('THP-1 + 22Rv1'!$J$6,'THP-1 + 22Rv1'!$J$12)</c:f>
                <c:numCache>
                  <c:formatCode>General</c:formatCode>
                  <c:ptCount val="2"/>
                  <c:pt idx="0">
                    <c:v>9.1239584669231952</c:v>
                  </c:pt>
                  <c:pt idx="1">
                    <c:v>3.2141217325930755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numRef>
              <c:f>'THP-1 + DU145'!$M$11:$M$12</c:f>
              <c:numCache>
                <c:formatCode>General</c:formatCode>
                <c:ptCount val="2"/>
              </c:numCache>
            </c:numRef>
          </c:cat>
          <c:val>
            <c:numRef>
              <c:f>('THP-1 + 22Rv1'!$I$6,'THP-1 + 22Rv1'!$I$12)</c:f>
              <c:numCache>
                <c:formatCode>General</c:formatCode>
                <c:ptCount val="2"/>
                <c:pt idx="0">
                  <c:v>103.2258064516129</c:v>
                </c:pt>
                <c:pt idx="1">
                  <c:v>96.774193548387117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14F-48A9-996A-B38D3E05CDAF}"/>
            </c:ext>
          </c:extLst>
        </c:ser>
        <c:ser>
          <c:idx val="4"/>
          <c:order val="4"/>
          <c:tx>
            <c:v>TRAIL shRNA</c:v>
          </c:tx>
          <c:spPr>
            <a:pattFill prst="wdDn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('THP-1 + 22Rv1'!$J$7,'THP-1 + 22Rv1'!$J$13)</c:f>
                <c:numCache>
                  <c:formatCode>General</c:formatCode>
                  <c:ptCount val="2"/>
                  <c:pt idx="0">
                    <c:v>3.724840446384686</c:v>
                  </c:pt>
                  <c:pt idx="1">
                    <c:v>5.9047186620324279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val>
            <c:numRef>
              <c:f>('THP-1 + 22Rv1'!$I$7,'THP-1 + 22Rv1'!$I$13)</c:f>
              <c:numCache>
                <c:formatCode>General</c:formatCode>
                <c:ptCount val="2"/>
                <c:pt idx="0">
                  <c:v>100</c:v>
                </c:pt>
                <c:pt idx="1">
                  <c:v>98.387096774193566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14F-48A9-996A-B38D3E05CD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3505536"/>
        <c:axId val="43507072"/>
      </c:barChart>
      <c:catAx>
        <c:axId val="43505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507072"/>
        <c:crosses val="autoZero"/>
        <c:auto val="1"/>
        <c:lblAlgn val="ctr"/>
        <c:lblOffset val="100"/>
        <c:noMultiLvlLbl val="0"/>
      </c:catAx>
      <c:valAx>
        <c:axId val="43507072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crossAx val="43505536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400" b="1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Con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Sheet1!$K$2:$L$2</c:f>
                <c:numCache>
                  <c:formatCode>General</c:formatCode>
                  <c:ptCount val="2"/>
                  <c:pt idx="0">
                    <c:v>0.96972623971923122</c:v>
                  </c:pt>
                  <c:pt idx="1">
                    <c:v>1.0617915426297198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Sheet1!$I$1:$J$1</c:f>
              <c:strCache>
                <c:ptCount val="2"/>
                <c:pt idx="0">
                  <c:v>ChgA</c:v>
                </c:pt>
                <c:pt idx="1">
                  <c:v>PTHrP</c:v>
                </c:pt>
              </c:strCache>
            </c:strRef>
          </c:cat>
          <c:val>
            <c:numRef>
              <c:f>Sheet1!$I$2:$J$2</c:f>
              <c:numCache>
                <c:formatCode>General</c:formatCode>
                <c:ptCount val="2"/>
                <c:pt idx="0">
                  <c:v>14.679</c:v>
                </c:pt>
                <c:pt idx="1">
                  <c:v>11.957000000000001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DC-4A00-BFF0-1AC281B87A1A}"/>
            </c:ext>
          </c:extLst>
        </c:ser>
        <c:ser>
          <c:idx val="1"/>
          <c:order val="1"/>
          <c:tx>
            <c:v>Castration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Sheet1!$K$3:$L$3</c:f>
                <c:numCache>
                  <c:formatCode>General</c:formatCode>
                  <c:ptCount val="2"/>
                  <c:pt idx="0">
                    <c:v>1.9292701417893761</c:v>
                  </c:pt>
                  <c:pt idx="1">
                    <c:v>2.7779397005694708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Sheet1!$I$1:$J$1</c:f>
              <c:strCache>
                <c:ptCount val="2"/>
                <c:pt idx="0">
                  <c:v>ChgA</c:v>
                </c:pt>
                <c:pt idx="1">
                  <c:v>PTHrP</c:v>
                </c:pt>
              </c:strCache>
            </c:strRef>
          </c:cat>
          <c:val>
            <c:numRef>
              <c:f>Sheet1!$I$3:$J$3</c:f>
              <c:numCache>
                <c:formatCode>General</c:formatCode>
                <c:ptCount val="2"/>
                <c:pt idx="0">
                  <c:v>23.241</c:v>
                </c:pt>
                <c:pt idx="1">
                  <c:v>22.276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DC-4A00-BFF0-1AC281B87A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1850254655"/>
        <c:axId val="1850257151"/>
      </c:barChart>
      <c:catAx>
        <c:axId val="1850254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0257151"/>
        <c:crosses val="autoZero"/>
        <c:auto val="1"/>
        <c:lblAlgn val="ctr"/>
        <c:lblOffset val="100"/>
        <c:noMultiLvlLbl val="0"/>
      </c:catAx>
      <c:valAx>
        <c:axId val="185025715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Protein Expression (MFI)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0254655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Sheet1!$J$7:$J$8</c:f>
                <c:numCache>
                  <c:formatCode>General</c:formatCode>
                  <c:ptCount val="2"/>
                  <c:pt idx="0">
                    <c:v>2.1392808558017808</c:v>
                  </c:pt>
                  <c:pt idx="1">
                    <c:v>1.6624080425695733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Sheet1!$H$2:$H$3</c:f>
              <c:strCache>
                <c:ptCount val="2"/>
                <c:pt idx="0">
                  <c:v>Con</c:v>
                </c:pt>
                <c:pt idx="1">
                  <c:v>Castration</c:v>
                </c:pt>
              </c:strCache>
            </c:strRef>
          </c:cat>
          <c:val>
            <c:numRef>
              <c:f>Sheet1!$I$7:$I$8</c:f>
              <c:numCache>
                <c:formatCode>General</c:formatCode>
                <c:ptCount val="2"/>
                <c:pt idx="0">
                  <c:v>42.85</c:v>
                </c:pt>
                <c:pt idx="1">
                  <c:v>32.058999999999997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E2-499A-861C-1BFD107194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1925821807"/>
        <c:axId val="1925826383"/>
      </c:barChart>
      <c:catAx>
        <c:axId val="19258218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5826383"/>
        <c:crosses val="autoZero"/>
        <c:auto val="1"/>
        <c:lblAlgn val="ctr"/>
        <c:lblOffset val="100"/>
        <c:noMultiLvlLbl val="0"/>
      </c:catAx>
      <c:valAx>
        <c:axId val="1925826383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AR expression (MFI)</a:t>
                </a:r>
              </a:p>
            </c:rich>
          </c:tx>
          <c:layout>
            <c:manualLayout>
              <c:xMode val="edge"/>
              <c:yMode val="edge"/>
              <c:x val="2.7777777777777776E-2"/>
              <c:y val="9.462962962962964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5821807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t" anchorCtr="0" compatLnSpc="1">
            <a:prstTxWarp prst="textNoShape">
              <a:avLst/>
            </a:prstTxWarp>
          </a:bodyPr>
          <a:lstStyle>
            <a:lvl1pPr defTabSz="931863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9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b" anchorCtr="0" compatLnSpc="1">
            <a:prstTxWarp prst="textNoShape">
              <a:avLst/>
            </a:prstTxWarp>
          </a:bodyPr>
          <a:lstStyle>
            <a:lvl1pPr defTabSz="931863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9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8A4F512-DD44-430B-A21A-0F996F4298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616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t" anchorCtr="0" compatLnSpc="1">
            <a:prstTxWarp prst="textNoShape">
              <a:avLst/>
            </a:prstTxWarp>
          </a:bodyPr>
          <a:lstStyle>
            <a:lvl1pPr defTabSz="931863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9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6" y="4416426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b" anchorCtr="0" compatLnSpc="1">
            <a:prstTxWarp prst="textNoShape">
              <a:avLst/>
            </a:prstTxWarp>
          </a:bodyPr>
          <a:lstStyle>
            <a:lvl1pPr defTabSz="931863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9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1" tIns="46586" rIns="93171" bIns="46586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91A1009-1577-47DF-84B4-D7EFB87B38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3478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83C99-42E5-4AED-8E57-21AD8DC6FE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826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98686-DB7B-4E72-8269-6119E1E1AE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731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5B3CA-EE12-4F2D-A67F-7A0273AFC3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99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E0DCB-13D2-4D15-880C-D8A10432C7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522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CB72B-3FA9-40EB-ACBF-1A233D69AB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590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02B2B-308E-458F-821B-557775237F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669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19986-7036-4947-92C5-3B61AE2D05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7978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D66C9-37C8-484E-A3EE-1F79FB87BE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5836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3458C-C516-440C-9081-21C5EAEA2E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969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03007-57F4-43A3-A983-87E50C320C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10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E6EE8-7E76-4867-B224-D46BC000F3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3512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746CFA6-9A9E-46A8-B293-1089264F24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5BA05A-2B18-2643-BFAE-E59864CFF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40" t="26775" r="30012" b="53967"/>
          <a:stretch/>
        </p:blipFill>
        <p:spPr>
          <a:xfrm>
            <a:off x="1171934" y="4437112"/>
            <a:ext cx="6548494" cy="17281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5E0E47-CCA4-7140-A443-7D7D6985D7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41" t="26774" r="30307" b="54326"/>
          <a:stretch/>
        </p:blipFill>
        <p:spPr>
          <a:xfrm>
            <a:off x="1171934" y="1988840"/>
            <a:ext cx="6483823" cy="16914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887419-876C-714D-901D-0AC08CDFA91F}"/>
              </a:ext>
            </a:extLst>
          </p:cNvPr>
          <p:cNvSpPr txBox="1"/>
          <p:nvPr/>
        </p:nvSpPr>
        <p:spPr>
          <a:xfrm>
            <a:off x="2987824" y="1600418"/>
            <a:ext cx="3112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TRAMP-C1 AR sequencing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795C25-486C-C340-A0B2-8BC2F7832695}"/>
              </a:ext>
            </a:extLst>
          </p:cNvPr>
          <p:cNvSpPr txBox="1"/>
          <p:nvPr/>
        </p:nvSpPr>
        <p:spPr>
          <a:xfrm>
            <a:off x="2987824" y="4067780"/>
            <a:ext cx="3035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RAW264.7 AR sequencing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CEAC0A-A5BC-F749-B51C-0D93A8D6FBDF}"/>
              </a:ext>
            </a:extLst>
          </p:cNvPr>
          <p:cNvSpPr txBox="1"/>
          <p:nvPr/>
        </p:nvSpPr>
        <p:spPr>
          <a:xfrm>
            <a:off x="107504" y="188640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S1</a:t>
            </a:r>
          </a:p>
        </p:txBody>
      </p:sp>
    </p:spTree>
    <p:extLst>
      <p:ext uri="{BB962C8B-B14F-4D97-AF65-F5344CB8AC3E}">
        <p14:creationId xmlns:p14="http://schemas.microsoft.com/office/powerpoint/2010/main" val="2111659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2883" r="7502"/>
          <a:stretch/>
        </p:blipFill>
        <p:spPr>
          <a:xfrm>
            <a:off x="4648200" y="2060847"/>
            <a:ext cx="3524200" cy="33191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2883" r="7392"/>
          <a:stretch/>
        </p:blipFill>
        <p:spPr>
          <a:xfrm>
            <a:off x="971600" y="2060847"/>
            <a:ext cx="3528392" cy="33191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6325" y="1700808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84168" y="1700808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Clodronate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188640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12236" y="4869160"/>
            <a:ext cx="13516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F4/80 FITC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0152" y="4869160"/>
            <a:ext cx="13516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F4/80 FITC</a:t>
            </a:r>
          </a:p>
        </p:txBody>
      </p:sp>
    </p:spTree>
    <p:extLst>
      <p:ext uri="{BB962C8B-B14F-4D97-AF65-F5344CB8AC3E}">
        <p14:creationId xmlns:p14="http://schemas.microsoft.com/office/powerpoint/2010/main" val="3866975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46448" y="1547613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B050"/>
                </a:solidFill>
              </a:rPr>
              <a:t>ChgA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2432" y="5777425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Merge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6448" y="4409273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DAPI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51448" y="736865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30176" y="736865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Castration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8549" y="2959821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PTHrP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0203022"/>
              </p:ext>
            </p:extLst>
          </p:nvPr>
        </p:nvGraphicFramePr>
        <p:xfrm>
          <a:off x="4515408" y="203540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F5B6C6E7-C253-FE46-A202-EEA939E4469E}"/>
              </a:ext>
            </a:extLst>
          </p:cNvPr>
          <p:cNvSpPr txBox="1"/>
          <p:nvPr/>
        </p:nvSpPr>
        <p:spPr>
          <a:xfrm>
            <a:off x="83031" y="44624"/>
            <a:ext cx="2736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S11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165" y="1116536"/>
            <a:ext cx="2773791" cy="541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347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5361" y="2429880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576" y="5225752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Merge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9592" y="385760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DAPI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4592" y="1619132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83320" y="16191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Castration</a:t>
            </a:r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1810448"/>
              </p:ext>
            </p:extLst>
          </p:nvPr>
        </p:nvGraphicFramePr>
        <p:xfrm>
          <a:off x="4499992" y="24860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BE33984-5913-A14F-8D3C-7D8AF73E6BE0}"/>
              </a:ext>
            </a:extLst>
          </p:cNvPr>
          <p:cNvSpPr txBox="1"/>
          <p:nvPr/>
        </p:nvSpPr>
        <p:spPr>
          <a:xfrm>
            <a:off x="107504" y="188640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S12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695" y="2091427"/>
            <a:ext cx="2658187" cy="390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7841"/>
            <a:ext cx="9144000" cy="31023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8366" y="1412776"/>
            <a:ext cx="2699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TNF-</a:t>
            </a:r>
            <a:r>
              <a:rPr lang="el-GR" dirty="0">
                <a:latin typeface="Arial"/>
                <a:cs typeface="Arial"/>
              </a:rPr>
              <a:t>α</a:t>
            </a:r>
            <a:r>
              <a:rPr lang="en-US" dirty="0">
                <a:latin typeface="Arial"/>
                <a:cs typeface="Arial"/>
              </a:rPr>
              <a:t> antibody array 1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09EF51-8CAA-8241-8EEA-9982A52B33DB}"/>
              </a:ext>
            </a:extLst>
          </p:cNvPr>
          <p:cNvSpPr txBox="1"/>
          <p:nvPr/>
        </p:nvSpPr>
        <p:spPr>
          <a:xfrm>
            <a:off x="107504" y="188640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S13</a:t>
            </a:r>
          </a:p>
        </p:txBody>
      </p:sp>
    </p:spTree>
    <p:extLst>
      <p:ext uri="{BB962C8B-B14F-4D97-AF65-F5344CB8AC3E}">
        <p14:creationId xmlns:p14="http://schemas.microsoft.com/office/powerpoint/2010/main" val="4109809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7299"/>
            <a:ext cx="9144000" cy="29434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8366" y="1412776"/>
            <a:ext cx="2699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TNF-</a:t>
            </a:r>
            <a:r>
              <a:rPr lang="el-GR" dirty="0">
                <a:latin typeface="Arial"/>
                <a:cs typeface="Arial"/>
              </a:rPr>
              <a:t>α</a:t>
            </a:r>
            <a:r>
              <a:rPr lang="en-US" dirty="0">
                <a:latin typeface="Arial"/>
                <a:cs typeface="Arial"/>
              </a:rPr>
              <a:t> antibody array 2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62EFE4-B00B-8545-934A-BDDF4594A3ED}"/>
              </a:ext>
            </a:extLst>
          </p:cNvPr>
          <p:cNvSpPr txBox="1"/>
          <p:nvPr/>
        </p:nvSpPr>
        <p:spPr>
          <a:xfrm>
            <a:off x="107504" y="188640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S14</a:t>
            </a:r>
          </a:p>
        </p:txBody>
      </p:sp>
    </p:spTree>
    <p:extLst>
      <p:ext uri="{BB962C8B-B14F-4D97-AF65-F5344CB8AC3E}">
        <p14:creationId xmlns:p14="http://schemas.microsoft.com/office/powerpoint/2010/main" val="533364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0946"/>
            <a:ext cx="9144000" cy="24761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68366" y="1412776"/>
            <a:ext cx="2699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TNF-</a:t>
            </a:r>
            <a:r>
              <a:rPr lang="el-GR" dirty="0">
                <a:latin typeface="Arial"/>
                <a:cs typeface="Arial"/>
              </a:rPr>
              <a:t>α</a:t>
            </a:r>
            <a:r>
              <a:rPr lang="en-US" dirty="0">
                <a:latin typeface="Arial"/>
                <a:cs typeface="Arial"/>
              </a:rPr>
              <a:t> antibody array 3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9C3E79-A52D-5845-A18F-7784A36FCACD}"/>
              </a:ext>
            </a:extLst>
          </p:cNvPr>
          <p:cNvSpPr txBox="1"/>
          <p:nvPr/>
        </p:nvSpPr>
        <p:spPr>
          <a:xfrm>
            <a:off x="107504" y="188640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S15</a:t>
            </a:r>
          </a:p>
        </p:txBody>
      </p:sp>
    </p:spTree>
    <p:extLst>
      <p:ext uri="{BB962C8B-B14F-4D97-AF65-F5344CB8AC3E}">
        <p14:creationId xmlns:p14="http://schemas.microsoft.com/office/powerpoint/2010/main" val="3457144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4524"/>
            <a:ext cx="9144000" cy="19465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47864" y="1475492"/>
            <a:ext cx="251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TRAIL antibody array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F9FF17-F968-E448-B116-D1E71170E2BF}"/>
              </a:ext>
            </a:extLst>
          </p:cNvPr>
          <p:cNvSpPr txBox="1"/>
          <p:nvPr/>
        </p:nvSpPr>
        <p:spPr>
          <a:xfrm>
            <a:off x="107504" y="188640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S16</a:t>
            </a:r>
          </a:p>
        </p:txBody>
      </p:sp>
    </p:spTree>
    <p:extLst>
      <p:ext uri="{BB962C8B-B14F-4D97-AF65-F5344CB8AC3E}">
        <p14:creationId xmlns:p14="http://schemas.microsoft.com/office/powerpoint/2010/main" val="3285892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188640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</a:t>
            </a:r>
          </a:p>
          <a:p>
            <a:r>
              <a:rPr lang="en-US" dirty="0"/>
              <a:t>Supplement Figure S2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85C8E01-6154-F442-A608-8FBD48817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809883"/>
              </p:ext>
            </p:extLst>
          </p:nvPr>
        </p:nvGraphicFramePr>
        <p:xfrm>
          <a:off x="1841041" y="4445904"/>
          <a:ext cx="4734272" cy="7482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35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23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23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80604"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/>
                        <a:t>DHT (</a:t>
                      </a:r>
                      <a:r>
                        <a:rPr lang="en-US" sz="1600" b="1" dirty="0" err="1"/>
                        <a:t>nM</a:t>
                      </a:r>
                      <a:r>
                        <a:rPr lang="en-US" sz="1600" b="1" dirty="0"/>
                        <a:t>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468">
                <a:tc gridSpan="6">
                  <a:txBody>
                    <a:bodyPr/>
                    <a:lstStyle/>
                    <a:p>
                      <a:pPr algn="r"/>
                      <a:endParaRPr lang="en-US" sz="1100" b="1" dirty="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717466"/>
              </p:ext>
            </p:extLst>
          </p:nvPr>
        </p:nvGraphicFramePr>
        <p:xfrm>
          <a:off x="2069975" y="18448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05609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D3232D99-A8C2-9D46-B973-DF7B1A3656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734062"/>
              </p:ext>
            </p:extLst>
          </p:nvPr>
        </p:nvGraphicFramePr>
        <p:xfrm>
          <a:off x="4643620" y="1580223"/>
          <a:ext cx="4320868" cy="3195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1E003B9-7836-7649-91EF-553D75AA03EB}"/>
              </a:ext>
            </a:extLst>
          </p:cNvPr>
          <p:cNvSpPr txBox="1"/>
          <p:nvPr/>
        </p:nvSpPr>
        <p:spPr>
          <a:xfrm>
            <a:off x="3851920" y="2616987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5B8E76-99A6-A341-A529-7039F3CF4D39}"/>
              </a:ext>
            </a:extLst>
          </p:cNvPr>
          <p:cNvSpPr txBox="1"/>
          <p:nvPr/>
        </p:nvSpPr>
        <p:spPr>
          <a:xfrm>
            <a:off x="8161767" y="2498084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3EB7112-65B1-C947-AD05-EC4CBBBC1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148905"/>
              </p:ext>
            </p:extLst>
          </p:nvPr>
        </p:nvGraphicFramePr>
        <p:xfrm>
          <a:off x="339334" y="1556792"/>
          <a:ext cx="4325112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A780142-F9EC-8C4A-94E6-F45DE9CDF978}"/>
              </a:ext>
            </a:extLst>
          </p:cNvPr>
          <p:cNvSpPr txBox="1"/>
          <p:nvPr/>
        </p:nvSpPr>
        <p:spPr>
          <a:xfrm>
            <a:off x="3563888" y="2532820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734444-E05D-0441-9B4C-0EF94D7F2925}"/>
              </a:ext>
            </a:extLst>
          </p:cNvPr>
          <p:cNvSpPr txBox="1"/>
          <p:nvPr/>
        </p:nvSpPr>
        <p:spPr>
          <a:xfrm>
            <a:off x="107504" y="188640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S3</a:t>
            </a:r>
          </a:p>
        </p:txBody>
      </p:sp>
    </p:spTree>
    <p:extLst>
      <p:ext uri="{BB962C8B-B14F-4D97-AF65-F5344CB8AC3E}">
        <p14:creationId xmlns:p14="http://schemas.microsoft.com/office/powerpoint/2010/main" val="755942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51339" y="161559"/>
            <a:ext cx="3124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520" y="141277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Annexin</a:t>
            </a:r>
            <a:r>
              <a:rPr lang="en-US" dirty="0"/>
              <a:t> V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4990" y="2276872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7584" y="3212976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DAPI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3568" y="4148732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Merge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50261" y="4916458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53908" y="4931876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Castration</a:t>
            </a:r>
          </a:p>
        </p:txBody>
      </p:sp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6634284"/>
              </p:ext>
            </p:extLst>
          </p:nvPr>
        </p:nvGraphicFramePr>
        <p:xfrm>
          <a:off x="3779912" y="179108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919" y="1045329"/>
            <a:ext cx="2000205" cy="382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45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769" y="1806006"/>
            <a:ext cx="7150001" cy="421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179512" y="2877953"/>
            <a:ext cx="1267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</a:rPr>
              <a:t>Vehicle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550395" y="4941168"/>
            <a:ext cx="8890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</a:rPr>
              <a:t>DHT</a:t>
            </a:r>
          </a:p>
        </p:txBody>
      </p:sp>
      <p:sp>
        <p:nvSpPr>
          <p:cNvPr id="2054" name="Line 5"/>
          <p:cNvSpPr>
            <a:spLocks noChangeShapeType="1"/>
          </p:cNvSpPr>
          <p:nvPr/>
        </p:nvSpPr>
        <p:spPr bwMode="auto">
          <a:xfrm>
            <a:off x="1525769" y="3912902"/>
            <a:ext cx="717241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6"/>
          <p:cNvSpPr>
            <a:spLocks noChangeShapeType="1"/>
          </p:cNvSpPr>
          <p:nvPr/>
        </p:nvSpPr>
        <p:spPr bwMode="auto">
          <a:xfrm>
            <a:off x="3887747" y="1806006"/>
            <a:ext cx="0" cy="421379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6" name="Line 7"/>
          <p:cNvSpPr>
            <a:spLocks noChangeShapeType="1"/>
          </p:cNvSpPr>
          <p:nvPr/>
        </p:nvSpPr>
        <p:spPr bwMode="auto">
          <a:xfrm>
            <a:off x="6336019" y="1806006"/>
            <a:ext cx="0" cy="421379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436984" y="3429000"/>
            <a:ext cx="226628" cy="4092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395014" y="5535896"/>
            <a:ext cx="225383" cy="4092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9" name="TextBox 12"/>
          <p:cNvSpPr txBox="1">
            <a:spLocks noChangeArrowheads="1"/>
          </p:cNvSpPr>
          <p:nvPr/>
        </p:nvSpPr>
        <p:spPr bwMode="auto">
          <a:xfrm>
            <a:off x="2080337" y="2537820"/>
            <a:ext cx="1080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</a:rPr>
              <a:t>TNF-</a:t>
            </a:r>
            <a:r>
              <a:rPr lang="el-GR" altLang="en-US" sz="2400" b="1" dirty="0">
                <a:solidFill>
                  <a:srgbClr val="FF0000"/>
                </a:solidFill>
              </a:rPr>
              <a:t>α</a:t>
            </a:r>
            <a:endParaRPr lang="en-US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1339" y="161559"/>
            <a:ext cx="3124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S5</a:t>
            </a:r>
          </a:p>
        </p:txBody>
      </p:sp>
    </p:spTree>
    <p:extLst>
      <p:ext uri="{BB962C8B-B14F-4D97-AF65-F5344CB8AC3E}">
        <p14:creationId xmlns:p14="http://schemas.microsoft.com/office/powerpoint/2010/main" val="3681572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/>
          </p:cNvGraphicFramePr>
          <p:nvPr>
            <p:extLst/>
          </p:nvPr>
        </p:nvGraphicFramePr>
        <p:xfrm>
          <a:off x="2369851" y="2709163"/>
          <a:ext cx="1188720" cy="64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1" name="Image" r:id="rId3" imgW="606240" imgH="325800" progId="Photoshop.Image.18">
                  <p:embed/>
                </p:oleObj>
              </mc:Choice>
              <mc:Fallback>
                <p:oleObj name="Image" r:id="rId3" imgW="606240" imgH="325800" progId="Photoshop.Image.18">
                  <p:embed/>
                  <p:pic>
                    <p:nvPicPr>
                      <p:cNvPr id="3" name="Object 2"/>
                      <p:cNvPicPr preferRelativeResize="0"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9851" y="2709163"/>
                        <a:ext cx="1188720" cy="640080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/>
          </p:cNvGraphicFramePr>
          <p:nvPr>
            <p:extLst/>
          </p:nvPr>
        </p:nvGraphicFramePr>
        <p:xfrm>
          <a:off x="5759544" y="2708920"/>
          <a:ext cx="1188720" cy="64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2" name="Image" r:id="rId5" imgW="606240" imgH="325800" progId="Photoshop.Image.18">
                  <p:embed/>
                </p:oleObj>
              </mc:Choice>
              <mc:Fallback>
                <p:oleObj name="Image" r:id="rId5" imgW="606240" imgH="325800" progId="Photoshop.Image.18">
                  <p:embed/>
                  <p:pic>
                    <p:nvPicPr>
                      <p:cNvPr id="4" name="Object 3"/>
                      <p:cNvPicPr preferRelativeResize="0"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59544" y="2708920"/>
                        <a:ext cx="1188720" cy="640080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/>
          </p:cNvGraphicFramePr>
          <p:nvPr>
            <p:extLst/>
          </p:nvPr>
        </p:nvGraphicFramePr>
        <p:xfrm>
          <a:off x="2363848" y="1989651"/>
          <a:ext cx="1188720" cy="64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3" name="Image" r:id="rId7" imgW="728280" imgH="213120" progId="Photoshop.Image.18">
                  <p:embed/>
                </p:oleObj>
              </mc:Choice>
              <mc:Fallback>
                <p:oleObj name="Image" r:id="rId7" imgW="728280" imgH="213120" progId="Photoshop.Image.18">
                  <p:embed/>
                  <p:pic>
                    <p:nvPicPr>
                      <p:cNvPr id="5" name="Object 4"/>
                      <p:cNvPicPr preferRelativeResize="0"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63848" y="1989651"/>
                        <a:ext cx="1188720" cy="640080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/>
          </p:cNvGraphicFramePr>
          <p:nvPr>
            <p:extLst/>
          </p:nvPr>
        </p:nvGraphicFramePr>
        <p:xfrm>
          <a:off x="5755932" y="1999427"/>
          <a:ext cx="1188720" cy="64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4" name="Image" r:id="rId9" imgW="743400" imgH="188640" progId="Photoshop.Image.18">
                  <p:embed/>
                </p:oleObj>
              </mc:Choice>
              <mc:Fallback>
                <p:oleObj name="Image" r:id="rId9" imgW="743400" imgH="188640" progId="Photoshop.Image.18">
                  <p:embed/>
                  <p:pic>
                    <p:nvPicPr>
                      <p:cNvPr id="6" name="Object 5"/>
                      <p:cNvPicPr preferRelativeResize="0"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55932" y="1999427"/>
                        <a:ext cx="1188720" cy="640080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99509" y="2125025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TRAIL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75656" y="2781177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β</a:t>
            </a:r>
            <a:r>
              <a:rPr lang="en-US" dirty="0"/>
              <a:t>-actin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86657" y="2132856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TRAIL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62804" y="278900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β</a:t>
            </a:r>
            <a:r>
              <a:rPr lang="en-US" dirty="0"/>
              <a:t>-actin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93569" y="1548841"/>
            <a:ext cx="130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RAW264.7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12529" y="1548841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THP-1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504" y="188640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al. </a:t>
            </a:r>
          </a:p>
          <a:p>
            <a:r>
              <a:rPr lang="en-US" dirty="0"/>
              <a:t>Supplement Figure S6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63836" y="2810593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45kDa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930" y="2127745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34kDa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70003" y="2804687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45kDa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64097" y="2121839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34kDa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232851"/>
              </p:ext>
            </p:extLst>
          </p:nvPr>
        </p:nvGraphicFramePr>
        <p:xfrm>
          <a:off x="2304548" y="3420721"/>
          <a:ext cx="1326246" cy="266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3123">
                  <a:extLst>
                    <a:ext uri="{9D8B030D-6E8A-4147-A177-3AD203B41FA5}">
                      <a16:colId xmlns:a16="http://schemas.microsoft.com/office/drawing/2014/main" val="3135641872"/>
                    </a:ext>
                  </a:extLst>
                </a:gridCol>
                <a:gridCol w="663123">
                  <a:extLst>
                    <a:ext uri="{9D8B030D-6E8A-4147-A177-3AD203B41FA5}">
                      <a16:colId xmlns:a16="http://schemas.microsoft.com/office/drawing/2014/main" val="1065061230"/>
                    </a:ext>
                  </a:extLst>
                </a:gridCol>
              </a:tblGrid>
              <a:tr h="266518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/>
                        <a:t>siTRAIL</a:t>
                      </a:r>
                      <a:endParaRPr lang="en-US" sz="1200" b="1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75744108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423409"/>
              </p:ext>
            </p:extLst>
          </p:nvPr>
        </p:nvGraphicFramePr>
        <p:xfrm>
          <a:off x="5729990" y="3417276"/>
          <a:ext cx="1326246" cy="266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3123">
                  <a:extLst>
                    <a:ext uri="{9D8B030D-6E8A-4147-A177-3AD203B41FA5}">
                      <a16:colId xmlns:a16="http://schemas.microsoft.com/office/drawing/2014/main" val="3135641872"/>
                    </a:ext>
                  </a:extLst>
                </a:gridCol>
                <a:gridCol w="663123">
                  <a:extLst>
                    <a:ext uri="{9D8B030D-6E8A-4147-A177-3AD203B41FA5}">
                      <a16:colId xmlns:a16="http://schemas.microsoft.com/office/drawing/2014/main" val="1065061230"/>
                    </a:ext>
                  </a:extLst>
                </a:gridCol>
              </a:tblGrid>
              <a:tr h="266518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/>
                        <a:t>siTRAIL</a:t>
                      </a:r>
                      <a:endParaRPr lang="en-US" sz="1200" b="1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75744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651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hart 19"/>
          <p:cNvGraphicFramePr>
            <a:graphicFrameLocks/>
          </p:cNvGraphicFramePr>
          <p:nvPr>
            <p:extLst/>
          </p:nvPr>
        </p:nvGraphicFramePr>
        <p:xfrm>
          <a:off x="3556106" y="1946025"/>
          <a:ext cx="2395728" cy="18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50164" y="1794117"/>
            <a:ext cx="2801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*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2536944" y="2504370"/>
            <a:ext cx="1643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Cell counts</a:t>
            </a:r>
          </a:p>
          <a:p>
            <a:pPr algn="ctr"/>
            <a:r>
              <a:rPr lang="en-US" sz="1400" dirty="0"/>
              <a:t> (% of control)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5427437" y="1995833"/>
            <a:ext cx="400236" cy="35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6"/>
          <p:cNvCxnSpPr/>
          <p:nvPr/>
        </p:nvCxnSpPr>
        <p:spPr bwMode="auto">
          <a:xfrm>
            <a:off x="5827673" y="1995832"/>
            <a:ext cx="0" cy="22170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7"/>
          <p:cNvCxnSpPr/>
          <p:nvPr/>
        </p:nvCxnSpPr>
        <p:spPr bwMode="auto">
          <a:xfrm>
            <a:off x="5427437" y="2000289"/>
            <a:ext cx="0" cy="4496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Line 447"/>
          <p:cNvSpPr>
            <a:spLocks noChangeShapeType="1"/>
          </p:cNvSpPr>
          <p:nvPr/>
        </p:nvSpPr>
        <p:spPr bwMode="auto">
          <a:xfrm>
            <a:off x="4097688" y="4172133"/>
            <a:ext cx="802425" cy="1229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449"/>
          <p:cNvSpPr>
            <a:spLocks noChangeShapeType="1"/>
          </p:cNvSpPr>
          <p:nvPr/>
        </p:nvSpPr>
        <p:spPr bwMode="auto">
          <a:xfrm flipV="1">
            <a:off x="5023551" y="4173971"/>
            <a:ext cx="741637" cy="430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138277" y="4170137"/>
            <a:ext cx="6818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THP-1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97991" y="4150241"/>
            <a:ext cx="992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THP-1/</a:t>
            </a:r>
          </a:p>
          <a:p>
            <a:pPr algn="ctr"/>
            <a:r>
              <a:rPr lang="en-US" sz="1100" dirty="0"/>
              <a:t>22Rv1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195694"/>
              </p:ext>
            </p:extLst>
          </p:nvPr>
        </p:nvGraphicFramePr>
        <p:xfrm>
          <a:off x="3089142" y="3542703"/>
          <a:ext cx="2827777" cy="609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2817">
                  <a:extLst>
                    <a:ext uri="{9D8B030D-6E8A-4147-A177-3AD203B41FA5}">
                      <a16:colId xmlns:a16="http://schemas.microsoft.com/office/drawing/2014/main" val="2733553851"/>
                    </a:ext>
                  </a:extLst>
                </a:gridCol>
                <a:gridCol w="182365">
                  <a:extLst>
                    <a:ext uri="{9D8B030D-6E8A-4147-A177-3AD203B41FA5}">
                      <a16:colId xmlns:a16="http://schemas.microsoft.com/office/drawing/2014/main" val="1355771333"/>
                    </a:ext>
                  </a:extLst>
                </a:gridCol>
                <a:gridCol w="182365">
                  <a:extLst>
                    <a:ext uri="{9D8B030D-6E8A-4147-A177-3AD203B41FA5}">
                      <a16:colId xmlns:a16="http://schemas.microsoft.com/office/drawing/2014/main" val="3644063642"/>
                    </a:ext>
                  </a:extLst>
                </a:gridCol>
                <a:gridCol w="182365">
                  <a:extLst>
                    <a:ext uri="{9D8B030D-6E8A-4147-A177-3AD203B41FA5}">
                      <a16:colId xmlns:a16="http://schemas.microsoft.com/office/drawing/2014/main" val="2432472889"/>
                    </a:ext>
                  </a:extLst>
                </a:gridCol>
                <a:gridCol w="160224">
                  <a:extLst>
                    <a:ext uri="{9D8B030D-6E8A-4147-A177-3AD203B41FA5}">
                      <a16:colId xmlns:a16="http://schemas.microsoft.com/office/drawing/2014/main" val="839814789"/>
                    </a:ext>
                  </a:extLst>
                </a:gridCol>
                <a:gridCol w="204508">
                  <a:extLst>
                    <a:ext uri="{9D8B030D-6E8A-4147-A177-3AD203B41FA5}">
                      <a16:colId xmlns:a16="http://schemas.microsoft.com/office/drawing/2014/main" val="3433965144"/>
                    </a:ext>
                  </a:extLst>
                </a:gridCol>
                <a:gridCol w="98814">
                  <a:extLst>
                    <a:ext uri="{9D8B030D-6E8A-4147-A177-3AD203B41FA5}">
                      <a16:colId xmlns:a16="http://schemas.microsoft.com/office/drawing/2014/main" val="2405769558"/>
                    </a:ext>
                  </a:extLst>
                </a:gridCol>
                <a:gridCol w="155331">
                  <a:extLst>
                    <a:ext uri="{9D8B030D-6E8A-4147-A177-3AD203B41FA5}">
                      <a16:colId xmlns:a16="http://schemas.microsoft.com/office/drawing/2014/main" val="1599049296"/>
                    </a:ext>
                  </a:extLst>
                </a:gridCol>
                <a:gridCol w="155331">
                  <a:extLst>
                    <a:ext uri="{9D8B030D-6E8A-4147-A177-3AD203B41FA5}">
                      <a16:colId xmlns:a16="http://schemas.microsoft.com/office/drawing/2014/main" val="89304052"/>
                    </a:ext>
                  </a:extLst>
                </a:gridCol>
                <a:gridCol w="232995">
                  <a:extLst>
                    <a:ext uri="{9D8B030D-6E8A-4147-A177-3AD203B41FA5}">
                      <a16:colId xmlns:a16="http://schemas.microsoft.com/office/drawing/2014/main" val="1945271292"/>
                    </a:ext>
                  </a:extLst>
                </a:gridCol>
                <a:gridCol w="155331">
                  <a:extLst>
                    <a:ext uri="{9D8B030D-6E8A-4147-A177-3AD203B41FA5}">
                      <a16:colId xmlns:a16="http://schemas.microsoft.com/office/drawing/2014/main" val="4235626455"/>
                    </a:ext>
                  </a:extLst>
                </a:gridCol>
                <a:gridCol w="155331">
                  <a:extLst>
                    <a:ext uri="{9D8B030D-6E8A-4147-A177-3AD203B41FA5}">
                      <a16:colId xmlns:a16="http://schemas.microsoft.com/office/drawing/2014/main" val="4151639505"/>
                    </a:ext>
                  </a:extLst>
                </a:gridCol>
              </a:tblGrid>
              <a:tr h="121433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DHT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000" b="1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52242817"/>
                  </a:ext>
                </a:extLst>
              </a:tr>
              <a:tr h="121433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TRAIL Ab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000" b="1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7046574"/>
                  </a:ext>
                </a:extLst>
              </a:tr>
              <a:tr h="121433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TRAIL siRNA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000" b="1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37085084"/>
                  </a:ext>
                </a:extLst>
              </a:tr>
              <a:tr h="121433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TRAIL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000" b="1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+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-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80986083"/>
                  </a:ext>
                </a:extLst>
              </a:tr>
            </a:tbl>
          </a:graphicData>
        </a:graphic>
      </p:graphicFrame>
      <p:cxnSp>
        <p:nvCxnSpPr>
          <p:cNvPr id="14" name="Straight Connector 13"/>
          <p:cNvCxnSpPr/>
          <p:nvPr/>
        </p:nvCxnSpPr>
        <p:spPr bwMode="auto">
          <a:xfrm>
            <a:off x="5474912" y="2126216"/>
            <a:ext cx="1766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5482198" y="2126216"/>
            <a:ext cx="0" cy="3213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/>
          <p:cNvCxnSpPr/>
          <p:nvPr/>
        </p:nvCxnSpPr>
        <p:spPr bwMode="auto">
          <a:xfrm>
            <a:off x="5651599" y="2122731"/>
            <a:ext cx="0" cy="720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5445652" y="1939848"/>
            <a:ext cx="2801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*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7504" y="188640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</a:t>
            </a:r>
            <a:br>
              <a:rPr lang="en-US" dirty="0"/>
            </a:br>
            <a:r>
              <a:rPr lang="en-US" dirty="0"/>
              <a:t>Supplement Figure S7</a:t>
            </a:r>
          </a:p>
        </p:txBody>
      </p:sp>
    </p:spTree>
    <p:extLst>
      <p:ext uri="{BB962C8B-B14F-4D97-AF65-F5344CB8AC3E}">
        <p14:creationId xmlns:p14="http://schemas.microsoft.com/office/powerpoint/2010/main" val="255252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10800000">
            <a:off x="2463340" y="1855971"/>
            <a:ext cx="276999" cy="2484655"/>
          </a:xfrm>
          <a:prstGeom prst="rect">
            <a:avLst/>
          </a:prstGeom>
          <a:solidFill>
            <a:schemeClr val="bg1"/>
          </a:solidFill>
        </p:spPr>
        <p:txBody>
          <a:bodyPr vert="eaVert" wrap="none" lIns="0" tIns="0" rIns="0" bIns="0" rtlCol="0">
            <a:spAutoFit/>
          </a:bodyPr>
          <a:lstStyle/>
          <a:p>
            <a:r>
              <a:rPr lang="en-US" dirty="0"/>
              <a:t>TNF-</a:t>
            </a:r>
            <a:r>
              <a:rPr lang="el-GR" dirty="0"/>
              <a:t>α</a:t>
            </a:r>
            <a:r>
              <a:rPr lang="en-US" dirty="0"/>
              <a:t> (ng/ml/10</a:t>
            </a:r>
            <a:r>
              <a:rPr lang="en-US" baseline="30000" dirty="0"/>
              <a:t>6</a:t>
            </a:r>
            <a:r>
              <a:rPr lang="en-US" dirty="0"/>
              <a:t> cells)</a:t>
            </a:r>
          </a:p>
        </p:txBody>
      </p:sp>
      <p:graphicFrame>
        <p:nvGraphicFramePr>
          <p:cNvPr id="5130" name="Object 13"/>
          <p:cNvGraphicFramePr>
            <a:graphicFrameLocks noChangeAspect="1"/>
          </p:cNvGraphicFramePr>
          <p:nvPr>
            <p:extLst/>
          </p:nvPr>
        </p:nvGraphicFramePr>
        <p:xfrm>
          <a:off x="2601840" y="1879104"/>
          <a:ext cx="4071544" cy="252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" name="Chart" r:id="rId3" imgW="8543794" imgH="5295764" progId="Excel.Chart.8">
                  <p:embed/>
                </p:oleObj>
              </mc:Choice>
              <mc:Fallback>
                <p:oleObj name="Chart" r:id="rId3" imgW="8543794" imgH="5295764" progId="Excel.Chart.8">
                  <p:embed/>
                  <p:pic>
                    <p:nvPicPr>
                      <p:cNvPr id="513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1840" y="1879104"/>
                        <a:ext cx="4071544" cy="2522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907704" y="4365104"/>
          <a:ext cx="4633510" cy="4320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5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5">
                  <a:extLst>
                    <a:ext uri="{9D8B030D-6E8A-4147-A177-3AD203B41FA5}">
                      <a16:colId xmlns:a16="http://schemas.microsoft.com/office/drawing/2014/main" val="1561195115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/>
                        <a:t>DHT (</a:t>
                      </a:r>
                      <a:r>
                        <a:rPr lang="en-US" sz="1400" b="1" dirty="0" err="1"/>
                        <a:t>nM</a:t>
                      </a:r>
                      <a:r>
                        <a:rPr lang="en-US" sz="1400" b="1" dirty="0"/>
                        <a:t>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10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100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/>
                        <a:t>Enz</a:t>
                      </a:r>
                      <a:r>
                        <a:rPr lang="en-US" sz="1400" b="1" dirty="0"/>
                        <a:t> (</a:t>
                      </a:r>
                      <a:r>
                        <a:rPr lang="el-GR" sz="1400" b="1" dirty="0"/>
                        <a:t>μ</a:t>
                      </a:r>
                      <a:r>
                        <a:rPr lang="en-US" sz="1400" b="1" dirty="0"/>
                        <a:t>M)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10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504" y="188640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</a:t>
            </a:r>
          </a:p>
          <a:p>
            <a:r>
              <a:rPr lang="en-US" dirty="0"/>
              <a:t>Supplement Figure S8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35817" y="2226350"/>
            <a:ext cx="2801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*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2062" y="2010326"/>
            <a:ext cx="2801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899746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504" y="188640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 et al</a:t>
            </a:r>
          </a:p>
          <a:p>
            <a:r>
              <a:rPr lang="en-US" dirty="0"/>
              <a:t>Supplement Figure S9</a:t>
            </a:r>
          </a:p>
        </p:txBody>
      </p:sp>
      <p:pic>
        <p:nvPicPr>
          <p:cNvPr id="19" name="Picture 2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3" t="53428" r="23369" b="8168"/>
          <a:stretch/>
        </p:blipFill>
        <p:spPr bwMode="auto">
          <a:xfrm>
            <a:off x="3130245" y="3933176"/>
            <a:ext cx="1080000" cy="108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3"/>
          <p:cNvPicPr preferRelativeResize="0"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65" t="54021" r="23246" b="8997"/>
          <a:stretch/>
        </p:blipFill>
        <p:spPr bwMode="auto">
          <a:xfrm>
            <a:off x="4283968" y="3933176"/>
            <a:ext cx="1080000" cy="108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4"/>
          <p:cNvPicPr preferRelativeResize="0"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65" t="54055" r="23228" b="8759"/>
          <a:stretch/>
        </p:blipFill>
        <p:spPr bwMode="auto">
          <a:xfrm>
            <a:off x="4282373" y="1412896"/>
            <a:ext cx="1080000" cy="108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" name="Picture 5"/>
          <p:cNvPicPr preferRelativeResize="0"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8" t="53682" r="23313" b="8467"/>
          <a:stretch/>
        </p:blipFill>
        <p:spPr bwMode="auto">
          <a:xfrm>
            <a:off x="3130245" y="1412896"/>
            <a:ext cx="1080000" cy="108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411760" y="1820382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364088" y="181109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Castration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35696" y="428851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Castration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64088" y="4150010"/>
            <a:ext cx="1402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Castration/</a:t>
            </a: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Clodronate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72350" y="105273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79730" y="339938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71546343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155426</TotalTime>
  <Words>308</Words>
  <Application>Microsoft Office PowerPoint</Application>
  <PresentationFormat>On-screen Show (4:3)</PresentationFormat>
  <Paragraphs>162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Default Design</vt:lpstr>
      <vt:lpstr>Image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leege</dc:creator>
  <cp:lastModifiedBy>Geuntaek Lee</cp:lastModifiedBy>
  <cp:revision>557</cp:revision>
  <cp:lastPrinted>2016-11-24T15:28:30Z</cp:lastPrinted>
  <dcterms:created xsi:type="dcterms:W3CDTF">2011-07-12T22:19:03Z</dcterms:created>
  <dcterms:modified xsi:type="dcterms:W3CDTF">2019-02-19T12:31:26Z</dcterms:modified>
</cp:coreProperties>
</file>