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12" r:id="rId1"/>
  </p:sldMasterIdLst>
  <p:notesMasterIdLst>
    <p:notesMasterId r:id="rId48"/>
  </p:notesMasterIdLst>
  <p:handoutMasterIdLst>
    <p:handoutMasterId r:id="rId49"/>
  </p:handoutMasterIdLst>
  <p:sldIdLst>
    <p:sldId id="443" r:id="rId2"/>
    <p:sldId id="354" r:id="rId3"/>
    <p:sldId id="520" r:id="rId4"/>
    <p:sldId id="549" r:id="rId5"/>
    <p:sldId id="495" r:id="rId6"/>
    <p:sldId id="403" r:id="rId7"/>
    <p:sldId id="417" r:id="rId8"/>
    <p:sldId id="497" r:id="rId9"/>
    <p:sldId id="500" r:id="rId10"/>
    <p:sldId id="483" r:id="rId11"/>
    <p:sldId id="486" r:id="rId12"/>
    <p:sldId id="487" r:id="rId13"/>
    <p:sldId id="488" r:id="rId14"/>
    <p:sldId id="489" r:id="rId15"/>
    <p:sldId id="490" r:id="rId16"/>
    <p:sldId id="438" r:id="rId17"/>
    <p:sldId id="496" r:id="rId18"/>
    <p:sldId id="498" r:id="rId19"/>
    <p:sldId id="492" r:id="rId20"/>
    <p:sldId id="493" r:id="rId21"/>
    <p:sldId id="550" r:id="rId22"/>
    <p:sldId id="551" r:id="rId23"/>
    <p:sldId id="494" r:id="rId24"/>
    <p:sldId id="544" r:id="rId25"/>
    <p:sldId id="501" r:id="rId26"/>
    <p:sldId id="503" r:id="rId27"/>
    <p:sldId id="548" r:id="rId28"/>
    <p:sldId id="545" r:id="rId29"/>
    <p:sldId id="546" r:id="rId30"/>
    <p:sldId id="547" r:id="rId31"/>
    <p:sldId id="507" r:id="rId32"/>
    <p:sldId id="521" r:id="rId33"/>
    <p:sldId id="523" r:id="rId34"/>
    <p:sldId id="524" r:id="rId35"/>
    <p:sldId id="543" r:id="rId36"/>
    <p:sldId id="529" r:id="rId37"/>
    <p:sldId id="531" r:id="rId38"/>
    <p:sldId id="533" r:id="rId39"/>
    <p:sldId id="534" r:id="rId40"/>
    <p:sldId id="535" r:id="rId41"/>
    <p:sldId id="536" r:id="rId42"/>
    <p:sldId id="539" r:id="rId43"/>
    <p:sldId id="540" r:id="rId44"/>
    <p:sldId id="541" r:id="rId45"/>
    <p:sldId id="542" r:id="rId46"/>
    <p:sldId id="552" r:id="rId47"/>
  </p:sldIdLst>
  <p:sldSz cx="12192000" cy="6858000"/>
  <p:notesSz cx="6797675" cy="9926638"/>
  <p:embeddedFontLst>
    <p:embeddedFont>
      <p:font typeface="ＭＳ Ｐゴシック" panose="020B0600070205080204" pitchFamily="34" charset="-128"/>
      <p:regular r:id="rId50"/>
    </p:embeddedFont>
    <p:embeddedFont>
      <p:font typeface="Garamond" panose="02020404030301010803" pitchFamily="18" charset="0"/>
      <p:regular r:id="rId51"/>
      <p:bold r:id="rId52"/>
      <p:italic r:id="rId53"/>
    </p:embeddedFont>
    <p:embeddedFont>
      <p:font typeface="Lucida Bright" panose="02040602050505020304" pitchFamily="18" charset="0"/>
      <p:regular r:id="rId54"/>
      <p:bold r:id="rId55"/>
      <p:italic r:id="rId56"/>
      <p:boldItalic r:id="rId57"/>
    </p:embeddedFont>
    <p:embeddedFont>
      <p:font typeface="Calibri" panose="020F0502020204030204" pitchFamily="34" charset="0"/>
      <p:regular r:id="rId58"/>
      <p:bold r:id="rId59"/>
      <p:italic r:id="rId60"/>
      <p:boldItalic r:id="rId61"/>
    </p:embeddedFont>
    <p:embeddedFont>
      <p:font typeface="Century Schoolbook" panose="02040604050505020304" pitchFamily="18" charset="0"/>
      <p:regular r:id="rId62"/>
      <p:bold r:id="rId63"/>
      <p:italic r:id="rId64"/>
      <p:boldItalic r:id="rId65"/>
    </p:embeddedFont>
    <p:embeddedFont>
      <p:font typeface="Wingdings 3" panose="05040102010807070707" pitchFamily="18" charset="2"/>
      <p:regular r:id="rId66"/>
    </p:embeddedFont>
    <p:embeddedFont>
      <p:font typeface="Georgia" panose="02040502050405020303" pitchFamily="18" charset="0"/>
      <p:regular r:id="rId67"/>
      <p:bold r:id="rId68"/>
      <p:italic r:id="rId69"/>
      <p:boldItalic r:id="rId70"/>
    </p:embeddedFont>
    <p:embeddedFont>
      <p:font typeface="Lucida Sans" panose="020B0602030504020204" pitchFamily="34" charset="0"/>
      <p:regular r:id="rId71"/>
      <p:bold r:id="rId72"/>
      <p:italic r:id="rId73"/>
      <p:boldItalic r:id="rId7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65E"/>
    <a:srgbClr val="B5BD00"/>
    <a:srgbClr val="C8CED2"/>
    <a:srgbClr val="898989"/>
    <a:srgbClr val="00A9CE"/>
    <a:srgbClr val="5B6770"/>
    <a:srgbClr val="43B02A"/>
    <a:srgbClr val="78BE20"/>
    <a:srgbClr val="5EAFA6"/>
    <a:srgbClr val="1DFF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3" autoAdjust="0"/>
    <p:restoredTop sz="88049" autoAdjust="0"/>
  </p:normalViewPr>
  <p:slideViewPr>
    <p:cSldViewPr>
      <p:cViewPr>
        <p:scale>
          <a:sx n="88" d="100"/>
          <a:sy n="88" d="100"/>
        </p:scale>
        <p:origin x="93" y="435"/>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font" Target="fonts/font1.fntdata"/><Relationship Id="rId55" Type="http://schemas.openxmlformats.org/officeDocument/2006/relationships/font" Target="fonts/font6.fntdata"/><Relationship Id="rId63" Type="http://schemas.openxmlformats.org/officeDocument/2006/relationships/font" Target="fonts/font14.fntdata"/><Relationship Id="rId68" Type="http://schemas.openxmlformats.org/officeDocument/2006/relationships/font" Target="fonts/font19.fntdata"/><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font" Target="fonts/font22.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4.fntdata"/><Relationship Id="rId58" Type="http://schemas.openxmlformats.org/officeDocument/2006/relationships/font" Target="fonts/font9.fntdata"/><Relationship Id="rId66" Type="http://schemas.openxmlformats.org/officeDocument/2006/relationships/font" Target="fonts/font17.fntdata"/><Relationship Id="rId74" Type="http://schemas.openxmlformats.org/officeDocument/2006/relationships/font" Target="fonts/font2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57" Type="http://schemas.openxmlformats.org/officeDocument/2006/relationships/font" Target="fonts/font8.fntdata"/><Relationship Id="rId61"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3.fntdata"/><Relationship Id="rId60" Type="http://schemas.openxmlformats.org/officeDocument/2006/relationships/font" Target="fonts/font11.fntdata"/><Relationship Id="rId65" Type="http://schemas.openxmlformats.org/officeDocument/2006/relationships/font" Target="fonts/font16.fntdata"/><Relationship Id="rId73" Type="http://schemas.openxmlformats.org/officeDocument/2006/relationships/font" Target="fonts/font24.fntdata"/><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openxmlformats.org/officeDocument/2006/relationships/font" Target="fonts/font7.fntdata"/><Relationship Id="rId64" Type="http://schemas.openxmlformats.org/officeDocument/2006/relationships/font" Target="fonts/font15.fntdata"/><Relationship Id="rId69" Type="http://schemas.openxmlformats.org/officeDocument/2006/relationships/font" Target="fonts/font20.fntdata"/><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2.fntdata"/><Relationship Id="rId72" Type="http://schemas.openxmlformats.org/officeDocument/2006/relationships/font" Target="fonts/font23.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0.fntdata"/><Relationship Id="rId67" Type="http://schemas.openxmlformats.org/officeDocument/2006/relationships/font" Target="fonts/font18.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5.fntdata"/><Relationship Id="rId62" Type="http://schemas.openxmlformats.org/officeDocument/2006/relationships/font" Target="fonts/font13.fntdata"/><Relationship Id="rId70" Type="http://schemas.openxmlformats.org/officeDocument/2006/relationships/font" Target="fonts/font21.fntdata"/><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175" cy="49565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956" y="0"/>
            <a:ext cx="2946175" cy="495653"/>
          </a:xfrm>
          <a:prstGeom prst="rect">
            <a:avLst/>
          </a:prstGeom>
        </p:spPr>
        <p:txBody>
          <a:bodyPr vert="horz" lIns="91440" tIns="45720" rIns="91440" bIns="45720" rtlCol="0"/>
          <a:lstStyle>
            <a:lvl1pPr algn="r">
              <a:defRPr sz="1200"/>
            </a:lvl1pPr>
          </a:lstStyle>
          <a:p>
            <a:fld id="{048D877E-765F-4885-B83A-BD4DE0077CA6}" type="datetimeFigureOut">
              <a:rPr lang="en-GB" smtClean="0"/>
              <a:t>27/01/2019</a:t>
            </a:fld>
            <a:endParaRPr lang="en-GB"/>
          </a:p>
        </p:txBody>
      </p:sp>
      <p:sp>
        <p:nvSpPr>
          <p:cNvPr id="4" name="Footer Placeholder 3"/>
          <p:cNvSpPr>
            <a:spLocks noGrp="1"/>
          </p:cNvSpPr>
          <p:nvPr>
            <p:ph type="ftr" sz="quarter" idx="2"/>
          </p:nvPr>
        </p:nvSpPr>
        <p:spPr>
          <a:xfrm>
            <a:off x="0" y="9429288"/>
            <a:ext cx="2946175" cy="49565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956" y="9429288"/>
            <a:ext cx="2946175" cy="495653"/>
          </a:xfrm>
          <a:prstGeom prst="rect">
            <a:avLst/>
          </a:prstGeom>
        </p:spPr>
        <p:txBody>
          <a:bodyPr vert="horz" lIns="91440" tIns="45720" rIns="91440" bIns="45720" rtlCol="0" anchor="b"/>
          <a:lstStyle>
            <a:lvl1pPr algn="r">
              <a:defRPr sz="1200"/>
            </a:lvl1pPr>
          </a:lstStyle>
          <a:p>
            <a:fld id="{D160465A-6E78-4AC9-8CC8-11868BA7E727}" type="slidenum">
              <a:rPr lang="en-GB" smtClean="0"/>
              <a:t>‹#›</a:t>
            </a:fld>
            <a:endParaRPr lang="en-GB"/>
          </a:p>
        </p:txBody>
      </p:sp>
    </p:spTree>
    <p:extLst>
      <p:ext uri="{BB962C8B-B14F-4D97-AF65-F5344CB8AC3E}">
        <p14:creationId xmlns:p14="http://schemas.microsoft.com/office/powerpoint/2010/main" val="24379813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2958" tIns="46479" rIns="92958" bIns="46479" rtlCol="0"/>
          <a:lstStyle>
            <a:lvl1pPr algn="l">
              <a:defRPr sz="1200"/>
            </a:lvl1pPr>
          </a:lstStyle>
          <a:p>
            <a:endParaRPr lang="en-US" dirty="0"/>
          </a:p>
        </p:txBody>
      </p:sp>
      <p:sp>
        <p:nvSpPr>
          <p:cNvPr id="3" name="Date Placeholder 2"/>
          <p:cNvSpPr>
            <a:spLocks noGrp="1"/>
          </p:cNvSpPr>
          <p:nvPr>
            <p:ph type="dt" idx="1"/>
          </p:nvPr>
        </p:nvSpPr>
        <p:spPr>
          <a:xfrm>
            <a:off x="3850443" y="0"/>
            <a:ext cx="2945659" cy="496332"/>
          </a:xfrm>
          <a:prstGeom prst="rect">
            <a:avLst/>
          </a:prstGeom>
        </p:spPr>
        <p:txBody>
          <a:bodyPr vert="horz" lIns="92958" tIns="46479" rIns="92958" bIns="46479" rtlCol="0"/>
          <a:lstStyle>
            <a:lvl1pPr algn="r">
              <a:defRPr sz="1200"/>
            </a:lvl1pPr>
          </a:lstStyle>
          <a:p>
            <a:fld id="{35ACF7D1-02EE-EF43-A191-0DC836674B2D}" type="datetimeFigureOut">
              <a:rPr lang="en-US" smtClean="0"/>
              <a:pPr/>
              <a:t>1/27/2019</a:t>
            </a:fld>
            <a:endParaRPr lang="en-US" dirty="0"/>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2958" tIns="46479" rIns="92958" bIns="46479" rtlCol="0" anchor="ctr"/>
          <a:lstStyle/>
          <a:p>
            <a:endParaRPr lang="en-US" dirty="0"/>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2958" tIns="46479" rIns="92958" bIns="46479"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8584"/>
            <a:ext cx="2945659" cy="496332"/>
          </a:xfrm>
          <a:prstGeom prst="rect">
            <a:avLst/>
          </a:prstGeom>
        </p:spPr>
        <p:txBody>
          <a:bodyPr vert="horz" lIns="92958" tIns="46479" rIns="92958" bIns="4647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2958" tIns="46479" rIns="92958" bIns="46479" rtlCol="0" anchor="b"/>
          <a:lstStyle>
            <a:lvl1pPr algn="r">
              <a:defRPr sz="1200"/>
            </a:lvl1pPr>
          </a:lstStyle>
          <a:p>
            <a:fld id="{17066BFF-8581-5845-8FFF-CA3EBAB8A368}" type="slidenum">
              <a:rPr lang="en-US" smtClean="0"/>
              <a:pPr/>
              <a:t>‹#›</a:t>
            </a:fld>
            <a:endParaRPr lang="en-US" dirty="0"/>
          </a:p>
        </p:txBody>
      </p:sp>
    </p:spTree>
    <p:extLst>
      <p:ext uri="{BB962C8B-B14F-4D97-AF65-F5344CB8AC3E}">
        <p14:creationId xmlns:p14="http://schemas.microsoft.com/office/powerpoint/2010/main" val="360375477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bit.do/qrcode/qdr-ati-handlin"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smtClean="0"/>
              <a:t>Researchers must develop, enhance and professionalize their research data management skills to meet these challenges.</a:t>
            </a:r>
          </a:p>
          <a:p>
            <a:pPr>
              <a:spcBef>
                <a:spcPts val="0"/>
              </a:spcBef>
              <a:buNone/>
            </a:pPr>
            <a:endParaRPr lang="en-US" dirty="0" smtClean="0"/>
          </a:p>
          <a:p>
            <a:endParaRPr lang="en-US" dirty="0"/>
          </a:p>
        </p:txBody>
      </p:sp>
      <p:sp>
        <p:nvSpPr>
          <p:cNvPr id="4" name="Slide Number Placeholder 3"/>
          <p:cNvSpPr>
            <a:spLocks noGrp="1"/>
          </p:cNvSpPr>
          <p:nvPr>
            <p:ph type="sldNum" sz="quarter" idx="10"/>
          </p:nvPr>
        </p:nvSpPr>
        <p:spPr/>
        <p:txBody>
          <a:bodyPr/>
          <a:lstStyle/>
          <a:p>
            <a:fld id="{17066BFF-8581-5845-8FFF-CA3EBAB8A368}" type="slidenum">
              <a:rPr lang="en-US" smtClean="0"/>
              <a:pPr/>
              <a:t>5</a:t>
            </a:fld>
            <a:endParaRPr lang="en-US" dirty="0"/>
          </a:p>
        </p:txBody>
      </p:sp>
    </p:spTree>
    <p:extLst>
      <p:ext uri="{BB962C8B-B14F-4D97-AF65-F5344CB8AC3E}">
        <p14:creationId xmlns:p14="http://schemas.microsoft.com/office/powerpoint/2010/main" val="13244879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Rot="1" noChangeAspect="1" noChangeArrowheads="1" noTextEdit="1"/>
          </p:cNvSpPr>
          <p:nvPr>
            <p:ph type="sldImg"/>
          </p:nvPr>
        </p:nvSpPr>
        <p:spPr>
          <a:xfrm>
            <a:off x="90488" y="744538"/>
            <a:ext cx="6616700" cy="3722687"/>
          </a:xfrm>
          <a:ln/>
        </p:spPr>
      </p:sp>
      <p:sp>
        <p:nvSpPr>
          <p:cNvPr id="248835" name="Rectangle 3"/>
          <p:cNvSpPr>
            <a:spLocks noGrp="1" noChangeArrowheads="1"/>
          </p:cNvSpPr>
          <p:nvPr>
            <p:ph type="body" idx="1"/>
          </p:nvPr>
        </p:nvSpPr>
        <p:spPr>
          <a:xfrm>
            <a:off x="679452" y="4714876"/>
            <a:ext cx="5438775" cy="4467224"/>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lvl="1"/>
            <a:endParaRPr lang="en-GB" dirty="0">
              <a:latin typeface="Arial" pitchFamily="34" charset="0"/>
            </a:endParaRPr>
          </a:p>
        </p:txBody>
      </p:sp>
    </p:spTree>
    <p:extLst>
      <p:ext uri="{BB962C8B-B14F-4D97-AF65-F5344CB8AC3E}">
        <p14:creationId xmlns:p14="http://schemas.microsoft.com/office/powerpoint/2010/main" val="3472135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066BFF-8581-5845-8FFF-CA3EBAB8A368}" type="slidenum">
              <a:rPr lang="en-US" smtClean="0"/>
              <a:pPr/>
              <a:t>20</a:t>
            </a:fld>
            <a:endParaRPr lang="en-US" dirty="0"/>
          </a:p>
        </p:txBody>
      </p:sp>
    </p:spTree>
    <p:extLst>
      <p:ext uri="{BB962C8B-B14F-4D97-AF65-F5344CB8AC3E}">
        <p14:creationId xmlns:p14="http://schemas.microsoft.com/office/powerpoint/2010/main" val="33524410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17066BFF-8581-5845-8FFF-CA3EBAB8A368}" type="slidenum">
              <a:rPr lang="en-US" smtClean="0"/>
              <a:pPr/>
              <a:t>23</a:t>
            </a:fld>
            <a:endParaRPr lang="en-US" dirty="0"/>
          </a:p>
        </p:txBody>
      </p:sp>
    </p:spTree>
    <p:extLst>
      <p:ext uri="{BB962C8B-B14F-4D97-AF65-F5344CB8AC3E}">
        <p14:creationId xmlns:p14="http://schemas.microsoft.com/office/powerpoint/2010/main" val="1698467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xfrm>
            <a:off x="398463" y="698500"/>
            <a:ext cx="6188075" cy="3481388"/>
          </a:xfrm>
          <a:ln/>
        </p:spPr>
      </p:sp>
      <p:sp>
        <p:nvSpPr>
          <p:cNvPr id="3584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a:latin typeface="Calibri" pitchFamily="34" charset="0"/>
              <a:ea typeface="ＭＳ Ｐゴシック" pitchFamily="34" charset="-128"/>
            </a:endParaRPr>
          </a:p>
        </p:txBody>
      </p:sp>
    </p:spTree>
    <p:extLst>
      <p:ext uri="{BB962C8B-B14F-4D97-AF65-F5344CB8AC3E}">
        <p14:creationId xmlns:p14="http://schemas.microsoft.com/office/powerpoint/2010/main" val="30699102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698500" y="4409757"/>
            <a:ext cx="5588000" cy="4177664"/>
          </a:xfrm>
          <a:prstGeom prst="rect">
            <a:avLst/>
          </a:prstGeom>
        </p:spPr>
        <p:txBody>
          <a:bodyPr lIns="91425" tIns="91425" rIns="91425" bIns="91425" anchor="t" anchorCtr="0">
            <a:noAutofit/>
          </a:bodyPr>
          <a:lstStyle/>
          <a:p>
            <a:pPr>
              <a:spcBef>
                <a:spcPts val="0"/>
              </a:spcBef>
              <a:buNone/>
            </a:pPr>
            <a:endParaRPr dirty="0"/>
          </a:p>
        </p:txBody>
      </p:sp>
      <p:sp>
        <p:nvSpPr>
          <p:cNvPr id="114" name="Shape 114"/>
          <p:cNvSpPr>
            <a:spLocks noGrp="1" noRot="1" noChangeAspect="1"/>
          </p:cNvSpPr>
          <p:nvPr>
            <p:ph type="sldImg" idx="2"/>
          </p:nvPr>
        </p:nvSpPr>
        <p:spPr>
          <a:xfrm>
            <a:off x="398463" y="696913"/>
            <a:ext cx="6188075"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1854290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698500" y="4409757"/>
            <a:ext cx="5588000" cy="4177664"/>
          </a:xfrm>
          <a:prstGeom prst="rect">
            <a:avLst/>
          </a:prstGeom>
        </p:spPr>
        <p:txBody>
          <a:bodyPr lIns="91425" tIns="91425" rIns="91425" bIns="91425" anchor="t" anchorCtr="0">
            <a:noAutofit/>
          </a:bodyPr>
          <a:lstStyle/>
          <a:p>
            <a:pPr>
              <a:spcBef>
                <a:spcPts val="0"/>
              </a:spcBef>
              <a:buNone/>
            </a:pPr>
            <a:endParaRPr dirty="0"/>
          </a:p>
        </p:txBody>
      </p:sp>
      <p:sp>
        <p:nvSpPr>
          <p:cNvPr id="114" name="Shape 114"/>
          <p:cNvSpPr>
            <a:spLocks noGrp="1" noRot="1" noChangeAspect="1"/>
          </p:cNvSpPr>
          <p:nvPr>
            <p:ph type="sldImg" idx="2"/>
          </p:nvPr>
        </p:nvSpPr>
        <p:spPr>
          <a:xfrm>
            <a:off x="398463" y="696913"/>
            <a:ext cx="6188075"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0915662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Slide Image Placeholder 1"/>
          <p:cNvSpPr>
            <a:spLocks noGrp="1" noRot="1" noChangeAspect="1" noTextEdit="1"/>
          </p:cNvSpPr>
          <p:nvPr>
            <p:ph type="sldImg"/>
          </p:nvPr>
        </p:nvSpPr>
        <p:spPr>
          <a:xfrm>
            <a:off x="398463" y="696913"/>
            <a:ext cx="6188075" cy="3481387"/>
          </a:xfrm>
          <a:ln/>
        </p:spPr>
      </p:sp>
      <p:sp>
        <p:nvSpPr>
          <p:cNvPr id="26009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0" lvl="1"/>
            <a:r>
              <a:rPr lang="en-GB" sz="2000" dirty="0">
                <a:solidFill>
                  <a:srgbClr val="FF0000"/>
                </a:solidFill>
                <a:ea typeface="ＭＳ Ｐゴシック" charset="0"/>
              </a:rPr>
              <a:t>Data archives ensure ethical re-use of research data, protection of participants and safeguarding of personal data</a:t>
            </a:r>
          </a:p>
          <a:p>
            <a:endParaRPr lang="en-US" dirty="0">
              <a:ea typeface="ＭＳ Ｐゴシック" charset="0"/>
            </a:endParaRPr>
          </a:p>
        </p:txBody>
      </p:sp>
      <p:sp>
        <p:nvSpPr>
          <p:cNvPr id="260100"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30000"/>
              </a:spcBef>
              <a:spcAft>
                <a:spcPct val="0"/>
              </a:spcAft>
              <a:defRPr sz="1200">
                <a:solidFill>
                  <a:schemeClr val="tx1"/>
                </a:solidFill>
                <a:latin typeface="Arial" charset="0"/>
                <a:ea typeface="ＭＳ Ｐゴシック" charset="0"/>
              </a:defRPr>
            </a:lvl6pPr>
            <a:lvl7pPr marL="2971800" indent="-228600" eaLnBrk="0" fontAlgn="base" hangingPunct="0">
              <a:spcBef>
                <a:spcPct val="30000"/>
              </a:spcBef>
              <a:spcAft>
                <a:spcPct val="0"/>
              </a:spcAft>
              <a:defRPr sz="1200">
                <a:solidFill>
                  <a:schemeClr val="tx1"/>
                </a:solidFill>
                <a:latin typeface="Arial" charset="0"/>
                <a:ea typeface="ＭＳ Ｐゴシック" charset="0"/>
              </a:defRPr>
            </a:lvl7pPr>
            <a:lvl8pPr marL="3429000" indent="-228600" eaLnBrk="0" fontAlgn="base" hangingPunct="0">
              <a:spcBef>
                <a:spcPct val="30000"/>
              </a:spcBef>
              <a:spcAft>
                <a:spcPct val="0"/>
              </a:spcAft>
              <a:defRPr sz="1200">
                <a:solidFill>
                  <a:schemeClr val="tx1"/>
                </a:solidFill>
                <a:latin typeface="Arial" charset="0"/>
                <a:ea typeface="ＭＳ Ｐゴシック" charset="0"/>
              </a:defRPr>
            </a:lvl8pPr>
            <a:lvl9pPr marL="3886200" indent="-228600" eaLnBrk="0" fontAlgn="base" hangingPunct="0">
              <a:spcBef>
                <a:spcPct val="30000"/>
              </a:spcBef>
              <a:spcAft>
                <a:spcPct val="0"/>
              </a:spcAft>
              <a:defRPr sz="1200">
                <a:solidFill>
                  <a:schemeClr val="tx1"/>
                </a:solidFill>
                <a:latin typeface="Arial" charset="0"/>
                <a:ea typeface="ＭＳ Ｐゴシック" charset="0"/>
              </a:defRPr>
            </a:lvl9pPr>
          </a:lstStyle>
          <a:p>
            <a:fld id="{1B4C35EE-3F7E-394A-8780-37DB3F00E176}" type="slidenum">
              <a:rPr lang="en-GB"/>
              <a:pPr/>
              <a:t>30</a:t>
            </a:fld>
            <a:endParaRPr lang="en-GB"/>
          </a:p>
        </p:txBody>
      </p:sp>
    </p:spTree>
    <p:extLst>
      <p:ext uri="{BB962C8B-B14F-4D97-AF65-F5344CB8AC3E}">
        <p14:creationId xmlns:p14="http://schemas.microsoft.com/office/powerpoint/2010/main" val="24948118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55283" indent="-290493" eaLnBrk="0" hangingPunct="0">
              <a:defRPr>
                <a:solidFill>
                  <a:schemeClr val="tx1"/>
                </a:solidFill>
                <a:latin typeface="Arial" charset="0"/>
              </a:defRPr>
            </a:lvl2pPr>
            <a:lvl3pPr marL="1161974" indent="-232395" eaLnBrk="0" hangingPunct="0">
              <a:defRPr>
                <a:solidFill>
                  <a:schemeClr val="tx1"/>
                </a:solidFill>
                <a:latin typeface="Arial" charset="0"/>
              </a:defRPr>
            </a:lvl3pPr>
            <a:lvl4pPr marL="1626763" indent="-232395" eaLnBrk="0" hangingPunct="0">
              <a:defRPr>
                <a:solidFill>
                  <a:schemeClr val="tx1"/>
                </a:solidFill>
                <a:latin typeface="Arial" charset="0"/>
              </a:defRPr>
            </a:lvl4pPr>
            <a:lvl5pPr marL="2091553" indent="-232395" eaLnBrk="0" hangingPunct="0">
              <a:defRPr>
                <a:solidFill>
                  <a:schemeClr val="tx1"/>
                </a:solidFill>
                <a:latin typeface="Arial" charset="0"/>
              </a:defRPr>
            </a:lvl5pPr>
            <a:lvl6pPr marL="2556342" indent="-232395" algn="ctr" eaLnBrk="0" fontAlgn="base" hangingPunct="0">
              <a:spcBef>
                <a:spcPct val="0"/>
              </a:spcBef>
              <a:spcAft>
                <a:spcPct val="0"/>
              </a:spcAft>
              <a:defRPr>
                <a:solidFill>
                  <a:schemeClr val="tx1"/>
                </a:solidFill>
                <a:latin typeface="Arial" charset="0"/>
              </a:defRPr>
            </a:lvl6pPr>
            <a:lvl7pPr marL="3021132" indent="-232395" algn="ctr" eaLnBrk="0" fontAlgn="base" hangingPunct="0">
              <a:spcBef>
                <a:spcPct val="0"/>
              </a:spcBef>
              <a:spcAft>
                <a:spcPct val="0"/>
              </a:spcAft>
              <a:defRPr>
                <a:solidFill>
                  <a:schemeClr val="tx1"/>
                </a:solidFill>
                <a:latin typeface="Arial" charset="0"/>
              </a:defRPr>
            </a:lvl7pPr>
            <a:lvl8pPr marL="3485921" indent="-232395" algn="ctr" eaLnBrk="0" fontAlgn="base" hangingPunct="0">
              <a:spcBef>
                <a:spcPct val="0"/>
              </a:spcBef>
              <a:spcAft>
                <a:spcPct val="0"/>
              </a:spcAft>
              <a:defRPr>
                <a:solidFill>
                  <a:schemeClr val="tx1"/>
                </a:solidFill>
                <a:latin typeface="Arial" charset="0"/>
              </a:defRPr>
            </a:lvl8pPr>
            <a:lvl9pPr marL="3950711" indent="-232395" algn="ctr" eaLnBrk="0" fontAlgn="base" hangingPunct="0">
              <a:spcBef>
                <a:spcPct val="0"/>
              </a:spcBef>
              <a:spcAft>
                <a:spcPct val="0"/>
              </a:spcAft>
              <a:defRPr>
                <a:solidFill>
                  <a:schemeClr val="tx1"/>
                </a:solidFill>
                <a:latin typeface="Arial" charset="0"/>
              </a:defRPr>
            </a:lvl9pPr>
          </a:lstStyle>
          <a:p>
            <a:fld id="{4CB7689B-C896-4DB1-B9A7-3D402B8979F3}" type="slidenum">
              <a:rPr lang="en-GB" smtClean="0">
                <a:solidFill>
                  <a:prstClr val="black"/>
                </a:solidFill>
                <a:ea typeface="ＭＳ Ｐゴシック" pitchFamily="34" charset="-128"/>
              </a:rPr>
              <a:pPr/>
              <a:t>31</a:t>
            </a:fld>
            <a:endParaRPr lang="en-GB">
              <a:solidFill>
                <a:prstClr val="black"/>
              </a:solidFill>
              <a:ea typeface="ＭＳ Ｐゴシック" pitchFamily="34" charset="-128"/>
            </a:endParaRPr>
          </a:p>
        </p:txBody>
      </p:sp>
      <p:sp>
        <p:nvSpPr>
          <p:cNvPr id="18435" name="Rectangle 2"/>
          <p:cNvSpPr>
            <a:spLocks noGrp="1" noRot="1" noChangeAspect="1" noChangeArrowheads="1" noTextEdit="1"/>
          </p:cNvSpPr>
          <p:nvPr>
            <p:ph type="sldImg"/>
          </p:nvPr>
        </p:nvSpPr>
        <p:spPr>
          <a:xfrm>
            <a:off x="398463" y="696913"/>
            <a:ext cx="6188075" cy="3481387"/>
          </a:xfrm>
          <a:ln/>
        </p:spPr>
      </p:sp>
      <p:sp>
        <p:nvSpPr>
          <p:cNvPr id="18436" name="Rectangle 3"/>
          <p:cNvSpPr>
            <a:spLocks noGrp="1" noChangeArrowheads="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Calibri" pitchFamily="34" charset="0"/>
              <a:ea typeface="ＭＳ Ｐゴシック" pitchFamily="34" charset="-128"/>
            </a:endParaRPr>
          </a:p>
        </p:txBody>
      </p:sp>
    </p:spTree>
    <p:extLst>
      <p:ext uri="{BB962C8B-B14F-4D97-AF65-F5344CB8AC3E}">
        <p14:creationId xmlns:p14="http://schemas.microsoft.com/office/powerpoint/2010/main" val="3820265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698500" y="4409757"/>
            <a:ext cx="5588000" cy="4177664"/>
          </a:xfrm>
          <a:prstGeom prst="rect">
            <a:avLst/>
          </a:prstGeom>
        </p:spPr>
        <p:txBody>
          <a:bodyPr lIns="91425" tIns="91425" rIns="91425" bIns="91425" anchor="t" anchorCtr="0">
            <a:noAutofit/>
          </a:bodyPr>
          <a:lstStyle/>
          <a:p>
            <a:pPr>
              <a:spcBef>
                <a:spcPts val="0"/>
              </a:spcBef>
              <a:buNone/>
            </a:pPr>
            <a:endParaRPr/>
          </a:p>
        </p:txBody>
      </p:sp>
      <p:sp>
        <p:nvSpPr>
          <p:cNvPr id="114" name="Shape 114"/>
          <p:cNvSpPr>
            <a:spLocks noGrp="1" noRot="1" noChangeAspect="1"/>
          </p:cNvSpPr>
          <p:nvPr>
            <p:ph type="sldImg" idx="2"/>
          </p:nvPr>
        </p:nvSpPr>
        <p:spPr>
          <a:xfrm>
            <a:off x="398463" y="696913"/>
            <a:ext cx="6188075"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4341391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698500" y="4409757"/>
            <a:ext cx="5588000" cy="4177664"/>
          </a:xfrm>
          <a:prstGeom prst="rect">
            <a:avLst/>
          </a:prstGeom>
        </p:spPr>
        <p:txBody>
          <a:bodyPr lIns="91425" tIns="91425" rIns="91425" bIns="91425" anchor="t" anchorCtr="0">
            <a:noAutofit/>
          </a:bodyPr>
          <a:lstStyle/>
          <a:p>
            <a:pPr>
              <a:spcBef>
                <a:spcPts val="0"/>
              </a:spcBef>
              <a:buNone/>
            </a:pPr>
            <a:endParaRPr/>
          </a:p>
        </p:txBody>
      </p:sp>
      <p:sp>
        <p:nvSpPr>
          <p:cNvPr id="114" name="Shape 114"/>
          <p:cNvSpPr>
            <a:spLocks noGrp="1" noRot="1" noChangeAspect="1"/>
          </p:cNvSpPr>
          <p:nvPr>
            <p:ph type="sldImg" idx="2"/>
          </p:nvPr>
        </p:nvSpPr>
        <p:spPr>
          <a:xfrm>
            <a:off x="398463" y="696913"/>
            <a:ext cx="6188075"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863482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066BFF-8581-5845-8FFF-CA3EBAB8A368}" type="slidenum">
              <a:rPr lang="en-US" smtClean="0"/>
              <a:pPr/>
              <a:t>10</a:t>
            </a:fld>
            <a:endParaRPr lang="en-US" dirty="0"/>
          </a:p>
        </p:txBody>
      </p:sp>
    </p:spTree>
    <p:extLst>
      <p:ext uri="{BB962C8B-B14F-4D97-AF65-F5344CB8AC3E}">
        <p14:creationId xmlns:p14="http://schemas.microsoft.com/office/powerpoint/2010/main" val="35695171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698500" y="4409757"/>
            <a:ext cx="5588000" cy="4177664"/>
          </a:xfrm>
          <a:prstGeom prst="rect">
            <a:avLst/>
          </a:prstGeom>
        </p:spPr>
        <p:txBody>
          <a:bodyPr lIns="91425" tIns="91425" rIns="91425" bIns="91425" anchor="t" anchorCtr="0">
            <a:noAutofit/>
          </a:bodyPr>
          <a:lstStyle/>
          <a:p>
            <a:pPr>
              <a:spcBef>
                <a:spcPts val="0"/>
              </a:spcBef>
              <a:buNone/>
            </a:pPr>
            <a:endParaRPr/>
          </a:p>
        </p:txBody>
      </p:sp>
      <p:sp>
        <p:nvSpPr>
          <p:cNvPr id="114" name="Shape 114"/>
          <p:cNvSpPr>
            <a:spLocks noGrp="1" noRot="1" noChangeAspect="1"/>
          </p:cNvSpPr>
          <p:nvPr>
            <p:ph type="sldImg" idx="2"/>
          </p:nvPr>
        </p:nvSpPr>
        <p:spPr>
          <a:xfrm>
            <a:off x="398463" y="696913"/>
            <a:ext cx="6188075"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5489458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http://bit.do/qdr-ati-handlin</a:t>
            </a:r>
            <a:r>
              <a:rPr lang="en-US" dirty="0" smtClean="0"/>
              <a:t>  </a:t>
            </a:r>
            <a:endParaRPr lang="en-US" dirty="0"/>
          </a:p>
        </p:txBody>
      </p:sp>
      <p:sp>
        <p:nvSpPr>
          <p:cNvPr id="4" name="Slide Number Placeholder 3"/>
          <p:cNvSpPr>
            <a:spLocks noGrp="1"/>
          </p:cNvSpPr>
          <p:nvPr>
            <p:ph type="sldNum" sz="quarter" idx="10"/>
          </p:nvPr>
        </p:nvSpPr>
        <p:spPr/>
        <p:txBody>
          <a:bodyPr/>
          <a:lstStyle/>
          <a:p>
            <a:fld id="{F29E6F2A-5EFD-4640-9E57-CF93EC41803D}" type="slidenum">
              <a:rPr lang="en-US" smtClean="0"/>
              <a:t>42</a:t>
            </a:fld>
            <a:endParaRPr lang="en-US"/>
          </a:p>
        </p:txBody>
      </p:sp>
    </p:spTree>
    <p:extLst>
      <p:ext uri="{BB962C8B-B14F-4D97-AF65-F5344CB8AC3E}">
        <p14:creationId xmlns:p14="http://schemas.microsoft.com/office/powerpoint/2010/main" val="39153563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698500" y="4409757"/>
            <a:ext cx="5588000" cy="4177664"/>
          </a:xfrm>
          <a:prstGeom prst="rect">
            <a:avLst/>
          </a:prstGeom>
        </p:spPr>
        <p:txBody>
          <a:bodyPr lIns="91425" tIns="91425" rIns="91425" bIns="91425" anchor="t" anchorCtr="0">
            <a:noAutofit/>
          </a:bodyPr>
          <a:lstStyle/>
          <a:p>
            <a:pPr>
              <a:spcBef>
                <a:spcPts val="0"/>
              </a:spcBef>
              <a:buNone/>
            </a:pPr>
            <a:endParaRPr/>
          </a:p>
        </p:txBody>
      </p:sp>
      <p:sp>
        <p:nvSpPr>
          <p:cNvPr id="114" name="Shape 114"/>
          <p:cNvSpPr>
            <a:spLocks noGrp="1" noRot="1" noChangeAspect="1"/>
          </p:cNvSpPr>
          <p:nvPr>
            <p:ph type="sldImg" idx="2"/>
          </p:nvPr>
        </p:nvSpPr>
        <p:spPr>
          <a:xfrm>
            <a:off x="398463" y="696913"/>
            <a:ext cx="6188075" cy="34813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209989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90488" y="744538"/>
            <a:ext cx="6616700" cy="3722687"/>
          </a:xfrm>
          <a:ln/>
        </p:spPr>
      </p:sp>
      <p:sp>
        <p:nvSpPr>
          <p:cNvPr id="4198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Calibri" pitchFamily="34" charset="0"/>
              <a:ea typeface="ＭＳ Ｐゴシック" pitchFamily="34" charset="-128"/>
            </a:endParaRPr>
          </a:p>
        </p:txBody>
      </p:sp>
    </p:spTree>
    <p:extLst>
      <p:ext uri="{BB962C8B-B14F-4D97-AF65-F5344CB8AC3E}">
        <p14:creationId xmlns:p14="http://schemas.microsoft.com/office/powerpoint/2010/main" val="401501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smtClean="0"/>
              <a:t>VERBAL</a:t>
            </a:r>
            <a:r>
              <a:rPr lang="en-US" b="1" baseline="0" dirty="0" smtClean="0"/>
              <a:t>LY: </a:t>
            </a:r>
            <a:r>
              <a:rPr lang="en-US" b="1" dirty="0" smtClean="0"/>
              <a:t>Documentation</a:t>
            </a:r>
            <a:r>
              <a:rPr lang="en-US" b="1" baseline="0" dirty="0" smtClean="0"/>
              <a:t> is what ties the original plan (itself needs to be documented of course) to the implementation and any necessary adjustments during the research process to the final shared data products. </a:t>
            </a:r>
            <a:endParaRPr lang="en-US" b="1" dirty="0"/>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altLang="en-US" sz="1200" dirty="0" smtClean="0">
                <a:ea typeface="ＭＳ Ｐゴシック" pitchFamily="34" charset="-128"/>
              </a:rPr>
              <a:t>This consideration forms the most important part of data management planning. “Do it early and (review it) often.”</a:t>
            </a:r>
            <a:endParaRPr lang="en-GB" sz="1050" dirty="0" smtClean="0"/>
          </a:p>
          <a:p>
            <a:endParaRPr lang="en-US" dirty="0"/>
          </a:p>
        </p:txBody>
      </p:sp>
      <p:sp>
        <p:nvSpPr>
          <p:cNvPr id="4" name="Slide Number Placeholder 3"/>
          <p:cNvSpPr>
            <a:spLocks noGrp="1"/>
          </p:cNvSpPr>
          <p:nvPr>
            <p:ph type="sldNum" sz="quarter" idx="10"/>
          </p:nvPr>
        </p:nvSpPr>
        <p:spPr/>
        <p:txBody>
          <a:bodyPr/>
          <a:lstStyle/>
          <a:p>
            <a:fld id="{17066BFF-8581-5845-8FFF-CA3EBAB8A368}" type="slidenum">
              <a:rPr lang="en-US" smtClean="0"/>
              <a:pPr/>
              <a:t>12</a:t>
            </a:fld>
            <a:endParaRPr lang="en-US" dirty="0"/>
          </a:p>
        </p:txBody>
      </p:sp>
    </p:spTree>
    <p:extLst>
      <p:ext uri="{BB962C8B-B14F-4D97-AF65-F5344CB8AC3E}">
        <p14:creationId xmlns:p14="http://schemas.microsoft.com/office/powerpoint/2010/main" val="3159547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xfrm>
            <a:off x="90488" y="744538"/>
            <a:ext cx="6616700" cy="3722687"/>
          </a:xfrm>
          <a:ln/>
        </p:spPr>
      </p:sp>
      <p:sp>
        <p:nvSpPr>
          <p:cNvPr id="4915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71450" indent="-171450" eaLnBrk="1" hangingPunct="1">
              <a:buFontTx/>
              <a:buChar char="-"/>
            </a:pPr>
            <a:r>
              <a:rPr lang="en-GB" altLang="en-US" dirty="0" smtClean="0">
                <a:latin typeface="Calibri" pitchFamily="34" charset="0"/>
                <a:ea typeface="ＭＳ Ｐゴシック" pitchFamily="34" charset="-128"/>
              </a:rPr>
              <a:t>again</a:t>
            </a:r>
            <a:r>
              <a:rPr lang="en-GB" altLang="en-US" dirty="0">
                <a:latin typeface="Calibri" pitchFamily="34" charset="0"/>
                <a:ea typeface="ＭＳ Ｐゴシック" pitchFamily="34" charset="-128"/>
              </a:rPr>
              <a:t>,</a:t>
            </a:r>
            <a:r>
              <a:rPr lang="en-GB" altLang="en-US" baseline="0" dirty="0">
                <a:latin typeface="Calibri" pitchFamily="34" charset="0"/>
                <a:ea typeface="ＭＳ Ｐゴシック" pitchFamily="34" charset="-128"/>
              </a:rPr>
              <a:t> this is the sort of rich contextual and administrative documentation that would make your collection instantly more useful to another researcher, but it will </a:t>
            </a:r>
            <a:r>
              <a:rPr lang="en-GB" altLang="en-US" i="1" baseline="0" dirty="0" smtClean="0">
                <a:latin typeface="Calibri" pitchFamily="34" charset="0"/>
                <a:ea typeface="ＭＳ Ｐゴシック" pitchFamily="34" charset="-128"/>
              </a:rPr>
              <a:t>also</a:t>
            </a:r>
            <a:r>
              <a:rPr lang="en-GB" altLang="en-US" baseline="0" dirty="0" smtClean="0">
                <a:latin typeface="Calibri" pitchFamily="34" charset="0"/>
                <a:ea typeface="ＭＳ Ｐゴシック" pitchFamily="34" charset="-128"/>
              </a:rPr>
              <a:t> </a:t>
            </a:r>
            <a:r>
              <a:rPr lang="en-GB" altLang="en-US" baseline="0" dirty="0">
                <a:latin typeface="Calibri" pitchFamily="34" charset="0"/>
                <a:ea typeface="ＭＳ Ｐゴシック" pitchFamily="34" charset="-128"/>
              </a:rPr>
              <a:t>make it instantly more useful to you when you get down to analysis and </a:t>
            </a:r>
            <a:r>
              <a:rPr lang="en-GB" altLang="en-US" baseline="0" dirty="0" smtClean="0">
                <a:latin typeface="Calibri" pitchFamily="34" charset="0"/>
                <a:ea typeface="ＭＳ Ｐゴシック" pitchFamily="34" charset="-128"/>
              </a:rPr>
              <a:t>writing</a:t>
            </a:r>
          </a:p>
        </p:txBody>
      </p:sp>
    </p:spTree>
    <p:extLst>
      <p:ext uri="{BB962C8B-B14F-4D97-AF65-F5344CB8AC3E}">
        <p14:creationId xmlns:p14="http://schemas.microsoft.com/office/powerpoint/2010/main" val="185263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17066BFF-8581-5845-8FFF-CA3EBAB8A368}" type="slidenum">
              <a:rPr lang="en-US" smtClean="0"/>
              <a:pPr/>
              <a:t>14</a:t>
            </a:fld>
            <a:endParaRPr lang="en-US" dirty="0"/>
          </a:p>
        </p:txBody>
      </p:sp>
    </p:spTree>
    <p:extLst>
      <p:ext uri="{BB962C8B-B14F-4D97-AF65-F5344CB8AC3E}">
        <p14:creationId xmlns:p14="http://schemas.microsoft.com/office/powerpoint/2010/main" val="22652973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066BFF-8581-5845-8FFF-CA3EBAB8A368}" type="slidenum">
              <a:rPr lang="en-US" smtClean="0"/>
              <a:pPr/>
              <a:t>15</a:t>
            </a:fld>
            <a:endParaRPr lang="en-US" dirty="0"/>
          </a:p>
        </p:txBody>
      </p:sp>
    </p:spTree>
    <p:extLst>
      <p:ext uri="{BB962C8B-B14F-4D97-AF65-F5344CB8AC3E}">
        <p14:creationId xmlns:p14="http://schemas.microsoft.com/office/powerpoint/2010/main" val="4066103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r>
              <a:rPr lang="en-US" dirty="0"/>
              <a:t>If you have provided good substantive documentation</a:t>
            </a:r>
            <a:r>
              <a:rPr lang="en-US" baseline="0" dirty="0"/>
              <a:t> on when, where, by whom, about what, etc. for each file you have created, a repository will help you out with the more technical expression of all this </a:t>
            </a:r>
            <a:r>
              <a:rPr lang="en-US" baseline="0" dirty="0" smtClean="0"/>
              <a:t>in the necessary (or even multiple) formats</a:t>
            </a:r>
            <a:endParaRPr lang="en-US" dirty="0"/>
          </a:p>
        </p:txBody>
      </p:sp>
      <p:sp>
        <p:nvSpPr>
          <p:cNvPr id="4" name="Slide Number Placeholder 3"/>
          <p:cNvSpPr>
            <a:spLocks noGrp="1"/>
          </p:cNvSpPr>
          <p:nvPr>
            <p:ph type="sldNum" sz="quarter" idx="10"/>
          </p:nvPr>
        </p:nvSpPr>
        <p:spPr/>
        <p:txBody>
          <a:bodyPr/>
          <a:lstStyle/>
          <a:p>
            <a:fld id="{17066BFF-8581-5845-8FFF-CA3EBAB8A368}" type="slidenum">
              <a:rPr lang="en-US" smtClean="0"/>
              <a:pPr/>
              <a:t>16</a:t>
            </a:fld>
            <a:endParaRPr lang="en-US" dirty="0"/>
          </a:p>
        </p:txBody>
      </p:sp>
    </p:spTree>
    <p:extLst>
      <p:ext uri="{BB962C8B-B14F-4D97-AF65-F5344CB8AC3E}">
        <p14:creationId xmlns:p14="http://schemas.microsoft.com/office/powerpoint/2010/main" val="28804906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066BFF-8581-5845-8FFF-CA3EBAB8A368}" type="slidenum">
              <a:rPr lang="en-US" smtClean="0"/>
              <a:pPr/>
              <a:t>18</a:t>
            </a:fld>
            <a:endParaRPr lang="en-US" dirty="0"/>
          </a:p>
        </p:txBody>
      </p:sp>
    </p:spTree>
    <p:extLst>
      <p:ext uri="{BB962C8B-B14F-4D97-AF65-F5344CB8AC3E}">
        <p14:creationId xmlns:p14="http://schemas.microsoft.com/office/powerpoint/2010/main" val="16446595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alphaModFix amt="19000"/>
            <a:lum/>
          </a:blip>
          <a:srcRect/>
          <a:stretch>
            <a:fillRect l="-32000" r="-3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rgbClr val="EE995E"/>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Tree>
    <p:extLst>
      <p:ext uri="{BB962C8B-B14F-4D97-AF65-F5344CB8AC3E}">
        <p14:creationId xmlns:p14="http://schemas.microsoft.com/office/powerpoint/2010/main" val="226836444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3662"/>
            <a:ext cx="3932237" cy="935037"/>
          </a:xfrm>
        </p:spPr>
        <p:txBody>
          <a:bodyPr anchor="b"/>
          <a:lstStyle>
            <a:lvl1pPr>
              <a:defRPr sz="3200"/>
            </a:lvl1pPr>
          </a:lstStyle>
          <a:p>
            <a:r>
              <a:rPr lang="en-US" smtClean="0"/>
              <a:t>Click to edit Master title style</a:t>
            </a:r>
            <a:endParaRPr lang="en-US" dirty="0"/>
          </a:p>
        </p:txBody>
      </p:sp>
      <p:sp>
        <p:nvSpPr>
          <p:cNvPr id="3" name="Picture Placeholder 2"/>
          <p:cNvSpPr>
            <a:spLocks noGrp="1"/>
          </p:cNvSpPr>
          <p:nvPr>
            <p:ph type="pic" idx="1"/>
          </p:nvPr>
        </p:nvSpPr>
        <p:spPr>
          <a:xfrm>
            <a:off x="5183188" y="1122362"/>
            <a:ext cx="6172200" cy="47386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Rectangle 7"/>
          <p:cNvSpPr/>
          <p:nvPr/>
        </p:nvSpPr>
        <p:spPr>
          <a:xfrm>
            <a:off x="0" y="0"/>
            <a:ext cx="12192000" cy="1122363"/>
          </a:xfrm>
          <a:prstGeom prst="rect">
            <a:avLst/>
          </a:prstGeom>
          <a:blipFill dpi="0" rotWithShape="1">
            <a:blip r:embed="rId2">
              <a:alphaModFix amt="2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293044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209550"/>
            <a:ext cx="10515600" cy="703262"/>
          </a:xfr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p:nvPr/>
        </p:nvSpPr>
        <p:spPr>
          <a:xfrm>
            <a:off x="0" y="0"/>
            <a:ext cx="12192000" cy="1122363"/>
          </a:xfrm>
          <a:prstGeom prst="rect">
            <a:avLst/>
          </a:prstGeom>
          <a:blipFill dpi="0" rotWithShape="1">
            <a:blip r:embed="rId2">
              <a:alphaModFix amt="2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50803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458450" y="365125"/>
            <a:ext cx="2344736"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p:nvPr/>
        </p:nvSpPr>
        <p:spPr>
          <a:xfrm rot="5400000">
            <a:off x="8201818" y="2867819"/>
            <a:ext cx="6858000" cy="1122363"/>
          </a:xfrm>
          <a:prstGeom prst="rect">
            <a:avLst/>
          </a:prstGeom>
          <a:blipFill dpi="0" rotWithShape="1">
            <a:blip r:embed="rId2">
              <a:alphaModFix amt="2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754660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81327"/>
            <a:ext cx="10515600" cy="759707"/>
          </a:xfrm>
        </p:spPr>
        <p:txBody>
          <a:bodyPr/>
          <a:lstStyle>
            <a:lvl1pPr>
              <a:defRPr>
                <a:solidFill>
                  <a:srgbClr val="EE995E"/>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838200" y="1882070"/>
            <a:ext cx="10515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Rectangle 9"/>
          <p:cNvSpPr/>
          <p:nvPr/>
        </p:nvSpPr>
        <p:spPr>
          <a:xfrm>
            <a:off x="0" y="0"/>
            <a:ext cx="12192000" cy="1122363"/>
          </a:xfrm>
          <a:prstGeom prst="rect">
            <a:avLst/>
          </a:prstGeom>
          <a:blipFill dpi="0" rotWithShape="1">
            <a:blip r:embed="rId2">
              <a:alphaModFix amt="2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22452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alphaModFix amt="19000"/>
            <a:lum/>
          </a:blip>
          <a:srcRect/>
          <a:stretch>
            <a:fillRect l="-32000" r="-3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solidFill>
                  <a:srgbClr val="EE995E"/>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132163383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209550"/>
            <a:ext cx="10515600" cy="703262"/>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Rectangle 8"/>
          <p:cNvSpPr/>
          <p:nvPr/>
        </p:nvSpPr>
        <p:spPr>
          <a:xfrm>
            <a:off x="0" y="0"/>
            <a:ext cx="12192000" cy="1122363"/>
          </a:xfrm>
          <a:prstGeom prst="rect">
            <a:avLst/>
          </a:prstGeom>
          <a:blipFill dpi="0" rotWithShape="1">
            <a:blip r:embed="rId2">
              <a:alphaModFix amt="2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844710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196673"/>
            <a:ext cx="10515600" cy="729015"/>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Rectangle 9"/>
          <p:cNvSpPr/>
          <p:nvPr/>
        </p:nvSpPr>
        <p:spPr>
          <a:xfrm>
            <a:off x="0" y="0"/>
            <a:ext cx="12192000" cy="1122363"/>
          </a:xfrm>
          <a:prstGeom prst="rect">
            <a:avLst/>
          </a:prstGeom>
          <a:blipFill dpi="0" rotWithShape="1">
            <a:blip r:embed="rId2">
              <a:alphaModFix amt="2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90618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169024"/>
            <a:ext cx="10515600" cy="784313"/>
          </a:xfrm>
        </p:spPr>
        <p:txBody>
          <a:bodyPr/>
          <a:lstStyle/>
          <a:p>
            <a:r>
              <a:rPr lang="en-US" dirty="0" smtClean="0"/>
              <a:t>Click to edit Master title style</a:t>
            </a:r>
            <a:endParaRPr lang="en-US" dirty="0"/>
          </a:p>
        </p:txBody>
      </p:sp>
      <p:sp>
        <p:nvSpPr>
          <p:cNvPr id="6" name="Rectangle 5"/>
          <p:cNvSpPr/>
          <p:nvPr/>
        </p:nvSpPr>
        <p:spPr>
          <a:xfrm>
            <a:off x="0" y="0"/>
            <a:ext cx="12192000" cy="1122363"/>
          </a:xfrm>
          <a:prstGeom prst="rect">
            <a:avLst/>
          </a:prstGeom>
          <a:blipFill dpi="0" rotWithShape="1">
            <a:blip r:embed="rId2">
              <a:alphaModFix amt="2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812789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Full image">
    <p:bg>
      <p:bgPr>
        <a:blipFill dpi="0" rotWithShape="1">
          <a:blip r:embed="rId2">
            <a:alphaModFix amt="19000"/>
            <a:lum/>
          </a:blip>
          <a:srcRect/>
          <a:stretch>
            <a:fillRect l="-32000" r="-32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785387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0" y="0"/>
            <a:ext cx="12192000" cy="1122363"/>
          </a:xfrm>
          <a:prstGeom prst="rect">
            <a:avLst/>
          </a:prstGeom>
          <a:blipFill dpi="0" rotWithShape="1">
            <a:blip r:embed="rId2">
              <a:alphaModFix amt="2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674687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187325"/>
            <a:ext cx="3932237" cy="935037"/>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1122362"/>
            <a:ext cx="6172200" cy="47386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Rectangle 7"/>
          <p:cNvSpPr/>
          <p:nvPr/>
        </p:nvSpPr>
        <p:spPr>
          <a:xfrm>
            <a:off x="0" y="0"/>
            <a:ext cx="12192000" cy="1122363"/>
          </a:xfrm>
          <a:prstGeom prst="rect">
            <a:avLst/>
          </a:prstGeom>
          <a:blipFill dpi="0" rotWithShape="1">
            <a:blip r:embed="rId2">
              <a:alphaModFix amt="2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146666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90289751"/>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24" r:id="rId7"/>
    <p:sldLayoutId id="2147483719" r:id="rId8"/>
    <p:sldLayoutId id="2147483720" r:id="rId9"/>
    <p:sldLayoutId id="2147483721" r:id="rId10"/>
    <p:sldLayoutId id="2147483722" r:id="rId11"/>
    <p:sldLayoutId id="2147483723"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200" b="1" i="0" kern="1200" baseline="0">
          <a:solidFill>
            <a:srgbClr val="EE995E"/>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doi.org/10.1186/s13059-016-1044-7"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doi.org/10.5064/F6MS3QNV"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doi.org/10.1017/S1049096516002353"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archive.org/web/" TargetMode="External"/><Relationship Id="rId2" Type="http://schemas.openxmlformats.org/officeDocument/2006/relationships/hyperlink" Target="http://bit.do/broken-link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s://qdr.syr.edu/" TargetMode="External"/><Relationship Id="rId5" Type="http://schemas.openxmlformats.org/officeDocument/2006/relationships/image" Target="../media/image5.png"/><Relationship Id="rId4" Type="http://schemas.openxmlformats.org/officeDocument/2006/relationships/image" Target="../media/image4.emf"/></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emf"/><Relationship Id="rId1" Type="http://schemas.openxmlformats.org/officeDocument/2006/relationships/slideLayout" Target="../slideLayouts/slideLayout2.xml"/><Relationship Id="rId6" Type="http://schemas.openxmlformats.org/officeDocument/2006/relationships/hyperlink" Target="http://apr.sagepub.com/content/42/1/65" TargetMode="External"/><Relationship Id="rId5" Type="http://schemas.openxmlformats.org/officeDocument/2006/relationships/image" Target="../media/image25.png"/><Relationship Id="rId4" Type="http://schemas.openxmlformats.org/officeDocument/2006/relationships/image" Target="../media/image24.png"/></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bit.do/qdr-ati-omahoney"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43.xml.rels><?xml version="1.0" encoding="UTF-8" standalone="yes"?>
<Relationships xmlns="http://schemas.openxmlformats.org/package/2006/relationships"><Relationship Id="rId3" Type="http://schemas.openxmlformats.org/officeDocument/2006/relationships/hyperlink" Target="http://bit.do/musgrave" TargetMode="External"/><Relationship Id="rId2" Type="http://schemas.openxmlformats.org/officeDocument/2006/relationships/hyperlink" Target="https://doi.org/10.1017/S0020818318000139"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bit.do/qdr-ati-musgrave"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mailto:skarcher@syr.edu" TargetMode="External"/><Relationship Id="rId2" Type="http://schemas.openxmlformats.org/officeDocument/2006/relationships/hyperlink" Target="https://qdr.syr.edu/" TargetMode="Externa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hyperlink" Target="mailto:qdr@syr.edu"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ed.ac.uk/files/imports/fileManager/ResearchDataManagement.pd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dmptool.org/" TargetMode="Externa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13856" y="1340769"/>
            <a:ext cx="8634642" cy="1181689"/>
          </a:xfrm>
        </p:spPr>
        <p:txBody>
          <a:bodyPr>
            <a:noAutofit/>
          </a:bodyPr>
          <a:lstStyle/>
          <a:p>
            <a:r>
              <a:rPr lang="en-US" sz="5400" dirty="0" smtClean="0">
                <a:solidFill>
                  <a:schemeClr val="accent6"/>
                </a:solidFill>
                <a:ea typeface="Rambla"/>
                <a:cs typeface="Rambla"/>
                <a:sym typeface="Rambla"/>
              </a:rPr>
              <a:t>Managing and Sharing Qualitative Data</a:t>
            </a:r>
            <a:endParaRPr lang="en-US" sz="5400" dirty="0">
              <a:solidFill>
                <a:schemeClr val="accent6"/>
              </a:solidFill>
            </a:endParaRPr>
          </a:p>
        </p:txBody>
      </p:sp>
      <p:sp>
        <p:nvSpPr>
          <p:cNvPr id="3" name="Subtitle 2"/>
          <p:cNvSpPr>
            <a:spLocks noGrp="1"/>
          </p:cNvSpPr>
          <p:nvPr>
            <p:ph type="subTitle" idx="1"/>
          </p:nvPr>
        </p:nvSpPr>
        <p:spPr>
          <a:xfrm>
            <a:off x="1886691" y="5160179"/>
            <a:ext cx="8284946" cy="1105847"/>
          </a:xfrm>
        </p:spPr>
        <p:txBody>
          <a:bodyPr>
            <a:noAutofit/>
          </a:bodyPr>
          <a:lstStyle/>
          <a:p>
            <a:pPr marR="0" algn="ctr">
              <a:lnSpc>
                <a:spcPct val="90000"/>
              </a:lnSpc>
              <a:spcBef>
                <a:spcPts val="0"/>
              </a:spcBef>
              <a:buClr>
                <a:schemeClr val="dk1"/>
              </a:buClr>
              <a:buSzPct val="45833"/>
            </a:pPr>
            <a:r>
              <a:rPr lang="en-US" sz="2400" dirty="0" smtClean="0">
                <a:solidFill>
                  <a:schemeClr val="dk1"/>
                </a:solidFill>
              </a:rPr>
              <a:t>Sebastian Karcher (Qualitative Data Repository)</a:t>
            </a:r>
            <a:endParaRPr lang="en-US" sz="2400" dirty="0">
              <a:solidFill>
                <a:schemeClr val="dk1"/>
              </a:solidFill>
            </a:endParaRPr>
          </a:p>
        </p:txBody>
      </p:sp>
      <p:sp>
        <p:nvSpPr>
          <p:cNvPr id="5" name="Rectangle 4"/>
          <p:cNvSpPr/>
          <p:nvPr/>
        </p:nvSpPr>
        <p:spPr>
          <a:xfrm>
            <a:off x="1890717" y="3573016"/>
            <a:ext cx="8280920" cy="757130"/>
          </a:xfrm>
          <a:prstGeom prst="rect">
            <a:avLst/>
          </a:prstGeom>
        </p:spPr>
        <p:txBody>
          <a:bodyPr wrap="square">
            <a:spAutoFit/>
          </a:bodyPr>
          <a:lstStyle/>
          <a:p>
            <a:pPr algn="ctr">
              <a:lnSpc>
                <a:spcPct val="90000"/>
              </a:lnSpc>
              <a:buClr>
                <a:prstClr val="black"/>
              </a:buClr>
              <a:buSzPct val="36666"/>
            </a:pPr>
            <a:r>
              <a:rPr lang="en-US" sz="2400" dirty="0" smtClean="0">
                <a:cs typeface="Arial"/>
                <a:sym typeface="Arial"/>
                <a:rtl val="0"/>
              </a:rPr>
              <a:t>Delft University, January 28, 2019</a:t>
            </a:r>
          </a:p>
          <a:p>
            <a:pPr algn="ctr">
              <a:lnSpc>
                <a:spcPct val="90000"/>
              </a:lnSpc>
              <a:buClr>
                <a:prstClr val="black"/>
              </a:buClr>
              <a:buSzPct val="36666"/>
            </a:pPr>
            <a:endParaRPr lang="en-US" sz="2400" dirty="0">
              <a:cs typeface="Arial"/>
              <a:sym typeface="Arial"/>
              <a:rtl val="0"/>
            </a:endParaRPr>
          </a:p>
        </p:txBody>
      </p:sp>
    </p:spTree>
    <p:extLst>
      <p:ext uri="{BB962C8B-B14F-4D97-AF65-F5344CB8AC3E}">
        <p14:creationId xmlns:p14="http://schemas.microsoft.com/office/powerpoint/2010/main" val="37303431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ltLang="en-US" dirty="0" smtClean="0">
                <a:ea typeface="ＭＳ Ｐゴシック" pitchFamily="34" charset="-128"/>
              </a:rPr>
              <a:t>Why document your data and processes?</a:t>
            </a:r>
            <a:endParaRPr lang="en-GB" dirty="0"/>
          </a:p>
        </p:txBody>
      </p:sp>
      <p:sp>
        <p:nvSpPr>
          <p:cNvPr id="3" name="Content Placeholder 2"/>
          <p:cNvSpPr>
            <a:spLocks noGrp="1"/>
          </p:cNvSpPr>
          <p:nvPr>
            <p:ph idx="1"/>
          </p:nvPr>
        </p:nvSpPr>
        <p:spPr>
          <a:xfrm>
            <a:off x="623392" y="1412776"/>
            <a:ext cx="10730408" cy="4820632"/>
          </a:xfrm>
        </p:spPr>
        <p:txBody>
          <a:bodyPr>
            <a:normAutofit lnSpcReduction="10000"/>
          </a:bodyPr>
          <a:lstStyle/>
          <a:p>
            <a:r>
              <a:rPr lang="en-GB" altLang="en-US" sz="2200" dirty="0">
                <a:ea typeface="ＭＳ Ｐゴシック" pitchFamily="34" charset="-128"/>
              </a:rPr>
              <a:t>Enables you to </a:t>
            </a:r>
            <a:r>
              <a:rPr lang="en-GB" altLang="en-US" sz="2200" dirty="0">
                <a:solidFill>
                  <a:srgbClr val="0085CA"/>
                </a:solidFill>
                <a:ea typeface="ＭＳ Ｐゴシック" pitchFamily="34" charset="-128"/>
              </a:rPr>
              <a:t>understand </a:t>
            </a:r>
            <a:r>
              <a:rPr lang="en-GB" altLang="en-US" sz="2200" dirty="0">
                <a:ea typeface="ＭＳ Ｐゴシック" pitchFamily="34" charset="-128"/>
              </a:rPr>
              <a:t>data when you return to </a:t>
            </a:r>
            <a:r>
              <a:rPr lang="en-GB" altLang="en-US" sz="2200" dirty="0" smtClean="0">
                <a:ea typeface="ＭＳ Ｐゴシック" pitchFamily="34" charset="-128"/>
              </a:rPr>
              <a:t>them</a:t>
            </a:r>
            <a:endParaRPr lang="en-GB" altLang="en-US" sz="2200" dirty="0">
              <a:ea typeface="ＭＳ Ｐゴシック" pitchFamily="34" charset="-128"/>
            </a:endParaRPr>
          </a:p>
          <a:p>
            <a:r>
              <a:rPr lang="en-GB" altLang="en-US" sz="2200" dirty="0">
                <a:ea typeface="ＭＳ Ｐゴシック" pitchFamily="34" charset="-128"/>
              </a:rPr>
              <a:t>To make data and research </a:t>
            </a:r>
            <a:r>
              <a:rPr lang="en-GB" altLang="en-US" sz="2200" dirty="0" smtClean="0">
                <a:ea typeface="ＭＳ Ｐゴシック" pitchFamily="34" charset="-128"/>
              </a:rPr>
              <a:t>understandable to others, </a:t>
            </a:r>
            <a:r>
              <a:rPr lang="en-GB" altLang="en-US" sz="2200" dirty="0">
                <a:ea typeface="ＭＳ Ｐゴシック" pitchFamily="34" charset="-128"/>
              </a:rPr>
              <a:t>i.e</a:t>
            </a:r>
            <a:r>
              <a:rPr lang="en-GB" altLang="en-US" sz="2200" dirty="0">
                <a:solidFill>
                  <a:srgbClr val="0085CA"/>
                </a:solidFill>
                <a:ea typeface="ＭＳ Ｐゴシック" pitchFamily="34" charset="-128"/>
              </a:rPr>
              <a:t>. reusable and verifiable</a:t>
            </a:r>
          </a:p>
          <a:p>
            <a:r>
              <a:rPr lang="en-GB" altLang="en-US" sz="2200" dirty="0">
                <a:ea typeface="ＭＳ Ｐゴシック" pitchFamily="34" charset="-128"/>
              </a:rPr>
              <a:t>Helps </a:t>
            </a:r>
            <a:r>
              <a:rPr lang="en-GB" altLang="en-US" sz="2200" dirty="0">
                <a:solidFill>
                  <a:srgbClr val="0085CA"/>
                </a:solidFill>
                <a:ea typeface="ＭＳ Ｐゴシック" pitchFamily="34" charset="-128"/>
              </a:rPr>
              <a:t>avoid</a:t>
            </a:r>
            <a:r>
              <a:rPr lang="en-GB" altLang="en-US" sz="2200" dirty="0">
                <a:ea typeface="ＭＳ Ｐゴシック" pitchFamily="34" charset="-128"/>
              </a:rPr>
              <a:t> </a:t>
            </a:r>
            <a:r>
              <a:rPr lang="en-GB" altLang="en-US" sz="2200" dirty="0">
                <a:solidFill>
                  <a:srgbClr val="0085CA"/>
                </a:solidFill>
                <a:ea typeface="ＭＳ Ｐゴシック" pitchFamily="34" charset="-128"/>
              </a:rPr>
              <a:t>incorrect use/</a:t>
            </a:r>
            <a:r>
              <a:rPr lang="en-GB" altLang="en-US" sz="2200" dirty="0" smtClean="0">
                <a:solidFill>
                  <a:srgbClr val="0085CA"/>
                </a:solidFill>
                <a:ea typeface="ＭＳ Ｐゴシック" pitchFamily="34" charset="-128"/>
              </a:rPr>
              <a:t>misinterpretation</a:t>
            </a:r>
          </a:p>
          <a:p>
            <a:r>
              <a:rPr lang="en-GB" altLang="en-US" sz="2200" dirty="0">
                <a:ea typeface="ＭＳ Ｐゴシック" pitchFamily="34" charset="-128"/>
              </a:rPr>
              <a:t>Data documentation is critical for sharing the data via a repository in order to: </a:t>
            </a:r>
          </a:p>
          <a:p>
            <a:pPr lvl="1"/>
            <a:r>
              <a:rPr lang="en-GB" altLang="en-US" sz="2000" dirty="0">
                <a:ea typeface="ＭＳ Ｐゴシック" pitchFamily="34" charset="-128"/>
              </a:rPr>
              <a:t>Supplement a data collection with documents such </a:t>
            </a:r>
            <a:r>
              <a:rPr lang="en-GB" altLang="en-US" sz="2000" dirty="0" smtClean="0">
                <a:ea typeface="ＭＳ Ｐゴシック" pitchFamily="34" charset="-128"/>
              </a:rPr>
              <a:t>as </a:t>
            </a:r>
            <a:r>
              <a:rPr lang="en-GB" altLang="en-US" sz="2000" dirty="0">
                <a:ea typeface="ＭＳ Ｐゴシック" pitchFamily="34" charset="-128"/>
              </a:rPr>
              <a:t>user guide(s) and data listing</a:t>
            </a:r>
          </a:p>
          <a:p>
            <a:pPr lvl="1"/>
            <a:r>
              <a:rPr lang="en-GB" altLang="en-US" sz="2000" dirty="0">
                <a:ea typeface="ＭＳ Ｐゴシック" pitchFamily="34" charset="-128"/>
              </a:rPr>
              <a:t>Ensure accurate processing and archiving</a:t>
            </a:r>
          </a:p>
          <a:p>
            <a:pPr lvl="1"/>
            <a:r>
              <a:rPr lang="en-GB" altLang="en-US" sz="2000" dirty="0">
                <a:ea typeface="ＭＳ Ｐゴシック" pitchFamily="34" charset="-128"/>
              </a:rPr>
              <a:t>Create a catalog record for a published data collection</a:t>
            </a:r>
          </a:p>
          <a:p>
            <a:endParaRPr lang="en-GB" altLang="en-US" sz="2200" dirty="0" smtClean="0">
              <a:solidFill>
                <a:srgbClr val="0085CA"/>
              </a:solidFill>
              <a:ea typeface="ＭＳ Ｐゴシック" pitchFamily="34" charset="-128"/>
            </a:endParaRPr>
          </a:p>
          <a:p>
            <a:pPr marL="0" lvl="1" indent="0">
              <a:spcBef>
                <a:spcPts val="1000"/>
              </a:spcBef>
              <a:buNone/>
            </a:pPr>
            <a:r>
              <a:rPr lang="en-GB" altLang="en-US" sz="2800" b="1" dirty="0" smtClean="0">
                <a:ea typeface="ＭＳ Ｐゴシック" pitchFamily="34" charset="-128"/>
              </a:rPr>
              <a:t>Guiding question: </a:t>
            </a:r>
            <a:r>
              <a:rPr lang="en-GB" altLang="en-US" sz="2800" dirty="0" smtClean="0">
                <a:ea typeface="ＭＳ Ｐゴシック" pitchFamily="34" charset="-128"/>
              </a:rPr>
              <a:t>If </a:t>
            </a:r>
            <a:r>
              <a:rPr lang="en-GB" altLang="en-US" sz="2800" dirty="0">
                <a:ea typeface="ＭＳ Ｐゴシック" pitchFamily="34" charset="-128"/>
              </a:rPr>
              <a:t>using your data for the first time, what would a </a:t>
            </a:r>
            <a:r>
              <a:rPr lang="en-GB" altLang="en-US" sz="2800" dirty="0">
                <a:solidFill>
                  <a:srgbClr val="0085CA"/>
                </a:solidFill>
                <a:ea typeface="ＭＳ Ｐゴシック" pitchFamily="34" charset="-128"/>
              </a:rPr>
              <a:t>new user </a:t>
            </a:r>
            <a:r>
              <a:rPr lang="en-GB" altLang="en-US" sz="2800" dirty="0">
                <a:ea typeface="ＭＳ Ｐゴシック" pitchFamily="34" charset="-128"/>
              </a:rPr>
              <a:t>need to know to make sense of it?</a:t>
            </a:r>
          </a:p>
          <a:p>
            <a:endParaRPr lang="en-GB" altLang="en-US" sz="2200" dirty="0">
              <a:solidFill>
                <a:srgbClr val="0085CA"/>
              </a:solidFill>
              <a:ea typeface="ＭＳ Ｐゴシック" pitchFamily="34" charset="-128"/>
            </a:endParaRPr>
          </a:p>
          <a:p>
            <a:pPr marL="0" indent="0">
              <a:buNone/>
            </a:pPr>
            <a:endParaRPr lang="en-GB" altLang="en-US" sz="2200" dirty="0">
              <a:ea typeface="ＭＳ Ｐゴシック" pitchFamily="34" charset="-128"/>
            </a:endParaRPr>
          </a:p>
          <a:p>
            <a:pPr marL="457200" lvl="1" indent="0">
              <a:buNone/>
            </a:pPr>
            <a:endParaRPr lang="en-GB" altLang="en-US" sz="2000" dirty="0">
              <a:ea typeface="ＭＳ Ｐゴシック" pitchFamily="34" charset="-128"/>
            </a:endParaRPr>
          </a:p>
          <a:p>
            <a:pPr lvl="1"/>
            <a:endParaRPr lang="en-GB" altLang="en-US" sz="1800" dirty="0">
              <a:ea typeface="ＭＳ Ｐゴシック" pitchFamily="34" charset="-128"/>
            </a:endParaRPr>
          </a:p>
          <a:p>
            <a:pPr>
              <a:buFontTx/>
              <a:buNone/>
            </a:pPr>
            <a:endParaRPr lang="en-GB" altLang="en-US" sz="1800" dirty="0">
              <a:ea typeface="ＭＳ Ｐゴシック" pitchFamily="34" charset="-128"/>
            </a:endParaRPr>
          </a:p>
        </p:txBody>
      </p:sp>
    </p:spTree>
    <p:extLst>
      <p:ext uri="{BB962C8B-B14F-4D97-AF65-F5344CB8AC3E}">
        <p14:creationId xmlns:p14="http://schemas.microsoft.com/office/powerpoint/2010/main" val="30034956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altLang="en-US" dirty="0">
                <a:ea typeface="ＭＳ Ｐゴシック" pitchFamily="34" charset="-128"/>
              </a:rPr>
              <a:t>What should be captured?</a:t>
            </a:r>
            <a:endParaRPr lang="en-GB" dirty="0"/>
          </a:p>
        </p:txBody>
      </p:sp>
      <p:sp>
        <p:nvSpPr>
          <p:cNvPr id="2" name="Content Placeholder 1"/>
          <p:cNvSpPr>
            <a:spLocks noGrp="1"/>
          </p:cNvSpPr>
          <p:nvPr>
            <p:ph idx="1"/>
          </p:nvPr>
        </p:nvSpPr>
        <p:spPr>
          <a:xfrm>
            <a:off x="838200" y="1340768"/>
            <a:ext cx="10515600" cy="4351338"/>
          </a:xfrm>
        </p:spPr>
        <p:txBody>
          <a:bodyPr>
            <a:noAutofit/>
          </a:bodyPr>
          <a:lstStyle/>
          <a:p>
            <a:pPr marL="355600" indent="-355600"/>
            <a:r>
              <a:rPr lang="en-GB" altLang="en-US" sz="2000" dirty="0" smtClean="0">
                <a:solidFill>
                  <a:schemeClr val="accent5"/>
                </a:solidFill>
                <a:ea typeface="ＭＳ Ｐゴシック" pitchFamily="34" charset="-128"/>
              </a:rPr>
              <a:t>Project-level</a:t>
            </a:r>
            <a:r>
              <a:rPr lang="en-GB" altLang="en-US" sz="2000" dirty="0" smtClean="0">
                <a:solidFill>
                  <a:srgbClr val="0085CA"/>
                </a:solidFill>
                <a:ea typeface="ＭＳ Ｐゴシック" pitchFamily="34" charset="-128"/>
              </a:rPr>
              <a:t> </a:t>
            </a:r>
            <a:r>
              <a:rPr lang="en-GB" altLang="en-US" sz="2000" dirty="0" smtClean="0">
                <a:ea typeface="ＭＳ Ｐゴシック" pitchFamily="34" charset="-128"/>
              </a:rPr>
              <a:t>documentation</a:t>
            </a:r>
            <a:endParaRPr lang="en-GB" altLang="en-US" sz="2000" dirty="0">
              <a:ea typeface="ＭＳ Ｐゴシック" pitchFamily="34" charset="-128"/>
            </a:endParaRPr>
          </a:p>
          <a:p>
            <a:pPr lvl="1"/>
            <a:r>
              <a:rPr lang="en-GB" altLang="en-US" sz="1800" dirty="0">
                <a:ea typeface="ＭＳ Ｐゴシック" pitchFamily="34" charset="-128"/>
              </a:rPr>
              <a:t>Inventory of files</a:t>
            </a:r>
          </a:p>
          <a:p>
            <a:pPr lvl="1"/>
            <a:r>
              <a:rPr lang="en-GB" altLang="en-US" sz="1800" dirty="0">
                <a:ea typeface="ＭＳ Ｐゴシック" pitchFamily="34" charset="-128"/>
              </a:rPr>
              <a:t>R</a:t>
            </a:r>
            <a:r>
              <a:rPr lang="en-GB" altLang="en-US" sz="1800" dirty="0" smtClean="0">
                <a:ea typeface="ＭＳ Ｐゴシック" pitchFamily="34" charset="-128"/>
              </a:rPr>
              <a:t>elationships </a:t>
            </a:r>
            <a:r>
              <a:rPr lang="en-GB" altLang="en-US" sz="1800" dirty="0">
                <a:ea typeface="ＭＳ Ｐゴシック" pitchFamily="34" charset="-128"/>
              </a:rPr>
              <a:t>between those files</a:t>
            </a:r>
          </a:p>
          <a:p>
            <a:pPr lvl="1"/>
            <a:r>
              <a:rPr lang="en-GB" altLang="en-US" sz="1800" dirty="0" smtClean="0">
                <a:ea typeface="ＭＳ Ｐゴシック" pitchFamily="34" charset="-128"/>
              </a:rPr>
              <a:t>Units, records</a:t>
            </a:r>
            <a:r>
              <a:rPr lang="en-GB" altLang="en-US" sz="1800" dirty="0">
                <a:ea typeface="ＭＳ Ｐゴシック" pitchFamily="34" charset="-128"/>
              </a:rPr>
              <a:t>, cases</a:t>
            </a:r>
            <a:r>
              <a:rPr lang="en-GB" altLang="en-US" sz="1800" dirty="0" smtClean="0">
                <a:ea typeface="ＭＳ Ｐゴシック" pitchFamily="34" charset="-128"/>
              </a:rPr>
              <a:t>…</a:t>
            </a:r>
            <a:endParaRPr lang="en-GB" altLang="en-US" sz="1800" dirty="0">
              <a:ea typeface="ＭＳ Ｐゴシック" pitchFamily="34" charset="-128"/>
            </a:endParaRPr>
          </a:p>
          <a:p>
            <a:r>
              <a:rPr lang="en-GB" altLang="en-US" sz="2000" dirty="0" smtClean="0">
                <a:ea typeface="ＭＳ Ｐゴシック" pitchFamily="34" charset="-128"/>
              </a:rPr>
              <a:t> </a:t>
            </a:r>
            <a:r>
              <a:rPr lang="en-GB" altLang="en-US" sz="2000" dirty="0" smtClean="0">
                <a:solidFill>
                  <a:schemeClr val="accent5"/>
                </a:solidFill>
                <a:ea typeface="ＭＳ Ｐゴシック" pitchFamily="34" charset="-128"/>
              </a:rPr>
              <a:t>File-level</a:t>
            </a:r>
            <a:r>
              <a:rPr lang="en-GB" altLang="en-US" sz="2000" dirty="0" smtClean="0">
                <a:ea typeface="ＭＳ Ｐゴシック" pitchFamily="34" charset="-128"/>
              </a:rPr>
              <a:t> documentation</a:t>
            </a:r>
          </a:p>
          <a:p>
            <a:pPr lvl="1"/>
            <a:r>
              <a:rPr lang="en-GB" altLang="en-US" sz="1800" dirty="0" smtClean="0">
                <a:ea typeface="ＭＳ Ｐゴシック" pitchFamily="34" charset="-128"/>
              </a:rPr>
              <a:t>Date</a:t>
            </a:r>
          </a:p>
          <a:p>
            <a:pPr lvl="1"/>
            <a:r>
              <a:rPr lang="en-GB" altLang="en-US" sz="1800" dirty="0" smtClean="0">
                <a:ea typeface="ＭＳ Ｐゴシック" pitchFamily="34" charset="-128"/>
              </a:rPr>
              <a:t>Location</a:t>
            </a:r>
          </a:p>
          <a:p>
            <a:pPr lvl="1"/>
            <a:r>
              <a:rPr lang="en-GB" altLang="en-US" sz="1800" dirty="0" smtClean="0">
                <a:ea typeface="ＭＳ Ｐゴシック" pitchFamily="34" charset="-128"/>
              </a:rPr>
              <a:t>Details (interviewee, citation, etc.)</a:t>
            </a:r>
            <a:endParaRPr lang="en-GB" altLang="en-US" sz="1800" dirty="0">
              <a:ea typeface="ＭＳ Ｐゴシック" pitchFamily="34" charset="-128"/>
            </a:endParaRPr>
          </a:p>
          <a:p>
            <a:pPr marL="355600" indent="-355600"/>
            <a:r>
              <a:rPr lang="en-GB" altLang="en-US" sz="2000" dirty="0">
                <a:solidFill>
                  <a:schemeClr val="accent5"/>
                </a:solidFill>
                <a:ea typeface="ＭＳ Ｐゴシック" pitchFamily="34" charset="-128"/>
              </a:rPr>
              <a:t>Variable-level</a:t>
            </a:r>
            <a:r>
              <a:rPr lang="en-GB" altLang="en-US" sz="2000" dirty="0">
                <a:ea typeface="ＭＳ Ｐゴシック" pitchFamily="34" charset="-128"/>
              </a:rPr>
              <a:t> documentation</a:t>
            </a:r>
          </a:p>
          <a:p>
            <a:pPr lvl="1"/>
            <a:r>
              <a:rPr lang="en-GB" altLang="en-US" sz="1800" dirty="0">
                <a:ea typeface="ＭＳ Ｐゴシック" pitchFamily="34" charset="-128"/>
              </a:rPr>
              <a:t>L</a:t>
            </a:r>
            <a:r>
              <a:rPr lang="en-GB" altLang="en-US" sz="1800" dirty="0" smtClean="0">
                <a:ea typeface="ＭＳ Ｐゴシック" pitchFamily="34" charset="-128"/>
              </a:rPr>
              <a:t>abels</a:t>
            </a:r>
            <a:r>
              <a:rPr lang="en-GB" altLang="en-US" sz="1800" dirty="0">
                <a:ea typeface="ＭＳ Ｐゴシック" pitchFamily="34" charset="-128"/>
              </a:rPr>
              <a:t>, codes, classifications</a:t>
            </a:r>
          </a:p>
          <a:p>
            <a:pPr lvl="1"/>
            <a:r>
              <a:rPr lang="en-GB" altLang="en-US" sz="1800" dirty="0">
                <a:ea typeface="ＭＳ Ｐゴシック" pitchFamily="34" charset="-128"/>
              </a:rPr>
              <a:t>M</a:t>
            </a:r>
            <a:r>
              <a:rPr lang="en-GB" altLang="en-US" sz="1800" dirty="0" smtClean="0">
                <a:ea typeface="ＭＳ Ｐゴシック" pitchFamily="34" charset="-128"/>
              </a:rPr>
              <a:t>issing </a:t>
            </a:r>
            <a:r>
              <a:rPr lang="en-GB" altLang="en-US" sz="1800" dirty="0">
                <a:ea typeface="ＭＳ Ｐゴシック" pitchFamily="34" charset="-128"/>
              </a:rPr>
              <a:t>values</a:t>
            </a:r>
          </a:p>
          <a:p>
            <a:pPr lvl="1"/>
            <a:r>
              <a:rPr lang="en-GB" altLang="en-US" sz="1800" dirty="0">
                <a:ea typeface="ＭＳ Ｐゴシック" pitchFamily="34" charset="-128"/>
              </a:rPr>
              <a:t>D</a:t>
            </a:r>
            <a:r>
              <a:rPr lang="en-GB" altLang="en-US" sz="1800" dirty="0" smtClean="0">
                <a:ea typeface="ＭＳ Ｐゴシック" pitchFamily="34" charset="-128"/>
              </a:rPr>
              <a:t>erivations </a:t>
            </a:r>
            <a:r>
              <a:rPr lang="en-GB" altLang="en-US" sz="1800" dirty="0">
                <a:ea typeface="ＭＳ Ｐゴシック" pitchFamily="34" charset="-128"/>
              </a:rPr>
              <a:t>and </a:t>
            </a:r>
            <a:r>
              <a:rPr lang="en-GB" altLang="en-US" sz="1800" dirty="0" smtClean="0">
                <a:ea typeface="ＭＳ Ｐゴシック" pitchFamily="34" charset="-128"/>
              </a:rPr>
              <a:t>aggregations</a:t>
            </a:r>
          </a:p>
          <a:p>
            <a:pPr marL="357188" indent="-357188"/>
            <a:r>
              <a:rPr lang="en-GB" altLang="en-US" sz="2000" dirty="0" smtClean="0">
                <a:ea typeface="ＭＳ Ｐゴシック" pitchFamily="34" charset="-128"/>
              </a:rPr>
              <a:t>Data </a:t>
            </a:r>
            <a:r>
              <a:rPr lang="en-GB" altLang="en-US" sz="2000" dirty="0">
                <a:ea typeface="ＭＳ Ｐゴシック" pitchFamily="34" charset="-128"/>
              </a:rPr>
              <a:t>confidentiality, </a:t>
            </a:r>
            <a:r>
              <a:rPr lang="en-GB" altLang="en-US" sz="2000" dirty="0">
                <a:solidFill>
                  <a:schemeClr val="accent5"/>
                </a:solidFill>
                <a:ea typeface="ＭＳ Ｐゴシック" pitchFamily="34" charset="-128"/>
              </a:rPr>
              <a:t>access and use conditions</a:t>
            </a:r>
          </a:p>
          <a:p>
            <a:pPr lvl="1"/>
            <a:r>
              <a:rPr lang="en-GB" altLang="en-US" sz="1800" dirty="0" smtClean="0">
                <a:ea typeface="ＭＳ Ｐゴシック" pitchFamily="34" charset="-128"/>
              </a:rPr>
              <a:t>De-identification </a:t>
            </a:r>
            <a:r>
              <a:rPr lang="en-GB" altLang="en-US" sz="1800" dirty="0">
                <a:ea typeface="ＭＳ Ｐゴシック" pitchFamily="34" charset="-128"/>
              </a:rPr>
              <a:t>carried out </a:t>
            </a:r>
            <a:r>
              <a:rPr lang="en-GB" altLang="en-US" sz="1800" dirty="0" smtClean="0">
                <a:ea typeface="ＭＳ Ｐゴシック" pitchFamily="34" charset="-128"/>
              </a:rPr>
              <a:t>(de-identification </a:t>
            </a:r>
            <a:r>
              <a:rPr lang="en-GB" altLang="en-US" sz="1800" dirty="0">
                <a:ea typeface="ＭＳ Ｐゴシック" pitchFamily="34" charset="-128"/>
              </a:rPr>
              <a:t>protocol)</a:t>
            </a:r>
          </a:p>
          <a:p>
            <a:pPr lvl="1"/>
            <a:r>
              <a:rPr lang="en-GB" altLang="en-US" sz="1800" dirty="0" smtClean="0">
                <a:ea typeface="ＭＳ Ｐゴシック" pitchFamily="34" charset="-128"/>
              </a:rPr>
              <a:t>Participant consent and </a:t>
            </a:r>
            <a:r>
              <a:rPr lang="en-GB" altLang="en-US" sz="1800" dirty="0">
                <a:ea typeface="ＭＳ Ｐゴシック" pitchFamily="34" charset="-128"/>
              </a:rPr>
              <a:t>copyright conditions/forms/procedures</a:t>
            </a:r>
          </a:p>
          <a:p>
            <a:pPr lvl="1"/>
            <a:r>
              <a:rPr lang="en-GB" altLang="en-US" sz="1800" dirty="0">
                <a:ea typeface="ＭＳ Ｐゴシック" pitchFamily="34" charset="-128"/>
              </a:rPr>
              <a:t>A</a:t>
            </a:r>
            <a:r>
              <a:rPr lang="en-GB" altLang="en-US" sz="1800" dirty="0" smtClean="0">
                <a:ea typeface="ＭＳ Ｐゴシック" pitchFamily="34" charset="-128"/>
              </a:rPr>
              <a:t>ccess </a:t>
            </a:r>
            <a:r>
              <a:rPr lang="en-GB" altLang="en-US" sz="1800" dirty="0">
                <a:ea typeface="ＭＳ Ｐゴシック" pitchFamily="34" charset="-128"/>
              </a:rPr>
              <a:t>or use conditions of data </a:t>
            </a:r>
          </a:p>
          <a:p>
            <a:pPr marL="760413" lvl="1" indent="-360363"/>
            <a:endParaRPr lang="en-IE" altLang="en-US" sz="1600" dirty="0">
              <a:ea typeface="ＭＳ Ｐゴシック" pitchFamily="34" charset="-128"/>
            </a:endParaRPr>
          </a:p>
          <a:p>
            <a:pPr marL="400050" lvl="1" indent="0">
              <a:buNone/>
            </a:pPr>
            <a:endParaRPr lang="en-GB" altLang="en-US" sz="1400" dirty="0">
              <a:ea typeface="ＭＳ Ｐゴシック" pitchFamily="34" charset="-128"/>
            </a:endParaRPr>
          </a:p>
          <a:p>
            <a:pPr marL="360363" indent="-360363">
              <a:buNone/>
            </a:pPr>
            <a:endParaRPr lang="en-GB" altLang="en-US" sz="1400" dirty="0">
              <a:ea typeface="ＭＳ Ｐゴシック" pitchFamily="34" charset="-128"/>
            </a:endParaRPr>
          </a:p>
          <a:p>
            <a:endParaRPr lang="en-GB" sz="1400" dirty="0"/>
          </a:p>
        </p:txBody>
      </p:sp>
    </p:spTree>
    <p:extLst>
      <p:ext uri="{BB962C8B-B14F-4D97-AF65-F5344CB8AC3E}">
        <p14:creationId xmlns:p14="http://schemas.microsoft.com/office/powerpoint/2010/main" val="30467919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274638"/>
            <a:ext cx="9587408" cy="850106"/>
          </a:xfrm>
        </p:spPr>
        <p:txBody>
          <a:bodyPr>
            <a:normAutofit/>
          </a:bodyPr>
          <a:lstStyle/>
          <a:p>
            <a:r>
              <a:rPr lang="en-GB" altLang="en-US" dirty="0">
                <a:ea typeface="ＭＳ Ｐゴシック" pitchFamily="34" charset="-128"/>
              </a:rPr>
              <a:t>Consider documentation early on</a:t>
            </a:r>
            <a:endParaRPr lang="en-GB" dirty="0"/>
          </a:p>
        </p:txBody>
      </p:sp>
      <p:sp>
        <p:nvSpPr>
          <p:cNvPr id="4" name="Content Placeholder 3"/>
          <p:cNvSpPr>
            <a:spLocks noGrp="1"/>
          </p:cNvSpPr>
          <p:nvPr>
            <p:ph idx="1"/>
          </p:nvPr>
        </p:nvSpPr>
        <p:spPr>
          <a:xfrm>
            <a:off x="623392" y="1769360"/>
            <a:ext cx="9577064" cy="4827992"/>
          </a:xfrm>
        </p:spPr>
        <p:txBody>
          <a:bodyPr>
            <a:normAutofit/>
          </a:bodyPr>
          <a:lstStyle/>
          <a:p>
            <a:pPr marL="360363" indent="-269875"/>
            <a:r>
              <a:rPr lang="en-GB" altLang="en-US" sz="2800" dirty="0">
                <a:ea typeface="ＭＳ Ｐゴシック" pitchFamily="34" charset="-128"/>
              </a:rPr>
              <a:t>Good </a:t>
            </a:r>
            <a:r>
              <a:rPr lang="en-GB" altLang="en-US" sz="2800" dirty="0" smtClean="0">
                <a:ea typeface="ＭＳ Ｐゴシック" pitchFamily="34" charset="-128"/>
              </a:rPr>
              <a:t>documentation </a:t>
            </a:r>
            <a:r>
              <a:rPr lang="en-GB" altLang="en-US" sz="2800" dirty="0">
                <a:ea typeface="ＭＳ Ｐゴシック" pitchFamily="34" charset="-128"/>
              </a:rPr>
              <a:t>and metadata depends on what you </a:t>
            </a:r>
            <a:r>
              <a:rPr lang="en-GB" altLang="en-US" sz="2800" dirty="0" smtClean="0">
                <a:ea typeface="ＭＳ Ｐゴシック" pitchFamily="34" charset="-128"/>
              </a:rPr>
              <a:t>can provide</a:t>
            </a:r>
            <a:br>
              <a:rPr lang="en-GB" altLang="en-US" sz="2800" dirty="0" smtClean="0">
                <a:ea typeface="ＭＳ Ｐゴシック" pitchFamily="34" charset="-128"/>
              </a:rPr>
            </a:br>
            <a:endParaRPr lang="en-GB" altLang="en-US" sz="2800" dirty="0">
              <a:ea typeface="ＭＳ Ｐゴシック" pitchFamily="34" charset="-128"/>
            </a:endParaRPr>
          </a:p>
          <a:p>
            <a:pPr marL="360363" indent="-269875"/>
            <a:r>
              <a:rPr lang="en-GB" altLang="en-US" sz="2800" dirty="0">
                <a:ea typeface="ＭＳ Ｐゴシック" pitchFamily="34" charset="-128"/>
              </a:rPr>
              <a:t>What you can provide depends on what you can </a:t>
            </a:r>
            <a:r>
              <a:rPr lang="en-GB" altLang="en-US" sz="2800" dirty="0" smtClean="0">
                <a:ea typeface="ＭＳ Ｐゴシック" pitchFamily="34" charset="-128"/>
              </a:rPr>
              <a:t>remember</a:t>
            </a:r>
            <a:br>
              <a:rPr lang="en-GB" altLang="en-US" sz="2800" dirty="0" smtClean="0">
                <a:ea typeface="ＭＳ Ｐゴシック" pitchFamily="34" charset="-128"/>
              </a:rPr>
            </a:br>
            <a:endParaRPr lang="en-GB" altLang="en-US" sz="2800" dirty="0">
              <a:ea typeface="ＭＳ Ｐゴシック" pitchFamily="34" charset="-128"/>
            </a:endParaRPr>
          </a:p>
          <a:p>
            <a:pPr marL="360363" indent="-269875"/>
            <a:r>
              <a:rPr lang="en-GB" altLang="en-US" sz="2800" dirty="0">
                <a:ea typeface="ＭＳ Ｐゴシック" pitchFamily="34" charset="-128"/>
              </a:rPr>
              <a:t>Start gathering meaningful information </a:t>
            </a:r>
            <a:r>
              <a:rPr lang="en-GB" altLang="en-US" sz="2800" i="1" dirty="0">
                <a:ea typeface="ＭＳ Ｐゴシック" pitchFamily="34" charset="-128"/>
              </a:rPr>
              <a:t>from as early on in the research process as </a:t>
            </a:r>
            <a:r>
              <a:rPr lang="en-GB" altLang="en-US" sz="2800" i="1" dirty="0" smtClean="0">
                <a:ea typeface="ＭＳ Ｐゴシック" pitchFamily="34" charset="-128"/>
              </a:rPr>
              <a:t>possible</a:t>
            </a:r>
            <a:endParaRPr lang="en-GB" altLang="en-US" sz="2800" i="1" dirty="0">
              <a:ea typeface="ＭＳ Ｐゴシック" pitchFamily="34" charset="-128"/>
            </a:endParaRPr>
          </a:p>
        </p:txBody>
      </p:sp>
    </p:spTree>
    <p:extLst>
      <p:ext uri="{BB962C8B-B14F-4D97-AF65-F5344CB8AC3E}">
        <p14:creationId xmlns:p14="http://schemas.microsoft.com/office/powerpoint/2010/main" val="36262848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ltLang="en-US" dirty="0" smtClean="0">
                <a:ea typeface="ＭＳ Ｐゴシック" pitchFamily="34" charset="-128"/>
              </a:rPr>
              <a:t>Project-level </a:t>
            </a:r>
            <a:r>
              <a:rPr lang="en-GB" altLang="en-US" dirty="0">
                <a:ea typeface="ＭＳ Ｐゴシック" pitchFamily="34" charset="-128"/>
              </a:rPr>
              <a:t>d</a:t>
            </a:r>
            <a:r>
              <a:rPr lang="en-GB" altLang="en-US" dirty="0" smtClean="0">
                <a:ea typeface="ＭＳ Ｐゴシック" pitchFamily="34" charset="-128"/>
              </a:rPr>
              <a:t>ocumentation</a:t>
            </a:r>
            <a:br>
              <a:rPr lang="en-GB" altLang="en-US" dirty="0" smtClean="0">
                <a:ea typeface="ＭＳ Ｐゴシック" pitchFamily="34" charset="-128"/>
              </a:rPr>
            </a:br>
            <a:r>
              <a:rPr lang="en-GB" altLang="en-US" dirty="0" smtClean="0">
                <a:ea typeface="ＭＳ Ｐゴシック" pitchFamily="34" charset="-128"/>
              </a:rPr>
              <a:t>Example: data list</a:t>
            </a:r>
            <a:endParaRPr lang="en-GB" dirty="0"/>
          </a:p>
        </p:txBody>
      </p:sp>
      <p:sp>
        <p:nvSpPr>
          <p:cNvPr id="3" name="Content Placeholder 2"/>
          <p:cNvSpPr>
            <a:spLocks noGrp="1"/>
          </p:cNvSpPr>
          <p:nvPr>
            <p:ph idx="1"/>
          </p:nvPr>
        </p:nvSpPr>
        <p:spPr/>
        <p:txBody>
          <a:bodyPr>
            <a:normAutofit/>
          </a:bodyPr>
          <a:lstStyle/>
          <a:p>
            <a:r>
              <a:rPr lang="en-GB" altLang="en-US" sz="2000" dirty="0">
                <a:ea typeface="ＭＳ Ｐゴシック" pitchFamily="34" charset="-128"/>
              </a:rPr>
              <a:t>Data listing provides an at-a-glance summary </a:t>
            </a:r>
            <a:r>
              <a:rPr lang="en-GB" altLang="en-US" sz="2000" dirty="0" smtClean="0">
                <a:ea typeface="ＭＳ Ｐゴシック" pitchFamily="34" charset="-128"/>
              </a:rPr>
              <a:t>of data files</a:t>
            </a:r>
            <a:endParaRPr lang="en-GB" sz="2000" dirty="0"/>
          </a:p>
        </p:txBody>
      </p:sp>
      <p:pic>
        <p:nvPicPr>
          <p:cNvPr id="4" name="Picture 3"/>
          <p:cNvPicPr>
            <a:picLocks noChangeAspect="1"/>
          </p:cNvPicPr>
          <p:nvPr/>
        </p:nvPicPr>
        <p:blipFill>
          <a:blip r:embed="rId3"/>
          <a:stretch>
            <a:fillRect/>
          </a:stretch>
        </p:blipFill>
        <p:spPr>
          <a:xfrm>
            <a:off x="853022" y="2276872"/>
            <a:ext cx="9198847" cy="4139218"/>
          </a:xfrm>
          <a:prstGeom prst="rect">
            <a:avLst/>
          </a:prstGeom>
        </p:spPr>
      </p:pic>
    </p:spTree>
    <p:extLst>
      <p:ext uri="{BB962C8B-B14F-4D97-AF65-F5344CB8AC3E}">
        <p14:creationId xmlns:p14="http://schemas.microsoft.com/office/powerpoint/2010/main" val="17878912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altLang="en-US" dirty="0" smtClean="0">
                <a:ea typeface="ＭＳ Ｐゴシック" pitchFamily="34" charset="-128"/>
              </a:rPr>
              <a:t>File-level documentation </a:t>
            </a:r>
            <a:r>
              <a:rPr lang="en-GB" altLang="en-US" dirty="0">
                <a:ea typeface="ＭＳ Ｐゴシック" pitchFamily="34" charset="-128"/>
              </a:rPr>
              <a:t>suggestions</a:t>
            </a:r>
            <a:endParaRPr lang="en-GB" dirty="0"/>
          </a:p>
        </p:txBody>
      </p:sp>
      <p:sp>
        <p:nvSpPr>
          <p:cNvPr id="3" name="Content Placeholder 2"/>
          <p:cNvSpPr>
            <a:spLocks noGrp="1"/>
          </p:cNvSpPr>
          <p:nvPr>
            <p:ph idx="1"/>
          </p:nvPr>
        </p:nvSpPr>
        <p:spPr/>
        <p:txBody>
          <a:bodyPr>
            <a:normAutofit/>
          </a:bodyPr>
          <a:lstStyle/>
          <a:p>
            <a:pPr marL="0" indent="0">
              <a:buNone/>
            </a:pPr>
            <a:r>
              <a:rPr lang="en-IE" altLang="en-US" sz="2400" dirty="0">
                <a:ea typeface="ＭＳ Ｐゴシック" pitchFamily="34" charset="-128"/>
              </a:rPr>
              <a:t>Embed documentation in your data files</a:t>
            </a:r>
          </a:p>
          <a:p>
            <a:pPr marL="269875" indent="-269875"/>
            <a:endParaRPr lang="en-IE" altLang="en-US" sz="2400" dirty="0">
              <a:ea typeface="ＭＳ Ｐゴシック" pitchFamily="34" charset="-128"/>
            </a:endParaRPr>
          </a:p>
          <a:p>
            <a:pPr marL="269875" indent="-269875"/>
            <a:r>
              <a:rPr lang="en-IE" altLang="en-US" sz="2400" dirty="0">
                <a:ea typeface="ＭＳ Ｐゴシック" pitchFamily="34" charset="-128"/>
              </a:rPr>
              <a:t>I</a:t>
            </a:r>
            <a:r>
              <a:rPr lang="en-GB" altLang="en-US" sz="2400" dirty="0">
                <a:ea typeface="ＭＳ Ｐゴシック" pitchFamily="34" charset="-128"/>
              </a:rPr>
              <a:t>nterview transcript speech demarcation (speaker tags)</a:t>
            </a:r>
          </a:p>
          <a:p>
            <a:pPr marL="269875" indent="-269875"/>
            <a:r>
              <a:rPr lang="en-GB" altLang="en-US" sz="2400" dirty="0">
                <a:ea typeface="ＭＳ Ｐゴシック" pitchFamily="34" charset="-128"/>
              </a:rPr>
              <a:t>Document header with brief details of interview date, place, interviewer name (unless trying to keep </a:t>
            </a:r>
            <a:r>
              <a:rPr lang="en-GB" altLang="en-US" sz="2400" dirty="0" smtClean="0">
                <a:ea typeface="ＭＳ Ｐゴシック" pitchFamily="34" charset="-128"/>
              </a:rPr>
              <a:t>de-identified), </a:t>
            </a:r>
            <a:r>
              <a:rPr lang="en-GB" altLang="en-US" sz="2400" dirty="0">
                <a:ea typeface="ＭＳ Ｐゴシック" pitchFamily="34" charset="-128"/>
              </a:rPr>
              <a:t>interviewee details, context</a:t>
            </a:r>
          </a:p>
          <a:p>
            <a:pPr marL="269875" indent="-269875"/>
            <a:r>
              <a:rPr lang="en-GB" altLang="en-US" sz="2400" dirty="0">
                <a:ea typeface="ＭＳ Ｐゴシック" pitchFamily="34" charset="-128"/>
              </a:rPr>
              <a:t>Stata/R/SPSS: variable attributes documented in Variable View (label, code, data type, missing values) </a:t>
            </a:r>
          </a:p>
          <a:p>
            <a:pPr marL="269875" indent="-269875"/>
            <a:r>
              <a:rPr lang="en-GB" altLang="en-US" sz="2400" dirty="0">
                <a:ea typeface="ＭＳ Ｐゴシック" pitchFamily="34" charset="-128"/>
              </a:rPr>
              <a:t>Excel: document properties, worksheet labels (where multiple)</a:t>
            </a:r>
          </a:p>
          <a:p>
            <a:pPr marL="0" indent="0">
              <a:buNone/>
            </a:pPr>
            <a:endParaRPr lang="en-GB" dirty="0"/>
          </a:p>
        </p:txBody>
      </p:sp>
      <p:pic>
        <p:nvPicPr>
          <p:cNvPr id="4" name="Picture 3" title="See https://doi.org/10.1186/s13059-016-1044-7">
            <a:hlinkClick r:id="rId3"/>
          </p:cNvPr>
          <p:cNvPicPr>
            <a:picLocks noChangeAspect="1"/>
          </p:cNvPicPr>
          <p:nvPr/>
        </p:nvPicPr>
        <p:blipFill>
          <a:blip r:embed="rId4"/>
          <a:stretch>
            <a:fillRect/>
          </a:stretch>
        </p:blipFill>
        <p:spPr>
          <a:xfrm>
            <a:off x="5951984" y="3429706"/>
            <a:ext cx="4932040" cy="2573238"/>
          </a:xfrm>
          <a:prstGeom prst="rect">
            <a:avLst/>
          </a:prstGeom>
        </p:spPr>
      </p:pic>
      <p:sp>
        <p:nvSpPr>
          <p:cNvPr id="5" name="TextBox 4"/>
          <p:cNvSpPr txBox="1"/>
          <p:nvPr/>
        </p:nvSpPr>
        <p:spPr>
          <a:xfrm>
            <a:off x="5951984" y="3060374"/>
            <a:ext cx="4932040" cy="369332"/>
          </a:xfrm>
          <a:prstGeom prst="rect">
            <a:avLst/>
          </a:prstGeom>
          <a:solidFill>
            <a:schemeClr val="tx1"/>
          </a:solidFill>
        </p:spPr>
        <p:txBody>
          <a:bodyPr wrap="square" rtlCol="0">
            <a:spAutoFit/>
          </a:bodyPr>
          <a:lstStyle/>
          <a:p>
            <a:r>
              <a:rPr lang="en-US" dirty="0">
                <a:solidFill>
                  <a:schemeClr val="bg1"/>
                </a:solidFill>
              </a:rPr>
              <a:t>Don’t </a:t>
            </a:r>
            <a:r>
              <a:rPr lang="en-US" dirty="0" smtClean="0">
                <a:solidFill>
                  <a:schemeClr val="bg1"/>
                </a:solidFill>
              </a:rPr>
              <a:t>use Excel </a:t>
            </a:r>
            <a:r>
              <a:rPr lang="en-US" dirty="0">
                <a:solidFill>
                  <a:schemeClr val="bg1"/>
                </a:solidFill>
              </a:rPr>
              <a:t>for quantitative data</a:t>
            </a:r>
          </a:p>
        </p:txBody>
      </p:sp>
      <p:sp>
        <p:nvSpPr>
          <p:cNvPr id="7" name="TextBox 6"/>
          <p:cNvSpPr txBox="1"/>
          <p:nvPr/>
        </p:nvSpPr>
        <p:spPr>
          <a:xfrm>
            <a:off x="5735371" y="6294512"/>
            <a:ext cx="4932039" cy="276999"/>
          </a:xfrm>
          <a:prstGeom prst="rect">
            <a:avLst/>
          </a:prstGeom>
          <a:noFill/>
        </p:spPr>
        <p:txBody>
          <a:bodyPr wrap="square" rtlCol="0">
            <a:spAutoFit/>
          </a:bodyPr>
          <a:lstStyle/>
          <a:p>
            <a:r>
              <a:rPr lang="en-US" sz="1200" dirty="0"/>
              <a:t>https://doi.org/10.1186/s13059-016-1044-7</a:t>
            </a:r>
          </a:p>
        </p:txBody>
      </p:sp>
    </p:spTree>
    <p:extLst>
      <p:ext uri="{BB962C8B-B14F-4D97-AF65-F5344CB8AC3E}">
        <p14:creationId xmlns:p14="http://schemas.microsoft.com/office/powerpoint/2010/main" val="1990590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274638"/>
            <a:ext cx="9587408" cy="634082"/>
          </a:xfrm>
        </p:spPr>
        <p:txBody>
          <a:bodyPr>
            <a:normAutofit fontScale="90000"/>
          </a:bodyPr>
          <a:lstStyle/>
          <a:p>
            <a:r>
              <a:rPr lang="en-GB" dirty="0"/>
              <a:t>In practice: </a:t>
            </a:r>
            <a:r>
              <a:rPr lang="en-GB" dirty="0" smtClean="0"/>
              <a:t>Documentation in transcript</a:t>
            </a:r>
            <a:endParaRPr lang="en-GB" dirty="0"/>
          </a:p>
        </p:txBody>
      </p:sp>
      <p:pic>
        <p:nvPicPr>
          <p:cNvPr id="3" name="Picture 2"/>
          <p:cNvPicPr>
            <a:picLocks noChangeAspect="1"/>
          </p:cNvPicPr>
          <p:nvPr/>
        </p:nvPicPr>
        <p:blipFill>
          <a:blip r:embed="rId3"/>
          <a:stretch>
            <a:fillRect/>
          </a:stretch>
        </p:blipFill>
        <p:spPr>
          <a:xfrm>
            <a:off x="1497558" y="1268760"/>
            <a:ext cx="7839075" cy="3371850"/>
          </a:xfrm>
          <a:prstGeom prst="rect">
            <a:avLst/>
          </a:prstGeom>
        </p:spPr>
      </p:pic>
      <p:sp>
        <p:nvSpPr>
          <p:cNvPr id="4" name="TextBox 3"/>
          <p:cNvSpPr txBox="1"/>
          <p:nvPr/>
        </p:nvSpPr>
        <p:spPr>
          <a:xfrm>
            <a:off x="6672064" y="5000650"/>
            <a:ext cx="4464496" cy="276999"/>
          </a:xfrm>
          <a:prstGeom prst="rect">
            <a:avLst/>
          </a:prstGeom>
          <a:noFill/>
        </p:spPr>
        <p:txBody>
          <a:bodyPr wrap="square" rtlCol="0">
            <a:spAutoFit/>
          </a:bodyPr>
          <a:lstStyle/>
          <a:p>
            <a:r>
              <a:rPr lang="en-US" sz="1200" dirty="0" smtClean="0"/>
              <a:t>Source: </a:t>
            </a:r>
            <a:r>
              <a:rPr lang="en-US" sz="1200" dirty="0">
                <a:hlinkClick r:id="rId4"/>
              </a:rPr>
              <a:t>https://doi.org/10.5064/F6MS3QNV</a:t>
            </a:r>
            <a:endParaRPr lang="en-US" sz="1200" dirty="0"/>
          </a:p>
        </p:txBody>
      </p:sp>
    </p:spTree>
    <p:extLst>
      <p:ext uri="{BB962C8B-B14F-4D97-AF65-F5344CB8AC3E}">
        <p14:creationId xmlns:p14="http://schemas.microsoft.com/office/powerpoint/2010/main" val="18523834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altLang="en-US" dirty="0">
                <a:ea typeface="ＭＳ Ｐゴシック" pitchFamily="34" charset="-128"/>
              </a:rPr>
              <a:t>Metadata – data about data </a:t>
            </a:r>
            <a:endParaRPr lang="en-GB" dirty="0"/>
          </a:p>
        </p:txBody>
      </p:sp>
      <p:sp>
        <p:nvSpPr>
          <p:cNvPr id="3" name="Content Placeholder 2"/>
          <p:cNvSpPr>
            <a:spLocks noGrp="1"/>
          </p:cNvSpPr>
          <p:nvPr>
            <p:ph idx="1"/>
          </p:nvPr>
        </p:nvSpPr>
        <p:spPr/>
        <p:txBody>
          <a:bodyPr>
            <a:normAutofit/>
          </a:bodyPr>
          <a:lstStyle/>
          <a:p>
            <a:pPr marL="360363" indent="-273050">
              <a:tabLst>
                <a:tab pos="90488" algn="l"/>
              </a:tabLst>
            </a:pPr>
            <a:r>
              <a:rPr lang="en-GB" altLang="en-US" sz="2400" dirty="0">
                <a:ea typeface="ＭＳ Ｐゴシック" pitchFamily="34" charset="-128"/>
              </a:rPr>
              <a:t>Highly </a:t>
            </a:r>
            <a:r>
              <a:rPr lang="en-GB" altLang="en-US" sz="2400" dirty="0">
                <a:solidFill>
                  <a:srgbClr val="0085CA"/>
                </a:solidFill>
                <a:ea typeface="ＭＳ Ｐゴシック" pitchFamily="34" charset="-128"/>
              </a:rPr>
              <a:t>structured </a:t>
            </a:r>
            <a:r>
              <a:rPr lang="en-GB" altLang="en-US" sz="2400" dirty="0">
                <a:ea typeface="ＭＳ Ｐゴシック" pitchFamily="34" charset="-128"/>
              </a:rPr>
              <a:t>documentation </a:t>
            </a:r>
          </a:p>
          <a:p>
            <a:pPr marL="360363" indent="-273050">
              <a:tabLst>
                <a:tab pos="90488" algn="l"/>
              </a:tabLst>
            </a:pPr>
            <a:endParaRPr lang="en-GB" altLang="en-US" sz="2400" dirty="0">
              <a:ea typeface="ＭＳ Ｐゴシック" pitchFamily="34" charset="-128"/>
            </a:endParaRPr>
          </a:p>
          <a:p>
            <a:pPr marL="360363" indent="-273050">
              <a:tabLst>
                <a:tab pos="90488" algn="l"/>
              </a:tabLst>
            </a:pPr>
            <a:r>
              <a:rPr lang="en-GB" altLang="en-US" sz="2400" dirty="0">
                <a:ea typeface="ＭＳ Ｐゴシック" pitchFamily="34" charset="-128"/>
              </a:rPr>
              <a:t>Data collection metadata examples:</a:t>
            </a:r>
          </a:p>
          <a:p>
            <a:pPr marL="809625" lvl="1" indent="-269875">
              <a:tabLst>
                <a:tab pos="90488" algn="l"/>
              </a:tabLst>
            </a:pPr>
            <a:r>
              <a:rPr lang="en-GB" altLang="en-US" sz="2400" dirty="0">
                <a:ea typeface="ＭＳ Ｐゴシック" pitchFamily="34" charset="-128"/>
              </a:rPr>
              <a:t>Components of a bibliographic reference</a:t>
            </a:r>
          </a:p>
          <a:p>
            <a:pPr marL="809625" lvl="1" indent="-269875">
              <a:tabLst>
                <a:tab pos="90488" algn="l"/>
              </a:tabLst>
            </a:pPr>
            <a:r>
              <a:rPr lang="en-GB" altLang="en-US" sz="2400" dirty="0">
                <a:ea typeface="ＭＳ Ｐゴシック" pitchFamily="34" charset="-128"/>
              </a:rPr>
              <a:t>Core information that a search engine indexes to make the data findable</a:t>
            </a:r>
          </a:p>
          <a:p>
            <a:pPr marL="809625" lvl="1" indent="-269875">
              <a:buNone/>
              <a:tabLst>
                <a:tab pos="90488" algn="l"/>
              </a:tabLst>
            </a:pPr>
            <a:endParaRPr lang="en-GB" altLang="en-US" sz="2400" dirty="0">
              <a:ea typeface="ＭＳ Ｐゴシック" pitchFamily="34" charset="-128"/>
            </a:endParaRPr>
          </a:p>
          <a:p>
            <a:pPr marL="360363" indent="-273050">
              <a:tabLst>
                <a:tab pos="90488" algn="l"/>
              </a:tabLst>
            </a:pPr>
            <a:r>
              <a:rPr lang="en-GB" altLang="en-US" sz="2400" dirty="0">
                <a:ea typeface="ＭＳ Ｐゴシック" pitchFamily="34" charset="-128"/>
              </a:rPr>
              <a:t>International standards/schemes</a:t>
            </a:r>
          </a:p>
          <a:p>
            <a:pPr marL="809625" lvl="1" indent="-269875">
              <a:tabLst>
                <a:tab pos="90488" algn="l"/>
              </a:tabLst>
            </a:pPr>
            <a:r>
              <a:rPr lang="en-GB" altLang="en-US" sz="2400" dirty="0">
                <a:ea typeface="ＭＳ Ｐゴシック" pitchFamily="34" charset="-128"/>
              </a:rPr>
              <a:t>Data Documentation Initiative (DDI)</a:t>
            </a:r>
          </a:p>
          <a:p>
            <a:pPr marL="809625" lvl="1" indent="-269875">
              <a:tabLst>
                <a:tab pos="90488" algn="l"/>
              </a:tabLst>
            </a:pPr>
            <a:r>
              <a:rPr lang="en-GB" altLang="en-US" sz="2400" dirty="0">
                <a:ea typeface="ＭＳ Ｐゴシック" pitchFamily="34" charset="-128"/>
              </a:rPr>
              <a:t>Dublin Core</a:t>
            </a:r>
          </a:p>
        </p:txBody>
      </p:sp>
    </p:spTree>
    <p:extLst>
      <p:ext uri="{BB962C8B-B14F-4D97-AF65-F5344CB8AC3E}">
        <p14:creationId xmlns:p14="http://schemas.microsoft.com/office/powerpoint/2010/main" val="475034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000" dirty="0" smtClean="0">
                <a:ea typeface="ＭＳ Ｐゴシック" pitchFamily="34" charset="-128"/>
              </a:rPr>
              <a:t>Excerpt from </a:t>
            </a:r>
            <a:r>
              <a:rPr lang="en-GB" sz="3000" dirty="0">
                <a:ea typeface="ＭＳ Ｐゴシック" pitchFamily="34" charset="-128"/>
              </a:rPr>
              <a:t>QDR </a:t>
            </a:r>
            <a:r>
              <a:rPr lang="en-GB" sz="3000" dirty="0" err="1">
                <a:ea typeface="ＭＳ Ｐゴシック" pitchFamily="34" charset="-128"/>
              </a:rPr>
              <a:t>catalog</a:t>
            </a:r>
            <a:r>
              <a:rPr lang="en-GB" sz="3000" dirty="0">
                <a:ea typeface="ＭＳ Ｐゴシック" pitchFamily="34" charset="-128"/>
              </a:rPr>
              <a:t> record metadata</a:t>
            </a:r>
            <a:endParaRPr lang="en-GB" sz="3000" dirty="0"/>
          </a:p>
        </p:txBody>
      </p:sp>
      <p:pic>
        <p:nvPicPr>
          <p:cNvPr id="5" name="Picture 4"/>
          <p:cNvPicPr>
            <a:picLocks noChangeAspect="1"/>
          </p:cNvPicPr>
          <p:nvPr/>
        </p:nvPicPr>
        <p:blipFill>
          <a:blip r:embed="rId2"/>
          <a:stretch>
            <a:fillRect/>
          </a:stretch>
        </p:blipFill>
        <p:spPr>
          <a:xfrm>
            <a:off x="4485195" y="941034"/>
            <a:ext cx="7632848" cy="5764342"/>
          </a:xfrm>
          <a:prstGeom prst="rect">
            <a:avLst/>
          </a:prstGeom>
        </p:spPr>
      </p:pic>
      <p:pic>
        <p:nvPicPr>
          <p:cNvPr id="6" name="Picture 5"/>
          <p:cNvPicPr>
            <a:picLocks noChangeAspect="1"/>
          </p:cNvPicPr>
          <p:nvPr/>
        </p:nvPicPr>
        <p:blipFill>
          <a:blip r:embed="rId3"/>
          <a:stretch>
            <a:fillRect/>
          </a:stretch>
        </p:blipFill>
        <p:spPr>
          <a:xfrm>
            <a:off x="119192" y="1124744"/>
            <a:ext cx="6163623" cy="2922224"/>
          </a:xfrm>
          <a:prstGeom prst="rect">
            <a:avLst/>
          </a:prstGeom>
        </p:spPr>
      </p:pic>
      <p:sp>
        <p:nvSpPr>
          <p:cNvPr id="4" name="Oval 3"/>
          <p:cNvSpPr/>
          <p:nvPr/>
        </p:nvSpPr>
        <p:spPr>
          <a:xfrm>
            <a:off x="0" y="1550158"/>
            <a:ext cx="4457744" cy="7200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5377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Stuff happens: </a:t>
            </a:r>
            <a:r>
              <a:rPr lang="en-GB" dirty="0" smtClean="0"/>
              <a:t>Research nightmares</a:t>
            </a:r>
            <a:endParaRPr lang="en-GB" dirty="0"/>
          </a:p>
        </p:txBody>
      </p:sp>
      <p:pic>
        <p:nvPicPr>
          <p:cNvPr id="4" name="Picture 4" descr="p10706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1344" y="1196752"/>
            <a:ext cx="5384687" cy="3528392"/>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0017" y="1196752"/>
            <a:ext cx="5113784" cy="4267619"/>
          </a:xfrm>
          <a:prstGeom prst="rect">
            <a:avLst/>
          </a:prstGeom>
        </p:spPr>
      </p:pic>
      <p:sp>
        <p:nvSpPr>
          <p:cNvPr id="9" name="TextBox 8"/>
          <p:cNvSpPr txBox="1"/>
          <p:nvPr/>
        </p:nvSpPr>
        <p:spPr>
          <a:xfrm>
            <a:off x="191344" y="4727335"/>
            <a:ext cx="4608512" cy="276999"/>
          </a:xfrm>
          <a:prstGeom prst="rect">
            <a:avLst/>
          </a:prstGeom>
          <a:noFill/>
        </p:spPr>
        <p:txBody>
          <a:bodyPr wrap="square" rtlCol="0">
            <a:spAutoFit/>
          </a:bodyPr>
          <a:lstStyle/>
          <a:p>
            <a:r>
              <a:rPr lang="en-GB" sz="1200" dirty="0" smtClean="0"/>
              <a:t>Source</a:t>
            </a:r>
            <a:r>
              <a:rPr lang="en-GB" sz="1200" dirty="0"/>
              <a:t>: </a:t>
            </a:r>
            <a:r>
              <a:rPr lang="en-GB" sz="1200" dirty="0" smtClean="0"/>
              <a:t>lilysussman.wordpress.com</a:t>
            </a:r>
            <a:endParaRPr lang="en-GB" sz="1200" dirty="0"/>
          </a:p>
        </p:txBody>
      </p:sp>
      <p:sp>
        <p:nvSpPr>
          <p:cNvPr id="11" name="TextBox 10"/>
          <p:cNvSpPr txBox="1"/>
          <p:nvPr/>
        </p:nvSpPr>
        <p:spPr>
          <a:xfrm>
            <a:off x="623392" y="5396923"/>
            <a:ext cx="10225136" cy="1200329"/>
          </a:xfrm>
          <a:prstGeom prst="rect">
            <a:avLst/>
          </a:prstGeom>
          <a:noFill/>
        </p:spPr>
        <p:txBody>
          <a:bodyPr wrap="square" rtlCol="0">
            <a:spAutoFit/>
          </a:bodyPr>
          <a:lstStyle/>
          <a:p>
            <a:r>
              <a:rPr lang="en-US" sz="3600" b="1" dirty="0" smtClean="0">
                <a:solidFill>
                  <a:schemeClr val="accent1"/>
                </a:solidFill>
              </a:rPr>
              <a:t>Your can lose your data in various ways</a:t>
            </a:r>
            <a:br>
              <a:rPr lang="en-US" sz="3600" b="1" dirty="0" smtClean="0">
                <a:solidFill>
                  <a:schemeClr val="accent1"/>
                </a:solidFill>
              </a:rPr>
            </a:br>
            <a:r>
              <a:rPr lang="en-US" sz="3600" b="1" dirty="0" smtClean="0">
                <a:solidFill>
                  <a:schemeClr val="accent1"/>
                </a:solidFill>
              </a:rPr>
              <a:t>(one at least gives you a good story…)</a:t>
            </a:r>
            <a:endParaRPr lang="en-US" sz="3600" b="1" dirty="0">
              <a:solidFill>
                <a:schemeClr val="accent1"/>
              </a:solidFill>
            </a:endParaRPr>
          </a:p>
        </p:txBody>
      </p:sp>
      <p:sp>
        <p:nvSpPr>
          <p:cNvPr id="13" name="TextBox 12"/>
          <p:cNvSpPr txBox="1"/>
          <p:nvPr/>
        </p:nvSpPr>
        <p:spPr>
          <a:xfrm rot="5400000">
            <a:off x="8958218" y="3561501"/>
            <a:ext cx="5191162" cy="461665"/>
          </a:xfrm>
          <a:prstGeom prst="rect">
            <a:avLst/>
          </a:prstGeom>
          <a:noFill/>
        </p:spPr>
        <p:txBody>
          <a:bodyPr wrap="square" rtlCol="0">
            <a:spAutoFit/>
          </a:bodyPr>
          <a:lstStyle/>
          <a:p>
            <a:r>
              <a:rPr lang="en-US" sz="1200" dirty="0" smtClean="0"/>
              <a:t>Source: http</a:t>
            </a:r>
            <a:r>
              <a:rPr lang="en-US" sz="1200" dirty="0"/>
              <a:t>://graphics-unleashed.com/2015/04/smart-warning-predicts-imminent-hard-disk-failure/</a:t>
            </a:r>
          </a:p>
        </p:txBody>
      </p:sp>
    </p:spTree>
    <p:extLst>
      <p:ext uri="{BB962C8B-B14F-4D97-AF65-F5344CB8AC3E}">
        <p14:creationId xmlns:p14="http://schemas.microsoft.com/office/powerpoint/2010/main" val="20818032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p:txBody>
          <a:bodyPr/>
          <a:lstStyle/>
          <a:p>
            <a:r>
              <a:rPr lang="en-GB" dirty="0"/>
              <a:t>Backing-up data</a:t>
            </a:r>
          </a:p>
        </p:txBody>
      </p:sp>
      <p:sp>
        <p:nvSpPr>
          <p:cNvPr id="2" name="Content Placeholder 1"/>
          <p:cNvSpPr>
            <a:spLocks noGrp="1"/>
          </p:cNvSpPr>
          <p:nvPr>
            <p:ph idx="1"/>
          </p:nvPr>
        </p:nvSpPr>
        <p:spPr/>
        <p:txBody>
          <a:bodyPr>
            <a:normAutofit lnSpcReduction="10000"/>
          </a:bodyPr>
          <a:lstStyle/>
          <a:p>
            <a:r>
              <a:rPr lang="en-GB" sz="2400" dirty="0"/>
              <a:t>It’s not a case of </a:t>
            </a:r>
            <a:r>
              <a:rPr lang="en-GB" sz="2400" i="1" dirty="0"/>
              <a:t>if</a:t>
            </a:r>
            <a:r>
              <a:rPr lang="en-GB" sz="2400" dirty="0"/>
              <a:t> you will lose data, but </a:t>
            </a:r>
            <a:r>
              <a:rPr lang="en-GB" sz="2400" i="1" dirty="0"/>
              <a:t>when</a:t>
            </a:r>
            <a:r>
              <a:rPr lang="en-GB" sz="2400" dirty="0"/>
              <a:t> you will lose data!</a:t>
            </a:r>
          </a:p>
          <a:p>
            <a:endParaRPr lang="en-GB" sz="2400" dirty="0"/>
          </a:p>
          <a:p>
            <a:r>
              <a:rPr lang="en-GB" sz="2400" dirty="0"/>
              <a:t>Digital media are </a:t>
            </a:r>
            <a:r>
              <a:rPr lang="en-GB" sz="2400" dirty="0" smtClean="0"/>
              <a:t>particularly fallible</a:t>
            </a:r>
            <a:endParaRPr lang="en-GB" sz="2400" dirty="0"/>
          </a:p>
          <a:p>
            <a:endParaRPr lang="en-GB" sz="2400" dirty="0"/>
          </a:p>
          <a:p>
            <a:r>
              <a:rPr lang="en-GB" sz="2400" dirty="0"/>
              <a:t>Keep additional backup </a:t>
            </a:r>
            <a:r>
              <a:rPr lang="en-GB" sz="2400" dirty="0" smtClean="0"/>
              <a:t>copies </a:t>
            </a:r>
          </a:p>
          <a:p>
            <a:pPr lvl="1"/>
            <a:r>
              <a:rPr lang="en-GB" sz="2000" dirty="0" smtClean="0"/>
              <a:t>Rule #1: 3 versions</a:t>
            </a:r>
            <a:r>
              <a:rPr lang="en-GB" sz="2000" dirty="0"/>
              <a:t> </a:t>
            </a:r>
            <a:r>
              <a:rPr lang="en-GB" sz="2000" dirty="0" smtClean="0"/>
              <a:t>in 2 locations</a:t>
            </a:r>
          </a:p>
          <a:p>
            <a:pPr lvl="1"/>
            <a:r>
              <a:rPr lang="en-GB" sz="2000" dirty="0" smtClean="0"/>
              <a:t>Rule #2: Regular, automatic, incremental</a:t>
            </a:r>
            <a:endParaRPr lang="en-GB" sz="2000" dirty="0"/>
          </a:p>
          <a:p>
            <a:pPr lvl="1"/>
            <a:r>
              <a:rPr lang="en-US" sz="2000" dirty="0" smtClean="0">
                <a:ea typeface="ＭＳ Ｐゴシック" pitchFamily="34" charset="-128"/>
              </a:rPr>
              <a:t>Check that backups work; copy </a:t>
            </a:r>
            <a:r>
              <a:rPr lang="en-US" sz="2000" dirty="0">
                <a:ea typeface="ＭＳ Ｐゴシック" pitchFamily="34" charset="-128"/>
              </a:rPr>
              <a:t>data files to new media every 2-5 years</a:t>
            </a:r>
          </a:p>
          <a:p>
            <a:pPr marL="365760" lvl="1" indent="-256032">
              <a:spcBef>
                <a:spcPts val="400"/>
              </a:spcBef>
              <a:buSzPct val="68000"/>
              <a:buFont typeface="Wingdings 3"/>
              <a:buChar char=""/>
            </a:pPr>
            <a:endParaRPr lang="en-GB" sz="2400" dirty="0"/>
          </a:p>
          <a:p>
            <a:r>
              <a:rPr lang="en-GB" sz="2400" dirty="0"/>
              <a:t>Protect against: software failure, hardware failure, malicious attacks, natural disasters, </a:t>
            </a:r>
            <a:r>
              <a:rPr lang="en-GB" sz="2400" b="1" dirty="0" smtClean="0"/>
              <a:t>Yourself</a:t>
            </a:r>
            <a:r>
              <a:rPr lang="en-GB" sz="2400" dirty="0" smtClean="0"/>
              <a:t>!</a:t>
            </a:r>
            <a:endParaRPr lang="en-GB" sz="2400" dirty="0"/>
          </a:p>
          <a:p>
            <a:endParaRPr lang="en-GB" sz="2400" dirty="0"/>
          </a:p>
        </p:txBody>
      </p:sp>
    </p:spTree>
    <p:extLst>
      <p:ext uri="{BB962C8B-B14F-4D97-AF65-F5344CB8AC3E}">
        <p14:creationId xmlns:p14="http://schemas.microsoft.com/office/powerpoint/2010/main" val="36799452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title"/>
          </p:nvPr>
        </p:nvSpPr>
        <p:spPr/>
        <p:txBody>
          <a:bodyPr>
            <a:normAutofit/>
          </a:bodyPr>
          <a:lstStyle/>
          <a:p>
            <a:r>
              <a:rPr lang="en-GB" dirty="0" smtClean="0">
                <a:solidFill>
                  <a:schemeClr val="accent6"/>
                </a:solidFill>
              </a:rPr>
              <a:t>Agenda</a:t>
            </a:r>
            <a:endParaRPr lang="en-GB" dirty="0">
              <a:solidFill>
                <a:schemeClr val="accent6"/>
              </a:solidFill>
            </a:endParaRPr>
          </a:p>
        </p:txBody>
      </p:sp>
      <p:sp>
        <p:nvSpPr>
          <p:cNvPr id="2" name="Content Placeholder 1"/>
          <p:cNvSpPr>
            <a:spLocks noGrp="1"/>
          </p:cNvSpPr>
          <p:nvPr>
            <p:ph idx="1"/>
          </p:nvPr>
        </p:nvSpPr>
        <p:spPr/>
        <p:txBody>
          <a:bodyPr>
            <a:normAutofit/>
          </a:bodyPr>
          <a:lstStyle/>
          <a:p>
            <a:pPr marL="514350" indent="-514350">
              <a:lnSpc>
                <a:spcPct val="120000"/>
              </a:lnSpc>
              <a:spcBef>
                <a:spcPts val="0"/>
              </a:spcBef>
              <a:buFont typeface="+mj-lt"/>
              <a:buAutoNum type="arabicPeriod"/>
            </a:pPr>
            <a:r>
              <a:rPr lang="en-US" sz="2600" dirty="0" smtClean="0"/>
              <a:t>Data Management and Data Management Planning basics</a:t>
            </a:r>
          </a:p>
          <a:p>
            <a:pPr marL="514350" indent="-514350">
              <a:lnSpc>
                <a:spcPct val="120000"/>
              </a:lnSpc>
              <a:spcBef>
                <a:spcPts val="0"/>
              </a:spcBef>
              <a:buFont typeface="+mj-lt"/>
              <a:buAutoNum type="arabicPeriod"/>
            </a:pPr>
            <a:endParaRPr lang="en-US" sz="2600" dirty="0" smtClean="0"/>
          </a:p>
          <a:p>
            <a:pPr marL="514350" indent="-514350">
              <a:lnSpc>
                <a:spcPct val="120000"/>
              </a:lnSpc>
              <a:spcBef>
                <a:spcPts val="0"/>
              </a:spcBef>
              <a:buFont typeface="+mj-lt"/>
              <a:buAutoNum type="arabicPeriod"/>
            </a:pPr>
            <a:r>
              <a:rPr lang="en-US" sz="2600" dirty="0" smtClean="0"/>
              <a:t>Sharing Qualitative Data</a:t>
            </a:r>
          </a:p>
          <a:p>
            <a:pPr marL="514350" indent="-514350">
              <a:lnSpc>
                <a:spcPct val="120000"/>
              </a:lnSpc>
              <a:spcBef>
                <a:spcPts val="0"/>
              </a:spcBef>
              <a:buFont typeface="+mj-lt"/>
              <a:buAutoNum type="arabicPeriod"/>
            </a:pPr>
            <a:endParaRPr lang="en-US" sz="2600" dirty="0" smtClean="0"/>
          </a:p>
          <a:p>
            <a:pPr marL="514350" indent="-514350">
              <a:lnSpc>
                <a:spcPct val="120000"/>
              </a:lnSpc>
              <a:spcBef>
                <a:spcPts val="0"/>
              </a:spcBef>
              <a:buFont typeface="+mj-lt"/>
              <a:buAutoNum type="arabicPeriod"/>
            </a:pPr>
            <a:r>
              <a:rPr lang="en-US" sz="2600" dirty="0" smtClean="0"/>
              <a:t>Transparency and Qualitative Data</a:t>
            </a:r>
            <a:endParaRPr lang="en-US" sz="2600" dirty="0" smtClean="0"/>
          </a:p>
          <a:p>
            <a:pPr>
              <a:lnSpc>
                <a:spcPct val="120000"/>
              </a:lnSpc>
              <a:spcBef>
                <a:spcPts val="0"/>
              </a:spcBef>
            </a:pPr>
            <a:endParaRPr lang="en-US" sz="2600" dirty="0" smtClean="0"/>
          </a:p>
          <a:p>
            <a:pPr>
              <a:lnSpc>
                <a:spcPct val="120000"/>
              </a:lnSpc>
              <a:spcBef>
                <a:spcPts val="0"/>
              </a:spcBef>
            </a:pPr>
            <a:endParaRPr lang="en-US" sz="2600" dirty="0" smtClean="0"/>
          </a:p>
          <a:p>
            <a:pPr marL="0" indent="0">
              <a:lnSpc>
                <a:spcPct val="120000"/>
              </a:lnSpc>
              <a:spcBef>
                <a:spcPts val="0"/>
              </a:spcBef>
              <a:buNone/>
            </a:pPr>
            <a:endParaRPr lang="en-GB" sz="2600" dirty="0"/>
          </a:p>
          <a:p>
            <a:pPr>
              <a:lnSpc>
                <a:spcPct val="120000"/>
              </a:lnSpc>
              <a:spcBef>
                <a:spcPts val="0"/>
              </a:spcBef>
              <a:buNone/>
            </a:pPr>
            <a:endParaRPr lang="en-GB" altLang="en-US" sz="2600" dirty="0"/>
          </a:p>
          <a:p>
            <a:endParaRPr lang="en-US" dirty="0"/>
          </a:p>
        </p:txBody>
      </p:sp>
    </p:spTree>
    <p:extLst>
      <p:ext uri="{BB962C8B-B14F-4D97-AF65-F5344CB8AC3E}">
        <p14:creationId xmlns:p14="http://schemas.microsoft.com/office/powerpoint/2010/main" val="2424327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Cloud storage services</a:t>
            </a:r>
          </a:p>
        </p:txBody>
      </p:sp>
      <p:sp>
        <p:nvSpPr>
          <p:cNvPr id="3" name="Content Placeholder 2"/>
          <p:cNvSpPr>
            <a:spLocks noGrp="1"/>
          </p:cNvSpPr>
          <p:nvPr>
            <p:ph idx="1"/>
          </p:nvPr>
        </p:nvSpPr>
        <p:spPr>
          <a:xfrm>
            <a:off x="695400" y="1416680"/>
            <a:ext cx="10658400" cy="4964648"/>
          </a:xfrm>
        </p:spPr>
        <p:txBody>
          <a:bodyPr>
            <a:normAutofit/>
          </a:bodyPr>
          <a:lstStyle/>
          <a:p>
            <a:r>
              <a:rPr lang="en-GB" sz="2400" dirty="0"/>
              <a:t>Online or ‘cloud’ services increasingly popular</a:t>
            </a:r>
          </a:p>
          <a:p>
            <a:pPr lvl="1"/>
            <a:r>
              <a:rPr lang="en-GB" sz="2200" dirty="0" err="1" smtClean="0"/>
              <a:t>DropBox</a:t>
            </a:r>
            <a:r>
              <a:rPr lang="en-GB" sz="2200" dirty="0"/>
              <a:t>, </a:t>
            </a:r>
            <a:r>
              <a:rPr lang="en-GB" sz="2200" dirty="0" smtClean="0"/>
              <a:t>Box.com, </a:t>
            </a:r>
            <a:r>
              <a:rPr lang="en-GB" sz="2200" dirty="0"/>
              <a:t>OneDrive, Google </a:t>
            </a:r>
            <a:r>
              <a:rPr lang="en-GB" sz="2200" dirty="0" smtClean="0"/>
              <a:t>Drive </a:t>
            </a:r>
            <a:r>
              <a:rPr lang="en-GB" sz="2200" dirty="0"/>
              <a:t>etc.</a:t>
            </a:r>
          </a:p>
          <a:p>
            <a:pPr lvl="1"/>
            <a:r>
              <a:rPr lang="en-GB" sz="2200" dirty="0"/>
              <a:t>Very convenient</a:t>
            </a:r>
          </a:p>
          <a:p>
            <a:pPr lvl="1"/>
            <a:r>
              <a:rPr lang="en-GB" sz="2200" dirty="0"/>
              <a:t>Background syncing</a:t>
            </a:r>
          </a:p>
          <a:p>
            <a:pPr lvl="1"/>
            <a:r>
              <a:rPr lang="en-GB" sz="2200" dirty="0"/>
              <a:t>Mobile apps </a:t>
            </a:r>
            <a:r>
              <a:rPr lang="en-GB" sz="2200" dirty="0" smtClean="0"/>
              <a:t>available</a:t>
            </a:r>
            <a:endParaRPr lang="en-GB" sz="2400" dirty="0"/>
          </a:p>
          <a:p>
            <a:r>
              <a:rPr lang="en-GB" sz="2400" dirty="0" smtClean="0"/>
              <a:t>Use, but use with care:</a:t>
            </a:r>
            <a:endParaRPr lang="en-GB" sz="2400" dirty="0"/>
          </a:p>
          <a:p>
            <a:pPr>
              <a:tabLst>
                <a:tab pos="355600" algn="l"/>
              </a:tabLst>
            </a:pPr>
            <a:r>
              <a:rPr lang="en-GB" sz="2400" dirty="0">
                <a:ea typeface="ＭＳ Ｐゴシック" pitchFamily="34" charset="-128"/>
              </a:rPr>
              <a:t>Consider if appropriate, as services can be hosted </a:t>
            </a:r>
            <a:r>
              <a:rPr lang="en-GB" sz="2400" dirty="0" smtClean="0">
                <a:ea typeface="ＭＳ Ｐゴシック" pitchFamily="34" charset="-128"/>
              </a:rPr>
              <a:t/>
            </a:r>
            <a:br>
              <a:rPr lang="en-GB" sz="2400" dirty="0" smtClean="0">
                <a:ea typeface="ＭＳ Ｐゴシック" pitchFamily="34" charset="-128"/>
              </a:rPr>
            </a:br>
            <a:r>
              <a:rPr lang="en-GB" sz="2400" dirty="0" smtClean="0">
                <a:ea typeface="ＭＳ Ｐゴシック" pitchFamily="34" charset="-128"/>
              </a:rPr>
              <a:t>outside </a:t>
            </a:r>
            <a:r>
              <a:rPr lang="en-GB" sz="2400" dirty="0">
                <a:ea typeface="ＭＳ Ｐゴシック" pitchFamily="34" charset="-128"/>
              </a:rPr>
              <a:t>your country (personal data laws)</a:t>
            </a:r>
          </a:p>
          <a:p>
            <a:pPr>
              <a:tabLst>
                <a:tab pos="355600" algn="l"/>
              </a:tabLst>
            </a:pPr>
            <a:r>
              <a:rPr lang="en-GB" sz="2400" dirty="0">
                <a:ea typeface="ＭＳ Ｐゴシック" pitchFamily="34" charset="-128"/>
              </a:rPr>
              <a:t>Encrypt anything sensitive (</a:t>
            </a:r>
            <a:r>
              <a:rPr lang="en-GB" sz="2400" dirty="0" smtClean="0">
                <a:ea typeface="ＭＳ Ｐゴシック" pitchFamily="34" charset="-128"/>
              </a:rPr>
              <a:t>e.g.: </a:t>
            </a:r>
            <a:r>
              <a:rPr lang="en-GB" sz="2400" dirty="0" err="1" smtClean="0"/>
              <a:t>VeraCrypt</a:t>
            </a:r>
            <a:r>
              <a:rPr lang="en-GB" sz="2400" dirty="0" smtClean="0"/>
              <a:t>) </a:t>
            </a:r>
            <a:r>
              <a:rPr lang="en-GB" sz="2400" dirty="0" smtClean="0">
                <a:ea typeface="ＭＳ Ｐゴシック" pitchFamily="34" charset="-128"/>
              </a:rPr>
              <a:t>or</a:t>
            </a:r>
          </a:p>
          <a:p>
            <a:pPr>
              <a:tabLst>
                <a:tab pos="355600" algn="l"/>
              </a:tabLst>
            </a:pPr>
            <a:r>
              <a:rPr lang="en-GB" sz="2400" dirty="0" smtClean="0">
                <a:ea typeface="ＭＳ Ｐゴシック" pitchFamily="34" charset="-128"/>
              </a:rPr>
              <a:t>Look for services with end-to-end encryption, aka, “zero knowledge”</a:t>
            </a:r>
          </a:p>
          <a:p>
            <a:pPr lvl="1">
              <a:tabLst>
                <a:tab pos="355600" algn="l"/>
              </a:tabLst>
            </a:pPr>
            <a:r>
              <a:rPr lang="en-GB" sz="2000" dirty="0" smtClean="0">
                <a:ea typeface="ＭＳ Ｐゴシック" pitchFamily="34" charset="-128"/>
              </a:rPr>
              <a:t>Often paid; did you budget for that?</a:t>
            </a:r>
            <a:endParaRPr lang="en-GB" sz="2000" dirty="0">
              <a:ea typeface="ＭＳ Ｐゴシック" pitchFamily="34" charset="-128"/>
            </a:endParaRPr>
          </a:p>
          <a:p>
            <a:pPr>
              <a:tabLst>
                <a:tab pos="355600" algn="l"/>
              </a:tabLst>
            </a:pPr>
            <a:r>
              <a:rPr lang="en-GB" sz="2400" dirty="0" smtClean="0">
                <a:ea typeface="ＭＳ Ｐゴシック" pitchFamily="34" charset="-128"/>
              </a:rPr>
              <a:t>Your IT Department may have rules &amp; services for this</a:t>
            </a:r>
            <a:endParaRPr lang="en-GB" sz="2400" dirty="0">
              <a:ea typeface="ＭＳ Ｐゴシック" pitchFamily="34" charset="-128"/>
            </a:endParaRPr>
          </a:p>
          <a:p>
            <a:pPr marL="457200" lvl="1" indent="0">
              <a:buNone/>
              <a:tabLst>
                <a:tab pos="355600" algn="l"/>
              </a:tabLst>
            </a:pPr>
            <a:endParaRPr lang="en-GB" sz="2000" dirty="0"/>
          </a:p>
          <a:p>
            <a:endParaRPr lang="en-GB" sz="2000" dirty="0"/>
          </a:p>
          <a:p>
            <a:endParaRPr lang="en-GB" sz="2000" dirty="0"/>
          </a:p>
          <a:p>
            <a:endParaRPr lang="en-GB" sz="2000" dirty="0"/>
          </a:p>
          <a:p>
            <a:endParaRPr lang="en-GB" sz="2000" dirty="0"/>
          </a:p>
          <a:p>
            <a:endParaRPr lang="en-GB" sz="2000" dirty="0"/>
          </a:p>
        </p:txBody>
      </p:sp>
    </p:spTree>
    <p:extLst>
      <p:ext uri="{BB962C8B-B14F-4D97-AF65-F5344CB8AC3E}">
        <p14:creationId xmlns:p14="http://schemas.microsoft.com/office/powerpoint/2010/main" val="18880783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Archiving Internet Sources</a:t>
            </a:r>
            <a:endParaRPr lang="en-US" dirty="0"/>
          </a:p>
        </p:txBody>
      </p:sp>
      <p:sp>
        <p:nvSpPr>
          <p:cNvPr id="3" name="Content Placeholder 2"/>
          <p:cNvSpPr>
            <a:spLocks noGrp="1"/>
          </p:cNvSpPr>
          <p:nvPr>
            <p:ph idx="1"/>
          </p:nvPr>
        </p:nvSpPr>
        <p:spPr/>
        <p:txBody>
          <a:bodyPr/>
          <a:lstStyle/>
          <a:p>
            <a:r>
              <a:rPr lang="en-US" dirty="0" smtClean="0"/>
              <a:t>Online sources may go away:</a:t>
            </a:r>
          </a:p>
          <a:p>
            <a:pPr lvl="1"/>
            <a:r>
              <a:rPr lang="en-US" dirty="0" smtClean="0"/>
              <a:t>E.g., more </a:t>
            </a:r>
            <a:r>
              <a:rPr lang="en-US" dirty="0"/>
              <a:t>than half of the reproducibility links in articles from the </a:t>
            </a:r>
            <a:r>
              <a:rPr lang="en-US" i="1" dirty="0"/>
              <a:t>American Political Science Review</a:t>
            </a:r>
            <a:r>
              <a:rPr lang="en-US" dirty="0"/>
              <a:t> between 2000 and 2013 couldn’t be accessed in 2016 (</a:t>
            </a:r>
            <a:r>
              <a:rPr lang="en-US" b="1" i="1" dirty="0" err="1">
                <a:hlinkClick r:id="rId2"/>
              </a:rPr>
              <a:t>Gertler</a:t>
            </a:r>
            <a:r>
              <a:rPr lang="en-US" b="1" i="1" dirty="0">
                <a:hlinkClick r:id="rId2"/>
              </a:rPr>
              <a:t> and Bullock 2017</a:t>
            </a:r>
            <a:r>
              <a:rPr lang="en-US" dirty="0"/>
              <a:t>, 167</a:t>
            </a:r>
            <a:r>
              <a:rPr lang="en-US" dirty="0" smtClean="0"/>
              <a:t>).</a:t>
            </a:r>
          </a:p>
          <a:p>
            <a:r>
              <a:rPr lang="en-US" dirty="0" smtClean="0"/>
              <a:t>Saving local copies is good but insufficient for transparency. </a:t>
            </a:r>
            <a:endParaRPr lang="en-US" dirty="0"/>
          </a:p>
          <a:p>
            <a:pPr lvl="1"/>
            <a:r>
              <a:rPr lang="en-US" dirty="0" smtClean="0"/>
              <a:t>Also: often cannot be shared through repository because of copyright</a:t>
            </a:r>
          </a:p>
          <a:p>
            <a:r>
              <a:rPr lang="en-US" dirty="0" smtClean="0"/>
              <a:t>Use internet archiving services (especially the </a:t>
            </a:r>
            <a:r>
              <a:rPr lang="en-US" dirty="0"/>
              <a:t>Internet Archive: https://archive.org/web/ </a:t>
            </a:r>
            <a:r>
              <a:rPr lang="en-US" dirty="0" smtClean="0"/>
              <a:t>)</a:t>
            </a:r>
          </a:p>
        </p:txBody>
      </p:sp>
    </p:spTree>
    <p:extLst>
      <p:ext uri="{BB962C8B-B14F-4D97-AF65-F5344CB8AC3E}">
        <p14:creationId xmlns:p14="http://schemas.microsoft.com/office/powerpoint/2010/main" val="16546919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Internet Archives</a:t>
            </a:r>
            <a:endParaRPr lang="en-US" dirty="0"/>
          </a:p>
        </p:txBody>
      </p:sp>
      <p:sp>
        <p:nvSpPr>
          <p:cNvPr id="3" name="Content Placeholder 2"/>
          <p:cNvSpPr>
            <a:spLocks noGrp="1"/>
          </p:cNvSpPr>
          <p:nvPr>
            <p:ph idx="1"/>
          </p:nvPr>
        </p:nvSpPr>
        <p:spPr/>
        <p:txBody>
          <a:bodyPr/>
          <a:lstStyle/>
          <a:p>
            <a:pPr marL="0" indent="0">
              <a:buNone/>
            </a:pPr>
            <a:r>
              <a:rPr lang="en-US" dirty="0" smtClean="0"/>
              <a:t>The </a:t>
            </a:r>
            <a:r>
              <a:rPr lang="en-US" dirty="0"/>
              <a:t>list of the broken links that </a:t>
            </a:r>
            <a:r>
              <a:rPr lang="en-US" dirty="0" err="1"/>
              <a:t>Gertler</a:t>
            </a:r>
            <a:r>
              <a:rPr lang="en-US" dirty="0"/>
              <a:t> and Bullock found in the </a:t>
            </a:r>
            <a:r>
              <a:rPr lang="en-US" i="1" dirty="0"/>
              <a:t>American Political Science Review</a:t>
            </a:r>
            <a:r>
              <a:rPr lang="en-US" dirty="0"/>
              <a:t> </a:t>
            </a:r>
            <a:r>
              <a:rPr lang="en-US" dirty="0" smtClean="0"/>
              <a:t> is available (in a data repository): </a:t>
            </a:r>
            <a:r>
              <a:rPr lang="en-US" dirty="0" smtClean="0">
                <a:hlinkClick r:id="rId2"/>
              </a:rPr>
              <a:t>http</a:t>
            </a:r>
            <a:r>
              <a:rPr lang="en-US" dirty="0">
                <a:hlinkClick r:id="rId2"/>
              </a:rPr>
              <a:t>://</a:t>
            </a:r>
            <a:r>
              <a:rPr lang="en-US" dirty="0" smtClean="0">
                <a:hlinkClick r:id="rId2"/>
              </a:rPr>
              <a:t>bit.do/broken-links</a:t>
            </a:r>
            <a:r>
              <a:rPr lang="en-US" dirty="0" smtClean="0"/>
              <a:t> </a:t>
            </a:r>
            <a:endParaRPr lang="en-US" dirty="0"/>
          </a:p>
          <a:p>
            <a:r>
              <a:rPr lang="en-US" dirty="0" smtClean="0"/>
              <a:t>Download </a:t>
            </a:r>
            <a:r>
              <a:rPr lang="en-US" dirty="0"/>
              <a:t>the file, open it in Excel, and find the first five links marked as “Did not find resource”. </a:t>
            </a:r>
            <a:endParaRPr lang="en-US" dirty="0" smtClean="0"/>
          </a:p>
          <a:p>
            <a:r>
              <a:rPr lang="en-US" dirty="0" smtClean="0"/>
              <a:t>What </a:t>
            </a:r>
            <a:r>
              <a:rPr lang="en-US" dirty="0"/>
              <a:t>sorts of websites are these? Can you still find the linked content using the Internet Archive’s Way Back Machine</a:t>
            </a:r>
            <a:r>
              <a:rPr lang="en-US" dirty="0"/>
              <a:t>? (</a:t>
            </a:r>
            <a:r>
              <a:rPr lang="en-US" dirty="0">
                <a:hlinkClick r:id="rId3"/>
              </a:rPr>
              <a:t>https://archive.org/web</a:t>
            </a:r>
            <a:r>
              <a:rPr lang="en-US" dirty="0" smtClean="0">
                <a:hlinkClick r:id="rId3"/>
              </a:rPr>
              <a:t>/</a:t>
            </a:r>
            <a:r>
              <a:rPr lang="en-US" dirty="0" smtClean="0"/>
              <a:t> )</a:t>
            </a:r>
            <a:endParaRPr lang="en-US" dirty="0"/>
          </a:p>
        </p:txBody>
      </p:sp>
    </p:spTree>
    <p:extLst>
      <p:ext uri="{BB962C8B-B14F-4D97-AF65-F5344CB8AC3E}">
        <p14:creationId xmlns:p14="http://schemas.microsoft.com/office/powerpoint/2010/main" val="21389622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32656"/>
            <a:ext cx="9525744" cy="634082"/>
          </a:xfrm>
        </p:spPr>
        <p:txBody>
          <a:bodyPr>
            <a:noAutofit/>
          </a:bodyPr>
          <a:lstStyle/>
          <a:p>
            <a:r>
              <a:rPr lang="en-GB" sz="4800" dirty="0">
                <a:ea typeface="ＭＳ Ｐゴシック" pitchFamily="34" charset="-128"/>
              </a:rPr>
              <a:t>Data destruction </a:t>
            </a:r>
            <a:endParaRPr lang="en-GB" sz="4800" dirty="0"/>
          </a:p>
        </p:txBody>
      </p:sp>
      <p:sp>
        <p:nvSpPr>
          <p:cNvPr id="3" name="Content Placeholder 2"/>
          <p:cNvSpPr>
            <a:spLocks noGrp="1"/>
          </p:cNvSpPr>
          <p:nvPr>
            <p:ph idx="1"/>
          </p:nvPr>
        </p:nvSpPr>
        <p:spPr>
          <a:xfrm>
            <a:off x="623392" y="1426773"/>
            <a:ext cx="9937104" cy="4810539"/>
          </a:xfrm>
        </p:spPr>
        <p:txBody>
          <a:bodyPr>
            <a:normAutofit/>
          </a:bodyPr>
          <a:lstStyle/>
          <a:p>
            <a:pPr marL="109728" indent="0">
              <a:buNone/>
            </a:pPr>
            <a:r>
              <a:rPr lang="en-GB" sz="2400" dirty="0">
                <a:ea typeface="ＭＳ Ｐゴシック" pitchFamily="34" charset="-128"/>
              </a:rPr>
              <a:t>Beware of mandates to destroy the data but, if required, keep the following in mind:</a:t>
            </a:r>
          </a:p>
          <a:p>
            <a:endParaRPr lang="en-GB" sz="2400" dirty="0">
              <a:ea typeface="ＭＳ Ｐゴシック" pitchFamily="34" charset="-128"/>
            </a:endParaRPr>
          </a:p>
          <a:p>
            <a:r>
              <a:rPr lang="en-GB" sz="2400" dirty="0">
                <a:ea typeface="ＭＳ Ｐゴシック" pitchFamily="34" charset="-128"/>
              </a:rPr>
              <a:t>When you delete a file from a hard drive, it’s still retrievable – even after emptying the recycle bin</a:t>
            </a:r>
          </a:p>
          <a:p>
            <a:r>
              <a:rPr lang="en-GB" sz="2400" dirty="0">
                <a:ea typeface="ＭＳ Ｐゴシック" pitchFamily="34" charset="-128"/>
              </a:rPr>
              <a:t>Files need to be overwritten (ideally multiple times) with random data to ensure they are irretrievable</a:t>
            </a:r>
          </a:p>
          <a:p>
            <a:r>
              <a:rPr lang="en-GB" sz="2400" dirty="0">
                <a:ea typeface="ＭＳ Ｐゴシック" pitchFamily="34" charset="-128"/>
              </a:rPr>
              <a:t>Free file and folder-shredding software </a:t>
            </a:r>
          </a:p>
          <a:p>
            <a:endParaRPr lang="en-GB" sz="2000" dirty="0">
              <a:ea typeface="ＭＳ Ｐゴシック" pitchFamily="34" charset="-128"/>
            </a:endParaRPr>
          </a:p>
          <a:p>
            <a:endParaRPr lang="en-GB" sz="2000" dirty="0"/>
          </a:p>
        </p:txBody>
      </p:sp>
      <p:pic>
        <p:nvPicPr>
          <p:cNvPr id="1026" name="Picture 2" descr="MFT-NTFSWalk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9936" y="3493762"/>
            <a:ext cx="6134100" cy="319087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237097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subTnLst>
                                    <p:set>
                                      <p:cBhvr override="childStyle">
                                        <p:cTn dur="1" fill="hold" display="0" masterRel="nextClick" afterEffect="1"/>
                                        <p:tgtEl>
                                          <p:spTgt spid="102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Sharing Qualitative Data</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5193373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a:bodyPr>
          <a:lstStyle/>
          <a:p>
            <a:r>
              <a:rPr lang="en-US" altLang="en-US" dirty="0">
                <a:ea typeface="ＭＳ Ｐゴシック" pitchFamily="34" charset="-128"/>
              </a:rPr>
              <a:t>How to share data ethically/ legally</a:t>
            </a:r>
          </a:p>
        </p:txBody>
      </p:sp>
      <p:sp>
        <p:nvSpPr>
          <p:cNvPr id="24579" name="Rectangle 3"/>
          <p:cNvSpPr>
            <a:spLocks noGrp="1" noChangeArrowheads="1"/>
          </p:cNvSpPr>
          <p:nvPr>
            <p:ph idx="1"/>
          </p:nvPr>
        </p:nvSpPr>
        <p:spPr>
          <a:xfrm>
            <a:off x="838200" y="1340768"/>
            <a:ext cx="10874424" cy="4892640"/>
          </a:xfrm>
        </p:spPr>
        <p:txBody>
          <a:bodyPr>
            <a:noAutofit/>
          </a:bodyPr>
          <a:lstStyle/>
          <a:p>
            <a:pPr marL="109728" indent="0">
              <a:lnSpc>
                <a:spcPct val="80000"/>
              </a:lnSpc>
              <a:buNone/>
            </a:pPr>
            <a:endParaRPr lang="en-GB" altLang="en-US" sz="2000" dirty="0">
              <a:ea typeface="ＭＳ Ｐゴシック" pitchFamily="34" charset="-128"/>
            </a:endParaRPr>
          </a:p>
          <a:p>
            <a:pPr>
              <a:lnSpc>
                <a:spcPct val="110000"/>
              </a:lnSpc>
            </a:pPr>
            <a:r>
              <a:rPr lang="en-GB" altLang="en-US" dirty="0" smtClean="0">
                <a:ea typeface="ＭＳ Ｐゴシック" pitchFamily="34" charset="-128"/>
              </a:rPr>
              <a:t>Obtain </a:t>
            </a:r>
            <a:r>
              <a:rPr lang="en-GB" altLang="en-US" dirty="0">
                <a:solidFill>
                  <a:srgbClr val="00AACA"/>
                </a:solidFill>
                <a:ea typeface="ＭＳ Ｐゴシック" pitchFamily="34" charset="-128"/>
              </a:rPr>
              <a:t>informed consent</a:t>
            </a:r>
            <a:r>
              <a:rPr lang="en-GB" altLang="en-US" dirty="0">
                <a:ea typeface="ＭＳ Ｐゴシック" pitchFamily="34" charset="-128"/>
              </a:rPr>
              <a:t>, including </a:t>
            </a:r>
            <a:r>
              <a:rPr lang="en-GB" altLang="en-US" b="1" i="1" dirty="0">
                <a:ea typeface="ＭＳ Ｐゴシック" pitchFamily="34" charset="-128"/>
              </a:rPr>
              <a:t>explicitly</a:t>
            </a:r>
            <a:r>
              <a:rPr lang="en-GB" altLang="en-US" dirty="0">
                <a:ea typeface="ＭＳ Ｐゴシック" pitchFamily="34" charset="-128"/>
              </a:rPr>
              <a:t> for data sharing and long-term  preservation / </a:t>
            </a:r>
            <a:r>
              <a:rPr lang="en-GB" altLang="en-US" dirty="0" smtClean="0">
                <a:ea typeface="ＭＳ Ｐゴシック" pitchFamily="34" charset="-128"/>
              </a:rPr>
              <a:t>curation</a:t>
            </a:r>
            <a:endParaRPr lang="en-US" altLang="en-US" dirty="0">
              <a:ea typeface="ＭＳ Ｐゴシック" pitchFamily="34" charset="-128"/>
            </a:endParaRPr>
          </a:p>
          <a:p>
            <a:pPr>
              <a:lnSpc>
                <a:spcPct val="110000"/>
              </a:lnSpc>
            </a:pPr>
            <a:r>
              <a:rPr lang="en-US" altLang="en-US" dirty="0">
                <a:solidFill>
                  <a:srgbClr val="00AACA"/>
                </a:solidFill>
                <a:ea typeface="ＭＳ Ｐゴシック" pitchFamily="34" charset="-128"/>
              </a:rPr>
              <a:t>Protect identities, </a:t>
            </a:r>
            <a:r>
              <a:rPr lang="en-US" altLang="en-US" dirty="0" smtClean="0">
                <a:ea typeface="ＭＳ Ｐゴシック" pitchFamily="34" charset="-128"/>
              </a:rPr>
              <a:t>e.g., not </a:t>
            </a:r>
            <a:r>
              <a:rPr lang="en-US" altLang="en-US" dirty="0">
                <a:ea typeface="ＭＳ Ｐゴシック" pitchFamily="34" charset="-128"/>
              </a:rPr>
              <a:t>collecting personal details when </a:t>
            </a:r>
            <a:r>
              <a:rPr lang="en-US" altLang="en-US" dirty="0" smtClean="0">
                <a:ea typeface="ＭＳ Ｐゴシック" pitchFamily="34" charset="-128"/>
              </a:rPr>
              <a:t>unnecessary</a:t>
            </a:r>
            <a:r>
              <a:rPr lang="en-US" altLang="en-US" dirty="0">
                <a:ea typeface="ＭＳ Ｐゴシック" pitchFamily="34" charset="-128"/>
              </a:rPr>
              <a:t> </a:t>
            </a:r>
            <a:r>
              <a:rPr lang="en-US" altLang="en-US" dirty="0" smtClean="0">
                <a:ea typeface="ＭＳ Ｐゴシック" pitchFamily="34" charset="-128"/>
              </a:rPr>
              <a:t>during </a:t>
            </a:r>
            <a:r>
              <a:rPr lang="en-US" altLang="en-US" dirty="0">
                <a:ea typeface="ＭＳ Ｐゴシック" pitchFamily="34" charset="-128"/>
              </a:rPr>
              <a:t>data collection; </a:t>
            </a:r>
            <a:r>
              <a:rPr lang="en-US" altLang="en-US" dirty="0" smtClean="0">
                <a:ea typeface="ＭＳ Ｐゴシック" pitchFamily="34" charset="-128"/>
              </a:rPr>
              <a:t>de-identification after the fact </a:t>
            </a:r>
            <a:endParaRPr lang="en-US" altLang="en-US" dirty="0">
              <a:ea typeface="ＭＳ Ｐゴシック" pitchFamily="34" charset="-128"/>
            </a:endParaRPr>
          </a:p>
          <a:p>
            <a:pPr>
              <a:lnSpc>
                <a:spcPct val="110000"/>
              </a:lnSpc>
            </a:pPr>
            <a:r>
              <a:rPr lang="en-US" altLang="en-US" dirty="0">
                <a:solidFill>
                  <a:srgbClr val="00AACA"/>
                </a:solidFill>
                <a:ea typeface="ＭＳ Ｐゴシック" pitchFamily="34" charset="-128"/>
              </a:rPr>
              <a:t>Regulate access </a:t>
            </a:r>
            <a:r>
              <a:rPr lang="en-US" altLang="en-US" dirty="0">
                <a:ea typeface="ＭＳ Ｐゴシック" pitchFamily="34" charset="-128"/>
              </a:rPr>
              <a:t>where needed (</a:t>
            </a:r>
            <a:r>
              <a:rPr lang="en-GB" altLang="en-US" dirty="0">
                <a:ea typeface="ＭＳ Ｐゴシック" pitchFamily="34" charset="-128"/>
              </a:rPr>
              <a:t>all or part of data), </a:t>
            </a:r>
            <a:r>
              <a:rPr lang="en-US" altLang="en-US" dirty="0">
                <a:ea typeface="ＭＳ Ｐゴシック" pitchFamily="34" charset="-128"/>
              </a:rPr>
              <a:t>e.g</a:t>
            </a:r>
            <a:r>
              <a:rPr lang="en-US" altLang="en-US" dirty="0" smtClean="0">
                <a:ea typeface="ＭＳ Ｐゴシック" pitchFamily="34" charset="-128"/>
              </a:rPr>
              <a:t>., </a:t>
            </a:r>
            <a:r>
              <a:rPr lang="en-US" altLang="en-US" dirty="0">
                <a:ea typeface="ＭＳ Ｐゴシック" pitchFamily="34" charset="-128"/>
              </a:rPr>
              <a:t>by group, use, time </a:t>
            </a:r>
            <a:r>
              <a:rPr lang="en-US" altLang="en-US" dirty="0" smtClean="0">
                <a:ea typeface="ＭＳ Ｐゴシック" pitchFamily="34" charset="-128"/>
              </a:rPr>
              <a:t>period</a:t>
            </a:r>
            <a:endParaRPr lang="en-US" altLang="en-US" dirty="0">
              <a:ea typeface="ＭＳ Ｐゴシック" pitchFamily="34" charset="-128"/>
            </a:endParaRPr>
          </a:p>
          <a:p>
            <a:pPr>
              <a:lnSpc>
                <a:spcPct val="110000"/>
              </a:lnSpc>
            </a:pPr>
            <a:r>
              <a:rPr lang="en-GB" altLang="en-US" dirty="0">
                <a:solidFill>
                  <a:srgbClr val="00AACA"/>
                </a:solidFill>
                <a:ea typeface="ＭＳ Ｐゴシック" pitchFamily="34" charset="-128"/>
              </a:rPr>
              <a:t>Securely store </a:t>
            </a:r>
            <a:r>
              <a:rPr lang="en-GB" altLang="en-US" dirty="0">
                <a:ea typeface="ＭＳ Ｐゴシック" pitchFamily="34" charset="-128"/>
              </a:rPr>
              <a:t>personal or sensitive data (separately)</a:t>
            </a:r>
          </a:p>
          <a:p>
            <a:pPr lvl="1">
              <a:lnSpc>
                <a:spcPct val="80000"/>
              </a:lnSpc>
            </a:pPr>
            <a:endParaRPr lang="en-GB" altLang="en-US" sz="2000" dirty="0">
              <a:ea typeface="ＭＳ Ｐゴシック" pitchFamily="34" charset="-128"/>
            </a:endParaRPr>
          </a:p>
          <a:p>
            <a:pPr>
              <a:lnSpc>
                <a:spcPct val="80000"/>
              </a:lnSpc>
            </a:pPr>
            <a:endParaRPr lang="en-US" altLang="en-US" sz="2000" dirty="0">
              <a:ea typeface="ＭＳ Ｐゴシック" pitchFamily="34" charset="-128"/>
            </a:endParaRPr>
          </a:p>
        </p:txBody>
      </p:sp>
    </p:spTree>
    <p:extLst>
      <p:ext uri="{BB962C8B-B14F-4D97-AF65-F5344CB8AC3E}">
        <p14:creationId xmlns:p14="http://schemas.microsoft.com/office/powerpoint/2010/main" val="15970666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Planning is </a:t>
            </a:r>
            <a:r>
              <a:rPr lang="en-US" dirty="0"/>
              <a:t>key! (again) </a:t>
            </a:r>
            <a:r>
              <a:rPr lang="en-US" dirty="0" smtClean="0"/>
              <a:t>	</a:t>
            </a:r>
            <a:endParaRPr lang="en-US" dirty="0"/>
          </a:p>
        </p:txBody>
      </p:sp>
      <p:sp>
        <p:nvSpPr>
          <p:cNvPr id="3" name="Content Placeholder 2"/>
          <p:cNvSpPr>
            <a:spLocks noGrp="1"/>
          </p:cNvSpPr>
          <p:nvPr>
            <p:ph idx="1"/>
          </p:nvPr>
        </p:nvSpPr>
        <p:spPr>
          <a:xfrm>
            <a:off x="609600" y="1628800"/>
            <a:ext cx="10972800" cy="4378492"/>
          </a:xfrm>
        </p:spPr>
        <p:txBody>
          <a:bodyPr>
            <a:normAutofit lnSpcReduction="10000"/>
          </a:bodyPr>
          <a:lstStyle/>
          <a:p>
            <a:r>
              <a:rPr lang="en-US" dirty="0" smtClean="0"/>
              <a:t>Collecting identifying </a:t>
            </a:r>
            <a:r>
              <a:rPr lang="en-US" dirty="0"/>
              <a:t>i</a:t>
            </a:r>
            <a:r>
              <a:rPr lang="en-US" dirty="0" smtClean="0"/>
              <a:t>nformation</a:t>
            </a:r>
          </a:p>
          <a:p>
            <a:pPr lvl="1"/>
            <a:r>
              <a:rPr lang="en-US" dirty="0" smtClean="0"/>
              <a:t>Avoid collecting unless necessary</a:t>
            </a:r>
          </a:p>
          <a:p>
            <a:pPr lvl="1"/>
            <a:r>
              <a:rPr lang="en-US" dirty="0" smtClean="0"/>
              <a:t>Where confidential: Keep directly identifying info separate and secure</a:t>
            </a:r>
          </a:p>
          <a:p>
            <a:endParaRPr lang="en-US" dirty="0" smtClean="0"/>
          </a:p>
          <a:p>
            <a:r>
              <a:rPr lang="en-US" dirty="0" smtClean="0"/>
              <a:t>Informed consent – an active process</a:t>
            </a:r>
          </a:p>
          <a:p>
            <a:pPr lvl="1"/>
            <a:r>
              <a:rPr lang="en-US" dirty="0" smtClean="0"/>
              <a:t>Be careful with restrictions in consent script</a:t>
            </a:r>
          </a:p>
          <a:p>
            <a:pPr lvl="1"/>
            <a:r>
              <a:rPr lang="en-US" dirty="0" smtClean="0"/>
              <a:t>Oral vs. written consent</a:t>
            </a:r>
          </a:p>
          <a:p>
            <a:pPr lvl="1"/>
            <a:r>
              <a:rPr lang="en-US" dirty="0" smtClean="0"/>
              <a:t>Cultural context</a:t>
            </a:r>
          </a:p>
          <a:p>
            <a:pPr lvl="1"/>
            <a:r>
              <a:rPr lang="en-US" dirty="0" smtClean="0"/>
              <a:t>Ask for permission for data sharing explicitly (&amp; include in IRB application)</a:t>
            </a:r>
            <a:endParaRPr lang="en-US" dirty="0"/>
          </a:p>
        </p:txBody>
      </p:sp>
    </p:spTree>
    <p:extLst>
      <p:ext uri="{BB962C8B-B14F-4D97-AF65-F5344CB8AC3E}">
        <p14:creationId xmlns:p14="http://schemas.microsoft.com/office/powerpoint/2010/main" val="4600467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Informed Consent</a:t>
            </a:r>
            <a:endParaRPr lang="en-US" dirty="0"/>
          </a:p>
        </p:txBody>
      </p:sp>
      <p:sp>
        <p:nvSpPr>
          <p:cNvPr id="3" name="Content Placeholder 2"/>
          <p:cNvSpPr>
            <a:spLocks noGrp="1"/>
          </p:cNvSpPr>
          <p:nvPr>
            <p:ph idx="1"/>
          </p:nvPr>
        </p:nvSpPr>
        <p:spPr/>
        <p:txBody>
          <a:bodyPr/>
          <a:lstStyle/>
          <a:p>
            <a:r>
              <a:rPr lang="en-US" dirty="0" smtClean="0"/>
              <a:t>See handout (15-20mins)</a:t>
            </a:r>
            <a:endParaRPr lang="en-US" dirty="0"/>
          </a:p>
        </p:txBody>
      </p:sp>
    </p:spTree>
    <p:extLst>
      <p:ext uri="{BB962C8B-B14F-4D97-AF65-F5344CB8AC3E}">
        <p14:creationId xmlns:p14="http://schemas.microsoft.com/office/powerpoint/2010/main" val="9280904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Sharing and Copyright</a:t>
            </a:r>
          </a:p>
        </p:txBody>
      </p:sp>
      <p:sp>
        <p:nvSpPr>
          <p:cNvPr id="111" name="Shape 111"/>
          <p:cNvSpPr txBox="1">
            <a:spLocks noGrp="1"/>
          </p:cNvSpPr>
          <p:nvPr>
            <p:ph idx="1"/>
          </p:nvPr>
        </p:nvSpPr>
        <p:spPr>
          <a:prstGeom prst="rect">
            <a:avLst/>
          </a:prstGeom>
          <a:noFill/>
          <a:ln>
            <a:noFill/>
          </a:ln>
        </p:spPr>
        <p:txBody>
          <a:bodyPr vert="horz" lIns="91425" tIns="45700" rIns="91425" bIns="45700" anchor="t" anchorCtr="0">
            <a:noAutofit/>
          </a:bodyPr>
          <a:lstStyle/>
          <a:p>
            <a:pPr marL="457200" indent="-339725">
              <a:spcBef>
                <a:spcPct val="0"/>
              </a:spcBef>
              <a:buClrTx/>
              <a:buNone/>
            </a:pPr>
            <a:r>
              <a:rPr lang="en-GB" altLang="en-US" sz="2400" b="1" i="1" dirty="0">
                <a:solidFill>
                  <a:schemeClr val="accent1">
                    <a:lumMod val="75000"/>
                  </a:schemeClr>
                </a:solidFill>
                <a:latin typeface="Lucida Sans"/>
                <a:cs typeface="Lucida Sans"/>
              </a:rPr>
              <a:t>COPYRIGHT</a:t>
            </a:r>
            <a:r>
              <a:rPr lang="en-GB" altLang="en-US" sz="2400" dirty="0">
                <a:latin typeface="Lucida Sans"/>
                <a:cs typeface="Lucida Sans"/>
              </a:rPr>
              <a:t> – an intellectual property right assigned automatically to the creators of “original works of authorship” (</a:t>
            </a:r>
            <a:r>
              <a:rPr lang="en-GB" altLang="en-US" sz="2400" i="1" dirty="0">
                <a:latin typeface="Lucida Sans"/>
                <a:cs typeface="Lucida Sans"/>
              </a:rPr>
              <a:t>title 17, U.S. Code</a:t>
            </a:r>
            <a:r>
              <a:rPr lang="en-GB" altLang="en-US" sz="2400" dirty="0">
                <a:latin typeface="Lucida Sans"/>
                <a:cs typeface="Lucida Sans"/>
              </a:rPr>
              <a:t>), which prevents unauthorized copying and publishing of an original product</a:t>
            </a:r>
          </a:p>
          <a:p>
            <a:pPr marL="457200" indent="-339725">
              <a:spcBef>
                <a:spcPct val="0"/>
              </a:spcBef>
              <a:buClrTx/>
              <a:buNone/>
            </a:pPr>
            <a:endParaRPr lang="en-GB" altLang="en-US" sz="2400" dirty="0">
              <a:latin typeface="Lucida Sans"/>
              <a:cs typeface="Lucida Sans"/>
            </a:endParaRPr>
          </a:p>
          <a:p>
            <a:pPr marL="342900" indent="-342900">
              <a:buFont typeface="Symbol" panose="05050102010706020507" pitchFamily="18" charset="2"/>
              <a:buChar char=""/>
            </a:pPr>
            <a:r>
              <a:rPr lang="en-GB" altLang="en-US" sz="2400" dirty="0">
                <a:latin typeface="Lucida Sans"/>
                <a:ea typeface="Times New Roman" panose="02020603050405020304" pitchFamily="18" charset="0"/>
                <a:cs typeface="Lucida Sans"/>
              </a:rPr>
              <a:t>Who owns copyright?</a:t>
            </a:r>
          </a:p>
          <a:p>
            <a:pPr marL="342900" indent="-342900">
              <a:buFont typeface="Symbol" panose="05050102010706020507" pitchFamily="18" charset="2"/>
              <a:buChar char=""/>
            </a:pPr>
            <a:r>
              <a:rPr lang="en-GB" altLang="en-US" sz="2400" dirty="0">
                <a:latin typeface="Lucida Sans"/>
                <a:ea typeface="Times New Roman" panose="02020603050405020304" pitchFamily="18" charset="0"/>
                <a:cs typeface="Lucida Sans"/>
              </a:rPr>
              <a:t>Copyright and research materials</a:t>
            </a:r>
          </a:p>
          <a:p>
            <a:pPr marL="342900" indent="-342900">
              <a:buFont typeface="Symbol" panose="05050102010706020507" pitchFamily="18" charset="2"/>
              <a:buChar char=""/>
            </a:pPr>
            <a:r>
              <a:rPr lang="en-GB" altLang="en-US" sz="2400" dirty="0">
                <a:latin typeface="Lucida Sans"/>
                <a:ea typeface="Times New Roman" panose="02020603050405020304" pitchFamily="18" charset="0"/>
                <a:cs typeface="Lucida Sans"/>
              </a:rPr>
              <a:t>Interviews and copyright</a:t>
            </a:r>
          </a:p>
          <a:p>
            <a:pPr marL="342900" indent="-342900">
              <a:buFont typeface="Symbol" panose="05050102010706020507" pitchFamily="18" charset="2"/>
              <a:buChar char=""/>
            </a:pPr>
            <a:r>
              <a:rPr lang="en-GB" altLang="en-US" sz="2400" dirty="0">
                <a:latin typeface="Lucida Sans"/>
                <a:ea typeface="Times New Roman" panose="02020603050405020304" pitchFamily="18" charset="0"/>
                <a:cs typeface="Lucida Sans"/>
              </a:rPr>
              <a:t>Clearing copyright – before reproduction, sharing, SDA</a:t>
            </a:r>
          </a:p>
          <a:p>
            <a:pPr marL="342900" indent="-342900">
              <a:buFont typeface="Symbol" panose="05050102010706020507" pitchFamily="18" charset="2"/>
              <a:buChar char=""/>
            </a:pPr>
            <a:r>
              <a:rPr lang="en-GB" altLang="en-US" sz="2400" dirty="0">
                <a:latin typeface="Lucida Sans"/>
                <a:ea typeface="Times New Roman" panose="02020603050405020304" pitchFamily="18" charset="0"/>
                <a:cs typeface="Lucida Sans"/>
              </a:rPr>
              <a:t>Data </a:t>
            </a:r>
            <a:r>
              <a:rPr lang="en-GB" altLang="en-US" sz="2400" dirty="0">
                <a:latin typeface="Lucida Sans"/>
                <a:cs typeface="Lucida Sans"/>
              </a:rPr>
              <a:t>repositories hold no copyright</a:t>
            </a:r>
          </a:p>
          <a:p>
            <a:pPr eaLnBrk="1" hangingPunct="1">
              <a:lnSpc>
                <a:spcPct val="90000"/>
              </a:lnSpc>
              <a:spcBef>
                <a:spcPct val="0"/>
              </a:spcBef>
              <a:buClr>
                <a:srgbClr val="00B0F0"/>
              </a:buClr>
            </a:pPr>
            <a:endParaRPr lang="en-GB" altLang="en-US" i="1" dirty="0">
              <a:latin typeface="Lucida Sans"/>
              <a:cs typeface="Lucida Sans"/>
            </a:endParaRPr>
          </a:p>
          <a:p>
            <a:pPr eaLnBrk="1" hangingPunct="1">
              <a:spcBef>
                <a:spcPct val="0"/>
              </a:spcBef>
              <a:buClrTx/>
              <a:buFontTx/>
              <a:buNone/>
            </a:pPr>
            <a:endParaRPr lang="en-GB" altLang="en-US" sz="2400" dirty="0">
              <a:latin typeface="Lucida Sans"/>
              <a:cs typeface="Lucida Sans"/>
            </a:endParaRPr>
          </a:p>
          <a:p>
            <a:pPr lvl="1"/>
            <a:endParaRPr lang="en-US" sz="1200" dirty="0">
              <a:latin typeface="Lucida Sans"/>
              <a:cs typeface="Lucida Sans"/>
            </a:endParaRPr>
          </a:p>
        </p:txBody>
      </p:sp>
    </p:spTree>
    <p:extLst>
      <p:ext uri="{BB962C8B-B14F-4D97-AF65-F5344CB8AC3E}">
        <p14:creationId xmlns:p14="http://schemas.microsoft.com/office/powerpoint/2010/main" val="660997670"/>
      </p:ext>
    </p:extLst>
  </p:cSld>
  <p:clrMapOvr>
    <a:masterClrMapping/>
  </p:clrMapOvr>
  <p:transition spd="slow">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2" name="Title 1"/>
          <p:cNvSpPr>
            <a:spLocks noGrp="1"/>
          </p:cNvSpPr>
          <p:nvPr>
            <p:ph type="title"/>
          </p:nvPr>
        </p:nvSpPr>
        <p:spPr>
          <a:xfrm>
            <a:off x="477885" y="188640"/>
            <a:ext cx="12144672" cy="759707"/>
          </a:xfrm>
        </p:spPr>
        <p:txBody>
          <a:bodyPr>
            <a:noAutofit/>
          </a:bodyPr>
          <a:lstStyle/>
          <a:p>
            <a:r>
              <a:rPr lang="en-US" sz="4000" dirty="0" smtClean="0"/>
              <a:t>Sharing Data in a Repository</a:t>
            </a:r>
            <a:endParaRPr lang="en-US" sz="4000" dirty="0"/>
          </a:p>
        </p:txBody>
      </p:sp>
      <p:sp>
        <p:nvSpPr>
          <p:cNvPr id="111" name="Shape 111"/>
          <p:cNvSpPr txBox="1">
            <a:spLocks noGrp="1"/>
          </p:cNvSpPr>
          <p:nvPr>
            <p:ph idx="1"/>
          </p:nvPr>
        </p:nvSpPr>
        <p:spPr>
          <a:xfrm>
            <a:off x="479376" y="2132856"/>
            <a:ext cx="10874424" cy="4176464"/>
          </a:xfrm>
          <a:prstGeom prst="rect">
            <a:avLst/>
          </a:prstGeom>
          <a:noFill/>
          <a:ln>
            <a:noFill/>
          </a:ln>
        </p:spPr>
        <p:txBody>
          <a:bodyPr vert="horz" lIns="91425" tIns="45700" rIns="91425" bIns="45700" anchor="t" anchorCtr="0">
            <a:noAutofit/>
          </a:bodyPr>
          <a:lstStyle/>
          <a:p>
            <a:r>
              <a:rPr lang="en-US" sz="2400" dirty="0" smtClean="0"/>
              <a:t>Stable links (Digital Object Identifiers – DOIs)</a:t>
            </a:r>
          </a:p>
          <a:p>
            <a:r>
              <a:rPr lang="en-US" sz="2400" dirty="0" err="1" smtClean="0"/>
              <a:t>Longterm</a:t>
            </a:r>
            <a:r>
              <a:rPr lang="en-US" sz="2400" dirty="0" smtClean="0"/>
              <a:t> digital preservation</a:t>
            </a:r>
            <a:endParaRPr lang="en-US" sz="2400" dirty="0"/>
          </a:p>
          <a:p>
            <a:pPr lvl="0">
              <a:buFont typeface="Arial" panose="020B0604020202020204" pitchFamily="34" charset="0"/>
              <a:buChar char="•"/>
            </a:pPr>
            <a:r>
              <a:rPr lang="en-US" sz="2400" dirty="0" smtClean="0"/>
              <a:t>Institutional Requirements</a:t>
            </a:r>
            <a:endParaRPr lang="en-US" sz="2400" dirty="0"/>
          </a:p>
          <a:p>
            <a:pPr>
              <a:buFont typeface="Arial" panose="020B0604020202020204" pitchFamily="34" charset="0"/>
              <a:buChar char="•"/>
            </a:pPr>
            <a:r>
              <a:rPr lang="en-US" sz="2400" dirty="0" smtClean="0"/>
              <a:t>Can help you with sharing data </a:t>
            </a:r>
            <a:r>
              <a:rPr lang="en-US" sz="2400" i="1" dirty="0" smtClean="0"/>
              <a:t>well </a:t>
            </a:r>
            <a:r>
              <a:rPr lang="en-US" sz="2400" dirty="0" smtClean="0"/>
              <a:t>(curation)</a:t>
            </a:r>
            <a:endParaRPr lang="en-US" sz="2400" dirty="0"/>
          </a:p>
          <a:p>
            <a:pPr lvl="0">
              <a:buFont typeface="Arial" panose="020B0604020202020204" pitchFamily="34" charset="0"/>
              <a:buChar char="•"/>
            </a:pPr>
            <a:r>
              <a:rPr lang="en-US" sz="2400" dirty="0"/>
              <a:t>Makes data more visible/easier for </a:t>
            </a:r>
            <a:r>
              <a:rPr lang="en-US" sz="2400" dirty="0" smtClean="0"/>
              <a:t>others to </a:t>
            </a:r>
            <a:r>
              <a:rPr lang="en-US" sz="2400" dirty="0"/>
              <a:t>discover, access, </a:t>
            </a:r>
            <a:r>
              <a:rPr lang="en-US" sz="2400" dirty="0" smtClean="0"/>
              <a:t>cite </a:t>
            </a:r>
            <a:endParaRPr lang="en-US" sz="2400" dirty="0"/>
          </a:p>
          <a:p>
            <a:pPr lvl="0">
              <a:buFont typeface="Arial" panose="020B0604020202020204" pitchFamily="34" charset="0"/>
              <a:buChar char="•"/>
            </a:pPr>
            <a:r>
              <a:rPr lang="en-US" sz="2400" dirty="0" smtClean="0"/>
              <a:t>Interoperability across disciplines</a:t>
            </a:r>
          </a:p>
          <a:p>
            <a:pPr lvl="0">
              <a:buFont typeface="Arial" panose="020B0604020202020204" pitchFamily="34" charset="0"/>
              <a:buChar char="•"/>
            </a:pPr>
            <a:r>
              <a:rPr lang="en-US" sz="2400" dirty="0" smtClean="0"/>
              <a:t>Access Controls</a:t>
            </a:r>
          </a:p>
        </p:txBody>
      </p:sp>
    </p:spTree>
    <p:extLst>
      <p:ext uri="{BB962C8B-B14F-4D97-AF65-F5344CB8AC3E}">
        <p14:creationId xmlns:p14="http://schemas.microsoft.com/office/powerpoint/2010/main" val="2331801642"/>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QDR?</a:t>
            </a:r>
            <a:endParaRPr lang="en-US" dirty="0"/>
          </a:p>
        </p:txBody>
      </p:sp>
      <p:pic>
        <p:nvPicPr>
          <p:cNvPr id="15" name="Picture 14"/>
          <p:cNvPicPr>
            <a:picLocks noChangeAspect="1"/>
          </p:cNvPicPr>
          <p:nvPr/>
        </p:nvPicPr>
        <p:blipFill>
          <a:blip r:embed="rId2"/>
          <a:stretch>
            <a:fillRect/>
          </a:stretch>
        </p:blipFill>
        <p:spPr>
          <a:xfrm>
            <a:off x="8161256" y="418295"/>
            <a:ext cx="3027752" cy="2391075"/>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73088" y="463782"/>
            <a:ext cx="2203423" cy="3220725"/>
          </a:xfrm>
          <a:prstGeom prst="rect">
            <a:avLst/>
          </a:prstGeom>
        </p:spPr>
      </p:pic>
      <p:pic>
        <p:nvPicPr>
          <p:cNvPr id="17" name="Picture 16"/>
          <p:cNvPicPr>
            <a:picLocks noChangeAspect="1"/>
          </p:cNvPicPr>
          <p:nvPr/>
        </p:nvPicPr>
        <p:blipFill>
          <a:blip r:embed="rId4"/>
          <a:stretch>
            <a:fillRect/>
          </a:stretch>
        </p:blipFill>
        <p:spPr>
          <a:xfrm>
            <a:off x="7134972" y="3139657"/>
            <a:ext cx="4950948" cy="3190217"/>
          </a:xfrm>
          <a:prstGeom prst="rect">
            <a:avLst/>
          </a:prstGeom>
        </p:spPr>
      </p:pic>
      <p:pic>
        <p:nvPicPr>
          <p:cNvPr id="4" name="Picture 3"/>
          <p:cNvPicPr>
            <a:picLocks noChangeAspect="1"/>
          </p:cNvPicPr>
          <p:nvPr/>
        </p:nvPicPr>
        <p:blipFill>
          <a:blip r:embed="rId5"/>
          <a:stretch>
            <a:fillRect/>
          </a:stretch>
        </p:blipFill>
        <p:spPr>
          <a:xfrm>
            <a:off x="492740" y="2934565"/>
            <a:ext cx="5023226" cy="3600400"/>
          </a:xfrm>
          <a:prstGeom prst="rect">
            <a:avLst/>
          </a:prstGeom>
        </p:spPr>
      </p:pic>
      <p:sp>
        <p:nvSpPr>
          <p:cNvPr id="3" name="Content Placeholder 2"/>
          <p:cNvSpPr>
            <a:spLocks noGrp="1"/>
          </p:cNvSpPr>
          <p:nvPr>
            <p:ph idx="1"/>
          </p:nvPr>
        </p:nvSpPr>
        <p:spPr>
          <a:xfrm>
            <a:off x="838200" y="2074145"/>
            <a:ext cx="9628714" cy="4102817"/>
          </a:xfrm>
        </p:spPr>
        <p:txBody>
          <a:bodyPr>
            <a:normAutofit fontScale="92500" lnSpcReduction="10000"/>
          </a:bodyPr>
          <a:lstStyle/>
          <a:p>
            <a:r>
              <a:rPr lang="en-US" dirty="0" smtClean="0"/>
              <a:t>Online since 2014: </a:t>
            </a:r>
            <a:r>
              <a:rPr lang="en-US" dirty="0" smtClean="0">
                <a:hlinkClick r:id="rId6"/>
              </a:rPr>
              <a:t>qdr.syr.edu</a:t>
            </a:r>
            <a:r>
              <a:rPr lang="en-US" dirty="0" smtClean="0"/>
              <a:t>, NSF funded</a:t>
            </a:r>
          </a:p>
          <a:p>
            <a:pPr marL="346075" indent="0">
              <a:buNone/>
            </a:pPr>
            <a:r>
              <a:rPr lang="en-US" dirty="0">
                <a:latin typeface="Century Schoolbook" panose="02040604050505020304" pitchFamily="18" charset="0"/>
              </a:rPr>
              <a:t>QDR curates, stores, preserves, publishes, and enables the download of digital data generated through qualitative and multi-method research in the social sciences. </a:t>
            </a:r>
            <a:endParaRPr lang="en-US" dirty="0" smtClean="0">
              <a:latin typeface="Century Schoolbook" panose="02040604050505020304" pitchFamily="18" charset="0"/>
            </a:endParaRPr>
          </a:p>
          <a:p>
            <a:pPr marL="230188" indent="-227013"/>
            <a:r>
              <a:rPr lang="en-US" dirty="0" smtClean="0"/>
              <a:t>HQ at Syracuse; other team members at Georgetown and UW Seattle</a:t>
            </a:r>
          </a:p>
          <a:p>
            <a:pPr marL="230188" indent="-227013"/>
            <a:r>
              <a:rPr lang="en-US" dirty="0" smtClean="0"/>
              <a:t>Originated in political science: International and interdisciplinary</a:t>
            </a:r>
          </a:p>
          <a:p>
            <a:pPr marL="230188" indent="-227013"/>
            <a:r>
              <a:rPr lang="en-US" dirty="0" smtClean="0"/>
              <a:t>Currently </a:t>
            </a:r>
            <a:r>
              <a:rPr lang="en-US" dirty="0" smtClean="0"/>
              <a:t>50</a:t>
            </a:r>
            <a:r>
              <a:rPr lang="en-US" dirty="0" smtClean="0"/>
              <a:t> </a:t>
            </a:r>
            <a:r>
              <a:rPr lang="en-US" dirty="0" smtClean="0"/>
              <a:t>data projects published</a:t>
            </a:r>
          </a:p>
          <a:p>
            <a:pPr marL="0" indent="0">
              <a:buNone/>
            </a:pPr>
            <a:r>
              <a:rPr lang="en-US" dirty="0" smtClean="0">
                <a:solidFill>
                  <a:schemeClr val="tx1"/>
                </a:solidFill>
                <a:latin typeface="Garamond" panose="02020404030301010803" pitchFamily="18" charset="0"/>
              </a:rPr>
              <a:t> </a:t>
            </a:r>
            <a:endParaRPr lang="en-US" dirty="0">
              <a:solidFill>
                <a:schemeClr val="tx1"/>
              </a:solidFill>
              <a:latin typeface="Garamond" panose="02020404030301010803" pitchFamily="18" charset="0"/>
            </a:endParaRPr>
          </a:p>
        </p:txBody>
      </p:sp>
    </p:spTree>
    <p:extLst>
      <p:ext uri="{BB962C8B-B14F-4D97-AF65-F5344CB8AC3E}">
        <p14:creationId xmlns:p14="http://schemas.microsoft.com/office/powerpoint/2010/main" val="1134699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4400" dirty="0">
                <a:ea typeface="ＭＳ Ｐゴシック" charset="0"/>
              </a:rPr>
              <a:t>Access Controls </a:t>
            </a:r>
            <a:r>
              <a:rPr lang="en-GB" sz="4400" dirty="0">
                <a:ea typeface="ＭＳ Ｐゴシック" charset="0"/>
              </a:rPr>
              <a:t>(</a:t>
            </a:r>
            <a:r>
              <a:rPr lang="en-GB" sz="4400" dirty="0" smtClean="0">
                <a:ea typeface="ＭＳ Ｐゴシック" charset="0"/>
              </a:rPr>
              <a:t>QDR)</a:t>
            </a:r>
            <a:endParaRPr lang="en-US" dirty="0"/>
          </a:p>
        </p:txBody>
      </p:sp>
      <p:sp>
        <p:nvSpPr>
          <p:cNvPr id="259077" name="Rectangle 13"/>
          <p:cNvSpPr>
            <a:spLocks noChangeArrowheads="1"/>
          </p:cNvSpPr>
          <p:nvPr/>
        </p:nvSpPr>
        <p:spPr bwMode="auto">
          <a:xfrm>
            <a:off x="2424114" y="4076700"/>
            <a:ext cx="7775575" cy="19446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lnSpc>
                <a:spcPct val="90000"/>
              </a:lnSpc>
              <a:spcBef>
                <a:spcPct val="20000"/>
              </a:spcBef>
              <a:buClr>
                <a:srgbClr val="8EC552"/>
              </a:buClr>
            </a:pPr>
            <a:endParaRPr lang="en-US" sz="1000">
              <a:solidFill>
                <a:srgbClr val="8EC552"/>
              </a:solidFill>
            </a:endParaRPr>
          </a:p>
        </p:txBody>
      </p:sp>
      <p:sp>
        <p:nvSpPr>
          <p:cNvPr id="4" name="Content Placeholder 3"/>
          <p:cNvSpPr>
            <a:spLocks noGrp="1"/>
          </p:cNvSpPr>
          <p:nvPr>
            <p:ph idx="1"/>
          </p:nvPr>
        </p:nvSpPr>
        <p:spPr/>
        <p:txBody>
          <a:bodyPr/>
          <a:lstStyle/>
          <a:p>
            <a:endParaRPr lang="en-US"/>
          </a:p>
        </p:txBody>
      </p:sp>
      <p:pic>
        <p:nvPicPr>
          <p:cNvPr id="6" name="Picture 5"/>
          <p:cNvPicPr>
            <a:picLocks noChangeAspect="1"/>
          </p:cNvPicPr>
          <p:nvPr/>
        </p:nvPicPr>
        <p:blipFill>
          <a:blip r:embed="rId3"/>
          <a:stretch>
            <a:fillRect/>
          </a:stretch>
        </p:blipFill>
        <p:spPr>
          <a:xfrm>
            <a:off x="119335" y="1124744"/>
            <a:ext cx="11984813" cy="4968552"/>
          </a:xfrm>
          <a:prstGeom prst="rect">
            <a:avLst/>
          </a:prstGeom>
        </p:spPr>
      </p:pic>
    </p:spTree>
    <p:extLst>
      <p:ext uri="{BB962C8B-B14F-4D97-AF65-F5344CB8AC3E}">
        <p14:creationId xmlns:p14="http://schemas.microsoft.com/office/powerpoint/2010/main" val="42380584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p:spPr>
        <p:txBody>
          <a:bodyPr>
            <a:normAutofit/>
          </a:bodyPr>
          <a:lstStyle/>
          <a:p>
            <a:pPr>
              <a:lnSpc>
                <a:spcPct val="90000"/>
              </a:lnSpc>
              <a:spcBef>
                <a:spcPct val="20000"/>
              </a:spcBef>
            </a:pPr>
            <a:r>
              <a:rPr lang="en-US" dirty="0" smtClean="0">
                <a:ea typeface="ＭＳ Ｐゴシック" pitchFamily="34" charset="-128"/>
              </a:rPr>
              <a:t>De-identifying </a:t>
            </a:r>
            <a:r>
              <a:rPr lang="en-US" dirty="0">
                <a:ea typeface="ＭＳ Ｐゴシック" pitchFamily="34" charset="-128"/>
              </a:rPr>
              <a:t>qualitative data</a:t>
            </a:r>
            <a:endParaRPr lang="en-GB" dirty="0">
              <a:ea typeface="ＭＳ Ｐゴシック" pitchFamily="34" charset="-128"/>
            </a:endParaRPr>
          </a:p>
        </p:txBody>
      </p:sp>
      <p:sp>
        <p:nvSpPr>
          <p:cNvPr id="5123" name="Rectangle 3"/>
          <p:cNvSpPr>
            <a:spLocks noGrp="1" noChangeArrowheads="1"/>
          </p:cNvSpPr>
          <p:nvPr>
            <p:ph idx="1"/>
          </p:nvPr>
        </p:nvSpPr>
        <p:spPr>
          <a:xfrm>
            <a:off x="263352" y="1882070"/>
            <a:ext cx="11090448" cy="4351338"/>
          </a:xfrm>
          <a:noFill/>
        </p:spPr>
        <p:txBody>
          <a:bodyPr>
            <a:noAutofit/>
          </a:bodyPr>
          <a:lstStyle/>
          <a:p>
            <a:pPr>
              <a:spcBef>
                <a:spcPts val="600"/>
              </a:spcBef>
            </a:pPr>
            <a:r>
              <a:rPr lang="en-GB" sz="2400" dirty="0">
                <a:ea typeface="ＭＳ Ｐゴシック" pitchFamily="34" charset="-128"/>
              </a:rPr>
              <a:t>R</a:t>
            </a:r>
            <a:r>
              <a:rPr lang="en-US" sz="2400" dirty="0" err="1">
                <a:ea typeface="ＭＳ Ｐゴシック" pitchFamily="34" charset="-128"/>
              </a:rPr>
              <a:t>emoving</a:t>
            </a:r>
            <a:r>
              <a:rPr lang="en-US" sz="2400" dirty="0">
                <a:ea typeface="ＭＳ Ｐゴシック" pitchFamily="34" charset="-128"/>
              </a:rPr>
              <a:t> or replacing information in text can distort data, make them unusable, unreliable or misleading: </a:t>
            </a:r>
            <a:r>
              <a:rPr lang="en-US" sz="2400" dirty="0">
                <a:solidFill>
                  <a:srgbClr val="00A9CE"/>
                </a:solidFill>
                <a:ea typeface="ＭＳ Ｐゴシック" pitchFamily="34" charset="-128"/>
              </a:rPr>
              <a:t>A </a:t>
            </a:r>
            <a:r>
              <a:rPr lang="en-US" sz="2400" dirty="0">
                <a:solidFill>
                  <a:srgbClr val="00A9CE"/>
                </a:solidFill>
              </a:rPr>
              <a:t>balance to preserve context</a:t>
            </a:r>
          </a:p>
          <a:p>
            <a:pPr>
              <a:spcBef>
                <a:spcPts val="600"/>
              </a:spcBef>
            </a:pPr>
            <a:r>
              <a:rPr lang="en-GB" sz="2400" dirty="0"/>
              <a:t>Remove direct identifiers, or replace with pseudonyms – often not essential research info</a:t>
            </a:r>
          </a:p>
          <a:p>
            <a:r>
              <a:rPr lang="en-US" sz="2400" dirty="0">
                <a:ea typeface="ＭＳ Ｐゴシック" pitchFamily="34" charset="-128"/>
              </a:rPr>
              <a:t>Avoid blanking out; use pseudonyms or replacements (</a:t>
            </a:r>
            <a:r>
              <a:rPr lang="en-GB" sz="2400" dirty="0">
                <a:ea typeface="ＭＳ Ｐゴシック" pitchFamily="34" charset="-128"/>
              </a:rPr>
              <a:t>Identify replacements)</a:t>
            </a:r>
          </a:p>
          <a:p>
            <a:r>
              <a:rPr lang="en-GB" sz="2400" dirty="0">
                <a:ea typeface="ＭＳ Ｐゴシック" pitchFamily="34" charset="-128"/>
              </a:rPr>
              <a:t>Plan or apply editing at time of transcription </a:t>
            </a:r>
            <a:endParaRPr lang="en-GB" sz="2400" i="1" dirty="0">
              <a:ea typeface="ＭＳ Ｐゴシック" pitchFamily="34" charset="-128"/>
            </a:endParaRPr>
          </a:p>
          <a:p>
            <a:r>
              <a:rPr lang="en-GB" sz="2400" dirty="0">
                <a:ea typeface="ＭＳ Ｐゴシック" pitchFamily="34" charset="-128"/>
              </a:rPr>
              <a:t>Consistency within research team /project </a:t>
            </a:r>
          </a:p>
          <a:p>
            <a:r>
              <a:rPr lang="en-GB" sz="2400" dirty="0">
                <a:ea typeface="ＭＳ Ｐゴシック" pitchFamily="34" charset="-128"/>
              </a:rPr>
              <a:t>Keep </a:t>
            </a:r>
            <a:r>
              <a:rPr lang="en-GB" sz="2400" dirty="0" smtClean="0">
                <a:ea typeface="ＭＳ Ｐゴシック" pitchFamily="34" charset="-128"/>
              </a:rPr>
              <a:t>de-identification </a:t>
            </a:r>
            <a:r>
              <a:rPr lang="en-GB" sz="2400" dirty="0">
                <a:ea typeface="ＭＳ Ｐゴシック" pitchFamily="34" charset="-128"/>
              </a:rPr>
              <a:t>log of all replacements or removals made; keep separate from anonymized data files</a:t>
            </a:r>
          </a:p>
          <a:p>
            <a:pPr>
              <a:lnSpc>
                <a:spcPct val="90000"/>
              </a:lnSpc>
              <a:spcBef>
                <a:spcPts val="600"/>
              </a:spcBef>
            </a:pPr>
            <a:endParaRPr lang="en-GB" sz="2000" dirty="0"/>
          </a:p>
          <a:p>
            <a:pPr>
              <a:lnSpc>
                <a:spcPct val="90000"/>
              </a:lnSpc>
              <a:spcBef>
                <a:spcPts val="600"/>
              </a:spcBef>
            </a:pPr>
            <a:endParaRPr lang="en-GB" sz="2000" dirty="0"/>
          </a:p>
          <a:p>
            <a:pPr>
              <a:lnSpc>
                <a:spcPct val="90000"/>
              </a:lnSpc>
              <a:spcBef>
                <a:spcPts val="600"/>
              </a:spcBef>
              <a:buNone/>
            </a:pPr>
            <a:endParaRPr lang="en-GB" sz="2000" i="1" dirty="0">
              <a:ea typeface="ＭＳ Ｐゴシック" pitchFamily="34" charset="-128"/>
            </a:endParaRPr>
          </a:p>
        </p:txBody>
      </p:sp>
    </p:spTree>
    <p:extLst>
      <p:ext uri="{BB962C8B-B14F-4D97-AF65-F5344CB8AC3E}">
        <p14:creationId xmlns:p14="http://schemas.microsoft.com/office/powerpoint/2010/main" val="8393708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smtClean="0"/>
              <a:t>De-Identification Requires Context Expertise</a:t>
            </a:r>
            <a:endParaRPr lang="en-US" dirty="0"/>
          </a:p>
        </p:txBody>
      </p:sp>
      <p:pic>
        <p:nvPicPr>
          <p:cNvPr id="4" name="Content Placeholder 3"/>
          <p:cNvPicPr>
            <a:picLocks noGrp="1" noChangeAspect="1"/>
          </p:cNvPicPr>
          <p:nvPr>
            <p:ph idx="1"/>
          </p:nvPr>
        </p:nvPicPr>
        <p:blipFill>
          <a:blip r:embed="rId2"/>
          <a:stretch>
            <a:fillRect/>
          </a:stretch>
        </p:blipFill>
        <p:spPr>
          <a:xfrm>
            <a:off x="838200" y="2204864"/>
            <a:ext cx="11503800" cy="3016029"/>
          </a:xfrm>
          <a:prstGeom prst="rect">
            <a:avLst/>
          </a:prstGeom>
        </p:spPr>
      </p:pic>
    </p:spTree>
    <p:extLst>
      <p:ext uri="{BB962C8B-B14F-4D97-AF65-F5344CB8AC3E}">
        <p14:creationId xmlns:p14="http://schemas.microsoft.com/office/powerpoint/2010/main" val="22162581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Deidentification</a:t>
            </a:r>
            <a:r>
              <a:rPr lang="en-US" dirty="0" smtClean="0"/>
              <a:t> Exercise</a:t>
            </a:r>
            <a:endParaRPr lang="en-US" dirty="0"/>
          </a:p>
        </p:txBody>
      </p:sp>
      <p:sp>
        <p:nvSpPr>
          <p:cNvPr id="3" name="Content Placeholder 2"/>
          <p:cNvSpPr>
            <a:spLocks noGrp="1"/>
          </p:cNvSpPr>
          <p:nvPr>
            <p:ph idx="1"/>
          </p:nvPr>
        </p:nvSpPr>
        <p:spPr/>
        <p:txBody>
          <a:bodyPr>
            <a:normAutofit/>
          </a:bodyPr>
          <a:lstStyle/>
          <a:p>
            <a:r>
              <a:rPr lang="en-US" sz="3600" dirty="0" smtClean="0"/>
              <a:t>How would you De-identify the text on the handout?</a:t>
            </a:r>
          </a:p>
          <a:p>
            <a:r>
              <a:rPr lang="en-US" sz="3600" dirty="0" smtClean="0"/>
              <a:t>15mins, feel free to discuss with neighbor</a:t>
            </a:r>
            <a:endParaRPr lang="en-US" sz="3600" dirty="0"/>
          </a:p>
        </p:txBody>
      </p:sp>
    </p:spTree>
    <p:extLst>
      <p:ext uri="{BB962C8B-B14F-4D97-AF65-F5344CB8AC3E}">
        <p14:creationId xmlns:p14="http://schemas.microsoft.com/office/powerpoint/2010/main" val="9515201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De-identification: </a:t>
            </a:r>
            <a:r>
              <a:rPr lang="en-US" i="1" dirty="0" smtClean="0"/>
              <a:t>A</a:t>
            </a:r>
            <a:r>
              <a:rPr lang="en-US" dirty="0" smtClean="0"/>
              <a:t> Solution</a:t>
            </a:r>
            <a:endParaRPr lang="en-US" dirty="0"/>
          </a:p>
        </p:txBody>
      </p:sp>
      <p:sp>
        <p:nvSpPr>
          <p:cNvPr id="3" name="Content Placeholder 2"/>
          <p:cNvSpPr>
            <a:spLocks noGrp="1"/>
          </p:cNvSpPr>
          <p:nvPr>
            <p:ph idx="1"/>
          </p:nvPr>
        </p:nvSpPr>
        <p:spPr>
          <a:xfrm>
            <a:off x="191344" y="1196752"/>
            <a:ext cx="11881320" cy="5544616"/>
          </a:xfrm>
        </p:spPr>
        <p:txBody>
          <a:bodyPr>
            <a:normAutofit fontScale="55000" lnSpcReduction="20000"/>
          </a:bodyPr>
          <a:lstStyle/>
          <a:p>
            <a:pPr marL="0" indent="0">
              <a:lnSpc>
                <a:spcPct val="120000"/>
              </a:lnSpc>
              <a:spcBef>
                <a:spcPts val="200"/>
              </a:spcBef>
              <a:buNone/>
            </a:pPr>
            <a:r>
              <a:rPr lang="en-US" dirty="0" smtClean="0"/>
              <a:t>I </a:t>
            </a:r>
            <a:r>
              <a:rPr lang="en-US" dirty="0"/>
              <a:t>was born in Philadelphia. My parents were both born and raised in Philadelphia. My father, </a:t>
            </a:r>
            <a:r>
              <a:rPr lang="en-US" b="1" dirty="0"/>
              <a:t>[Michael </a:t>
            </a:r>
            <a:r>
              <a:rPr lang="en-US" b="1" dirty="0" err="1"/>
              <a:t>Rosenzweig</a:t>
            </a:r>
            <a:r>
              <a:rPr lang="en-US" b="1" dirty="0"/>
              <a:t>]</a:t>
            </a:r>
            <a:r>
              <a:rPr lang="en-US" dirty="0"/>
              <a:t>, was Jewish and my mother, </a:t>
            </a:r>
            <a:r>
              <a:rPr lang="en-US" b="1" dirty="0"/>
              <a:t>[Maria Kelly]</a:t>
            </a:r>
            <a:r>
              <a:rPr lang="en-US" dirty="0"/>
              <a:t>, was Irish Catholic. They both lived in South Philadelphia</a:t>
            </a:r>
            <a:r>
              <a:rPr lang="en-US" b="1" dirty="0"/>
              <a:t> [...], </a:t>
            </a:r>
            <a:r>
              <a:rPr lang="en-US" dirty="0"/>
              <a:t>and there was no chance that they would meet each other. Back in those days, and even when I was growing up, Philadelphia was a city of great ethnic divides, where the Italian, the Jewish, the Irish, the Polish, the black community, and—to the extent there was a Hispanic community—the Hispanic community each lived in their own neighborhood(s) with very little interaction.</a:t>
            </a:r>
          </a:p>
          <a:p>
            <a:pPr marL="0" indent="0">
              <a:lnSpc>
                <a:spcPct val="120000"/>
              </a:lnSpc>
              <a:spcBef>
                <a:spcPts val="200"/>
              </a:spcBef>
              <a:buNone/>
            </a:pPr>
            <a:r>
              <a:rPr lang="en-US" dirty="0"/>
              <a:t/>
            </a:r>
            <a:br>
              <a:rPr lang="en-US" dirty="0"/>
            </a:br>
            <a:r>
              <a:rPr lang="en-US" dirty="0"/>
              <a:t>They both went to the University of Pennsylvania, but didn’t meet there. They met later on. They were both working in public assistance as social workers when they got married. The biggest thing was that back in those days an Irish Catholic was not very welcome in a Jewish family, and a Jew was not very welcome in an Irish Catholic family, so it was interesting growing up with these two ethnic backgrounds.</a:t>
            </a:r>
          </a:p>
          <a:p>
            <a:pPr marL="0" indent="0">
              <a:lnSpc>
                <a:spcPct val="120000"/>
              </a:lnSpc>
              <a:spcBef>
                <a:spcPts val="200"/>
              </a:spcBef>
              <a:buNone/>
            </a:pPr>
            <a:r>
              <a:rPr lang="en-US" dirty="0"/>
              <a:t/>
            </a:r>
            <a:br>
              <a:rPr lang="en-US" dirty="0"/>
            </a:br>
            <a:r>
              <a:rPr lang="en-US" dirty="0"/>
              <a:t>At Penn, my mother was president of her sorority and was a big person on campus. Interesting point, at that point the Daily Pennsylvanian, even though women had been there for a number of years, never had a woman’s name in the newspaper. Even though they were students there, they were never mentioned. My mother went to </a:t>
            </a:r>
            <a:r>
              <a:rPr lang="en-US" b="1" dirty="0"/>
              <a:t>[a girls high school]</a:t>
            </a:r>
            <a:r>
              <a:rPr lang="en-US" dirty="0"/>
              <a:t> in South Philadelphia.</a:t>
            </a:r>
          </a:p>
          <a:p>
            <a:pPr marL="0" indent="0">
              <a:lnSpc>
                <a:spcPct val="120000"/>
              </a:lnSpc>
              <a:spcBef>
                <a:spcPts val="200"/>
              </a:spcBef>
              <a:buNone/>
            </a:pPr>
            <a:r>
              <a:rPr lang="en-US" dirty="0"/>
              <a:t/>
            </a:r>
            <a:br>
              <a:rPr lang="en-US" dirty="0"/>
            </a:br>
            <a:r>
              <a:rPr lang="en-US" dirty="0"/>
              <a:t>My father went to </a:t>
            </a:r>
            <a:r>
              <a:rPr lang="en-US" b="1" dirty="0"/>
              <a:t>[a co-ed high school in South Philadelphia]</a:t>
            </a:r>
            <a:r>
              <a:rPr lang="en-US" dirty="0"/>
              <a:t>, and then went to Penn on a </a:t>
            </a:r>
            <a:r>
              <a:rPr lang="en-US" b="1" dirty="0"/>
              <a:t>[sports] </a:t>
            </a:r>
            <a:r>
              <a:rPr lang="en-US" dirty="0"/>
              <a:t>scholarship. </a:t>
            </a:r>
            <a:r>
              <a:rPr lang="en-US" b="1" dirty="0"/>
              <a:t>[description of his role on the team] </a:t>
            </a:r>
            <a:r>
              <a:rPr lang="en-US" dirty="0"/>
              <a:t>He thought he may have been one of the first Jews to play in the Ivy League. He played and started his first year, but he hurt his knee and lost his scholarship—which is what they did back then. His picture with his team </a:t>
            </a:r>
            <a:r>
              <a:rPr lang="en-US" b="1" dirty="0"/>
              <a:t>[from the 1930s] </a:t>
            </a:r>
            <a:r>
              <a:rPr lang="en-US" dirty="0"/>
              <a:t>is on the wall </a:t>
            </a:r>
            <a:r>
              <a:rPr lang="en-US" b="1" dirty="0"/>
              <a:t>[at Penn]</a:t>
            </a:r>
            <a:r>
              <a:rPr lang="en-US" dirty="0"/>
              <a:t>. He went back and earned a degree in fine arts at Penn. He then taught art in the city schools, and then returned to Penn and earned a master’s degree in social work. He spent his career in social work and especially helping children. He finished his career as </a:t>
            </a:r>
            <a:r>
              <a:rPr lang="en-US" b="1" dirty="0"/>
              <a:t>[working] </a:t>
            </a:r>
            <a:r>
              <a:rPr lang="en-US" dirty="0"/>
              <a:t>for the City of Philadelphia. My mother worked in a number of social work jobs and later was a teacher in the Philadelphia City Schools. In </a:t>
            </a:r>
            <a:r>
              <a:rPr lang="en-US" b="1" dirty="0"/>
              <a:t>[the 1940s] </a:t>
            </a:r>
            <a:r>
              <a:rPr lang="en-US" dirty="0"/>
              <a:t>my parents had the first of my </a:t>
            </a:r>
            <a:r>
              <a:rPr lang="en-US" b="1" dirty="0"/>
              <a:t>[...]</a:t>
            </a:r>
            <a:r>
              <a:rPr lang="en-US" dirty="0"/>
              <a:t> wonderful sisters, </a:t>
            </a:r>
            <a:r>
              <a:rPr lang="en-US" b="1" dirty="0"/>
              <a:t>[Martha]</a:t>
            </a:r>
            <a:r>
              <a:rPr lang="en-US" dirty="0"/>
              <a:t>, who we called </a:t>
            </a:r>
            <a:r>
              <a:rPr lang="en-US" b="1" dirty="0"/>
              <a:t>[by a short version of that name].</a:t>
            </a:r>
          </a:p>
          <a:p>
            <a:pPr marL="0" indent="0">
              <a:lnSpc>
                <a:spcPct val="120000"/>
              </a:lnSpc>
              <a:spcBef>
                <a:spcPts val="200"/>
              </a:spcBef>
              <a:buNone/>
            </a:pPr>
            <a:endParaRPr lang="en-US" dirty="0"/>
          </a:p>
        </p:txBody>
      </p:sp>
    </p:spTree>
    <p:extLst>
      <p:ext uri="{BB962C8B-B14F-4D97-AF65-F5344CB8AC3E}">
        <p14:creationId xmlns:p14="http://schemas.microsoft.com/office/powerpoint/2010/main" val="24973326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Transparency and Qualitative Data</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15565563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Research Transparent	</a:t>
            </a:r>
            <a:endParaRPr lang="en-US" dirty="0"/>
          </a:p>
        </p:txBody>
      </p:sp>
      <p:sp>
        <p:nvSpPr>
          <p:cNvPr id="111" name="Shape 111"/>
          <p:cNvSpPr txBox="1">
            <a:spLocks noGrp="1"/>
          </p:cNvSpPr>
          <p:nvPr>
            <p:ph idx="1"/>
          </p:nvPr>
        </p:nvSpPr>
        <p:spPr>
          <a:xfrm>
            <a:off x="806827" y="1268760"/>
            <a:ext cx="10515600" cy="4968552"/>
          </a:xfrm>
          <a:prstGeom prst="rect">
            <a:avLst/>
          </a:prstGeom>
          <a:noFill/>
          <a:ln>
            <a:noFill/>
          </a:ln>
        </p:spPr>
        <p:txBody>
          <a:bodyPr vert="horz" lIns="91425" tIns="45700" rIns="91425" bIns="45700" rtlCol="0" anchor="t" anchorCtr="0">
            <a:noAutofit/>
          </a:bodyPr>
          <a:lstStyle/>
          <a:p>
            <a:pPr marL="0" indent="0">
              <a:buNone/>
            </a:pPr>
            <a:r>
              <a:rPr lang="en-US" sz="2600" dirty="0"/>
              <a:t>Making research transparent requires</a:t>
            </a:r>
            <a:r>
              <a:rPr lang="en-US" sz="2400" dirty="0"/>
              <a:t>: </a:t>
            </a:r>
          </a:p>
          <a:p>
            <a:pPr marL="512763" indent="-312738"/>
            <a:r>
              <a:rPr lang="en-US" sz="2400" b="1" dirty="0"/>
              <a:t>Data access </a:t>
            </a:r>
            <a:r>
              <a:rPr lang="en-US" sz="2000" dirty="0" smtClean="0"/>
              <a:t>[DRAW INFO / GENERATE DATA</a:t>
            </a:r>
            <a:r>
              <a:rPr lang="en-US" sz="2000" dirty="0"/>
              <a:t>]</a:t>
            </a:r>
          </a:p>
          <a:p>
            <a:pPr marL="914400" lvl="1" indent="-341313">
              <a:buFont typeface="Courier New" panose="02070309020205020404" pitchFamily="49" charset="0"/>
              <a:buChar char="o"/>
            </a:pPr>
            <a:r>
              <a:rPr lang="en-US" sz="2400" dirty="0"/>
              <a:t>What data were used, where are they, are they available</a:t>
            </a:r>
            <a:r>
              <a:rPr lang="en-US" sz="2400" dirty="0" smtClean="0"/>
              <a:t>?</a:t>
            </a:r>
          </a:p>
          <a:p>
            <a:pPr marL="914400" lvl="1" indent="-341313">
              <a:buFont typeface="Courier New" panose="02070309020205020404" pitchFamily="49" charset="0"/>
              <a:buChar char="o"/>
            </a:pPr>
            <a:r>
              <a:rPr lang="en-US" dirty="0" smtClean="0"/>
              <a:t>If you generate your own data, share them </a:t>
            </a:r>
            <a:r>
              <a:rPr lang="en-US" i="1" dirty="0" smtClean="0"/>
              <a:t>or say why you cannot.</a:t>
            </a:r>
            <a:r>
              <a:rPr lang="en-US" sz="2400" dirty="0" smtClean="0"/>
              <a:t> </a:t>
            </a:r>
            <a:endParaRPr lang="en-US" sz="2400" dirty="0"/>
          </a:p>
          <a:p>
            <a:pPr marL="573088" indent="-341313"/>
            <a:r>
              <a:rPr lang="en-US" sz="2400" b="1" dirty="0"/>
              <a:t>Production transparency </a:t>
            </a:r>
            <a:r>
              <a:rPr lang="en-US" sz="2000" dirty="0"/>
              <a:t>[DRAW INFO / </a:t>
            </a:r>
            <a:r>
              <a:rPr lang="en-US" sz="2000" dirty="0" smtClean="0"/>
              <a:t>GENERATE DATA]</a:t>
            </a:r>
            <a:endParaRPr lang="en-US" sz="2000" dirty="0"/>
          </a:p>
          <a:p>
            <a:pPr marL="914400" lvl="1" indent="-341313">
              <a:buFont typeface="Courier New" panose="02070309020205020404" pitchFamily="49" charset="0"/>
              <a:buChar char="o"/>
            </a:pPr>
            <a:r>
              <a:rPr lang="en-US" sz="2400" dirty="0"/>
              <a:t>If authors’ own data, how were they produced? </a:t>
            </a:r>
          </a:p>
          <a:p>
            <a:pPr marL="914400" lvl="1" indent="-341313">
              <a:buFont typeface="Courier New" panose="02070309020205020404" pitchFamily="49" charset="0"/>
              <a:buChar char="o"/>
            </a:pPr>
            <a:r>
              <a:rPr lang="en-US" sz="2400" dirty="0"/>
              <a:t>Requires providing </a:t>
            </a:r>
            <a:r>
              <a:rPr lang="en-US" sz="2400" i="1" dirty="0"/>
              <a:t>documentation</a:t>
            </a:r>
            <a:r>
              <a:rPr lang="en-US" sz="2400" dirty="0"/>
              <a:t> describing how the data were generated/collected</a:t>
            </a:r>
          </a:p>
          <a:p>
            <a:pPr marL="573088" indent="-341313"/>
            <a:r>
              <a:rPr lang="en-US" sz="2400" b="1" dirty="0"/>
              <a:t>Analytic transparency </a:t>
            </a:r>
            <a:r>
              <a:rPr lang="en-US" sz="2000" dirty="0"/>
              <a:t>[ANALYSIS]</a:t>
            </a:r>
          </a:p>
          <a:p>
            <a:pPr marL="914400" indent="-257175">
              <a:buFont typeface="Courier New" panose="02070309020205020404" pitchFamily="49" charset="0"/>
              <a:buChar char="o"/>
            </a:pPr>
            <a:r>
              <a:rPr lang="en-US" sz="2400" dirty="0"/>
              <a:t> How were data analyzed to arrive at the conclusion? </a:t>
            </a:r>
          </a:p>
          <a:p>
            <a:pPr marL="1001268" indent="-342900">
              <a:buFont typeface="Courier New" panose="02070309020205020404" pitchFamily="49" charset="0"/>
              <a:buChar char="o"/>
            </a:pPr>
            <a:r>
              <a:rPr lang="en-US" sz="2400" dirty="0"/>
              <a:t>How are the evidence and claims are connected?</a:t>
            </a:r>
          </a:p>
        </p:txBody>
      </p:sp>
    </p:spTree>
    <p:extLst>
      <p:ext uri="{BB962C8B-B14F-4D97-AF65-F5344CB8AC3E}">
        <p14:creationId xmlns:p14="http://schemas.microsoft.com/office/powerpoint/2010/main" val="4003153997"/>
      </p:ext>
    </p:extLst>
  </p:cSld>
  <p:clrMapOvr>
    <a:masterClrMapping/>
  </p:clrMapOvr>
  <p:transition spd="slow">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prstGeom prst="rect">
            <a:avLst/>
          </a:prstGeom>
          <a:noFill/>
          <a:ln>
            <a:noFill/>
          </a:ln>
        </p:spPr>
        <p:txBody>
          <a:bodyPr vert="horz" lIns="91425" tIns="45700" rIns="91425" bIns="45700" rtlCol="0" anchor="ctr" anchorCtr="0">
            <a:noAutofit/>
          </a:bodyPr>
          <a:lstStyle/>
          <a:p>
            <a:pPr>
              <a:spcBef>
                <a:spcPts val="0"/>
              </a:spcBef>
              <a:buClr>
                <a:schemeClr val="dk2"/>
              </a:buClr>
              <a:buSzPct val="25000"/>
            </a:pPr>
            <a:r>
              <a:rPr lang="en-US" sz="3200" dirty="0">
                <a:solidFill>
                  <a:schemeClr val="accent6"/>
                </a:solidFill>
                <a:ea typeface="Rambla"/>
                <a:cs typeface="Rambla"/>
                <a:sym typeface="Rambla"/>
              </a:rPr>
              <a:t>  </a:t>
            </a:r>
            <a:r>
              <a:rPr lang="en-US" dirty="0" smtClean="0">
                <a:solidFill>
                  <a:schemeClr val="accent6"/>
                </a:solidFill>
                <a:ea typeface="Rambla"/>
                <a:cs typeface="Rambla"/>
                <a:sym typeface="Rambla"/>
              </a:rPr>
              <a:t>Heterogeneity and Priorities</a:t>
            </a:r>
            <a:r>
              <a:rPr lang="en-US" sz="3200" dirty="0">
                <a:solidFill>
                  <a:schemeClr val="accent6"/>
                </a:solidFill>
                <a:ea typeface="Rambla"/>
                <a:cs typeface="Rambla"/>
                <a:sym typeface="Rambla"/>
              </a:rPr>
              <a:t/>
            </a:r>
            <a:br>
              <a:rPr lang="en-US" sz="3200" dirty="0">
                <a:solidFill>
                  <a:schemeClr val="accent6"/>
                </a:solidFill>
                <a:ea typeface="Rambla"/>
                <a:cs typeface="Rambla"/>
                <a:sym typeface="Rambla"/>
              </a:rPr>
            </a:br>
            <a:endParaRPr lang="en-US" sz="1000" dirty="0">
              <a:solidFill>
                <a:schemeClr val="accent6"/>
              </a:solidFill>
              <a:ea typeface="Rambla"/>
              <a:cs typeface="Rambla"/>
              <a:sym typeface="Rambla"/>
            </a:endParaRPr>
          </a:p>
        </p:txBody>
      </p:sp>
      <p:sp>
        <p:nvSpPr>
          <p:cNvPr id="111" name="Shape 111"/>
          <p:cNvSpPr txBox="1">
            <a:spLocks noGrp="1"/>
          </p:cNvSpPr>
          <p:nvPr>
            <p:ph idx="1"/>
          </p:nvPr>
        </p:nvSpPr>
        <p:spPr>
          <a:xfrm>
            <a:off x="586780" y="1556792"/>
            <a:ext cx="11018440" cy="4892640"/>
          </a:xfrm>
          <a:prstGeom prst="rect">
            <a:avLst/>
          </a:prstGeom>
          <a:noFill/>
          <a:ln>
            <a:noFill/>
          </a:ln>
        </p:spPr>
        <p:txBody>
          <a:bodyPr vert="horz" lIns="91425" tIns="45700" rIns="91425" bIns="45700" rtlCol="0" anchor="t" anchorCtr="0">
            <a:noAutofit/>
          </a:bodyPr>
          <a:lstStyle/>
          <a:p>
            <a:pPr marL="457200" lvl="2" indent="-457200">
              <a:spcBef>
                <a:spcPts val="2400"/>
              </a:spcBef>
              <a:buClr>
                <a:schemeClr val="accent1"/>
              </a:buClr>
            </a:pPr>
            <a:r>
              <a:rPr lang="en-US" sz="3200" dirty="0"/>
              <a:t>Universal but not homogeneous</a:t>
            </a:r>
          </a:p>
          <a:p>
            <a:pPr marL="457200" lvl="2" indent="-457200">
              <a:spcBef>
                <a:spcPts val="2400"/>
              </a:spcBef>
              <a:buClr>
                <a:schemeClr val="accent1"/>
              </a:buClr>
            </a:pPr>
            <a:r>
              <a:rPr lang="en-US" sz="3200" dirty="0" smtClean="0"/>
              <a:t>Principles </a:t>
            </a:r>
            <a:r>
              <a:rPr lang="en-US" sz="3200" dirty="0"/>
              <a:t>underlying transparency </a:t>
            </a:r>
            <a:r>
              <a:rPr lang="en-US" sz="3200" dirty="0" smtClean="0"/>
              <a:t>offer </a:t>
            </a:r>
            <a:r>
              <a:rPr lang="en-US" sz="3200" dirty="0"/>
              <a:t>choices with regard to implementation</a:t>
            </a:r>
          </a:p>
          <a:p>
            <a:pPr marL="457200" lvl="2" indent="-457200">
              <a:spcBef>
                <a:spcPts val="2400"/>
              </a:spcBef>
              <a:buClr>
                <a:schemeClr val="accent1"/>
              </a:buClr>
            </a:pPr>
            <a:r>
              <a:rPr lang="en-US" sz="3200" dirty="0" smtClean="0"/>
              <a:t>Scholars</a:t>
            </a:r>
            <a:r>
              <a:rPr lang="en-US" sz="3200" dirty="0"/>
              <a:t>’ first obligation remains </a:t>
            </a:r>
            <a:r>
              <a:rPr lang="en-US" sz="3200" dirty="0" smtClean="0"/>
              <a:t>answering compelling and critical questions</a:t>
            </a:r>
          </a:p>
          <a:p>
            <a:pPr marL="457200" lvl="2" indent="-457200">
              <a:spcBef>
                <a:spcPts val="2400"/>
              </a:spcBef>
              <a:buClr>
                <a:schemeClr val="accent1"/>
              </a:buClr>
            </a:pPr>
            <a:r>
              <a:rPr lang="en-US" sz="3200" dirty="0" smtClean="0"/>
              <a:t>Unintended consequences</a:t>
            </a:r>
            <a:endParaRPr lang="en-US" sz="3200" dirty="0"/>
          </a:p>
          <a:p>
            <a:pPr marL="457200" lvl="2" indent="-457200">
              <a:spcBef>
                <a:spcPts val="2400"/>
              </a:spcBef>
              <a:buClr>
                <a:schemeClr val="accent1"/>
              </a:buClr>
            </a:pPr>
            <a:r>
              <a:rPr lang="en-US" sz="3200" dirty="0" smtClean="0"/>
              <a:t>Ideas </a:t>
            </a:r>
            <a:r>
              <a:rPr lang="en-US" sz="3200" dirty="0"/>
              <a:t>are in </a:t>
            </a:r>
            <a:r>
              <a:rPr lang="en-US" sz="3200" dirty="0" smtClean="0"/>
              <a:t>motion and many questions remain </a:t>
            </a:r>
            <a:endParaRPr lang="en-US" sz="3200" dirty="0"/>
          </a:p>
          <a:p>
            <a:pPr marL="285750" lvl="2" indent="-285750">
              <a:buFont typeface="Wingdings" charset="2"/>
              <a:buChar char="²"/>
            </a:pPr>
            <a:endParaRPr lang="en-US" sz="1800" dirty="0"/>
          </a:p>
          <a:p>
            <a:pPr marL="0" lvl="1" indent="0">
              <a:buClr>
                <a:schemeClr val="accent1">
                  <a:lumMod val="60000"/>
                  <a:lumOff val="40000"/>
                </a:schemeClr>
              </a:buClr>
              <a:buNone/>
            </a:pPr>
            <a:endParaRPr lang="en-US" altLang="en-US" sz="2400" b="1" dirty="0">
              <a:solidFill>
                <a:srgbClr val="00B0F0"/>
              </a:solidFill>
            </a:endParaRPr>
          </a:p>
        </p:txBody>
      </p:sp>
    </p:spTree>
    <p:extLst>
      <p:ext uri="{BB962C8B-B14F-4D97-AF65-F5344CB8AC3E}">
        <p14:creationId xmlns:p14="http://schemas.microsoft.com/office/powerpoint/2010/main" val="139591934"/>
      </p:ext>
    </p:extLst>
  </p:cSld>
  <p:clrMapOvr>
    <a:masterClrMapping/>
  </p:clrMapOvr>
  <p:transition spd="slow">
    <p:cu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551384" y="181327"/>
            <a:ext cx="11449272" cy="759707"/>
          </a:xfrm>
          <a:prstGeom prst="rect">
            <a:avLst/>
          </a:prstGeom>
          <a:noFill/>
          <a:ln>
            <a:noFill/>
          </a:ln>
        </p:spPr>
        <p:txBody>
          <a:bodyPr vert="horz" lIns="91425" tIns="45700" rIns="91425" bIns="45700" rtlCol="0" anchor="ctr" anchorCtr="0">
            <a:noAutofit/>
          </a:bodyPr>
          <a:lstStyle/>
          <a:p>
            <a:pPr>
              <a:spcBef>
                <a:spcPts val="0"/>
              </a:spcBef>
              <a:buClr>
                <a:schemeClr val="dk2"/>
              </a:buClr>
              <a:buSzPct val="25000"/>
            </a:pPr>
            <a:r>
              <a:rPr lang="en-US" dirty="0">
                <a:solidFill>
                  <a:schemeClr val="accent6"/>
                </a:solidFill>
                <a:ea typeface="Rambla"/>
                <a:cs typeface="Rambla"/>
                <a:sym typeface="Rambla"/>
              </a:rPr>
              <a:t>Rarity of </a:t>
            </a:r>
            <a:r>
              <a:rPr lang="en-US" dirty="0" smtClean="0">
                <a:solidFill>
                  <a:schemeClr val="accent6"/>
                </a:solidFill>
                <a:ea typeface="Rambla"/>
                <a:cs typeface="Rambla"/>
                <a:sym typeface="Rambla"/>
              </a:rPr>
              <a:t>Transparency in Qual. Research</a:t>
            </a:r>
            <a:r>
              <a:rPr lang="en-US" dirty="0">
                <a:solidFill>
                  <a:schemeClr val="accent6"/>
                </a:solidFill>
                <a:ea typeface="Rambla"/>
                <a:cs typeface="Rambla"/>
                <a:sym typeface="Rambla"/>
              </a:rPr>
              <a:t/>
            </a:r>
            <a:br>
              <a:rPr lang="en-US" dirty="0">
                <a:solidFill>
                  <a:schemeClr val="accent6"/>
                </a:solidFill>
                <a:ea typeface="Rambla"/>
                <a:cs typeface="Rambla"/>
                <a:sym typeface="Rambla"/>
              </a:rPr>
            </a:br>
            <a:endParaRPr lang="en-US" sz="1000" dirty="0">
              <a:solidFill>
                <a:schemeClr val="dk2"/>
              </a:solidFill>
              <a:latin typeface="Rambla"/>
              <a:ea typeface="Rambla"/>
              <a:cs typeface="Rambla"/>
              <a:sym typeface="Rambla"/>
            </a:endParaRPr>
          </a:p>
        </p:txBody>
      </p:sp>
      <p:sp>
        <p:nvSpPr>
          <p:cNvPr id="6" name="Content Placeholder 3"/>
          <p:cNvSpPr txBox="1">
            <a:spLocks/>
          </p:cNvSpPr>
          <p:nvPr/>
        </p:nvSpPr>
        <p:spPr>
          <a:xfrm>
            <a:off x="838200" y="1600201"/>
            <a:ext cx="10730408" cy="457200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200"/>
              </a:spcBef>
              <a:buClr>
                <a:srgbClr val="4F81BD"/>
              </a:buClr>
              <a:defRPr/>
            </a:pPr>
            <a:r>
              <a:rPr lang="en-US" dirty="0">
                <a:solidFill>
                  <a:sysClr val="windowText" lastClr="000000"/>
                </a:solidFill>
                <a:cs typeface="Arial" panose="020B0604020202020204" pitchFamily="34" charset="0"/>
              </a:rPr>
              <a:t>Challenges associated w/sharing </a:t>
            </a:r>
            <a:r>
              <a:rPr lang="en-US" dirty="0" err="1">
                <a:solidFill>
                  <a:sysClr val="windowText" lastClr="000000"/>
                </a:solidFill>
                <a:cs typeface="Arial" panose="020B0604020202020204" pitchFamily="34" charset="0"/>
              </a:rPr>
              <a:t>qual</a:t>
            </a:r>
            <a:r>
              <a:rPr lang="en-US" dirty="0">
                <a:solidFill>
                  <a:sysClr val="windowText" lastClr="000000"/>
                </a:solidFill>
                <a:cs typeface="Arial" panose="020B0604020202020204" pitchFamily="34" charset="0"/>
              </a:rPr>
              <a:t> data</a:t>
            </a:r>
          </a:p>
          <a:p>
            <a:pPr>
              <a:spcBef>
                <a:spcPts val="1200"/>
              </a:spcBef>
              <a:buClr>
                <a:srgbClr val="4F81BD"/>
              </a:buClr>
              <a:defRPr/>
            </a:pPr>
            <a:r>
              <a:rPr lang="en-US" dirty="0" smtClean="0">
                <a:solidFill>
                  <a:sysClr val="windowText" lastClr="000000"/>
                </a:solidFill>
                <a:cs typeface="Arial" panose="020B0604020202020204" pitchFamily="34" charset="0"/>
              </a:rPr>
              <a:t>More </a:t>
            </a:r>
            <a:r>
              <a:rPr lang="en-US" dirty="0">
                <a:solidFill>
                  <a:sysClr val="windowText" lastClr="000000"/>
                </a:solidFill>
                <a:cs typeface="Arial" panose="020B0604020202020204" pitchFamily="34" charset="0"/>
              </a:rPr>
              <a:t>work for qualitative </a:t>
            </a:r>
            <a:r>
              <a:rPr lang="en-US" dirty="0" smtClean="0">
                <a:solidFill>
                  <a:sysClr val="windowText" lastClr="000000"/>
                </a:solidFill>
                <a:cs typeface="Arial" panose="020B0604020202020204" pitchFamily="34" charset="0"/>
              </a:rPr>
              <a:t>scholars (?)</a:t>
            </a:r>
            <a:endParaRPr lang="en-US" dirty="0">
              <a:solidFill>
                <a:sysClr val="windowText" lastClr="000000"/>
              </a:solidFill>
              <a:cs typeface="Arial" panose="020B0604020202020204" pitchFamily="34" charset="0"/>
            </a:endParaRPr>
          </a:p>
          <a:p>
            <a:pPr>
              <a:spcBef>
                <a:spcPts val="1200"/>
              </a:spcBef>
              <a:buClr>
                <a:srgbClr val="4F81BD"/>
              </a:buClr>
              <a:defRPr/>
            </a:pPr>
            <a:r>
              <a:rPr lang="en-US" dirty="0">
                <a:solidFill>
                  <a:sysClr val="windowText" lastClr="000000"/>
                </a:solidFill>
                <a:cs typeface="Arial" panose="020B0604020202020204" pitchFamily="34" charset="0"/>
              </a:rPr>
              <a:t>“Implicit” nature of qualitative methods</a:t>
            </a:r>
          </a:p>
          <a:p>
            <a:pPr>
              <a:spcBef>
                <a:spcPts val="1200"/>
              </a:spcBef>
              <a:buClr>
                <a:srgbClr val="4F81BD"/>
              </a:buClr>
              <a:defRPr/>
            </a:pPr>
            <a:r>
              <a:rPr lang="en-US" dirty="0" smtClean="0">
                <a:solidFill>
                  <a:sysClr val="windowText" lastClr="000000"/>
                </a:solidFill>
                <a:cs typeface="Arial" panose="020B0604020202020204" pitchFamily="34" charset="0"/>
              </a:rPr>
              <a:t>Incentive </a:t>
            </a:r>
            <a:r>
              <a:rPr lang="en-US" dirty="0">
                <a:solidFill>
                  <a:sysClr val="windowText" lastClr="000000"/>
                </a:solidFill>
                <a:cs typeface="Arial" panose="020B0604020202020204" pitchFamily="34" charset="0"/>
              </a:rPr>
              <a:t>problems</a:t>
            </a:r>
          </a:p>
          <a:p>
            <a:pPr>
              <a:spcBef>
                <a:spcPts val="1200"/>
              </a:spcBef>
              <a:buClr>
                <a:srgbClr val="4F81BD"/>
              </a:buClr>
              <a:defRPr/>
            </a:pPr>
            <a:r>
              <a:rPr lang="en-US" dirty="0">
                <a:solidFill>
                  <a:sysClr val="windowText" lastClr="000000"/>
                </a:solidFill>
                <a:cs typeface="Arial" panose="020B0604020202020204" pitchFamily="34" charset="0"/>
              </a:rPr>
              <a:t>No transparency “techniques”</a:t>
            </a:r>
          </a:p>
          <a:p>
            <a:pPr>
              <a:spcBef>
                <a:spcPts val="1200"/>
              </a:spcBef>
              <a:buClr>
                <a:srgbClr val="4F81BD"/>
              </a:buClr>
              <a:defRPr/>
            </a:pPr>
            <a:r>
              <a:rPr lang="en-US" b="1" dirty="0" smtClean="0">
                <a:solidFill>
                  <a:sysClr val="windowText" lastClr="000000"/>
                </a:solidFill>
                <a:cs typeface="Arial" panose="020B0604020202020204" pitchFamily="34" charset="0"/>
              </a:rPr>
              <a:t>QUESTION</a:t>
            </a:r>
            <a:r>
              <a:rPr lang="en-US" dirty="0">
                <a:solidFill>
                  <a:sysClr val="windowText" lastClr="000000"/>
                </a:solidFill>
                <a:cs typeface="Arial" panose="020B0604020202020204" pitchFamily="34" charset="0"/>
              </a:rPr>
              <a:t>:  What else might explain why transparency in rare in qualitative research?</a:t>
            </a:r>
          </a:p>
          <a:p>
            <a:pPr marL="0" indent="0">
              <a:buNone/>
              <a:defRPr/>
            </a:pPr>
            <a:endParaRPr lang="en-US" dirty="0">
              <a:solidFill>
                <a:sysClr val="windowText" lastClr="000000"/>
              </a:solidFill>
              <a:latin typeface="Calibri"/>
            </a:endParaRPr>
          </a:p>
        </p:txBody>
      </p:sp>
    </p:spTree>
    <p:extLst>
      <p:ext uri="{BB962C8B-B14F-4D97-AF65-F5344CB8AC3E}">
        <p14:creationId xmlns:p14="http://schemas.microsoft.com/office/powerpoint/2010/main" val="2989975058"/>
      </p:ext>
    </p:extLst>
  </p:cSld>
  <p:clrMapOvr>
    <a:masterClrMapping/>
  </p:clrMapOvr>
  <p:transition spd="slow">
    <p:cu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Transparency techniques - examples</a:t>
            </a:r>
            <a:endParaRPr lang="en-US" dirty="0"/>
          </a:p>
        </p:txBody>
      </p:sp>
      <p:sp>
        <p:nvSpPr>
          <p:cNvPr id="3" name="Content Placeholder 2"/>
          <p:cNvSpPr>
            <a:spLocks noGrp="1"/>
          </p:cNvSpPr>
          <p:nvPr>
            <p:ph idx="1"/>
          </p:nvPr>
        </p:nvSpPr>
        <p:spPr/>
        <p:txBody>
          <a:bodyPr/>
          <a:lstStyle/>
          <a:p>
            <a:r>
              <a:rPr lang="en-US" dirty="0" err="1" smtClean="0"/>
              <a:t>Bleich</a:t>
            </a:r>
            <a:r>
              <a:rPr lang="en-US" dirty="0" smtClean="0"/>
              <a:t> and </a:t>
            </a:r>
            <a:r>
              <a:rPr lang="en-US" dirty="0" err="1" smtClean="0"/>
              <a:t>Pekannen</a:t>
            </a:r>
            <a:r>
              <a:rPr lang="en-US" dirty="0" smtClean="0"/>
              <a:t>: Interview Methods</a:t>
            </a:r>
          </a:p>
          <a:p>
            <a:r>
              <a:rPr lang="en-US" dirty="0" smtClean="0"/>
              <a:t>Sharing CAQDAS (</a:t>
            </a:r>
            <a:r>
              <a:rPr lang="en-US" dirty="0" err="1" smtClean="0"/>
              <a:t>Nvivo</a:t>
            </a:r>
            <a:r>
              <a:rPr lang="en-US" dirty="0" smtClean="0"/>
              <a:t>, </a:t>
            </a:r>
            <a:r>
              <a:rPr lang="en-US" dirty="0" err="1" smtClean="0"/>
              <a:t>atlas.ti</a:t>
            </a:r>
            <a:r>
              <a:rPr lang="en-US" dirty="0" smtClean="0"/>
              <a:t>) outputs</a:t>
            </a:r>
          </a:p>
          <a:p>
            <a:r>
              <a:rPr lang="en-US" dirty="0" smtClean="0"/>
              <a:t>Active Citation / Annotation for Transparent Inquiry</a:t>
            </a:r>
          </a:p>
          <a:p>
            <a:endParaRPr lang="en-US" dirty="0"/>
          </a:p>
        </p:txBody>
      </p:sp>
      <p:pic>
        <p:nvPicPr>
          <p:cNvPr id="4" name="Picture 3"/>
          <p:cNvPicPr>
            <a:picLocks noChangeAspect="1"/>
          </p:cNvPicPr>
          <p:nvPr/>
        </p:nvPicPr>
        <p:blipFill>
          <a:blip r:embed="rId2"/>
          <a:stretch>
            <a:fillRect/>
          </a:stretch>
        </p:blipFill>
        <p:spPr>
          <a:xfrm>
            <a:off x="2279576" y="2924944"/>
            <a:ext cx="7242807" cy="3400233"/>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5121" y="2796866"/>
            <a:ext cx="5191159" cy="3989125"/>
          </a:xfrm>
          <a:prstGeom prst="rect">
            <a:avLst/>
          </a:prstGeom>
        </p:spPr>
      </p:pic>
    </p:spTree>
    <p:extLst>
      <p:ext uri="{BB962C8B-B14F-4D97-AF65-F5344CB8AC3E}">
        <p14:creationId xmlns:p14="http://schemas.microsoft.com/office/powerpoint/2010/main" val="3135902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249"/>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Managing Qualitative Data</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9289428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Quantitative Research: Matrix Data</a:t>
            </a:r>
          </a:p>
        </p:txBody>
      </p:sp>
      <p:pic>
        <p:nvPicPr>
          <p:cNvPr id="4" name="Content Placeholder 3"/>
          <p:cNvPicPr>
            <a:picLocks noGrp="1" noChangeAspect="1"/>
          </p:cNvPicPr>
          <p:nvPr>
            <p:ph idx="1"/>
          </p:nvPr>
        </p:nvPicPr>
        <p:blipFill>
          <a:blip r:embed="rId2"/>
          <a:stretch>
            <a:fillRect/>
          </a:stretch>
        </p:blipFill>
        <p:spPr>
          <a:xfrm>
            <a:off x="8039102" y="1484784"/>
            <a:ext cx="3423310" cy="4351338"/>
          </a:xfrm>
          <a:prstGeom prst="rect">
            <a:avLst/>
          </a:prstGeom>
        </p:spPr>
      </p:pic>
      <p:pic>
        <p:nvPicPr>
          <p:cNvPr id="6" name="Picture 5"/>
          <p:cNvPicPr>
            <a:picLocks noChangeAspect="1"/>
          </p:cNvPicPr>
          <p:nvPr/>
        </p:nvPicPr>
        <p:blipFill>
          <a:blip r:embed="rId3"/>
          <a:stretch>
            <a:fillRect/>
          </a:stretch>
        </p:blipFill>
        <p:spPr>
          <a:xfrm>
            <a:off x="1775881" y="1993526"/>
            <a:ext cx="3036094" cy="2036323"/>
          </a:xfrm>
          <a:prstGeom prst="rect">
            <a:avLst/>
          </a:prstGeom>
        </p:spPr>
      </p:pic>
      <p:sp>
        <p:nvSpPr>
          <p:cNvPr id="7" name="Right Arrow 6"/>
          <p:cNvSpPr/>
          <p:nvPr/>
        </p:nvSpPr>
        <p:spPr>
          <a:xfrm>
            <a:off x="5091299" y="2390926"/>
            <a:ext cx="854747" cy="990546"/>
          </a:xfrm>
          <a:prstGeom prst="rightArrow">
            <a:avLst/>
          </a:prstGeom>
          <a:solidFill>
            <a:srgbClr val="55B7D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ight Arrow 7"/>
          <p:cNvSpPr/>
          <p:nvPr/>
        </p:nvSpPr>
        <p:spPr>
          <a:xfrm>
            <a:off x="7184355" y="2395570"/>
            <a:ext cx="854747" cy="990546"/>
          </a:xfrm>
          <a:prstGeom prst="rightArrow">
            <a:avLst/>
          </a:prstGeom>
          <a:solidFill>
            <a:srgbClr val="55B7D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2052" name="Picture 4" descr="https://developer.r-project.org/Logo/Rlogo-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01455" y="2553721"/>
            <a:ext cx="876226" cy="664959"/>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p:nvPr/>
        </p:nvCxnSpPr>
        <p:spPr>
          <a:xfrm>
            <a:off x="4811976" y="3381473"/>
            <a:ext cx="1134070" cy="1869551"/>
          </a:xfrm>
          <a:prstGeom prst="straightConnector1">
            <a:avLst/>
          </a:prstGeom>
          <a:ln w="19050">
            <a:solidFill>
              <a:srgbClr val="55B7D3"/>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6225369" y="3364688"/>
            <a:ext cx="367951" cy="1792504"/>
          </a:xfrm>
          <a:prstGeom prst="straightConnector1">
            <a:avLst/>
          </a:prstGeom>
          <a:ln w="19050">
            <a:solidFill>
              <a:srgbClr val="55B7D3"/>
            </a:solidFill>
            <a:tailEnd type="triangle"/>
          </a:ln>
        </p:spPr>
        <p:style>
          <a:lnRef idx="1">
            <a:schemeClr val="accent1"/>
          </a:lnRef>
          <a:fillRef idx="0">
            <a:schemeClr val="accent1"/>
          </a:fillRef>
          <a:effectRef idx="0">
            <a:schemeClr val="accent1"/>
          </a:effectRef>
          <a:fontRef idx="minor">
            <a:schemeClr val="tx1"/>
          </a:fontRef>
        </p:style>
      </p:cxnSp>
      <p:pic>
        <p:nvPicPr>
          <p:cNvPr id="2054" name="Picture 6" descr="http://dataverse.org/files/dataverseorg/files/dataverse_project_logo-hp.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18672" y="5088232"/>
            <a:ext cx="1733891" cy="62051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8044617" y="5790896"/>
            <a:ext cx="2361375" cy="507831"/>
          </a:xfrm>
          <a:prstGeom prst="rect">
            <a:avLst/>
          </a:prstGeom>
          <a:noFill/>
        </p:spPr>
        <p:txBody>
          <a:bodyPr wrap="square" rtlCol="0">
            <a:spAutoFit/>
          </a:bodyPr>
          <a:lstStyle/>
          <a:p>
            <a:r>
              <a:rPr lang="en-US" sz="675" dirty="0">
                <a:latin typeface="Georgia" panose="02040502050405020303" pitchFamily="18" charset="0"/>
              </a:rPr>
              <a:t>Toby </a:t>
            </a:r>
            <a:r>
              <a:rPr lang="en-US" sz="675" dirty="0" err="1">
                <a:latin typeface="Georgia" panose="02040502050405020303" pitchFamily="18" charset="0"/>
              </a:rPr>
              <a:t>Bolsen</a:t>
            </a:r>
            <a:r>
              <a:rPr lang="en-US" sz="675" dirty="0">
                <a:latin typeface="Georgia" panose="02040502050405020303" pitchFamily="18" charset="0"/>
              </a:rPr>
              <a:t>, Thomas J. </a:t>
            </a:r>
            <a:r>
              <a:rPr lang="en-US" sz="675" dirty="0" err="1">
                <a:latin typeface="Georgia" panose="02040502050405020303" pitchFamily="18" charset="0"/>
              </a:rPr>
              <a:t>Leeper</a:t>
            </a:r>
            <a:r>
              <a:rPr lang="en-US" sz="675" dirty="0">
                <a:latin typeface="Georgia" panose="02040502050405020303" pitchFamily="18" charset="0"/>
              </a:rPr>
              <a:t>, and Matthew Shapiro. 2014. </a:t>
            </a:r>
            <a:r>
              <a:rPr lang="en-US" sz="675" dirty="0">
                <a:latin typeface="Georgia" panose="02040502050405020303" pitchFamily="18" charset="0"/>
                <a:hlinkClick r:id="rId6"/>
              </a:rPr>
              <a:t>“Doing What Others Do: Norms, Science, and Collective Action on Global Warming.”</a:t>
            </a:r>
            <a:r>
              <a:rPr lang="en-US" sz="675" dirty="0">
                <a:latin typeface="Georgia" panose="02040502050405020303" pitchFamily="18" charset="0"/>
              </a:rPr>
              <a:t> </a:t>
            </a:r>
            <a:r>
              <a:rPr lang="en-US" sz="675" i="1" dirty="0">
                <a:latin typeface="Georgia" panose="02040502050405020303" pitchFamily="18" charset="0"/>
              </a:rPr>
              <a:t>American Politics Research</a:t>
            </a:r>
            <a:r>
              <a:rPr lang="en-US" sz="675" dirty="0">
                <a:latin typeface="Georgia" panose="02040502050405020303" pitchFamily="18" charset="0"/>
              </a:rPr>
              <a:t> 42(1): 65–89.</a:t>
            </a:r>
          </a:p>
        </p:txBody>
      </p:sp>
      <p:sp>
        <p:nvSpPr>
          <p:cNvPr id="3" name="Oval 2"/>
          <p:cNvSpPr/>
          <p:nvPr/>
        </p:nvSpPr>
        <p:spPr>
          <a:xfrm>
            <a:off x="5379010" y="4488665"/>
            <a:ext cx="1293053" cy="45481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EE985E"/>
                </a:solidFill>
              </a:rPr>
              <a:t>Open Science</a:t>
            </a:r>
          </a:p>
        </p:txBody>
      </p:sp>
    </p:spTree>
    <p:extLst>
      <p:ext uri="{BB962C8B-B14F-4D97-AF65-F5344CB8AC3E}">
        <p14:creationId xmlns:p14="http://schemas.microsoft.com/office/powerpoint/2010/main" val="3745540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Qualitative Research: Granular Data</a:t>
            </a:r>
          </a:p>
        </p:txBody>
      </p:sp>
      <p:pic>
        <p:nvPicPr>
          <p:cNvPr id="31"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6542" y="2168927"/>
            <a:ext cx="9278916" cy="3913971"/>
          </a:xfrm>
          <a:prstGeom prst="rect">
            <a:avLst/>
          </a:prstGeom>
        </p:spPr>
      </p:pic>
    </p:spTree>
    <p:extLst>
      <p:ext uri="{BB962C8B-B14F-4D97-AF65-F5344CB8AC3E}">
        <p14:creationId xmlns:p14="http://schemas.microsoft.com/office/powerpoint/2010/main" val="256875440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ATI in Practice </a:t>
            </a:r>
            <a:endParaRPr lang="en-US" dirty="0"/>
          </a:p>
        </p:txBody>
      </p:sp>
      <p:sp>
        <p:nvSpPr>
          <p:cNvPr id="3" name="Content Placeholder 2"/>
          <p:cNvSpPr>
            <a:spLocks noGrp="1"/>
          </p:cNvSpPr>
          <p:nvPr>
            <p:ph idx="1"/>
          </p:nvPr>
        </p:nvSpPr>
        <p:spPr>
          <a:xfrm>
            <a:off x="838200" y="1340768"/>
            <a:ext cx="10515600" cy="4892640"/>
          </a:xfrm>
        </p:spPr>
        <p:txBody>
          <a:bodyPr/>
          <a:lstStyle/>
          <a:p>
            <a:pPr marL="0" indent="0">
              <a:buNone/>
            </a:pPr>
            <a:r>
              <a:rPr lang="en-US" dirty="0">
                <a:hlinkClick r:id="rId3"/>
              </a:rPr>
              <a:t>http</a:t>
            </a:r>
            <a:r>
              <a:rPr lang="en-US" dirty="0" smtClean="0">
                <a:hlinkClick r:id="rId3"/>
              </a:rPr>
              <a:t>://bit.do/qdr-ati-omahoney</a:t>
            </a:r>
            <a:r>
              <a:rPr lang="en-US" dirty="0" smtClean="0"/>
              <a:t> </a:t>
            </a:r>
            <a:endParaRPr lang="en-US" dirty="0"/>
          </a:p>
        </p:txBody>
      </p:sp>
      <p:pic>
        <p:nvPicPr>
          <p:cNvPr id="5" name="Picture 4"/>
          <p:cNvPicPr>
            <a:picLocks noChangeAspect="1"/>
          </p:cNvPicPr>
          <p:nvPr/>
        </p:nvPicPr>
        <p:blipFill>
          <a:blip r:embed="rId4"/>
          <a:stretch>
            <a:fillRect/>
          </a:stretch>
        </p:blipFill>
        <p:spPr>
          <a:xfrm>
            <a:off x="1271464" y="1844824"/>
            <a:ext cx="9721080" cy="4956186"/>
          </a:xfrm>
          <a:prstGeom prst="rect">
            <a:avLst/>
          </a:prstGeom>
        </p:spPr>
      </p:pic>
    </p:spTree>
    <p:extLst>
      <p:ext uri="{BB962C8B-B14F-4D97-AF65-F5344CB8AC3E}">
        <p14:creationId xmlns:p14="http://schemas.microsoft.com/office/powerpoint/2010/main" val="236681173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Evaluating Annotations (1)</a:t>
            </a:r>
            <a:endParaRPr lang="en-US" dirty="0"/>
          </a:p>
        </p:txBody>
      </p:sp>
      <p:sp>
        <p:nvSpPr>
          <p:cNvPr id="3" name="Content Placeholder 2"/>
          <p:cNvSpPr>
            <a:spLocks noGrp="1"/>
          </p:cNvSpPr>
          <p:nvPr>
            <p:ph idx="1"/>
          </p:nvPr>
        </p:nvSpPr>
        <p:spPr>
          <a:xfrm>
            <a:off x="838200" y="1196752"/>
            <a:ext cx="10515600" cy="5036656"/>
          </a:xfrm>
        </p:spPr>
        <p:txBody>
          <a:bodyPr>
            <a:normAutofit/>
          </a:bodyPr>
          <a:lstStyle/>
          <a:p>
            <a:pPr marL="0" indent="0">
              <a:buNone/>
            </a:pPr>
            <a:r>
              <a:rPr lang="en-US" sz="2000" dirty="0" smtClean="0"/>
              <a:t>Read </a:t>
            </a:r>
            <a:r>
              <a:rPr lang="en-US" sz="2000" dirty="0" smtClean="0"/>
              <a:t>through </a:t>
            </a:r>
            <a:r>
              <a:rPr lang="en-US" sz="2000" dirty="0" smtClean="0"/>
              <a:t>this short section:</a:t>
            </a:r>
            <a:endParaRPr lang="en-US" sz="2000" dirty="0" smtClean="0"/>
          </a:p>
          <a:p>
            <a:pPr marL="0" indent="0">
              <a:buNone/>
            </a:pPr>
            <a:endParaRPr lang="en-US" sz="2000" b="1" dirty="0" smtClean="0"/>
          </a:p>
          <a:p>
            <a:pPr marL="0" indent="0">
              <a:buNone/>
            </a:pPr>
            <a:r>
              <a:rPr lang="en-US" sz="2000" b="1" dirty="0" smtClean="0"/>
              <a:t>Musgrave</a:t>
            </a:r>
            <a:r>
              <a:rPr lang="en-US" sz="2000" b="1" dirty="0"/>
              <a:t>, Paul</a:t>
            </a:r>
            <a:r>
              <a:rPr lang="en-US" sz="2000" dirty="0"/>
              <a:t>, and </a:t>
            </a:r>
            <a:r>
              <a:rPr lang="en-US" sz="2000" b="1" dirty="0"/>
              <a:t>Daniel H. </a:t>
            </a:r>
            <a:r>
              <a:rPr lang="en-US" sz="2000" b="1" dirty="0" err="1"/>
              <a:t>Nexon</a:t>
            </a:r>
            <a:r>
              <a:rPr lang="en-US" sz="2000" dirty="0"/>
              <a:t>. 2018. “Defending Hierarchy from the Moon to the Indian Ocean: Symbolic Capital and Political Dominance in Early Modern China and the Cold War.” </a:t>
            </a:r>
            <a:r>
              <a:rPr lang="en-US" sz="2000" i="1" dirty="0"/>
              <a:t>International Organization</a:t>
            </a:r>
            <a:r>
              <a:rPr lang="en-US" sz="2000" dirty="0"/>
              <a:t>. </a:t>
            </a:r>
            <a:r>
              <a:rPr lang="en-US" sz="2000" dirty="0">
                <a:hlinkClick r:id="rId2"/>
              </a:rPr>
              <a:t>https://</a:t>
            </a:r>
            <a:r>
              <a:rPr lang="en-US" sz="2000" dirty="0" smtClean="0">
                <a:hlinkClick r:id="rId2"/>
              </a:rPr>
              <a:t>doi.org/10.1017/S0020818318000139</a:t>
            </a:r>
            <a:r>
              <a:rPr lang="en-US" sz="2000" dirty="0" smtClean="0"/>
              <a:t>   </a:t>
            </a:r>
            <a:r>
              <a:rPr lang="en-US" sz="2000" dirty="0">
                <a:sym typeface="Wingdings" panose="05000000000000000000" pitchFamily="2" charset="2"/>
              </a:rPr>
              <a:t> </a:t>
            </a:r>
            <a:r>
              <a:rPr lang="en-US" sz="2000" dirty="0">
                <a:sym typeface="Wingdings" panose="05000000000000000000" pitchFamily="2" charset="2"/>
                <a:hlinkClick r:id="rId3"/>
              </a:rPr>
              <a:t>http://</a:t>
            </a:r>
            <a:r>
              <a:rPr lang="en-US" sz="2000" dirty="0" smtClean="0">
                <a:sym typeface="Wingdings" panose="05000000000000000000" pitchFamily="2" charset="2"/>
                <a:hlinkClick r:id="rId3"/>
              </a:rPr>
              <a:t>bit.do/musgrave</a:t>
            </a:r>
            <a:r>
              <a:rPr lang="en-US" sz="2000" dirty="0" smtClean="0">
                <a:sym typeface="Wingdings" panose="05000000000000000000" pitchFamily="2" charset="2"/>
              </a:rPr>
              <a:t> </a:t>
            </a:r>
          </a:p>
          <a:p>
            <a:r>
              <a:rPr lang="en-US" sz="2000" b="1" dirty="0" smtClean="0">
                <a:sym typeface="Wingdings" panose="05000000000000000000" pitchFamily="2" charset="2"/>
              </a:rPr>
              <a:t>Read the first 2 paragraphs under the “Project Apollo” heading, from “</a:t>
            </a:r>
            <a:r>
              <a:rPr lang="en-US" sz="2000" b="1" dirty="0" smtClean="0"/>
              <a:t>At the dawn of the Cold War” to “scientific capital was exchanged into prestige</a:t>
            </a:r>
            <a:r>
              <a:rPr lang="en-US" sz="2000" dirty="0" smtClean="0"/>
              <a:t>” </a:t>
            </a:r>
          </a:p>
          <a:p>
            <a:pPr marL="0" indent="0">
              <a:buNone/>
            </a:pPr>
            <a:endParaRPr lang="en-US" i="1" dirty="0" smtClean="0"/>
          </a:p>
          <a:p>
            <a:pPr marL="0" indent="0">
              <a:buNone/>
            </a:pPr>
            <a:r>
              <a:rPr lang="en-US" i="1" dirty="0" smtClean="0"/>
              <a:t>Given </a:t>
            </a:r>
            <a:r>
              <a:rPr lang="en-US" i="1" dirty="0" smtClean="0"/>
              <a:t>what you have </a:t>
            </a:r>
            <a:r>
              <a:rPr lang="en-US" i="1" dirty="0" smtClean="0"/>
              <a:t>learned </a:t>
            </a:r>
            <a:r>
              <a:rPr lang="en-US" i="1" dirty="0" smtClean="0"/>
              <a:t>about ATI, which passages would you expect to see annotated and with what content</a:t>
            </a:r>
            <a:r>
              <a:rPr lang="en-US" i="1" dirty="0" smtClean="0"/>
              <a:t>?</a:t>
            </a:r>
          </a:p>
          <a:p>
            <a:pPr marL="0" indent="0">
              <a:buNone/>
            </a:pPr>
            <a:r>
              <a:rPr lang="en-US" i="1" dirty="0" smtClean="0"/>
              <a:t>(8mins)</a:t>
            </a:r>
            <a:endParaRPr lang="en-US" i="1" dirty="0" smtClean="0"/>
          </a:p>
        </p:txBody>
      </p:sp>
    </p:spTree>
    <p:extLst>
      <p:ext uri="{BB962C8B-B14F-4D97-AF65-F5344CB8AC3E}">
        <p14:creationId xmlns:p14="http://schemas.microsoft.com/office/powerpoint/2010/main" val="187512045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 Evaluating Annotations </a:t>
            </a:r>
            <a:r>
              <a:rPr lang="en-US" dirty="0" smtClean="0"/>
              <a:t>(2)</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Now look at the same passages as annotated by the authors:</a:t>
            </a:r>
          </a:p>
          <a:p>
            <a:pPr marL="0" indent="0">
              <a:buNone/>
            </a:pPr>
            <a:r>
              <a:rPr lang="en-US" dirty="0" smtClean="0">
                <a:hlinkClick r:id="rId2"/>
              </a:rPr>
              <a:t>http</a:t>
            </a:r>
            <a:r>
              <a:rPr lang="en-US" dirty="0">
                <a:hlinkClick r:id="rId2"/>
              </a:rPr>
              <a:t>://</a:t>
            </a:r>
            <a:r>
              <a:rPr lang="en-US" dirty="0" smtClean="0">
                <a:hlinkClick r:id="rId2"/>
              </a:rPr>
              <a:t>bit.do/qdr-ati-musgrave</a:t>
            </a:r>
            <a:r>
              <a:rPr lang="en-US" dirty="0" smtClean="0"/>
              <a:t> </a:t>
            </a:r>
            <a:endParaRPr lang="en-US" dirty="0"/>
          </a:p>
          <a:p>
            <a:pPr marL="0" indent="0">
              <a:buNone/>
            </a:pPr>
            <a:r>
              <a:rPr lang="en-US" dirty="0" smtClean="0"/>
              <a:t>(Select “Cambridge Core ATI at the top right)</a:t>
            </a:r>
            <a:endParaRPr lang="en-US" dirty="0"/>
          </a:p>
          <a:p>
            <a:r>
              <a:rPr lang="en-US" i="1" dirty="0" smtClean="0"/>
              <a:t>How do the authors’ annotations differ from your expectations? </a:t>
            </a:r>
          </a:p>
          <a:p>
            <a:r>
              <a:rPr lang="en-US" i="1" dirty="0" smtClean="0"/>
              <a:t>Why do you think they differ? </a:t>
            </a:r>
          </a:p>
          <a:p>
            <a:r>
              <a:rPr lang="en-US" i="1" dirty="0" smtClean="0"/>
              <a:t>How do they affect your assessment of the underlying claims?</a:t>
            </a:r>
            <a:endParaRPr lang="en-US" i="1"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61336638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prstGeom prst="rect">
            <a:avLst/>
          </a:prstGeom>
          <a:noFill/>
          <a:ln>
            <a:noFill/>
          </a:ln>
        </p:spPr>
        <p:txBody>
          <a:bodyPr vert="horz" lIns="91425" tIns="45700" rIns="91425" bIns="45700" rtlCol="0" anchor="ctr" anchorCtr="0">
            <a:noAutofit/>
          </a:bodyPr>
          <a:lstStyle/>
          <a:p>
            <a:pPr lvl="0">
              <a:buSzPct val="25000"/>
            </a:pPr>
            <a:r>
              <a:rPr lang="en-US" sz="3200" dirty="0" smtClean="0"/>
              <a:t>Ongoing Questions and Challenges</a:t>
            </a:r>
            <a:endParaRPr lang="en-US" sz="1000" dirty="0">
              <a:solidFill>
                <a:schemeClr val="dk2"/>
              </a:solidFill>
              <a:ea typeface="Rambla"/>
              <a:cs typeface="Rambla"/>
              <a:sym typeface="Rambla"/>
            </a:endParaRPr>
          </a:p>
        </p:txBody>
      </p:sp>
      <p:sp>
        <p:nvSpPr>
          <p:cNvPr id="2" name="Content Placeholder 1"/>
          <p:cNvSpPr>
            <a:spLocks noGrp="1"/>
          </p:cNvSpPr>
          <p:nvPr>
            <p:ph idx="1"/>
          </p:nvPr>
        </p:nvSpPr>
        <p:spPr/>
        <p:txBody>
          <a:bodyPr/>
          <a:lstStyle/>
          <a:p>
            <a:pPr marL="342900" indent="-342900">
              <a:buClr>
                <a:schemeClr val="accent1"/>
              </a:buClr>
            </a:pPr>
            <a:r>
              <a:rPr lang="en-US" dirty="0"/>
              <a:t>Responsibility</a:t>
            </a:r>
          </a:p>
          <a:p>
            <a:pPr marL="342900" indent="-342900">
              <a:buClr>
                <a:schemeClr val="accent1"/>
              </a:buClr>
            </a:pPr>
            <a:r>
              <a:rPr lang="en-US" dirty="0"/>
              <a:t>Incentivizing</a:t>
            </a:r>
          </a:p>
          <a:p>
            <a:pPr marL="342900" indent="-342900">
              <a:buClr>
                <a:schemeClr val="accent1"/>
              </a:buClr>
            </a:pPr>
            <a:r>
              <a:rPr lang="en-US" dirty="0"/>
              <a:t>Accommodating heterogeneity</a:t>
            </a:r>
          </a:p>
          <a:p>
            <a:pPr marL="342900" indent="-342900">
              <a:buClr>
                <a:schemeClr val="accent1"/>
              </a:buClr>
            </a:pPr>
            <a:r>
              <a:rPr lang="en-US" dirty="0"/>
              <a:t>Identifying exceptions</a:t>
            </a:r>
          </a:p>
          <a:p>
            <a:pPr marL="342900" indent="-342900">
              <a:buClr>
                <a:schemeClr val="accent1"/>
              </a:buClr>
            </a:pPr>
            <a:r>
              <a:rPr lang="en-US" dirty="0"/>
              <a:t>Timing</a:t>
            </a:r>
          </a:p>
          <a:p>
            <a:pPr marL="342900" indent="-342900">
              <a:buClr>
                <a:schemeClr val="accent1"/>
              </a:buClr>
            </a:pPr>
            <a:r>
              <a:rPr lang="en-US" dirty="0"/>
              <a:t>Enforcement</a:t>
            </a:r>
          </a:p>
          <a:p>
            <a:pPr marL="342900" indent="-342900">
              <a:buClr>
                <a:schemeClr val="accent1"/>
              </a:buClr>
            </a:pPr>
            <a:r>
              <a:rPr lang="en-US" dirty="0"/>
              <a:t>What other challenges and questions do </a:t>
            </a:r>
            <a:r>
              <a:rPr lang="en-US"/>
              <a:t>you </a:t>
            </a:r>
            <a:r>
              <a:rPr lang="en-US" smtClean="0"/>
              <a:t>see?</a:t>
            </a:r>
            <a:endParaRPr lang="en-US" dirty="0"/>
          </a:p>
        </p:txBody>
      </p:sp>
    </p:spTree>
    <p:extLst>
      <p:ext uri="{BB962C8B-B14F-4D97-AF65-F5344CB8AC3E}">
        <p14:creationId xmlns:p14="http://schemas.microsoft.com/office/powerpoint/2010/main" val="647235485"/>
      </p:ext>
    </p:extLst>
  </p:cSld>
  <p:clrMapOvr>
    <a:masterClrMapping/>
  </p:clrMapOvr>
  <p:transition spd="slow">
    <p:cu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Comments?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Please stay in touch:</a:t>
            </a:r>
          </a:p>
          <a:p>
            <a:pPr marL="0" indent="0">
              <a:buNone/>
            </a:pPr>
            <a:r>
              <a:rPr lang="en-US" dirty="0" smtClean="0">
                <a:hlinkClick r:id="rId2"/>
              </a:rPr>
              <a:t>https://qdr.syr.edu</a:t>
            </a:r>
            <a:endParaRPr lang="en-US" dirty="0" smtClean="0"/>
          </a:p>
          <a:p>
            <a:pPr marL="0" indent="0">
              <a:buNone/>
            </a:pPr>
            <a:endParaRPr lang="en-US" dirty="0" smtClean="0"/>
          </a:p>
          <a:p>
            <a:pPr marL="0" indent="0">
              <a:buNone/>
            </a:pPr>
            <a:r>
              <a:rPr lang="en-US" dirty="0" smtClean="0"/>
              <a:t>		@adam42smith  (Sebastian) </a:t>
            </a:r>
          </a:p>
          <a:p>
            <a:pPr marL="0" indent="0">
              <a:buNone/>
            </a:pPr>
            <a:r>
              <a:rPr lang="en-US" dirty="0" smtClean="0"/>
              <a:t>		@</a:t>
            </a:r>
            <a:r>
              <a:rPr lang="en-US" dirty="0" err="1" smtClean="0"/>
              <a:t>qdrepository</a:t>
            </a:r>
            <a:r>
              <a:rPr lang="en-US" dirty="0"/>
              <a:t>	</a:t>
            </a:r>
            <a:r>
              <a:rPr lang="en-US" dirty="0" smtClean="0"/>
              <a:t>  (QDR)</a:t>
            </a:r>
          </a:p>
          <a:p>
            <a:pPr marL="0" indent="0">
              <a:buNone/>
            </a:pPr>
            <a:endParaRPr lang="en-US" dirty="0" smtClean="0"/>
          </a:p>
          <a:p>
            <a:pPr marL="0" indent="0">
              <a:buNone/>
            </a:pPr>
            <a:r>
              <a:rPr lang="en-US" dirty="0" smtClean="0"/>
              <a:t>Email: 	</a:t>
            </a:r>
            <a:r>
              <a:rPr lang="en-US" dirty="0" smtClean="0">
                <a:hlinkClick r:id="rId3"/>
              </a:rPr>
              <a:t>skarcher@syr.edu</a:t>
            </a:r>
            <a:endParaRPr lang="en-US" dirty="0"/>
          </a:p>
          <a:p>
            <a:pPr marL="0" indent="1828800">
              <a:buNone/>
              <a:tabLst>
                <a:tab pos="1146175" algn="l"/>
              </a:tabLst>
            </a:pPr>
            <a:r>
              <a:rPr lang="en-US" dirty="0" smtClean="0">
                <a:hlinkClick r:id="rId4"/>
              </a:rPr>
              <a:t>qdr@syr.edu</a:t>
            </a:r>
            <a:r>
              <a:rPr lang="en-US" dirty="0" smtClean="0"/>
              <a:t> </a:t>
            </a:r>
            <a:endParaRPr lang="en-US" dirty="0"/>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84232" y="1424684"/>
            <a:ext cx="4104456" cy="2442151"/>
          </a:xfrm>
          <a:prstGeom prst="rect">
            <a:avLst/>
          </a:prstGeom>
        </p:spPr>
      </p:pic>
      <p:pic>
        <p:nvPicPr>
          <p:cNvPr id="8" name="Picture 4" descr="Related imag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11424" y="3566895"/>
            <a:ext cx="971873" cy="599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87512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81200" y="1700808"/>
            <a:ext cx="8229600" cy="4162467"/>
          </a:xfrm>
        </p:spPr>
        <p:txBody>
          <a:bodyPr>
            <a:normAutofit fontScale="92500" lnSpcReduction="10000"/>
          </a:bodyPr>
          <a:lstStyle/>
          <a:p>
            <a:pPr marL="109728" indent="0">
              <a:buNone/>
            </a:pPr>
            <a:r>
              <a:rPr lang="en-US" b="1" dirty="0"/>
              <a:t>Research data management </a:t>
            </a:r>
            <a:r>
              <a:rPr lang="en-US" dirty="0"/>
              <a:t>is caring for, facilitating access to, preserving and </a:t>
            </a:r>
            <a:r>
              <a:rPr lang="en-US" dirty="0" smtClean="0"/>
              <a:t>adding </a:t>
            </a:r>
            <a:r>
              <a:rPr lang="en-US" dirty="0"/>
              <a:t>value to research data throughout its </a:t>
            </a:r>
            <a:r>
              <a:rPr lang="en-US" dirty="0" smtClean="0"/>
              <a:t>lifecycle.</a:t>
            </a:r>
            <a:endParaRPr lang="en-US" dirty="0"/>
          </a:p>
          <a:p>
            <a:pPr marL="109728" indent="0">
              <a:buNone/>
            </a:pPr>
            <a:r>
              <a:rPr lang="en-US" sz="1200" dirty="0"/>
              <a:t>Source: </a:t>
            </a:r>
            <a:r>
              <a:rPr lang="en-US" sz="1200" dirty="0">
                <a:hlinkClick r:id="rId3"/>
              </a:rPr>
              <a:t>University of Edinburgh Information Services</a:t>
            </a:r>
            <a:r>
              <a:rPr lang="en-US" dirty="0" smtClean="0">
                <a:hlinkClick r:id="rId3"/>
              </a:rPr>
              <a:t> </a:t>
            </a:r>
            <a:endParaRPr lang="en-US" dirty="0" smtClean="0"/>
          </a:p>
          <a:p>
            <a:pPr marL="109728" indent="0">
              <a:buNone/>
            </a:pPr>
            <a:endParaRPr lang="en-US" dirty="0"/>
          </a:p>
          <a:p>
            <a:pPr marL="109728" indent="0">
              <a:buNone/>
            </a:pPr>
            <a:r>
              <a:rPr lang="en-GB" altLang="en-US" dirty="0">
                <a:solidFill>
                  <a:schemeClr val="tx1">
                    <a:lumMod val="50000"/>
                  </a:schemeClr>
                </a:solidFill>
                <a:cs typeface="Arial" panose="020B0604020202020204" pitchFamily="34" charset="0"/>
              </a:rPr>
              <a:t>A </a:t>
            </a:r>
            <a:r>
              <a:rPr lang="en-GB" altLang="en-US" b="1" dirty="0">
                <a:solidFill>
                  <a:schemeClr val="tx1">
                    <a:lumMod val="50000"/>
                  </a:schemeClr>
                </a:solidFill>
                <a:cs typeface="Arial" panose="020B0604020202020204" pitchFamily="34" charset="0"/>
              </a:rPr>
              <a:t>data management plan</a:t>
            </a:r>
            <a:r>
              <a:rPr lang="en-GB" altLang="en-US" dirty="0">
                <a:solidFill>
                  <a:schemeClr val="tx1">
                    <a:lumMod val="50000"/>
                  </a:schemeClr>
                </a:solidFill>
                <a:cs typeface="Arial" panose="020B0604020202020204" pitchFamily="34" charset="0"/>
              </a:rPr>
              <a:t> (DMP) helps researchers consider </a:t>
            </a:r>
            <a:r>
              <a:rPr lang="en-GB" altLang="en-US" i="1" dirty="0">
                <a:solidFill>
                  <a:schemeClr val="tx1">
                    <a:lumMod val="50000"/>
                  </a:schemeClr>
                </a:solidFill>
                <a:cs typeface="Arial" panose="020B0604020202020204" pitchFamily="34" charset="0"/>
              </a:rPr>
              <a:t>during the research design and planning stage</a:t>
            </a:r>
            <a:r>
              <a:rPr lang="en-GB" altLang="en-US" dirty="0">
                <a:solidFill>
                  <a:schemeClr val="tx1">
                    <a:lumMod val="50000"/>
                  </a:schemeClr>
                </a:solidFill>
                <a:cs typeface="Arial" panose="020B0604020202020204" pitchFamily="34" charset="0"/>
              </a:rPr>
              <a:t>, how the data will be managed </a:t>
            </a:r>
            <a:r>
              <a:rPr lang="en-GB" altLang="en-US" i="1" dirty="0">
                <a:solidFill>
                  <a:schemeClr val="tx1">
                    <a:lumMod val="50000"/>
                  </a:schemeClr>
                </a:solidFill>
                <a:cs typeface="Arial" panose="020B0604020202020204" pitchFamily="34" charset="0"/>
              </a:rPr>
              <a:t>during the research process itself</a:t>
            </a:r>
            <a:r>
              <a:rPr lang="en-GB" altLang="en-US" dirty="0">
                <a:solidFill>
                  <a:schemeClr val="tx1">
                    <a:lumMod val="50000"/>
                  </a:schemeClr>
                </a:solidFill>
                <a:cs typeface="Arial" panose="020B0604020202020204" pitchFamily="34" charset="0"/>
              </a:rPr>
              <a:t> and potentially shared </a:t>
            </a:r>
            <a:r>
              <a:rPr lang="en-GB" altLang="en-US" i="1" dirty="0">
                <a:solidFill>
                  <a:schemeClr val="tx1">
                    <a:lumMod val="50000"/>
                  </a:schemeClr>
                </a:solidFill>
                <a:cs typeface="Arial" panose="020B0604020202020204" pitchFamily="34" charset="0"/>
              </a:rPr>
              <a:t>afterwards</a:t>
            </a:r>
            <a:r>
              <a:rPr lang="en-GB" altLang="en-US" dirty="0">
                <a:solidFill>
                  <a:schemeClr val="tx1">
                    <a:lumMod val="50000"/>
                  </a:schemeClr>
                </a:solidFill>
                <a:cs typeface="Arial" panose="020B0604020202020204" pitchFamily="34" charset="0"/>
              </a:rPr>
              <a:t> with the wider research community. </a:t>
            </a:r>
          </a:p>
          <a:p>
            <a:pPr marL="109728" indent="0">
              <a:buNone/>
            </a:pPr>
            <a:endParaRPr lang="en-US" dirty="0"/>
          </a:p>
        </p:txBody>
      </p:sp>
      <p:sp>
        <p:nvSpPr>
          <p:cNvPr id="3" name="Title 2"/>
          <p:cNvSpPr>
            <a:spLocks noGrp="1"/>
          </p:cNvSpPr>
          <p:nvPr>
            <p:ph type="title"/>
          </p:nvPr>
        </p:nvSpPr>
        <p:spPr/>
        <p:txBody>
          <a:bodyPr>
            <a:normAutofit/>
          </a:bodyPr>
          <a:lstStyle/>
          <a:p>
            <a:r>
              <a:rPr lang="en-US" dirty="0" smtClean="0"/>
              <a:t>Definitions</a:t>
            </a:r>
            <a:endParaRPr lang="en-US" dirty="0"/>
          </a:p>
        </p:txBody>
      </p:sp>
    </p:spTree>
    <p:extLst>
      <p:ext uri="{BB962C8B-B14F-4D97-AF65-F5344CB8AC3E}">
        <p14:creationId xmlns:p14="http://schemas.microsoft.com/office/powerpoint/2010/main" val="14277801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Why manage research data well ?</a:t>
            </a:r>
          </a:p>
        </p:txBody>
      </p:sp>
      <p:sp>
        <p:nvSpPr>
          <p:cNvPr id="3" name="Content Placeholder 2"/>
          <p:cNvSpPr>
            <a:spLocks noGrp="1"/>
          </p:cNvSpPr>
          <p:nvPr>
            <p:ph idx="1"/>
          </p:nvPr>
        </p:nvSpPr>
        <p:spPr/>
        <p:txBody>
          <a:bodyPr>
            <a:normAutofit/>
          </a:bodyPr>
          <a:lstStyle/>
          <a:p>
            <a:r>
              <a:rPr lang="en-US" dirty="0"/>
              <a:t>Your data creation is likely to be expensive</a:t>
            </a:r>
          </a:p>
          <a:p>
            <a:r>
              <a:rPr lang="en-US" dirty="0"/>
              <a:t>Your data underpin your published findings</a:t>
            </a:r>
          </a:p>
          <a:p>
            <a:r>
              <a:rPr lang="en-US" dirty="0"/>
              <a:t>Good quality data = good quality research</a:t>
            </a:r>
          </a:p>
          <a:p>
            <a:r>
              <a:rPr lang="en-US" dirty="0"/>
              <a:t>Protect your data from loss, destruction</a:t>
            </a:r>
          </a:p>
          <a:p>
            <a:pPr defTabSz="201613"/>
            <a:r>
              <a:rPr lang="en-GB" altLang="en-US" dirty="0">
                <a:ea typeface="ＭＳ Ｐゴシック" pitchFamily="34" charset="-128"/>
              </a:rPr>
              <a:t>Compliance with ethical codes, data protection laws, journal requirements, funder policies</a:t>
            </a:r>
          </a:p>
          <a:p>
            <a:pPr defTabSz="201613"/>
            <a:r>
              <a:rPr lang="en-GB" altLang="en-US" b="1" dirty="0">
                <a:ea typeface="ＭＳ Ｐゴシック" pitchFamily="34" charset="-128"/>
              </a:rPr>
              <a:t>To benefit your future self</a:t>
            </a:r>
          </a:p>
          <a:p>
            <a:pPr marL="0" indent="0">
              <a:buNone/>
            </a:pPr>
            <a:endParaRPr lang="en-US" dirty="0"/>
          </a:p>
          <a:p>
            <a:pPr lvl="1"/>
            <a:endParaRPr lang="en-US" dirty="0"/>
          </a:p>
        </p:txBody>
      </p:sp>
    </p:spTree>
    <p:extLst>
      <p:ext uri="{BB962C8B-B14F-4D97-AF65-F5344CB8AC3E}">
        <p14:creationId xmlns:p14="http://schemas.microsoft.com/office/powerpoint/2010/main" val="39886901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Topics of a DMP</a:t>
            </a:r>
          </a:p>
        </p:txBody>
      </p:sp>
      <p:sp>
        <p:nvSpPr>
          <p:cNvPr id="3" name="Content Placeholder 2"/>
          <p:cNvSpPr>
            <a:spLocks noGrp="1"/>
          </p:cNvSpPr>
          <p:nvPr>
            <p:ph idx="1"/>
          </p:nvPr>
        </p:nvSpPr>
        <p:spPr/>
        <p:txBody>
          <a:bodyPr>
            <a:normAutofit fontScale="77500" lnSpcReduction="20000"/>
          </a:bodyPr>
          <a:lstStyle/>
          <a:p>
            <a:r>
              <a:rPr lang="en-US" dirty="0"/>
              <a:t>Kinds of data that are being created</a:t>
            </a:r>
          </a:p>
          <a:p>
            <a:r>
              <a:rPr lang="en-US" dirty="0"/>
              <a:t>Any applicable data sharing policies</a:t>
            </a:r>
          </a:p>
          <a:p>
            <a:r>
              <a:rPr lang="en-US" dirty="0"/>
              <a:t>File formats</a:t>
            </a:r>
          </a:p>
          <a:p>
            <a:r>
              <a:rPr lang="en-US" dirty="0"/>
              <a:t>Data descriptions, standards &amp; metadata</a:t>
            </a:r>
          </a:p>
          <a:p>
            <a:r>
              <a:rPr lang="en-US" dirty="0"/>
              <a:t>Data storage</a:t>
            </a:r>
          </a:p>
          <a:p>
            <a:r>
              <a:rPr lang="en-US" dirty="0"/>
              <a:t>Access and use, incl. appropriate restrictions</a:t>
            </a:r>
          </a:p>
          <a:p>
            <a:r>
              <a:rPr lang="en-US" dirty="0"/>
              <a:t>Intellectual property ownership / copyright</a:t>
            </a:r>
          </a:p>
          <a:p>
            <a:r>
              <a:rPr lang="en-US" dirty="0"/>
              <a:t>Human participant constraints</a:t>
            </a:r>
          </a:p>
          <a:p>
            <a:r>
              <a:rPr lang="en-US" dirty="0"/>
              <a:t>Roles and responsibilities in a team</a:t>
            </a:r>
          </a:p>
          <a:p>
            <a:r>
              <a:rPr lang="en-US" dirty="0"/>
              <a:t>Budget for data </a:t>
            </a:r>
            <a:r>
              <a:rPr lang="en-US" dirty="0" smtClean="0"/>
              <a:t>activities</a:t>
            </a:r>
          </a:p>
          <a:p>
            <a:pPr marL="0" indent="0">
              <a:buNone/>
            </a:pPr>
            <a:r>
              <a:rPr lang="en-US" i="1" dirty="0" smtClean="0"/>
              <a:t/>
            </a:r>
            <a:br>
              <a:rPr lang="en-US" i="1" dirty="0" smtClean="0"/>
            </a:br>
            <a:r>
              <a:rPr lang="en-US" i="1" dirty="0" smtClean="0"/>
              <a:t>DMP Checklist will be handed out</a:t>
            </a:r>
            <a:endParaRPr lang="en-US" dirty="0"/>
          </a:p>
        </p:txBody>
      </p:sp>
    </p:spTree>
    <p:extLst>
      <p:ext uri="{BB962C8B-B14F-4D97-AF65-F5344CB8AC3E}">
        <p14:creationId xmlns:p14="http://schemas.microsoft.com/office/powerpoint/2010/main" val="39558032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There’s an App for That</a:t>
            </a:r>
            <a:endParaRPr lang="en-US" dirty="0"/>
          </a:p>
        </p:txBody>
      </p:sp>
      <p:sp>
        <p:nvSpPr>
          <p:cNvPr id="3" name="Content Placeholder 2"/>
          <p:cNvSpPr>
            <a:spLocks noGrp="1"/>
          </p:cNvSpPr>
          <p:nvPr>
            <p:ph idx="1"/>
          </p:nvPr>
        </p:nvSpPr>
        <p:spPr>
          <a:xfrm>
            <a:off x="46112" y="1196752"/>
            <a:ext cx="10515600" cy="4351338"/>
          </a:xfrm>
        </p:spPr>
        <p:txBody>
          <a:bodyPr/>
          <a:lstStyle/>
          <a:p>
            <a:pPr marL="0" indent="0">
              <a:buNone/>
            </a:pPr>
            <a:r>
              <a:rPr lang="en-US" dirty="0">
                <a:hlinkClick r:id="rId2"/>
              </a:rPr>
              <a:t>https://</a:t>
            </a:r>
            <a:r>
              <a:rPr lang="en-US" dirty="0" smtClean="0">
                <a:hlinkClick r:id="rId2"/>
              </a:rPr>
              <a:t>dmptool.org</a:t>
            </a:r>
            <a:endParaRPr lang="en-US" dirty="0" smtClean="0"/>
          </a:p>
          <a:p>
            <a:pPr marL="0" indent="0">
              <a:buNone/>
            </a:pPr>
            <a:endParaRPr lang="en-US" dirty="0"/>
          </a:p>
        </p:txBody>
      </p:sp>
      <p:pic>
        <p:nvPicPr>
          <p:cNvPr id="4" name="Picture 3"/>
          <p:cNvPicPr>
            <a:picLocks noChangeAspect="1"/>
          </p:cNvPicPr>
          <p:nvPr/>
        </p:nvPicPr>
        <p:blipFill>
          <a:blip r:embed="rId3"/>
          <a:stretch>
            <a:fillRect/>
          </a:stretch>
        </p:blipFill>
        <p:spPr>
          <a:xfrm>
            <a:off x="5303912" y="1731253"/>
            <a:ext cx="6768752" cy="4984423"/>
          </a:xfrm>
          <a:prstGeom prst="rect">
            <a:avLst/>
          </a:prstGeom>
        </p:spPr>
      </p:pic>
      <p:pic>
        <p:nvPicPr>
          <p:cNvPr id="6" name="Picture 5"/>
          <p:cNvPicPr>
            <a:picLocks noChangeAspect="1"/>
          </p:cNvPicPr>
          <p:nvPr/>
        </p:nvPicPr>
        <p:blipFill>
          <a:blip r:embed="rId4"/>
          <a:stretch>
            <a:fillRect/>
          </a:stretch>
        </p:blipFill>
        <p:spPr>
          <a:xfrm>
            <a:off x="21285" y="1778267"/>
            <a:ext cx="4962253" cy="4025541"/>
          </a:xfrm>
          <a:prstGeom prst="rect">
            <a:avLst/>
          </a:prstGeom>
        </p:spPr>
      </p:pic>
    </p:spTree>
    <p:extLst>
      <p:ext uri="{BB962C8B-B14F-4D97-AF65-F5344CB8AC3E}">
        <p14:creationId xmlns:p14="http://schemas.microsoft.com/office/powerpoint/2010/main" val="2066241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with the basics…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43472" y="1412776"/>
            <a:ext cx="2808312" cy="4666444"/>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0056" y="1268760"/>
            <a:ext cx="3975906" cy="5301208"/>
          </a:xfrm>
          <a:prstGeom prst="rect">
            <a:avLst/>
          </a:prstGeom>
        </p:spPr>
      </p:pic>
      <p:sp>
        <p:nvSpPr>
          <p:cNvPr id="7" name="Rectangle 6"/>
          <p:cNvSpPr/>
          <p:nvPr/>
        </p:nvSpPr>
        <p:spPr>
          <a:xfrm>
            <a:off x="1385764" y="6182732"/>
            <a:ext cx="2492990" cy="369332"/>
          </a:xfrm>
          <a:prstGeom prst="rect">
            <a:avLst/>
          </a:prstGeom>
        </p:spPr>
        <p:txBody>
          <a:bodyPr wrap="none">
            <a:spAutoFit/>
          </a:bodyPr>
          <a:lstStyle/>
          <a:p>
            <a:r>
              <a:rPr lang="en-US" dirty="0"/>
              <a:t>https://xkcd.com/1459/</a:t>
            </a:r>
          </a:p>
        </p:txBody>
      </p:sp>
      <p:sp>
        <p:nvSpPr>
          <p:cNvPr id="8" name="Rectangle 7"/>
          <p:cNvSpPr/>
          <p:nvPr/>
        </p:nvSpPr>
        <p:spPr>
          <a:xfrm>
            <a:off x="6528048" y="6455524"/>
            <a:ext cx="4435830" cy="369332"/>
          </a:xfrm>
          <a:prstGeom prst="rect">
            <a:avLst/>
          </a:prstGeom>
        </p:spPr>
        <p:txBody>
          <a:bodyPr wrap="none">
            <a:spAutoFit/>
          </a:bodyPr>
          <a:lstStyle/>
          <a:p>
            <a:r>
              <a:rPr lang="en-US" dirty="0"/>
              <a:t>http://phdcomics.com/comics.php?f=1531</a:t>
            </a:r>
          </a:p>
        </p:txBody>
      </p:sp>
    </p:spTree>
    <p:extLst>
      <p:ext uri="{BB962C8B-B14F-4D97-AF65-F5344CB8AC3E}">
        <p14:creationId xmlns:p14="http://schemas.microsoft.com/office/powerpoint/2010/main" val="1327629875"/>
      </p:ext>
    </p:extLst>
  </p:cSld>
  <p:clrMapOvr>
    <a:masterClrMapping/>
  </p:clrMapOvr>
  <p:timing>
    <p:tnLst>
      <p:par>
        <p:cTn id="1" dur="indefinite" restart="never" nodeType="tmRoot"/>
      </p:par>
    </p:tnLst>
  </p:timing>
</p:sld>
</file>

<file path=ppt/theme/theme1.xml><?xml version="1.0" encoding="utf-8"?>
<a:theme xmlns:a="http://schemas.openxmlformats.org/drawingml/2006/main" name="QDR Template Text-Heavy">
  <a:themeElements>
    <a:clrScheme name="QDR">
      <a:dk1>
        <a:srgbClr val="3F3F3F"/>
      </a:dk1>
      <a:lt1>
        <a:sysClr val="window" lastClr="FFFFFF"/>
      </a:lt1>
      <a:dk2>
        <a:srgbClr val="1F497D"/>
      </a:dk2>
      <a:lt2>
        <a:srgbClr val="EEECE1"/>
      </a:lt2>
      <a:accent1>
        <a:srgbClr val="55B7D3"/>
      </a:accent1>
      <a:accent2>
        <a:srgbClr val="EB853F"/>
      </a:accent2>
      <a:accent3>
        <a:srgbClr val="9BBB59"/>
      </a:accent3>
      <a:accent4>
        <a:srgbClr val="8064A2"/>
      </a:accent4>
      <a:accent5>
        <a:srgbClr val="4BACC6"/>
      </a:accent5>
      <a:accent6>
        <a:srgbClr val="F79646"/>
      </a:accent6>
      <a:hlink>
        <a:srgbClr val="0000FF"/>
      </a:hlink>
      <a:folHlink>
        <a:srgbClr val="800080"/>
      </a:folHlink>
    </a:clrScheme>
    <a:fontScheme name="QDR Standard">
      <a:majorFont>
        <a:latin typeface="Lucida Bright"/>
        <a:ea typeface=""/>
        <a:cs typeface=""/>
      </a:majorFont>
      <a:minorFont>
        <a:latin typeface="Lucida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QDR Template Text-Heavy" id="{98077234-FF43-4160-B960-AEA1F07C99ED}" vid="{EBE190C5-CECF-4EA3-955E-F90C829AAB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Droplet</Template>
  <TotalTime>5001</TotalTime>
  <Words>2011</Words>
  <Application>Microsoft Office PowerPoint</Application>
  <PresentationFormat>Widescreen</PresentationFormat>
  <Paragraphs>305</Paragraphs>
  <Slides>46</Slides>
  <Notes>22</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46</vt:i4>
      </vt:variant>
    </vt:vector>
  </HeadingPairs>
  <TitlesOfParts>
    <vt:vector size="61" baseType="lpstr">
      <vt:lpstr>ＭＳ Ｐゴシック</vt:lpstr>
      <vt:lpstr>Garamond</vt:lpstr>
      <vt:lpstr>Symbol</vt:lpstr>
      <vt:lpstr>Lucida Bright</vt:lpstr>
      <vt:lpstr>Calibri</vt:lpstr>
      <vt:lpstr>Courier New</vt:lpstr>
      <vt:lpstr>Century Schoolbook</vt:lpstr>
      <vt:lpstr>Wingdings</vt:lpstr>
      <vt:lpstr>Wingdings 3</vt:lpstr>
      <vt:lpstr>Arial</vt:lpstr>
      <vt:lpstr>Rambla</vt:lpstr>
      <vt:lpstr>Georgia</vt:lpstr>
      <vt:lpstr>Times New Roman</vt:lpstr>
      <vt:lpstr>Lucida Sans</vt:lpstr>
      <vt:lpstr>QDR Template Text-Heavy</vt:lpstr>
      <vt:lpstr>Managing and Sharing Qualitative Data</vt:lpstr>
      <vt:lpstr>Agenda</vt:lpstr>
      <vt:lpstr>What Is QDR?</vt:lpstr>
      <vt:lpstr>Managing Qualitative Data</vt:lpstr>
      <vt:lpstr>Definitions</vt:lpstr>
      <vt:lpstr>Why manage research data well ?</vt:lpstr>
      <vt:lpstr>Topics of a DMP</vt:lpstr>
      <vt:lpstr>There’s an App for That</vt:lpstr>
      <vt:lpstr>Start with the basics…</vt:lpstr>
      <vt:lpstr>Why document your data and processes?</vt:lpstr>
      <vt:lpstr>What should be captured?</vt:lpstr>
      <vt:lpstr>Consider documentation early on</vt:lpstr>
      <vt:lpstr>Project-level documentation Example: data list</vt:lpstr>
      <vt:lpstr>File-level documentation suggestions</vt:lpstr>
      <vt:lpstr>In practice: Documentation in transcript</vt:lpstr>
      <vt:lpstr>Metadata – data about data </vt:lpstr>
      <vt:lpstr>Excerpt from QDR catalog record metadata</vt:lpstr>
      <vt:lpstr>Stuff happens: Research nightmares</vt:lpstr>
      <vt:lpstr>Backing-up data</vt:lpstr>
      <vt:lpstr>Cloud storage services</vt:lpstr>
      <vt:lpstr>Archiving Internet Sources</vt:lpstr>
      <vt:lpstr>Exercise: Internet Archives</vt:lpstr>
      <vt:lpstr>Data destruction </vt:lpstr>
      <vt:lpstr>Sharing Qualitative Data</vt:lpstr>
      <vt:lpstr>How to share data ethically/ legally</vt:lpstr>
      <vt:lpstr>Planning is key! (again)  </vt:lpstr>
      <vt:lpstr>Exercise Informed Consent</vt:lpstr>
      <vt:lpstr>Data Sharing and Copyright</vt:lpstr>
      <vt:lpstr>Sharing Data in a Repository</vt:lpstr>
      <vt:lpstr>Access Controls (QDR)</vt:lpstr>
      <vt:lpstr>De-identifying qualitative data</vt:lpstr>
      <vt:lpstr>De-Identification Requires Context Expertise</vt:lpstr>
      <vt:lpstr>Deidentification Exercise</vt:lpstr>
      <vt:lpstr>De-identification: A Solution</vt:lpstr>
      <vt:lpstr>Transparency and Qualitative Data</vt:lpstr>
      <vt:lpstr>Making Research Transparent </vt:lpstr>
      <vt:lpstr>  Heterogeneity and Priorities </vt:lpstr>
      <vt:lpstr>Rarity of Transparency in Qual. Research </vt:lpstr>
      <vt:lpstr>Transparency techniques - examples</vt:lpstr>
      <vt:lpstr>Quantitative Research: Matrix Data</vt:lpstr>
      <vt:lpstr>Qualitative Research: Granular Data</vt:lpstr>
      <vt:lpstr>ATI in Practice </vt:lpstr>
      <vt:lpstr>Exercise: Evaluating Annotations (1)</vt:lpstr>
      <vt:lpstr>Exercise: Evaluating Annotations (2)</vt:lpstr>
      <vt:lpstr>Ongoing Questions and Challenges</vt:lpstr>
      <vt:lpstr>Questions? Comments?</vt:lpstr>
    </vt:vector>
  </TitlesOfParts>
  <Manager/>
  <Company>QDR</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IQMR 2018 Data Management Module - Session 1</dc:title>
  <dc:subject/>
  <dc:creator>Dessi Kirilova</dc:creator>
  <cp:keywords/>
  <dc:description/>
  <cp:lastModifiedBy>Sebastian</cp:lastModifiedBy>
  <cp:revision>378</cp:revision>
  <cp:lastPrinted>2015-06-15T17:31:51Z</cp:lastPrinted>
  <dcterms:created xsi:type="dcterms:W3CDTF">2014-07-22T09:14:33Z</dcterms:created>
  <dcterms:modified xsi:type="dcterms:W3CDTF">2019-01-27T23:35:18Z</dcterms:modified>
  <cp:category/>
</cp:coreProperties>
</file>