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65" r:id="rId3"/>
    <p:sldId id="270" r:id="rId4"/>
    <p:sldId id="273" r:id="rId5"/>
    <p:sldId id="272" r:id="rId6"/>
    <p:sldId id="271" r:id="rId7"/>
    <p:sldId id="264" r:id="rId8"/>
    <p:sldId id="274" r:id="rId9"/>
    <p:sldId id="275" r:id="rId10"/>
    <p:sldId id="261" r:id="rId11"/>
    <p:sldId id="279" r:id="rId12"/>
    <p:sldId id="277" r:id="rId13"/>
    <p:sldId id="278" r:id="rId14"/>
    <p:sldId id="259" r:id="rId15"/>
    <p:sldId id="267" r:id="rId16"/>
    <p:sldId id="266" r:id="rId17"/>
    <p:sldId id="282" r:id="rId18"/>
    <p:sldId id="260" r:id="rId19"/>
    <p:sldId id="285" r:id="rId20"/>
    <p:sldId id="276" r:id="rId21"/>
    <p:sldId id="284" r:id="rId22"/>
    <p:sldId id="258" r:id="rId23"/>
    <p:sldId id="283" r:id="rId24"/>
    <p:sldId id="281" r:id="rId25"/>
    <p:sldId id="280" r:id="rId26"/>
    <p:sldId id="286" r:id="rId27"/>
    <p:sldId id="269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177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13CF3D-D189-48CA-88F8-0899812C93BB}" type="datetimeFigureOut">
              <a:rPr lang="en-NZ" smtClean="0"/>
              <a:t>12/11/2018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9248D-E4A4-4FB1-94B7-ECD99AB096A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82721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19248D-E4A4-4FB1-94B7-ECD99AB096A0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04660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E4FA-4A01-844E-B9D0-934A967CBC1A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5122-A112-0844-98BC-D2A9AE745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17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E4FA-4A01-844E-B9D0-934A967CBC1A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5122-A112-0844-98BC-D2A9AE745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696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E4FA-4A01-844E-B9D0-934A967CBC1A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5122-A112-0844-98BC-D2A9AE745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641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E4FA-4A01-844E-B9D0-934A967CBC1A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5122-A112-0844-98BC-D2A9AE745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24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E4FA-4A01-844E-B9D0-934A967CBC1A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5122-A112-0844-98BC-D2A9AE745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31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E4FA-4A01-844E-B9D0-934A967CBC1A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5122-A112-0844-98BC-D2A9AE745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367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E4FA-4A01-844E-B9D0-934A967CBC1A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5122-A112-0844-98BC-D2A9AE745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29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E4FA-4A01-844E-B9D0-934A967CBC1A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5122-A112-0844-98BC-D2A9AE745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49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E4FA-4A01-844E-B9D0-934A967CBC1A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5122-A112-0844-98BC-D2A9AE745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11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E4FA-4A01-844E-B9D0-934A967CBC1A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5122-A112-0844-98BC-D2A9AE745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209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E4FA-4A01-844E-B9D0-934A967CBC1A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95122-A112-0844-98BC-D2A9AE745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950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3E4FA-4A01-844E-B9D0-934A967CBC1A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95122-A112-0844-98BC-D2A9AE745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0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clc.org/research/publications/2018/oclcresearch-descriptive-metadata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Michael..parry@vuw.ac.nz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figshare.com/articles/IIPC_Presentation_pptx/7312283" TargetMode="External"/><Relationship Id="rId5" Type="http://schemas.openxmlformats.org/officeDocument/2006/relationships/hyperlink" Target="mailto:Stuart.Yeates@vuw.ac.nz" TargetMode="External"/><Relationship Id="rId4" Type="http://schemas.openxmlformats.org/officeDocument/2006/relationships/hyperlink" Target="mailto:Max.Sullivan@vuw.ac.nz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nzetc.victoria.ac.nz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researcharchive.vuw.ac.nz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viewer.waireto.victoria.ac.nz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ojs.victoria.ac.nz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barnett.surge.s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8E96DF1-1DD9-4598-A790-AFEF4AFEF1B2}"/>
              </a:ext>
            </a:extLst>
          </p:cNvPr>
          <p:cNvSpPr/>
          <p:nvPr/>
        </p:nvSpPr>
        <p:spPr>
          <a:xfrm>
            <a:off x="640080" y="609600"/>
            <a:ext cx="742188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NZ" sz="4400" kern="1400" spc="-5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Utilising the Internet Archive while retiring legacy websites and establishing a digital preservation system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6A7908-168D-4806-9CD7-A6E7D02DA105}"/>
              </a:ext>
            </a:extLst>
          </p:cNvPr>
          <p:cNvSpPr txBox="1"/>
          <p:nvPr/>
        </p:nvSpPr>
        <p:spPr>
          <a:xfrm>
            <a:off x="1178168" y="3921369"/>
            <a:ext cx="47566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Michael Parry</a:t>
            </a:r>
          </a:p>
          <a:p>
            <a:r>
              <a:rPr lang="en-NZ" dirty="0"/>
              <a:t>Max Sullivan</a:t>
            </a:r>
          </a:p>
          <a:p>
            <a:r>
              <a:rPr lang="en-NZ" dirty="0"/>
              <a:t>Stuart Yeates</a:t>
            </a:r>
          </a:p>
          <a:p>
            <a:r>
              <a:rPr lang="en-NZ" dirty="0"/>
              <a:t>Victoria University of Wellington Library</a:t>
            </a:r>
          </a:p>
        </p:txBody>
      </p:sp>
    </p:spTree>
    <p:extLst>
      <p:ext uri="{BB962C8B-B14F-4D97-AF65-F5344CB8AC3E}">
        <p14:creationId xmlns:p14="http://schemas.microsoft.com/office/powerpoint/2010/main" val="2369226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3997E63-7B9E-499B-BDCA-780D2DF00283}"/>
              </a:ext>
            </a:extLst>
          </p:cNvPr>
          <p:cNvSpPr txBox="1"/>
          <p:nvPr/>
        </p:nvSpPr>
        <p:spPr>
          <a:xfrm>
            <a:off x="1408922" y="1007706"/>
            <a:ext cx="78025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/>
              <a:t>Our Approach</a:t>
            </a:r>
          </a:p>
        </p:txBody>
      </p:sp>
    </p:spTree>
    <p:extLst>
      <p:ext uri="{BB962C8B-B14F-4D97-AF65-F5344CB8AC3E}">
        <p14:creationId xmlns:p14="http://schemas.microsoft.com/office/powerpoint/2010/main" val="3221859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6AEE522-C56C-40AA-ABCA-73134650BFB0}"/>
              </a:ext>
            </a:extLst>
          </p:cNvPr>
          <p:cNvSpPr txBox="1"/>
          <p:nvPr/>
        </p:nvSpPr>
        <p:spPr>
          <a:xfrm>
            <a:off x="0" y="2116881"/>
            <a:ext cx="9376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600" dirty="0"/>
              <a:t>How  do we </a:t>
            </a:r>
            <a:r>
              <a:rPr lang="en-NZ" sz="3200" dirty="0"/>
              <a:t>preserve</a:t>
            </a:r>
            <a:r>
              <a:rPr lang="en-NZ" sz="3600" dirty="0"/>
              <a:t> access to retired web sites?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AD4136-EEC3-4FE0-8EB3-051A81809FC7}"/>
              </a:ext>
            </a:extLst>
          </p:cNvPr>
          <p:cNvSpPr txBox="1"/>
          <p:nvPr/>
        </p:nvSpPr>
        <p:spPr>
          <a:xfrm>
            <a:off x="407258" y="3653273"/>
            <a:ext cx="8561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200" dirty="0"/>
              <a:t>What will our approach to digital preservation be?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A85923-0721-4389-93F8-8CD139430C20}"/>
              </a:ext>
            </a:extLst>
          </p:cNvPr>
          <p:cNvSpPr txBox="1"/>
          <p:nvPr/>
        </p:nvSpPr>
        <p:spPr>
          <a:xfrm>
            <a:off x="1882397" y="735110"/>
            <a:ext cx="50619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4800" dirty="0"/>
              <a:t>Digital Preservation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68767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9718B21-11B5-4722-BC32-49E79ABB4FDB}"/>
              </a:ext>
            </a:extLst>
          </p:cNvPr>
          <p:cNvSpPr txBox="1"/>
          <p:nvPr/>
        </p:nvSpPr>
        <p:spPr>
          <a:xfrm>
            <a:off x="979714" y="1847461"/>
            <a:ext cx="68793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5400" dirty="0"/>
              <a:t>Two Pronged Approach </a:t>
            </a:r>
          </a:p>
        </p:txBody>
      </p:sp>
    </p:spTree>
    <p:extLst>
      <p:ext uri="{BB962C8B-B14F-4D97-AF65-F5344CB8AC3E}">
        <p14:creationId xmlns:p14="http://schemas.microsoft.com/office/powerpoint/2010/main" val="855171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4FF450B-9EAA-4630-937A-DA44213F62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36773"/>
            <a:ext cx="9144000" cy="37844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C699498-0BC7-42E2-9900-89609A31FAED}"/>
              </a:ext>
            </a:extLst>
          </p:cNvPr>
          <p:cNvSpPr txBox="1"/>
          <p:nvPr/>
        </p:nvSpPr>
        <p:spPr>
          <a:xfrm>
            <a:off x="1035698" y="391887"/>
            <a:ext cx="6178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/>
              <a:t>Internet Archive </a:t>
            </a:r>
          </a:p>
        </p:txBody>
      </p:sp>
    </p:spTree>
    <p:extLst>
      <p:ext uri="{BB962C8B-B14F-4D97-AF65-F5344CB8AC3E}">
        <p14:creationId xmlns:p14="http://schemas.microsoft.com/office/powerpoint/2010/main" val="1787919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BD8B1E3-7470-4ACD-A7CB-17475D5C63ED}"/>
              </a:ext>
            </a:extLst>
          </p:cNvPr>
          <p:cNvSpPr/>
          <p:nvPr/>
        </p:nvSpPr>
        <p:spPr>
          <a:xfrm>
            <a:off x="668215" y="413238"/>
            <a:ext cx="8097716" cy="3339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stage: subscribe to the Internet Archive and ensure the websites are archived by creating collections and crawling each site.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N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Second stage: download the (W)ARC file for each site from the Internet Archive into Wairētō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en-N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Third stage: ensure that redirects from links to the original sites are either pointed to the new equivalent within Wairētō or the Internet Archive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en-N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Fourth stage: integrate the open source </a:t>
            </a:r>
            <a:r>
              <a:rPr lang="en-NZ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Wayback</a:t>
            </a:r>
            <a:r>
              <a:rPr lang="en-N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Machine from the Internet Archive into the Wairētō infrastructure.</a:t>
            </a:r>
          </a:p>
        </p:txBody>
      </p:sp>
    </p:spTree>
    <p:extLst>
      <p:ext uri="{BB962C8B-B14F-4D97-AF65-F5344CB8AC3E}">
        <p14:creationId xmlns:p14="http://schemas.microsoft.com/office/powerpoint/2010/main" val="1668276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B0BE37F-CF78-4CB6-8F06-DA606EC9D682}"/>
              </a:ext>
            </a:extLst>
          </p:cNvPr>
          <p:cNvSpPr/>
          <p:nvPr/>
        </p:nvSpPr>
        <p:spPr>
          <a:xfrm>
            <a:off x="821094" y="1091682"/>
            <a:ext cx="7679094" cy="2697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NZ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stage: subscribe to the Internet Archive and ensure the websites are archived by creating collections and crawling each site.</a:t>
            </a:r>
          </a:p>
        </p:txBody>
      </p:sp>
    </p:spTree>
    <p:extLst>
      <p:ext uri="{BB962C8B-B14F-4D97-AF65-F5344CB8AC3E}">
        <p14:creationId xmlns:p14="http://schemas.microsoft.com/office/powerpoint/2010/main" val="4291735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90FCA0-F464-443F-B6AF-698148AE2A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0571"/>
            <a:ext cx="9144000" cy="513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127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4896004-431B-4B07-A1C6-B43A1F58B2FC}"/>
              </a:ext>
            </a:extLst>
          </p:cNvPr>
          <p:cNvSpPr/>
          <p:nvPr/>
        </p:nvSpPr>
        <p:spPr>
          <a:xfrm>
            <a:off x="839755" y="1362269"/>
            <a:ext cx="601824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000" dirty="0"/>
              <a:t>Second stage: download the (W)ARC file for each site from the Internet Archive into Wairētō</a:t>
            </a:r>
          </a:p>
        </p:txBody>
      </p:sp>
    </p:spTree>
    <p:extLst>
      <p:ext uri="{BB962C8B-B14F-4D97-AF65-F5344CB8AC3E}">
        <p14:creationId xmlns:p14="http://schemas.microsoft.com/office/powerpoint/2010/main" val="19357642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5656447-1EDC-4DBE-A5FC-BB621A9727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15062"/>
            <a:ext cx="9144000" cy="522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2671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83F8DA8-C478-486F-AB81-DA33392BA8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160" y="-4406"/>
            <a:ext cx="7870244" cy="575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273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0307C2C-2C59-4FC9-9B99-5EB0A8E15472}"/>
              </a:ext>
            </a:extLst>
          </p:cNvPr>
          <p:cNvSpPr txBox="1"/>
          <p:nvPr/>
        </p:nvSpPr>
        <p:spPr>
          <a:xfrm>
            <a:off x="649210" y="835268"/>
            <a:ext cx="70690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/>
              <a:t>1: Background</a:t>
            </a:r>
          </a:p>
          <a:p>
            <a:endParaRPr lang="en-NZ" sz="3600" dirty="0"/>
          </a:p>
          <a:p>
            <a:r>
              <a:rPr lang="en-NZ" sz="3600" dirty="0"/>
              <a:t>2: Our Approach</a:t>
            </a:r>
          </a:p>
          <a:p>
            <a:endParaRPr lang="en-NZ" sz="3600" dirty="0"/>
          </a:p>
          <a:p>
            <a:r>
              <a:rPr lang="en-NZ" sz="3600" dirty="0"/>
              <a:t>3: Where to next and what we learnt</a:t>
            </a:r>
          </a:p>
        </p:txBody>
      </p:sp>
    </p:spTree>
    <p:extLst>
      <p:ext uri="{BB962C8B-B14F-4D97-AF65-F5344CB8AC3E}">
        <p14:creationId xmlns:p14="http://schemas.microsoft.com/office/powerpoint/2010/main" val="14141487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C168D6C-EF9C-417C-9C8D-9BDE9279EE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443" y="209550"/>
            <a:ext cx="8420100" cy="55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644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57E587F-B26A-49D3-8FF9-11A7F69F72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736152"/>
              </p:ext>
            </p:extLst>
          </p:nvPr>
        </p:nvGraphicFramePr>
        <p:xfrm>
          <a:off x="1558212" y="1397000"/>
          <a:ext cx="6061788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3788">
                  <a:extLst>
                    <a:ext uri="{9D8B030D-6E8A-4147-A177-3AD203B41FA5}">
                      <a16:colId xmlns:a16="http://schemas.microsoft.com/office/drawing/2014/main" val="124075057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8172700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NZ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                         </a:t>
                      </a:r>
                      <a:endParaRPr lang="en-NZ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66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dc:date</a:t>
                      </a:r>
                      <a:r>
                        <a:rPr lang="en-N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                           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dc:format</a:t>
                      </a:r>
                      <a:r>
                        <a:rPr lang="en-N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                       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165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dc:type</a:t>
                      </a:r>
                      <a:r>
                        <a:rPr lang="en-N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                           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dc:publisher</a:t>
                      </a:r>
                      <a:r>
                        <a:rPr lang="en-N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                  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5510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dc:terms:isPartOf</a:t>
                      </a:r>
                      <a:r>
                        <a:rPr lang="en-N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      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dc.description</a:t>
                      </a:r>
                      <a:r>
                        <a:rPr lang="en-N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                   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4820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dc.contributor</a:t>
                      </a:r>
                      <a:r>
                        <a:rPr lang="en-N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             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dc.creator</a:t>
                      </a:r>
                      <a:r>
                        <a:rPr lang="en-N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                      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993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dc.language</a:t>
                      </a:r>
                      <a:r>
                        <a:rPr lang="en-N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                  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dc.format</a:t>
                      </a:r>
                      <a:r>
                        <a:rPr lang="en-N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                       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5558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dc.identifier</a:t>
                      </a:r>
                      <a:r>
                        <a:rPr lang="en-N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                      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dc:title</a:t>
                      </a:r>
                      <a:r>
                        <a:rPr lang="en-NZ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   </a:t>
                      </a:r>
                      <a:endParaRPr lang="en-NZ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350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dc:terms:dateAccept</a:t>
                      </a:r>
                      <a:r>
                        <a:rPr lang="en-NZ" sz="18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</a:t>
                      </a:r>
                      <a:endParaRPr lang="en-NZ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880465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F551F68-E087-4286-9A40-AEC700E832BE}"/>
              </a:ext>
            </a:extLst>
          </p:cNvPr>
          <p:cNvSpPr txBox="1"/>
          <p:nvPr/>
        </p:nvSpPr>
        <p:spPr>
          <a:xfrm>
            <a:off x="485192" y="5159829"/>
            <a:ext cx="8690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u="sng" dirty="0">
                <a:hlinkClick r:id="rId3"/>
              </a:rPr>
              <a:t>https://www.oclc.org/research/publications/2018/oclcresearch-descriptive-metadata.html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644320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688BB7E-07FA-4859-AEE9-246511A4BD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86014"/>
            <a:ext cx="9144000" cy="308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941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A25147E-B739-44A8-A1CF-478A447F7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83301"/>
            <a:ext cx="9144000" cy="209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1740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970EB45-6C44-45D9-B186-2341CB81833E}"/>
              </a:ext>
            </a:extLst>
          </p:cNvPr>
          <p:cNvSpPr/>
          <p:nvPr/>
        </p:nvSpPr>
        <p:spPr>
          <a:xfrm>
            <a:off x="774441" y="561365"/>
            <a:ext cx="7231224" cy="3356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NZ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Third stage: ensure that redirects from links to the original sites are either pointed to the new equivalent within Wairētō or the Internet Archive</a:t>
            </a:r>
          </a:p>
        </p:txBody>
      </p:sp>
    </p:spTree>
    <p:extLst>
      <p:ext uri="{BB962C8B-B14F-4D97-AF65-F5344CB8AC3E}">
        <p14:creationId xmlns:p14="http://schemas.microsoft.com/office/powerpoint/2010/main" val="24434123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EEBF8DE-E938-44EA-8E98-CD654DB4F194}"/>
              </a:ext>
            </a:extLst>
          </p:cNvPr>
          <p:cNvSpPr/>
          <p:nvPr/>
        </p:nvSpPr>
        <p:spPr>
          <a:xfrm>
            <a:off x="755779" y="1185188"/>
            <a:ext cx="72125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000" dirty="0"/>
              <a:t>Fourth stage: integrate the open source </a:t>
            </a:r>
            <a:r>
              <a:rPr lang="en-NZ" sz="4000" dirty="0" err="1"/>
              <a:t>Wayback</a:t>
            </a:r>
            <a:r>
              <a:rPr lang="en-NZ" sz="4000" dirty="0"/>
              <a:t> Machine from the Internet Archive into the Wairētō infrastructure.</a:t>
            </a:r>
          </a:p>
        </p:txBody>
      </p:sp>
    </p:spTree>
    <p:extLst>
      <p:ext uri="{BB962C8B-B14F-4D97-AF65-F5344CB8AC3E}">
        <p14:creationId xmlns:p14="http://schemas.microsoft.com/office/powerpoint/2010/main" val="5962876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6AD244-2150-4E34-BAFF-10B75010059E}"/>
              </a:ext>
            </a:extLst>
          </p:cNvPr>
          <p:cNvSpPr txBox="1"/>
          <p:nvPr/>
        </p:nvSpPr>
        <p:spPr>
          <a:xfrm>
            <a:off x="1548882" y="1838131"/>
            <a:ext cx="522040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6600" dirty="0"/>
              <a:t>Where to Next</a:t>
            </a:r>
          </a:p>
        </p:txBody>
      </p:sp>
    </p:spTree>
    <p:extLst>
      <p:ext uri="{BB962C8B-B14F-4D97-AF65-F5344CB8AC3E}">
        <p14:creationId xmlns:p14="http://schemas.microsoft.com/office/powerpoint/2010/main" val="18419531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7261FE-3486-4665-8D4A-1172972363A4}"/>
              </a:ext>
            </a:extLst>
          </p:cNvPr>
          <p:cNvSpPr txBox="1"/>
          <p:nvPr/>
        </p:nvSpPr>
        <p:spPr>
          <a:xfrm>
            <a:off x="719726" y="806849"/>
            <a:ext cx="6294095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800" dirty="0"/>
              <a:t>Thank you</a:t>
            </a:r>
          </a:p>
          <a:p>
            <a:endParaRPr lang="en-NZ" sz="2800" dirty="0"/>
          </a:p>
          <a:p>
            <a:r>
              <a:rPr lang="en-NZ" sz="2800" dirty="0"/>
              <a:t>Our contact details</a:t>
            </a:r>
          </a:p>
          <a:p>
            <a:endParaRPr lang="en-NZ" sz="2800" dirty="0"/>
          </a:p>
          <a:p>
            <a:r>
              <a:rPr lang="en-NZ" sz="2800" dirty="0"/>
              <a:t>Michael Parry – </a:t>
            </a:r>
            <a:r>
              <a:rPr lang="en-NZ" sz="2800" dirty="0">
                <a:hlinkClick r:id="rId3"/>
              </a:rPr>
              <a:t>Michael.Parry@vuw.ac.nz</a:t>
            </a:r>
            <a:endParaRPr lang="en-NZ" sz="2800" dirty="0"/>
          </a:p>
          <a:p>
            <a:r>
              <a:rPr lang="en-NZ" sz="2800" dirty="0"/>
              <a:t>Max Sullivan – </a:t>
            </a:r>
            <a:r>
              <a:rPr lang="en-NZ" sz="2800" dirty="0">
                <a:hlinkClick r:id="rId4"/>
              </a:rPr>
              <a:t>Max.Sullivan@vuw.ac.nz</a:t>
            </a:r>
            <a:endParaRPr lang="en-NZ" sz="2800" dirty="0"/>
          </a:p>
          <a:p>
            <a:r>
              <a:rPr lang="en-NZ" sz="2800" dirty="0"/>
              <a:t>Stuart Yeates – </a:t>
            </a:r>
            <a:r>
              <a:rPr lang="en-NZ" sz="2800" dirty="0">
                <a:hlinkClick r:id="rId5"/>
              </a:rPr>
              <a:t>Stuart.Yeates@vuw.ac.nz</a:t>
            </a:r>
            <a:endParaRPr lang="en-NZ" sz="2800" dirty="0"/>
          </a:p>
          <a:p>
            <a:endParaRPr lang="en-NZ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5303DF-163A-45F4-B43F-7ED4F6770C3A}"/>
              </a:ext>
            </a:extLst>
          </p:cNvPr>
          <p:cNvSpPr txBox="1"/>
          <p:nvPr/>
        </p:nvSpPr>
        <p:spPr>
          <a:xfrm>
            <a:off x="719726" y="5057192"/>
            <a:ext cx="6074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hlinkClick r:id="rId6"/>
              </a:rPr>
              <a:t>https://figshare.com/articles/IIPC_Presentation_pptx/7312283</a:t>
            </a:r>
            <a:r>
              <a:rPr lang="en-N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8586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E316C4-9956-4DA9-91BB-0C75F5B2611E}"/>
              </a:ext>
            </a:extLst>
          </p:cNvPr>
          <p:cNvSpPr txBox="1"/>
          <p:nvPr/>
        </p:nvSpPr>
        <p:spPr>
          <a:xfrm>
            <a:off x="1890346" y="2277208"/>
            <a:ext cx="511659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8000" dirty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3535391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D054FB8-0275-4CAE-95F1-08C37D6D5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47" y="74645"/>
            <a:ext cx="8614422" cy="53062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858538-8A9E-4A6C-8445-2C4B5E40AC9C}"/>
              </a:ext>
            </a:extLst>
          </p:cNvPr>
          <p:cNvSpPr txBox="1"/>
          <p:nvPr/>
        </p:nvSpPr>
        <p:spPr>
          <a:xfrm>
            <a:off x="861646" y="5380892"/>
            <a:ext cx="273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hlinkClick r:id="rId4"/>
              </a:rPr>
              <a:t>http://nzetc.victoria.ac.nz/</a:t>
            </a:r>
            <a:r>
              <a:rPr lang="en-N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90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8302122-4720-4788-9AEC-2BD215F14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367" y="223119"/>
            <a:ext cx="8758360" cy="48638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E2D2A09-9B81-4E26-81C3-4040114ADD6B}"/>
              </a:ext>
            </a:extLst>
          </p:cNvPr>
          <p:cNvSpPr txBox="1"/>
          <p:nvPr/>
        </p:nvSpPr>
        <p:spPr>
          <a:xfrm>
            <a:off x="1073020" y="5172565"/>
            <a:ext cx="3405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hlinkClick r:id="rId4"/>
              </a:rPr>
              <a:t>http://researcharchive.vuw.ac.nz/</a:t>
            </a:r>
            <a:r>
              <a:rPr lang="en-N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8182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DD9DC4B-33FC-446F-89F0-CC5D8DCAFF01}"/>
              </a:ext>
            </a:extLst>
          </p:cNvPr>
          <p:cNvSpPr/>
          <p:nvPr/>
        </p:nvSpPr>
        <p:spPr>
          <a:xfrm>
            <a:off x="690465" y="886408"/>
            <a:ext cx="3163078" cy="166084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3600" b="1" dirty="0">
                <a:solidFill>
                  <a:schemeClr val="tx1"/>
                </a:solidFill>
              </a:rPr>
              <a:t>NZETC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0DBB484-78E5-4AF6-9D3D-CA321FAFBEEE}"/>
              </a:ext>
            </a:extLst>
          </p:cNvPr>
          <p:cNvSpPr/>
          <p:nvPr/>
        </p:nvSpPr>
        <p:spPr>
          <a:xfrm>
            <a:off x="4488024" y="886408"/>
            <a:ext cx="3526973" cy="173549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400" b="1" dirty="0">
                <a:solidFill>
                  <a:schemeClr val="tx1"/>
                </a:solidFill>
              </a:rPr>
              <a:t>ResearchArchive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A2FB57-FAE5-45A3-9F7B-98A6C75E6DAA}"/>
              </a:ext>
            </a:extLst>
          </p:cNvPr>
          <p:cNvSpPr/>
          <p:nvPr/>
        </p:nvSpPr>
        <p:spPr>
          <a:xfrm>
            <a:off x="1586204" y="3526971"/>
            <a:ext cx="6074229" cy="19594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9600" b="1" dirty="0">
                <a:solidFill>
                  <a:schemeClr val="tx1"/>
                </a:solidFill>
              </a:rPr>
              <a:t>?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F848205-8DAF-40C2-89CC-B528FEF2F166}"/>
              </a:ext>
            </a:extLst>
          </p:cNvPr>
          <p:cNvCxnSpPr/>
          <p:nvPr/>
        </p:nvCxnSpPr>
        <p:spPr>
          <a:xfrm>
            <a:off x="1987420" y="2090057"/>
            <a:ext cx="1604866" cy="19314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6434E2A-39B6-4FD4-89D3-D4855DCCAE4C}"/>
              </a:ext>
            </a:extLst>
          </p:cNvPr>
          <p:cNvCxnSpPr/>
          <p:nvPr/>
        </p:nvCxnSpPr>
        <p:spPr>
          <a:xfrm flipH="1">
            <a:off x="5290459" y="1940767"/>
            <a:ext cx="1306284" cy="20807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2341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62A893E-1783-4033-86ED-A294C0217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360" y="2040817"/>
            <a:ext cx="8481279" cy="25751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476A81-E10D-4430-BBE5-B0F09E00F04F}"/>
              </a:ext>
            </a:extLst>
          </p:cNvPr>
          <p:cNvSpPr txBox="1"/>
          <p:nvPr/>
        </p:nvSpPr>
        <p:spPr>
          <a:xfrm>
            <a:off x="1116623" y="456573"/>
            <a:ext cx="39477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/>
              <a:t>Wairētō</a:t>
            </a:r>
            <a:r>
              <a:rPr lang="en-NZ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82BEE6-1521-494D-BCD3-A12C26201968}"/>
              </a:ext>
            </a:extLst>
          </p:cNvPr>
          <p:cNvSpPr txBox="1"/>
          <p:nvPr/>
        </p:nvSpPr>
        <p:spPr>
          <a:xfrm>
            <a:off x="1287625" y="4935894"/>
            <a:ext cx="5038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>
                <a:hlinkClick r:id="rId4"/>
              </a:rPr>
              <a:t>https://viewer.waireto.victoria.ac.nz</a:t>
            </a:r>
            <a:r>
              <a:rPr lang="en-N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4446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2FE202C-36C3-43D8-8ABE-005A5C4D8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547" y="261285"/>
            <a:ext cx="7739383" cy="478158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609B22-B9BC-4C62-9E8C-EE9B2F78B173}"/>
              </a:ext>
            </a:extLst>
          </p:cNvPr>
          <p:cNvSpPr txBox="1"/>
          <p:nvPr/>
        </p:nvSpPr>
        <p:spPr>
          <a:xfrm>
            <a:off x="1110343" y="5253134"/>
            <a:ext cx="2593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hlinkClick r:id="rId4"/>
              </a:rPr>
              <a:t>https://ojs.victoria.ac.nz/</a:t>
            </a:r>
            <a:r>
              <a:rPr lang="en-N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85162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rrowscreen gre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594"/>
            <a:ext cx="9144000" cy="964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A5CDF5-F399-4780-ADA2-C5B40669D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787" y="106024"/>
            <a:ext cx="8894529" cy="42513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73AB07-6B60-4548-A4CD-8704A9C37BCD}"/>
              </a:ext>
            </a:extLst>
          </p:cNvPr>
          <p:cNvSpPr txBox="1"/>
          <p:nvPr/>
        </p:nvSpPr>
        <p:spPr>
          <a:xfrm>
            <a:off x="1203649" y="5150498"/>
            <a:ext cx="2498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hlinkClick r:id="rId4"/>
              </a:rPr>
              <a:t>http://barnett.surge.sh/</a:t>
            </a:r>
            <a:r>
              <a:rPr lang="en-N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9073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werpoint-template.pptx" id="{7064D57E-A04E-49A3-A8EA-B4671B9640B3}" vid="{559B883E-175F-46D7-B0FC-DC69DBA69A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1312</TotalTime>
  <Words>412</Words>
  <Application>Microsoft Office PowerPoint</Application>
  <PresentationFormat>On-screen Show (4:3)</PresentationFormat>
  <Paragraphs>63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VUW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Parry</dc:creator>
  <cp:lastModifiedBy>Michael Parry</cp:lastModifiedBy>
  <cp:revision>28</cp:revision>
  <dcterms:created xsi:type="dcterms:W3CDTF">2018-09-25T01:53:33Z</dcterms:created>
  <dcterms:modified xsi:type="dcterms:W3CDTF">2018-11-11T19:21:24Z</dcterms:modified>
</cp:coreProperties>
</file>