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Century Gothic"/>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CenturyGothic-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CenturyGothic-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CenturyGothic-italic.fntdata"/><Relationship Id="rId6" Type="http://schemas.openxmlformats.org/officeDocument/2006/relationships/slide" Target="slides/slide2.xml"/><Relationship Id="rId18" Type="http://schemas.openxmlformats.org/officeDocument/2006/relationships/font" Target="fonts/CenturyGothic-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Shape 5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5" name="Shape 5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7" name="Shape 13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Shape 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1" name="Shape 6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 name="Shape 7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 sz="1200" u="none" cap="none" strike="noStrike">
                <a:solidFill>
                  <a:schemeClr val="dk1"/>
                </a:solidFill>
                <a:latin typeface="Arial"/>
                <a:ea typeface="Arial"/>
                <a:cs typeface="Arial"/>
                <a:sym typeface="Arial"/>
              </a:rPr>
              <a:t>VIVO is a </a:t>
            </a:r>
            <a:r>
              <a:rPr lang="en" sz="1200">
                <a:solidFill>
                  <a:schemeClr val="dk1"/>
                </a:solidFill>
              </a:rPr>
              <a:t>semantic-based, research discovery and showcasing tool.  Using a connected graph of data, VIVO provides visualizations, query capability, and web displays of people, papers, data, and grants and their connections.</a:t>
            </a:r>
            <a:endParaRPr/>
          </a:p>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Calibri"/>
              <a:ea typeface="Calibri"/>
              <a:cs typeface="Calibri"/>
              <a:sym typeface="Calibri"/>
            </a:endParaRPr>
          </a:p>
        </p:txBody>
      </p:sp>
      <p:sp>
        <p:nvSpPr>
          <p:cNvPr id="74" name="Shape 74"/>
          <p:cNvSpPr txBox="1"/>
          <p:nvPr>
            <p:ph idx="12" type="sldNum"/>
          </p:nvPr>
        </p:nvSpPr>
        <p:spPr>
          <a:xfrm>
            <a:off x="3884612"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Shape 96"/>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lang="en" sz="1200">
                <a:solidFill>
                  <a:schemeClr val="dk1"/>
                </a:solidFill>
              </a:rPr>
              <a:t>To create </a:t>
            </a:r>
            <a:r>
              <a:rPr b="0" i="0" lang="en" sz="1200" u="none" cap="none" strike="noStrike">
                <a:solidFill>
                  <a:schemeClr val="dk1"/>
                </a:solidFill>
                <a:latin typeface="Arial"/>
                <a:ea typeface="Arial"/>
                <a:cs typeface="Arial"/>
                <a:sym typeface="Arial"/>
              </a:rPr>
              <a:t>a coordinated faculty/research information management strategy </a:t>
            </a:r>
            <a:r>
              <a:rPr lang="en"/>
              <a:t>where </a:t>
            </a:r>
            <a:r>
              <a:rPr lang="en" sz="1200">
                <a:solidFill>
                  <a:schemeClr val="dk1"/>
                </a:solidFill>
              </a:rPr>
              <a:t>l</a:t>
            </a:r>
            <a:r>
              <a:rPr b="0" i="0" lang="en" sz="1200" u="none" cap="none" strike="noStrike">
                <a:solidFill>
                  <a:schemeClr val="dk1"/>
                </a:solidFill>
                <a:latin typeface="Arial"/>
                <a:ea typeface="Arial"/>
                <a:cs typeface="Arial"/>
                <a:sym typeface="Arial"/>
              </a:rPr>
              <a:t>ots of data is put together in a data hub or data warehouse. </a:t>
            </a:r>
            <a:endParaRPr b="0" i="0" sz="1100" u="none" cap="none" strike="noStrike"/>
          </a:p>
          <a:p>
            <a:pPr indent="0" lvl="0" marL="0" marR="0" rtl="0" algn="l">
              <a:spcBef>
                <a:spcPts val="0"/>
              </a:spcBef>
              <a:spcAft>
                <a:spcPts val="0"/>
              </a:spcAft>
              <a:buClr>
                <a:schemeClr val="dk1"/>
              </a:buClr>
              <a:buSzPts val="1100"/>
              <a:buFont typeface="Arial"/>
              <a:buNone/>
            </a:pPr>
            <a:r>
              <a:rPr lang="en" sz="1200">
                <a:solidFill>
                  <a:schemeClr val="dk1"/>
                </a:solidFill>
              </a:rPr>
              <a:t>Institutions could integrate data in a research data warehouse, providing data to central administrators and/or units. This is essentially a private distribution method.</a:t>
            </a:r>
            <a:endParaRPr sz="1200">
              <a:solidFill>
                <a:schemeClr val="dk1"/>
              </a:solidFill>
            </a:endParaRPr>
          </a:p>
          <a:p>
            <a:pPr indent="0" lvl="0" marL="0" marR="0" rtl="0" algn="l">
              <a:spcBef>
                <a:spcPts val="0"/>
              </a:spcBef>
              <a:spcAft>
                <a:spcPts val="0"/>
              </a:spcAft>
              <a:buClr>
                <a:schemeClr val="dk1"/>
              </a:buClr>
              <a:buSzPts val="1100"/>
              <a:buFont typeface="Arial"/>
              <a:buNone/>
            </a:pPr>
            <a:r>
              <a:rPr lang="en" sz="1200">
                <a:solidFill>
                  <a:schemeClr val="dk1"/>
                </a:solidFill>
              </a:rPr>
              <a:t>Doing so could provide benefits to stakeholders at many levels:</a:t>
            </a:r>
            <a:endParaRPr sz="1200">
              <a:solidFill>
                <a:schemeClr val="dk1"/>
              </a:solidFill>
            </a:endParaRPr>
          </a:p>
          <a:p>
            <a:pPr indent="0" lvl="0" marL="0" marR="0" rtl="0" algn="l">
              <a:spcBef>
                <a:spcPts val="0"/>
              </a:spcBef>
              <a:spcAft>
                <a:spcPts val="0"/>
              </a:spcAft>
              <a:buClr>
                <a:schemeClr val="dk1"/>
              </a:buClr>
              <a:buSzPts val="1100"/>
              <a:buFont typeface="Arial"/>
              <a:buNone/>
            </a:pPr>
            <a:r>
              <a:rPr lang="en" sz="1200">
                <a:solidFill>
                  <a:schemeClr val="dk1"/>
                </a:solidFill>
              </a:rPr>
              <a:t>Faculty: Administrators can get information about them without asking faculty, for annual reporting, even websites. </a:t>
            </a:r>
            <a:endParaRPr sz="1200">
              <a:solidFill>
                <a:schemeClr val="dk1"/>
              </a:solidFill>
            </a:endParaRPr>
          </a:p>
          <a:p>
            <a:pPr indent="0" lvl="0" marL="0" marR="0" rtl="0" algn="l">
              <a:spcBef>
                <a:spcPts val="0"/>
              </a:spcBef>
              <a:spcAft>
                <a:spcPts val="0"/>
              </a:spcAft>
              <a:buClr>
                <a:schemeClr val="dk1"/>
              </a:buClr>
              <a:buSzPts val="1100"/>
              <a:buFont typeface="Arial"/>
              <a:buNone/>
            </a:pPr>
            <a:r>
              <a:rPr lang="en" sz="1200">
                <a:solidFill>
                  <a:schemeClr val="dk1"/>
                </a:solidFill>
              </a:rPr>
              <a:t>Administrators: use the data in dashboards, reporting, analysis and decision-making. Support for initiatives that rely on faculty and research data. </a:t>
            </a:r>
            <a:endParaRPr sz="1200">
              <a:solidFill>
                <a:schemeClr val="dk1"/>
              </a:solidFill>
            </a:endParaRPr>
          </a:p>
          <a:p>
            <a:pPr indent="0" lvl="0" marL="0" marR="0" rtl="0" algn="l">
              <a:spcBef>
                <a:spcPts val="0"/>
              </a:spcBef>
              <a:spcAft>
                <a:spcPts val="0"/>
              </a:spcAft>
              <a:buClr>
                <a:schemeClr val="dk1"/>
              </a:buClr>
              <a:buSzPts val="1100"/>
              <a:buFont typeface="Arial"/>
              <a:buNone/>
            </a:pPr>
            <a:r>
              <a:rPr lang="en" sz="1200">
                <a:solidFill>
                  <a:schemeClr val="dk1"/>
                </a:solidFill>
              </a:rPr>
              <a:t>Institution: see the full picture: reporting; University decision-making. Identify gaps. Build strengths, brand. </a:t>
            </a:r>
            <a:endParaRPr sz="1200">
              <a:solidFill>
                <a:schemeClr val="dk1"/>
              </a:solidFill>
            </a:endParaRPr>
          </a:p>
          <a:p>
            <a:pPr indent="0" lvl="0" marL="0" marR="0" rtl="0" algn="l">
              <a:spcBef>
                <a:spcPts val="0"/>
              </a:spcBef>
              <a:spcAft>
                <a:spcPts val="0"/>
              </a:spcAft>
              <a:buClr>
                <a:schemeClr val="dk1"/>
              </a:buClr>
              <a:buSzPts val="1100"/>
              <a:buFont typeface="Arial"/>
              <a:buNone/>
            </a:pPr>
            <a:r>
              <a:t/>
            </a:r>
            <a:endParaRPr sz="1200">
              <a:solidFill>
                <a:schemeClr val="dk1"/>
              </a:solidFill>
            </a:endParaRPr>
          </a:p>
          <a:p>
            <a:pPr indent="0" lvl="0" marL="0" marR="0" rtl="0" algn="l">
              <a:spcBef>
                <a:spcPts val="0"/>
              </a:spcBef>
              <a:spcAft>
                <a:spcPts val="0"/>
              </a:spcAft>
              <a:buClr>
                <a:schemeClr val="dk1"/>
              </a:buClr>
              <a:buSzPts val="1100"/>
              <a:buFont typeface="Arial"/>
              <a:buNone/>
            </a:pPr>
            <a:r>
              <a:rPr lang="en" sz="1200">
                <a:solidFill>
                  <a:schemeClr val="dk1"/>
                </a:solidFill>
              </a:rPr>
              <a:t>Going further, creating public web profiles and research data visualizations enables local and global communities to discover an institution’s research, increasing impact, reach and value.</a:t>
            </a:r>
            <a:endParaRPr sz="1200">
              <a:solidFill>
                <a:schemeClr val="dk1"/>
              </a:solidFill>
            </a:endParaRPr>
          </a:p>
          <a:p>
            <a:pPr indent="0" lvl="0" marL="0" marR="0" rtl="0" algn="l">
              <a:spcBef>
                <a:spcPts val="0"/>
              </a:spcBef>
              <a:spcAft>
                <a:spcPts val="0"/>
              </a:spcAft>
              <a:buClr>
                <a:schemeClr val="dk1"/>
              </a:buClr>
              <a:buSzPts val="1100"/>
              <a:buFont typeface="Arial"/>
              <a:buNone/>
            </a:pPr>
            <a:r>
              <a:rPr lang="en" sz="1200">
                <a:solidFill>
                  <a:schemeClr val="dk1"/>
                </a:solidFill>
              </a:rPr>
              <a:t>Public data is more likely to be repurposed because more people can see it and think of ways to use it. It’s also more likely to be corrected by people who know.</a:t>
            </a:r>
            <a:endParaRPr sz="1200">
              <a:solidFill>
                <a:schemeClr val="dk1"/>
              </a:solidFill>
            </a:endParaRPr>
          </a:p>
          <a:p>
            <a:pPr indent="0" lvl="0" marL="0" marR="0" rtl="0" algn="l">
              <a:spcBef>
                <a:spcPts val="0"/>
              </a:spcBef>
              <a:spcAft>
                <a:spcPts val="0"/>
              </a:spcAft>
              <a:buClr>
                <a:schemeClr val="dk1"/>
              </a:buClr>
              <a:buSzPts val="1100"/>
              <a:buFont typeface="Arial"/>
              <a:buNone/>
            </a:pPr>
            <a:r>
              <a:rPr lang="en" sz="1200">
                <a:solidFill>
                  <a:schemeClr val="dk1"/>
                </a:solidFill>
              </a:rPr>
              <a:t>Public web profiles help faculty promote their work to colleagues, students, patients, sponsors, partners.</a:t>
            </a:r>
            <a:endParaRPr sz="1200">
              <a:solidFill>
                <a:schemeClr val="dk1"/>
              </a:solidFill>
            </a:endParaRPr>
          </a:p>
          <a:p>
            <a:pPr indent="0" lvl="0" marL="0" marR="0" rtl="0" algn="l">
              <a:spcBef>
                <a:spcPts val="0"/>
              </a:spcBef>
              <a:spcAft>
                <a:spcPts val="0"/>
              </a:spcAft>
              <a:buClr>
                <a:schemeClr val="dk1"/>
              </a:buClr>
              <a:buSzPts val="1100"/>
              <a:buFont typeface="Arial"/>
              <a:buNone/>
            </a:pPr>
            <a:r>
              <a:rPr lang="en" sz="1200">
                <a:solidFill>
                  <a:schemeClr val="dk1"/>
                </a:solidFill>
              </a:rPr>
              <a:t>And public data lets institutions compete with institutions abroad. International research and development efforts have increased while declining in the US – having trouble finding experts in the US.</a:t>
            </a:r>
            <a:endParaRPr sz="1200">
              <a:solidFill>
                <a:schemeClr val="dk1"/>
              </a:solidFill>
            </a:endParaRPr>
          </a:p>
          <a:p>
            <a:pPr indent="0" lvl="0" marL="0" marR="0" rtl="0" algn="l">
              <a:spcBef>
                <a:spcPts val="0"/>
              </a:spcBef>
              <a:spcAft>
                <a:spcPts val="0"/>
              </a:spcAft>
              <a:buClr>
                <a:schemeClr val="dk1"/>
              </a:buClr>
              <a:buSzPts val="1100"/>
              <a:buFont typeface="Arial"/>
              <a:buNone/>
            </a:pPr>
            <a:r>
              <a:t/>
            </a:r>
            <a:endParaRPr sz="1200">
              <a:solidFill>
                <a:schemeClr val="dk1"/>
              </a:solidFill>
            </a:endParaRPr>
          </a:p>
        </p:txBody>
      </p:sp>
      <p:sp>
        <p:nvSpPr>
          <p:cNvPr id="97" name="Shape 9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5" name="Shape 12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Shape 1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1" name="Shape 13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0" name="Shape 50"/>
        <p:cNvGrpSpPr/>
        <p:nvPr/>
      </p:nvGrpSpPr>
      <p:grpSpPr>
        <a:xfrm>
          <a:off x="0" y="0"/>
          <a:ext cx="0" cy="0"/>
          <a:chOff x="0" y="0"/>
          <a:chExt cx="0" cy="0"/>
        </a:xfrm>
      </p:grpSpPr>
      <p:sp>
        <p:nvSpPr>
          <p:cNvPr id="51" name="Shape 51"/>
          <p:cNvSpPr txBox="1"/>
          <p:nvPr>
            <p:ph type="title"/>
          </p:nvPr>
        </p:nvSpPr>
        <p:spPr>
          <a:xfrm>
            <a:off x="457200" y="205978"/>
            <a:ext cx="8229600" cy="857400"/>
          </a:xfrm>
          <a:prstGeom prst="rect">
            <a:avLst/>
          </a:prstGeom>
          <a:noFill/>
          <a:ln>
            <a:noFill/>
          </a:ln>
        </p:spPr>
        <p:txBody>
          <a:bodyPr anchorCtr="0" anchor="ctr" bIns="91425" lIns="91425" spcFirstLastPara="1" rIns="91425" wrap="square" tIns="91425"/>
          <a:lstStyle>
            <a:lvl1pPr indent="0" lvl="0" marL="0" marR="0" rtl="0" algn="ctr">
              <a:lnSpc>
                <a:spcPct val="100000"/>
              </a:lnSpc>
              <a:spcBef>
                <a:spcPts val="0"/>
              </a:spcBef>
              <a:spcAft>
                <a:spcPts val="0"/>
              </a:spcAft>
              <a:buClr>
                <a:schemeClr val="dk1"/>
              </a:buClr>
              <a:buSzPts val="4400"/>
              <a:buFont typeface="Calibri"/>
              <a:buNone/>
              <a:defRPr b="0" i="0" sz="4400" u="none" cap="none" strike="noStrike">
                <a:solidFill>
                  <a:schemeClr val="lt1"/>
                </a:solidFill>
                <a:latin typeface="Century Gothic"/>
                <a:ea typeface="Century Gothic"/>
                <a:cs typeface="Century Gothic"/>
                <a:sym typeface="Century Gothic"/>
              </a:defRPr>
            </a:lvl1pPr>
            <a:lvl2pPr indent="0" lvl="1" marL="0" marR="0" rtl="0" algn="l">
              <a:spcBef>
                <a:spcPts val="0"/>
              </a:spcBef>
              <a:spcAft>
                <a:spcPts val="0"/>
              </a:spcAft>
              <a:buSzPts val="2800"/>
              <a:buNone/>
              <a:defRPr sz="1800"/>
            </a:lvl2pPr>
            <a:lvl3pPr indent="0" lvl="2" marL="0" marR="0" rtl="0" algn="l">
              <a:spcBef>
                <a:spcPts val="0"/>
              </a:spcBef>
              <a:spcAft>
                <a:spcPts val="0"/>
              </a:spcAft>
              <a:buSzPts val="2800"/>
              <a:buNone/>
              <a:defRPr sz="1800"/>
            </a:lvl3pPr>
            <a:lvl4pPr indent="0" lvl="3" marL="0" marR="0" rtl="0" algn="l">
              <a:spcBef>
                <a:spcPts val="0"/>
              </a:spcBef>
              <a:spcAft>
                <a:spcPts val="0"/>
              </a:spcAft>
              <a:buSzPts val="2800"/>
              <a:buNone/>
              <a:defRPr sz="1800"/>
            </a:lvl4pPr>
            <a:lvl5pPr indent="0" lvl="4" marL="0" marR="0" rtl="0" algn="l">
              <a:spcBef>
                <a:spcPts val="0"/>
              </a:spcBef>
              <a:spcAft>
                <a:spcPts val="0"/>
              </a:spcAft>
              <a:buSzPts val="2800"/>
              <a:buNone/>
              <a:defRPr sz="1800"/>
            </a:lvl5pPr>
            <a:lvl6pPr indent="0" lvl="5" marL="0" marR="0" rtl="0" algn="l">
              <a:spcBef>
                <a:spcPts val="0"/>
              </a:spcBef>
              <a:spcAft>
                <a:spcPts val="0"/>
              </a:spcAft>
              <a:buSzPts val="2800"/>
              <a:buNone/>
              <a:defRPr sz="1800"/>
            </a:lvl6pPr>
            <a:lvl7pPr indent="0" lvl="6" marL="0" marR="0" rtl="0" algn="l">
              <a:spcBef>
                <a:spcPts val="0"/>
              </a:spcBef>
              <a:spcAft>
                <a:spcPts val="0"/>
              </a:spcAft>
              <a:buSzPts val="2800"/>
              <a:buNone/>
              <a:defRPr sz="1800"/>
            </a:lvl7pPr>
            <a:lvl8pPr indent="0" lvl="7" marL="0" marR="0" rtl="0" algn="l">
              <a:spcBef>
                <a:spcPts val="0"/>
              </a:spcBef>
              <a:spcAft>
                <a:spcPts val="0"/>
              </a:spcAft>
              <a:buSzPts val="2800"/>
              <a:buNone/>
              <a:defRPr sz="1800"/>
            </a:lvl8pPr>
            <a:lvl9pPr indent="0" lvl="8" marL="0" marR="0" rtl="0" algn="l">
              <a:spcBef>
                <a:spcPts val="0"/>
              </a:spcBef>
              <a:spcAft>
                <a:spcPts val="0"/>
              </a:spcAft>
              <a:buSzPts val="2800"/>
              <a:buNone/>
              <a:defRPr sz="1800"/>
            </a:lvl9pPr>
          </a:lstStyle>
          <a:p/>
        </p:txBody>
      </p:sp>
      <p:sp>
        <p:nvSpPr>
          <p:cNvPr id="52" name="Shape 52"/>
          <p:cNvSpPr txBox="1"/>
          <p:nvPr>
            <p:ph idx="1" type="body"/>
          </p:nvPr>
        </p:nvSpPr>
        <p:spPr>
          <a:xfrm>
            <a:off x="457200" y="1200151"/>
            <a:ext cx="8229600" cy="3394500"/>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1200"/>
              </a:spcBef>
              <a:spcAft>
                <a:spcPts val="0"/>
              </a:spcAft>
              <a:buClr>
                <a:schemeClr val="lt1"/>
              </a:buClr>
              <a:buSzPts val="3200"/>
              <a:buFont typeface="Arial"/>
              <a:buChar char="•"/>
              <a:defRPr b="0" i="0" sz="3200" u="none" cap="none" strike="noStrike">
                <a:solidFill>
                  <a:schemeClr val="lt1"/>
                </a:solidFill>
                <a:latin typeface="Century Gothic"/>
                <a:ea typeface="Century Gothic"/>
                <a:cs typeface="Century Gothic"/>
                <a:sym typeface="Century Gothic"/>
              </a:defRPr>
            </a:lvl1pPr>
            <a:lvl2pPr indent="-317500" lvl="1" marL="914400" marR="0" rtl="0" algn="l">
              <a:lnSpc>
                <a:spcPct val="10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9.png"/><Relationship Id="rId6"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 name="Shape 56"/>
        <p:cNvGrpSpPr/>
        <p:nvPr/>
      </p:nvGrpSpPr>
      <p:grpSpPr>
        <a:xfrm>
          <a:off x="0" y="0"/>
          <a:ext cx="0" cy="0"/>
          <a:chOff x="0" y="0"/>
          <a:chExt cx="0" cy="0"/>
        </a:xfrm>
      </p:grpSpPr>
      <p:sp>
        <p:nvSpPr>
          <p:cNvPr id="57" name="Shape 57"/>
          <p:cNvSpPr txBox="1"/>
          <p:nvPr>
            <p:ph type="ctrTitle"/>
          </p:nvPr>
        </p:nvSpPr>
        <p:spPr>
          <a:xfrm>
            <a:off x="311700" y="981825"/>
            <a:ext cx="8520600" cy="20733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sz="4800"/>
              <a:t>Creating a Data</a:t>
            </a:r>
            <a:r>
              <a:rPr lang="en" sz="4800"/>
              <a:t> Service Using Research Graph and VIVO</a:t>
            </a:r>
            <a:endParaRPr sz="4800"/>
          </a:p>
        </p:txBody>
      </p:sp>
      <p:sp>
        <p:nvSpPr>
          <p:cNvPr id="58" name="Shape 58"/>
          <p:cNvSpPr txBox="1"/>
          <p:nvPr>
            <p:ph idx="1" type="subTitle"/>
          </p:nvPr>
        </p:nvSpPr>
        <p:spPr>
          <a:xfrm>
            <a:off x="311700" y="3429500"/>
            <a:ext cx="8520600" cy="792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Mike Conlon</a:t>
            </a:r>
            <a:endParaRPr/>
          </a:p>
          <a:p>
            <a:pPr indent="0" lvl="0" marL="0">
              <a:spcBef>
                <a:spcPts val="0"/>
              </a:spcBef>
              <a:spcAft>
                <a:spcPts val="0"/>
              </a:spcAft>
              <a:buNone/>
            </a:pPr>
            <a:r>
              <a:rPr lang="en"/>
              <a:t>VIVO Project Director</a:t>
            </a:r>
            <a:endParaRPr/>
          </a:p>
          <a:p>
            <a:pPr indent="0" lvl="0" marL="0">
              <a:spcBef>
                <a:spcPts val="0"/>
              </a:spcBef>
              <a:spcAft>
                <a:spcPts val="0"/>
              </a:spcAft>
              <a:buNone/>
            </a:pPr>
            <a:r>
              <a:rPr lang="en"/>
              <a:t>mconlon@ufl.edu</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Shape 1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Main Technology Steps</a:t>
            </a:r>
            <a:endParaRPr/>
          </a:p>
        </p:txBody>
      </p:sp>
      <p:pic>
        <p:nvPicPr>
          <p:cNvPr id="140" name="Shape 140"/>
          <p:cNvPicPr preferRelativeResize="0"/>
          <p:nvPr/>
        </p:nvPicPr>
        <p:blipFill>
          <a:blip r:embed="rId3">
            <a:alphaModFix/>
          </a:blip>
          <a:stretch>
            <a:fillRect/>
          </a:stretch>
        </p:blipFill>
        <p:spPr>
          <a:xfrm>
            <a:off x="5569275" y="1017725"/>
            <a:ext cx="2803047" cy="3820973"/>
          </a:xfrm>
          <a:prstGeom prst="rect">
            <a:avLst/>
          </a:prstGeom>
          <a:noFill/>
          <a:ln>
            <a:noFill/>
          </a:ln>
        </p:spPr>
      </p:pic>
      <p:sp>
        <p:nvSpPr>
          <p:cNvPr id="141" name="Shape 141"/>
          <p:cNvSpPr txBox="1"/>
          <p:nvPr>
            <p:ph idx="1" type="body"/>
          </p:nvPr>
        </p:nvSpPr>
        <p:spPr>
          <a:xfrm>
            <a:off x="311700" y="1152475"/>
            <a:ext cx="49644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Char char="●"/>
            </a:pPr>
            <a:r>
              <a:rPr lang="en"/>
              <a:t>ETL: Work with repositories to transform their data into a connected graph</a:t>
            </a:r>
            <a:endParaRPr/>
          </a:p>
          <a:p>
            <a:pPr indent="-342900" lvl="0" marL="457200" rtl="0">
              <a:spcBef>
                <a:spcPts val="0"/>
              </a:spcBef>
              <a:spcAft>
                <a:spcPts val="0"/>
              </a:spcAft>
              <a:buSzPts val="1800"/>
              <a:buChar char="●"/>
            </a:pPr>
            <a:r>
              <a:rPr lang="en"/>
              <a:t>Augment API: Using AWS cloud hosted services to improve the content of the graph.</a:t>
            </a:r>
            <a:endParaRPr/>
          </a:p>
          <a:p>
            <a:pPr indent="-342900" lvl="0" marL="457200">
              <a:spcBef>
                <a:spcPts val="0"/>
              </a:spcBef>
              <a:spcAft>
                <a:spcPts val="0"/>
              </a:spcAft>
              <a:buSzPts val="1800"/>
              <a:buChar char="●"/>
            </a:pPr>
            <a:r>
              <a:rPr lang="en"/>
              <a:t>Create and launch VIVO instance on the cloud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Shape 1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Slide from OR with pathway</a:t>
            </a:r>
            <a:endParaRPr/>
          </a:p>
        </p:txBody>
      </p:sp>
      <p:sp>
        <p:nvSpPr>
          <p:cNvPr id="147" name="Shape 14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148" name="Shape 148"/>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Shape 15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Join us in discovery</a:t>
            </a:r>
            <a:endParaRPr/>
          </a:p>
        </p:txBody>
      </p:sp>
      <p:sp>
        <p:nvSpPr>
          <p:cNvPr id="154" name="Shape 15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Research Graph and VIVO are working with Duraspace, a non-profit organization, (see http://duraspace.org)  to create a pilot service.  Based on findings from the pilot, final features of the service will be determined.</a:t>
            </a:r>
            <a:endParaRPr/>
          </a:p>
          <a:p>
            <a:pPr indent="0" lvl="0" marL="0">
              <a:spcBef>
                <a:spcPts val="1600"/>
              </a:spcBef>
              <a:spcAft>
                <a:spcPts val="0"/>
              </a:spcAft>
              <a:buNone/>
            </a:pPr>
            <a:r>
              <a:t/>
            </a:r>
            <a:endParaRPr/>
          </a:p>
          <a:p>
            <a:pPr indent="0" lvl="0" marL="0" algn="ctr">
              <a:spcBef>
                <a:spcPts val="1600"/>
              </a:spcBef>
              <a:spcAft>
                <a:spcPts val="1600"/>
              </a:spcAft>
              <a:buNone/>
            </a:pPr>
            <a:r>
              <a:rPr lang="en"/>
              <a:t>To express interest in the pilot, visit </a:t>
            </a:r>
            <a:r>
              <a:rPr lang="en">
                <a:solidFill>
                  <a:srgbClr val="0000FF"/>
                </a:solidFill>
              </a:rPr>
              <a:t>http://researchgraph.org/collaborators/cloud-pilot/ </a:t>
            </a:r>
            <a:endParaRPr>
              <a:solidFill>
                <a:srgbClr val="0000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Shape 63"/>
          <p:cNvSpPr txBox="1"/>
          <p:nvPr>
            <p:ph type="title"/>
          </p:nvPr>
        </p:nvSpPr>
        <p:spPr>
          <a:xfrm>
            <a:off x="1573500" y="403800"/>
            <a:ext cx="5997000" cy="40908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 sz="3600"/>
              <a:t>Institutions want connected graphs of scholarship, but technology and data practices are not generally available</a:t>
            </a:r>
            <a:endParaRPr sz="3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Shape 6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Example of Augmented Graph</a:t>
            </a:r>
            <a:endParaRPr/>
          </a:p>
        </p:txBody>
      </p:sp>
      <p:pic>
        <p:nvPicPr>
          <p:cNvPr id="69" name="Shape 69"/>
          <p:cNvPicPr preferRelativeResize="0"/>
          <p:nvPr/>
        </p:nvPicPr>
        <p:blipFill rotWithShape="1">
          <a:blip r:embed="rId3">
            <a:alphaModFix/>
          </a:blip>
          <a:srcRect b="13524" l="0" r="0" t="0"/>
          <a:stretch/>
        </p:blipFill>
        <p:spPr>
          <a:xfrm>
            <a:off x="1173200" y="1255175"/>
            <a:ext cx="6797598" cy="3304101"/>
          </a:xfrm>
          <a:prstGeom prst="rect">
            <a:avLst/>
          </a:prstGeom>
          <a:noFill/>
          <a:ln>
            <a:noFill/>
          </a:ln>
        </p:spPr>
      </p:pic>
      <p:pic>
        <p:nvPicPr>
          <p:cNvPr id="70" name="Shape 70"/>
          <p:cNvPicPr preferRelativeResize="0"/>
          <p:nvPr/>
        </p:nvPicPr>
        <p:blipFill>
          <a:blip r:embed="rId4">
            <a:alphaModFix/>
          </a:blip>
          <a:stretch>
            <a:fillRect/>
          </a:stretch>
        </p:blipFill>
        <p:spPr>
          <a:xfrm>
            <a:off x="1887000" y="1687675"/>
            <a:ext cx="920099" cy="5175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Shape 76"/>
          <p:cNvSpPr txBox="1"/>
          <p:nvPr>
            <p:ph type="title"/>
          </p:nvPr>
        </p:nvSpPr>
        <p:spPr>
          <a:xfrm>
            <a:off x="25" y="213325"/>
            <a:ext cx="9144000" cy="5727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1100"/>
              <a:buFont typeface="Calibri"/>
              <a:buNone/>
            </a:pPr>
            <a:r>
              <a:rPr i="0" lang="en" sz="4400" u="none" cap="none" strike="noStrike">
                <a:solidFill>
                  <a:srgbClr val="000000"/>
                </a:solidFill>
                <a:latin typeface="Calibri"/>
                <a:ea typeface="Calibri"/>
                <a:cs typeface="Calibri"/>
                <a:sym typeface="Calibri"/>
              </a:rPr>
              <a:t>What is VIVO?</a:t>
            </a:r>
            <a:endParaRPr i="0" sz="4400" u="none" cap="none" strike="noStrike">
              <a:solidFill>
                <a:srgbClr val="FFFFFF"/>
              </a:solidFill>
              <a:latin typeface="Calibri"/>
              <a:ea typeface="Calibri"/>
              <a:cs typeface="Calibri"/>
              <a:sym typeface="Calibri"/>
            </a:endParaRPr>
          </a:p>
        </p:txBody>
      </p:sp>
      <p:pic>
        <p:nvPicPr>
          <p:cNvPr id="77" name="Shape 77"/>
          <p:cNvPicPr preferRelativeResize="0"/>
          <p:nvPr/>
        </p:nvPicPr>
        <p:blipFill rotWithShape="1">
          <a:blip r:embed="rId3">
            <a:alphaModFix/>
          </a:blip>
          <a:srcRect b="0" l="0" r="0" t="0"/>
          <a:stretch/>
        </p:blipFill>
        <p:spPr>
          <a:xfrm>
            <a:off x="457200" y="1371600"/>
            <a:ext cx="3730886" cy="3107508"/>
          </a:xfrm>
          <a:prstGeom prst="rect">
            <a:avLst/>
          </a:prstGeom>
          <a:noFill/>
          <a:ln>
            <a:noFill/>
          </a:ln>
          <a:effectLst>
            <a:outerShdw blurRad="50800" rotWithShape="0" algn="tl" dir="19440000" dist="38100">
              <a:schemeClr val="lt2">
                <a:alpha val="42750"/>
              </a:schemeClr>
            </a:outerShdw>
          </a:effectLst>
        </p:spPr>
      </p:pic>
      <p:pic>
        <p:nvPicPr>
          <p:cNvPr id="78" name="Shape 78"/>
          <p:cNvPicPr preferRelativeResize="0"/>
          <p:nvPr/>
        </p:nvPicPr>
        <p:blipFill rotWithShape="1">
          <a:blip r:embed="rId4">
            <a:alphaModFix/>
          </a:blip>
          <a:srcRect b="0" l="0" r="0" t="0"/>
          <a:stretch/>
        </p:blipFill>
        <p:spPr>
          <a:xfrm>
            <a:off x="1704774" y="1211599"/>
            <a:ext cx="3891691" cy="3430273"/>
          </a:xfrm>
          <a:prstGeom prst="rect">
            <a:avLst/>
          </a:prstGeom>
          <a:noFill/>
          <a:ln>
            <a:noFill/>
          </a:ln>
          <a:effectLst>
            <a:outerShdw blurRad="50800" rotWithShape="0" algn="tl" dir="19500000" dist="38100">
              <a:schemeClr val="lt2">
                <a:alpha val="42750"/>
              </a:schemeClr>
            </a:outerShdw>
          </a:effectLst>
        </p:spPr>
      </p:pic>
      <p:pic>
        <p:nvPicPr>
          <p:cNvPr id="79" name="Shape 79"/>
          <p:cNvPicPr preferRelativeResize="0"/>
          <p:nvPr/>
        </p:nvPicPr>
        <p:blipFill rotWithShape="1">
          <a:blip r:embed="rId5">
            <a:alphaModFix/>
          </a:blip>
          <a:srcRect b="0" l="0" r="0" t="0"/>
          <a:stretch/>
        </p:blipFill>
        <p:spPr>
          <a:xfrm>
            <a:off x="3924301" y="990068"/>
            <a:ext cx="4059204" cy="3880000"/>
          </a:xfrm>
          <a:prstGeom prst="rect">
            <a:avLst/>
          </a:prstGeom>
          <a:noFill/>
          <a:ln>
            <a:noFill/>
          </a:ln>
          <a:effectLst>
            <a:outerShdw blurRad="50800" rotWithShape="0" algn="tl" dir="20040000" dist="38100">
              <a:schemeClr val="lt2">
                <a:alpha val="42750"/>
              </a:scheme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id="84" name="Shape 84"/>
          <p:cNvPicPr preferRelativeResize="0"/>
          <p:nvPr/>
        </p:nvPicPr>
        <p:blipFill>
          <a:blip r:embed="rId3">
            <a:alphaModFix/>
          </a:blip>
          <a:stretch>
            <a:fillRect/>
          </a:stretch>
        </p:blipFill>
        <p:spPr>
          <a:xfrm>
            <a:off x="1573425" y="661250"/>
            <a:ext cx="6278449" cy="3820975"/>
          </a:xfrm>
          <a:prstGeom prst="rect">
            <a:avLst/>
          </a:prstGeom>
          <a:noFill/>
          <a:ln>
            <a:noFill/>
          </a:ln>
          <a:effectLst>
            <a:outerShdw blurRad="57150" rotWithShape="0" algn="bl" dir="5400000" dist="19050">
              <a:srgbClr val="000000">
                <a:alpha val="50000"/>
              </a:srgbClr>
            </a:outerShdw>
          </a:effectLst>
        </p:spPr>
      </p:pic>
      <p:pic>
        <p:nvPicPr>
          <p:cNvPr id="85" name="Shape 85"/>
          <p:cNvPicPr preferRelativeResize="0"/>
          <p:nvPr/>
        </p:nvPicPr>
        <p:blipFill>
          <a:blip r:embed="rId4">
            <a:alphaModFix/>
          </a:blip>
          <a:stretch>
            <a:fillRect/>
          </a:stretch>
        </p:blipFill>
        <p:spPr>
          <a:xfrm>
            <a:off x="5854000" y="460275"/>
            <a:ext cx="3174101" cy="2859301"/>
          </a:xfrm>
          <a:prstGeom prst="rect">
            <a:avLst/>
          </a:prstGeom>
          <a:noFill/>
          <a:ln>
            <a:noFill/>
          </a:ln>
          <a:effectLst>
            <a:outerShdw blurRad="57150" rotWithShape="0" algn="bl" dir="5400000" dist="19050">
              <a:srgbClr val="000000">
                <a:alpha val="50000"/>
              </a:srgbClr>
            </a:outerShdw>
          </a:effectLst>
        </p:spPr>
      </p:pic>
      <p:pic>
        <p:nvPicPr>
          <p:cNvPr id="86" name="Shape 86"/>
          <p:cNvPicPr preferRelativeResize="0"/>
          <p:nvPr/>
        </p:nvPicPr>
        <p:blipFill>
          <a:blip r:embed="rId5">
            <a:alphaModFix/>
          </a:blip>
          <a:stretch>
            <a:fillRect/>
          </a:stretch>
        </p:blipFill>
        <p:spPr>
          <a:xfrm>
            <a:off x="432475" y="2477500"/>
            <a:ext cx="3506249" cy="2337500"/>
          </a:xfrm>
          <a:prstGeom prst="rect">
            <a:avLst/>
          </a:prstGeom>
          <a:noFill/>
          <a:ln>
            <a:noFill/>
          </a:ln>
          <a:effectLst>
            <a:outerShdw blurRad="57150" rotWithShape="0" algn="bl" dir="5400000" dist="19050">
              <a:srgbClr val="000000">
                <a:alpha val="50000"/>
              </a:srgbClr>
            </a:outerShdw>
          </a:effectLst>
        </p:spPr>
      </p:pic>
      <p:sp>
        <p:nvSpPr>
          <p:cNvPr id="87" name="Shape 87"/>
          <p:cNvSpPr txBox="1"/>
          <p:nvPr/>
        </p:nvSpPr>
        <p:spPr>
          <a:xfrm>
            <a:off x="512075" y="135925"/>
            <a:ext cx="7339800" cy="856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2400"/>
              <a:t>Sample </a:t>
            </a:r>
            <a:r>
              <a:rPr lang="en" sz="2400"/>
              <a:t>VIVO Visualizations</a:t>
            </a:r>
            <a:endParaRPr sz="2400"/>
          </a:p>
        </p:txBody>
      </p:sp>
      <p:pic>
        <p:nvPicPr>
          <p:cNvPr id="88" name="Shape 88"/>
          <p:cNvPicPr preferRelativeResize="0"/>
          <p:nvPr/>
        </p:nvPicPr>
        <p:blipFill>
          <a:blip r:embed="rId6">
            <a:alphaModFix/>
          </a:blip>
          <a:stretch>
            <a:fillRect/>
          </a:stretch>
        </p:blipFill>
        <p:spPr>
          <a:xfrm>
            <a:off x="4647750" y="2740000"/>
            <a:ext cx="3506249" cy="2029216"/>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Shape 9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SPARQL Query Interface</a:t>
            </a:r>
            <a:endParaRPr/>
          </a:p>
        </p:txBody>
      </p:sp>
      <p:pic>
        <p:nvPicPr>
          <p:cNvPr id="94" name="Shape 94"/>
          <p:cNvPicPr preferRelativeResize="0"/>
          <p:nvPr/>
        </p:nvPicPr>
        <p:blipFill>
          <a:blip r:embed="rId3">
            <a:alphaModFix/>
          </a:blip>
          <a:stretch>
            <a:fillRect/>
          </a:stretch>
        </p:blipFill>
        <p:spPr>
          <a:xfrm>
            <a:off x="-992491" y="0"/>
            <a:ext cx="10490016" cy="51434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Shape 99"/>
          <p:cNvSpPr txBox="1"/>
          <p:nvPr>
            <p:ph type="title"/>
          </p:nvPr>
        </p:nvSpPr>
        <p:spPr>
          <a:xfrm>
            <a:off x="-84224" y="102395"/>
            <a:ext cx="9144000" cy="994200"/>
          </a:xfrm>
          <a:prstGeom prst="rect">
            <a:avLst/>
          </a:prstGeom>
          <a:noFill/>
          <a:ln>
            <a:noFill/>
          </a:ln>
        </p:spPr>
        <p:txBody>
          <a:bodyPr anchorCtr="0" anchor="ctr" bIns="34275" lIns="68550" spcFirstLastPara="1" rIns="68550" wrap="square" tIns="34275">
            <a:noAutofit/>
          </a:bodyPr>
          <a:lstStyle/>
          <a:p>
            <a:pPr indent="0" lvl="0" marL="0" marR="0" rtl="0" algn="ctr">
              <a:lnSpc>
                <a:spcPct val="90000"/>
              </a:lnSpc>
              <a:spcBef>
                <a:spcPts val="0"/>
              </a:spcBef>
              <a:spcAft>
                <a:spcPts val="0"/>
              </a:spcAft>
              <a:buClr>
                <a:srgbClr val="EDEDED"/>
              </a:buClr>
              <a:buSzPts val="1100"/>
              <a:buFont typeface="Calibri"/>
              <a:buNone/>
            </a:pPr>
            <a:r>
              <a:rPr lang="en">
                <a:solidFill>
                  <a:srgbClr val="000000"/>
                </a:solidFill>
                <a:latin typeface="Calibri"/>
                <a:ea typeface="Calibri"/>
                <a:cs typeface="Calibri"/>
                <a:sym typeface="Calibri"/>
              </a:rPr>
              <a:t>The Connected Graph</a:t>
            </a:r>
            <a:endParaRPr i="0" sz="4400" u="none" cap="none" strike="noStrike">
              <a:solidFill>
                <a:srgbClr val="000000"/>
              </a:solidFill>
              <a:latin typeface="Calibri"/>
              <a:ea typeface="Calibri"/>
              <a:cs typeface="Calibri"/>
              <a:sym typeface="Calibri"/>
            </a:endParaRPr>
          </a:p>
        </p:txBody>
      </p:sp>
      <p:sp>
        <p:nvSpPr>
          <p:cNvPr id="100" name="Shape 100"/>
          <p:cNvSpPr/>
          <p:nvPr/>
        </p:nvSpPr>
        <p:spPr>
          <a:xfrm>
            <a:off x="3599351" y="1964920"/>
            <a:ext cx="1375505" cy="1366676"/>
          </a:xfrm>
          <a:prstGeom prst="flowChartMagneticDisk">
            <a:avLst/>
          </a:prstGeom>
          <a:solidFill>
            <a:srgbClr val="05686C"/>
          </a:solidFill>
          <a:ln cap="flat" cmpd="sng" w="12700">
            <a:solidFill>
              <a:srgbClr val="2F7F8A"/>
            </a:solidFill>
            <a:prstDash val="solid"/>
            <a:miter lim="8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FFC000"/>
              </a:buClr>
              <a:buSzPts val="450"/>
              <a:buFont typeface="Century Gothic"/>
              <a:buNone/>
            </a:pPr>
            <a:r>
              <a:rPr b="1" lang="en" sz="1800">
                <a:solidFill>
                  <a:srgbClr val="F1C232"/>
                </a:solidFill>
                <a:latin typeface="Calibri"/>
                <a:ea typeface="Calibri"/>
                <a:cs typeface="Calibri"/>
                <a:sym typeface="Calibri"/>
              </a:rPr>
              <a:t>Connected</a:t>
            </a:r>
            <a:endParaRPr b="1" sz="1800">
              <a:solidFill>
                <a:srgbClr val="F1C232"/>
              </a:solidFill>
              <a:latin typeface="Calibri"/>
              <a:ea typeface="Calibri"/>
              <a:cs typeface="Calibri"/>
              <a:sym typeface="Calibri"/>
            </a:endParaRPr>
          </a:p>
          <a:p>
            <a:pPr indent="0" lvl="0" marL="0" marR="0" rtl="0" algn="ctr">
              <a:lnSpc>
                <a:spcPct val="100000"/>
              </a:lnSpc>
              <a:spcBef>
                <a:spcPts val="0"/>
              </a:spcBef>
              <a:spcAft>
                <a:spcPts val="0"/>
              </a:spcAft>
              <a:buClr>
                <a:srgbClr val="FFC000"/>
              </a:buClr>
              <a:buSzPts val="450"/>
              <a:buFont typeface="Century Gothic"/>
              <a:buNone/>
            </a:pPr>
            <a:r>
              <a:rPr b="1" lang="en" sz="1800">
                <a:solidFill>
                  <a:srgbClr val="F1C232"/>
                </a:solidFill>
                <a:latin typeface="Calibri"/>
                <a:ea typeface="Calibri"/>
                <a:cs typeface="Calibri"/>
                <a:sym typeface="Calibri"/>
              </a:rPr>
              <a:t>Graph</a:t>
            </a:r>
            <a:endParaRPr b="1" sz="1800">
              <a:solidFill>
                <a:srgbClr val="F1C232"/>
              </a:solidFill>
              <a:latin typeface="Calibri"/>
              <a:ea typeface="Calibri"/>
              <a:cs typeface="Calibri"/>
              <a:sym typeface="Calibri"/>
            </a:endParaRPr>
          </a:p>
        </p:txBody>
      </p:sp>
      <p:cxnSp>
        <p:nvCxnSpPr>
          <p:cNvPr id="101" name="Shape 101"/>
          <p:cNvCxnSpPr/>
          <p:nvPr/>
        </p:nvCxnSpPr>
        <p:spPr>
          <a:xfrm>
            <a:off x="2488412" y="1824994"/>
            <a:ext cx="1015800" cy="416700"/>
          </a:xfrm>
          <a:prstGeom prst="straightConnector1">
            <a:avLst/>
          </a:prstGeom>
          <a:noFill/>
          <a:ln cap="flat" cmpd="sng" w="9525">
            <a:solidFill>
              <a:schemeClr val="accent1"/>
            </a:solidFill>
            <a:prstDash val="solid"/>
            <a:miter lim="8000"/>
            <a:headEnd len="sm" w="sm" type="none"/>
            <a:tailEnd len="lg" w="lg" type="triangle"/>
          </a:ln>
        </p:spPr>
      </p:cxnSp>
      <p:cxnSp>
        <p:nvCxnSpPr>
          <p:cNvPr id="102" name="Shape 102"/>
          <p:cNvCxnSpPr/>
          <p:nvPr/>
        </p:nvCxnSpPr>
        <p:spPr>
          <a:xfrm flipH="1" rot="10800000">
            <a:off x="2669276" y="2794328"/>
            <a:ext cx="757800" cy="254400"/>
          </a:xfrm>
          <a:prstGeom prst="straightConnector1">
            <a:avLst/>
          </a:prstGeom>
          <a:noFill/>
          <a:ln cap="flat" cmpd="sng" w="9525">
            <a:solidFill>
              <a:schemeClr val="accent1"/>
            </a:solidFill>
            <a:prstDash val="solid"/>
            <a:miter lim="8000"/>
            <a:headEnd len="sm" w="sm" type="none"/>
            <a:tailEnd len="lg" w="lg" type="triangle"/>
          </a:ln>
        </p:spPr>
      </p:cxnSp>
      <p:cxnSp>
        <p:nvCxnSpPr>
          <p:cNvPr id="103" name="Shape 103"/>
          <p:cNvCxnSpPr/>
          <p:nvPr/>
        </p:nvCxnSpPr>
        <p:spPr>
          <a:xfrm>
            <a:off x="2264642" y="2378788"/>
            <a:ext cx="1162500" cy="170400"/>
          </a:xfrm>
          <a:prstGeom prst="straightConnector1">
            <a:avLst/>
          </a:prstGeom>
          <a:noFill/>
          <a:ln cap="flat" cmpd="sng" w="9525">
            <a:solidFill>
              <a:schemeClr val="accent1"/>
            </a:solidFill>
            <a:prstDash val="solid"/>
            <a:miter lim="8000"/>
            <a:headEnd len="sm" w="sm" type="none"/>
            <a:tailEnd len="lg" w="lg" type="triangle"/>
          </a:ln>
        </p:spPr>
      </p:cxnSp>
      <p:cxnSp>
        <p:nvCxnSpPr>
          <p:cNvPr id="104" name="Shape 104"/>
          <p:cNvCxnSpPr/>
          <p:nvPr/>
        </p:nvCxnSpPr>
        <p:spPr>
          <a:xfrm flipH="1" rot="10800000">
            <a:off x="2554373" y="3070048"/>
            <a:ext cx="888300" cy="542700"/>
          </a:xfrm>
          <a:prstGeom prst="straightConnector1">
            <a:avLst/>
          </a:prstGeom>
          <a:noFill/>
          <a:ln cap="flat" cmpd="sng" w="9525">
            <a:solidFill>
              <a:schemeClr val="accent1"/>
            </a:solidFill>
            <a:prstDash val="solid"/>
            <a:miter lim="8000"/>
            <a:headEnd len="sm" w="sm" type="none"/>
            <a:tailEnd len="lg" w="lg" type="triangle"/>
          </a:ln>
        </p:spPr>
      </p:cxnSp>
      <p:sp>
        <p:nvSpPr>
          <p:cNvPr id="105" name="Shape 105"/>
          <p:cNvSpPr/>
          <p:nvPr/>
        </p:nvSpPr>
        <p:spPr>
          <a:xfrm>
            <a:off x="5393310" y="3612744"/>
            <a:ext cx="929448" cy="716742"/>
          </a:xfrm>
          <a:prstGeom prst="flowChartMultidocument">
            <a:avLst/>
          </a:prstGeom>
          <a:noFill/>
          <a:ln cap="flat" cmpd="sng" w="12700">
            <a:solidFill>
              <a:schemeClr val="accent6"/>
            </a:solidFill>
            <a:prstDash val="solid"/>
            <a:miter lim="8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chemeClr val="lt1"/>
              </a:buClr>
              <a:buSzPts val="338"/>
              <a:buFont typeface="Century Gothic"/>
              <a:buNone/>
            </a:pPr>
            <a:r>
              <a:rPr i="0" lang="en" sz="1350" u="none" cap="none" strike="noStrike">
                <a:latin typeface="Calibri"/>
                <a:ea typeface="Calibri"/>
                <a:cs typeface="Calibri"/>
                <a:sym typeface="Calibri"/>
              </a:rPr>
              <a:t>Reports</a:t>
            </a:r>
            <a:endParaRPr i="0" sz="1400" u="none" cap="none" strike="noStrike">
              <a:latin typeface="Calibri"/>
              <a:ea typeface="Calibri"/>
              <a:cs typeface="Calibri"/>
              <a:sym typeface="Calibri"/>
            </a:endParaRPr>
          </a:p>
        </p:txBody>
      </p:sp>
      <p:sp>
        <p:nvSpPr>
          <p:cNvPr id="106" name="Shape 106"/>
          <p:cNvSpPr/>
          <p:nvPr/>
        </p:nvSpPr>
        <p:spPr>
          <a:xfrm>
            <a:off x="5791675" y="2247246"/>
            <a:ext cx="952500" cy="573600"/>
          </a:xfrm>
          <a:prstGeom prst="foldedCorner">
            <a:avLst>
              <a:gd fmla="val 16667" name="adj"/>
            </a:avLst>
          </a:prstGeom>
          <a:noFill/>
          <a:ln cap="flat" cmpd="sng" w="12700">
            <a:solidFill>
              <a:srgbClr val="FFC000"/>
            </a:solidFill>
            <a:prstDash val="solid"/>
            <a:miter lim="8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chemeClr val="lt1"/>
              </a:buClr>
              <a:buSzPts val="338"/>
              <a:buFont typeface="Century Gothic"/>
              <a:buNone/>
            </a:pPr>
            <a:r>
              <a:rPr i="0" lang="en" sz="1350" u="none" cap="none" strike="noStrike">
                <a:latin typeface="Calibri"/>
                <a:ea typeface="Calibri"/>
                <a:cs typeface="Calibri"/>
                <a:sym typeface="Calibri"/>
              </a:rPr>
              <a:t>Portfolio</a:t>
            </a:r>
            <a:endParaRPr i="0" sz="1400" u="none" cap="none" strike="noStrike">
              <a:latin typeface="Calibri"/>
              <a:ea typeface="Calibri"/>
              <a:cs typeface="Calibri"/>
              <a:sym typeface="Calibri"/>
            </a:endParaRPr>
          </a:p>
        </p:txBody>
      </p:sp>
      <p:sp>
        <p:nvSpPr>
          <p:cNvPr id="107" name="Shape 107"/>
          <p:cNvSpPr/>
          <p:nvPr/>
        </p:nvSpPr>
        <p:spPr>
          <a:xfrm>
            <a:off x="5746563" y="1044621"/>
            <a:ext cx="952500" cy="508500"/>
          </a:xfrm>
          <a:prstGeom prst="roundRect">
            <a:avLst>
              <a:gd fmla="val 16667" name="adj"/>
            </a:avLst>
          </a:prstGeom>
          <a:noFill/>
          <a:ln cap="flat" cmpd="sng" w="12700">
            <a:solidFill>
              <a:srgbClr val="92CCDC"/>
            </a:solidFill>
            <a:prstDash val="solid"/>
            <a:miter lim="8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chemeClr val="lt1"/>
              </a:buClr>
              <a:buSzPts val="338"/>
              <a:buFont typeface="Century Gothic"/>
              <a:buNone/>
            </a:pPr>
            <a:r>
              <a:rPr lang="en" sz="1350">
                <a:latin typeface="Calibri"/>
                <a:ea typeface="Calibri"/>
                <a:cs typeface="Calibri"/>
                <a:sym typeface="Calibri"/>
              </a:rPr>
              <a:t>Visuali-</a:t>
            </a:r>
            <a:endParaRPr sz="1350">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338"/>
              <a:buFont typeface="Century Gothic"/>
              <a:buNone/>
            </a:pPr>
            <a:r>
              <a:rPr lang="en" sz="1350">
                <a:latin typeface="Calibri"/>
                <a:ea typeface="Calibri"/>
                <a:cs typeface="Calibri"/>
                <a:sym typeface="Calibri"/>
              </a:rPr>
              <a:t>zations</a:t>
            </a:r>
            <a:endParaRPr i="0" sz="1400" u="none" cap="none" strike="noStrike">
              <a:latin typeface="Calibri"/>
              <a:ea typeface="Calibri"/>
              <a:cs typeface="Calibri"/>
              <a:sym typeface="Calibri"/>
            </a:endParaRPr>
          </a:p>
        </p:txBody>
      </p:sp>
      <p:sp>
        <p:nvSpPr>
          <p:cNvPr id="108" name="Shape 108"/>
          <p:cNvSpPr/>
          <p:nvPr/>
        </p:nvSpPr>
        <p:spPr>
          <a:xfrm>
            <a:off x="6906050" y="1169200"/>
            <a:ext cx="1107900" cy="1039200"/>
          </a:xfrm>
          <a:prstGeom prst="ellipse">
            <a:avLst/>
          </a:prstGeom>
          <a:noFill/>
          <a:ln cap="flat" cmpd="sng" w="12700">
            <a:solidFill>
              <a:srgbClr val="6AA84F"/>
            </a:solidFill>
            <a:prstDash val="solid"/>
            <a:miter lim="8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chemeClr val="lt1"/>
              </a:buClr>
              <a:buSzPts val="338"/>
              <a:buFont typeface="Century Gothic"/>
              <a:buNone/>
            </a:pPr>
            <a:r>
              <a:rPr i="0" lang="en" sz="1350" u="none" cap="none" strike="noStrike">
                <a:latin typeface="Calibri"/>
                <a:ea typeface="Calibri"/>
                <a:cs typeface="Calibri"/>
                <a:sym typeface="Calibri"/>
              </a:rPr>
              <a:t>Expert</a:t>
            </a:r>
            <a:endParaRPr i="0" sz="1400" u="none" cap="none" strike="noStrike">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338"/>
              <a:buFont typeface="Century Gothic"/>
              <a:buNone/>
            </a:pPr>
            <a:r>
              <a:rPr i="0" lang="en" sz="1350" u="none" cap="none" strike="noStrike">
                <a:latin typeface="Calibri"/>
                <a:ea typeface="Calibri"/>
                <a:cs typeface="Calibri"/>
                <a:sym typeface="Calibri"/>
              </a:rPr>
              <a:t>Finding</a:t>
            </a:r>
            <a:endParaRPr i="0" sz="1400" u="none" cap="none" strike="noStrike">
              <a:latin typeface="Calibri"/>
              <a:ea typeface="Calibri"/>
              <a:cs typeface="Calibri"/>
              <a:sym typeface="Calibri"/>
            </a:endParaRPr>
          </a:p>
        </p:txBody>
      </p:sp>
      <p:sp>
        <p:nvSpPr>
          <p:cNvPr id="109" name="Shape 109"/>
          <p:cNvSpPr/>
          <p:nvPr/>
        </p:nvSpPr>
        <p:spPr>
          <a:xfrm>
            <a:off x="6906059" y="2365057"/>
            <a:ext cx="1107900" cy="1039200"/>
          </a:xfrm>
          <a:prstGeom prst="ellipse">
            <a:avLst/>
          </a:prstGeom>
          <a:noFill/>
          <a:ln cap="flat" cmpd="sng" w="12700">
            <a:solidFill>
              <a:srgbClr val="E06666"/>
            </a:solidFill>
            <a:prstDash val="solid"/>
            <a:miter lim="8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chemeClr val="lt1"/>
              </a:buClr>
              <a:buSzPts val="300"/>
              <a:buFont typeface="Century Gothic"/>
              <a:buNone/>
            </a:pPr>
            <a:r>
              <a:rPr i="0" lang="en" sz="1300" u="none" cap="none" strike="noStrike">
                <a:latin typeface="Calibri"/>
                <a:ea typeface="Calibri"/>
                <a:cs typeface="Calibri"/>
                <a:sym typeface="Calibri"/>
              </a:rPr>
              <a:t>Network</a:t>
            </a:r>
            <a:endParaRPr i="0" sz="1300" u="none" cap="none" strike="noStrike">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300"/>
              <a:buFont typeface="Century Gothic"/>
              <a:buNone/>
            </a:pPr>
            <a:r>
              <a:rPr i="0" lang="en" sz="1300" u="none" cap="none" strike="noStrike">
                <a:latin typeface="Calibri"/>
                <a:ea typeface="Calibri"/>
                <a:cs typeface="Calibri"/>
                <a:sym typeface="Calibri"/>
              </a:rPr>
              <a:t>Analysis</a:t>
            </a:r>
            <a:endParaRPr i="0" sz="1300" u="none" cap="none" strike="noStrike">
              <a:latin typeface="Calibri"/>
              <a:ea typeface="Calibri"/>
              <a:cs typeface="Calibri"/>
              <a:sym typeface="Calibri"/>
            </a:endParaRPr>
          </a:p>
        </p:txBody>
      </p:sp>
      <p:cxnSp>
        <p:nvCxnSpPr>
          <p:cNvPr id="110" name="Shape 110"/>
          <p:cNvCxnSpPr/>
          <p:nvPr/>
        </p:nvCxnSpPr>
        <p:spPr>
          <a:xfrm flipH="1" rot="10800000">
            <a:off x="5031532" y="1466555"/>
            <a:ext cx="622500" cy="536700"/>
          </a:xfrm>
          <a:prstGeom prst="straightConnector1">
            <a:avLst/>
          </a:prstGeom>
          <a:noFill/>
          <a:ln cap="flat" cmpd="sng" w="9525">
            <a:solidFill>
              <a:schemeClr val="accent1"/>
            </a:solidFill>
            <a:prstDash val="solid"/>
            <a:miter lim="8000"/>
            <a:headEnd len="sm" w="sm" type="none"/>
            <a:tailEnd len="lg" w="lg" type="triangle"/>
          </a:ln>
        </p:spPr>
      </p:cxnSp>
      <p:cxnSp>
        <p:nvCxnSpPr>
          <p:cNvPr id="111" name="Shape 111"/>
          <p:cNvCxnSpPr/>
          <p:nvPr/>
        </p:nvCxnSpPr>
        <p:spPr>
          <a:xfrm flipH="1" rot="10800000">
            <a:off x="5122394" y="1767457"/>
            <a:ext cx="1695300" cy="523200"/>
          </a:xfrm>
          <a:prstGeom prst="straightConnector1">
            <a:avLst/>
          </a:prstGeom>
          <a:noFill/>
          <a:ln cap="flat" cmpd="sng" w="9525">
            <a:solidFill>
              <a:schemeClr val="accent1"/>
            </a:solidFill>
            <a:prstDash val="solid"/>
            <a:miter lim="8000"/>
            <a:headEnd len="sm" w="sm" type="none"/>
            <a:tailEnd len="lg" w="lg" type="triangle"/>
          </a:ln>
        </p:spPr>
      </p:cxnSp>
      <p:cxnSp>
        <p:nvCxnSpPr>
          <p:cNvPr id="112" name="Shape 112"/>
          <p:cNvCxnSpPr/>
          <p:nvPr/>
        </p:nvCxnSpPr>
        <p:spPr>
          <a:xfrm flipH="1" rot="10800000">
            <a:off x="5136574" y="2558812"/>
            <a:ext cx="484200" cy="6900"/>
          </a:xfrm>
          <a:prstGeom prst="straightConnector1">
            <a:avLst/>
          </a:prstGeom>
          <a:noFill/>
          <a:ln cap="flat" cmpd="sng" w="9525">
            <a:solidFill>
              <a:schemeClr val="accent1"/>
            </a:solidFill>
            <a:prstDash val="solid"/>
            <a:miter lim="8000"/>
            <a:headEnd len="sm" w="sm" type="none"/>
            <a:tailEnd len="lg" w="lg" type="triangle"/>
          </a:ln>
        </p:spPr>
      </p:cxnSp>
      <p:cxnSp>
        <p:nvCxnSpPr>
          <p:cNvPr id="113" name="Shape 113"/>
          <p:cNvCxnSpPr/>
          <p:nvPr/>
        </p:nvCxnSpPr>
        <p:spPr>
          <a:xfrm>
            <a:off x="5112073" y="2891944"/>
            <a:ext cx="1572000" cy="153000"/>
          </a:xfrm>
          <a:prstGeom prst="straightConnector1">
            <a:avLst/>
          </a:prstGeom>
          <a:noFill/>
          <a:ln cap="flat" cmpd="sng" w="9525">
            <a:solidFill>
              <a:schemeClr val="accent1"/>
            </a:solidFill>
            <a:prstDash val="solid"/>
            <a:miter lim="8000"/>
            <a:headEnd len="sm" w="sm" type="none"/>
            <a:tailEnd len="lg" w="lg" type="triangle"/>
          </a:ln>
        </p:spPr>
      </p:cxnSp>
      <p:cxnSp>
        <p:nvCxnSpPr>
          <p:cNvPr id="114" name="Shape 114"/>
          <p:cNvCxnSpPr/>
          <p:nvPr/>
        </p:nvCxnSpPr>
        <p:spPr>
          <a:xfrm>
            <a:off x="4992584" y="3270652"/>
            <a:ext cx="404700" cy="284100"/>
          </a:xfrm>
          <a:prstGeom prst="straightConnector1">
            <a:avLst/>
          </a:prstGeom>
          <a:noFill/>
          <a:ln cap="flat" cmpd="sng" w="9525">
            <a:solidFill>
              <a:schemeClr val="accent1"/>
            </a:solidFill>
            <a:prstDash val="solid"/>
            <a:miter lim="8000"/>
            <a:headEnd len="sm" w="sm" type="none"/>
            <a:tailEnd len="lg" w="lg" type="triangle"/>
          </a:ln>
        </p:spPr>
      </p:cxnSp>
      <p:sp>
        <p:nvSpPr>
          <p:cNvPr id="115" name="Shape 115"/>
          <p:cNvSpPr/>
          <p:nvPr/>
        </p:nvSpPr>
        <p:spPr>
          <a:xfrm>
            <a:off x="6906062" y="3554944"/>
            <a:ext cx="1107900" cy="1008300"/>
          </a:xfrm>
          <a:prstGeom prst="ellipse">
            <a:avLst/>
          </a:prstGeom>
          <a:noFill/>
          <a:ln cap="flat" cmpd="sng" w="12700">
            <a:solidFill>
              <a:srgbClr val="B4A7D6"/>
            </a:solidFill>
            <a:prstDash val="solid"/>
            <a:miter lim="8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chemeClr val="lt1"/>
              </a:buClr>
              <a:buSzPts val="325"/>
              <a:buFont typeface="Century Gothic"/>
              <a:buNone/>
            </a:pPr>
            <a:r>
              <a:rPr i="0" lang="en" sz="1300" u="none" cap="none" strike="noStrike">
                <a:latin typeface="Calibri"/>
                <a:ea typeface="Calibri"/>
                <a:cs typeface="Calibri"/>
                <a:sym typeface="Calibri"/>
              </a:rPr>
              <a:t>Ad hoc</a:t>
            </a:r>
            <a:endParaRPr i="0" sz="1300" u="none" cap="none" strike="noStrike">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325"/>
              <a:buFont typeface="Century Gothic"/>
              <a:buNone/>
            </a:pPr>
            <a:r>
              <a:rPr i="0" lang="en" sz="1300" u="none" cap="none" strike="noStrike">
                <a:latin typeface="Calibri"/>
                <a:ea typeface="Calibri"/>
                <a:cs typeface="Calibri"/>
                <a:sym typeface="Calibri"/>
              </a:rPr>
              <a:t>Queries</a:t>
            </a:r>
            <a:endParaRPr i="0" sz="1400" u="none" cap="none" strike="noStrike">
              <a:latin typeface="Calibri"/>
              <a:ea typeface="Calibri"/>
              <a:cs typeface="Calibri"/>
              <a:sym typeface="Calibri"/>
            </a:endParaRPr>
          </a:p>
        </p:txBody>
      </p:sp>
      <p:cxnSp>
        <p:nvCxnSpPr>
          <p:cNvPr id="116" name="Shape 116"/>
          <p:cNvCxnSpPr/>
          <p:nvPr/>
        </p:nvCxnSpPr>
        <p:spPr>
          <a:xfrm>
            <a:off x="5094131" y="3069996"/>
            <a:ext cx="1812000" cy="639600"/>
          </a:xfrm>
          <a:prstGeom prst="straightConnector1">
            <a:avLst/>
          </a:prstGeom>
          <a:noFill/>
          <a:ln cap="flat" cmpd="sng" w="9525">
            <a:solidFill>
              <a:schemeClr val="accent1"/>
            </a:solidFill>
            <a:prstDash val="solid"/>
            <a:miter lim="8000"/>
            <a:headEnd len="sm" w="sm" type="none"/>
            <a:tailEnd len="lg" w="lg" type="triangle"/>
          </a:ln>
        </p:spPr>
      </p:cxnSp>
      <p:sp>
        <p:nvSpPr>
          <p:cNvPr id="117" name="Shape 117"/>
          <p:cNvSpPr txBox="1"/>
          <p:nvPr/>
        </p:nvSpPr>
        <p:spPr>
          <a:xfrm>
            <a:off x="1648937" y="1686508"/>
            <a:ext cx="839400" cy="276900"/>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chemeClr val="lt1"/>
              </a:buClr>
              <a:buSzPts val="338"/>
              <a:buFont typeface="Century Gothic"/>
              <a:buNone/>
            </a:pPr>
            <a:r>
              <a:rPr lang="en" sz="1350">
                <a:solidFill>
                  <a:schemeClr val="dk1"/>
                </a:solidFill>
                <a:latin typeface="Calibri"/>
                <a:ea typeface="Calibri"/>
                <a:cs typeface="Calibri"/>
                <a:sym typeface="Calibri"/>
              </a:rPr>
              <a:t>People</a:t>
            </a:r>
            <a:endParaRPr i="0" sz="1400" u="none" cap="none" strike="noStrike">
              <a:solidFill>
                <a:schemeClr val="dk1"/>
              </a:solidFill>
              <a:latin typeface="Calibri"/>
              <a:ea typeface="Calibri"/>
              <a:cs typeface="Calibri"/>
              <a:sym typeface="Calibri"/>
            </a:endParaRPr>
          </a:p>
        </p:txBody>
      </p:sp>
      <p:sp>
        <p:nvSpPr>
          <p:cNvPr id="118" name="Shape 118"/>
          <p:cNvSpPr txBox="1"/>
          <p:nvPr/>
        </p:nvSpPr>
        <p:spPr>
          <a:xfrm>
            <a:off x="848580" y="2208463"/>
            <a:ext cx="1416000" cy="340500"/>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chemeClr val="lt1"/>
              </a:buClr>
              <a:buSzPts val="338"/>
              <a:buFont typeface="Century Gothic"/>
              <a:buNone/>
            </a:pPr>
            <a:r>
              <a:rPr i="0" lang="en" sz="1350" u="none" cap="none" strike="noStrike">
                <a:solidFill>
                  <a:schemeClr val="dk1"/>
                </a:solidFill>
                <a:latin typeface="Calibri"/>
                <a:ea typeface="Calibri"/>
                <a:cs typeface="Calibri"/>
                <a:sym typeface="Calibri"/>
              </a:rPr>
              <a:t>Grants</a:t>
            </a:r>
            <a:endParaRPr i="0" sz="1350" u="none" cap="none" strike="noStrike">
              <a:solidFill>
                <a:schemeClr val="dk1"/>
              </a:solidFill>
              <a:latin typeface="Calibri"/>
              <a:ea typeface="Calibri"/>
              <a:cs typeface="Calibri"/>
              <a:sym typeface="Calibri"/>
            </a:endParaRPr>
          </a:p>
        </p:txBody>
      </p:sp>
      <p:sp>
        <p:nvSpPr>
          <p:cNvPr id="119" name="Shape 119"/>
          <p:cNvSpPr txBox="1"/>
          <p:nvPr/>
        </p:nvSpPr>
        <p:spPr>
          <a:xfrm>
            <a:off x="1222511" y="2802124"/>
            <a:ext cx="1446900" cy="568200"/>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chemeClr val="lt1"/>
              </a:buClr>
              <a:buSzPts val="338"/>
              <a:buFont typeface="Century Gothic"/>
              <a:buNone/>
            </a:pPr>
            <a:r>
              <a:rPr i="0" lang="en" sz="1350" u="none" cap="none" strike="noStrike">
                <a:solidFill>
                  <a:schemeClr val="dk1"/>
                </a:solidFill>
                <a:latin typeface="Calibri"/>
                <a:ea typeface="Calibri"/>
                <a:cs typeface="Calibri"/>
                <a:sym typeface="Calibri"/>
              </a:rPr>
              <a:t>Publications</a:t>
            </a:r>
            <a:endParaRPr i="0" sz="1350" u="none" cap="none" strike="noStrike">
              <a:solidFill>
                <a:schemeClr val="dk1"/>
              </a:solidFill>
              <a:latin typeface="Calibri"/>
              <a:ea typeface="Calibri"/>
              <a:cs typeface="Calibri"/>
              <a:sym typeface="Calibri"/>
            </a:endParaRPr>
          </a:p>
        </p:txBody>
      </p:sp>
      <p:sp>
        <p:nvSpPr>
          <p:cNvPr id="120" name="Shape 120"/>
          <p:cNvSpPr txBox="1"/>
          <p:nvPr/>
        </p:nvSpPr>
        <p:spPr>
          <a:xfrm>
            <a:off x="1572099" y="3512402"/>
            <a:ext cx="1363500" cy="484500"/>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chemeClr val="lt1"/>
              </a:buClr>
              <a:buSzPts val="338"/>
              <a:buFont typeface="Century Gothic"/>
              <a:buNone/>
            </a:pPr>
            <a:r>
              <a:rPr lang="en" sz="1350">
                <a:solidFill>
                  <a:schemeClr val="dk1"/>
                </a:solidFill>
                <a:latin typeface="Calibri"/>
                <a:ea typeface="Calibri"/>
                <a:cs typeface="Calibri"/>
                <a:sym typeface="Calibri"/>
              </a:rPr>
              <a:t>Research Data</a:t>
            </a:r>
            <a:endParaRPr i="0" sz="1400" u="none" cap="none" strike="noStrike">
              <a:solidFill>
                <a:schemeClr val="dk1"/>
              </a:solidFill>
              <a:latin typeface="Calibri"/>
              <a:ea typeface="Calibri"/>
              <a:cs typeface="Calibri"/>
              <a:sym typeface="Calibri"/>
            </a:endParaRPr>
          </a:p>
        </p:txBody>
      </p:sp>
      <p:sp>
        <p:nvSpPr>
          <p:cNvPr id="121" name="Shape 121"/>
          <p:cNvSpPr txBox="1"/>
          <p:nvPr/>
        </p:nvSpPr>
        <p:spPr>
          <a:xfrm>
            <a:off x="1572099" y="1202418"/>
            <a:ext cx="1363500" cy="350700"/>
          </a:xfrm>
          <a:prstGeom prst="rect">
            <a:avLst/>
          </a:prstGeom>
          <a:noFill/>
          <a:ln>
            <a:noFill/>
          </a:ln>
        </p:spPr>
        <p:txBody>
          <a:bodyPr anchorCtr="0" anchor="t" bIns="34275" lIns="68550" spcFirstLastPara="1" rIns="68550" wrap="square" tIns="34275">
            <a:noAutofit/>
          </a:bodyPr>
          <a:lstStyle/>
          <a:p>
            <a:pPr indent="0" lvl="0" marL="0" marR="0" rtl="0" algn="l">
              <a:lnSpc>
                <a:spcPct val="100000"/>
              </a:lnSpc>
              <a:spcBef>
                <a:spcPts val="0"/>
              </a:spcBef>
              <a:spcAft>
                <a:spcPts val="0"/>
              </a:spcAft>
              <a:buClr>
                <a:schemeClr val="lt1"/>
              </a:buClr>
              <a:buSzPts val="338"/>
              <a:buFont typeface="Century Gothic"/>
              <a:buNone/>
            </a:pPr>
            <a:r>
              <a:rPr i="0" lang="en" sz="1350" u="none" cap="none" strike="noStrike">
                <a:solidFill>
                  <a:schemeClr val="dk1"/>
                </a:solidFill>
                <a:latin typeface="Calibri"/>
                <a:ea typeface="Calibri"/>
                <a:cs typeface="Calibri"/>
                <a:sym typeface="Calibri"/>
              </a:rPr>
              <a:t>Organizations</a:t>
            </a:r>
            <a:endParaRPr i="0" sz="1400" u="none" cap="none" strike="noStrike">
              <a:solidFill>
                <a:schemeClr val="dk1"/>
              </a:solidFill>
              <a:latin typeface="Calibri"/>
              <a:ea typeface="Calibri"/>
              <a:cs typeface="Calibri"/>
              <a:sym typeface="Calibri"/>
            </a:endParaRPr>
          </a:p>
        </p:txBody>
      </p:sp>
      <p:cxnSp>
        <p:nvCxnSpPr>
          <p:cNvPr id="122" name="Shape 122"/>
          <p:cNvCxnSpPr>
            <a:stCxn id="121" idx="3"/>
          </p:cNvCxnSpPr>
          <p:nvPr/>
        </p:nvCxnSpPr>
        <p:spPr>
          <a:xfrm>
            <a:off x="2935599" y="1377768"/>
            <a:ext cx="750900" cy="625500"/>
          </a:xfrm>
          <a:prstGeom prst="straightConnector1">
            <a:avLst/>
          </a:prstGeom>
          <a:noFill/>
          <a:ln cap="flat" cmpd="sng" w="9525">
            <a:solidFill>
              <a:schemeClr val="accent1"/>
            </a:solidFill>
            <a:prstDash val="solid"/>
            <a:miter lim="8000"/>
            <a:headEnd len="sm" w="sm" type="none"/>
            <a:tailEnd len="lg" w="lg" type="triangl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Shape 1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Solution</a:t>
            </a:r>
            <a:endParaRPr/>
          </a:p>
        </p:txBody>
      </p:sp>
      <p:sp>
        <p:nvSpPr>
          <p:cNvPr id="128" name="Shape 1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Use ResearchGraph to augment client’s data, providing a rich and connected graph.</a:t>
            </a:r>
            <a:endParaRPr/>
          </a:p>
          <a:p>
            <a:pPr indent="0" lvl="0" marL="0">
              <a:spcBef>
                <a:spcPts val="1600"/>
              </a:spcBef>
              <a:spcAft>
                <a:spcPts val="1600"/>
              </a:spcAft>
              <a:buNone/>
            </a:pPr>
            <a:r>
              <a:rPr lang="en"/>
              <a:t>Load the graph into a private hosted VIVO, providing the client with a solution for visualizations, queries, and data reuse.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Shape 1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How the service works</a:t>
            </a:r>
            <a:endParaRPr/>
          </a:p>
        </p:txBody>
      </p:sp>
      <p:sp>
        <p:nvSpPr>
          <p:cNvPr id="134" name="Shape 134"/>
          <p:cNvSpPr txBox="1"/>
          <p:nvPr>
            <p:ph idx="1" type="body"/>
          </p:nvPr>
        </p:nvSpPr>
        <p:spPr>
          <a:xfrm>
            <a:off x="311700" y="1152475"/>
            <a:ext cx="8832300" cy="3416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Client provides</a:t>
            </a:r>
            <a:endParaRPr/>
          </a:p>
          <a:p>
            <a:pPr indent="-342900" lvl="0" marL="457200" rtl="0">
              <a:spcBef>
                <a:spcPts val="1600"/>
              </a:spcBef>
              <a:spcAft>
                <a:spcPts val="0"/>
              </a:spcAft>
              <a:buSzPts val="1800"/>
              <a:buChar char="●"/>
            </a:pPr>
            <a:r>
              <a:rPr lang="en"/>
              <a:t>A list of research datasets</a:t>
            </a:r>
            <a:endParaRPr/>
          </a:p>
          <a:p>
            <a:pPr indent="-342900" lvl="0" marL="457200" rtl="0">
              <a:spcBef>
                <a:spcPts val="0"/>
              </a:spcBef>
              <a:spcAft>
                <a:spcPts val="0"/>
              </a:spcAft>
              <a:buSzPts val="1800"/>
              <a:buChar char="●"/>
            </a:pPr>
            <a:r>
              <a:rPr lang="en"/>
              <a:t>A list of researchers</a:t>
            </a:r>
            <a:endParaRPr/>
          </a:p>
          <a:p>
            <a:pPr indent="-342900" lvl="0" marL="457200" rtl="0">
              <a:spcBef>
                <a:spcPts val="0"/>
              </a:spcBef>
              <a:spcAft>
                <a:spcPts val="0"/>
              </a:spcAft>
              <a:buSzPts val="1800"/>
              <a:buChar char="●"/>
            </a:pPr>
            <a:r>
              <a:rPr lang="en"/>
              <a:t>A list of grants</a:t>
            </a:r>
            <a:endParaRPr/>
          </a:p>
          <a:p>
            <a:pPr indent="-342900" lvl="0" marL="457200" rtl="0">
              <a:spcBef>
                <a:spcPts val="0"/>
              </a:spcBef>
              <a:spcAft>
                <a:spcPts val="0"/>
              </a:spcAft>
              <a:buSzPts val="1800"/>
              <a:buChar char="●"/>
            </a:pPr>
            <a:r>
              <a:rPr lang="en"/>
              <a:t>A list of papers</a:t>
            </a:r>
            <a:endParaRPr/>
          </a:p>
          <a:p>
            <a:pPr indent="-342900" lvl="0" marL="457200" rtl="0">
              <a:spcBef>
                <a:spcPts val="0"/>
              </a:spcBef>
              <a:spcAft>
                <a:spcPts val="0"/>
              </a:spcAft>
              <a:buSzPts val="1800"/>
              <a:buChar char="●"/>
            </a:pPr>
            <a:r>
              <a:rPr lang="en"/>
              <a:t>A combination of any or all of the above</a:t>
            </a:r>
            <a:endParaRPr/>
          </a:p>
          <a:p>
            <a:pPr indent="0" lvl="0" marL="0" rtl="0">
              <a:spcBef>
                <a:spcPts val="1600"/>
              </a:spcBef>
              <a:spcAft>
                <a:spcPts val="1600"/>
              </a:spcAft>
              <a:buNone/>
            </a:pPr>
            <a:r>
              <a:rPr lang="en"/>
              <a:t>These records will be augmented using ResearchGraph</a:t>
            </a:r>
            <a:br>
              <a:rPr lang="en"/>
            </a:br>
            <a:r>
              <a:rPr lang="en"/>
              <a:t>Augmented data is represented as VIVO RDF</a:t>
            </a:r>
            <a:br>
              <a:rPr lang="en"/>
            </a:br>
            <a:r>
              <a:rPr lang="en"/>
              <a:t>VIVO RDF data is loaded into a hosted VIVO for the client</a:t>
            </a:r>
            <a:br>
              <a:rPr lang="en"/>
            </a:br>
            <a:r>
              <a:rPr lang="en"/>
              <a:t>Client gets a hosted VIVO with augmented data for presentation, query, and reuse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