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Emma Wilson" initials="ew" lastIdx="1" clrIdx="0">
    <p:extLst>
      <p:ext uri="{19B8F6BF-5375-455C-9EA6-DF929625EA0E}">
        <p15:presenceInfo xmlns:p15="http://schemas.microsoft.com/office/powerpoint/2012/main" userId="Emma Wilson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90" d="100"/>
          <a:sy n="90" d="100"/>
        </p:scale>
        <p:origin x="120" y="6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87980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035849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99336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60951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211050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853841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63679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31834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10423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19248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38627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10C52B-C60A-4690-9470-97145A973E8E}" type="datetimeFigureOut">
              <a:rPr lang="en-GB" smtClean="0"/>
              <a:t>17/11/2017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F1A68-2F3B-46B9-A174-2FC79D234A0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502030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103784"/>
              </p:ext>
            </p:extLst>
          </p:nvPr>
        </p:nvGraphicFramePr>
        <p:xfrm>
          <a:off x="523700" y="1086285"/>
          <a:ext cx="6550432" cy="1475613"/>
        </p:xfrm>
        <a:graphic>
          <a:graphicData uri="http://schemas.openxmlformats.org/drawingml/2006/table">
            <a:tbl>
              <a:tblPr firstRow="1" firstCol="1" bandRow="1"/>
              <a:tblGrid>
                <a:gridCol w="4163273">
                  <a:extLst>
                    <a:ext uri="{9D8B030D-6E8A-4147-A177-3AD203B41FA5}">
                      <a16:colId xmlns:a16="http://schemas.microsoft.com/office/drawing/2014/main" val="4142940427"/>
                    </a:ext>
                  </a:extLst>
                </a:gridCol>
                <a:gridCol w="1165187">
                  <a:extLst>
                    <a:ext uri="{9D8B030D-6E8A-4147-A177-3AD203B41FA5}">
                      <a16:colId xmlns:a16="http://schemas.microsoft.com/office/drawing/2014/main" val="2762643825"/>
                    </a:ext>
                  </a:extLst>
                </a:gridCol>
                <a:gridCol w="1221972">
                  <a:extLst>
                    <a:ext uri="{9D8B030D-6E8A-4147-A177-3AD203B41FA5}">
                      <a16:colId xmlns:a16="http://schemas.microsoft.com/office/drawing/2014/main" val="3655915492"/>
                    </a:ext>
                  </a:extLst>
                </a:gridCol>
              </a:tblGrid>
              <a:tr h="190500">
                <a:tc>
                  <a:txBody>
                    <a:bodyPr/>
                    <a:lstStyle/>
                    <a:p>
                      <a:pPr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Intervention 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Control 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94712244"/>
                  </a:ext>
                </a:extLst>
              </a:tr>
              <a:tr h="252095">
                <a:tc>
                  <a:txBody>
                    <a:bodyPr/>
                    <a:lstStyle/>
                    <a:p>
                      <a:pPr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Adherence to 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appropriate</a:t>
                      </a:r>
                      <a:r>
                        <a:rPr lang="en-GB" sz="1200" baseline="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testing pathways </a:t>
                      </a: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at 6 weeks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99.2% (0.4)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42196426"/>
                  </a:ext>
                </a:extLst>
              </a:tr>
              <a:tr h="252095">
                <a:tc>
                  <a:txBody>
                    <a:bodyPr/>
                    <a:lstStyle/>
                    <a:p>
                      <a:pPr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Self 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 </a:t>
                      </a: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reported acceptability of intervention at 6 weeks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r>
                        <a:rPr lang="en-GB" sz="1200" dirty="0">
                          <a:effectLst/>
                          <a:latin typeface="Cambria" panose="02040503050406030204" pitchFamily="18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71.1% (2.6)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94199485"/>
                  </a:ext>
                </a:extLst>
              </a:tr>
              <a:tr h="307493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en-GB" sz="1200" dirty="0" smtClean="0">
                        <a:solidFill>
                          <a:srgbClr val="000000"/>
                        </a:solidFill>
                        <a:effectLst/>
                        <a:latin typeface="Cambria" panose="02040503050406030204" pitchFamily="18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Median time </a:t>
                      </a: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from diagnosis to treatment (days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) among those</a:t>
                      </a:r>
                      <a:r>
                        <a:rPr lang="en-GB" sz="1200" baseline="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with complete treatment data (n=18)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days 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(1 </a:t>
                      </a: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 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5)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4 days ( 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r>
                        <a:rPr lang="en-GB" sz="1200" baseline="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 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- </a:t>
                      </a:r>
                      <a:r>
                        <a:rPr lang="en-GB" sz="1200" dirty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</a:t>
                      </a: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Cambria" panose="02040503050406030204" pitchFamily="18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)</a:t>
                      </a:r>
                      <a:endParaRPr lang="en-GB" sz="1200" dirty="0">
                        <a:effectLst/>
                        <a:latin typeface="Cambria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880537192"/>
                  </a:ext>
                </a:extLst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457200" y="3003637"/>
            <a:ext cx="9110749" cy="363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u="sng" dirty="0" smtClean="0">
                <a:latin typeface="Cambria" panose="02040503050406030204" pitchFamily="18" charset="0"/>
              </a:rPr>
              <a:t>Notes:</a:t>
            </a:r>
          </a:p>
          <a:p>
            <a:r>
              <a:rPr lang="en-GB" sz="1100" dirty="0" smtClean="0">
                <a:latin typeface="Cambria" panose="02040503050406030204" pitchFamily="18" charset="0"/>
              </a:rPr>
              <a:t>Data </a:t>
            </a:r>
            <a:r>
              <a:rPr lang="en-GB" sz="1100" dirty="0">
                <a:latin typeface="Cambria" panose="02040503050406030204" pitchFamily="18" charset="0"/>
              </a:rPr>
              <a:t>are percentage </a:t>
            </a:r>
            <a:r>
              <a:rPr lang="en-GB" sz="1100" dirty="0" smtClean="0">
                <a:latin typeface="Cambria" panose="02040503050406030204" pitchFamily="18" charset="0"/>
              </a:rPr>
              <a:t>(SE</a:t>
            </a:r>
            <a:r>
              <a:rPr lang="en-GB" sz="1100" dirty="0">
                <a:latin typeface="Cambria" panose="02040503050406030204" pitchFamily="18" charset="0"/>
              </a:rPr>
              <a:t>) or median (IQR</a:t>
            </a:r>
            <a:r>
              <a:rPr lang="en-GB" sz="1100" dirty="0" smtClean="0">
                <a:latin typeface="Cambria" panose="02040503050406030204" pitchFamily="18" charset="0"/>
              </a:rPr>
              <a:t>)</a:t>
            </a:r>
          </a:p>
          <a:p>
            <a:r>
              <a:rPr lang="en-GB" sz="1100" dirty="0" smtClean="0">
                <a:latin typeface="Cambria" panose="02040503050406030204" pitchFamily="18" charset="0"/>
              </a:rPr>
              <a:t>One care pathway was considered inappropriate: if participants tested via SH:24, received a negative result and then retested in a face-to-face setting for the same STI within 6 weeks. </a:t>
            </a:r>
          </a:p>
          <a:p>
            <a:r>
              <a:rPr lang="en-GB" sz="1100" dirty="0" smtClean="0">
                <a:latin typeface="Cambria" panose="02040503050406030204" pitchFamily="18" charset="0"/>
              </a:rPr>
              <a:t>Acceptability was constructed as a binary variable derived from 4 questions (below). </a:t>
            </a:r>
            <a:r>
              <a:rPr lang="en-GB" sz="1100" dirty="0"/>
              <a:t>A score of 8 </a:t>
            </a:r>
            <a:r>
              <a:rPr lang="en-GB" sz="1100" dirty="0" smtClean="0"/>
              <a:t>was coded </a:t>
            </a:r>
            <a:r>
              <a:rPr lang="en-GB" sz="1100" dirty="0"/>
              <a:t>as 1 (acceptable);  a score &lt;8 </a:t>
            </a:r>
            <a:r>
              <a:rPr lang="en-GB" sz="1100" dirty="0" smtClean="0"/>
              <a:t>was coded </a:t>
            </a:r>
            <a:r>
              <a:rPr lang="en-GB" sz="1100" dirty="0"/>
              <a:t>as 0 (not acceptable) </a:t>
            </a:r>
          </a:p>
          <a:p>
            <a:r>
              <a:rPr lang="en-GB" sz="1100" dirty="0"/>
              <a:t> </a:t>
            </a:r>
          </a:p>
          <a:p>
            <a:pPr lvl="1"/>
            <a:r>
              <a:rPr lang="en-GB" sz="1100" b="1" i="1" dirty="0"/>
              <a:t> Did you feel that your personal information was kept confidential by this service?</a:t>
            </a:r>
            <a:endParaRPr lang="en-GB" sz="1100" dirty="0"/>
          </a:p>
          <a:p>
            <a:pPr lvl="1"/>
            <a:r>
              <a:rPr lang="en-GB" sz="1100" dirty="0"/>
              <a:t>A. Yes (2), B. Yes to some extent (1) C. No (0)</a:t>
            </a:r>
          </a:p>
          <a:p>
            <a:pPr lvl="1"/>
            <a:r>
              <a:rPr lang="en-GB" sz="1100" b="1" i="1" dirty="0"/>
              <a:t>Did you have trust in the clinical expertise of this service</a:t>
            </a:r>
            <a:endParaRPr lang="en-GB" sz="1100" dirty="0"/>
          </a:p>
          <a:p>
            <a:pPr lvl="1"/>
            <a:r>
              <a:rPr lang="en-GB" sz="1100" dirty="0"/>
              <a:t>A. Yes (2), B. Yes to some extent (1) C.  No (0)</a:t>
            </a:r>
          </a:p>
          <a:p>
            <a:pPr lvl="1"/>
            <a:r>
              <a:rPr lang="en-GB" sz="1100" b="1" i="1" dirty="0"/>
              <a:t>Would you use this service again if you needed to?</a:t>
            </a:r>
            <a:endParaRPr lang="en-GB" sz="1100" dirty="0"/>
          </a:p>
          <a:p>
            <a:pPr lvl="1"/>
            <a:r>
              <a:rPr lang="en-GB" sz="1100" dirty="0"/>
              <a:t>A. Yes definitely (2) B. Yes, probably (1) C. No (0)</a:t>
            </a:r>
          </a:p>
          <a:p>
            <a:pPr lvl="1"/>
            <a:r>
              <a:rPr lang="en-GB" sz="1100" b="1" i="1" dirty="0"/>
              <a:t>Would you recommend this service to a friend?</a:t>
            </a:r>
            <a:endParaRPr lang="en-GB" sz="1100" dirty="0"/>
          </a:p>
          <a:p>
            <a:pPr lvl="1"/>
            <a:r>
              <a:rPr lang="en-GB" sz="1100" dirty="0"/>
              <a:t>A. Yes definitely (2) B. Yes, probably (1) C. No (0)</a:t>
            </a:r>
          </a:p>
          <a:p>
            <a:endParaRPr lang="en-GB" sz="1100" dirty="0" smtClean="0">
              <a:latin typeface="Cambria" panose="02040503050406030204" pitchFamily="18" charset="0"/>
            </a:endParaRPr>
          </a:p>
          <a:p>
            <a:r>
              <a:rPr lang="en-GB" sz="1100" dirty="0" smtClean="0">
                <a:latin typeface="Cambria" panose="02040503050406030204" pitchFamily="18" charset="0"/>
              </a:rPr>
              <a:t>18 of  the 27 participants diagnosed with an STI were treated.  The remaining 9 participants were lost to follow up (1 participant in the control group and 8 participants in the intervention group). They did not attend for treatment in the services where they were referred, and it is not known if they were treated elsewhere. 4 </a:t>
            </a:r>
            <a:r>
              <a:rPr lang="en-GB" sz="1100" dirty="0">
                <a:latin typeface="Cambria" panose="02040503050406030204" pitchFamily="18" charset="0"/>
              </a:rPr>
              <a:t>of the 18 </a:t>
            </a:r>
            <a:r>
              <a:rPr lang="en-GB" sz="1100" dirty="0" smtClean="0">
                <a:latin typeface="Cambria" panose="02040503050406030204" pitchFamily="18" charset="0"/>
              </a:rPr>
              <a:t>participants who were </a:t>
            </a:r>
            <a:r>
              <a:rPr lang="en-GB" sz="1100" dirty="0">
                <a:latin typeface="Cambria" panose="02040503050406030204" pitchFamily="18" charset="0"/>
              </a:rPr>
              <a:t>treated, were treated prior to testing and are not included </a:t>
            </a:r>
            <a:r>
              <a:rPr lang="en-GB" sz="1100" dirty="0" smtClean="0">
                <a:latin typeface="Cambria" panose="02040503050406030204" pitchFamily="18" charset="0"/>
              </a:rPr>
              <a:t>in these summary statistics.</a:t>
            </a:r>
            <a:r>
              <a:rPr lang="en-GB" sz="1100" b="1" dirty="0" smtClean="0">
                <a:latin typeface="Cambria" panose="02040503050406030204" pitchFamily="18" charset="0"/>
              </a:rPr>
              <a:t> </a:t>
            </a:r>
            <a:endParaRPr lang="en-GB" sz="1100" dirty="0">
              <a:latin typeface="Cambria" panose="02040503050406030204" pitchFamily="18" charset="0"/>
            </a:endParaRPr>
          </a:p>
          <a:p>
            <a:endParaRPr lang="en-GB" sz="1100" dirty="0" smtClean="0">
              <a:latin typeface="Cambria" panose="02040503050406030204" pitchFamily="18" charset="0"/>
            </a:endParaRPr>
          </a:p>
          <a:p>
            <a:endParaRPr lang="en-GB" sz="1100" dirty="0">
              <a:latin typeface="Cambria" panose="02040503050406030204" pitchFamily="18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457200" y="507076"/>
            <a:ext cx="681643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smtClean="0">
                <a:latin typeface="Cambria" panose="02040503050406030204" pitchFamily="18" charset="0"/>
              </a:rPr>
              <a:t>S3 </a:t>
            </a:r>
            <a:r>
              <a:rPr lang="en-GB" sz="1400" b="1" dirty="0">
                <a:latin typeface="Cambria" panose="02040503050406030204" pitchFamily="18" charset="0"/>
              </a:rPr>
              <a:t>Table. Process Outcomes. </a:t>
            </a:r>
            <a:endParaRPr lang="en-GB" sz="1400" dirty="0">
              <a:latin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02051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341</TotalTime>
  <Words>129</Words>
  <Application>Microsoft Office PowerPoint</Application>
  <PresentationFormat>Widescreen</PresentationFormat>
  <Paragraphs>29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Cambria</vt:lpstr>
      <vt:lpstr>Times New Roman</vt:lpstr>
      <vt:lpstr>Office Theme</vt:lpstr>
      <vt:lpstr>PowerPoint Presentation</vt:lpstr>
    </vt:vector>
  </TitlesOfParts>
  <Company>London School of Hygiene &amp; Tropical Medicine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Emma Wilson</dc:creator>
  <cp:lastModifiedBy>Emma Wilson</cp:lastModifiedBy>
  <cp:revision>37</cp:revision>
  <cp:lastPrinted>2017-07-21T09:10:46Z</cp:lastPrinted>
  <dcterms:created xsi:type="dcterms:W3CDTF">2017-07-13T17:12:40Z</dcterms:created>
  <dcterms:modified xsi:type="dcterms:W3CDTF">2017-11-17T15:07:38Z</dcterms:modified>
</cp:coreProperties>
</file>

<file path=docProps/thumbnail.jpeg>
</file>