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C769F9-DAC8-49D7-8CCD-A37B9E253625}">
          <p14:sldIdLst/>
        </p14:section>
        <p14:section name="Untitled Section" id="{52F4FE1C-70A6-4F1D-935C-DE1DE8E60418}">
          <p14:sldIdLst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1332" y="648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1EBD65-788B-40D2-8C78-9D1EAC8AA2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9A0B6A-9249-45F1-BF1E-A0A7C03E14D1}">
      <dgm:prSet/>
      <dgm:spPr/>
      <dgm:t>
        <a:bodyPr/>
        <a:lstStyle/>
        <a:p>
          <a:pPr rtl="0"/>
          <a:r>
            <a:rPr lang="en-GB" dirty="0" smtClean="0"/>
            <a:t>Intervention</a:t>
          </a:r>
        </a:p>
        <a:p>
          <a:pPr rtl="0"/>
          <a:r>
            <a:rPr lang="en-GB" dirty="0" smtClean="0"/>
            <a:t>(n=1,031) </a:t>
          </a:r>
          <a:endParaRPr lang="en-GB" dirty="0"/>
        </a:p>
      </dgm:t>
    </dgm:pt>
    <dgm:pt modelId="{8806FA1E-A028-4C21-9845-FE93FED3A8A6}" type="parTrans" cxnId="{518EA2D2-944C-45D1-A640-2BE3FC453750}">
      <dgm:prSet/>
      <dgm:spPr/>
      <dgm:t>
        <a:bodyPr/>
        <a:lstStyle/>
        <a:p>
          <a:endParaRPr lang="en-US"/>
        </a:p>
      </dgm:t>
    </dgm:pt>
    <dgm:pt modelId="{E24915E9-26F2-471B-BBAD-11E63795D84B}" type="sibTrans" cxnId="{518EA2D2-944C-45D1-A640-2BE3FC453750}">
      <dgm:prSet/>
      <dgm:spPr/>
      <dgm:t>
        <a:bodyPr/>
        <a:lstStyle/>
        <a:p>
          <a:endParaRPr lang="en-US"/>
        </a:p>
      </dgm:t>
    </dgm:pt>
    <dgm:pt modelId="{48369DB0-C426-478A-A79D-BC4690694480}" type="pres">
      <dgm:prSet presAssocID="{241EBD65-788B-40D2-8C78-9D1EAC8AA2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57EE430-ACBA-4C2B-8FD0-1468401D5F9B}" type="pres">
      <dgm:prSet presAssocID="{279A0B6A-9249-45F1-BF1E-A0A7C03E14D1}" presName="hierRoot1" presStyleCnt="0">
        <dgm:presLayoutVars>
          <dgm:hierBranch val="init"/>
        </dgm:presLayoutVars>
      </dgm:prSet>
      <dgm:spPr/>
    </dgm:pt>
    <dgm:pt modelId="{53A365B4-8B01-4F03-9050-874A420F6175}" type="pres">
      <dgm:prSet presAssocID="{279A0B6A-9249-45F1-BF1E-A0A7C03E14D1}" presName="rootComposite1" presStyleCnt="0"/>
      <dgm:spPr/>
    </dgm:pt>
    <dgm:pt modelId="{FA3730DE-1D95-4A2C-BFA7-64F4B1B0F658}" type="pres">
      <dgm:prSet presAssocID="{279A0B6A-9249-45F1-BF1E-A0A7C03E14D1}" presName="rootText1" presStyleLbl="node0" presStyleIdx="0" presStyleCnt="1" custScaleX="184292" custLinFactNeighborX="-40879" custLinFactNeighborY="-22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84EA54-1ED4-4D3C-AA13-F06D24B212AF}" type="pres">
      <dgm:prSet presAssocID="{279A0B6A-9249-45F1-BF1E-A0A7C03E14D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4C7B342-0982-49DC-886B-97C1B64941D9}" type="pres">
      <dgm:prSet presAssocID="{279A0B6A-9249-45F1-BF1E-A0A7C03E14D1}" presName="hierChild2" presStyleCnt="0"/>
      <dgm:spPr/>
    </dgm:pt>
    <dgm:pt modelId="{F9ACD1FC-3312-461D-9B42-F3EADAA27C9F}" type="pres">
      <dgm:prSet presAssocID="{279A0B6A-9249-45F1-BF1E-A0A7C03E14D1}" presName="hierChild3" presStyleCnt="0"/>
      <dgm:spPr/>
    </dgm:pt>
  </dgm:ptLst>
  <dgm:cxnLst>
    <dgm:cxn modelId="{DC373C46-F504-4D83-BECE-797F9047D1DD}" type="presOf" srcId="{279A0B6A-9249-45F1-BF1E-A0A7C03E14D1}" destId="{FA3730DE-1D95-4A2C-BFA7-64F4B1B0F658}" srcOrd="0" destOrd="0" presId="urn:microsoft.com/office/officeart/2005/8/layout/orgChart1"/>
    <dgm:cxn modelId="{518EA2D2-944C-45D1-A640-2BE3FC453750}" srcId="{241EBD65-788B-40D2-8C78-9D1EAC8AA2F1}" destId="{279A0B6A-9249-45F1-BF1E-A0A7C03E14D1}" srcOrd="0" destOrd="0" parTransId="{8806FA1E-A028-4C21-9845-FE93FED3A8A6}" sibTransId="{E24915E9-26F2-471B-BBAD-11E63795D84B}"/>
    <dgm:cxn modelId="{C46A5213-CF09-43F8-90D3-456A215F6E09}" type="presOf" srcId="{279A0B6A-9249-45F1-BF1E-A0A7C03E14D1}" destId="{2284EA54-1ED4-4D3C-AA13-F06D24B212AF}" srcOrd="1" destOrd="0" presId="urn:microsoft.com/office/officeart/2005/8/layout/orgChart1"/>
    <dgm:cxn modelId="{DBC50E10-265E-47F6-BAC6-D2A370A82130}" type="presOf" srcId="{241EBD65-788B-40D2-8C78-9D1EAC8AA2F1}" destId="{48369DB0-C426-478A-A79D-BC4690694480}" srcOrd="0" destOrd="0" presId="urn:microsoft.com/office/officeart/2005/8/layout/orgChart1"/>
    <dgm:cxn modelId="{B1971480-9C07-4A61-97C3-311978AD5A9A}" type="presParOf" srcId="{48369DB0-C426-478A-A79D-BC4690694480}" destId="{B57EE430-ACBA-4C2B-8FD0-1468401D5F9B}" srcOrd="0" destOrd="0" presId="urn:microsoft.com/office/officeart/2005/8/layout/orgChart1"/>
    <dgm:cxn modelId="{DE3A765F-6CE3-45B2-AAF0-E3AC26AF42A7}" type="presParOf" srcId="{B57EE430-ACBA-4C2B-8FD0-1468401D5F9B}" destId="{53A365B4-8B01-4F03-9050-874A420F6175}" srcOrd="0" destOrd="0" presId="urn:microsoft.com/office/officeart/2005/8/layout/orgChart1"/>
    <dgm:cxn modelId="{319D94F0-DC23-49D5-B400-9CDCA5D9EA23}" type="presParOf" srcId="{53A365B4-8B01-4F03-9050-874A420F6175}" destId="{FA3730DE-1D95-4A2C-BFA7-64F4B1B0F658}" srcOrd="0" destOrd="0" presId="urn:microsoft.com/office/officeart/2005/8/layout/orgChart1"/>
    <dgm:cxn modelId="{43422903-A0EB-4E39-B585-E4665E172FC5}" type="presParOf" srcId="{53A365B4-8B01-4F03-9050-874A420F6175}" destId="{2284EA54-1ED4-4D3C-AA13-F06D24B212AF}" srcOrd="1" destOrd="0" presId="urn:microsoft.com/office/officeart/2005/8/layout/orgChart1"/>
    <dgm:cxn modelId="{6E762064-B222-4D0D-A717-987E7D67C79E}" type="presParOf" srcId="{B57EE430-ACBA-4C2B-8FD0-1468401D5F9B}" destId="{94C7B342-0982-49DC-886B-97C1B64941D9}" srcOrd="1" destOrd="0" presId="urn:microsoft.com/office/officeart/2005/8/layout/orgChart1"/>
    <dgm:cxn modelId="{CB46F5E2-BDB2-473D-8ECF-A6B6B8D8411C}" type="presParOf" srcId="{B57EE430-ACBA-4C2B-8FD0-1468401D5F9B}" destId="{F9ACD1FC-3312-461D-9B42-F3EADAA27C9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1EBD65-788B-40D2-8C78-9D1EAC8AA2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9A0B6A-9249-45F1-BF1E-A0A7C03E14D1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en-GB" dirty="0" smtClean="0"/>
            <a:t>Control</a:t>
          </a:r>
        </a:p>
        <a:p>
          <a:pPr rtl="0"/>
          <a:r>
            <a:rPr lang="en-GB" dirty="0" smtClean="0"/>
            <a:t>(n=1,032) </a:t>
          </a:r>
          <a:endParaRPr lang="en-GB" dirty="0"/>
        </a:p>
      </dgm:t>
    </dgm:pt>
    <dgm:pt modelId="{8806FA1E-A028-4C21-9845-FE93FED3A8A6}" type="parTrans" cxnId="{518EA2D2-944C-45D1-A640-2BE3FC453750}">
      <dgm:prSet/>
      <dgm:spPr/>
      <dgm:t>
        <a:bodyPr/>
        <a:lstStyle/>
        <a:p>
          <a:endParaRPr lang="en-US"/>
        </a:p>
      </dgm:t>
    </dgm:pt>
    <dgm:pt modelId="{E24915E9-26F2-471B-BBAD-11E63795D84B}" type="sibTrans" cxnId="{518EA2D2-944C-45D1-A640-2BE3FC453750}">
      <dgm:prSet/>
      <dgm:spPr/>
      <dgm:t>
        <a:bodyPr/>
        <a:lstStyle/>
        <a:p>
          <a:endParaRPr lang="en-US"/>
        </a:p>
      </dgm:t>
    </dgm:pt>
    <dgm:pt modelId="{48369DB0-C426-478A-A79D-BC4690694480}" type="pres">
      <dgm:prSet presAssocID="{241EBD65-788B-40D2-8C78-9D1EAC8AA2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57EE430-ACBA-4C2B-8FD0-1468401D5F9B}" type="pres">
      <dgm:prSet presAssocID="{279A0B6A-9249-45F1-BF1E-A0A7C03E14D1}" presName="hierRoot1" presStyleCnt="0">
        <dgm:presLayoutVars>
          <dgm:hierBranch val="init"/>
        </dgm:presLayoutVars>
      </dgm:prSet>
      <dgm:spPr/>
    </dgm:pt>
    <dgm:pt modelId="{53A365B4-8B01-4F03-9050-874A420F6175}" type="pres">
      <dgm:prSet presAssocID="{279A0B6A-9249-45F1-BF1E-A0A7C03E14D1}" presName="rootComposite1" presStyleCnt="0"/>
      <dgm:spPr/>
    </dgm:pt>
    <dgm:pt modelId="{FA3730DE-1D95-4A2C-BFA7-64F4B1B0F658}" type="pres">
      <dgm:prSet presAssocID="{279A0B6A-9249-45F1-BF1E-A0A7C03E14D1}" presName="rootText1" presStyleLbl="node0" presStyleIdx="0" presStyleCnt="1" custScaleX="184292" custLinFactNeighborX="4615" custLinFactNeighborY="415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84EA54-1ED4-4D3C-AA13-F06D24B212AF}" type="pres">
      <dgm:prSet presAssocID="{279A0B6A-9249-45F1-BF1E-A0A7C03E14D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4C7B342-0982-49DC-886B-97C1B64941D9}" type="pres">
      <dgm:prSet presAssocID="{279A0B6A-9249-45F1-BF1E-A0A7C03E14D1}" presName="hierChild2" presStyleCnt="0"/>
      <dgm:spPr/>
    </dgm:pt>
    <dgm:pt modelId="{F9ACD1FC-3312-461D-9B42-F3EADAA27C9F}" type="pres">
      <dgm:prSet presAssocID="{279A0B6A-9249-45F1-BF1E-A0A7C03E14D1}" presName="hierChild3" presStyleCnt="0"/>
      <dgm:spPr/>
    </dgm:pt>
  </dgm:ptLst>
  <dgm:cxnLst>
    <dgm:cxn modelId="{DC373C46-F504-4D83-BECE-797F9047D1DD}" type="presOf" srcId="{279A0B6A-9249-45F1-BF1E-A0A7C03E14D1}" destId="{FA3730DE-1D95-4A2C-BFA7-64F4B1B0F658}" srcOrd="0" destOrd="0" presId="urn:microsoft.com/office/officeart/2005/8/layout/orgChart1"/>
    <dgm:cxn modelId="{518EA2D2-944C-45D1-A640-2BE3FC453750}" srcId="{241EBD65-788B-40D2-8C78-9D1EAC8AA2F1}" destId="{279A0B6A-9249-45F1-BF1E-A0A7C03E14D1}" srcOrd="0" destOrd="0" parTransId="{8806FA1E-A028-4C21-9845-FE93FED3A8A6}" sibTransId="{E24915E9-26F2-471B-BBAD-11E63795D84B}"/>
    <dgm:cxn modelId="{C46A5213-CF09-43F8-90D3-456A215F6E09}" type="presOf" srcId="{279A0B6A-9249-45F1-BF1E-A0A7C03E14D1}" destId="{2284EA54-1ED4-4D3C-AA13-F06D24B212AF}" srcOrd="1" destOrd="0" presId="urn:microsoft.com/office/officeart/2005/8/layout/orgChart1"/>
    <dgm:cxn modelId="{DBC50E10-265E-47F6-BAC6-D2A370A82130}" type="presOf" srcId="{241EBD65-788B-40D2-8C78-9D1EAC8AA2F1}" destId="{48369DB0-C426-478A-A79D-BC4690694480}" srcOrd="0" destOrd="0" presId="urn:microsoft.com/office/officeart/2005/8/layout/orgChart1"/>
    <dgm:cxn modelId="{B1971480-9C07-4A61-97C3-311978AD5A9A}" type="presParOf" srcId="{48369DB0-C426-478A-A79D-BC4690694480}" destId="{B57EE430-ACBA-4C2B-8FD0-1468401D5F9B}" srcOrd="0" destOrd="0" presId="urn:microsoft.com/office/officeart/2005/8/layout/orgChart1"/>
    <dgm:cxn modelId="{DE3A765F-6CE3-45B2-AAF0-E3AC26AF42A7}" type="presParOf" srcId="{B57EE430-ACBA-4C2B-8FD0-1468401D5F9B}" destId="{53A365B4-8B01-4F03-9050-874A420F6175}" srcOrd="0" destOrd="0" presId="urn:microsoft.com/office/officeart/2005/8/layout/orgChart1"/>
    <dgm:cxn modelId="{319D94F0-DC23-49D5-B400-9CDCA5D9EA23}" type="presParOf" srcId="{53A365B4-8B01-4F03-9050-874A420F6175}" destId="{FA3730DE-1D95-4A2C-BFA7-64F4B1B0F658}" srcOrd="0" destOrd="0" presId="urn:microsoft.com/office/officeart/2005/8/layout/orgChart1"/>
    <dgm:cxn modelId="{43422903-A0EB-4E39-B585-E4665E172FC5}" type="presParOf" srcId="{53A365B4-8B01-4F03-9050-874A420F6175}" destId="{2284EA54-1ED4-4D3C-AA13-F06D24B212AF}" srcOrd="1" destOrd="0" presId="urn:microsoft.com/office/officeart/2005/8/layout/orgChart1"/>
    <dgm:cxn modelId="{6E762064-B222-4D0D-A717-987E7D67C79E}" type="presParOf" srcId="{B57EE430-ACBA-4C2B-8FD0-1468401D5F9B}" destId="{94C7B342-0982-49DC-886B-97C1B64941D9}" srcOrd="1" destOrd="0" presId="urn:microsoft.com/office/officeart/2005/8/layout/orgChart1"/>
    <dgm:cxn modelId="{CB46F5E2-BDB2-473D-8ECF-A6B6B8D8411C}" type="presParOf" srcId="{B57EE430-ACBA-4C2B-8FD0-1468401D5F9B}" destId="{F9ACD1FC-3312-461D-9B42-F3EADAA27C9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730DE-1D95-4A2C-BFA7-64F4B1B0F658}">
      <dsp:nvSpPr>
        <dsp:cNvPr id="0" name=""/>
        <dsp:cNvSpPr/>
      </dsp:nvSpPr>
      <dsp:spPr>
        <a:xfrm>
          <a:off x="0" y="0"/>
          <a:ext cx="2018295" cy="5475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Intervention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(n=1,031) </a:t>
          </a:r>
          <a:endParaRPr lang="en-GB" sz="1500" kern="1200" dirty="0"/>
        </a:p>
      </dsp:txBody>
      <dsp:txXfrm>
        <a:off x="0" y="0"/>
        <a:ext cx="2018295" cy="5475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730DE-1D95-4A2C-BFA7-64F4B1B0F658}">
      <dsp:nvSpPr>
        <dsp:cNvPr id="0" name=""/>
        <dsp:cNvSpPr/>
      </dsp:nvSpPr>
      <dsp:spPr>
        <a:xfrm>
          <a:off x="25341" y="77"/>
          <a:ext cx="2018295" cy="547580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Control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(n=1,032) </a:t>
          </a:r>
          <a:endParaRPr lang="en-GB" sz="1500" kern="1200" dirty="0"/>
        </a:p>
      </dsp:txBody>
      <dsp:txXfrm>
        <a:off x="25341" y="77"/>
        <a:ext cx="2018295" cy="547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883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362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663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637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34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136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317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136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88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544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74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47655-9CBA-405B-9984-A5A19FCF8DF1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D7B3F-7D87-4928-A7EA-D689BC7B5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01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29"/>
          <p:cNvGraphicFramePr/>
          <p:nvPr>
            <p:extLst>
              <p:ext uri="{D42A27DB-BD31-4B8C-83A1-F6EECF244321}">
                <p14:modId xmlns:p14="http://schemas.microsoft.com/office/powerpoint/2010/main" val="784988374"/>
              </p:ext>
            </p:extLst>
          </p:nvPr>
        </p:nvGraphicFramePr>
        <p:xfrm>
          <a:off x="4983213" y="92955"/>
          <a:ext cx="2043637" cy="54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04075" y="3097540"/>
            <a:ext cx="1151970" cy="461665"/>
          </a:xfrm>
          <a:prstGeom prst="rect">
            <a:avLst/>
          </a:prstGeom>
          <a:solidFill>
            <a:schemeClr val="accent1">
              <a:lumMod val="60000"/>
              <a:lumOff val="40000"/>
              <a:alpha val="56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DID NOT TEST </a:t>
            </a:r>
          </a:p>
          <a:p>
            <a:r>
              <a:rPr lang="en-GB" dirty="0"/>
              <a:t>(n= 308)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23790" y="3095964"/>
            <a:ext cx="1259633" cy="461665"/>
          </a:xfrm>
          <a:prstGeom prst="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LOST TO FOLLOW UP (n=77)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842557" y="1352179"/>
            <a:ext cx="2860162" cy="307777"/>
          </a:xfrm>
          <a:prstGeom prst="rect">
            <a:avLst/>
          </a:prstGeom>
          <a:solidFill>
            <a:schemeClr val="accent1">
              <a:hueOff val="0"/>
              <a:satOff val="0"/>
              <a:lumOff val="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Did not return questionnaire (n= </a:t>
            </a:r>
            <a:r>
              <a:rPr lang="en-GB" dirty="0" smtClean="0"/>
              <a:t>83)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920114" y="3095966"/>
            <a:ext cx="1520362" cy="461665"/>
          </a:xfrm>
          <a:prstGeom prst="rect">
            <a:avLst/>
          </a:prstGeom>
          <a:solidFill>
            <a:schemeClr val="accent1">
              <a:lumMod val="60000"/>
              <a:lumOff val="40000"/>
              <a:alpha val="56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LOST TO FOLLOW UP  (n=33)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42357" y="3095965"/>
            <a:ext cx="1079552" cy="461665"/>
          </a:xfrm>
          <a:prstGeom prst="rect">
            <a:avLst/>
          </a:prstGeom>
          <a:solidFill>
            <a:schemeClr val="accent1">
              <a:lumMod val="60000"/>
              <a:lumOff val="40000"/>
              <a:alpha val="56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TESTED </a:t>
            </a:r>
          </a:p>
          <a:p>
            <a:r>
              <a:rPr lang="en-GB" sz="1200" dirty="0" smtClean="0"/>
              <a:t>(n=6)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67522" y="3097539"/>
            <a:ext cx="1023503" cy="461665"/>
          </a:xfrm>
          <a:prstGeom prst="rect">
            <a:avLst/>
          </a:prstGeom>
          <a:solidFill>
            <a:schemeClr val="accent1">
              <a:lumMod val="60000"/>
              <a:lumOff val="40000"/>
              <a:alpha val="56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TESTED (</a:t>
            </a:r>
            <a:r>
              <a:rPr lang="en-GB" dirty="0" smtClean="0"/>
              <a:t>n=419)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5423904" y="3095966"/>
            <a:ext cx="1263331" cy="461665"/>
          </a:xfrm>
          <a:prstGeom prst="rect">
            <a:avLst/>
          </a:prstGeom>
          <a:solidFill>
            <a:schemeClr val="accent1">
              <a:lumMod val="60000"/>
              <a:lumOff val="40000"/>
              <a:alpha val="56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DID NOT TEST (n=174)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05254" y="1352179"/>
            <a:ext cx="2500633" cy="307777"/>
          </a:xfrm>
          <a:prstGeom prst="rect">
            <a:avLst/>
          </a:prstGeom>
          <a:solidFill>
            <a:schemeClr val="accent1">
              <a:hueOff val="0"/>
              <a:satOff val="0"/>
              <a:lumOff val="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Self–reported</a:t>
            </a:r>
            <a:r>
              <a:rPr lang="en-GB" sz="1400" dirty="0" smtClean="0">
                <a:solidFill>
                  <a:schemeClr val="bg1"/>
                </a:solidFill>
              </a:rPr>
              <a:t> testing  (n=626)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100" y="1352179"/>
            <a:ext cx="2713669" cy="307777"/>
          </a:xfrm>
          <a:prstGeom prst="rect">
            <a:avLst/>
          </a:prstGeom>
          <a:solidFill>
            <a:schemeClr val="accent1">
              <a:hueOff val="0"/>
              <a:satOff val="0"/>
              <a:lumOff val="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Self–reported</a:t>
            </a:r>
            <a:r>
              <a:rPr lang="en-GB" sz="1400" dirty="0" smtClean="0">
                <a:solidFill>
                  <a:schemeClr val="bg1"/>
                </a:solidFill>
              </a:rPr>
              <a:t> not testing  (n= 322)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29695" y="3097541"/>
            <a:ext cx="1151970" cy="461665"/>
          </a:xfrm>
          <a:prstGeom prst="rect">
            <a:avLst/>
          </a:prstGeom>
          <a:solidFill>
            <a:schemeClr val="accent1">
              <a:lumMod val="60000"/>
              <a:lumOff val="40000"/>
              <a:alpha val="56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 smtClean="0"/>
              <a:t>TESTED </a:t>
            </a:r>
            <a:endParaRPr lang="en-GB" dirty="0"/>
          </a:p>
          <a:p>
            <a:r>
              <a:rPr lang="en-GB" dirty="0"/>
              <a:t>(n= </a:t>
            </a:r>
            <a:r>
              <a:rPr lang="en-GB" dirty="0" smtClean="0"/>
              <a:t>14) 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92628" y="2339371"/>
            <a:ext cx="430887" cy="1670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  <a:flatTx/>
          </a:bodyPr>
          <a:lstStyle/>
          <a:p>
            <a:pPr algn="ctr"/>
            <a:r>
              <a:rPr lang="en-GB" sz="1600" dirty="0" smtClean="0">
                <a:ln>
                  <a:solidFill>
                    <a:schemeClr val="accent1"/>
                  </a:solidFill>
                </a:ln>
              </a:rPr>
              <a:t>Objective data</a:t>
            </a:r>
            <a:endParaRPr lang="en-GB" sz="1600" dirty="0">
              <a:ln>
                <a:solidFill>
                  <a:schemeClr val="accent1"/>
                </a:solidFill>
              </a:ln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0001" y="366784"/>
            <a:ext cx="430887" cy="17213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  <a:flatTx/>
          </a:bodyPr>
          <a:lstStyle/>
          <a:p>
            <a:pPr algn="ctr"/>
            <a:r>
              <a:rPr lang="en-GB" sz="1600" dirty="0" smtClean="0">
                <a:ln>
                  <a:solidFill>
                    <a:schemeClr val="accent1"/>
                  </a:solidFill>
                </a:ln>
              </a:rPr>
              <a:t>Self-reported data </a:t>
            </a:r>
            <a:endParaRPr lang="en-GB" sz="1600" dirty="0">
              <a:ln>
                <a:solidFill>
                  <a:schemeClr val="accent1"/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9487" y="4214451"/>
            <a:ext cx="11652164" cy="2462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Summary:</a:t>
            </a:r>
          </a:p>
          <a:p>
            <a:r>
              <a:rPr lang="en-GB" sz="1400" dirty="0" smtClean="0"/>
              <a:t>In the intervention arm, 626 participants reported completing an STI test at 6 weeks. 419 of 626 were confirmed to have tested. 174 of 626 were confirmed to have not tested as </a:t>
            </a:r>
            <a:r>
              <a:rPr lang="en-GB" sz="1400" dirty="0"/>
              <a:t>there was no record of a completed STI test in clinics in Lambeth and Southwark, SH:24 or the service where they reported taking a </a:t>
            </a:r>
            <a:r>
              <a:rPr lang="en-GB" sz="1400" dirty="0" smtClean="0"/>
              <a:t>test (within 6 weeks of randomisation). </a:t>
            </a:r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/>
              <a:t>33 of 626 were </a:t>
            </a:r>
            <a:r>
              <a:rPr lang="en-GB" sz="1400" dirty="0"/>
              <a:t>lost to follow </a:t>
            </a:r>
            <a:r>
              <a:rPr lang="en-GB" sz="1400" dirty="0" smtClean="0"/>
              <a:t>up. Among these </a:t>
            </a:r>
            <a:r>
              <a:rPr lang="en-GB" sz="1400" dirty="0" smtClean="0"/>
              <a:t>33 participants, </a:t>
            </a:r>
            <a:r>
              <a:rPr lang="en-GB" sz="1400" dirty="0" smtClean="0"/>
              <a:t>27 </a:t>
            </a:r>
            <a:r>
              <a:rPr lang="en-GB" sz="1400" dirty="0" smtClean="0"/>
              <a:t>were </a:t>
            </a:r>
            <a:r>
              <a:rPr lang="en-GB" sz="1400" dirty="0" smtClean="0"/>
              <a:t>lost to follow up as </a:t>
            </a:r>
            <a:r>
              <a:rPr lang="en-GB" sz="1400" dirty="0"/>
              <a:t>there was no record of an STI test in clinics in Lambeth and Southwark or SH24, and they did not name an alternative </a:t>
            </a:r>
            <a:r>
              <a:rPr lang="en-GB" sz="1400" dirty="0" smtClean="0"/>
              <a:t>service </a:t>
            </a:r>
            <a:r>
              <a:rPr lang="en-GB" sz="1400" dirty="0"/>
              <a:t>where they were tested. </a:t>
            </a:r>
            <a:r>
              <a:rPr lang="en-GB" sz="1400" dirty="0" smtClean="0"/>
              <a:t>The remaining 6 participants </a:t>
            </a:r>
            <a:r>
              <a:rPr lang="en-GB" sz="1400" dirty="0"/>
              <a:t>were lost to follow up as they named </a:t>
            </a:r>
            <a:r>
              <a:rPr lang="en-GB" sz="1400" dirty="0" smtClean="0"/>
              <a:t>an alternative service but </a:t>
            </a:r>
            <a:r>
              <a:rPr lang="en-GB" sz="1400" dirty="0"/>
              <a:t>the service did not provide us with data.  </a:t>
            </a:r>
            <a:endParaRPr lang="en-GB" sz="1400" dirty="0" smtClean="0"/>
          </a:p>
          <a:p>
            <a:endParaRPr lang="en-GB" sz="1400" dirty="0"/>
          </a:p>
          <a:p>
            <a:r>
              <a:rPr lang="en-GB" sz="1400" dirty="0" smtClean="0"/>
              <a:t>14 </a:t>
            </a:r>
            <a:r>
              <a:rPr lang="en-GB" sz="1400" dirty="0"/>
              <a:t>participants reported not testing, </a:t>
            </a:r>
            <a:r>
              <a:rPr lang="en-GB" sz="1400" dirty="0" smtClean="0"/>
              <a:t>but </a:t>
            </a:r>
            <a:r>
              <a:rPr lang="en-GB" sz="1400" dirty="0"/>
              <a:t>they were confirmed to have completed an STI test in clinics in Lambeth and Southwark or SH:24. </a:t>
            </a:r>
            <a:endParaRPr lang="en-GB" sz="1400" dirty="0" smtClean="0"/>
          </a:p>
          <a:p>
            <a:r>
              <a:rPr lang="en-GB" sz="1400" dirty="0" smtClean="0"/>
              <a:t>6 participants did not return a follow up form but they were confirmed </a:t>
            </a:r>
            <a:r>
              <a:rPr lang="en-GB" sz="1400" dirty="0"/>
              <a:t>to have completed an STI test in clinics in Lambeth and Southwark or SH:24. </a:t>
            </a:r>
            <a:endParaRPr lang="en-GB" dirty="0"/>
          </a:p>
        </p:txBody>
      </p:sp>
      <p:cxnSp>
        <p:nvCxnSpPr>
          <p:cNvPr id="40" name="Elbow Connector 39"/>
          <p:cNvCxnSpPr>
            <a:stCxn id="35" idx="2"/>
            <a:endCxn id="36" idx="0"/>
          </p:cNvCxnSpPr>
          <p:nvPr/>
        </p:nvCxnSpPr>
        <p:spPr>
          <a:xfrm rot="5400000">
            <a:off x="1102016" y="2063621"/>
            <a:ext cx="1437585" cy="6302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6200000" flipH="1">
            <a:off x="1789206" y="2006688"/>
            <a:ext cx="1437583" cy="74412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4" idx="2"/>
            <a:endCxn id="24" idx="0"/>
          </p:cNvCxnSpPr>
          <p:nvPr/>
        </p:nvCxnSpPr>
        <p:spPr>
          <a:xfrm rot="5400000">
            <a:off x="4648632" y="1690599"/>
            <a:ext cx="1437583" cy="137629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34" idx="2"/>
            <a:endCxn id="12" idx="0"/>
          </p:cNvCxnSpPr>
          <p:nvPr/>
        </p:nvCxnSpPr>
        <p:spPr>
          <a:xfrm rot="16200000" flipH="1">
            <a:off x="6149928" y="1565599"/>
            <a:ext cx="1436010" cy="162472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25" idx="0"/>
          </p:cNvCxnSpPr>
          <p:nvPr/>
        </p:nvCxnSpPr>
        <p:spPr>
          <a:xfrm>
            <a:off x="6055569" y="2378747"/>
            <a:ext cx="1" cy="71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11" idx="2"/>
            <a:endCxn id="13" idx="0"/>
          </p:cNvCxnSpPr>
          <p:nvPr/>
        </p:nvCxnSpPr>
        <p:spPr>
          <a:xfrm rot="5400000">
            <a:off x="9159382" y="1982708"/>
            <a:ext cx="1436009" cy="7905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11" idx="2"/>
            <a:endCxn id="10" idx="0"/>
          </p:cNvCxnSpPr>
          <p:nvPr/>
        </p:nvCxnSpPr>
        <p:spPr>
          <a:xfrm rot="16200000" flipH="1">
            <a:off x="9995118" y="1937475"/>
            <a:ext cx="1436008" cy="8809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146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29"/>
          <p:cNvGraphicFramePr/>
          <p:nvPr>
            <p:extLst>
              <p:ext uri="{D42A27DB-BD31-4B8C-83A1-F6EECF244321}">
                <p14:modId xmlns:p14="http://schemas.microsoft.com/office/powerpoint/2010/main" val="1158269082"/>
              </p:ext>
            </p:extLst>
          </p:nvPr>
        </p:nvGraphicFramePr>
        <p:xfrm>
          <a:off x="4983213" y="92955"/>
          <a:ext cx="2043637" cy="54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04075" y="3097540"/>
            <a:ext cx="1151970" cy="461665"/>
          </a:xfrm>
          <a:prstGeom prst="rect">
            <a:avLst/>
          </a:prstGeom>
          <a:solidFill>
            <a:schemeClr val="accent2">
              <a:lumMod val="40000"/>
              <a:lumOff val="60000"/>
              <a:alpha val="56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DID NOT TEST </a:t>
            </a:r>
          </a:p>
          <a:p>
            <a:r>
              <a:rPr lang="en-GB" dirty="0"/>
              <a:t>(n= 460)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23790" y="3095964"/>
            <a:ext cx="1259633" cy="461665"/>
          </a:xfrm>
          <a:prstGeom prst="rect">
            <a:avLst/>
          </a:prstGeom>
          <a:solidFill>
            <a:schemeClr val="accent2">
              <a:lumMod val="40000"/>
              <a:lumOff val="60000"/>
              <a:alpha val="56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LOST TO FOLLOW UP (</a:t>
            </a:r>
            <a:r>
              <a:rPr lang="en-GB" dirty="0" smtClean="0"/>
              <a:t>n=96)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867552" y="1360967"/>
            <a:ext cx="2988935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Did not return questionnaire (n= </a:t>
            </a:r>
            <a:r>
              <a:rPr lang="en-GB" dirty="0" smtClean="0"/>
              <a:t>100)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920114" y="3095966"/>
            <a:ext cx="1520362" cy="461665"/>
          </a:xfrm>
          <a:prstGeom prst="rect">
            <a:avLst/>
          </a:prstGeom>
          <a:solidFill>
            <a:schemeClr val="accent2">
              <a:lumMod val="40000"/>
              <a:lumOff val="60000"/>
              <a:alpha val="56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LOST TO FOLLOW UP  (n=118)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42357" y="3095965"/>
            <a:ext cx="1079552" cy="461665"/>
          </a:xfrm>
          <a:prstGeom prst="rect">
            <a:avLst/>
          </a:prstGeom>
          <a:solidFill>
            <a:schemeClr val="accent2">
              <a:lumMod val="40000"/>
              <a:lumOff val="60000"/>
              <a:alpha val="56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TESTED </a:t>
            </a:r>
          </a:p>
          <a:p>
            <a:r>
              <a:rPr lang="en-GB" dirty="0"/>
              <a:t>(n=4)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67522" y="3097539"/>
            <a:ext cx="1023503" cy="461665"/>
          </a:xfrm>
          <a:prstGeom prst="rect">
            <a:avLst/>
          </a:prstGeom>
          <a:solidFill>
            <a:schemeClr val="accent2">
              <a:lumMod val="40000"/>
              <a:lumOff val="60000"/>
              <a:alpha val="56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TESTED (n=160)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23904" y="3095966"/>
            <a:ext cx="1263331" cy="461665"/>
          </a:xfrm>
          <a:prstGeom prst="rect">
            <a:avLst/>
          </a:prstGeom>
          <a:solidFill>
            <a:schemeClr val="accent2">
              <a:lumMod val="40000"/>
              <a:lumOff val="60000"/>
              <a:alpha val="56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DID NOT TEST (n=185)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05254" y="1352179"/>
            <a:ext cx="2500633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Self–reported testing  (n=463)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79100" y="1352179"/>
            <a:ext cx="2713669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Self–reported not testing  (n=469)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29695" y="3097541"/>
            <a:ext cx="1151970" cy="461665"/>
          </a:xfrm>
          <a:prstGeom prst="rect">
            <a:avLst/>
          </a:prstGeom>
          <a:solidFill>
            <a:schemeClr val="accent2">
              <a:lumMod val="40000"/>
              <a:lumOff val="60000"/>
              <a:alpha val="56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 smtClean="0"/>
              <a:t>TESTED </a:t>
            </a:r>
            <a:endParaRPr lang="en-GB" dirty="0"/>
          </a:p>
          <a:p>
            <a:r>
              <a:rPr lang="en-GB" dirty="0"/>
              <a:t>(n= 9</a:t>
            </a:r>
            <a:r>
              <a:rPr lang="en-GB" dirty="0" smtClean="0"/>
              <a:t>) 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48848" y="2377959"/>
            <a:ext cx="430887" cy="1670179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vert="vert270"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  <a:flatTx/>
          </a:bodyPr>
          <a:lstStyle/>
          <a:p>
            <a:pPr algn="ctr"/>
            <a:r>
              <a:rPr lang="en-GB" sz="1600" dirty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</a:rPr>
              <a:t>Objective</a:t>
            </a:r>
            <a:r>
              <a:rPr lang="en-GB" sz="1600" dirty="0" smtClean="0">
                <a:ln>
                  <a:solidFill>
                    <a:schemeClr val="accent1"/>
                  </a:solidFill>
                </a:ln>
              </a:rPr>
              <a:t> </a:t>
            </a:r>
            <a:r>
              <a:rPr lang="en-GB" sz="1600" dirty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</a:rPr>
              <a:t>data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4613" y="366784"/>
            <a:ext cx="430887" cy="1802258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vert="vert270" wrap="square" rtlCol="0" anchor="ctr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sz="1600" dirty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</a:rPr>
              <a:t>Self-reported data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8949" y="4211658"/>
            <a:ext cx="11652164" cy="24622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Summary:</a:t>
            </a:r>
          </a:p>
          <a:p>
            <a:r>
              <a:rPr lang="en-GB" sz="1400" dirty="0" smtClean="0"/>
              <a:t>In the control arm, 463 participants reported completing an STI test at 6 weeks. 160 of 463 were confirmed to have tested. 185 of 463 were confirmed to have not tested as </a:t>
            </a:r>
            <a:r>
              <a:rPr lang="en-GB" sz="1400" dirty="0"/>
              <a:t>there was no record of a completed STI test in clinics in Lambeth and Southwark, SH:24 or the service where they reported taking a </a:t>
            </a:r>
            <a:r>
              <a:rPr lang="en-GB" sz="1400" dirty="0" smtClean="0"/>
              <a:t>test</a:t>
            </a:r>
            <a:r>
              <a:rPr lang="en-GB" sz="1400" dirty="0"/>
              <a:t> </a:t>
            </a:r>
            <a:r>
              <a:rPr lang="en-GB" sz="1400" dirty="0" smtClean="0"/>
              <a:t>(within 6 weeks of randomisation).</a:t>
            </a:r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/>
              <a:t>118 of 463 were </a:t>
            </a:r>
            <a:r>
              <a:rPr lang="en-GB" sz="1400" dirty="0"/>
              <a:t>lost to follow </a:t>
            </a:r>
            <a:r>
              <a:rPr lang="en-GB" sz="1400" dirty="0" smtClean="0"/>
              <a:t>up.  Among these </a:t>
            </a:r>
            <a:r>
              <a:rPr lang="en-GB" sz="1400" dirty="0" smtClean="0"/>
              <a:t>118 participants, </a:t>
            </a:r>
            <a:r>
              <a:rPr lang="en-GB" sz="1400" dirty="0" smtClean="0"/>
              <a:t>100 </a:t>
            </a:r>
            <a:r>
              <a:rPr lang="en-GB" sz="1400" dirty="0" smtClean="0"/>
              <a:t>were </a:t>
            </a:r>
            <a:r>
              <a:rPr lang="en-GB" sz="1400" dirty="0" smtClean="0"/>
              <a:t>lost to follow up as </a:t>
            </a:r>
            <a:r>
              <a:rPr lang="en-GB" sz="1400" dirty="0"/>
              <a:t>there was no record of an STI test in clinics in Lambeth and Southwark or SH24, and they did not name an alternative </a:t>
            </a:r>
            <a:r>
              <a:rPr lang="en-GB" sz="1400" dirty="0" smtClean="0"/>
              <a:t>service </a:t>
            </a:r>
            <a:r>
              <a:rPr lang="en-GB" sz="1400" dirty="0"/>
              <a:t>where they were tested. </a:t>
            </a:r>
            <a:r>
              <a:rPr lang="en-GB" sz="1400" dirty="0" smtClean="0"/>
              <a:t>The remaining 18 </a:t>
            </a:r>
            <a:r>
              <a:rPr lang="en-GB" sz="1400" dirty="0"/>
              <a:t>participants were lost to follow up as they named </a:t>
            </a:r>
            <a:r>
              <a:rPr lang="en-GB" sz="1400" dirty="0" smtClean="0"/>
              <a:t>an alternative service </a:t>
            </a:r>
            <a:r>
              <a:rPr lang="en-GB" sz="1400" dirty="0"/>
              <a:t>but the service did not provide us with data.  </a:t>
            </a:r>
            <a:endParaRPr lang="en-GB" sz="1400" dirty="0" smtClean="0"/>
          </a:p>
          <a:p>
            <a:endParaRPr lang="en-GB" sz="1400" dirty="0"/>
          </a:p>
          <a:p>
            <a:r>
              <a:rPr lang="en-GB" sz="1400" dirty="0"/>
              <a:t>9</a:t>
            </a:r>
            <a:r>
              <a:rPr lang="en-GB" sz="1400" dirty="0" smtClean="0"/>
              <a:t> </a:t>
            </a:r>
            <a:r>
              <a:rPr lang="en-GB" sz="1400" dirty="0"/>
              <a:t>participants reported not testing, </a:t>
            </a:r>
            <a:r>
              <a:rPr lang="en-GB" sz="1400" dirty="0" smtClean="0"/>
              <a:t>but </a:t>
            </a:r>
            <a:r>
              <a:rPr lang="en-GB" sz="1400" dirty="0"/>
              <a:t>they were confirmed to have completed an STI test in clinics in Lambeth and Southwark or SH:24. </a:t>
            </a:r>
            <a:endParaRPr lang="en-GB" sz="1400" dirty="0" smtClean="0"/>
          </a:p>
          <a:p>
            <a:r>
              <a:rPr lang="en-GB" sz="1400" dirty="0" smtClean="0"/>
              <a:t>4 participants did not return a follow up form but they were confirmed </a:t>
            </a:r>
            <a:r>
              <a:rPr lang="en-GB" sz="1400" dirty="0"/>
              <a:t>to have completed an STI test in clinics in Lambeth and Southwark or SH:24. </a:t>
            </a:r>
            <a:endParaRPr lang="en-GB" dirty="0"/>
          </a:p>
        </p:txBody>
      </p:sp>
      <p:cxnSp>
        <p:nvCxnSpPr>
          <p:cNvPr id="40" name="Elbow Connector 39"/>
          <p:cNvCxnSpPr>
            <a:stCxn id="35" idx="2"/>
            <a:endCxn id="36" idx="0"/>
          </p:cNvCxnSpPr>
          <p:nvPr/>
        </p:nvCxnSpPr>
        <p:spPr>
          <a:xfrm rot="5400000">
            <a:off x="1102016" y="2063621"/>
            <a:ext cx="1437585" cy="630255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6200000" flipH="1">
            <a:off x="1789206" y="2006688"/>
            <a:ext cx="1437583" cy="744124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4" idx="2"/>
            <a:endCxn id="24" idx="0"/>
          </p:cNvCxnSpPr>
          <p:nvPr/>
        </p:nvCxnSpPr>
        <p:spPr>
          <a:xfrm rot="5400000">
            <a:off x="4648632" y="1690599"/>
            <a:ext cx="1437583" cy="1376297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34" idx="2"/>
            <a:endCxn id="12" idx="0"/>
          </p:cNvCxnSpPr>
          <p:nvPr/>
        </p:nvCxnSpPr>
        <p:spPr>
          <a:xfrm rot="16200000" flipH="1">
            <a:off x="6149928" y="1565599"/>
            <a:ext cx="1436010" cy="1624724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059488" y="2387674"/>
            <a:ext cx="1" cy="71721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11" idx="2"/>
            <a:endCxn id="13" idx="0"/>
          </p:cNvCxnSpPr>
          <p:nvPr/>
        </p:nvCxnSpPr>
        <p:spPr>
          <a:xfrm rot="5400000">
            <a:off x="9159382" y="1982708"/>
            <a:ext cx="1436009" cy="790505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11" idx="2"/>
            <a:endCxn id="10" idx="0"/>
          </p:cNvCxnSpPr>
          <p:nvPr/>
        </p:nvCxnSpPr>
        <p:spPr>
          <a:xfrm rot="16200000" flipH="1">
            <a:off x="9995118" y="1937475"/>
            <a:ext cx="1436008" cy="880969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0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540</Words>
  <Application>Microsoft Office PowerPoint</Application>
  <PresentationFormat>Widescreen</PresentationFormat>
  <Paragraphs>48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London School of Hygiene &amp; Tropical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Wilson</dc:creator>
  <cp:lastModifiedBy>Emma Wilson</cp:lastModifiedBy>
  <cp:revision>31</cp:revision>
  <dcterms:created xsi:type="dcterms:W3CDTF">2017-10-06T15:57:53Z</dcterms:created>
  <dcterms:modified xsi:type="dcterms:W3CDTF">2017-11-17T14:25:31Z</dcterms:modified>
</cp:coreProperties>
</file>