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Wilson" initials="ew" lastIdx="1" clrIdx="0">
    <p:extLst>
      <p:ext uri="{19B8F6BF-5375-455C-9EA6-DF929625EA0E}">
        <p15:presenceInfo xmlns:p15="http://schemas.microsoft.com/office/powerpoint/2012/main" userId="Emma Wil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9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8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33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0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10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38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36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8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04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92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C52B-C60A-4690-9470-97145A973E8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F1A68-2F3B-46B9-A174-2FC79D234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20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52422"/>
              </p:ext>
            </p:extLst>
          </p:nvPr>
        </p:nvGraphicFramePr>
        <p:xfrm>
          <a:off x="573579" y="975793"/>
          <a:ext cx="10232967" cy="45144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5923">
                  <a:extLst>
                    <a:ext uri="{9D8B030D-6E8A-4147-A177-3AD203B41FA5}">
                      <a16:colId xmlns:a16="http://schemas.microsoft.com/office/drawing/2014/main" val="2473411107"/>
                    </a:ext>
                  </a:extLst>
                </a:gridCol>
                <a:gridCol w="972972">
                  <a:extLst>
                    <a:ext uri="{9D8B030D-6E8A-4147-A177-3AD203B41FA5}">
                      <a16:colId xmlns:a16="http://schemas.microsoft.com/office/drawing/2014/main" val="2336584440"/>
                    </a:ext>
                  </a:extLst>
                </a:gridCol>
                <a:gridCol w="1115560">
                  <a:extLst>
                    <a:ext uri="{9D8B030D-6E8A-4147-A177-3AD203B41FA5}">
                      <a16:colId xmlns:a16="http://schemas.microsoft.com/office/drawing/2014/main" val="603439299"/>
                    </a:ext>
                  </a:extLst>
                </a:gridCol>
                <a:gridCol w="1870453">
                  <a:extLst>
                    <a:ext uri="{9D8B030D-6E8A-4147-A177-3AD203B41FA5}">
                      <a16:colId xmlns:a16="http://schemas.microsoft.com/office/drawing/2014/main" val="3596211690"/>
                    </a:ext>
                  </a:extLst>
                </a:gridCol>
                <a:gridCol w="1794962">
                  <a:extLst>
                    <a:ext uri="{9D8B030D-6E8A-4147-A177-3AD203B41FA5}">
                      <a16:colId xmlns:a16="http://schemas.microsoft.com/office/drawing/2014/main" val="978917569"/>
                    </a:ext>
                  </a:extLst>
                </a:gridCol>
                <a:gridCol w="1719474">
                  <a:extLst>
                    <a:ext uri="{9D8B030D-6E8A-4147-A177-3AD203B41FA5}">
                      <a16:colId xmlns:a16="http://schemas.microsoft.com/office/drawing/2014/main" val="441033410"/>
                    </a:ext>
                  </a:extLst>
                </a:gridCol>
                <a:gridCol w="1073623">
                  <a:extLst>
                    <a:ext uri="{9D8B030D-6E8A-4147-A177-3AD203B41FA5}">
                      <a16:colId xmlns:a16="http://schemas.microsoft.com/office/drawing/2014/main" val="3976998779"/>
                    </a:ext>
                  </a:extLst>
                </a:gridCol>
              </a:tblGrid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Intervention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Control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Risk difference (95% CI)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Relative risk (95% CI)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P value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165606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Primary outcomes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27255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Diagnosis of STI at 6 weeks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2.8%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1.4%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Weighted MI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1.4% (–0.1, 3.1)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2.10 (0.94, 4.70)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0.079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9873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(n=1,031)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(n=1,032)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785104"/>
                  </a:ext>
                </a:extLst>
              </a:tr>
              <a:tr h="324000">
                <a:tc gridSpan="3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0" u="none" strike="noStrike" dirty="0">
                          <a:effectLst/>
                          <a:latin typeface="Cambria" panose="02040503050406030204" pitchFamily="18" charset="0"/>
                        </a:rPr>
                        <a:t>Unweighted MI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1.3% (–0.3, 3.0)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2.02 (0.90, 4.54)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0.09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11483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2.1%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1.0%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Weighted Complete Cases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1.3% (0.1, 2.4)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2.35 (0.45, 4.24)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0.031*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3403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(19/921)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(8/818)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025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Completion of STI test at 6 weeks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50.0%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26.6%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Weighted MI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23.2% (18.7, 27.8)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1.87 (1.63, 2.15)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&lt;0.0001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5821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(n=1,031)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(n=1,032)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236042"/>
                  </a:ext>
                </a:extLst>
              </a:tr>
              <a:tr h="324000">
                <a:tc gridSpan="3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Unweighted MI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23.4% (18.8, 28.0)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1.88 (1.64, 2.15)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&lt;0.0001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309745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47.7%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21.1%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Weighted Complete cases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26.2% (22.0, 30.4)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2.24 (1.91, 2.57)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&lt;0.0001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922572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(439/921)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(173/818)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364608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Cambria" panose="02040503050406030204" pitchFamily="18" charset="0"/>
                        </a:rPr>
                        <a:t>Secondary outcomes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832714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STI cases treated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1.1%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  <a:latin typeface="Cambria" panose="02040503050406030204" pitchFamily="18" charset="0"/>
                        </a:rPr>
                        <a:t>0.7%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Weighted MI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0.8% (–0.5, 2.1)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1.72 (0.71, 4.16)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b="1" u="none" strike="noStrike" dirty="0">
                          <a:effectLst/>
                          <a:latin typeface="Cambria" panose="02040503050406030204" pitchFamily="18" charset="0"/>
                        </a:rPr>
                        <a:t>0.231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681142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 (n=1,031)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u="none" strike="noStrike" dirty="0">
                          <a:effectLst/>
                          <a:latin typeface="Cambria" panose="02040503050406030204" pitchFamily="18" charset="0"/>
                        </a:rPr>
                        <a:t>(n=1,032)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58206"/>
                  </a:ext>
                </a:extLst>
              </a:tr>
              <a:tr h="324000">
                <a:tc gridSpan="3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055" marR="9055" marT="905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Unweighted MI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0.7% (–0.6, 2.0)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1.65 (0.68, 4.02)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Cambria" panose="02040503050406030204" pitchFamily="18" charset="0"/>
                        </a:rPr>
                        <a:t>0.272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727122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1.2%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i="1" u="none" strike="noStrike" dirty="0" smtClean="0">
                          <a:effectLst/>
                          <a:latin typeface="Cambria" panose="02040503050406030204" pitchFamily="18" charset="0"/>
                        </a:rPr>
                        <a:t>0.9%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Weighted Complete cases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0.4% (–0.5, 1.4)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1.59 (0.11, 3.07)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100" i="1" u="none" strike="noStrike" dirty="0">
                          <a:effectLst/>
                          <a:latin typeface="Cambria" panose="02040503050406030204" pitchFamily="18" charset="0"/>
                        </a:rPr>
                        <a:t>0.323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50911"/>
                  </a:ext>
                </a:extLst>
              </a:tr>
              <a:tr h="22723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(11/913)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i="1" u="none" strike="noStrike" dirty="0">
                          <a:effectLst/>
                          <a:latin typeface="Cambria" panose="02040503050406030204" pitchFamily="18" charset="0"/>
                        </a:rPr>
                        <a:t>(7/817) 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055" marR="9055" marT="9055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12483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3579" y="5827223"/>
            <a:ext cx="6192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 smtClean="0"/>
              <a:t>* </a:t>
            </a:r>
            <a:r>
              <a:rPr lang="en-GB" sz="1000" dirty="0" smtClean="0">
                <a:latin typeface="Cambria" panose="02040503050406030204" pitchFamily="18" charset="0"/>
              </a:rPr>
              <a:t>The </a:t>
            </a:r>
            <a:r>
              <a:rPr lang="en-GB" sz="1000" dirty="0">
                <a:latin typeface="Cambria" panose="02040503050406030204" pitchFamily="18" charset="0"/>
              </a:rPr>
              <a:t>p-value relates to the risk difference and these are coherent. The risk ratio is estimated from parameters of the same model but its confidence intervals are computed using a delta method transformation of the standard errors. As the proportions are close to 0, the transformation is highly nonlinear which gives a confidence interval for the risk ratio that is inconsistent with the p-value. </a:t>
            </a: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578" y="399011"/>
            <a:ext cx="1023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mbria" panose="02040503050406030204" pitchFamily="18" charset="0"/>
              </a:rPr>
              <a:t>S2 </a:t>
            </a:r>
            <a:r>
              <a:rPr lang="en-GB" sz="1400" b="1" dirty="0">
                <a:latin typeface="Cambria" panose="02040503050406030204" pitchFamily="18" charset="0"/>
              </a:rPr>
              <a:t>Table. Primary and Secondary Outcomes. </a:t>
            </a:r>
            <a:r>
              <a:rPr lang="en-GB" sz="1400" b="1" dirty="0" smtClean="0">
                <a:latin typeface="Cambria" panose="02040503050406030204" pitchFamily="18" charset="0"/>
              </a:rPr>
              <a:t>Analyses </a:t>
            </a:r>
            <a:r>
              <a:rPr lang="en-GB" sz="1400" b="1" dirty="0">
                <a:latin typeface="Cambria" panose="02040503050406030204" pitchFamily="18" charset="0"/>
              </a:rPr>
              <a:t>b</a:t>
            </a:r>
            <a:r>
              <a:rPr lang="en-GB" sz="1400" b="1" dirty="0" smtClean="0">
                <a:latin typeface="Cambria" panose="02040503050406030204" pitchFamily="18" charset="0"/>
              </a:rPr>
              <a:t>ased </a:t>
            </a:r>
            <a:r>
              <a:rPr lang="en-GB" sz="1400" b="1" dirty="0">
                <a:latin typeface="Cambria" panose="02040503050406030204" pitchFamily="18" charset="0"/>
              </a:rPr>
              <a:t>on Multiple Imputation (MI) and Analyses in the Complete Cases</a:t>
            </a:r>
            <a:endParaRPr lang="en-GB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5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341</Words>
  <Application>Microsoft Office PowerPoint</Application>
  <PresentationFormat>Widescreen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>London School of Hygiene &amp; Tropical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Wilson</dc:creator>
  <cp:lastModifiedBy>Emma Wilson</cp:lastModifiedBy>
  <cp:revision>16</cp:revision>
  <dcterms:created xsi:type="dcterms:W3CDTF">2017-07-13T17:12:40Z</dcterms:created>
  <dcterms:modified xsi:type="dcterms:W3CDTF">2017-12-01T18:05:52Z</dcterms:modified>
</cp:coreProperties>
</file>