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1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521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1166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316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90054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8544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20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54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042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2150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1286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7619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4AE90-5D02-4C36-847A-B3BDA24A618E}" type="datetimeFigureOut">
              <a:rPr lang="es-ES" smtClean="0"/>
              <a:pPr/>
              <a:t>08/09/2017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D210-CE98-4B1E-B33E-B8616F7554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61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4676" y="1344722"/>
            <a:ext cx="4212807" cy="3863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2" name="Picture 2"/>
          <p:cNvPicPr preferRelativeResize="0">
            <a:picLocks noChangeArrowheads="1"/>
          </p:cNvPicPr>
          <p:nvPr/>
        </p:nvPicPr>
        <p:blipFill rotWithShape="1">
          <a:blip r:embed="rId2" cstate="print"/>
          <a:srcRect l="8930" t="6371" r="24346" b="9674"/>
          <a:stretch/>
        </p:blipFill>
        <p:spPr bwMode="auto">
          <a:xfrm>
            <a:off x="2894866" y="1632152"/>
            <a:ext cx="2560637" cy="2142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28" name="16 Rectángulo"/>
          <p:cNvSpPr>
            <a:spLocks noChangeArrowheads="1"/>
          </p:cNvSpPr>
          <p:nvPr/>
        </p:nvSpPr>
        <p:spPr bwMode="auto">
          <a:xfrm>
            <a:off x="2932173" y="3416092"/>
            <a:ext cx="16450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700" b="1" dirty="0" smtClean="0">
                <a:latin typeface="Arial" charset="0"/>
                <a:cs typeface="Arial" charset="0"/>
              </a:rPr>
              <a:t>Log-rank=13.129; </a:t>
            </a:r>
            <a:r>
              <a:rPr lang="en-US" altLang="es-ES" sz="700" b="1" i="1" dirty="0" smtClean="0">
                <a:latin typeface="Arial" charset="0"/>
                <a:cs typeface="Arial" charset="0"/>
              </a:rPr>
              <a:t>P</a:t>
            </a:r>
            <a:r>
              <a:rPr lang="en-US" altLang="es-ES" sz="700" b="1" dirty="0" smtClean="0">
                <a:latin typeface="Arial" charset="0"/>
                <a:cs typeface="Arial" charset="0"/>
              </a:rPr>
              <a:t>&lt;0.001</a:t>
            </a:r>
          </a:p>
          <a:p>
            <a:pPr>
              <a:spcBef>
                <a:spcPct val="0"/>
              </a:spcBef>
              <a:buNone/>
            </a:pPr>
            <a:r>
              <a:rPr lang="en-US" altLang="es-ES" sz="700" b="1" dirty="0" smtClean="0">
                <a:latin typeface="Arial" charset="0"/>
                <a:cs typeface="Arial" charset="0"/>
              </a:rPr>
              <a:t>HR=0.779 (0.680 – 0.892); </a:t>
            </a:r>
            <a:r>
              <a:rPr lang="en-US" altLang="es-ES" sz="700" b="1" i="1" dirty="0" smtClean="0">
                <a:latin typeface="Arial" charset="0"/>
                <a:cs typeface="Arial" charset="0"/>
              </a:rPr>
              <a:t>P</a:t>
            </a:r>
            <a:r>
              <a:rPr lang="en-US" altLang="es-ES" sz="700" b="1" dirty="0" smtClean="0">
                <a:latin typeface="Arial" charset="0"/>
                <a:cs typeface="Arial" charset="0"/>
              </a:rPr>
              <a:t>&lt;0.001 </a:t>
            </a:r>
            <a:endParaRPr lang="en-U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29" name="39 CuadroTexto"/>
          <p:cNvSpPr txBox="1">
            <a:spLocks noChangeArrowheads="1"/>
          </p:cNvSpPr>
          <p:nvPr/>
        </p:nvSpPr>
        <p:spPr bwMode="auto">
          <a:xfrm>
            <a:off x="2936898" y="1344722"/>
            <a:ext cx="2487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ES" sz="700" b="1" dirty="0" err="1">
                <a:latin typeface="Arial" charset="0"/>
                <a:cs typeface="Arial" charset="0"/>
              </a:rPr>
              <a:t>All</a:t>
            </a:r>
            <a:r>
              <a:rPr lang="es-ES_tradnl" altLang="es-ES" sz="700" b="1" dirty="0">
                <a:latin typeface="Arial" charset="0"/>
                <a:cs typeface="Arial" charset="0"/>
              </a:rPr>
              <a:t>-cause </a:t>
            </a:r>
            <a:r>
              <a:rPr lang="en-US" altLang="es-ES" sz="700" b="1" dirty="0">
                <a:latin typeface="Arial" charset="0"/>
                <a:cs typeface="Arial" charset="0"/>
              </a:rPr>
              <a:t>mortality-free</a:t>
            </a:r>
            <a:r>
              <a:rPr lang="es-ES_tradnl" altLang="es-ES" sz="700" b="1" dirty="0">
                <a:latin typeface="Arial" charset="0"/>
                <a:cs typeface="Arial" charset="0"/>
              </a:rPr>
              <a:t> </a:t>
            </a:r>
            <a:r>
              <a:rPr lang="en-US" altLang="es-ES" sz="700" b="1" dirty="0">
                <a:latin typeface="Arial" charset="0"/>
                <a:cs typeface="Arial" charset="0"/>
              </a:rPr>
              <a:t>survival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_tradnl" altLang="es-ES" sz="700" b="1" dirty="0" err="1">
                <a:latin typeface="Arial" charset="0"/>
                <a:cs typeface="Arial" charset="0"/>
              </a:rPr>
              <a:t>w</a:t>
            </a:r>
            <a:r>
              <a:rPr lang="es-ES_tradnl" altLang="es-ES" sz="700" b="1" dirty="0" err="1" smtClean="0">
                <a:latin typeface="Arial" charset="0"/>
                <a:cs typeface="Arial" charset="0"/>
              </a:rPr>
              <a:t>hole</a:t>
            </a:r>
            <a:r>
              <a:rPr lang="es-ES_tradnl" altLang="es-ES" sz="700" b="1" dirty="0" smtClean="0">
                <a:latin typeface="Arial" charset="0"/>
                <a:cs typeface="Arial" charset="0"/>
              </a:rPr>
              <a:t> </a:t>
            </a:r>
            <a:r>
              <a:rPr lang="es-ES_tradnl" altLang="es-ES" sz="700" b="1" dirty="0" err="1" smtClean="0">
                <a:latin typeface="Arial" charset="0"/>
                <a:cs typeface="Arial" charset="0"/>
              </a:rPr>
              <a:t>cohort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1" name="45 CuadroTexto"/>
          <p:cNvSpPr txBox="1">
            <a:spLocks noChangeArrowheads="1"/>
          </p:cNvSpPr>
          <p:nvPr/>
        </p:nvSpPr>
        <p:spPr bwMode="auto">
          <a:xfrm>
            <a:off x="2584511" y="1676510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1.0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2" name="46 CuadroTexto"/>
          <p:cNvSpPr txBox="1">
            <a:spLocks noChangeArrowheads="1"/>
          </p:cNvSpPr>
          <p:nvPr/>
        </p:nvSpPr>
        <p:spPr bwMode="auto">
          <a:xfrm>
            <a:off x="2584511" y="2046397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0.8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3" name="47 CuadroTexto"/>
          <p:cNvSpPr txBox="1">
            <a:spLocks noChangeArrowheads="1"/>
          </p:cNvSpPr>
          <p:nvPr/>
        </p:nvSpPr>
        <p:spPr bwMode="auto">
          <a:xfrm>
            <a:off x="2584511" y="2414697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0.6</a:t>
            </a:r>
          </a:p>
        </p:txBody>
      </p:sp>
      <p:sp>
        <p:nvSpPr>
          <p:cNvPr id="34" name="48 CuadroTexto"/>
          <p:cNvSpPr txBox="1">
            <a:spLocks noChangeArrowheads="1"/>
          </p:cNvSpPr>
          <p:nvPr/>
        </p:nvSpPr>
        <p:spPr bwMode="auto">
          <a:xfrm>
            <a:off x="2584511" y="2786172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0.4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5" name="49 CuadroTexto"/>
          <p:cNvSpPr txBox="1">
            <a:spLocks noChangeArrowheads="1"/>
          </p:cNvSpPr>
          <p:nvPr/>
        </p:nvSpPr>
        <p:spPr bwMode="auto">
          <a:xfrm>
            <a:off x="2584511" y="3152885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0.2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36" name="50 CuadroTexto"/>
          <p:cNvSpPr txBox="1">
            <a:spLocks noChangeArrowheads="1"/>
          </p:cNvSpPr>
          <p:nvPr/>
        </p:nvSpPr>
        <p:spPr bwMode="auto">
          <a:xfrm>
            <a:off x="2584511" y="3524360"/>
            <a:ext cx="309562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0.0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graphicFrame>
        <p:nvGraphicFramePr>
          <p:cNvPr id="44" name="4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8782326"/>
              </p:ext>
            </p:extLst>
          </p:nvPr>
        </p:nvGraphicFramePr>
        <p:xfrm>
          <a:off x="1525648" y="4153008"/>
          <a:ext cx="3898896" cy="971550"/>
        </p:xfrm>
        <a:graphic>
          <a:graphicData uri="http://schemas.openxmlformats.org/drawingml/2006/table">
            <a:tbl>
              <a:tblPr firstRow="1" bandRow="1"/>
              <a:tblGrid>
                <a:gridCol w="772150"/>
                <a:gridCol w="629930"/>
                <a:gridCol w="356688"/>
                <a:gridCol w="356688"/>
                <a:gridCol w="356688"/>
                <a:gridCol w="356688"/>
                <a:gridCol w="356688"/>
                <a:gridCol w="356688"/>
                <a:gridCol w="356688"/>
              </a:tblGrid>
              <a:tr h="179574">
                <a:tc>
                  <a:txBody>
                    <a:bodyPr/>
                    <a:lstStyle/>
                    <a:p>
                      <a:endParaRPr lang="es-E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99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2029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213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359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474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580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644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683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vMerge="1">
                  <a:txBody>
                    <a:bodyPr/>
                    <a:lstStyle/>
                    <a:p>
                      <a:pPr algn="l" fontAlgn="t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s-ES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1510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1141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862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620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342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170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OL-HDF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1046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70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136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195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248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286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302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94">
                <a:tc vMerge="1">
                  <a:txBody>
                    <a:bodyPr/>
                    <a:lstStyle/>
                    <a:p>
                      <a:pPr algn="l" fontAlgn="t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s-ES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855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669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492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358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201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E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Arial" pitchFamily="34" charset="0"/>
                        </a:rPr>
                        <a:t>103</a:t>
                      </a:r>
                      <a:endParaRPr kumimoji="0" lang="es-ES" altLang="es-E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65 CuadroTexto"/>
          <p:cNvSpPr txBox="1">
            <a:spLocks noChangeArrowheads="1"/>
          </p:cNvSpPr>
          <p:nvPr/>
        </p:nvSpPr>
        <p:spPr bwMode="auto">
          <a:xfrm>
            <a:off x="2925823" y="3938698"/>
            <a:ext cx="2498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Years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sp>
        <p:nvSpPr>
          <p:cNvPr id="47" name="41 CuadroTexto"/>
          <p:cNvSpPr txBox="1">
            <a:spLocks noChangeArrowheads="1"/>
          </p:cNvSpPr>
          <p:nvPr/>
        </p:nvSpPr>
        <p:spPr bwMode="auto">
          <a:xfrm rot="16200000">
            <a:off x="1511361" y="2609960"/>
            <a:ext cx="2028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700" b="1">
                <a:latin typeface="Arial" charset="0"/>
                <a:cs typeface="Arial" charset="0"/>
              </a:rPr>
              <a:t>Survival</a:t>
            </a:r>
            <a:endParaRPr lang="es-ES" altLang="es-ES" sz="700" b="1">
              <a:latin typeface="Arial" charset="0"/>
              <a:cs typeface="Arial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493392" y="1663017"/>
            <a:ext cx="1240141" cy="690562"/>
            <a:chOff x="95250" y="369888"/>
            <a:chExt cx="1240141" cy="690562"/>
          </a:xfrm>
        </p:grpSpPr>
        <p:sp>
          <p:nvSpPr>
            <p:cNvPr id="50" name="49 Rectángulo"/>
            <p:cNvSpPr/>
            <p:nvPr/>
          </p:nvSpPr>
          <p:spPr bwMode="auto">
            <a:xfrm>
              <a:off x="95250" y="369888"/>
              <a:ext cx="1147763" cy="690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16 Grupo"/>
            <p:cNvGrpSpPr>
              <a:grpSpLocks/>
            </p:cNvGrpSpPr>
            <p:nvPr/>
          </p:nvGrpSpPr>
          <p:grpSpPr bwMode="auto">
            <a:xfrm>
              <a:off x="151702" y="369889"/>
              <a:ext cx="1183689" cy="690561"/>
              <a:chOff x="-196759" y="390204"/>
              <a:chExt cx="1183691" cy="690884"/>
            </a:xfrm>
          </p:grpSpPr>
          <p:grpSp>
            <p:nvGrpSpPr>
              <p:cNvPr id="52" name="12 Grupo"/>
              <p:cNvGrpSpPr>
                <a:grpSpLocks/>
              </p:cNvGrpSpPr>
              <p:nvPr/>
            </p:nvGrpSpPr>
            <p:grpSpPr bwMode="auto">
              <a:xfrm>
                <a:off x="-196759" y="390204"/>
                <a:ext cx="883852" cy="200055"/>
                <a:chOff x="-196215" y="390204"/>
                <a:chExt cx="883852" cy="200055"/>
              </a:xfrm>
            </p:grpSpPr>
            <p:sp>
              <p:nvSpPr>
                <p:cNvPr id="70" name="25 Rectángulo"/>
                <p:cNvSpPr>
                  <a:spLocks noChangeArrowheads="1"/>
                </p:cNvSpPr>
                <p:nvPr/>
              </p:nvSpPr>
              <p:spPr bwMode="auto">
                <a:xfrm>
                  <a:off x="-49225" y="390204"/>
                  <a:ext cx="736862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ES" sz="700" b="1" dirty="0" smtClean="0">
                      <a:latin typeface="Arial" charset="0"/>
                      <a:cs typeface="Arial" charset="0"/>
                    </a:rPr>
                    <a:t>OL-HDF</a:t>
                  </a:r>
                  <a:endParaRPr lang="en-US" altLang="es-ES" sz="700" b="1" dirty="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71" name="6 Grupo"/>
                <p:cNvGrpSpPr>
                  <a:grpSpLocks/>
                </p:cNvGrpSpPr>
                <p:nvPr/>
              </p:nvGrpSpPr>
              <p:grpSpPr bwMode="auto">
                <a:xfrm>
                  <a:off x="-196215" y="454231"/>
                  <a:ext cx="194957" cy="72000"/>
                  <a:chOff x="-170253" y="460609"/>
                  <a:chExt cx="198091" cy="72000"/>
                </a:xfrm>
              </p:grpSpPr>
              <p:cxnSp>
                <p:nvCxnSpPr>
                  <p:cNvPr id="72" name="71 Conector recto"/>
                  <p:cNvCxnSpPr/>
                  <p:nvPr/>
                </p:nvCxnSpPr>
                <p:spPr>
                  <a:xfrm>
                    <a:off x="-169544" y="526817"/>
                    <a:ext cx="116137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72 Conector recto"/>
                  <p:cNvCxnSpPr/>
                  <p:nvPr/>
                </p:nvCxnSpPr>
                <p:spPr>
                  <a:xfrm>
                    <a:off x="-71149" y="463287"/>
                    <a:ext cx="10807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73 Conector recto"/>
                  <p:cNvCxnSpPr/>
                  <p:nvPr/>
                </p:nvCxnSpPr>
                <p:spPr>
                  <a:xfrm rot="5400000">
                    <a:off x="-7672" y="496641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74 Conector recto"/>
                  <p:cNvCxnSpPr/>
                  <p:nvPr/>
                </p:nvCxnSpPr>
                <p:spPr>
                  <a:xfrm rot="5400000">
                    <a:off x="-98001" y="496641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" name="13 Grupo"/>
              <p:cNvGrpSpPr>
                <a:grpSpLocks/>
              </p:cNvGrpSpPr>
              <p:nvPr/>
            </p:nvGrpSpPr>
            <p:grpSpPr bwMode="auto">
              <a:xfrm>
                <a:off x="-196759" y="553836"/>
                <a:ext cx="827282" cy="200022"/>
                <a:chOff x="-196759" y="546132"/>
                <a:chExt cx="827282" cy="200022"/>
              </a:xfrm>
            </p:grpSpPr>
            <p:sp>
              <p:nvSpPr>
                <p:cNvPr id="64" name="26 Rectángulo"/>
                <p:cNvSpPr>
                  <a:spLocks noChangeArrowheads="1"/>
                </p:cNvSpPr>
                <p:nvPr/>
              </p:nvSpPr>
              <p:spPr bwMode="auto">
                <a:xfrm>
                  <a:off x="-49225" y="546132"/>
                  <a:ext cx="679748" cy="2000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_tradnl" altLang="es-ES" sz="700" b="1" dirty="0" smtClean="0">
                      <a:latin typeface="Arial" charset="0"/>
                      <a:cs typeface="Arial" charset="0"/>
                    </a:rPr>
                    <a:t>HD</a:t>
                  </a:r>
                  <a:endParaRPr lang="es-ES" altLang="es-ES" sz="700" b="1" dirty="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65" name="57 Grupo"/>
                <p:cNvGrpSpPr>
                  <a:grpSpLocks/>
                </p:cNvGrpSpPr>
                <p:nvPr/>
              </p:nvGrpSpPr>
              <p:grpSpPr bwMode="auto">
                <a:xfrm>
                  <a:off x="-196759" y="610143"/>
                  <a:ext cx="194957" cy="72000"/>
                  <a:chOff x="-170253" y="460609"/>
                  <a:chExt cx="198091" cy="72000"/>
                </a:xfrm>
              </p:grpSpPr>
              <p:cxnSp>
                <p:nvCxnSpPr>
                  <p:cNvPr id="66" name="65 Conector recto"/>
                  <p:cNvCxnSpPr/>
                  <p:nvPr/>
                </p:nvCxnSpPr>
                <p:spPr>
                  <a:xfrm>
                    <a:off x="-169544" y="526790"/>
                    <a:ext cx="116137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66 Conector recto"/>
                  <p:cNvCxnSpPr/>
                  <p:nvPr/>
                </p:nvCxnSpPr>
                <p:spPr>
                  <a:xfrm>
                    <a:off x="-71149" y="463260"/>
                    <a:ext cx="108072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67 Conector recto"/>
                  <p:cNvCxnSpPr/>
                  <p:nvPr/>
                </p:nvCxnSpPr>
                <p:spPr>
                  <a:xfrm rot="5400000">
                    <a:off x="-7672" y="496614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68 Conector recto"/>
                  <p:cNvCxnSpPr/>
                  <p:nvPr/>
                </p:nvCxnSpPr>
                <p:spPr>
                  <a:xfrm rot="5400000">
                    <a:off x="-98001" y="496614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4" name="14 Grupo"/>
              <p:cNvGrpSpPr>
                <a:grpSpLocks/>
              </p:cNvGrpSpPr>
              <p:nvPr/>
            </p:nvGrpSpPr>
            <p:grpSpPr bwMode="auto">
              <a:xfrm>
                <a:off x="-196759" y="717435"/>
                <a:ext cx="1183691" cy="200149"/>
                <a:chOff x="-188913" y="725003"/>
                <a:chExt cx="1183691" cy="200149"/>
              </a:xfrm>
            </p:grpSpPr>
            <p:sp>
              <p:nvSpPr>
                <p:cNvPr id="60" name="32 Rectángulo"/>
                <p:cNvSpPr>
                  <a:spLocks noChangeArrowheads="1"/>
                </p:cNvSpPr>
                <p:nvPr/>
              </p:nvSpPr>
              <p:spPr bwMode="auto">
                <a:xfrm>
                  <a:off x="-49224" y="725003"/>
                  <a:ext cx="1044002" cy="2001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 typeface="Arial" charset="0"/>
                    <a:buNone/>
                  </a:pPr>
                  <a:r>
                    <a:rPr lang="en-US" altLang="es-ES" sz="700" b="1" dirty="0" smtClean="0">
                      <a:latin typeface="Arial" charset="0"/>
                      <a:cs typeface="Arial" charset="0"/>
                    </a:rPr>
                    <a:t>OL-HDF - </a:t>
                  </a:r>
                  <a:r>
                    <a:rPr lang="en-US" altLang="es-ES" sz="700" b="1" dirty="0">
                      <a:latin typeface="Arial" charset="0"/>
                      <a:cs typeface="Arial" charset="0"/>
                    </a:rPr>
                    <a:t>censored</a:t>
                  </a:r>
                </a:p>
              </p:txBody>
            </p:sp>
            <p:grpSp>
              <p:nvGrpSpPr>
                <p:cNvPr id="61" name="11 Grupo"/>
                <p:cNvGrpSpPr>
                  <a:grpSpLocks/>
                </p:cNvGrpSpPr>
                <p:nvPr/>
              </p:nvGrpSpPr>
              <p:grpSpPr bwMode="auto">
                <a:xfrm>
                  <a:off x="-188913" y="789030"/>
                  <a:ext cx="187111" cy="72000"/>
                  <a:chOff x="175665" y="271852"/>
                  <a:chExt cx="187111" cy="72000"/>
                </a:xfrm>
              </p:grpSpPr>
              <p:cxnSp>
                <p:nvCxnSpPr>
                  <p:cNvPr id="62" name="61 Conector recto"/>
                  <p:cNvCxnSpPr/>
                  <p:nvPr/>
                </p:nvCxnSpPr>
                <p:spPr>
                  <a:xfrm>
                    <a:off x="176363" y="307830"/>
                    <a:ext cx="195263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62 Conector recto"/>
                  <p:cNvCxnSpPr/>
                  <p:nvPr/>
                </p:nvCxnSpPr>
                <p:spPr>
                  <a:xfrm rot="5400000">
                    <a:off x="241433" y="307831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5" name="15 Grupo"/>
              <p:cNvGrpSpPr>
                <a:grpSpLocks/>
              </p:cNvGrpSpPr>
              <p:nvPr/>
            </p:nvGrpSpPr>
            <p:grpSpPr bwMode="auto">
              <a:xfrm>
                <a:off x="-196759" y="881066"/>
                <a:ext cx="1110363" cy="200022"/>
                <a:chOff x="-191575" y="881066"/>
                <a:chExt cx="1110363" cy="200022"/>
              </a:xfrm>
            </p:grpSpPr>
            <p:sp>
              <p:nvSpPr>
                <p:cNvPr id="56" name="29 Rectángulo"/>
                <p:cNvSpPr>
                  <a:spLocks noChangeArrowheads="1"/>
                </p:cNvSpPr>
                <p:nvPr/>
              </p:nvSpPr>
              <p:spPr bwMode="auto">
                <a:xfrm>
                  <a:off x="-49224" y="881066"/>
                  <a:ext cx="968012" cy="2000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_tradnl" altLang="es-ES" sz="700" b="1" dirty="0" smtClean="0">
                      <a:latin typeface="Arial" charset="0"/>
                      <a:cs typeface="Arial" charset="0"/>
                    </a:rPr>
                    <a:t>HD </a:t>
                  </a:r>
                  <a:r>
                    <a:rPr lang="en-US" altLang="es-ES" sz="700" b="1" dirty="0">
                      <a:latin typeface="Arial" charset="0"/>
                      <a:cs typeface="Arial" charset="0"/>
                    </a:rPr>
                    <a:t>- censored</a:t>
                  </a:r>
                  <a:endParaRPr lang="es-ES" altLang="es-ES" sz="700" b="1" dirty="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57" name="68 Grupo"/>
                <p:cNvGrpSpPr>
                  <a:grpSpLocks/>
                </p:cNvGrpSpPr>
                <p:nvPr/>
              </p:nvGrpSpPr>
              <p:grpSpPr bwMode="auto">
                <a:xfrm>
                  <a:off x="-191575" y="945077"/>
                  <a:ext cx="187111" cy="72000"/>
                  <a:chOff x="175665" y="271852"/>
                  <a:chExt cx="187111" cy="72000"/>
                </a:xfrm>
              </p:grpSpPr>
              <p:cxnSp>
                <p:nvCxnSpPr>
                  <p:cNvPr id="58" name="57 Conector recto"/>
                  <p:cNvCxnSpPr/>
                  <p:nvPr/>
                </p:nvCxnSpPr>
                <p:spPr>
                  <a:xfrm>
                    <a:off x="176363" y="307804"/>
                    <a:ext cx="195263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58 Conector recto"/>
                  <p:cNvCxnSpPr/>
                  <p:nvPr/>
                </p:nvCxnSpPr>
                <p:spPr>
                  <a:xfrm rot="5400000">
                    <a:off x="241433" y="307804"/>
                    <a:ext cx="73060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7" name="51 CuadroTexto"/>
          <p:cNvSpPr txBox="1">
            <a:spLocks noChangeArrowheads="1"/>
          </p:cNvSpPr>
          <p:nvPr/>
        </p:nvSpPr>
        <p:spPr bwMode="auto">
          <a:xfrm>
            <a:off x="2898041" y="3754547"/>
            <a:ext cx="309563" cy="200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0.0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8" name="52 CuadroTexto"/>
          <p:cNvSpPr txBox="1">
            <a:spLocks noChangeArrowheads="1"/>
          </p:cNvSpPr>
          <p:nvPr/>
        </p:nvSpPr>
        <p:spPr bwMode="auto">
          <a:xfrm>
            <a:off x="3273485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1.0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39" name="53 CuadroTexto"/>
          <p:cNvSpPr txBox="1">
            <a:spLocks noChangeArrowheads="1"/>
          </p:cNvSpPr>
          <p:nvPr/>
        </p:nvSpPr>
        <p:spPr bwMode="auto">
          <a:xfrm>
            <a:off x="3648135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>
                <a:latin typeface="Arial" charset="0"/>
                <a:cs typeface="Arial" charset="0"/>
              </a:rPr>
              <a:t>2</a:t>
            </a:r>
            <a:r>
              <a:rPr lang="es-ES_tradnl" altLang="es-ES" sz="700" b="1" dirty="0" smtClean="0">
                <a:latin typeface="Arial" charset="0"/>
                <a:cs typeface="Arial" charset="0"/>
              </a:rPr>
              <a:t>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40" name="54 CuadroTexto"/>
          <p:cNvSpPr txBox="1">
            <a:spLocks noChangeArrowheads="1"/>
          </p:cNvSpPr>
          <p:nvPr/>
        </p:nvSpPr>
        <p:spPr bwMode="auto">
          <a:xfrm>
            <a:off x="4024372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3.0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41" name="55 CuadroTexto"/>
          <p:cNvSpPr txBox="1">
            <a:spLocks noChangeArrowheads="1"/>
          </p:cNvSpPr>
          <p:nvPr/>
        </p:nvSpPr>
        <p:spPr bwMode="auto">
          <a:xfrm>
            <a:off x="4401403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4.0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42" name="56 CuadroTexto"/>
          <p:cNvSpPr txBox="1">
            <a:spLocks noChangeArrowheads="1"/>
          </p:cNvSpPr>
          <p:nvPr/>
        </p:nvSpPr>
        <p:spPr bwMode="auto">
          <a:xfrm>
            <a:off x="5150703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6.0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48" name="55 CuadroTexto"/>
          <p:cNvSpPr txBox="1">
            <a:spLocks noChangeArrowheads="1"/>
          </p:cNvSpPr>
          <p:nvPr/>
        </p:nvSpPr>
        <p:spPr bwMode="auto">
          <a:xfrm>
            <a:off x="4774466" y="3754547"/>
            <a:ext cx="30970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700" b="1" dirty="0" smtClean="0">
                <a:latin typeface="Arial" charset="0"/>
                <a:cs typeface="Arial" charset="0"/>
              </a:rPr>
              <a:t>5.0</a:t>
            </a:r>
            <a:endParaRPr lang="es-ES" altLang="es-ES" sz="700" b="1" dirty="0">
              <a:latin typeface="Arial" charset="0"/>
              <a:cs typeface="Arial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4676" y="564053"/>
            <a:ext cx="42128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latin typeface="Arial" pitchFamily="34" charset="0"/>
                <a:ea typeface="Calibri" pitchFamily="34" charset="0"/>
                <a:cs typeface="Arial" pitchFamily="34" charset="0"/>
              </a:rPr>
              <a:t>Supplementary Figure 1. </a:t>
            </a:r>
            <a:r>
              <a:rPr lang="en-US" sz="1000" dirty="0">
                <a:latin typeface="Arial" pitchFamily="34" charset="0"/>
                <a:ea typeface="Calibri" pitchFamily="34" charset="0"/>
                <a:cs typeface="Arial" pitchFamily="34" charset="0"/>
              </a:rPr>
              <a:t>Kaplan-Meier analyses comparing all-cause mortality between online hemodiafiltration (HDF) and high-flux hemodialysis (HD) study groups before </a:t>
            </a:r>
            <a:r>
              <a:rPr lang="en-U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the propensity </a:t>
            </a:r>
            <a:r>
              <a:rPr lang="en-US" sz="1000" dirty="0">
                <a:latin typeface="Arial" pitchFamily="34" charset="0"/>
                <a:ea typeface="Calibri" pitchFamily="34" charset="0"/>
                <a:cs typeface="Arial" pitchFamily="34" charset="0"/>
              </a:rPr>
              <a:t>score </a:t>
            </a:r>
            <a:r>
              <a:rPr lang="en-U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matching. </a:t>
            </a: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82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109</Words>
  <Application>Microsoft Office PowerPoint</Application>
  <PresentationFormat>Presentación en pantalla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FME Spain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Varas Garcia</dc:creator>
  <cp:lastModifiedBy>convidat</cp:lastModifiedBy>
  <cp:revision>32</cp:revision>
  <dcterms:created xsi:type="dcterms:W3CDTF">2017-03-21T14:42:41Z</dcterms:created>
  <dcterms:modified xsi:type="dcterms:W3CDTF">2017-09-08T09:19:41Z</dcterms:modified>
</cp:coreProperties>
</file>