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50" d="100"/>
          <a:sy n="150" d="100"/>
        </p:scale>
        <p:origin x="-72" y="64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285210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611662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83164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090054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885449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72066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5543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804292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921504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912865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076199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13618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66 Grupo"/>
          <p:cNvGrpSpPr/>
          <p:nvPr/>
        </p:nvGrpSpPr>
        <p:grpSpPr>
          <a:xfrm>
            <a:off x="1289574" y="1395922"/>
            <a:ext cx="4216400" cy="3863976"/>
            <a:chOff x="69850" y="3965574"/>
            <a:chExt cx="4216400" cy="3863976"/>
          </a:xfrm>
        </p:grpSpPr>
        <p:sp>
          <p:nvSpPr>
            <p:cNvPr id="65" name="64 Rectángulo"/>
            <p:cNvSpPr/>
            <p:nvPr/>
          </p:nvSpPr>
          <p:spPr>
            <a:xfrm>
              <a:off x="69850" y="3965574"/>
              <a:ext cx="4216400" cy="38639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66" name="65 Grupo"/>
            <p:cNvGrpSpPr/>
            <p:nvPr/>
          </p:nvGrpSpPr>
          <p:grpSpPr>
            <a:xfrm>
              <a:off x="142875" y="4319588"/>
              <a:ext cx="1240141" cy="690562"/>
              <a:chOff x="142875" y="4319588"/>
              <a:chExt cx="1240141" cy="690562"/>
            </a:xfrm>
          </p:grpSpPr>
          <p:sp>
            <p:nvSpPr>
              <p:cNvPr id="37" name="36 Rectángulo"/>
              <p:cNvSpPr/>
              <p:nvPr/>
            </p:nvSpPr>
            <p:spPr bwMode="auto">
              <a:xfrm>
                <a:off x="142875" y="4319588"/>
                <a:ext cx="1147763" cy="6905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8" name="16 Grupo"/>
              <p:cNvGrpSpPr>
                <a:grpSpLocks/>
              </p:cNvGrpSpPr>
              <p:nvPr/>
            </p:nvGrpSpPr>
            <p:grpSpPr bwMode="auto">
              <a:xfrm>
                <a:off x="199327" y="4319589"/>
                <a:ext cx="1183689" cy="690561"/>
                <a:chOff x="-196759" y="390204"/>
                <a:chExt cx="1183691" cy="690884"/>
              </a:xfrm>
            </p:grpSpPr>
            <p:grpSp>
              <p:nvGrpSpPr>
                <p:cNvPr id="39" name="12 Grupo"/>
                <p:cNvGrpSpPr>
                  <a:grpSpLocks/>
                </p:cNvGrpSpPr>
                <p:nvPr/>
              </p:nvGrpSpPr>
              <p:grpSpPr bwMode="auto">
                <a:xfrm>
                  <a:off x="-196759" y="390204"/>
                  <a:ext cx="883852" cy="200055"/>
                  <a:chOff x="-196215" y="390204"/>
                  <a:chExt cx="883852" cy="200055"/>
                </a:xfrm>
              </p:grpSpPr>
              <p:sp>
                <p:nvSpPr>
                  <p:cNvPr id="57" name="25 Rectángulo"/>
                  <p:cNvSpPr>
                    <a:spLocks noChangeArrowheads="1"/>
                  </p:cNvSpPr>
                  <p:nvPr/>
                </p:nvSpPr>
                <p:spPr bwMode="auto">
                  <a:xfrm>
                    <a:off x="-49225" y="390204"/>
                    <a:ext cx="736862" cy="20005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s-ES" sz="700" b="1" dirty="0" smtClean="0">
                        <a:latin typeface="Arial" charset="0"/>
                        <a:cs typeface="Arial" charset="0"/>
                      </a:rPr>
                      <a:t>OL-HDF</a:t>
                    </a:r>
                    <a:endParaRPr lang="en-US" altLang="es-ES" sz="700" b="1" dirty="0">
                      <a:latin typeface="Arial" charset="0"/>
                      <a:cs typeface="Arial" charset="0"/>
                    </a:endParaRPr>
                  </a:p>
                </p:txBody>
              </p:sp>
              <p:grpSp>
                <p:nvGrpSpPr>
                  <p:cNvPr id="58" name="6 Grupo"/>
                  <p:cNvGrpSpPr>
                    <a:grpSpLocks/>
                  </p:cNvGrpSpPr>
                  <p:nvPr/>
                </p:nvGrpSpPr>
                <p:grpSpPr bwMode="auto">
                  <a:xfrm>
                    <a:off x="-196215" y="454231"/>
                    <a:ext cx="194957" cy="72000"/>
                    <a:chOff x="-170253" y="460609"/>
                    <a:chExt cx="198091" cy="72000"/>
                  </a:xfrm>
                </p:grpSpPr>
                <p:cxnSp>
                  <p:nvCxnSpPr>
                    <p:cNvPr id="59" name="58 Conector recto"/>
                    <p:cNvCxnSpPr/>
                    <p:nvPr/>
                  </p:nvCxnSpPr>
                  <p:spPr>
                    <a:xfrm>
                      <a:off x="-169544" y="526817"/>
                      <a:ext cx="116137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0" name="59 Conector recto"/>
                    <p:cNvCxnSpPr/>
                    <p:nvPr/>
                  </p:nvCxnSpPr>
                  <p:spPr>
                    <a:xfrm>
                      <a:off x="-71149" y="463287"/>
                      <a:ext cx="108072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1" name="60 Conector recto"/>
                    <p:cNvCxnSpPr/>
                    <p:nvPr/>
                  </p:nvCxnSpPr>
                  <p:spPr>
                    <a:xfrm rot="5400000">
                      <a:off x="-7672" y="496641"/>
                      <a:ext cx="73060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" name="61 Conector recto"/>
                    <p:cNvCxnSpPr/>
                    <p:nvPr/>
                  </p:nvCxnSpPr>
                  <p:spPr>
                    <a:xfrm rot="5400000">
                      <a:off x="-98001" y="496641"/>
                      <a:ext cx="73060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0" name="13 Grupo"/>
                <p:cNvGrpSpPr>
                  <a:grpSpLocks/>
                </p:cNvGrpSpPr>
                <p:nvPr/>
              </p:nvGrpSpPr>
              <p:grpSpPr bwMode="auto">
                <a:xfrm>
                  <a:off x="-196759" y="553836"/>
                  <a:ext cx="827282" cy="200022"/>
                  <a:chOff x="-196759" y="546132"/>
                  <a:chExt cx="827282" cy="200022"/>
                </a:xfrm>
              </p:grpSpPr>
              <p:sp>
                <p:nvSpPr>
                  <p:cNvPr id="51" name="26 Rectángulo"/>
                  <p:cNvSpPr>
                    <a:spLocks noChangeArrowheads="1"/>
                  </p:cNvSpPr>
                  <p:nvPr/>
                </p:nvSpPr>
                <p:spPr bwMode="auto">
                  <a:xfrm>
                    <a:off x="-49225" y="546132"/>
                    <a:ext cx="679748" cy="2000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s-ES_tradnl" altLang="es-ES" sz="700" b="1" dirty="0" smtClean="0">
                        <a:latin typeface="Arial" charset="0"/>
                        <a:cs typeface="Arial" charset="0"/>
                      </a:rPr>
                      <a:t>HD</a:t>
                    </a:r>
                    <a:endParaRPr lang="es-ES" altLang="es-ES" sz="700" b="1" dirty="0">
                      <a:latin typeface="Arial" charset="0"/>
                      <a:cs typeface="Arial" charset="0"/>
                    </a:endParaRPr>
                  </a:p>
                </p:txBody>
              </p:sp>
              <p:grpSp>
                <p:nvGrpSpPr>
                  <p:cNvPr id="52" name="57 Grupo"/>
                  <p:cNvGrpSpPr>
                    <a:grpSpLocks/>
                  </p:cNvGrpSpPr>
                  <p:nvPr/>
                </p:nvGrpSpPr>
                <p:grpSpPr bwMode="auto">
                  <a:xfrm>
                    <a:off x="-196759" y="610143"/>
                    <a:ext cx="194957" cy="72000"/>
                    <a:chOff x="-170253" y="460609"/>
                    <a:chExt cx="198091" cy="72000"/>
                  </a:xfrm>
                </p:grpSpPr>
                <p:cxnSp>
                  <p:nvCxnSpPr>
                    <p:cNvPr id="53" name="52 Conector recto"/>
                    <p:cNvCxnSpPr/>
                    <p:nvPr/>
                  </p:nvCxnSpPr>
                  <p:spPr>
                    <a:xfrm>
                      <a:off x="-169544" y="526790"/>
                      <a:ext cx="116137" cy="0"/>
                    </a:xfrm>
                    <a:prstGeom prst="line">
                      <a:avLst/>
                    </a:prstGeom>
                    <a:ln w="1905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53 Conector recto"/>
                    <p:cNvCxnSpPr/>
                    <p:nvPr/>
                  </p:nvCxnSpPr>
                  <p:spPr>
                    <a:xfrm>
                      <a:off x="-71149" y="463260"/>
                      <a:ext cx="108072" cy="0"/>
                    </a:xfrm>
                    <a:prstGeom prst="line">
                      <a:avLst/>
                    </a:prstGeom>
                    <a:ln w="1905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54 Conector recto"/>
                    <p:cNvCxnSpPr/>
                    <p:nvPr/>
                  </p:nvCxnSpPr>
                  <p:spPr>
                    <a:xfrm rot="5400000">
                      <a:off x="-7672" y="496614"/>
                      <a:ext cx="73060" cy="0"/>
                    </a:xfrm>
                    <a:prstGeom prst="line">
                      <a:avLst/>
                    </a:prstGeom>
                    <a:ln w="1905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55 Conector recto"/>
                    <p:cNvCxnSpPr/>
                    <p:nvPr/>
                  </p:nvCxnSpPr>
                  <p:spPr>
                    <a:xfrm rot="5400000">
                      <a:off x="-98001" y="496614"/>
                      <a:ext cx="73060" cy="0"/>
                    </a:xfrm>
                    <a:prstGeom prst="line">
                      <a:avLst/>
                    </a:prstGeom>
                    <a:ln w="1905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1" name="14 Grupo"/>
                <p:cNvGrpSpPr>
                  <a:grpSpLocks/>
                </p:cNvGrpSpPr>
                <p:nvPr/>
              </p:nvGrpSpPr>
              <p:grpSpPr bwMode="auto">
                <a:xfrm>
                  <a:off x="-196759" y="717435"/>
                  <a:ext cx="1183691" cy="307922"/>
                  <a:chOff x="-188913" y="725003"/>
                  <a:chExt cx="1183691" cy="307922"/>
                </a:xfrm>
              </p:grpSpPr>
              <p:sp>
                <p:nvSpPr>
                  <p:cNvPr id="47" name="32 Rectángulo"/>
                  <p:cNvSpPr>
                    <a:spLocks noChangeArrowheads="1"/>
                  </p:cNvSpPr>
                  <p:nvPr/>
                </p:nvSpPr>
                <p:spPr bwMode="auto">
                  <a:xfrm>
                    <a:off x="-49224" y="725003"/>
                    <a:ext cx="1044002" cy="3079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 typeface="Arial" charset="0"/>
                      <a:buNone/>
                    </a:pPr>
                    <a:r>
                      <a:rPr lang="en-US" altLang="es-ES" sz="700" b="1" dirty="0" smtClean="0">
                        <a:latin typeface="Arial" charset="0"/>
                        <a:cs typeface="Arial" charset="0"/>
                      </a:rPr>
                      <a:t>OL-HDF - </a:t>
                    </a:r>
                    <a:r>
                      <a:rPr lang="en-US" altLang="es-ES" sz="700" b="1" dirty="0">
                        <a:latin typeface="Arial" charset="0"/>
                        <a:cs typeface="Arial" charset="0"/>
                      </a:rPr>
                      <a:t>censored</a:t>
                    </a:r>
                  </a:p>
                </p:txBody>
              </p:sp>
              <p:grpSp>
                <p:nvGrpSpPr>
                  <p:cNvPr id="48" name="11 Grupo"/>
                  <p:cNvGrpSpPr>
                    <a:grpSpLocks/>
                  </p:cNvGrpSpPr>
                  <p:nvPr/>
                </p:nvGrpSpPr>
                <p:grpSpPr bwMode="auto">
                  <a:xfrm>
                    <a:off x="-188913" y="789030"/>
                    <a:ext cx="187111" cy="72000"/>
                    <a:chOff x="175665" y="271852"/>
                    <a:chExt cx="187111" cy="72000"/>
                  </a:xfrm>
                </p:grpSpPr>
                <p:cxnSp>
                  <p:nvCxnSpPr>
                    <p:cNvPr id="49" name="48 Conector recto"/>
                    <p:cNvCxnSpPr/>
                    <p:nvPr/>
                  </p:nvCxnSpPr>
                  <p:spPr>
                    <a:xfrm>
                      <a:off x="176363" y="307830"/>
                      <a:ext cx="195263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49 Conector recto"/>
                    <p:cNvCxnSpPr/>
                    <p:nvPr/>
                  </p:nvCxnSpPr>
                  <p:spPr>
                    <a:xfrm rot="5400000">
                      <a:off x="241433" y="307831"/>
                      <a:ext cx="73060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2" name="15 Grupo"/>
                <p:cNvGrpSpPr>
                  <a:grpSpLocks/>
                </p:cNvGrpSpPr>
                <p:nvPr/>
              </p:nvGrpSpPr>
              <p:grpSpPr bwMode="auto">
                <a:xfrm>
                  <a:off x="-196759" y="881066"/>
                  <a:ext cx="1110363" cy="200022"/>
                  <a:chOff x="-191575" y="881066"/>
                  <a:chExt cx="1110363" cy="200022"/>
                </a:xfrm>
              </p:grpSpPr>
              <p:sp>
                <p:nvSpPr>
                  <p:cNvPr id="43" name="29 Rectángulo"/>
                  <p:cNvSpPr>
                    <a:spLocks noChangeArrowheads="1"/>
                  </p:cNvSpPr>
                  <p:nvPr/>
                </p:nvSpPr>
                <p:spPr bwMode="auto">
                  <a:xfrm>
                    <a:off x="-49224" y="881066"/>
                    <a:ext cx="968012" cy="2000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  <a:ea typeface="MS PGothic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s-ES_tradnl" altLang="es-ES" sz="700" b="1" dirty="0" smtClean="0">
                        <a:latin typeface="Arial" charset="0"/>
                        <a:cs typeface="Arial" charset="0"/>
                      </a:rPr>
                      <a:t>HD </a:t>
                    </a:r>
                    <a:r>
                      <a:rPr lang="en-US" altLang="es-ES" sz="700" b="1" dirty="0">
                        <a:latin typeface="Arial" charset="0"/>
                        <a:cs typeface="Arial" charset="0"/>
                      </a:rPr>
                      <a:t>- censored</a:t>
                    </a:r>
                    <a:endParaRPr lang="es-ES" altLang="es-ES" sz="700" b="1" dirty="0">
                      <a:latin typeface="Arial" charset="0"/>
                      <a:cs typeface="Arial" charset="0"/>
                    </a:endParaRPr>
                  </a:p>
                </p:txBody>
              </p:sp>
              <p:grpSp>
                <p:nvGrpSpPr>
                  <p:cNvPr id="44" name="68 Grupo"/>
                  <p:cNvGrpSpPr>
                    <a:grpSpLocks/>
                  </p:cNvGrpSpPr>
                  <p:nvPr/>
                </p:nvGrpSpPr>
                <p:grpSpPr bwMode="auto">
                  <a:xfrm>
                    <a:off x="-191575" y="945077"/>
                    <a:ext cx="187111" cy="72000"/>
                    <a:chOff x="175665" y="271852"/>
                    <a:chExt cx="187111" cy="72000"/>
                  </a:xfrm>
                </p:grpSpPr>
                <p:cxnSp>
                  <p:nvCxnSpPr>
                    <p:cNvPr id="45" name="44 Conector recto"/>
                    <p:cNvCxnSpPr/>
                    <p:nvPr/>
                  </p:nvCxnSpPr>
                  <p:spPr>
                    <a:xfrm>
                      <a:off x="176363" y="307804"/>
                      <a:ext cx="195263" cy="0"/>
                    </a:xfrm>
                    <a:prstGeom prst="line">
                      <a:avLst/>
                    </a:prstGeom>
                    <a:ln w="1905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" name="45 Conector recto"/>
                    <p:cNvCxnSpPr/>
                    <p:nvPr/>
                  </p:nvCxnSpPr>
                  <p:spPr>
                    <a:xfrm rot="5400000">
                      <a:off x="241433" y="307804"/>
                      <a:ext cx="73060" cy="0"/>
                    </a:xfrm>
                    <a:prstGeom prst="line">
                      <a:avLst/>
                    </a:prstGeom>
                    <a:ln w="1905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</p:grpSp>
      <p:pic>
        <p:nvPicPr>
          <p:cNvPr id="1026" name="Picture 2"/>
          <p:cNvPicPr preferRelativeResize="0"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816" t="6944" r="24951" b="10615"/>
          <a:stretch/>
        </p:blipFill>
        <p:spPr bwMode="auto">
          <a:xfrm>
            <a:off x="2842087" y="1681162"/>
            <a:ext cx="2574192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39 CuadroTexto"/>
          <p:cNvSpPr txBox="1">
            <a:spLocks noChangeArrowheads="1"/>
          </p:cNvSpPr>
          <p:nvPr/>
        </p:nvSpPr>
        <p:spPr bwMode="auto">
          <a:xfrm>
            <a:off x="2885012" y="1395923"/>
            <a:ext cx="25066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ES" sz="700" b="1" dirty="0">
                <a:latin typeface="Arial" charset="0"/>
                <a:cs typeface="Arial" charset="0"/>
              </a:rPr>
              <a:t>CV </a:t>
            </a:r>
            <a:r>
              <a:rPr lang="en-US" altLang="es-ES" sz="700" b="1" dirty="0">
                <a:latin typeface="Arial" charset="0"/>
                <a:cs typeface="Arial" charset="0"/>
              </a:rPr>
              <a:t>mortality-free</a:t>
            </a:r>
            <a:r>
              <a:rPr lang="es-ES_tradnl" altLang="es-ES" sz="700" b="1" dirty="0">
                <a:latin typeface="Arial" charset="0"/>
                <a:cs typeface="Arial" charset="0"/>
              </a:rPr>
              <a:t> </a:t>
            </a:r>
            <a:r>
              <a:rPr lang="en-US" altLang="es-ES" sz="700" b="1" dirty="0">
                <a:latin typeface="Arial" charset="0"/>
                <a:cs typeface="Arial" charset="0"/>
              </a:rPr>
              <a:t>survival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_tradnl" altLang="es-ES" sz="700" b="1" dirty="0" err="1" smtClean="0">
                <a:latin typeface="Arial" charset="0"/>
                <a:cs typeface="Arial" charset="0"/>
              </a:rPr>
              <a:t>whole</a:t>
            </a:r>
            <a:r>
              <a:rPr lang="es-ES_tradnl" altLang="es-ES" sz="700" b="1" dirty="0" smtClean="0">
                <a:latin typeface="Arial" charset="0"/>
                <a:cs typeface="Arial" charset="0"/>
              </a:rPr>
              <a:t> </a:t>
            </a:r>
            <a:r>
              <a:rPr lang="es-ES_tradnl" altLang="es-ES" sz="700" b="1" dirty="0" err="1" smtClean="0">
                <a:latin typeface="Arial" charset="0"/>
                <a:cs typeface="Arial" charset="0"/>
              </a:rPr>
              <a:t>cohort</a:t>
            </a:r>
            <a:endParaRPr lang="es-ES_tradnl" altLang="es-ES" sz="700" b="1" dirty="0">
              <a:latin typeface="Arial" charset="0"/>
              <a:cs typeface="Arial" charset="0"/>
            </a:endParaRPr>
          </a:p>
        </p:txBody>
      </p:sp>
      <p:sp>
        <p:nvSpPr>
          <p:cNvPr id="10" name="45 CuadroTexto"/>
          <p:cNvSpPr txBox="1">
            <a:spLocks noChangeArrowheads="1"/>
          </p:cNvSpPr>
          <p:nvPr/>
        </p:nvSpPr>
        <p:spPr bwMode="auto">
          <a:xfrm>
            <a:off x="2540524" y="1746761"/>
            <a:ext cx="309563" cy="200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>
                <a:latin typeface="Arial" charset="0"/>
                <a:cs typeface="Arial" charset="0"/>
              </a:rPr>
              <a:t>1.0</a:t>
            </a:r>
            <a:endParaRPr lang="es-ES" altLang="es-ES" sz="700" b="1">
              <a:latin typeface="Arial" charset="0"/>
              <a:cs typeface="Arial" charset="0"/>
            </a:endParaRPr>
          </a:p>
        </p:txBody>
      </p:sp>
      <p:sp>
        <p:nvSpPr>
          <p:cNvPr id="11" name="46 CuadroTexto"/>
          <p:cNvSpPr txBox="1">
            <a:spLocks noChangeArrowheads="1"/>
          </p:cNvSpPr>
          <p:nvPr/>
        </p:nvSpPr>
        <p:spPr bwMode="auto">
          <a:xfrm>
            <a:off x="2540524" y="2113473"/>
            <a:ext cx="309563" cy="200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>
                <a:latin typeface="Arial" charset="0"/>
                <a:cs typeface="Arial" charset="0"/>
              </a:rPr>
              <a:t>0.8</a:t>
            </a:r>
            <a:endParaRPr lang="es-ES" altLang="es-ES" sz="700" b="1">
              <a:latin typeface="Arial" charset="0"/>
              <a:cs typeface="Arial" charset="0"/>
            </a:endParaRPr>
          </a:p>
        </p:txBody>
      </p:sp>
      <p:sp>
        <p:nvSpPr>
          <p:cNvPr id="12" name="47 CuadroTexto"/>
          <p:cNvSpPr txBox="1">
            <a:spLocks noChangeArrowheads="1"/>
          </p:cNvSpPr>
          <p:nvPr/>
        </p:nvSpPr>
        <p:spPr bwMode="auto">
          <a:xfrm>
            <a:off x="2540524" y="2478598"/>
            <a:ext cx="309563" cy="200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>
                <a:latin typeface="Arial" charset="0"/>
                <a:cs typeface="Arial" charset="0"/>
              </a:rPr>
              <a:t>0.6</a:t>
            </a:r>
          </a:p>
        </p:txBody>
      </p:sp>
      <p:sp>
        <p:nvSpPr>
          <p:cNvPr id="13" name="48 CuadroTexto"/>
          <p:cNvSpPr txBox="1">
            <a:spLocks noChangeArrowheads="1"/>
          </p:cNvSpPr>
          <p:nvPr/>
        </p:nvSpPr>
        <p:spPr bwMode="auto">
          <a:xfrm>
            <a:off x="2540524" y="2843723"/>
            <a:ext cx="309563" cy="200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>
                <a:latin typeface="Arial" charset="0"/>
                <a:cs typeface="Arial" charset="0"/>
              </a:rPr>
              <a:t>0.4</a:t>
            </a:r>
            <a:endParaRPr lang="es-ES" altLang="es-ES" sz="700" b="1">
              <a:latin typeface="Arial" charset="0"/>
              <a:cs typeface="Arial" charset="0"/>
            </a:endParaRPr>
          </a:p>
        </p:txBody>
      </p:sp>
      <p:sp>
        <p:nvSpPr>
          <p:cNvPr id="14" name="49 CuadroTexto"/>
          <p:cNvSpPr txBox="1">
            <a:spLocks noChangeArrowheads="1"/>
          </p:cNvSpPr>
          <p:nvPr/>
        </p:nvSpPr>
        <p:spPr bwMode="auto">
          <a:xfrm>
            <a:off x="2540524" y="3210436"/>
            <a:ext cx="309563" cy="200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>
                <a:latin typeface="Arial" charset="0"/>
                <a:cs typeface="Arial" charset="0"/>
              </a:rPr>
              <a:t>0.2</a:t>
            </a:r>
            <a:endParaRPr lang="es-ES" altLang="es-ES" sz="700" b="1">
              <a:latin typeface="Arial" charset="0"/>
              <a:cs typeface="Arial" charset="0"/>
            </a:endParaRPr>
          </a:p>
        </p:txBody>
      </p:sp>
      <p:sp>
        <p:nvSpPr>
          <p:cNvPr id="15" name="50 CuadroTexto"/>
          <p:cNvSpPr txBox="1">
            <a:spLocks noChangeArrowheads="1"/>
          </p:cNvSpPr>
          <p:nvPr/>
        </p:nvSpPr>
        <p:spPr bwMode="auto">
          <a:xfrm>
            <a:off x="2540524" y="3575561"/>
            <a:ext cx="309563" cy="200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>
                <a:latin typeface="Arial" charset="0"/>
                <a:cs typeface="Arial" charset="0"/>
              </a:rPr>
              <a:t>0.0</a:t>
            </a:r>
            <a:endParaRPr lang="es-ES" altLang="es-ES" sz="700" b="1">
              <a:latin typeface="Arial" charset="0"/>
              <a:cs typeface="Arial" charset="0"/>
            </a:endParaRPr>
          </a:p>
        </p:txBody>
      </p:sp>
      <p:sp>
        <p:nvSpPr>
          <p:cNvPr id="16" name="65 CuadroTexto"/>
          <p:cNvSpPr txBox="1">
            <a:spLocks noChangeArrowheads="1"/>
          </p:cNvSpPr>
          <p:nvPr/>
        </p:nvSpPr>
        <p:spPr bwMode="auto">
          <a:xfrm>
            <a:off x="2881837" y="4008948"/>
            <a:ext cx="2498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700" b="1" dirty="0" err="1">
                <a:latin typeface="Arial" charset="0"/>
                <a:cs typeface="Arial" charset="0"/>
              </a:rPr>
              <a:t>Years</a:t>
            </a:r>
            <a:endParaRPr lang="es-ES" altLang="es-ES" sz="700" b="1" dirty="0">
              <a:latin typeface="Arial" charset="0"/>
              <a:cs typeface="Arial" charset="0"/>
            </a:endParaRPr>
          </a:p>
        </p:txBody>
      </p:sp>
      <p:sp>
        <p:nvSpPr>
          <p:cNvPr id="18" name="41 CuadroTexto"/>
          <p:cNvSpPr txBox="1">
            <a:spLocks noChangeArrowheads="1"/>
          </p:cNvSpPr>
          <p:nvPr/>
        </p:nvSpPr>
        <p:spPr bwMode="auto">
          <a:xfrm rot="16200000">
            <a:off x="1467374" y="2661161"/>
            <a:ext cx="20288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700" b="1">
                <a:latin typeface="Arial" charset="0"/>
                <a:cs typeface="Arial" charset="0"/>
              </a:rPr>
              <a:t>Survival</a:t>
            </a:r>
            <a:endParaRPr lang="es-ES" altLang="es-ES" sz="700" b="1">
              <a:latin typeface="Arial" charset="0"/>
              <a:cs typeface="Arial" charset="0"/>
            </a:endParaRPr>
          </a:p>
        </p:txBody>
      </p:sp>
      <p:sp>
        <p:nvSpPr>
          <p:cNvPr id="19" name="16 Rectángulo"/>
          <p:cNvSpPr>
            <a:spLocks noChangeArrowheads="1"/>
          </p:cNvSpPr>
          <p:nvPr/>
        </p:nvSpPr>
        <p:spPr bwMode="auto">
          <a:xfrm>
            <a:off x="2897675" y="3472412"/>
            <a:ext cx="161935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700" b="1" dirty="0" smtClean="0">
                <a:latin typeface="Arial" charset="0"/>
                <a:cs typeface="Arial" charset="0"/>
              </a:rPr>
              <a:t>Log-rank=10.117; </a:t>
            </a:r>
            <a:r>
              <a:rPr lang="en-US" altLang="es-ES" sz="700" b="1" i="1" dirty="0" smtClean="0">
                <a:latin typeface="Arial" charset="0"/>
                <a:cs typeface="Arial" charset="0"/>
              </a:rPr>
              <a:t>P=</a:t>
            </a:r>
            <a:r>
              <a:rPr lang="en-US" altLang="es-ES" sz="700" b="1" dirty="0" smtClean="0">
                <a:latin typeface="Arial" charset="0"/>
                <a:cs typeface="Arial" charset="0"/>
              </a:rPr>
              <a:t>0.001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700" b="1" dirty="0" smtClean="0">
                <a:latin typeface="Arial" charset="0"/>
                <a:cs typeface="Arial" charset="0"/>
              </a:rPr>
              <a:t>HR=0.740 (0.615 – 0.892); </a:t>
            </a:r>
            <a:r>
              <a:rPr lang="en-US" altLang="es-ES" sz="700" b="1" i="1" dirty="0" smtClean="0">
                <a:latin typeface="Arial" charset="0"/>
                <a:cs typeface="Arial" charset="0"/>
              </a:rPr>
              <a:t>P</a:t>
            </a:r>
            <a:r>
              <a:rPr lang="en-US" altLang="es-ES" sz="700" b="1" dirty="0" smtClean="0">
                <a:latin typeface="Arial" charset="0"/>
                <a:cs typeface="Arial" charset="0"/>
              </a:rPr>
              <a:t>=0.002</a:t>
            </a:r>
            <a:endParaRPr lang="en-US" altLang="es-ES" sz="700" b="1" dirty="0">
              <a:latin typeface="Arial" charset="0"/>
              <a:cs typeface="Arial" charset="0"/>
            </a:endParaRPr>
          </a:p>
        </p:txBody>
      </p:sp>
      <p:graphicFrame>
        <p:nvGraphicFramePr>
          <p:cNvPr id="21" name="2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73167775"/>
              </p:ext>
            </p:extLst>
          </p:nvPr>
        </p:nvGraphicFramePr>
        <p:xfrm>
          <a:off x="1493725" y="4252788"/>
          <a:ext cx="3898800" cy="971550"/>
        </p:xfrm>
        <a:graphic>
          <a:graphicData uri="http://schemas.openxmlformats.org/drawingml/2006/table">
            <a:tbl>
              <a:tblPr firstRow="1" bandRow="1"/>
              <a:tblGrid>
                <a:gridCol w="772131"/>
                <a:gridCol w="649397"/>
                <a:gridCol w="353896"/>
                <a:gridCol w="353896"/>
                <a:gridCol w="353896"/>
                <a:gridCol w="353896"/>
                <a:gridCol w="353896"/>
                <a:gridCol w="353896"/>
                <a:gridCol w="353896"/>
              </a:tblGrid>
              <a:tr h="179574">
                <a:tc>
                  <a:txBody>
                    <a:bodyPr/>
                    <a:lstStyle/>
                    <a:p>
                      <a:endParaRPr lang="es-E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s-E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.0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6.0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7994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s-E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HD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Event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2029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116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202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263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319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353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376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994">
                <a:tc vMerge="1">
                  <a:txBody>
                    <a:bodyPr/>
                    <a:lstStyle/>
                    <a:p>
                      <a:pPr algn="l" fontAlgn="t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</a:t>
                      </a:r>
                      <a:r>
                        <a:rPr lang="es-ES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s-ES" sz="7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isk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1510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1141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862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620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342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170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99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OL-HDF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Event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1046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45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76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106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132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149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158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994">
                <a:tc vMerge="1">
                  <a:txBody>
                    <a:bodyPr/>
                    <a:lstStyle/>
                    <a:p>
                      <a:pPr algn="l" fontAlgn="t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</a:t>
                      </a:r>
                      <a:r>
                        <a:rPr lang="es-ES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s-ES" sz="7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isk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855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669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492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358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201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103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51 CuadroTexto"/>
          <p:cNvSpPr txBox="1">
            <a:spLocks noChangeArrowheads="1"/>
          </p:cNvSpPr>
          <p:nvPr/>
        </p:nvSpPr>
        <p:spPr bwMode="auto">
          <a:xfrm>
            <a:off x="2859273" y="3846657"/>
            <a:ext cx="309563" cy="200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 dirty="0" smtClean="0">
                <a:latin typeface="Arial" charset="0"/>
                <a:cs typeface="Arial" charset="0"/>
              </a:rPr>
              <a:t>0.0</a:t>
            </a:r>
            <a:endParaRPr lang="es-ES" altLang="es-ES" sz="700" b="1" dirty="0">
              <a:latin typeface="Arial" charset="0"/>
              <a:cs typeface="Arial" charset="0"/>
            </a:endParaRPr>
          </a:p>
        </p:txBody>
      </p:sp>
      <p:sp>
        <p:nvSpPr>
          <p:cNvPr id="23" name="52 CuadroTexto"/>
          <p:cNvSpPr txBox="1">
            <a:spLocks noChangeArrowheads="1"/>
          </p:cNvSpPr>
          <p:nvPr/>
        </p:nvSpPr>
        <p:spPr bwMode="auto">
          <a:xfrm>
            <a:off x="3234717" y="3846657"/>
            <a:ext cx="309700" cy="20005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 dirty="0" smtClean="0">
                <a:latin typeface="Arial" charset="0"/>
                <a:cs typeface="Arial" charset="0"/>
              </a:rPr>
              <a:t>1.0</a:t>
            </a:r>
            <a:endParaRPr lang="es-ES" altLang="es-ES" sz="700" b="1" dirty="0">
              <a:latin typeface="Arial" charset="0"/>
              <a:cs typeface="Arial" charset="0"/>
            </a:endParaRPr>
          </a:p>
        </p:txBody>
      </p:sp>
      <p:sp>
        <p:nvSpPr>
          <p:cNvPr id="24" name="53 CuadroTexto"/>
          <p:cNvSpPr txBox="1">
            <a:spLocks noChangeArrowheads="1"/>
          </p:cNvSpPr>
          <p:nvPr/>
        </p:nvSpPr>
        <p:spPr bwMode="auto">
          <a:xfrm>
            <a:off x="3609367" y="3846657"/>
            <a:ext cx="309700" cy="20005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 dirty="0">
                <a:latin typeface="Arial" charset="0"/>
                <a:cs typeface="Arial" charset="0"/>
              </a:rPr>
              <a:t>2</a:t>
            </a:r>
            <a:r>
              <a:rPr lang="es-ES_tradnl" altLang="es-ES" sz="700" b="1" dirty="0" smtClean="0">
                <a:latin typeface="Arial" charset="0"/>
                <a:cs typeface="Arial" charset="0"/>
              </a:rPr>
              <a:t>.0</a:t>
            </a:r>
            <a:endParaRPr lang="es-ES" altLang="es-ES" sz="700" b="1" dirty="0">
              <a:latin typeface="Arial" charset="0"/>
              <a:cs typeface="Arial" charset="0"/>
            </a:endParaRPr>
          </a:p>
        </p:txBody>
      </p:sp>
      <p:sp>
        <p:nvSpPr>
          <p:cNvPr id="25" name="54 CuadroTexto"/>
          <p:cNvSpPr txBox="1">
            <a:spLocks noChangeArrowheads="1"/>
          </p:cNvSpPr>
          <p:nvPr/>
        </p:nvSpPr>
        <p:spPr bwMode="auto">
          <a:xfrm>
            <a:off x="3985604" y="3846657"/>
            <a:ext cx="309700" cy="20005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 dirty="0" smtClean="0">
                <a:latin typeface="Arial" charset="0"/>
                <a:cs typeface="Arial" charset="0"/>
              </a:rPr>
              <a:t>3.0</a:t>
            </a:r>
            <a:endParaRPr lang="es-ES" altLang="es-ES" sz="700" b="1" dirty="0">
              <a:latin typeface="Arial" charset="0"/>
              <a:cs typeface="Arial" charset="0"/>
            </a:endParaRPr>
          </a:p>
        </p:txBody>
      </p:sp>
      <p:sp>
        <p:nvSpPr>
          <p:cNvPr id="26" name="55 CuadroTexto"/>
          <p:cNvSpPr txBox="1">
            <a:spLocks noChangeArrowheads="1"/>
          </p:cNvSpPr>
          <p:nvPr/>
        </p:nvSpPr>
        <p:spPr bwMode="auto">
          <a:xfrm>
            <a:off x="4362635" y="3846657"/>
            <a:ext cx="309700" cy="20005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 dirty="0" smtClean="0">
                <a:latin typeface="Arial" charset="0"/>
                <a:cs typeface="Arial" charset="0"/>
              </a:rPr>
              <a:t>4.0</a:t>
            </a:r>
            <a:endParaRPr lang="es-ES" altLang="es-ES" sz="700" b="1" dirty="0">
              <a:latin typeface="Arial" charset="0"/>
              <a:cs typeface="Arial" charset="0"/>
            </a:endParaRPr>
          </a:p>
        </p:txBody>
      </p:sp>
      <p:sp>
        <p:nvSpPr>
          <p:cNvPr id="27" name="56 CuadroTexto"/>
          <p:cNvSpPr txBox="1">
            <a:spLocks noChangeArrowheads="1"/>
          </p:cNvSpPr>
          <p:nvPr/>
        </p:nvSpPr>
        <p:spPr bwMode="auto">
          <a:xfrm>
            <a:off x="5111935" y="3846657"/>
            <a:ext cx="309700" cy="20005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 dirty="0" smtClean="0">
                <a:latin typeface="Arial" charset="0"/>
                <a:cs typeface="Arial" charset="0"/>
              </a:rPr>
              <a:t>6.0</a:t>
            </a:r>
            <a:endParaRPr lang="es-ES" altLang="es-ES" sz="700" b="1" dirty="0">
              <a:latin typeface="Arial" charset="0"/>
              <a:cs typeface="Arial" charset="0"/>
            </a:endParaRPr>
          </a:p>
        </p:txBody>
      </p:sp>
      <p:sp>
        <p:nvSpPr>
          <p:cNvPr id="28" name="55 CuadroTexto"/>
          <p:cNvSpPr txBox="1">
            <a:spLocks noChangeArrowheads="1"/>
          </p:cNvSpPr>
          <p:nvPr/>
        </p:nvSpPr>
        <p:spPr bwMode="auto">
          <a:xfrm>
            <a:off x="4735698" y="3846657"/>
            <a:ext cx="309700" cy="20005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 dirty="0" smtClean="0">
                <a:latin typeface="Arial" charset="0"/>
                <a:cs typeface="Arial" charset="0"/>
              </a:rPr>
              <a:t>5.0</a:t>
            </a:r>
            <a:endParaRPr lang="es-ES" altLang="es-ES" sz="700" b="1" dirty="0">
              <a:latin typeface="Arial" charset="0"/>
              <a:cs typeface="Arial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19749" y="629229"/>
            <a:ext cx="39965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latin typeface="Arial" pitchFamily="34" charset="0"/>
                <a:ea typeface="Calibri" pitchFamily="34" charset="0"/>
                <a:cs typeface="Arial" pitchFamily="34" charset="0"/>
              </a:rPr>
              <a:t>Supplementary Figure </a:t>
            </a:r>
            <a:r>
              <a:rPr lang="en-US" sz="1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2. </a:t>
            </a:r>
            <a:r>
              <a:rPr lang="en-US" sz="1000" dirty="0">
                <a:latin typeface="Arial" pitchFamily="34" charset="0"/>
                <a:ea typeface="Calibri" pitchFamily="34" charset="0"/>
                <a:cs typeface="Arial" pitchFamily="34" charset="0"/>
              </a:rPr>
              <a:t>Kaplan-Meier analyses comparing cardiovascular mortality between online hemodiafiltration (HDF) and high-flux hemodialysis (HD) study groups before the propensity score matching. 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487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109</Words>
  <Application>Microsoft Office PowerPoint</Application>
  <PresentationFormat>Presentación en pantalla (4:3)</PresentationFormat>
  <Paragraphs>63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FME Spain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Javier Varas Garcia</dc:creator>
  <cp:lastModifiedBy>convidat</cp:lastModifiedBy>
  <cp:revision>28</cp:revision>
  <cp:lastPrinted>2017-09-08T07:43:52Z</cp:lastPrinted>
  <dcterms:created xsi:type="dcterms:W3CDTF">2017-03-21T14:42:41Z</dcterms:created>
  <dcterms:modified xsi:type="dcterms:W3CDTF">2017-09-08T09:20:58Z</dcterms:modified>
</cp:coreProperties>
</file>