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7" r:id="rId5"/>
    <p:sldMasterId id="2147493479" r:id="rId6"/>
  </p:sldMasterIdLst>
  <p:notesMasterIdLst>
    <p:notesMasterId r:id="rId29"/>
  </p:notesMasterIdLst>
  <p:sldIdLst>
    <p:sldId id="257" r:id="rId7"/>
    <p:sldId id="259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3" r:id="rId16"/>
    <p:sldId id="264" r:id="rId17"/>
    <p:sldId id="274" r:id="rId18"/>
    <p:sldId id="275" r:id="rId19"/>
    <p:sldId id="276" r:id="rId20"/>
    <p:sldId id="277" r:id="rId21"/>
    <p:sldId id="278" r:id="rId22"/>
    <p:sldId id="281" r:id="rId23"/>
    <p:sldId id="280" r:id="rId24"/>
    <p:sldId id="282" r:id="rId25"/>
    <p:sldId id="283" r:id="rId26"/>
    <p:sldId id="279" r:id="rId27"/>
    <p:sldId id="285" r:id="rId28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4C"/>
    <a:srgbClr val="D50033"/>
    <a:srgbClr val="1966A0"/>
    <a:srgbClr val="17213E"/>
    <a:srgbClr val="1E6F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317" autoAdjust="0"/>
  </p:normalViewPr>
  <p:slideViewPr>
    <p:cSldViewPr snapToGrid="0" snapToObjects="1">
      <p:cViewPr>
        <p:scale>
          <a:sx n="100" d="100"/>
          <a:sy n="100" d="100"/>
        </p:scale>
        <p:origin x="-702" y="-13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5F7D31-5563-894E-B899-BA93038A4AF6}" type="doc">
      <dgm:prSet loTypeId="urn:microsoft.com/office/officeart/2005/8/layout/cycle5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6B606A-C09E-8C4A-ABCA-7B1B0151EA41}">
      <dgm:prSet/>
      <dgm:spPr>
        <a:solidFill>
          <a:srgbClr val="E6004C"/>
        </a:solidFill>
        <a:effectLst/>
      </dgm:spPr>
      <dgm:t>
        <a:bodyPr/>
        <a:lstStyle/>
        <a:p>
          <a:pPr rtl="0"/>
          <a:r>
            <a:rPr lang="en-US" dirty="0" smtClean="0">
              <a:effectLst/>
              <a:latin typeface="+mj-lt"/>
              <a:cs typeface="Avenir Black Oblique"/>
            </a:rPr>
            <a:t>#</a:t>
          </a:r>
          <a:r>
            <a:rPr lang="en-US" dirty="0" err="1" smtClean="0">
              <a:effectLst/>
              <a:latin typeface="+mj-lt"/>
              <a:cs typeface="Avenir Black Oblique"/>
            </a:rPr>
            <a:t>auslibchat</a:t>
          </a:r>
          <a:r>
            <a:rPr lang="en-US" dirty="0" smtClean="0">
              <a:effectLst/>
              <a:latin typeface="+mj-lt"/>
              <a:cs typeface="Avenir Black Oblique"/>
            </a:rPr>
            <a:t> open medium</a:t>
          </a:r>
          <a:endParaRPr lang="en-US" dirty="0">
            <a:effectLst/>
            <a:latin typeface="+mj-lt"/>
            <a:cs typeface="Avenir Black Oblique"/>
          </a:endParaRPr>
        </a:p>
      </dgm:t>
    </dgm:pt>
    <dgm:pt modelId="{C544AD10-9DB8-794A-9937-67E355EA974B}" type="parTrans" cxnId="{049DB292-4E31-C149-BD52-D8CF38D69690}">
      <dgm:prSet/>
      <dgm:spPr/>
      <dgm:t>
        <a:bodyPr/>
        <a:lstStyle/>
        <a:p>
          <a:endParaRPr lang="en-US"/>
        </a:p>
      </dgm:t>
    </dgm:pt>
    <dgm:pt modelId="{11F24AFF-22E7-2F41-ADCF-4E4AF82C261B}" type="sibTrans" cxnId="{049DB292-4E31-C149-BD52-D8CF38D69690}">
      <dgm:prSet/>
      <dgm:spPr>
        <a:solidFill>
          <a:srgbClr val="E6004C"/>
        </a:solidFill>
        <a:ln w="57150" cmpd="sng">
          <a:solidFill>
            <a:schemeClr val="bg1"/>
          </a:solidFill>
        </a:ln>
        <a:effectLst/>
      </dgm:spPr>
      <dgm:t>
        <a:bodyPr/>
        <a:lstStyle/>
        <a:p>
          <a:endParaRPr lang="en-US"/>
        </a:p>
      </dgm:t>
    </dgm:pt>
    <dgm:pt modelId="{116D6AFD-47F9-1D4E-859B-46A8FF62BE2D}">
      <dgm:prSet custT="1"/>
      <dgm:spPr>
        <a:solidFill>
          <a:srgbClr val="E6004C"/>
        </a:solidFill>
      </dgm:spPr>
      <dgm:t>
        <a:bodyPr/>
        <a:lstStyle/>
        <a:p>
          <a:pPr rtl="0"/>
          <a:r>
            <a:rPr lang="en-US" sz="1600" dirty="0" smtClean="0">
              <a:solidFill>
                <a:srgbClr val="FFFFFF"/>
              </a:solidFill>
            </a:rPr>
            <a:t>Promote benefits of being actively involved</a:t>
          </a:r>
          <a:endParaRPr lang="en-US" sz="1600" dirty="0">
            <a:solidFill>
              <a:srgbClr val="FFFFFF"/>
            </a:solidFill>
          </a:endParaRPr>
        </a:p>
      </dgm:t>
    </dgm:pt>
    <dgm:pt modelId="{B210BD3D-9134-F94D-B83C-4B168AC4661C}" type="parTrans" cxnId="{3D964437-D7EE-8743-BAB8-0C596D0EC622}">
      <dgm:prSet/>
      <dgm:spPr/>
      <dgm:t>
        <a:bodyPr/>
        <a:lstStyle/>
        <a:p>
          <a:endParaRPr lang="en-US"/>
        </a:p>
      </dgm:t>
    </dgm:pt>
    <dgm:pt modelId="{DA133F96-149F-6B4D-8378-9BB434AF60B1}" type="sibTrans" cxnId="{3D964437-D7EE-8743-BAB8-0C596D0EC622}">
      <dgm:prSet/>
      <dgm:spPr>
        <a:solidFill>
          <a:srgbClr val="E6004C"/>
        </a:solidFill>
        <a:ln w="57150" cmpd="sng">
          <a:solidFill>
            <a:schemeClr val="bg1"/>
          </a:solidFill>
        </a:ln>
        <a:effectLst/>
      </dgm:spPr>
      <dgm:t>
        <a:bodyPr/>
        <a:lstStyle/>
        <a:p>
          <a:endParaRPr lang="en-US"/>
        </a:p>
      </dgm:t>
    </dgm:pt>
    <dgm:pt modelId="{B4FE2E9D-20D4-2945-9BAB-36F0D5E6DD3F}">
      <dgm:prSet custT="1"/>
      <dgm:spPr>
        <a:solidFill>
          <a:srgbClr val="E6004C"/>
        </a:solidFill>
      </dgm:spPr>
      <dgm:t>
        <a:bodyPr/>
        <a:lstStyle/>
        <a:p>
          <a:pPr rtl="0"/>
          <a:r>
            <a:rPr lang="en-US" sz="1600" dirty="0" smtClean="0">
              <a:solidFill>
                <a:srgbClr val="FFFFFF"/>
              </a:solidFill>
            </a:rPr>
            <a:t>Increased engagement prosperous on both personal and community level</a:t>
          </a:r>
          <a:endParaRPr lang="en-US" sz="1600" dirty="0">
            <a:solidFill>
              <a:srgbClr val="FFFFFF"/>
            </a:solidFill>
          </a:endParaRPr>
        </a:p>
      </dgm:t>
    </dgm:pt>
    <dgm:pt modelId="{8DD3F513-0893-0D40-9193-61A16B3B378A}" type="parTrans" cxnId="{F1C364A3-3AA1-8245-8CC1-A978EB0466F1}">
      <dgm:prSet/>
      <dgm:spPr/>
      <dgm:t>
        <a:bodyPr/>
        <a:lstStyle/>
        <a:p>
          <a:endParaRPr lang="en-US"/>
        </a:p>
      </dgm:t>
    </dgm:pt>
    <dgm:pt modelId="{860A11F3-C880-F94A-92EF-1638CF3BBB0C}" type="sibTrans" cxnId="{F1C364A3-3AA1-8245-8CC1-A978EB0466F1}">
      <dgm:prSet/>
      <dgm:spPr>
        <a:solidFill>
          <a:srgbClr val="E6004C"/>
        </a:solidFill>
        <a:ln w="57150" cmpd="sng">
          <a:solidFill>
            <a:schemeClr val="bg1"/>
          </a:solidFill>
        </a:ln>
        <a:effectLst/>
      </dgm:spPr>
      <dgm:t>
        <a:bodyPr/>
        <a:lstStyle/>
        <a:p>
          <a:endParaRPr lang="en-US"/>
        </a:p>
      </dgm:t>
    </dgm:pt>
    <dgm:pt modelId="{792ECE91-75F2-B24F-B8AC-FF6EBC1EC63E}">
      <dgm:prSet custT="1"/>
      <dgm:spPr>
        <a:solidFill>
          <a:srgbClr val="E6004C"/>
        </a:solidFill>
      </dgm:spPr>
      <dgm:t>
        <a:bodyPr/>
        <a:lstStyle/>
        <a:p>
          <a:pPr rtl="0"/>
          <a:r>
            <a:rPr lang="en-US" sz="1600" dirty="0" smtClean="0">
              <a:solidFill>
                <a:srgbClr val="FFFFFF"/>
              </a:solidFill>
            </a:rPr>
            <a:t>Community engagement paid back on personal level &gt; building personal brand</a:t>
          </a:r>
          <a:endParaRPr lang="en-US" sz="1600" dirty="0">
            <a:solidFill>
              <a:srgbClr val="FFFFFF"/>
            </a:solidFill>
          </a:endParaRPr>
        </a:p>
      </dgm:t>
    </dgm:pt>
    <dgm:pt modelId="{0EAF7864-AB5E-AB4C-8DF5-C15F12BEC7C7}" type="parTrans" cxnId="{5587B1EA-91E6-D441-B2C6-A08E2DFC54AD}">
      <dgm:prSet/>
      <dgm:spPr/>
      <dgm:t>
        <a:bodyPr/>
        <a:lstStyle/>
        <a:p>
          <a:endParaRPr lang="en-US"/>
        </a:p>
      </dgm:t>
    </dgm:pt>
    <dgm:pt modelId="{91CBC9D1-6C95-E44C-973C-4A8F772E7DA1}" type="sibTrans" cxnId="{5587B1EA-91E6-D441-B2C6-A08E2DFC54AD}">
      <dgm:prSet/>
      <dgm:spPr>
        <a:solidFill>
          <a:srgbClr val="E6004C"/>
        </a:solidFill>
        <a:ln w="57150" cmpd="sng">
          <a:solidFill>
            <a:schemeClr val="bg1"/>
          </a:solidFill>
        </a:ln>
        <a:effectLst/>
      </dgm:spPr>
      <dgm:t>
        <a:bodyPr/>
        <a:lstStyle/>
        <a:p>
          <a:endParaRPr lang="en-US"/>
        </a:p>
      </dgm:t>
    </dgm:pt>
    <dgm:pt modelId="{F15EAB99-001D-024E-B1AA-070C91C057A2}" type="pres">
      <dgm:prSet presAssocID="{E45F7D31-5563-894E-B899-BA93038A4AF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CED3D3C2-39F1-FE4B-AAD2-9432FD0E2CEF}" type="pres">
      <dgm:prSet presAssocID="{BB6B606A-C09E-8C4A-ABCA-7B1B0151EA41}" presName="node" presStyleLbl="node1" presStyleIdx="0" presStyleCnt="4" custScaleX="121211" custScaleY="107627" custRadScaleRad="9594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D269BAF2-4D39-6845-98EE-D772DE38A773}" type="pres">
      <dgm:prSet presAssocID="{BB6B606A-C09E-8C4A-ABCA-7B1B0151EA41}" presName="spNode" presStyleCnt="0"/>
      <dgm:spPr/>
    </dgm:pt>
    <dgm:pt modelId="{A896900A-A2B2-4D44-A5D9-821E56F94995}" type="pres">
      <dgm:prSet presAssocID="{11F24AFF-22E7-2F41-ADCF-4E4AF82C261B}" presName="sibTrans" presStyleLbl="sibTrans1D1" presStyleIdx="0" presStyleCnt="4"/>
      <dgm:spPr/>
      <dgm:t>
        <a:bodyPr/>
        <a:lstStyle/>
        <a:p>
          <a:endParaRPr lang="en-AU"/>
        </a:p>
      </dgm:t>
    </dgm:pt>
    <dgm:pt modelId="{AE3EB2C6-550D-BB41-8A6D-FD2EB9DCADBB}" type="pres">
      <dgm:prSet presAssocID="{116D6AFD-47F9-1D4E-859B-46A8FF62BE2D}" presName="node" presStyleLbl="node1" presStyleIdx="1" presStyleCnt="4" custScaleX="121453" custScaleY="111159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3B20111B-5CFA-9A4F-9F55-9D4A86BDAA1C}" type="pres">
      <dgm:prSet presAssocID="{116D6AFD-47F9-1D4E-859B-46A8FF62BE2D}" presName="spNode" presStyleCnt="0"/>
      <dgm:spPr/>
    </dgm:pt>
    <dgm:pt modelId="{1ADBDB14-AA8A-BD44-8457-6C366E1B363C}" type="pres">
      <dgm:prSet presAssocID="{DA133F96-149F-6B4D-8378-9BB434AF60B1}" presName="sibTrans" presStyleLbl="sibTrans1D1" presStyleIdx="1" presStyleCnt="4"/>
      <dgm:spPr/>
      <dgm:t>
        <a:bodyPr/>
        <a:lstStyle/>
        <a:p>
          <a:endParaRPr lang="en-AU"/>
        </a:p>
      </dgm:t>
    </dgm:pt>
    <dgm:pt modelId="{CA438E9A-6A18-FD48-B5EB-665DE6BDC6DE}" type="pres">
      <dgm:prSet presAssocID="{B4FE2E9D-20D4-2945-9BAB-36F0D5E6DD3F}" presName="node" presStyleLbl="node1" presStyleIdx="2" presStyleCnt="4" custScaleX="120337" custScaleY="109174" custRadScaleRad="9594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4AFAFDAD-58D3-2547-A217-D15D04E445E0}" type="pres">
      <dgm:prSet presAssocID="{B4FE2E9D-20D4-2945-9BAB-36F0D5E6DD3F}" presName="spNode" presStyleCnt="0"/>
      <dgm:spPr/>
    </dgm:pt>
    <dgm:pt modelId="{E4A79C0F-D440-6940-B688-4CEA6E83FB96}" type="pres">
      <dgm:prSet presAssocID="{860A11F3-C880-F94A-92EF-1638CF3BBB0C}" presName="sibTrans" presStyleLbl="sibTrans1D1" presStyleIdx="2" presStyleCnt="4"/>
      <dgm:spPr/>
      <dgm:t>
        <a:bodyPr/>
        <a:lstStyle/>
        <a:p>
          <a:endParaRPr lang="en-AU"/>
        </a:p>
      </dgm:t>
    </dgm:pt>
    <dgm:pt modelId="{433668CC-4FA4-9948-AA3A-913A90E4C23C}" type="pres">
      <dgm:prSet presAssocID="{792ECE91-75F2-B24F-B8AC-FF6EBC1EC63E}" presName="node" presStyleLbl="node1" presStyleIdx="3" presStyleCnt="4" custScaleX="121524" custScaleY="110257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43412393-85DA-EB4C-A885-A01121B2E64F}" type="pres">
      <dgm:prSet presAssocID="{792ECE91-75F2-B24F-B8AC-FF6EBC1EC63E}" presName="spNode" presStyleCnt="0"/>
      <dgm:spPr/>
    </dgm:pt>
    <dgm:pt modelId="{2B7DF29A-640A-1C44-9F74-92186CC3AB2F}" type="pres">
      <dgm:prSet presAssocID="{91CBC9D1-6C95-E44C-973C-4A8F772E7DA1}" presName="sibTrans" presStyleLbl="sibTrans1D1" presStyleIdx="3" presStyleCnt="4"/>
      <dgm:spPr/>
      <dgm:t>
        <a:bodyPr/>
        <a:lstStyle/>
        <a:p>
          <a:endParaRPr lang="en-AU"/>
        </a:p>
      </dgm:t>
    </dgm:pt>
  </dgm:ptLst>
  <dgm:cxnLst>
    <dgm:cxn modelId="{8AA70817-A780-6043-97AB-B35A688984B5}" type="presOf" srcId="{E45F7D31-5563-894E-B899-BA93038A4AF6}" destId="{F15EAB99-001D-024E-B1AA-070C91C057A2}" srcOrd="0" destOrd="0" presId="urn:microsoft.com/office/officeart/2005/8/layout/cycle5"/>
    <dgm:cxn modelId="{F0774983-08A5-2B4F-8E52-626DABFE0A4D}" type="presOf" srcId="{792ECE91-75F2-B24F-B8AC-FF6EBC1EC63E}" destId="{433668CC-4FA4-9948-AA3A-913A90E4C23C}" srcOrd="0" destOrd="0" presId="urn:microsoft.com/office/officeart/2005/8/layout/cycle5"/>
    <dgm:cxn modelId="{5E7D0DCB-2144-A84D-BFFF-9A62E7B803E8}" type="presOf" srcId="{860A11F3-C880-F94A-92EF-1638CF3BBB0C}" destId="{E4A79C0F-D440-6940-B688-4CEA6E83FB96}" srcOrd="0" destOrd="0" presId="urn:microsoft.com/office/officeart/2005/8/layout/cycle5"/>
    <dgm:cxn modelId="{EC3E1E80-EB01-D64D-B7AB-811DF0FB2B82}" type="presOf" srcId="{B4FE2E9D-20D4-2945-9BAB-36F0D5E6DD3F}" destId="{CA438E9A-6A18-FD48-B5EB-665DE6BDC6DE}" srcOrd="0" destOrd="0" presId="urn:microsoft.com/office/officeart/2005/8/layout/cycle5"/>
    <dgm:cxn modelId="{F1C364A3-3AA1-8245-8CC1-A978EB0466F1}" srcId="{E45F7D31-5563-894E-B899-BA93038A4AF6}" destId="{B4FE2E9D-20D4-2945-9BAB-36F0D5E6DD3F}" srcOrd="2" destOrd="0" parTransId="{8DD3F513-0893-0D40-9193-61A16B3B378A}" sibTransId="{860A11F3-C880-F94A-92EF-1638CF3BBB0C}"/>
    <dgm:cxn modelId="{49A3475E-4CCB-2B4B-9798-B5992E7DFB71}" type="presOf" srcId="{11F24AFF-22E7-2F41-ADCF-4E4AF82C261B}" destId="{A896900A-A2B2-4D44-A5D9-821E56F94995}" srcOrd="0" destOrd="0" presId="urn:microsoft.com/office/officeart/2005/8/layout/cycle5"/>
    <dgm:cxn modelId="{09C3BB4E-D84A-554A-9D31-0970F95509C4}" type="presOf" srcId="{91CBC9D1-6C95-E44C-973C-4A8F772E7DA1}" destId="{2B7DF29A-640A-1C44-9F74-92186CC3AB2F}" srcOrd="0" destOrd="0" presId="urn:microsoft.com/office/officeart/2005/8/layout/cycle5"/>
    <dgm:cxn modelId="{666022E6-C6F6-1C45-94CA-D14692533555}" type="presOf" srcId="{BB6B606A-C09E-8C4A-ABCA-7B1B0151EA41}" destId="{CED3D3C2-39F1-FE4B-AAD2-9432FD0E2CEF}" srcOrd="0" destOrd="0" presId="urn:microsoft.com/office/officeart/2005/8/layout/cycle5"/>
    <dgm:cxn modelId="{3D964437-D7EE-8743-BAB8-0C596D0EC622}" srcId="{E45F7D31-5563-894E-B899-BA93038A4AF6}" destId="{116D6AFD-47F9-1D4E-859B-46A8FF62BE2D}" srcOrd="1" destOrd="0" parTransId="{B210BD3D-9134-F94D-B83C-4B168AC4661C}" sibTransId="{DA133F96-149F-6B4D-8378-9BB434AF60B1}"/>
    <dgm:cxn modelId="{463BB926-385B-B541-AF14-6DC0EC811022}" type="presOf" srcId="{DA133F96-149F-6B4D-8378-9BB434AF60B1}" destId="{1ADBDB14-AA8A-BD44-8457-6C366E1B363C}" srcOrd="0" destOrd="0" presId="urn:microsoft.com/office/officeart/2005/8/layout/cycle5"/>
    <dgm:cxn modelId="{9FEEEF67-85B8-744A-B2F7-489EF26F3AF0}" type="presOf" srcId="{116D6AFD-47F9-1D4E-859B-46A8FF62BE2D}" destId="{AE3EB2C6-550D-BB41-8A6D-FD2EB9DCADBB}" srcOrd="0" destOrd="0" presId="urn:microsoft.com/office/officeart/2005/8/layout/cycle5"/>
    <dgm:cxn modelId="{5587B1EA-91E6-D441-B2C6-A08E2DFC54AD}" srcId="{E45F7D31-5563-894E-B899-BA93038A4AF6}" destId="{792ECE91-75F2-B24F-B8AC-FF6EBC1EC63E}" srcOrd="3" destOrd="0" parTransId="{0EAF7864-AB5E-AB4C-8DF5-C15F12BEC7C7}" sibTransId="{91CBC9D1-6C95-E44C-973C-4A8F772E7DA1}"/>
    <dgm:cxn modelId="{049DB292-4E31-C149-BD52-D8CF38D69690}" srcId="{E45F7D31-5563-894E-B899-BA93038A4AF6}" destId="{BB6B606A-C09E-8C4A-ABCA-7B1B0151EA41}" srcOrd="0" destOrd="0" parTransId="{C544AD10-9DB8-794A-9937-67E355EA974B}" sibTransId="{11F24AFF-22E7-2F41-ADCF-4E4AF82C261B}"/>
    <dgm:cxn modelId="{621CC6BD-FD05-C148-BF7F-07F5BCEBFC37}" type="presParOf" srcId="{F15EAB99-001D-024E-B1AA-070C91C057A2}" destId="{CED3D3C2-39F1-FE4B-AAD2-9432FD0E2CEF}" srcOrd="0" destOrd="0" presId="urn:microsoft.com/office/officeart/2005/8/layout/cycle5"/>
    <dgm:cxn modelId="{67CDEEE9-9741-8B48-A6CC-F2BC6737BEA2}" type="presParOf" srcId="{F15EAB99-001D-024E-B1AA-070C91C057A2}" destId="{D269BAF2-4D39-6845-98EE-D772DE38A773}" srcOrd="1" destOrd="0" presId="urn:microsoft.com/office/officeart/2005/8/layout/cycle5"/>
    <dgm:cxn modelId="{07ADC607-F22E-E940-B875-042A29C0ACFB}" type="presParOf" srcId="{F15EAB99-001D-024E-B1AA-070C91C057A2}" destId="{A896900A-A2B2-4D44-A5D9-821E56F94995}" srcOrd="2" destOrd="0" presId="urn:microsoft.com/office/officeart/2005/8/layout/cycle5"/>
    <dgm:cxn modelId="{469FDA93-7119-1A4F-B18A-157966417E04}" type="presParOf" srcId="{F15EAB99-001D-024E-B1AA-070C91C057A2}" destId="{AE3EB2C6-550D-BB41-8A6D-FD2EB9DCADBB}" srcOrd="3" destOrd="0" presId="urn:microsoft.com/office/officeart/2005/8/layout/cycle5"/>
    <dgm:cxn modelId="{135B338D-8305-0E4A-83BD-51EC09D4E98A}" type="presParOf" srcId="{F15EAB99-001D-024E-B1AA-070C91C057A2}" destId="{3B20111B-5CFA-9A4F-9F55-9D4A86BDAA1C}" srcOrd="4" destOrd="0" presId="urn:microsoft.com/office/officeart/2005/8/layout/cycle5"/>
    <dgm:cxn modelId="{804CDA65-F6A8-7C4E-9A0B-FD5514D23EE6}" type="presParOf" srcId="{F15EAB99-001D-024E-B1AA-070C91C057A2}" destId="{1ADBDB14-AA8A-BD44-8457-6C366E1B363C}" srcOrd="5" destOrd="0" presId="urn:microsoft.com/office/officeart/2005/8/layout/cycle5"/>
    <dgm:cxn modelId="{41133BE3-06E7-834C-AB37-931E6E8DDF42}" type="presParOf" srcId="{F15EAB99-001D-024E-B1AA-070C91C057A2}" destId="{CA438E9A-6A18-FD48-B5EB-665DE6BDC6DE}" srcOrd="6" destOrd="0" presId="urn:microsoft.com/office/officeart/2005/8/layout/cycle5"/>
    <dgm:cxn modelId="{B72778FE-6C4E-A54B-AA11-776872447BC4}" type="presParOf" srcId="{F15EAB99-001D-024E-B1AA-070C91C057A2}" destId="{4AFAFDAD-58D3-2547-A217-D15D04E445E0}" srcOrd="7" destOrd="0" presId="urn:microsoft.com/office/officeart/2005/8/layout/cycle5"/>
    <dgm:cxn modelId="{8CA43D00-5B6B-CC4B-848B-B2A9BA544F88}" type="presParOf" srcId="{F15EAB99-001D-024E-B1AA-070C91C057A2}" destId="{E4A79C0F-D440-6940-B688-4CEA6E83FB96}" srcOrd="8" destOrd="0" presId="urn:microsoft.com/office/officeart/2005/8/layout/cycle5"/>
    <dgm:cxn modelId="{05B2B689-5F6B-B646-B8AE-3927C8CA907E}" type="presParOf" srcId="{F15EAB99-001D-024E-B1AA-070C91C057A2}" destId="{433668CC-4FA4-9948-AA3A-913A90E4C23C}" srcOrd="9" destOrd="0" presId="urn:microsoft.com/office/officeart/2005/8/layout/cycle5"/>
    <dgm:cxn modelId="{F38964FD-B63D-484F-982E-EA4E66259956}" type="presParOf" srcId="{F15EAB99-001D-024E-B1AA-070C91C057A2}" destId="{43412393-85DA-EB4C-A885-A01121B2E64F}" srcOrd="10" destOrd="0" presId="urn:microsoft.com/office/officeart/2005/8/layout/cycle5"/>
    <dgm:cxn modelId="{DBC0FDCD-1D8C-004E-B558-4B68E3C05DC4}" type="presParOf" srcId="{F15EAB99-001D-024E-B1AA-070C91C057A2}" destId="{2B7DF29A-640A-1C44-9F74-92186CC3AB2F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D3D3C2-39F1-FE4B-AAD2-9432FD0E2CEF}">
      <dsp:nvSpPr>
        <dsp:cNvPr id="0" name=""/>
        <dsp:cNvSpPr/>
      </dsp:nvSpPr>
      <dsp:spPr>
        <a:xfrm>
          <a:off x="3478431" y="26867"/>
          <a:ext cx="1977515" cy="1141332"/>
        </a:xfrm>
        <a:prstGeom prst="roundRect">
          <a:avLst/>
        </a:prstGeom>
        <a:solidFill>
          <a:srgbClr val="E6004C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effectLst/>
              <a:latin typeface="+mj-lt"/>
              <a:cs typeface="Avenir Black Oblique"/>
            </a:rPr>
            <a:t>#</a:t>
          </a:r>
          <a:r>
            <a:rPr lang="en-US" sz="2300" kern="1200" dirty="0" err="1" smtClean="0">
              <a:effectLst/>
              <a:latin typeface="+mj-lt"/>
              <a:cs typeface="Avenir Black Oblique"/>
            </a:rPr>
            <a:t>auslibchat</a:t>
          </a:r>
          <a:r>
            <a:rPr lang="en-US" sz="2300" kern="1200" dirty="0" smtClean="0">
              <a:effectLst/>
              <a:latin typeface="+mj-lt"/>
              <a:cs typeface="Avenir Black Oblique"/>
            </a:rPr>
            <a:t> open medium</a:t>
          </a:r>
          <a:endParaRPr lang="en-US" sz="2300" kern="1200" dirty="0">
            <a:effectLst/>
            <a:latin typeface="+mj-lt"/>
            <a:cs typeface="Avenir Black Oblique"/>
          </a:endParaRPr>
        </a:p>
      </dsp:txBody>
      <dsp:txXfrm>
        <a:off x="3534146" y="82582"/>
        <a:ext cx="1866085" cy="1029902"/>
      </dsp:txXfrm>
    </dsp:sp>
    <dsp:sp modelId="{A896900A-A2B2-4D44-A5D9-821E56F94995}">
      <dsp:nvSpPr>
        <dsp:cNvPr id="0" name=""/>
        <dsp:cNvSpPr/>
      </dsp:nvSpPr>
      <dsp:spPr>
        <a:xfrm>
          <a:off x="2763973" y="644600"/>
          <a:ext cx="3500674" cy="3500674"/>
        </a:xfrm>
        <a:custGeom>
          <a:avLst/>
          <a:gdLst/>
          <a:ahLst/>
          <a:cxnLst/>
          <a:rect l="0" t="0" r="0" b="0"/>
          <a:pathLst>
            <a:path>
              <a:moveTo>
                <a:pt x="2855954" y="393395"/>
              </a:moveTo>
              <a:arcTo wR="1750337" hR="1750337" stAng="18550359" swAng="1221637"/>
            </a:path>
          </a:pathLst>
        </a:custGeom>
        <a:noFill/>
        <a:ln w="57150" cap="flat" cmpd="sng" algn="ctr">
          <a:solidFill>
            <a:schemeClr val="bg1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3EB2C6-550D-BB41-8A6D-FD2EB9DCADBB}">
      <dsp:nvSpPr>
        <dsp:cNvPr id="0" name=""/>
        <dsp:cNvSpPr/>
      </dsp:nvSpPr>
      <dsp:spPr>
        <a:xfrm>
          <a:off x="5226794" y="1687483"/>
          <a:ext cx="1981463" cy="1178788"/>
        </a:xfrm>
        <a:prstGeom prst="roundRect">
          <a:avLst/>
        </a:prstGeom>
        <a:solidFill>
          <a:srgbClr val="E6004C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rgbClr val="FFFFFF"/>
              </a:solidFill>
            </a:rPr>
            <a:t>Promote benefits of being actively involved</a:t>
          </a:r>
          <a:endParaRPr lang="en-US" sz="1600" kern="1200" dirty="0">
            <a:solidFill>
              <a:srgbClr val="FFFFFF"/>
            </a:solidFill>
          </a:endParaRPr>
        </a:p>
      </dsp:txBody>
      <dsp:txXfrm>
        <a:off x="5284338" y="1745027"/>
        <a:ext cx="1866375" cy="1063700"/>
      </dsp:txXfrm>
    </dsp:sp>
    <dsp:sp modelId="{1ADBDB14-AA8A-BD44-8457-6C366E1B363C}">
      <dsp:nvSpPr>
        <dsp:cNvPr id="0" name=""/>
        <dsp:cNvSpPr/>
      </dsp:nvSpPr>
      <dsp:spPr>
        <a:xfrm>
          <a:off x="2763582" y="409365"/>
          <a:ext cx="3500674" cy="3500674"/>
        </a:xfrm>
        <a:custGeom>
          <a:avLst/>
          <a:gdLst/>
          <a:ahLst/>
          <a:cxnLst/>
          <a:rect l="0" t="0" r="0" b="0"/>
          <a:pathLst>
            <a:path>
              <a:moveTo>
                <a:pt x="3258616" y="2638466"/>
              </a:moveTo>
              <a:arcTo wR="1750337" hR="1750337" stAng="1829466" swAng="1232487"/>
            </a:path>
          </a:pathLst>
        </a:custGeom>
        <a:noFill/>
        <a:ln w="57150" cap="flat" cmpd="sng" algn="ctr">
          <a:solidFill>
            <a:schemeClr val="bg1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438E9A-6A18-FD48-B5EB-665DE6BDC6DE}">
      <dsp:nvSpPr>
        <dsp:cNvPr id="0" name=""/>
        <dsp:cNvSpPr/>
      </dsp:nvSpPr>
      <dsp:spPr>
        <a:xfrm>
          <a:off x="3485560" y="3377352"/>
          <a:ext cx="1963256" cy="1157738"/>
        </a:xfrm>
        <a:prstGeom prst="roundRect">
          <a:avLst/>
        </a:prstGeom>
        <a:solidFill>
          <a:srgbClr val="E6004C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rgbClr val="FFFFFF"/>
              </a:solidFill>
            </a:rPr>
            <a:t>Increased engagement prosperous on both personal and community level</a:t>
          </a:r>
          <a:endParaRPr lang="en-US" sz="1600" kern="1200" dirty="0">
            <a:solidFill>
              <a:srgbClr val="FFFFFF"/>
            </a:solidFill>
          </a:endParaRPr>
        </a:p>
      </dsp:txBody>
      <dsp:txXfrm>
        <a:off x="3542076" y="3433868"/>
        <a:ext cx="1850224" cy="1044706"/>
      </dsp:txXfrm>
    </dsp:sp>
    <dsp:sp modelId="{E4A79C0F-D440-6940-B688-4CEA6E83FB96}">
      <dsp:nvSpPr>
        <dsp:cNvPr id="0" name=""/>
        <dsp:cNvSpPr/>
      </dsp:nvSpPr>
      <dsp:spPr>
        <a:xfrm>
          <a:off x="2670671" y="409714"/>
          <a:ext cx="3500674" cy="3500674"/>
        </a:xfrm>
        <a:custGeom>
          <a:avLst/>
          <a:gdLst/>
          <a:ahLst/>
          <a:cxnLst/>
          <a:rect l="0" t="0" r="0" b="0"/>
          <a:pathLst>
            <a:path>
              <a:moveTo>
                <a:pt x="648344" y="3110224"/>
              </a:moveTo>
              <a:arcTo wR="1750337" hR="1750337" stAng="7741189" swAng="1238492"/>
            </a:path>
          </a:pathLst>
        </a:custGeom>
        <a:noFill/>
        <a:ln w="57150" cap="flat" cmpd="sng" algn="ctr">
          <a:solidFill>
            <a:schemeClr val="bg1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3668CC-4FA4-9948-AA3A-913A90E4C23C}">
      <dsp:nvSpPr>
        <dsp:cNvPr id="0" name=""/>
        <dsp:cNvSpPr/>
      </dsp:nvSpPr>
      <dsp:spPr>
        <a:xfrm>
          <a:off x="1725540" y="1692266"/>
          <a:ext cx="1982621" cy="1169222"/>
        </a:xfrm>
        <a:prstGeom prst="roundRect">
          <a:avLst/>
        </a:prstGeom>
        <a:solidFill>
          <a:srgbClr val="E6004C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rgbClr val="FFFFFF"/>
              </a:solidFill>
            </a:rPr>
            <a:t>Community engagement paid back on personal level &gt; building personal brand</a:t>
          </a:r>
          <a:endParaRPr lang="en-US" sz="1600" kern="1200" dirty="0">
            <a:solidFill>
              <a:srgbClr val="FFFFFF"/>
            </a:solidFill>
          </a:endParaRPr>
        </a:p>
      </dsp:txBody>
      <dsp:txXfrm>
        <a:off x="1782617" y="1749343"/>
        <a:ext cx="1868467" cy="1055068"/>
      </dsp:txXfrm>
    </dsp:sp>
    <dsp:sp modelId="{2B7DF29A-640A-1C44-9F74-92186CC3AB2F}">
      <dsp:nvSpPr>
        <dsp:cNvPr id="0" name=""/>
        <dsp:cNvSpPr/>
      </dsp:nvSpPr>
      <dsp:spPr>
        <a:xfrm>
          <a:off x="2670287" y="644244"/>
          <a:ext cx="3500674" cy="3500674"/>
        </a:xfrm>
        <a:custGeom>
          <a:avLst/>
          <a:gdLst/>
          <a:ahLst/>
          <a:cxnLst/>
          <a:rect l="0" t="0" r="0" b="0"/>
          <a:pathLst>
            <a:path>
              <a:moveTo>
                <a:pt x="239319" y="866875"/>
              </a:moveTo>
              <a:arcTo wR="1750337" hR="1750337" stAng="12618838" swAng="1227639"/>
            </a:path>
          </a:pathLst>
        </a:custGeom>
        <a:noFill/>
        <a:ln w="57150" cap="flat" cmpd="sng" algn="ctr">
          <a:solidFill>
            <a:schemeClr val="bg1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pitchFamily="34" charset="0"/>
              </a:defRPr>
            </a:lvl1pPr>
          </a:lstStyle>
          <a:p>
            <a:fld id="{0ED1CB21-DF77-4A39-878D-5A84960C4E5D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pitchFamily="34" charset="0"/>
              </a:defRPr>
            </a:lvl1pPr>
          </a:lstStyle>
          <a:p>
            <a:fld id="{F5A23082-63FA-42E9-B359-3191931A997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9812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27B1745E-6026-4BAC-B9CB-318D695CCC43}" type="slidenum">
              <a:rPr lang="en-US" sz="1200"/>
              <a:pPr eaLnBrk="1" hangingPunct="1"/>
              <a:t>1</a:t>
            </a:fld>
            <a:endParaRPr 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z="1400" dirty="0" smtClean="0"/>
              <a:t>http://nyheritage.nnyln.net/cdm/ref/collection/cdlc/id/13</a:t>
            </a:r>
          </a:p>
          <a:p>
            <a:endParaRPr lang="en-US" sz="1400" dirty="0" smtClean="0"/>
          </a:p>
        </p:txBody>
      </p:sp>
      <p:sp>
        <p:nvSpPr>
          <p:cNvPr id="716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880CBB6D-558C-4387-917B-8767AEEEC09C}" type="slidenum">
              <a:rPr lang="en-US" sz="1200"/>
              <a:pPr eaLnBrk="1" hangingPunct="1"/>
              <a:t>21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27B1745E-6026-4BAC-B9CB-318D695CCC43}" type="slidenum">
              <a:rPr lang="en-US" sz="1200"/>
              <a:pPr eaLnBrk="1" hangingPunct="1"/>
              <a:t>22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40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EA8E7238-E54C-477D-9541-9A3A90AD7A66}" type="slidenum">
              <a:rPr lang="en-US" sz="1200"/>
              <a:pPr eaLnBrk="1" hangingPunct="1"/>
              <a:t>4</a:t>
            </a:fld>
            <a:endParaRPr 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A23082-63FA-42E9-B359-3191931A997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09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73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90B764F3-ADC9-495A-9F80-D944A2B6EDD6}" type="slidenum">
              <a:rPr lang="en-US" sz="1200"/>
              <a:pPr eaLnBrk="1" hangingPunct="1"/>
              <a:t>15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665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1B7200F8-D008-417A-9580-A9CE952FA65E}" type="slidenum">
              <a:rPr lang="en-US" sz="1200"/>
              <a:pPr eaLnBrk="1" hangingPunct="1"/>
              <a:t>16</a:t>
            </a:fld>
            <a:endParaRPr 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675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4BAB86E7-076B-4214-BA24-5D71B9964B18}" type="slidenum">
              <a:rPr lang="en-US" sz="1200"/>
              <a:pPr eaLnBrk="1" hangingPunct="1"/>
              <a:t>17</a:t>
            </a:fld>
            <a:endParaRPr 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686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99358455-4948-4F9A-A53D-E270061A878E}" type="slidenum">
              <a:rPr lang="en-US" sz="1200"/>
              <a:pPr eaLnBrk="1" hangingPunct="1"/>
              <a:t>18</a:t>
            </a:fld>
            <a:endParaRPr 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696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BC49156A-F3AF-4B88-9C88-1420247965BE}" type="slidenum">
              <a:rPr lang="en-US" sz="1200"/>
              <a:pPr eaLnBrk="1" hangingPunct="1"/>
              <a:t>19</a:t>
            </a:fld>
            <a:endParaRPr 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706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A6DEB944-0F3D-4DDA-9FA8-C8038F3EF47E}" type="slidenum">
              <a:rPr lang="en-US" sz="1200"/>
              <a:pPr eaLnBrk="1" hangingPunct="1"/>
              <a:t>20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5FBA94-3C43-4386-91B4-D241F293C9AE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CF03DB-BBAD-4400-A74E-CA72699479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521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20D709-506C-474C-A931-DAD593E95A2B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985C16-FB2E-455A-AD0C-745C1ACFBD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994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781B6D-D4BB-4D6A-B27F-24F90FD4DD9C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2C274D-1B78-4DC7-BDD0-9BB0134293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755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1C0D01-8AB9-40EE-BB4E-1256C81FDF4C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4A2542-2DF0-4608-8B04-8DA6A65C333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7686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698ADA-1C80-42EF-AC4F-F378E54246CE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1296D-8FDC-4014-B00F-39DC741DAA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775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B9BB70-C044-4129-9324-97580F3E8046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D9BFA-6618-42D8-8762-1541E7C34A4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172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F11B4D-5DA2-4616-9C80-3294F5C351C2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B10962-E432-4330-AE10-09F1BB6A3ED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8309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EA4062-43A6-4EE1-A1ED-E7680539AAE1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1829D8-0197-4798-A4E6-AF0E2B6B11D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4893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D277CF-A2CF-4A4A-B571-20AEB82E4F2F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36D55D-A110-40EF-A275-A3C472C346C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0211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DDC31E-0E90-49B2-882F-D1D2DFB4C132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EFBF0D-DDF2-42FA-A070-3883D1A8984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5168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F45F93-357E-467F-96E6-F828500C78C8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5DD429-8556-429E-8D8D-E2EB20499102}" type="slidenum">
              <a:rPr lang="en-US"/>
              <a:pPr/>
              <a:t>‹#›</a:t>
            </a:fld>
            <a:endParaRPr lang="en-US">
              <a:solidFill>
                <a:srgbClr val="88A4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230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93B4B0-3039-4AC0-9F54-A362F52D5957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679B95-04B1-4C56-B5DC-FDAC6FD18A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7554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0B4E80-6726-4524-A88D-2A26BDEECEB8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23830-8E6D-42EC-A834-20D737A0A09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3511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DB9241-610C-4104-BD8C-141D045A2F4F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2B7832-DE04-441C-9932-BFAA1D62508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5042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2DF4F3-567A-4626-A300-138D2B7201E1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E3BB3B-952B-4C19-B91A-B63B78C1990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2537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80663F-38FE-4DE8-9D86-DED1D0B58B23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72EB27-C16C-451B-80D6-72FE748F96A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1614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4287B7-B849-4E6A-93E6-5E1837A0AF55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C7A8A-81CE-4D2A-8C86-987E6D6E98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2310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74D79F-9904-41F1-9A8B-0E33EB09E742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10C229-692A-4E31-AE15-6A54409B1B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3635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897E76-C052-44E9-98AF-8FD666CECA3B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8A4B37-3A3E-4446-8CA9-0C0284E359C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0401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60B0F4-488D-443F-9D02-F190F121D088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036839-8827-4D8D-B452-DF50E1B069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5612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AA584B-D797-4B22-8F16-26870129D669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7CE140-72D8-4A8D-8BBC-A3193EA47AE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4230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1C08C0-7CDC-4667-BB65-9A3C71850677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72A020-27F3-4EDF-96CA-C0D1963E4F0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7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05ADD3-29CC-4F6C-9BEB-D9543DB218F3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FF5D8D-8EA1-4BF9-93B7-1968AC2199E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90260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03BA9F-16D3-43B1-89B5-8FD87FA5747B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3EECC9-5FB1-4B06-88F2-C41B24406A3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324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1F1309-1424-4973-A1B9-739153657C76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1C8D1-0B09-4FD0-AAB0-429EA11CCF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4886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F4F0A1-ED73-4389-A165-ADADA12F61E6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C026A2-23A5-4403-9822-911446E4816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682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468E12-8A3F-4A6A-B9BB-8E9B77CBD67B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DAD528-F572-4E5C-9D4F-38FF0A5F9F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752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EC6106-89BC-4D2B-9AA3-B1AA2A549BB6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F9FB4B-3237-4FEA-A0F3-422420E07FE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318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E78DD7-C360-467F-8502-C51694296A5C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6467A-8C50-4AF7-BCC1-8E20FEB300A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9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23F51E-3D3B-4006-AD45-086245E91ABC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884D01-54E6-4044-9914-175C0904FD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469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6CC1D1-7D9E-4799-8DA6-DB0A9955638E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739FEA-7A84-488D-A560-33E31DE7E0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486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44F98C-FCA5-403B-9544-69B1606413F0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D4998-C9A1-4F44-BACC-5D092C7FF9FC}" type="slidenum">
              <a:rPr lang="en-US"/>
              <a:pPr/>
              <a:t>‹#›</a:t>
            </a:fld>
            <a:endParaRPr lang="en-US">
              <a:solidFill>
                <a:srgbClr val="88A4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614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309364-BAC2-42C8-9A9E-D560684EC963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6AE253-0102-46AD-ABD0-F4443B0D1CD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630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fld id="{9C997C64-C691-43D2-ADF9-E0346F2A6589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fld id="{0AECB6DA-9E19-4E39-A26A-18A746ADBFA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563" r:id="rId1"/>
    <p:sldLayoutId id="2147493564" r:id="rId2"/>
    <p:sldLayoutId id="2147493565" r:id="rId3"/>
    <p:sldLayoutId id="2147493566" r:id="rId4"/>
    <p:sldLayoutId id="2147493567" r:id="rId5"/>
    <p:sldLayoutId id="2147493568" r:id="rId6"/>
    <p:sldLayoutId id="2147493569" r:id="rId7"/>
    <p:sldLayoutId id="2147493594" r:id="rId8"/>
    <p:sldLayoutId id="2147493570" r:id="rId9"/>
    <p:sldLayoutId id="2147493571" r:id="rId10"/>
    <p:sldLayoutId id="2147493572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fld id="{3BEC1571-4AC1-4E5E-8D82-FBA369220328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fld id="{8FCC743D-4CA5-4295-8728-DD32B3F2277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573" r:id="rId1"/>
    <p:sldLayoutId id="2147493574" r:id="rId2"/>
    <p:sldLayoutId id="2147493575" r:id="rId3"/>
    <p:sldLayoutId id="2147493576" r:id="rId4"/>
    <p:sldLayoutId id="2147493577" r:id="rId5"/>
    <p:sldLayoutId id="2147493578" r:id="rId6"/>
    <p:sldLayoutId id="2147493579" r:id="rId7"/>
    <p:sldLayoutId id="2147493595" r:id="rId8"/>
    <p:sldLayoutId id="2147493580" r:id="rId9"/>
    <p:sldLayoutId id="2147493581" r:id="rId10"/>
    <p:sldLayoutId id="2147493582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  <a:endParaRPr lang="en-US" smtClean="0"/>
          </a:p>
        </p:txBody>
      </p:sp>
      <p:sp>
        <p:nvSpPr>
          <p:cNvPr id="2560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fld id="{E5FCB785-C9E6-4FAE-9318-94F6C8AF9F19}" type="datetimeFigureOut">
              <a:rPr lang="en-US"/>
              <a:pPr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fld id="{DE937A89-5551-4B78-9B69-D9CA168C209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583" r:id="rId1"/>
    <p:sldLayoutId id="2147493584" r:id="rId2"/>
    <p:sldLayoutId id="2147493585" r:id="rId3"/>
    <p:sldLayoutId id="2147493586" r:id="rId4"/>
    <p:sldLayoutId id="2147493587" r:id="rId5"/>
    <p:sldLayoutId id="2147493588" r:id="rId6"/>
    <p:sldLayoutId id="2147493589" r:id="rId7"/>
    <p:sldLayoutId id="2147493590" r:id="rId8"/>
    <p:sldLayoutId id="2147493591" r:id="rId9"/>
    <p:sldLayoutId id="2147493592" r:id="rId10"/>
    <p:sldLayoutId id="2147493593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hyperlink" Target="http://search.slv.vic.gov.au/primo_library/libweb/action/dlDisplay.do?vid=MAIN&amp;reset_config=true&amp;docId=SLV_VOYAGER1709320" TargetMode="External"/><Relationship Id="rId10" Type="http://schemas.openxmlformats.org/officeDocument/2006/relationships/image" Target="../media/image13.png"/><Relationship Id="rId4" Type="http://schemas.openxmlformats.org/officeDocument/2006/relationships/image" Target="../media/image2.png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igitalcollections.nypl.org/items/5e66b3e8-beef-d471-e040-e00a180654d7" TargetMode="Externa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igitalcollections.nypl.org/items/5e66b3e8-74b1-d471-e040-e00a180654d7" TargetMode="Externa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vintagestock.pictures/children-playing/" TargetMode="Externa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twitter.com/search?q=%23auslibcat&amp;src=typd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igitalcollections.nypl.org/items/5e66b3e8-bd0e-d471-e040-e00a180654d7" TargetMode="Externa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nyheritage.nnyln.net/cdm/ref/collection/cdlc/id/13" TargetMode="Externa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igitalcollections.nypl.org/items/510d47e1-29dc-a3d9-e040-e00a18064a99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space.library.uq.edu.au/list/author/Roe,+Marjorie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>
              <a:ea typeface="+mn-ea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tx2">
              <a:alpha val="50195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4686300"/>
            <a:ext cx="9144000" cy="457200"/>
          </a:xfrm>
          <a:prstGeom prst="rect">
            <a:avLst/>
          </a:prstGeom>
          <a:solidFill>
            <a:srgbClr val="17213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2359025" y="227013"/>
            <a:ext cx="4232275" cy="4233862"/>
          </a:xfrm>
          <a:prstGeom prst="ellipse">
            <a:avLst/>
          </a:prstGeom>
          <a:solidFill>
            <a:srgbClr val="E6004C">
              <a:alpha val="43137"/>
            </a:srgbClr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1982788" y="222250"/>
            <a:ext cx="4232275" cy="4232275"/>
          </a:xfrm>
          <a:prstGeom prst="ellipse">
            <a:avLst/>
          </a:prstGeom>
          <a:solidFill>
            <a:srgbClr val="E6004C"/>
          </a:solidFill>
          <a:ln>
            <a:noFill/>
          </a:ln>
          <a:effectLst>
            <a:outerShdw blurRad="40005" dist="22987" dir="5400000" algn="tl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8920" name="TextBox 16"/>
          <p:cNvSpPr txBox="1">
            <a:spLocks noChangeArrowheads="1"/>
          </p:cNvSpPr>
          <p:nvPr/>
        </p:nvSpPr>
        <p:spPr bwMode="auto">
          <a:xfrm>
            <a:off x="2133600" y="1587500"/>
            <a:ext cx="39624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sz="2800" b="1" dirty="0">
                <a:solidFill>
                  <a:schemeClr val="bg1"/>
                </a:solidFill>
                <a:latin typeface="Avenir Black Oblique" charset="0"/>
              </a:rPr>
              <a:t>#AUSLIBCHAT &amp; SOCIAL LIBRARIANS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282825" y="1524000"/>
            <a:ext cx="3663950" cy="0"/>
          </a:xfrm>
          <a:prstGeom prst="line">
            <a:avLst/>
          </a:prstGeom>
          <a:ln w="317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266950" y="2644775"/>
            <a:ext cx="3663950" cy="0"/>
          </a:xfrm>
          <a:prstGeom prst="line">
            <a:avLst/>
          </a:prstGeom>
          <a:ln w="317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923" name="TextBox 20"/>
          <p:cNvSpPr txBox="1">
            <a:spLocks noChangeArrowheads="1"/>
          </p:cNvSpPr>
          <p:nvPr/>
        </p:nvSpPr>
        <p:spPr bwMode="auto">
          <a:xfrm>
            <a:off x="2432050" y="2757488"/>
            <a:ext cx="33655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sz="1800" b="1" dirty="0">
                <a:solidFill>
                  <a:srgbClr val="FFFFFF"/>
                </a:solidFill>
                <a:latin typeface="Avenir Black Oblique" charset="0"/>
              </a:rPr>
              <a:t>Building and maintaining your online professional identity</a:t>
            </a:r>
          </a:p>
        </p:txBody>
      </p:sp>
      <p:sp>
        <p:nvSpPr>
          <p:cNvPr id="38924" name="TextBox 14"/>
          <p:cNvSpPr txBox="1">
            <a:spLocks noChangeArrowheads="1"/>
          </p:cNvSpPr>
          <p:nvPr/>
        </p:nvSpPr>
        <p:spPr bwMode="auto">
          <a:xfrm>
            <a:off x="0" y="4651375"/>
            <a:ext cx="3730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sz="1200">
                <a:solidFill>
                  <a:srgbClr val="FFFFFF"/>
                </a:solidFill>
                <a:latin typeface="Courier New" pitchFamily="49" charset="0"/>
                <a:cs typeface="Courier New" pitchFamily="49" charset="0"/>
              </a:rPr>
              <a:t>New Librarians Symposium 8 2017</a:t>
            </a:r>
          </a:p>
          <a:p>
            <a:pPr eaLnBrk="1" hangingPunct="1"/>
            <a:r>
              <a:rPr lang="en-US" sz="1200">
                <a:solidFill>
                  <a:srgbClr val="FFFFFF"/>
                </a:solidFill>
                <a:latin typeface="Courier New" pitchFamily="49" charset="0"/>
                <a:cs typeface="Courier New" pitchFamily="49" charset="0"/>
              </a:rPr>
              <a:t>ALIA New Generation Advisory Committee</a:t>
            </a:r>
          </a:p>
        </p:txBody>
      </p:sp>
      <p:sp>
        <p:nvSpPr>
          <p:cNvPr id="38925" name="TextBox 15"/>
          <p:cNvSpPr txBox="1">
            <a:spLocks noChangeArrowheads="1"/>
          </p:cNvSpPr>
          <p:nvPr/>
        </p:nvSpPr>
        <p:spPr bwMode="auto">
          <a:xfrm>
            <a:off x="5356225" y="4651375"/>
            <a:ext cx="3730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en-US" sz="1200">
                <a:solidFill>
                  <a:srgbClr val="FFFFFF"/>
                </a:solidFill>
                <a:latin typeface="Courier New" pitchFamily="49" charset="0"/>
                <a:cs typeface="Courier New" pitchFamily="49" charset="0"/>
              </a:rPr>
              <a:t>Presented by Elizabeth Alvey</a:t>
            </a:r>
          </a:p>
          <a:p>
            <a:pPr algn="r" eaLnBrk="1" hangingPunct="1"/>
            <a:r>
              <a:rPr lang="en-US" sz="1200">
                <a:solidFill>
                  <a:srgbClr val="FFFFFF"/>
                </a:solidFill>
                <a:latin typeface="Courier New" pitchFamily="49" charset="0"/>
                <a:cs typeface="Courier New" pitchFamily="49" charset="0"/>
              </a:rPr>
              <a:t>James McGoran | Katie Miles-Barnes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000500" y="0"/>
            <a:ext cx="5143500" cy="46863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50178" name="Group 2"/>
          <p:cNvGrpSpPr>
            <a:grpSpLocks/>
          </p:cNvGrpSpPr>
          <p:nvPr/>
        </p:nvGrpSpPr>
        <p:grpSpPr bwMode="auto">
          <a:xfrm>
            <a:off x="0" y="4686300"/>
            <a:ext cx="9144000" cy="457200"/>
            <a:chOff x="0" y="4686300"/>
            <a:chExt cx="9144000" cy="457200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4686300"/>
              <a:ext cx="9144000" cy="457200"/>
            </a:xfrm>
            <a:prstGeom prst="rect">
              <a:avLst/>
            </a:prstGeom>
            <a:solidFill>
              <a:srgbClr val="17213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50188" name="TextBox 6"/>
            <p:cNvSpPr txBox="1">
              <a:spLocks noChangeArrowheads="1"/>
            </p:cNvSpPr>
            <p:nvPr/>
          </p:nvSpPr>
          <p:spPr bwMode="auto">
            <a:xfrm>
              <a:off x="604838" y="4757738"/>
              <a:ext cx="8215312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ALIA NGAC </a:t>
              </a:r>
              <a:r>
                <a:rPr lang="en-US" sz="1200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@aliangac </a:t>
              </a:r>
              <a:r>
                <a:rPr lang="en-US" sz="1200">
                  <a:solidFill>
                    <a:schemeClr val="bg1"/>
                  </a:solidFill>
                  <a:latin typeface="Courier New" pitchFamily="49" charset="0"/>
                  <a:cs typeface="Courier New" pitchFamily="49" charset="0"/>
                </a:rPr>
                <a:t>| </a:t>
              </a:r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Elizabeth Alvey | James McGoran | Katie Miles-Barnes | NLS8 2017</a:t>
              </a:r>
            </a:p>
          </p:txBody>
        </p:sp>
        <p:pic>
          <p:nvPicPr>
            <p:cNvPr id="50189" name="Picture 9" descr="NGAC_logo_pink-sml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63" y="4725988"/>
              <a:ext cx="533400" cy="376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0179" name="TextBox 10"/>
          <p:cNvSpPr txBox="1">
            <a:spLocks noChangeArrowheads="1"/>
          </p:cNvSpPr>
          <p:nvPr/>
        </p:nvSpPr>
        <p:spPr bwMode="auto">
          <a:xfrm>
            <a:off x="1262063" y="252413"/>
            <a:ext cx="13128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sz="3200" b="1" dirty="0">
                <a:solidFill>
                  <a:srgbClr val="E6004C"/>
                </a:solidFill>
                <a:latin typeface="Avenir Black Oblique" charset="0"/>
              </a:rPr>
              <a:t>Roles</a:t>
            </a:r>
          </a:p>
        </p:txBody>
      </p:sp>
      <p:sp>
        <p:nvSpPr>
          <p:cNvPr id="50180" name="TextBox 1"/>
          <p:cNvSpPr txBox="1">
            <a:spLocks noChangeArrowheads="1"/>
          </p:cNvSpPr>
          <p:nvPr/>
        </p:nvSpPr>
        <p:spPr bwMode="auto">
          <a:xfrm>
            <a:off x="523875" y="1744663"/>
            <a:ext cx="32861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Aft>
                <a:spcPts val="600"/>
              </a:spcAft>
              <a:buClr>
                <a:srgbClr val="E6004C"/>
              </a:buClr>
              <a:buSzPct val="110000"/>
            </a:pPr>
            <a:r>
              <a:rPr lang="en-AU" sz="1800" dirty="0"/>
              <a:t>Each month, NGAC members take on a different role to coordinate and deliver #</a:t>
            </a:r>
            <a:r>
              <a:rPr lang="en-AU" sz="1800" dirty="0" err="1" smtClean="0"/>
              <a:t>auslibchat</a:t>
            </a:r>
            <a:endParaRPr lang="en-US" sz="1800" dirty="0"/>
          </a:p>
        </p:txBody>
      </p:sp>
      <p:cxnSp>
        <p:nvCxnSpPr>
          <p:cNvPr id="8" name="Straight Connector 7"/>
          <p:cNvCxnSpPr>
            <a:cxnSpLocks noChangeShapeType="1"/>
            <a:stCxn id="12" idx="1"/>
          </p:cNvCxnSpPr>
          <p:nvPr/>
        </p:nvCxnSpPr>
        <p:spPr bwMode="auto">
          <a:xfrm>
            <a:off x="4000500" y="2343150"/>
            <a:ext cx="5143500" cy="1588"/>
          </a:xfrm>
          <a:prstGeom prst="line">
            <a:avLst/>
          </a:prstGeom>
          <a:noFill/>
          <a:ln w="25400">
            <a:solidFill>
              <a:srgbClr val="E6004C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Straight Connector 10"/>
          <p:cNvCxnSpPr>
            <a:cxnSpLocks noChangeShapeType="1"/>
            <a:stCxn id="12" idx="0"/>
          </p:cNvCxnSpPr>
          <p:nvPr/>
        </p:nvCxnSpPr>
        <p:spPr bwMode="auto">
          <a:xfrm flipH="1">
            <a:off x="6572250" y="0"/>
            <a:ext cx="0" cy="4686300"/>
          </a:xfrm>
          <a:prstGeom prst="line">
            <a:avLst/>
          </a:prstGeom>
          <a:noFill/>
          <a:ln w="25400">
            <a:solidFill>
              <a:srgbClr val="E6004C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183" name="TextBox 21"/>
          <p:cNvSpPr txBox="1">
            <a:spLocks noChangeArrowheads="1"/>
          </p:cNvSpPr>
          <p:nvPr/>
        </p:nvSpPr>
        <p:spPr bwMode="auto">
          <a:xfrm>
            <a:off x="4127500" y="2708275"/>
            <a:ext cx="2301875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AU" sz="2000" b="1">
                <a:solidFill>
                  <a:schemeClr val="bg1"/>
                </a:solidFill>
              </a:rPr>
              <a:t>Moderator</a:t>
            </a:r>
          </a:p>
          <a:p>
            <a:pPr eaLnBrk="1" hangingPunct="1"/>
            <a:r>
              <a:rPr lang="en-AU" sz="1600">
                <a:solidFill>
                  <a:srgbClr val="FFFFFF"/>
                </a:solidFill>
              </a:rPr>
              <a:t>D</a:t>
            </a:r>
            <a:r>
              <a:rPr lang="en-US" sz="1600">
                <a:solidFill>
                  <a:srgbClr val="FFFFFF"/>
                </a:solidFill>
              </a:rPr>
              <a:t>riv</a:t>
            </a:r>
            <a:r>
              <a:rPr lang="en-AU" sz="1600">
                <a:solidFill>
                  <a:srgbClr val="FFFFFF"/>
                </a:solidFill>
              </a:rPr>
              <a:t>es</a:t>
            </a:r>
            <a:r>
              <a:rPr lang="en-US" sz="1600">
                <a:solidFill>
                  <a:srgbClr val="FFFFFF"/>
                </a:solidFill>
              </a:rPr>
              <a:t> the chat</a:t>
            </a:r>
            <a:r>
              <a:rPr lang="en-AU" sz="1600">
                <a:solidFill>
                  <a:srgbClr val="FFFFFF"/>
                </a:solidFill>
              </a:rPr>
              <a:t> by leading the live discussion on Twitter while keeping to the 1 hour timeframe.</a:t>
            </a:r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50184" name="TextBox 22"/>
          <p:cNvSpPr txBox="1">
            <a:spLocks noChangeArrowheads="1"/>
          </p:cNvSpPr>
          <p:nvPr/>
        </p:nvSpPr>
        <p:spPr bwMode="auto">
          <a:xfrm>
            <a:off x="4127500" y="280988"/>
            <a:ext cx="2301875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AU" sz="2000" b="1">
                <a:solidFill>
                  <a:schemeClr val="bg1"/>
                </a:solidFill>
              </a:rPr>
              <a:t>Organiser</a:t>
            </a:r>
          </a:p>
          <a:p>
            <a:pPr eaLnBrk="1" hangingPunct="1"/>
            <a:r>
              <a:rPr lang="en-AU" sz="1600">
                <a:solidFill>
                  <a:srgbClr val="FFFFFF"/>
                </a:solidFill>
              </a:rPr>
              <a:t>Plans and coordinates each chat and l</a:t>
            </a:r>
            <a:r>
              <a:rPr lang="en-US" sz="1600">
                <a:solidFill>
                  <a:srgbClr val="FFFFFF"/>
                </a:solidFill>
              </a:rPr>
              <a:t>eads discussion</a:t>
            </a:r>
            <a:r>
              <a:rPr lang="en-AU" sz="1600">
                <a:solidFill>
                  <a:srgbClr val="FFFFFF"/>
                </a:solidFill>
              </a:rPr>
              <a:t> to develop the questions and posts them online before chat.</a:t>
            </a:r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50185" name="TextBox 23"/>
          <p:cNvSpPr txBox="1">
            <a:spLocks noChangeArrowheads="1"/>
          </p:cNvSpPr>
          <p:nvPr/>
        </p:nvSpPr>
        <p:spPr bwMode="auto">
          <a:xfrm>
            <a:off x="6704013" y="280988"/>
            <a:ext cx="2301875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sz="2000" b="1">
                <a:solidFill>
                  <a:schemeClr val="bg1"/>
                </a:solidFill>
              </a:rPr>
              <a:t>Web/Graphics</a:t>
            </a:r>
            <a:endParaRPr lang="en-AU" sz="2000" b="1">
              <a:solidFill>
                <a:schemeClr val="bg1"/>
              </a:solidFill>
            </a:endParaRPr>
          </a:p>
          <a:p>
            <a:pPr eaLnBrk="1" hangingPunct="1"/>
            <a:r>
              <a:rPr lang="en-US" sz="1600">
                <a:solidFill>
                  <a:srgbClr val="FFFFFF"/>
                </a:solidFill>
              </a:rPr>
              <a:t>Designs and uploads images and creates web pages to promote the chat on various platforms.</a:t>
            </a:r>
            <a:endParaRPr lang="en-US" sz="1600" b="1">
              <a:solidFill>
                <a:srgbClr val="FFFFFF"/>
              </a:solidFill>
            </a:endParaRPr>
          </a:p>
        </p:txBody>
      </p:sp>
      <p:sp>
        <p:nvSpPr>
          <p:cNvPr id="50186" name="TextBox 24"/>
          <p:cNvSpPr txBox="1">
            <a:spLocks noChangeArrowheads="1"/>
          </p:cNvSpPr>
          <p:nvPr/>
        </p:nvSpPr>
        <p:spPr bwMode="auto">
          <a:xfrm>
            <a:off x="6704013" y="2532063"/>
            <a:ext cx="230187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AU" sz="2000" b="1">
                <a:solidFill>
                  <a:schemeClr val="bg1"/>
                </a:solidFill>
              </a:rPr>
              <a:t>Tweet and Metrics Collector</a:t>
            </a:r>
          </a:p>
          <a:p>
            <a:pPr eaLnBrk="1" hangingPunct="1"/>
            <a:r>
              <a:rPr lang="en-US" sz="1600">
                <a:solidFill>
                  <a:srgbClr val="FFFFFF"/>
                </a:solidFill>
              </a:rPr>
              <a:t>Collates the tweets to create a record of the chat in Storify, obtains and records statistics about the chat.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-6350"/>
            <a:ext cx="9144000" cy="1952625"/>
          </a:xfrm>
          <a:prstGeom prst="rect">
            <a:avLst/>
          </a:prstGeom>
          <a:solidFill>
            <a:srgbClr val="E6004C">
              <a:alpha val="39999"/>
            </a:srgbClr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51204" name="Group 1"/>
          <p:cNvGrpSpPr>
            <a:grpSpLocks/>
          </p:cNvGrpSpPr>
          <p:nvPr/>
        </p:nvGrpSpPr>
        <p:grpSpPr bwMode="auto">
          <a:xfrm>
            <a:off x="0" y="4686300"/>
            <a:ext cx="9144000" cy="457200"/>
            <a:chOff x="0" y="4685862"/>
            <a:chExt cx="9144000" cy="457637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4685862"/>
              <a:ext cx="9144000" cy="457637"/>
            </a:xfrm>
            <a:prstGeom prst="rect">
              <a:avLst/>
            </a:prstGeom>
            <a:solidFill>
              <a:srgbClr val="17213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51208" name="TextBox 6"/>
            <p:cNvSpPr txBox="1">
              <a:spLocks noChangeArrowheads="1"/>
            </p:cNvSpPr>
            <p:nvPr/>
          </p:nvSpPr>
          <p:spPr bwMode="auto">
            <a:xfrm>
              <a:off x="604347" y="4757040"/>
              <a:ext cx="821558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NLS8 2017 | ALIA NGAC </a:t>
              </a:r>
              <a:r>
                <a:rPr lang="en-US" sz="1200" b="1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@aliangac </a:t>
              </a:r>
              <a:r>
                <a:rPr lang="en-US" sz="1200">
                  <a:solidFill>
                    <a:schemeClr val="bg1"/>
                  </a:solidFill>
                  <a:latin typeface="Courier New" pitchFamily="49" charset="0"/>
                  <a:cs typeface="Courier New" pitchFamily="49" charset="0"/>
                </a:rPr>
                <a:t>| </a:t>
              </a:r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Elizabeth Alvey | James McGoran | Katie Miles-Barnes</a:t>
              </a:r>
            </a:p>
          </p:txBody>
        </p:sp>
        <p:pic>
          <p:nvPicPr>
            <p:cNvPr id="51209" name="Picture 17" descr="NGAC_logo_pink-sml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703380"/>
              <a:ext cx="609600" cy="429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05" name="TextBox 11"/>
          <p:cNvSpPr txBox="1">
            <a:spLocks noChangeArrowheads="1"/>
          </p:cNvSpPr>
          <p:nvPr/>
        </p:nvSpPr>
        <p:spPr bwMode="auto">
          <a:xfrm>
            <a:off x="87624" y="1057640"/>
            <a:ext cx="350623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sz="4400" b="1" dirty="0" smtClean="0">
                <a:solidFill>
                  <a:schemeClr val="bg1"/>
                </a:solidFill>
                <a:latin typeface="Avenir Black Oblique" charset="0"/>
              </a:rPr>
              <a:t>feedback</a:t>
            </a:r>
            <a:endParaRPr lang="en-US" sz="4400" b="1" dirty="0">
              <a:solidFill>
                <a:schemeClr val="bg1"/>
              </a:solidFill>
              <a:latin typeface="Avenir Black Oblique" charset="0"/>
            </a:endParaRPr>
          </a:p>
        </p:txBody>
      </p:sp>
      <p:sp>
        <p:nvSpPr>
          <p:cNvPr id="51206" name="TextBox 2"/>
          <p:cNvSpPr txBox="1">
            <a:spLocks noChangeArrowheads="1"/>
          </p:cNvSpPr>
          <p:nvPr/>
        </p:nvSpPr>
        <p:spPr bwMode="auto">
          <a:xfrm>
            <a:off x="3960813" y="1901825"/>
            <a:ext cx="528161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AU" sz="800" i="1">
                <a:latin typeface="Courier New" pitchFamily="49" charset="0"/>
                <a:cs typeface="Courier New" pitchFamily="49" charset="0"/>
              </a:rPr>
              <a:t>Australians Arrive in Britain</a:t>
            </a:r>
            <a:r>
              <a:rPr lang="en-AU" sz="800">
                <a:latin typeface="Courier New" pitchFamily="49" charset="0"/>
                <a:cs typeface="Courier New" pitchFamily="49" charset="0"/>
              </a:rPr>
              <a:t> (c.1940) State Library Victoria </a:t>
            </a:r>
            <a:r>
              <a:rPr lang="en-AU" sz="800">
                <a:latin typeface="Courier New" pitchFamily="49" charset="0"/>
                <a:cs typeface="Courier New" pitchFamily="49" charset="0"/>
                <a:hlinkClick r:id="rId5"/>
              </a:rPr>
              <a:t>Digital Image Pool</a:t>
            </a:r>
            <a:endParaRPr lang="en-AU" sz="80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82"/>
          <a:stretch/>
        </p:blipFill>
        <p:spPr>
          <a:xfrm>
            <a:off x="87624" y="2253453"/>
            <a:ext cx="2920371" cy="10018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92"/>
          <a:stretch/>
        </p:blipFill>
        <p:spPr>
          <a:xfrm>
            <a:off x="3007995" y="2266787"/>
            <a:ext cx="3009015" cy="1037265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1787213" y="3588661"/>
            <a:ext cx="5569574" cy="993032"/>
            <a:chOff x="1853664" y="3588661"/>
            <a:chExt cx="5569574" cy="99303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548"/>
            <a:stretch/>
          </p:blipFill>
          <p:spPr>
            <a:xfrm>
              <a:off x="1853664" y="3588661"/>
              <a:ext cx="2806204" cy="993032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791"/>
            <a:stretch/>
          </p:blipFill>
          <p:spPr>
            <a:xfrm>
              <a:off x="4729775" y="3588661"/>
              <a:ext cx="2693463" cy="935609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88"/>
          <a:stretch/>
        </p:blipFill>
        <p:spPr>
          <a:xfrm>
            <a:off x="6093079" y="2253452"/>
            <a:ext cx="2887019" cy="100358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225615" y="2253452"/>
            <a:ext cx="782380" cy="3085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Rectangle 18"/>
          <p:cNvSpPr/>
          <p:nvPr/>
        </p:nvSpPr>
        <p:spPr>
          <a:xfrm>
            <a:off x="5227675" y="2265868"/>
            <a:ext cx="782380" cy="3085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Rectangle 19"/>
          <p:cNvSpPr/>
          <p:nvPr/>
        </p:nvSpPr>
        <p:spPr>
          <a:xfrm>
            <a:off x="3811037" y="3588661"/>
            <a:ext cx="782380" cy="3085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Rectangle 20"/>
          <p:cNvSpPr/>
          <p:nvPr/>
        </p:nvSpPr>
        <p:spPr>
          <a:xfrm>
            <a:off x="6601619" y="3540692"/>
            <a:ext cx="782380" cy="3085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Rectangle 21"/>
          <p:cNvSpPr/>
          <p:nvPr/>
        </p:nvSpPr>
        <p:spPr>
          <a:xfrm>
            <a:off x="8197718" y="2222737"/>
            <a:ext cx="782380" cy="3085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000500" y="0"/>
            <a:ext cx="5143500" cy="46863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spcAft>
                <a:spcPts val="600"/>
              </a:spcAft>
              <a:defRPr/>
            </a:pPr>
            <a:endParaRPr lang="en-US" sz="2400" dirty="0">
              <a:solidFill>
                <a:schemeClr val="bg1"/>
              </a:solidFill>
              <a:latin typeface="Avenir Black Oblique"/>
              <a:ea typeface="ＭＳ Ｐゴシック" charset="0"/>
              <a:cs typeface="Avenir Black Oblique"/>
            </a:endParaRPr>
          </a:p>
        </p:txBody>
      </p:sp>
      <p:grpSp>
        <p:nvGrpSpPr>
          <p:cNvPr id="53250" name="Group 2"/>
          <p:cNvGrpSpPr>
            <a:grpSpLocks/>
          </p:cNvGrpSpPr>
          <p:nvPr/>
        </p:nvGrpSpPr>
        <p:grpSpPr bwMode="auto">
          <a:xfrm>
            <a:off x="0" y="4686300"/>
            <a:ext cx="9144000" cy="457200"/>
            <a:chOff x="0" y="4686300"/>
            <a:chExt cx="9144000" cy="457200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4686300"/>
              <a:ext cx="9144000" cy="457200"/>
            </a:xfrm>
            <a:prstGeom prst="rect">
              <a:avLst/>
            </a:prstGeom>
            <a:solidFill>
              <a:srgbClr val="17213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53262" name="TextBox 6"/>
            <p:cNvSpPr txBox="1">
              <a:spLocks noChangeArrowheads="1"/>
            </p:cNvSpPr>
            <p:nvPr/>
          </p:nvSpPr>
          <p:spPr bwMode="auto">
            <a:xfrm>
              <a:off x="604838" y="4757738"/>
              <a:ext cx="8215312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ALIA NGAC </a:t>
              </a:r>
              <a:r>
                <a:rPr lang="en-US" sz="1200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@aliangac </a:t>
              </a:r>
              <a:r>
                <a:rPr lang="en-US" sz="1200">
                  <a:solidFill>
                    <a:schemeClr val="bg1"/>
                  </a:solidFill>
                  <a:latin typeface="Courier New" pitchFamily="49" charset="0"/>
                  <a:cs typeface="Courier New" pitchFamily="49" charset="0"/>
                </a:rPr>
                <a:t>| </a:t>
              </a:r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Elizabeth Alvey | James McGoran | Katie Miles-Barnes | NLS8 2017</a:t>
              </a:r>
            </a:p>
          </p:txBody>
        </p:sp>
        <p:pic>
          <p:nvPicPr>
            <p:cNvPr id="53263" name="Picture 9" descr="NGAC_logo_pink-sml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63" y="4725988"/>
              <a:ext cx="533400" cy="376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3251" name="TextBox 10"/>
          <p:cNvSpPr txBox="1">
            <a:spLocks noChangeArrowheads="1"/>
          </p:cNvSpPr>
          <p:nvPr/>
        </p:nvSpPr>
        <p:spPr bwMode="auto">
          <a:xfrm>
            <a:off x="539750" y="252413"/>
            <a:ext cx="275748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sz="3200" b="1">
                <a:solidFill>
                  <a:srgbClr val="E6004C"/>
                </a:solidFill>
                <a:latin typeface="Avenir Black Oblique" charset="0"/>
              </a:rPr>
              <a:t>Inclusive and </a:t>
            </a:r>
          </a:p>
          <a:p>
            <a:pPr algn="ctr" eaLnBrk="1" hangingPunct="1"/>
            <a:r>
              <a:rPr lang="en-US" sz="3200" b="1">
                <a:solidFill>
                  <a:srgbClr val="E6004C"/>
                </a:solidFill>
                <a:latin typeface="Avenir Black Oblique" charset="0"/>
              </a:rPr>
              <a:t>current</a:t>
            </a:r>
          </a:p>
        </p:txBody>
      </p:sp>
      <p:sp>
        <p:nvSpPr>
          <p:cNvPr id="53252" name="TextBox 1"/>
          <p:cNvSpPr txBox="1">
            <a:spLocks noChangeArrowheads="1"/>
          </p:cNvSpPr>
          <p:nvPr/>
        </p:nvSpPr>
        <p:spPr bwMode="auto">
          <a:xfrm>
            <a:off x="204788" y="1747838"/>
            <a:ext cx="3721100" cy="246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spcAft>
                <a:spcPts val="600"/>
              </a:spcAft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US" sz="1800" dirty="0"/>
              <a:t>NGAC aims to be inclusive in our discussion and the questions we </a:t>
            </a:r>
            <a:r>
              <a:rPr lang="en-US" sz="1800" dirty="0" smtClean="0"/>
              <a:t>pose</a:t>
            </a:r>
            <a:endParaRPr lang="en-US" sz="1800" dirty="0"/>
          </a:p>
          <a:p>
            <a:pPr>
              <a:spcAft>
                <a:spcPts val="600"/>
              </a:spcAft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US" sz="1800" dirty="0"/>
              <a:t>Themes follow important topics that may be avoided by other GLAMR </a:t>
            </a:r>
            <a:r>
              <a:rPr lang="en-US" sz="1800" dirty="0" smtClean="0"/>
              <a:t>channels</a:t>
            </a:r>
            <a:endParaRPr lang="en-US" sz="1800" dirty="0"/>
          </a:p>
          <a:p>
            <a:pPr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US" sz="1800" dirty="0"/>
              <a:t>Important and current issues are </a:t>
            </a:r>
            <a:r>
              <a:rPr lang="en-US" sz="1800" dirty="0" smtClean="0"/>
              <a:t>tackled</a:t>
            </a:r>
            <a:endParaRPr lang="en-US" sz="1800" dirty="0"/>
          </a:p>
        </p:txBody>
      </p:sp>
      <p:sp>
        <p:nvSpPr>
          <p:cNvPr id="53253" name="TextBox 22"/>
          <p:cNvSpPr txBox="1">
            <a:spLocks noChangeArrowheads="1"/>
          </p:cNvSpPr>
          <p:nvPr/>
        </p:nvSpPr>
        <p:spPr bwMode="auto">
          <a:xfrm>
            <a:off x="4000500" y="68263"/>
            <a:ext cx="454977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sz="5400">
                <a:solidFill>
                  <a:schemeClr val="bg1"/>
                </a:solidFill>
                <a:latin typeface="Avenir Black Oblique" charset="0"/>
              </a:rPr>
              <a:t>social justice</a:t>
            </a:r>
          </a:p>
        </p:txBody>
      </p:sp>
      <p:sp>
        <p:nvSpPr>
          <p:cNvPr id="53254" name="TextBox 22"/>
          <p:cNvSpPr txBox="1">
            <a:spLocks noChangeArrowheads="1"/>
          </p:cNvSpPr>
          <p:nvPr/>
        </p:nvSpPr>
        <p:spPr bwMode="auto">
          <a:xfrm>
            <a:off x="4357688" y="2170113"/>
            <a:ext cx="45497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sz="5400">
                <a:solidFill>
                  <a:srgbClr val="E6004C"/>
                </a:solidFill>
                <a:latin typeface="Avenir Black Oblique" charset="0"/>
              </a:rPr>
              <a:t>employment</a:t>
            </a:r>
          </a:p>
        </p:txBody>
      </p:sp>
      <p:sp>
        <p:nvSpPr>
          <p:cNvPr id="16" name="TextBox 22"/>
          <p:cNvSpPr txBox="1">
            <a:spLocks noChangeArrowheads="1"/>
          </p:cNvSpPr>
          <p:nvPr/>
        </p:nvSpPr>
        <p:spPr bwMode="auto">
          <a:xfrm>
            <a:off x="4173499" y="3678542"/>
            <a:ext cx="45491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US" sz="5400" dirty="0" smtClean="0">
                <a:solidFill>
                  <a:schemeClr val="bg1">
                    <a:alpha val="51000"/>
                  </a:schemeClr>
                </a:solidFill>
                <a:latin typeface="Avenir Black Oblique"/>
                <a:cs typeface="Avenir Black Oblique"/>
              </a:rPr>
              <a:t>diversity</a:t>
            </a:r>
          </a:p>
        </p:txBody>
      </p:sp>
      <p:sp>
        <p:nvSpPr>
          <p:cNvPr id="53256" name="TextBox 22"/>
          <p:cNvSpPr txBox="1">
            <a:spLocks noChangeArrowheads="1"/>
          </p:cNvSpPr>
          <p:nvPr/>
        </p:nvSpPr>
        <p:spPr bwMode="auto">
          <a:xfrm>
            <a:off x="6338888" y="987425"/>
            <a:ext cx="27035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sz="3200">
                <a:solidFill>
                  <a:srgbClr val="E6004C"/>
                </a:solidFill>
                <a:latin typeface="Avenir Black Oblique" charset="0"/>
              </a:rPr>
              <a:t>accessibility</a:t>
            </a:r>
          </a:p>
        </p:txBody>
      </p:sp>
      <p:sp>
        <p:nvSpPr>
          <p:cNvPr id="18" name="TextBox 22"/>
          <p:cNvSpPr txBox="1">
            <a:spLocks noChangeArrowheads="1"/>
          </p:cNvSpPr>
          <p:nvPr/>
        </p:nvSpPr>
        <p:spPr bwMode="auto">
          <a:xfrm>
            <a:off x="4651117" y="1747966"/>
            <a:ext cx="37837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US" sz="2800" dirty="0" smtClean="0">
                <a:solidFill>
                  <a:srgbClr val="FFFFFF">
                    <a:alpha val="51000"/>
                  </a:srgbClr>
                </a:solidFill>
                <a:latin typeface="Avenir Black Oblique"/>
                <a:cs typeface="Avenir Black Oblique"/>
              </a:rPr>
              <a:t>metadata standards</a:t>
            </a:r>
          </a:p>
        </p:txBody>
      </p:sp>
      <p:sp>
        <p:nvSpPr>
          <p:cNvPr id="53258" name="TextBox 22"/>
          <p:cNvSpPr txBox="1">
            <a:spLocks noChangeArrowheads="1"/>
          </p:cNvSpPr>
          <p:nvPr/>
        </p:nvSpPr>
        <p:spPr bwMode="auto">
          <a:xfrm>
            <a:off x="6657975" y="3362325"/>
            <a:ext cx="37830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AU" sz="2800">
                <a:solidFill>
                  <a:srgbClr val="FFFFFF"/>
                </a:solidFill>
                <a:latin typeface="Avenir Black Oblique" charset="0"/>
              </a:rPr>
              <a:t>collaboration</a:t>
            </a:r>
            <a:endParaRPr lang="en-US" sz="2800">
              <a:solidFill>
                <a:srgbClr val="FFFFFF"/>
              </a:solidFill>
              <a:latin typeface="Avenir Black Oblique" charset="0"/>
            </a:endParaRPr>
          </a:p>
        </p:txBody>
      </p:sp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4120212" y="3093766"/>
            <a:ext cx="2703156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US" sz="3200" dirty="0" smtClean="0">
                <a:solidFill>
                  <a:srgbClr val="E6004C">
                    <a:alpha val="51000"/>
                  </a:srgbClr>
                </a:solidFill>
                <a:latin typeface="Avenir Black Oblique"/>
                <a:cs typeface="Avenir Black Oblique"/>
              </a:rPr>
              <a:t>technology</a:t>
            </a:r>
          </a:p>
        </p:txBody>
      </p:sp>
      <p:sp>
        <p:nvSpPr>
          <p:cNvPr id="21" name="TextBox 22"/>
          <p:cNvSpPr txBox="1">
            <a:spLocks noChangeArrowheads="1"/>
          </p:cNvSpPr>
          <p:nvPr/>
        </p:nvSpPr>
        <p:spPr bwMode="auto">
          <a:xfrm>
            <a:off x="4120212" y="1142833"/>
            <a:ext cx="2703156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US" sz="3200" dirty="0" smtClean="0">
                <a:solidFill>
                  <a:srgbClr val="E6004C">
                    <a:alpha val="51000"/>
                  </a:srgbClr>
                </a:solidFill>
                <a:latin typeface="Avenir Black Oblique"/>
                <a:cs typeface="Avenir Black Oblique"/>
              </a:rPr>
              <a:t>budgets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54274" name="Group 3"/>
          <p:cNvGrpSpPr>
            <a:grpSpLocks/>
          </p:cNvGrpSpPr>
          <p:nvPr/>
        </p:nvGrpSpPr>
        <p:grpSpPr bwMode="auto">
          <a:xfrm>
            <a:off x="0" y="4686300"/>
            <a:ext cx="9144000" cy="457200"/>
            <a:chOff x="0" y="4685862"/>
            <a:chExt cx="9144000" cy="457637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4685862"/>
              <a:ext cx="9144000" cy="457637"/>
            </a:xfrm>
            <a:prstGeom prst="rect">
              <a:avLst/>
            </a:prstGeom>
            <a:solidFill>
              <a:srgbClr val="17213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54279" name="TextBox 6"/>
            <p:cNvSpPr txBox="1">
              <a:spLocks noChangeArrowheads="1"/>
            </p:cNvSpPr>
            <p:nvPr/>
          </p:nvSpPr>
          <p:spPr bwMode="auto">
            <a:xfrm>
              <a:off x="604347" y="4757040"/>
              <a:ext cx="821558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NLS8 2017 | ALIA NGAC </a:t>
              </a:r>
              <a:r>
                <a:rPr lang="en-US" sz="1200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@aliangac </a:t>
              </a:r>
              <a:r>
                <a:rPr lang="en-US" sz="1200">
                  <a:solidFill>
                    <a:schemeClr val="bg1"/>
                  </a:solidFill>
                  <a:latin typeface="Courier New" pitchFamily="49" charset="0"/>
                  <a:cs typeface="Courier New" pitchFamily="49" charset="0"/>
                </a:rPr>
                <a:t>| </a:t>
              </a:r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Elizabeth Alvey | James McGoran | Katie Miles-Barnes</a:t>
              </a:r>
            </a:p>
          </p:txBody>
        </p:sp>
        <p:pic>
          <p:nvPicPr>
            <p:cNvPr id="54280" name="Picture 7" descr="NGAC_logo_pink-sml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703380"/>
              <a:ext cx="609600" cy="429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873250" y="1047750"/>
            <a:ext cx="5805488" cy="2951163"/>
          </a:xfrm>
          <a:prstGeom prst="rect">
            <a:avLst/>
          </a:prstGeom>
          <a:solidFill>
            <a:srgbClr val="E6004C">
              <a:alpha val="79999"/>
            </a:srgbClr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54276" name="Shape 141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819150"/>
            <a:ext cx="5838825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7" name="TextBox 2"/>
          <p:cNvSpPr txBox="1">
            <a:spLocks noChangeArrowheads="1"/>
          </p:cNvSpPr>
          <p:nvPr/>
        </p:nvSpPr>
        <p:spPr bwMode="auto">
          <a:xfrm>
            <a:off x="5630863" y="3995738"/>
            <a:ext cx="20478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en-AU" sz="800" i="1">
                <a:solidFill>
                  <a:srgbClr val="FFFFFF"/>
                </a:solidFill>
                <a:latin typeface="Courier New" pitchFamily="49" charset="0"/>
                <a:cs typeface="Courier New" pitchFamily="49" charset="0"/>
              </a:rPr>
              <a:t>Metrics for a monthly chat</a:t>
            </a:r>
            <a:endParaRPr lang="en-AU" sz="800">
              <a:solidFill>
                <a:srgbClr val="FFFFFF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97" name="Group 3"/>
          <p:cNvGrpSpPr>
            <a:grpSpLocks/>
          </p:cNvGrpSpPr>
          <p:nvPr/>
        </p:nvGrpSpPr>
        <p:grpSpPr bwMode="auto">
          <a:xfrm>
            <a:off x="0" y="4686300"/>
            <a:ext cx="9144000" cy="457200"/>
            <a:chOff x="0" y="4685862"/>
            <a:chExt cx="9144000" cy="457637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4685862"/>
              <a:ext cx="9144000" cy="457637"/>
            </a:xfrm>
            <a:prstGeom prst="rect">
              <a:avLst/>
            </a:prstGeom>
            <a:solidFill>
              <a:srgbClr val="17213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55313" name="TextBox 6"/>
            <p:cNvSpPr txBox="1">
              <a:spLocks noChangeArrowheads="1"/>
            </p:cNvSpPr>
            <p:nvPr/>
          </p:nvSpPr>
          <p:spPr bwMode="auto">
            <a:xfrm>
              <a:off x="604347" y="4757040"/>
              <a:ext cx="821558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NLS8 2017 | ALIA NGAC </a:t>
              </a:r>
              <a:r>
                <a:rPr lang="en-US" sz="1200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@aliangac </a:t>
              </a:r>
              <a:r>
                <a:rPr lang="en-US" sz="1200">
                  <a:solidFill>
                    <a:schemeClr val="bg1"/>
                  </a:solidFill>
                  <a:latin typeface="Courier New" pitchFamily="49" charset="0"/>
                  <a:cs typeface="Courier New" pitchFamily="49" charset="0"/>
                </a:rPr>
                <a:t>| </a:t>
              </a:r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Elizabeth Alvey | James McGoran | Katie Miles-Barnes</a:t>
              </a:r>
            </a:p>
          </p:txBody>
        </p:sp>
        <p:pic>
          <p:nvPicPr>
            <p:cNvPr id="55314" name="Picture 7" descr="NGAC_logo_pink-sml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703380"/>
              <a:ext cx="609600" cy="429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5298" name="Group 2"/>
          <p:cNvGrpSpPr>
            <a:grpSpLocks/>
          </p:cNvGrpSpPr>
          <p:nvPr/>
        </p:nvGrpSpPr>
        <p:grpSpPr bwMode="auto">
          <a:xfrm>
            <a:off x="2681288" y="1331913"/>
            <a:ext cx="3038475" cy="2771775"/>
            <a:chOff x="3166053" y="1540928"/>
            <a:chExt cx="2784533" cy="2562766"/>
          </a:xfrm>
        </p:grpSpPr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3391483" y="1540928"/>
              <a:ext cx="2559103" cy="2559590"/>
            </a:xfrm>
            <a:prstGeom prst="ellipse">
              <a:avLst/>
            </a:prstGeom>
            <a:solidFill>
              <a:srgbClr val="E6004C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3166053" y="1544104"/>
              <a:ext cx="2559103" cy="255959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5299" name="Group 18"/>
          <p:cNvGrpSpPr>
            <a:grpSpLocks/>
          </p:cNvGrpSpPr>
          <p:nvPr/>
        </p:nvGrpSpPr>
        <p:grpSpPr bwMode="auto">
          <a:xfrm>
            <a:off x="5959475" y="1325563"/>
            <a:ext cx="3036888" cy="2773362"/>
            <a:chOff x="3166053" y="1540928"/>
            <a:chExt cx="2784533" cy="2562766"/>
          </a:xfrm>
        </p:grpSpPr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3391483" y="1540928"/>
              <a:ext cx="2559103" cy="2559592"/>
            </a:xfrm>
            <a:prstGeom prst="ellipse">
              <a:avLst/>
            </a:prstGeom>
            <a:solidFill>
              <a:srgbClr val="E6004C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3166053" y="1544102"/>
              <a:ext cx="2559103" cy="255959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-177800" y="1341438"/>
            <a:ext cx="2673350" cy="197008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4572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Calibri" pitchFamily="34" charset="0"/>
              <a:buNone/>
            </a:pPr>
            <a:r>
              <a:rPr lang="en-US" sz="1800"/>
              <a:t>During 2014 to 2016, we undertook a review of our Twitter account </a:t>
            </a:r>
            <a:r>
              <a:rPr lang="en-US" sz="1800" b="1">
                <a:solidFill>
                  <a:srgbClr val="E6004C"/>
                </a:solidFill>
              </a:rPr>
              <a:t>@aliangac</a:t>
            </a: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Calibri" pitchFamily="34" charset="0"/>
              <a:buNone/>
            </a:pPr>
            <a:endParaRPr lang="en-US" sz="1800">
              <a:ea typeface="Calibri" pitchFamily="34" charset="0"/>
              <a:sym typeface="Calibri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Calibri" pitchFamily="34" charset="0"/>
              <a:buNone/>
            </a:pPr>
            <a:r>
              <a:rPr lang="en-US" sz="1800">
                <a:ea typeface="Calibri" pitchFamily="34" charset="0"/>
                <a:sym typeface="Calibri" pitchFamily="34" charset="0"/>
              </a:rPr>
              <a:t>We discovered our followers want</a:t>
            </a:r>
            <a:r>
              <a:rPr lang="mr-IN" sz="1800">
                <a:latin typeface="Mangal" pitchFamily="18" charset="0"/>
                <a:ea typeface="Calibri" pitchFamily="34" charset="0"/>
                <a:sym typeface="Calibri" pitchFamily="34" charset="0"/>
              </a:rPr>
              <a:t>…</a:t>
            </a:r>
            <a:endParaRPr lang="en-US" sz="1800">
              <a:ea typeface="Calibri" pitchFamily="34" charset="0"/>
              <a:sym typeface="Calibri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38438" y="1966913"/>
            <a:ext cx="2922587" cy="17954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  <a:defRPr/>
            </a:pPr>
            <a:endParaRPr lang="en-AU" b="1" dirty="0">
              <a:solidFill>
                <a:schemeClr val="bg1"/>
              </a:solidFill>
              <a:latin typeface="+mj-lt"/>
              <a:ea typeface="Calibri"/>
              <a:cs typeface="Courier New"/>
              <a:sym typeface="Calibri"/>
            </a:endParaRPr>
          </a:p>
          <a:p>
            <a:pPr marL="285750" indent="-285750">
              <a:buClr>
                <a:srgbClr val="E6004C"/>
              </a:buClr>
              <a:buSzPct val="110000"/>
              <a:buFont typeface="Arial"/>
              <a:buChar char="•"/>
              <a:defRPr/>
            </a:pPr>
            <a:r>
              <a:rPr lang="en-US" dirty="0">
                <a:solidFill>
                  <a:schemeClr val="bg1"/>
                </a:solidFill>
                <a:latin typeface="Calibri" charset="0"/>
                <a:ea typeface="ＭＳ Ｐゴシック" charset="0"/>
                <a:cs typeface="ＭＳ Ｐゴシック" charset="0"/>
              </a:rPr>
              <a:t>Meaningful engagement</a:t>
            </a:r>
          </a:p>
          <a:p>
            <a:pPr marL="285750" indent="-285750">
              <a:buClr>
                <a:srgbClr val="E6004C"/>
              </a:buClr>
              <a:buSzPct val="110000"/>
              <a:buFont typeface="Arial"/>
              <a:buChar char="•"/>
              <a:defRPr/>
            </a:pPr>
            <a:r>
              <a:rPr lang="en-US" dirty="0">
                <a:solidFill>
                  <a:schemeClr val="bg1"/>
                </a:solidFill>
                <a:latin typeface="Calibri" charset="0"/>
                <a:ea typeface="ＭＳ Ｐゴシック" charset="0"/>
                <a:cs typeface="ＭＳ Ｐゴシック" charset="0"/>
              </a:rPr>
              <a:t>personal interaction </a:t>
            </a:r>
          </a:p>
          <a:p>
            <a:pPr marL="285750" indent="-285750">
              <a:buClr>
                <a:srgbClr val="E6004C"/>
              </a:buClr>
              <a:buSzPct val="110000"/>
              <a:buFont typeface="Arial"/>
              <a:buChar char="•"/>
              <a:defRPr/>
            </a:pPr>
            <a:r>
              <a:rPr lang="en-US" dirty="0">
                <a:solidFill>
                  <a:schemeClr val="bg1"/>
                </a:solidFill>
                <a:latin typeface="Calibri" charset="0"/>
                <a:ea typeface="ＭＳ Ｐゴシック" charset="0"/>
                <a:cs typeface="ＭＳ Ｐゴシック" charset="0"/>
              </a:rPr>
              <a:t>in-depth professional discussion</a:t>
            </a:r>
            <a:endParaRPr lang="en-AU" b="1" dirty="0">
              <a:solidFill>
                <a:schemeClr val="bg1"/>
              </a:solidFill>
              <a:latin typeface="+mj-lt"/>
              <a:ea typeface="Calibri"/>
              <a:cs typeface="Courier New"/>
              <a:sym typeface="Calibri"/>
            </a:endParaRPr>
          </a:p>
          <a:p>
            <a:pPr marL="457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  <a:defRPr/>
            </a:pPr>
            <a:endParaRPr lang="en" sz="2000" b="1" dirty="0">
              <a:solidFill>
                <a:schemeClr val="bg1"/>
              </a:solidFill>
              <a:latin typeface="+mj-lt"/>
              <a:ea typeface="Calibri"/>
              <a:cs typeface="Courier New"/>
              <a:sym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3538" y="1743075"/>
            <a:ext cx="2303462" cy="487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  <a:defRPr/>
            </a:pPr>
            <a:r>
              <a:rPr lang="en-AU" sz="2800" b="1" dirty="0">
                <a:solidFill>
                  <a:schemeClr val="bg1"/>
                </a:solidFill>
                <a:latin typeface="+mj-lt"/>
                <a:ea typeface="Calibri"/>
                <a:cs typeface="Courier New"/>
                <a:sym typeface="Calibri"/>
              </a:rPr>
              <a:t>MORE</a:t>
            </a:r>
            <a:endParaRPr lang="en" sz="2800" b="1" dirty="0">
              <a:solidFill>
                <a:schemeClr val="bg1"/>
              </a:solidFill>
              <a:latin typeface="+mj-lt"/>
              <a:ea typeface="Calibri"/>
              <a:cs typeface="Courier New"/>
              <a:sym typeface="Calibri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72225" y="1749425"/>
            <a:ext cx="2303463" cy="487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  <a:defRPr/>
            </a:pPr>
            <a:r>
              <a:rPr lang="en-AU" sz="2800" b="1" dirty="0">
                <a:solidFill>
                  <a:schemeClr val="bg1"/>
                </a:solidFill>
                <a:latin typeface="+mj-lt"/>
                <a:ea typeface="Calibri"/>
                <a:cs typeface="Courier New"/>
                <a:sym typeface="Calibri"/>
              </a:rPr>
              <a:t>LESS</a:t>
            </a:r>
            <a:endParaRPr lang="en" sz="2800" b="1" dirty="0">
              <a:solidFill>
                <a:schemeClr val="bg1"/>
              </a:solidFill>
              <a:latin typeface="+mj-lt"/>
              <a:ea typeface="Calibri"/>
              <a:cs typeface="Courier New"/>
              <a:sym typeface="Calibri"/>
            </a:endParaRPr>
          </a:p>
        </p:txBody>
      </p:sp>
      <p:sp>
        <p:nvSpPr>
          <p:cNvPr id="2" name="Up Arrow 1"/>
          <p:cNvSpPr/>
          <p:nvPr/>
        </p:nvSpPr>
        <p:spPr>
          <a:xfrm>
            <a:off x="4427538" y="1792288"/>
            <a:ext cx="311150" cy="360362"/>
          </a:xfrm>
          <a:prstGeom prst="upArrow">
            <a:avLst/>
          </a:prstGeom>
          <a:solidFill>
            <a:srgbClr val="E600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" name="Up Arrow 24"/>
          <p:cNvSpPr/>
          <p:nvPr/>
        </p:nvSpPr>
        <p:spPr>
          <a:xfrm rot="10800000">
            <a:off x="7670800" y="1812925"/>
            <a:ext cx="309563" cy="360363"/>
          </a:xfrm>
          <a:prstGeom prst="upArrow">
            <a:avLst/>
          </a:prstGeom>
          <a:solidFill>
            <a:srgbClr val="E600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6434138" y="2068513"/>
            <a:ext cx="2709862" cy="17573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  <a:defRPr/>
            </a:pPr>
            <a:endParaRPr lang="en-AU" b="1" dirty="0">
              <a:solidFill>
                <a:schemeClr val="bg1"/>
              </a:solidFill>
              <a:latin typeface="+mj-lt"/>
              <a:ea typeface="Calibri"/>
              <a:cs typeface="Courier New"/>
              <a:sym typeface="Calibri"/>
            </a:endParaRPr>
          </a:p>
          <a:p>
            <a:pPr marL="285750" indent="-285750">
              <a:buClr>
                <a:srgbClr val="E6004C"/>
              </a:buClr>
              <a:buSzPct val="110000"/>
              <a:buFont typeface="Arial"/>
              <a:buChar char="•"/>
              <a:defRPr/>
            </a:pPr>
            <a:r>
              <a:rPr lang="en-AU" dirty="0">
                <a:solidFill>
                  <a:schemeClr val="bg1"/>
                </a:solidFill>
                <a:latin typeface="Calibri" charset="0"/>
                <a:ea typeface="ＭＳ Ｐゴシック" charset="0"/>
                <a:cs typeface="ＭＳ Ｐゴシック" charset="0"/>
              </a:rPr>
              <a:t>K</a:t>
            </a:r>
            <a:r>
              <a:rPr lang="en-US" dirty="0">
                <a:solidFill>
                  <a:schemeClr val="bg1"/>
                </a:solidFill>
                <a:latin typeface="Calibri" charset="0"/>
                <a:ea typeface="ＭＳ Ｐゴシック" charset="0"/>
                <a:cs typeface="ＭＳ Ｐゴシック" charset="0"/>
              </a:rPr>
              <a:t>itchy posts</a:t>
            </a:r>
          </a:p>
          <a:p>
            <a:pPr marL="285750" indent="-285750">
              <a:buClr>
                <a:srgbClr val="E6004C"/>
              </a:buClr>
              <a:buSzPct val="110000"/>
              <a:buFont typeface="Arial"/>
              <a:buChar char="•"/>
              <a:defRPr/>
            </a:pPr>
            <a:r>
              <a:rPr lang="en-US" dirty="0">
                <a:solidFill>
                  <a:schemeClr val="bg1"/>
                </a:solidFill>
                <a:latin typeface="Calibri" charset="0"/>
                <a:ea typeface="ＭＳ Ｐゴシック" charset="0"/>
                <a:cs typeface="ＭＳ Ｐゴシック" charset="0"/>
              </a:rPr>
              <a:t>Lists</a:t>
            </a:r>
          </a:p>
          <a:p>
            <a:pPr marL="285750" indent="-285750">
              <a:buClr>
                <a:srgbClr val="E6004C"/>
              </a:buClr>
              <a:buSzPct val="110000"/>
              <a:buFont typeface="Arial"/>
              <a:buChar char="•"/>
              <a:defRPr/>
            </a:pPr>
            <a:r>
              <a:rPr lang="en-US" dirty="0">
                <a:solidFill>
                  <a:schemeClr val="bg1"/>
                </a:solidFill>
                <a:latin typeface="Calibri" charset="0"/>
                <a:ea typeface="ＭＳ Ｐゴシック" charset="0"/>
                <a:cs typeface="ＭＳ Ｐゴシック" charset="0"/>
              </a:rPr>
              <a:t>Marketing</a:t>
            </a:r>
          </a:p>
          <a:p>
            <a:pPr marL="285750" indent="-285750">
              <a:buClr>
                <a:srgbClr val="E6004C"/>
              </a:buClr>
              <a:buSzPct val="110000"/>
              <a:buFont typeface="Arial"/>
              <a:buChar char="•"/>
              <a:defRPr/>
            </a:pPr>
            <a:r>
              <a:rPr lang="en-US" dirty="0" err="1">
                <a:solidFill>
                  <a:schemeClr val="bg1"/>
                </a:solidFill>
                <a:latin typeface="Calibri" charset="0"/>
                <a:ea typeface="ＭＳ Ｐゴシック" charset="0"/>
                <a:cs typeface="ＭＳ Ｐゴシック" charset="0"/>
              </a:rPr>
              <a:t>Retweets</a:t>
            </a:r>
            <a:endParaRPr lang="en-US" dirty="0">
              <a:solidFill>
                <a:schemeClr val="bg1"/>
              </a:solidFill>
              <a:latin typeface="Calibri" charset="0"/>
              <a:ea typeface="ＭＳ Ｐゴシック" charset="0"/>
              <a:cs typeface="ＭＳ Ｐゴシック" charset="0"/>
            </a:endParaRPr>
          </a:p>
          <a:p>
            <a:pPr marL="457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  <a:defRPr/>
            </a:pPr>
            <a:endParaRPr lang="en" sz="2000" b="1" dirty="0">
              <a:solidFill>
                <a:schemeClr val="bg1"/>
              </a:solidFill>
              <a:latin typeface="+mj-lt"/>
              <a:ea typeface="Calibri"/>
              <a:cs typeface="Courier New"/>
              <a:sym typeface="Calibri"/>
            </a:endParaRPr>
          </a:p>
        </p:txBody>
      </p:sp>
      <p:sp>
        <p:nvSpPr>
          <p:cNvPr id="55307" name="Shape 92"/>
          <p:cNvSpPr txBox="1">
            <a:spLocks/>
          </p:cNvSpPr>
          <p:nvPr/>
        </p:nvSpPr>
        <p:spPr bwMode="auto">
          <a:xfrm>
            <a:off x="300038" y="284163"/>
            <a:ext cx="85201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</a:pPr>
            <a:r>
              <a:rPr lang="en-AU" sz="3200" b="1" i="1">
                <a:solidFill>
                  <a:srgbClr val="E6004C"/>
                </a:solidFill>
                <a:latin typeface="Avenir Black Oblique" charset="0"/>
                <a:sym typeface="Calibri" pitchFamily="34" charset="0"/>
              </a:rPr>
              <a:t>What do our followers want?</a:t>
            </a:r>
            <a:endParaRPr lang="en-AU" sz="3200" b="1">
              <a:solidFill>
                <a:srgbClr val="E6004C"/>
              </a:solidFill>
              <a:latin typeface="Avenir Black Oblique" charset="0"/>
              <a:sym typeface="Calibri" pitchFamily="34" charset="0"/>
            </a:endParaRPr>
          </a:p>
          <a:p>
            <a:pPr eaLnBrk="1" hangingPunct="1">
              <a:buFont typeface="Arial" pitchFamily="34" charset="0"/>
              <a:buNone/>
            </a:pPr>
            <a:endParaRPr lang="en-US" sz="3200">
              <a:solidFill>
                <a:srgbClr val="E6004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>
              <a:ea typeface="+mn-ea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56324" name="Group 14"/>
          <p:cNvGrpSpPr>
            <a:grpSpLocks/>
          </p:cNvGrpSpPr>
          <p:nvPr/>
        </p:nvGrpSpPr>
        <p:grpSpPr bwMode="auto">
          <a:xfrm>
            <a:off x="0" y="4686300"/>
            <a:ext cx="9144000" cy="457200"/>
            <a:chOff x="0" y="4686300"/>
            <a:chExt cx="9144000" cy="457200"/>
          </a:xfrm>
        </p:grpSpPr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0" y="4686300"/>
              <a:ext cx="9144000" cy="457200"/>
            </a:xfrm>
            <a:prstGeom prst="rect">
              <a:avLst/>
            </a:prstGeom>
            <a:solidFill>
              <a:srgbClr val="17213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56327" name="TextBox 6"/>
            <p:cNvSpPr txBox="1">
              <a:spLocks noChangeArrowheads="1"/>
            </p:cNvSpPr>
            <p:nvPr/>
          </p:nvSpPr>
          <p:spPr bwMode="auto">
            <a:xfrm>
              <a:off x="604838" y="4757738"/>
              <a:ext cx="8215312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ALIA NGAC </a:t>
              </a:r>
              <a:r>
                <a:rPr lang="en-US" sz="1200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@aliangac </a:t>
              </a:r>
              <a:r>
                <a:rPr lang="en-US" sz="1200">
                  <a:solidFill>
                    <a:schemeClr val="bg1"/>
                  </a:solidFill>
                  <a:latin typeface="Courier New" pitchFamily="49" charset="0"/>
                  <a:cs typeface="Courier New" pitchFamily="49" charset="0"/>
                </a:rPr>
                <a:t>| </a:t>
              </a:r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Elizabeth Alvey | James McGoran | Katie Miles-Barnes | NLS8 2017</a:t>
              </a:r>
            </a:p>
          </p:txBody>
        </p:sp>
        <p:pic>
          <p:nvPicPr>
            <p:cNvPr id="56328" name="Picture 9" descr="NGAC_logo_pink-sml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63" y="4725988"/>
              <a:ext cx="533400" cy="376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2" name="Diagram 1"/>
          <p:cNvGraphicFramePr/>
          <p:nvPr/>
        </p:nvGraphicFramePr>
        <p:xfrm>
          <a:off x="68263" y="79934"/>
          <a:ext cx="8933798" cy="4561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0"/>
            <a:ext cx="5143500" cy="472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000500" y="0"/>
            <a:ext cx="5143500" cy="5033963"/>
          </a:xfrm>
          <a:prstGeom prst="rect">
            <a:avLst/>
          </a:prstGeom>
          <a:solidFill>
            <a:srgbClr val="E6004C">
              <a:alpha val="23137"/>
            </a:srgbClr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58371" name="Group 2"/>
          <p:cNvGrpSpPr>
            <a:grpSpLocks/>
          </p:cNvGrpSpPr>
          <p:nvPr/>
        </p:nvGrpSpPr>
        <p:grpSpPr bwMode="auto">
          <a:xfrm>
            <a:off x="0" y="4686300"/>
            <a:ext cx="9144000" cy="457200"/>
            <a:chOff x="0" y="4686300"/>
            <a:chExt cx="9144000" cy="457200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4686300"/>
              <a:ext cx="9144000" cy="457200"/>
            </a:xfrm>
            <a:prstGeom prst="rect">
              <a:avLst/>
            </a:prstGeom>
            <a:solidFill>
              <a:srgbClr val="17213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58376" name="TextBox 6"/>
            <p:cNvSpPr txBox="1">
              <a:spLocks noChangeArrowheads="1"/>
            </p:cNvSpPr>
            <p:nvPr/>
          </p:nvSpPr>
          <p:spPr bwMode="auto">
            <a:xfrm>
              <a:off x="604838" y="4757738"/>
              <a:ext cx="8215312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ALIA NGAC </a:t>
              </a:r>
              <a:r>
                <a:rPr lang="en-US" sz="1200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@aliangac </a:t>
              </a:r>
              <a:r>
                <a:rPr lang="en-US" sz="1200">
                  <a:solidFill>
                    <a:schemeClr val="bg1"/>
                  </a:solidFill>
                  <a:latin typeface="Courier New" pitchFamily="49" charset="0"/>
                  <a:cs typeface="Courier New" pitchFamily="49" charset="0"/>
                </a:rPr>
                <a:t>| </a:t>
              </a:r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Elizabeth Alvey | James McGoran | Katie Miles-Barnes | NLS8 2017</a:t>
              </a:r>
            </a:p>
          </p:txBody>
        </p:sp>
        <p:pic>
          <p:nvPicPr>
            <p:cNvPr id="58377" name="Picture 9" descr="NGAC_logo_pink-sml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63" y="4725988"/>
              <a:ext cx="533400" cy="376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8372" name="TextBox 10"/>
          <p:cNvSpPr txBox="1">
            <a:spLocks noChangeArrowheads="1"/>
          </p:cNvSpPr>
          <p:nvPr/>
        </p:nvSpPr>
        <p:spPr bwMode="auto">
          <a:xfrm>
            <a:off x="806450" y="252413"/>
            <a:ext cx="22240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sz="3200" b="1">
                <a:solidFill>
                  <a:srgbClr val="E6004C"/>
                </a:solidFill>
                <a:latin typeface="Avenir Black Oblique" charset="0"/>
              </a:rPr>
              <a:t>DIY brand</a:t>
            </a:r>
          </a:p>
        </p:txBody>
      </p:sp>
      <p:sp>
        <p:nvSpPr>
          <p:cNvPr id="58373" name="TextBox 1"/>
          <p:cNvSpPr txBox="1">
            <a:spLocks noChangeArrowheads="1"/>
          </p:cNvSpPr>
          <p:nvPr/>
        </p:nvSpPr>
        <p:spPr bwMode="auto">
          <a:xfrm>
            <a:off x="133350" y="1214438"/>
            <a:ext cx="37211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n-US" sz="3200" b="1" dirty="0"/>
              <a:t>Ownership</a:t>
            </a:r>
            <a:endParaRPr lang="en-AU" sz="3200" b="1" dirty="0"/>
          </a:p>
          <a:p>
            <a:pPr algn="ctr"/>
            <a:r>
              <a:rPr lang="en-US" sz="3200" b="1" dirty="0" smtClean="0"/>
              <a:t>Authenticity</a:t>
            </a:r>
            <a:endParaRPr lang="en-AU" b="1" dirty="0"/>
          </a:p>
          <a:p>
            <a:pPr algn="ctr"/>
            <a:r>
              <a:rPr lang="en-US" sz="3200" b="1" dirty="0" smtClean="0"/>
              <a:t>Association</a:t>
            </a:r>
            <a:endParaRPr lang="en-AU" sz="3200" b="1" dirty="0"/>
          </a:p>
          <a:p>
            <a:pPr algn="ctr"/>
            <a:r>
              <a:rPr lang="en-US" sz="3200" b="1" dirty="0" smtClean="0"/>
              <a:t>Self-awareness</a:t>
            </a:r>
            <a:endParaRPr lang="en-AU" sz="3200" b="1" dirty="0"/>
          </a:p>
        </p:txBody>
      </p:sp>
      <p:sp>
        <p:nvSpPr>
          <p:cNvPr id="58374" name="TextBox 2"/>
          <p:cNvSpPr txBox="1">
            <a:spLocks noChangeArrowheads="1"/>
          </p:cNvSpPr>
          <p:nvPr/>
        </p:nvSpPr>
        <p:spPr bwMode="auto">
          <a:xfrm>
            <a:off x="0" y="4333875"/>
            <a:ext cx="40941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sz="800" i="1">
                <a:latin typeface="Courier New" pitchFamily="49" charset="0"/>
                <a:cs typeface="Courier New" pitchFamily="49" charset="0"/>
              </a:rPr>
              <a:t>Construction - Man hammering </a:t>
            </a:r>
            <a:r>
              <a:rPr lang="en-US" sz="800">
                <a:latin typeface="Courier New" pitchFamily="49" charset="0"/>
                <a:cs typeface="Courier New" pitchFamily="49" charset="0"/>
              </a:rPr>
              <a:t>(1935-1945)</a:t>
            </a:r>
            <a:r>
              <a:rPr lang="en-US" sz="800" i="1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800">
                <a:latin typeface="Courier New" pitchFamily="49" charset="0"/>
                <a:cs typeface="Courier New" pitchFamily="49" charset="0"/>
              </a:rPr>
              <a:t>New York Public Library </a:t>
            </a:r>
            <a:r>
              <a:rPr lang="en-US" sz="800">
                <a:latin typeface="Courier New" pitchFamily="49" charset="0"/>
                <a:cs typeface="Courier New" pitchFamily="49" charset="0"/>
                <a:hlinkClick r:id="rId5"/>
              </a:rPr>
              <a:t>Digital Collections</a:t>
            </a:r>
            <a:endParaRPr lang="en-AU" sz="80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9" descr="matching-ladi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0"/>
            <a:ext cx="51435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000500" y="0"/>
            <a:ext cx="5143500" cy="5033963"/>
          </a:xfrm>
          <a:prstGeom prst="rect">
            <a:avLst/>
          </a:prstGeom>
          <a:solidFill>
            <a:schemeClr val="tx2">
              <a:alpha val="23137"/>
            </a:schemeClr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59395" name="Group 2"/>
          <p:cNvGrpSpPr>
            <a:grpSpLocks/>
          </p:cNvGrpSpPr>
          <p:nvPr/>
        </p:nvGrpSpPr>
        <p:grpSpPr bwMode="auto">
          <a:xfrm>
            <a:off x="0" y="4686300"/>
            <a:ext cx="9144000" cy="457200"/>
            <a:chOff x="0" y="4686300"/>
            <a:chExt cx="9144000" cy="457200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4686300"/>
              <a:ext cx="9144000" cy="457200"/>
            </a:xfrm>
            <a:prstGeom prst="rect">
              <a:avLst/>
            </a:prstGeom>
            <a:solidFill>
              <a:srgbClr val="17213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59400" name="TextBox 6"/>
            <p:cNvSpPr txBox="1">
              <a:spLocks noChangeArrowheads="1"/>
            </p:cNvSpPr>
            <p:nvPr/>
          </p:nvSpPr>
          <p:spPr bwMode="auto">
            <a:xfrm>
              <a:off x="604838" y="4757738"/>
              <a:ext cx="8215312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ALIA NGAC </a:t>
              </a:r>
              <a:r>
                <a:rPr lang="en-US" sz="1200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@aliangac </a:t>
              </a:r>
              <a:r>
                <a:rPr lang="en-US" sz="1200">
                  <a:solidFill>
                    <a:schemeClr val="bg1"/>
                  </a:solidFill>
                  <a:latin typeface="Courier New" pitchFamily="49" charset="0"/>
                  <a:cs typeface="Courier New" pitchFamily="49" charset="0"/>
                </a:rPr>
                <a:t>| </a:t>
              </a:r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Elizabeth Alvey | James McGoran | Katie Miles-Barnes | NLS8 2017</a:t>
              </a:r>
            </a:p>
          </p:txBody>
        </p:sp>
        <p:pic>
          <p:nvPicPr>
            <p:cNvPr id="59401" name="Picture 9" descr="NGAC_logo_pink-sml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63" y="4725988"/>
              <a:ext cx="533400" cy="376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9396" name="TextBox 10"/>
          <p:cNvSpPr txBox="1">
            <a:spLocks noChangeArrowheads="1"/>
          </p:cNvSpPr>
          <p:nvPr/>
        </p:nvSpPr>
        <p:spPr bwMode="auto">
          <a:xfrm>
            <a:off x="730250" y="252413"/>
            <a:ext cx="23764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sz="3200" b="1" dirty="0">
                <a:solidFill>
                  <a:srgbClr val="E6004C"/>
                </a:solidFill>
                <a:latin typeface="Avenir Black Oblique" charset="0"/>
              </a:rPr>
              <a:t>Ownership</a:t>
            </a:r>
          </a:p>
        </p:txBody>
      </p:sp>
      <p:sp>
        <p:nvSpPr>
          <p:cNvPr id="59397" name="TextBox 1"/>
          <p:cNvSpPr txBox="1">
            <a:spLocks noChangeArrowheads="1"/>
          </p:cNvSpPr>
          <p:nvPr/>
        </p:nvSpPr>
        <p:spPr bwMode="auto">
          <a:xfrm>
            <a:off x="204788" y="1155700"/>
            <a:ext cx="3721100" cy="23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lnSpc>
                <a:spcPct val="138000"/>
              </a:lnSpc>
            </a:pPr>
            <a:r>
              <a:rPr lang="en-US" sz="1800" b="1" i="1" dirty="0" smtClean="0">
                <a:solidFill>
                  <a:srgbClr val="000000"/>
                </a:solidFill>
              </a:rPr>
              <a:t>“Pinpoint </a:t>
            </a:r>
            <a:r>
              <a:rPr lang="en-US" sz="1800" b="1" i="1" dirty="0">
                <a:solidFill>
                  <a:srgbClr val="000000"/>
                </a:solidFill>
              </a:rPr>
              <a:t>your style or </a:t>
            </a:r>
            <a:r>
              <a:rPr lang="en-US" sz="1800" b="1" i="1" dirty="0" smtClean="0">
                <a:solidFill>
                  <a:srgbClr val="000000"/>
                </a:solidFill>
              </a:rPr>
              <a:t>aesthetic”</a:t>
            </a:r>
            <a:endParaRPr lang="en-AU" sz="1800" b="1" i="1" dirty="0">
              <a:solidFill>
                <a:srgbClr val="000000"/>
              </a:solidFill>
            </a:endParaRPr>
          </a:p>
          <a:p>
            <a:pPr>
              <a:lnSpc>
                <a:spcPct val="138000"/>
              </a:lnSpc>
            </a:pPr>
            <a:endParaRPr lang="en-AU" sz="1800" b="1" i="1" dirty="0">
              <a:solidFill>
                <a:srgbClr val="000000"/>
              </a:solidFill>
            </a:endParaRPr>
          </a:p>
          <a:p>
            <a:pPr>
              <a:lnSpc>
                <a:spcPct val="138000"/>
              </a:lnSpc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E6004C"/>
                </a:solidFill>
              </a:rPr>
              <a:t>+ Authenticity: </a:t>
            </a:r>
            <a:r>
              <a:rPr lang="en-US" sz="1800" dirty="0" smtClean="0">
                <a:solidFill>
                  <a:srgbClr val="000000"/>
                </a:solidFill>
              </a:rPr>
              <a:t>self-packaging</a:t>
            </a:r>
          </a:p>
          <a:p>
            <a:pPr>
              <a:lnSpc>
                <a:spcPct val="138000"/>
              </a:lnSpc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E6004C"/>
                </a:solidFill>
              </a:rPr>
              <a:t>+ Association: </a:t>
            </a:r>
            <a:r>
              <a:rPr lang="en-US" sz="1800" dirty="0" smtClean="0">
                <a:solidFill>
                  <a:srgbClr val="000000"/>
                </a:solidFill>
              </a:rPr>
              <a:t>professional image </a:t>
            </a:r>
            <a:endParaRPr lang="en-AU" sz="1800" dirty="0" smtClean="0">
              <a:solidFill>
                <a:srgbClr val="000000"/>
              </a:solidFill>
            </a:endParaRPr>
          </a:p>
          <a:p>
            <a:pPr>
              <a:lnSpc>
                <a:spcPct val="138000"/>
              </a:lnSpc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E6004C"/>
                </a:solidFill>
              </a:rPr>
              <a:t>+ Self awareness: </a:t>
            </a:r>
            <a:r>
              <a:rPr lang="en-US" sz="1800" dirty="0" smtClean="0">
                <a:solidFill>
                  <a:srgbClr val="000000"/>
                </a:solidFill>
              </a:rPr>
              <a:t>your brand and your data </a:t>
            </a:r>
            <a:endParaRPr lang="en-AU" sz="1800" dirty="0">
              <a:solidFill>
                <a:srgbClr val="000000"/>
              </a:solidFill>
            </a:endParaRPr>
          </a:p>
        </p:txBody>
      </p:sp>
      <p:sp>
        <p:nvSpPr>
          <p:cNvPr id="59398" name="TextBox 2"/>
          <p:cNvSpPr txBox="1">
            <a:spLocks noChangeArrowheads="1"/>
          </p:cNvSpPr>
          <p:nvPr/>
        </p:nvSpPr>
        <p:spPr bwMode="auto">
          <a:xfrm>
            <a:off x="0" y="4360863"/>
            <a:ext cx="4067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sz="800" i="1" dirty="0">
                <a:latin typeface="Courier New" pitchFamily="49" charset="0"/>
                <a:cs typeface="Courier New" pitchFamily="49" charset="0"/>
              </a:rPr>
              <a:t>Fashion, World of - Models - Coats - Group models schoolgirl coats 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>(1935-1945), New York Public Library </a:t>
            </a:r>
            <a:r>
              <a:rPr lang="en-US" sz="800" dirty="0">
                <a:latin typeface="Courier New" pitchFamily="49" charset="0"/>
                <a:cs typeface="Courier New" pitchFamily="49" charset="0"/>
                <a:hlinkClick r:id="rId5"/>
              </a:rPr>
              <a:t>Digital Collections</a:t>
            </a:r>
            <a:endParaRPr lang="en-AU" sz="800" dirty="0">
              <a:latin typeface="Courier New" pitchFamily="49" charset="0"/>
              <a:cs typeface="Courier New" pitchFamily="49" charset="0"/>
            </a:endParaRPr>
          </a:p>
          <a:p>
            <a:pPr eaLnBrk="1" hangingPunct="1"/>
            <a:r>
              <a:rPr lang="en-US" sz="800" dirty="0"/>
              <a:t> </a:t>
            </a:r>
            <a:endParaRPr lang="en-AU" sz="8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3" descr="childre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0"/>
            <a:ext cx="51435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000500" y="0"/>
            <a:ext cx="5143500" cy="5033963"/>
          </a:xfrm>
          <a:prstGeom prst="rect">
            <a:avLst/>
          </a:prstGeom>
          <a:solidFill>
            <a:srgbClr val="E6004C">
              <a:alpha val="23137"/>
            </a:srgbClr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60419" name="Group 2"/>
          <p:cNvGrpSpPr>
            <a:grpSpLocks/>
          </p:cNvGrpSpPr>
          <p:nvPr/>
        </p:nvGrpSpPr>
        <p:grpSpPr bwMode="auto">
          <a:xfrm>
            <a:off x="0" y="4686300"/>
            <a:ext cx="9144000" cy="457200"/>
            <a:chOff x="0" y="4686300"/>
            <a:chExt cx="9144000" cy="457200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4686300"/>
              <a:ext cx="9144000" cy="457200"/>
            </a:xfrm>
            <a:prstGeom prst="rect">
              <a:avLst/>
            </a:prstGeom>
            <a:solidFill>
              <a:srgbClr val="17213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60424" name="TextBox 6"/>
            <p:cNvSpPr txBox="1">
              <a:spLocks noChangeArrowheads="1"/>
            </p:cNvSpPr>
            <p:nvPr/>
          </p:nvSpPr>
          <p:spPr bwMode="auto">
            <a:xfrm>
              <a:off x="604838" y="4757738"/>
              <a:ext cx="8215312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ALIA NGAC </a:t>
              </a:r>
              <a:r>
                <a:rPr lang="en-US" sz="1200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@aliangac </a:t>
              </a:r>
              <a:r>
                <a:rPr lang="en-US" sz="1200">
                  <a:solidFill>
                    <a:schemeClr val="bg1"/>
                  </a:solidFill>
                  <a:latin typeface="Courier New" pitchFamily="49" charset="0"/>
                  <a:cs typeface="Courier New" pitchFamily="49" charset="0"/>
                </a:rPr>
                <a:t>| </a:t>
              </a:r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Elizabeth Alvey | James McGoran | Katie Miles-Barnes | NLS8 2017</a:t>
              </a:r>
            </a:p>
          </p:txBody>
        </p:sp>
        <p:pic>
          <p:nvPicPr>
            <p:cNvPr id="60425" name="Picture 9" descr="NGAC_logo_pink-sml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63" y="4725988"/>
              <a:ext cx="533400" cy="376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0420" name="TextBox 10"/>
          <p:cNvSpPr txBox="1">
            <a:spLocks noChangeArrowheads="1"/>
          </p:cNvSpPr>
          <p:nvPr/>
        </p:nvSpPr>
        <p:spPr bwMode="auto">
          <a:xfrm>
            <a:off x="593725" y="252413"/>
            <a:ext cx="2649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sz="3200" b="1">
                <a:solidFill>
                  <a:srgbClr val="E6004C"/>
                </a:solidFill>
                <a:latin typeface="Avenir Black Oblique" charset="0"/>
              </a:rPr>
              <a:t>Authenticity</a:t>
            </a:r>
          </a:p>
        </p:txBody>
      </p:sp>
      <p:sp>
        <p:nvSpPr>
          <p:cNvPr id="49157" name="TextBox 1"/>
          <p:cNvSpPr txBox="1">
            <a:spLocks noChangeArrowheads="1"/>
          </p:cNvSpPr>
          <p:nvPr/>
        </p:nvSpPr>
        <p:spPr bwMode="auto">
          <a:xfrm>
            <a:off x="204788" y="1155700"/>
            <a:ext cx="3721100" cy="27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n-US" sz="1800" b="1" i="1" dirty="0" smtClean="0">
                <a:solidFill>
                  <a:srgbClr val="000000"/>
                </a:solidFill>
              </a:rPr>
              <a:t>“Be </a:t>
            </a:r>
            <a:r>
              <a:rPr lang="en-US" sz="1800" b="1" i="1" dirty="0">
                <a:solidFill>
                  <a:srgbClr val="000000"/>
                </a:solidFill>
              </a:rPr>
              <a:t>your authentic </a:t>
            </a:r>
            <a:r>
              <a:rPr lang="en-US" sz="1800" b="1" i="1" dirty="0" smtClean="0">
                <a:solidFill>
                  <a:srgbClr val="000000"/>
                </a:solidFill>
              </a:rPr>
              <a:t>self”</a:t>
            </a:r>
            <a:endParaRPr lang="en-AU" sz="1800" b="1" i="1" dirty="0">
              <a:solidFill>
                <a:srgbClr val="000000"/>
              </a:solidFill>
            </a:endParaRPr>
          </a:p>
          <a:p>
            <a:pPr algn="ctr"/>
            <a:endParaRPr lang="en-AU" sz="1600" b="1" i="1" dirty="0">
              <a:solidFill>
                <a:srgbClr val="000000"/>
              </a:solidFill>
            </a:endParaRPr>
          </a:p>
          <a:p>
            <a:endParaRPr lang="en-AU" sz="1800" dirty="0"/>
          </a:p>
          <a:p>
            <a:pPr>
              <a:spcAft>
                <a:spcPts val="600"/>
              </a:spcAft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AU" altLang="en-US" sz="1800" b="1" dirty="0" smtClean="0">
                <a:solidFill>
                  <a:srgbClr val="E6004C"/>
                </a:solidFill>
              </a:rPr>
              <a:t>+ Self-awareness</a:t>
            </a:r>
            <a:r>
              <a:rPr lang="en-AU" altLang="en-US" sz="1800" dirty="0" smtClean="0">
                <a:solidFill>
                  <a:srgbClr val="E6004C"/>
                </a:solidFill>
              </a:rPr>
              <a:t>:</a:t>
            </a:r>
            <a:r>
              <a:rPr lang="en-AU" altLang="en-US" sz="1800" dirty="0" smtClean="0"/>
              <a:t> the work of being authentic</a:t>
            </a:r>
          </a:p>
          <a:p>
            <a:pPr>
              <a:spcAft>
                <a:spcPts val="600"/>
              </a:spcAft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AU" sz="1800" b="1" dirty="0" smtClean="0">
                <a:solidFill>
                  <a:srgbClr val="E6004C"/>
                </a:solidFill>
              </a:rPr>
              <a:t>+ Ownership: </a:t>
            </a:r>
            <a:r>
              <a:rPr lang="en-AU" sz="1800" dirty="0" smtClean="0"/>
              <a:t>self expression vs. privacy</a:t>
            </a:r>
          </a:p>
          <a:p>
            <a:pPr>
              <a:spcAft>
                <a:spcPts val="600"/>
              </a:spcAft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AU" sz="1800" b="1" dirty="0" smtClean="0">
                <a:solidFill>
                  <a:srgbClr val="E6004C"/>
                </a:solidFill>
              </a:rPr>
              <a:t>+ Association: </a:t>
            </a:r>
            <a:r>
              <a:rPr lang="en-AU" sz="1800" dirty="0" smtClean="0"/>
              <a:t>how will you speak, and for who?</a:t>
            </a:r>
            <a:endParaRPr lang="en-US" sz="1800" dirty="0"/>
          </a:p>
        </p:txBody>
      </p:sp>
      <p:sp>
        <p:nvSpPr>
          <p:cNvPr id="60422" name="TextBox 2"/>
          <p:cNvSpPr txBox="1">
            <a:spLocks noChangeArrowheads="1"/>
          </p:cNvSpPr>
          <p:nvPr/>
        </p:nvSpPr>
        <p:spPr bwMode="auto">
          <a:xfrm>
            <a:off x="0" y="4360863"/>
            <a:ext cx="42052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sz="800" i="1" dirty="0">
                <a:latin typeface="Courier New" pitchFamily="49" charset="0"/>
                <a:cs typeface="Courier New" pitchFamily="49" charset="0"/>
              </a:rPr>
              <a:t>A group of children playing in the town of </a:t>
            </a:r>
            <a:r>
              <a:rPr lang="en-US" sz="800" i="1" dirty="0" err="1">
                <a:latin typeface="Courier New" pitchFamily="49" charset="0"/>
                <a:cs typeface="Courier New" pitchFamily="49" charset="0"/>
              </a:rPr>
              <a:t>Ptuj</a:t>
            </a:r>
            <a:r>
              <a:rPr lang="en-US" sz="800" i="1" dirty="0">
                <a:latin typeface="Courier New" pitchFamily="49" charset="0"/>
                <a:cs typeface="Courier New" pitchFamily="49" charset="0"/>
              </a:rPr>
              <a:t>, Slovenia 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>(1962) Photograph taken by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Dragiša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800" dirty="0" err="1">
                <a:latin typeface="Courier New" pitchFamily="49" charset="0"/>
                <a:cs typeface="Courier New" pitchFamily="49" charset="0"/>
              </a:rPr>
              <a:t>Modrinjak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>, via </a:t>
            </a:r>
            <a:r>
              <a:rPr lang="en-US" sz="800" dirty="0">
                <a:latin typeface="Courier New" pitchFamily="49" charset="0"/>
                <a:cs typeface="Courier New" pitchFamily="49" charset="0"/>
                <a:hlinkClick r:id="rId5"/>
              </a:rPr>
              <a:t>Vintage Stock Pictures</a:t>
            </a:r>
            <a:endParaRPr lang="en-AU" sz="8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 descr="auslibcat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5" y="0"/>
            <a:ext cx="5191125" cy="467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000500" y="0"/>
            <a:ext cx="5143500" cy="5033963"/>
          </a:xfrm>
          <a:prstGeom prst="rect">
            <a:avLst/>
          </a:prstGeom>
          <a:solidFill>
            <a:schemeClr val="tx2">
              <a:alpha val="23137"/>
            </a:schemeClr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61443" name="Group 2"/>
          <p:cNvGrpSpPr>
            <a:grpSpLocks/>
          </p:cNvGrpSpPr>
          <p:nvPr/>
        </p:nvGrpSpPr>
        <p:grpSpPr bwMode="auto">
          <a:xfrm>
            <a:off x="0" y="4686300"/>
            <a:ext cx="9144000" cy="457200"/>
            <a:chOff x="0" y="4686300"/>
            <a:chExt cx="9144000" cy="457200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4686300"/>
              <a:ext cx="9144000" cy="457200"/>
            </a:xfrm>
            <a:prstGeom prst="rect">
              <a:avLst/>
            </a:prstGeom>
            <a:solidFill>
              <a:srgbClr val="17213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61448" name="TextBox 6"/>
            <p:cNvSpPr txBox="1">
              <a:spLocks noChangeArrowheads="1"/>
            </p:cNvSpPr>
            <p:nvPr/>
          </p:nvSpPr>
          <p:spPr bwMode="auto">
            <a:xfrm>
              <a:off x="604838" y="4757738"/>
              <a:ext cx="8215312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ALIA NGAC </a:t>
              </a:r>
              <a:r>
                <a:rPr lang="en-US" sz="1200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@aliangac </a:t>
              </a:r>
              <a:r>
                <a:rPr lang="en-US" sz="1200">
                  <a:solidFill>
                    <a:schemeClr val="bg1"/>
                  </a:solidFill>
                  <a:latin typeface="Courier New" pitchFamily="49" charset="0"/>
                  <a:cs typeface="Courier New" pitchFamily="49" charset="0"/>
                </a:rPr>
                <a:t>| </a:t>
              </a:r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Elizabeth Alvey | James McGoran | Katie Miles-Barnes | NLS8 2017</a:t>
              </a:r>
            </a:p>
          </p:txBody>
        </p:sp>
        <p:pic>
          <p:nvPicPr>
            <p:cNvPr id="61449" name="Picture 9" descr="NGAC_logo_pink-sml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63" y="4725988"/>
              <a:ext cx="533400" cy="376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444" name="TextBox 10"/>
          <p:cNvSpPr txBox="1">
            <a:spLocks noChangeArrowheads="1"/>
          </p:cNvSpPr>
          <p:nvPr/>
        </p:nvSpPr>
        <p:spPr bwMode="auto">
          <a:xfrm>
            <a:off x="676275" y="252413"/>
            <a:ext cx="2484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sz="3200" b="1">
                <a:solidFill>
                  <a:srgbClr val="E6004C"/>
                </a:solidFill>
                <a:latin typeface="Avenir Black Oblique" charset="0"/>
              </a:rPr>
              <a:t>Association</a:t>
            </a:r>
          </a:p>
        </p:txBody>
      </p:sp>
      <p:sp>
        <p:nvSpPr>
          <p:cNvPr id="49157" name="TextBox 1"/>
          <p:cNvSpPr txBox="1">
            <a:spLocks noChangeArrowheads="1"/>
          </p:cNvSpPr>
          <p:nvPr/>
        </p:nvSpPr>
        <p:spPr bwMode="auto">
          <a:xfrm>
            <a:off x="204788" y="1155700"/>
            <a:ext cx="3721100" cy="2616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en-US" sz="1800" b="1" i="1" dirty="0" smtClean="0">
                <a:solidFill>
                  <a:srgbClr val="000000"/>
                </a:solidFill>
                <a:sym typeface="Calibri" pitchFamily="34" charset="0"/>
              </a:rPr>
              <a:t>“Interact </a:t>
            </a:r>
            <a:r>
              <a:rPr lang="en-US" sz="1800" b="1" i="1" dirty="0">
                <a:solidFill>
                  <a:srgbClr val="000000"/>
                </a:solidFill>
                <a:sym typeface="Calibri" pitchFamily="34" charset="0"/>
              </a:rPr>
              <a:t>with brands </a:t>
            </a:r>
            <a:r>
              <a:rPr lang="en-US" sz="1800" b="1" i="1" dirty="0" smtClean="0">
                <a:solidFill>
                  <a:srgbClr val="000000"/>
                </a:solidFill>
                <a:sym typeface="Calibri" pitchFamily="34" charset="0"/>
              </a:rPr>
              <a:t>that are like </a:t>
            </a:r>
            <a:r>
              <a:rPr lang="en-US" sz="1800" b="1" i="1" dirty="0">
                <a:solidFill>
                  <a:srgbClr val="000000"/>
                </a:solidFill>
                <a:sym typeface="Calibri" pitchFamily="34" charset="0"/>
              </a:rPr>
              <a:t>your </a:t>
            </a:r>
            <a:r>
              <a:rPr lang="en-US" sz="1800" b="1" i="1" dirty="0" smtClean="0">
                <a:solidFill>
                  <a:srgbClr val="000000"/>
                </a:solidFill>
                <a:sym typeface="Calibri" pitchFamily="34" charset="0"/>
              </a:rPr>
              <a:t>brand”</a:t>
            </a:r>
            <a:endParaRPr lang="en-AU" sz="1800" b="1" i="1" dirty="0">
              <a:solidFill>
                <a:srgbClr val="000000"/>
              </a:solidFill>
              <a:sym typeface="Calibri" pitchFamily="34" charset="0"/>
            </a:endParaRPr>
          </a:p>
          <a:p>
            <a:pPr algn="ctr"/>
            <a:r>
              <a:rPr lang="en-US" sz="1800" b="1" i="1" dirty="0">
                <a:solidFill>
                  <a:srgbClr val="000000"/>
                </a:solidFill>
                <a:sym typeface="Calibri" pitchFamily="34" charset="0"/>
              </a:rPr>
              <a:t> </a:t>
            </a:r>
            <a:endParaRPr lang="en-AU" sz="1800" b="1" i="1" dirty="0">
              <a:solidFill>
                <a:srgbClr val="000000"/>
              </a:solidFill>
            </a:endParaRPr>
          </a:p>
          <a:p>
            <a:pPr>
              <a:spcAft>
                <a:spcPts val="600"/>
              </a:spcAft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E6004C"/>
                </a:solidFill>
              </a:rPr>
              <a:t>+ Ownership: </a:t>
            </a:r>
            <a:r>
              <a:rPr lang="en-US" sz="1800" dirty="0" smtClean="0"/>
              <a:t>being “always on”</a:t>
            </a:r>
          </a:p>
          <a:p>
            <a:pPr>
              <a:spcAft>
                <a:spcPts val="600"/>
              </a:spcAft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E6004C"/>
                </a:solidFill>
              </a:rPr>
              <a:t>+ Self-awareness</a:t>
            </a:r>
            <a:r>
              <a:rPr lang="en-US" sz="1800" dirty="0" smtClean="0"/>
              <a:t>: public discussion</a:t>
            </a:r>
          </a:p>
          <a:p>
            <a:pPr>
              <a:spcAft>
                <a:spcPts val="600"/>
              </a:spcAft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E6004C"/>
                </a:solidFill>
              </a:rPr>
              <a:t>+ Authenticity: </a:t>
            </a:r>
            <a:r>
              <a:rPr lang="en-US" sz="1800" dirty="0" smtClean="0"/>
              <a:t>inclusions and omissions</a:t>
            </a:r>
            <a:endParaRPr lang="en-US" sz="1800" dirty="0"/>
          </a:p>
        </p:txBody>
      </p:sp>
      <p:sp>
        <p:nvSpPr>
          <p:cNvPr id="61446" name="TextBox 2"/>
          <p:cNvSpPr txBox="1">
            <a:spLocks noChangeArrowheads="1"/>
          </p:cNvSpPr>
          <p:nvPr/>
        </p:nvSpPr>
        <p:spPr bwMode="auto">
          <a:xfrm>
            <a:off x="0" y="4333875"/>
            <a:ext cx="42052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AU" sz="800" i="1">
                <a:latin typeface="Courier New" pitchFamily="49" charset="0"/>
                <a:cs typeface="Courier New" pitchFamily="49" charset="0"/>
                <a:hlinkClick r:id="rId5"/>
              </a:rPr>
              <a:t>#auslibcat </a:t>
            </a:r>
            <a:r>
              <a:rPr lang="en-AU" sz="800" i="1">
                <a:latin typeface="Courier New" pitchFamily="49" charset="0"/>
                <a:cs typeface="Courier New" pitchFamily="49" charset="0"/>
              </a:rPr>
              <a:t>tweets (2016-2017) @clareifications, @melbrarian, @suehutley</a:t>
            </a:r>
            <a:endParaRPr lang="en-AU" sz="80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40962" name="Group 3"/>
          <p:cNvGrpSpPr>
            <a:grpSpLocks/>
          </p:cNvGrpSpPr>
          <p:nvPr/>
        </p:nvGrpSpPr>
        <p:grpSpPr bwMode="auto">
          <a:xfrm>
            <a:off x="0" y="4686300"/>
            <a:ext cx="9144000" cy="457200"/>
            <a:chOff x="0" y="4685862"/>
            <a:chExt cx="9144000" cy="457637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4685862"/>
              <a:ext cx="9144000" cy="457637"/>
            </a:xfrm>
            <a:prstGeom prst="rect">
              <a:avLst/>
            </a:prstGeom>
            <a:solidFill>
              <a:srgbClr val="17213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40966" name="TextBox 6"/>
            <p:cNvSpPr txBox="1">
              <a:spLocks noChangeArrowheads="1"/>
            </p:cNvSpPr>
            <p:nvPr/>
          </p:nvSpPr>
          <p:spPr bwMode="auto">
            <a:xfrm>
              <a:off x="604347" y="4757040"/>
              <a:ext cx="821558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NLS8 2017 | ALIA NGAC </a:t>
              </a:r>
              <a:r>
                <a:rPr lang="en-US" sz="1200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@aliangac </a:t>
              </a:r>
              <a:r>
                <a:rPr lang="en-US" sz="1200">
                  <a:solidFill>
                    <a:schemeClr val="bg1"/>
                  </a:solidFill>
                  <a:latin typeface="Courier New" pitchFamily="49" charset="0"/>
                  <a:cs typeface="Courier New" pitchFamily="49" charset="0"/>
                </a:rPr>
                <a:t>| </a:t>
              </a:r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Elizabeth Alvey | James McGoran | Katie Miles-Barnes</a:t>
              </a:r>
            </a:p>
          </p:txBody>
        </p:sp>
        <p:pic>
          <p:nvPicPr>
            <p:cNvPr id="40967" name="Picture 7" descr="NGAC_logo_pink-sml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703380"/>
              <a:ext cx="609600" cy="429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554163" y="1287463"/>
            <a:ext cx="6462712" cy="2284412"/>
          </a:xfrm>
          <a:prstGeom prst="rect">
            <a:avLst/>
          </a:prstGeom>
          <a:solidFill>
            <a:srgbClr val="E6004C">
              <a:alpha val="79999"/>
            </a:srgbClr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40964" name="Shape 64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863" y="1109663"/>
            <a:ext cx="6518275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1" descr="reflectio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0"/>
            <a:ext cx="51435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000500" y="0"/>
            <a:ext cx="5143500" cy="5033963"/>
          </a:xfrm>
          <a:prstGeom prst="rect">
            <a:avLst/>
          </a:prstGeom>
          <a:solidFill>
            <a:srgbClr val="E6004C">
              <a:alpha val="23137"/>
            </a:srgbClr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62467" name="Group 2"/>
          <p:cNvGrpSpPr>
            <a:grpSpLocks/>
          </p:cNvGrpSpPr>
          <p:nvPr/>
        </p:nvGrpSpPr>
        <p:grpSpPr bwMode="auto">
          <a:xfrm>
            <a:off x="0" y="4686300"/>
            <a:ext cx="9144000" cy="457200"/>
            <a:chOff x="0" y="4686300"/>
            <a:chExt cx="9144000" cy="457200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4686300"/>
              <a:ext cx="9144000" cy="457200"/>
            </a:xfrm>
            <a:prstGeom prst="rect">
              <a:avLst/>
            </a:prstGeom>
            <a:solidFill>
              <a:srgbClr val="17213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62472" name="TextBox 6"/>
            <p:cNvSpPr txBox="1">
              <a:spLocks noChangeArrowheads="1"/>
            </p:cNvSpPr>
            <p:nvPr/>
          </p:nvSpPr>
          <p:spPr bwMode="auto">
            <a:xfrm>
              <a:off x="604838" y="4757738"/>
              <a:ext cx="8215312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ALIA NGAC </a:t>
              </a:r>
              <a:r>
                <a:rPr lang="en-US" sz="1200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@aliangac </a:t>
              </a:r>
              <a:r>
                <a:rPr lang="en-US" sz="1200">
                  <a:solidFill>
                    <a:schemeClr val="bg1"/>
                  </a:solidFill>
                  <a:latin typeface="Courier New" pitchFamily="49" charset="0"/>
                  <a:cs typeface="Courier New" pitchFamily="49" charset="0"/>
                </a:rPr>
                <a:t>| </a:t>
              </a:r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Elizabeth Alvey | James McGoran | Katie Miles-Barnes | NLS8 2017</a:t>
              </a:r>
            </a:p>
          </p:txBody>
        </p:sp>
        <p:pic>
          <p:nvPicPr>
            <p:cNvPr id="62473" name="Picture 9" descr="NGAC_logo_pink-sml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63" y="4725988"/>
              <a:ext cx="533400" cy="376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2468" name="TextBox 10"/>
          <p:cNvSpPr txBox="1">
            <a:spLocks noChangeArrowheads="1"/>
          </p:cNvSpPr>
          <p:nvPr/>
        </p:nvSpPr>
        <p:spPr bwMode="auto">
          <a:xfrm>
            <a:off x="346075" y="252413"/>
            <a:ext cx="3144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sz="3200" b="1">
                <a:solidFill>
                  <a:srgbClr val="E6004C"/>
                </a:solidFill>
                <a:latin typeface="Avenir Black Oblique" charset="0"/>
              </a:rPr>
              <a:t>Self awareness</a:t>
            </a:r>
          </a:p>
        </p:txBody>
      </p:sp>
      <p:sp>
        <p:nvSpPr>
          <p:cNvPr id="49157" name="TextBox 1"/>
          <p:cNvSpPr txBox="1">
            <a:spLocks noChangeArrowheads="1"/>
          </p:cNvSpPr>
          <p:nvPr/>
        </p:nvSpPr>
        <p:spPr bwMode="auto">
          <a:xfrm>
            <a:off x="204788" y="1155700"/>
            <a:ext cx="3721100" cy="210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spcAft>
                <a:spcPts val="1200"/>
              </a:spcAft>
            </a:pPr>
            <a:r>
              <a:rPr lang="en-US" sz="1800" b="1" i="1" dirty="0" smtClean="0">
                <a:solidFill>
                  <a:srgbClr val="000000"/>
                </a:solidFill>
                <a:sym typeface="Calibri" pitchFamily="34" charset="0"/>
              </a:rPr>
              <a:t>“Ensure </a:t>
            </a:r>
            <a:r>
              <a:rPr lang="en-US" sz="1800" b="1" i="1" dirty="0">
                <a:solidFill>
                  <a:srgbClr val="000000"/>
                </a:solidFill>
                <a:sym typeface="Calibri" pitchFamily="34" charset="0"/>
              </a:rPr>
              <a:t>you stay </a:t>
            </a:r>
            <a:r>
              <a:rPr lang="en-US" sz="1800" b="1" dirty="0" smtClean="0">
                <a:solidFill>
                  <a:srgbClr val="000000"/>
                </a:solidFill>
                <a:sym typeface="Calibri" pitchFamily="34" charset="0"/>
              </a:rPr>
              <a:t>on brand</a:t>
            </a:r>
            <a:r>
              <a:rPr lang="en-AU" altLang="en-US" sz="1800" b="1" i="1" dirty="0" smtClean="0">
                <a:solidFill>
                  <a:srgbClr val="000000"/>
                </a:solidFill>
                <a:sym typeface="Calibri" pitchFamily="34" charset="0"/>
              </a:rPr>
              <a:t>”</a:t>
            </a:r>
            <a:r>
              <a:rPr lang="en-US" altLang="ja-JP" sz="1800" b="1" i="1" dirty="0" smtClean="0">
                <a:solidFill>
                  <a:srgbClr val="000000"/>
                </a:solidFill>
                <a:sym typeface="Calibri" pitchFamily="34" charset="0"/>
              </a:rPr>
              <a:t> </a:t>
            </a:r>
            <a:endParaRPr lang="en-AU" altLang="ja-JP" sz="1800" b="1" i="1" dirty="0"/>
          </a:p>
          <a:p>
            <a:endParaRPr lang="en-AU" sz="1800" dirty="0"/>
          </a:p>
          <a:p>
            <a:pPr>
              <a:lnSpc>
                <a:spcPct val="138000"/>
              </a:lnSpc>
              <a:spcAft>
                <a:spcPts val="600"/>
              </a:spcAft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E6004C"/>
                </a:solidFill>
              </a:rPr>
              <a:t>+ Authenticity</a:t>
            </a:r>
            <a:r>
              <a:rPr lang="en-US" sz="1800" dirty="0" smtClean="0">
                <a:solidFill>
                  <a:srgbClr val="000000"/>
                </a:solidFill>
              </a:rPr>
              <a:t>: your persona </a:t>
            </a:r>
          </a:p>
          <a:p>
            <a:pPr>
              <a:lnSpc>
                <a:spcPct val="138000"/>
              </a:lnSpc>
              <a:spcAft>
                <a:spcPts val="600"/>
              </a:spcAft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E6004C"/>
                </a:solidFill>
              </a:rPr>
              <a:t>+ Association: </a:t>
            </a:r>
            <a:r>
              <a:rPr lang="en-US" sz="1800" dirty="0" smtClean="0">
                <a:solidFill>
                  <a:srgbClr val="000000"/>
                </a:solidFill>
              </a:rPr>
              <a:t>your boundaries</a:t>
            </a:r>
            <a:endParaRPr lang="en-US" sz="1800" dirty="0">
              <a:solidFill>
                <a:srgbClr val="000000"/>
              </a:solidFill>
            </a:endParaRPr>
          </a:p>
          <a:p>
            <a:pPr>
              <a:lnSpc>
                <a:spcPct val="138000"/>
              </a:lnSpc>
              <a:spcAft>
                <a:spcPts val="600"/>
              </a:spcAft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E6004C"/>
                </a:solidFill>
              </a:rPr>
              <a:t>+ Ownership: </a:t>
            </a:r>
            <a:r>
              <a:rPr lang="en-US" sz="1800" dirty="0" smtClean="0">
                <a:solidFill>
                  <a:srgbClr val="000000"/>
                </a:solidFill>
              </a:rPr>
              <a:t>your wellbeing</a:t>
            </a: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62470" name="TextBox 2"/>
          <p:cNvSpPr txBox="1">
            <a:spLocks noChangeArrowheads="1"/>
          </p:cNvSpPr>
          <p:nvPr/>
        </p:nvSpPr>
        <p:spPr bwMode="auto">
          <a:xfrm>
            <a:off x="0" y="4333875"/>
            <a:ext cx="42052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sz="800" i="1" dirty="0">
                <a:latin typeface="Courier New" pitchFamily="49" charset="0"/>
                <a:cs typeface="Courier New" pitchFamily="49" charset="0"/>
              </a:rPr>
              <a:t>Fashion, World of - Models - Dresses - Model looks into mirror </a:t>
            </a:r>
            <a:r>
              <a:rPr lang="en-US" sz="800" dirty="0">
                <a:latin typeface="Courier New" pitchFamily="49" charset="0"/>
                <a:cs typeface="Courier New" pitchFamily="49" charset="0"/>
              </a:rPr>
              <a:t>(1934-1945), New York Public Library </a:t>
            </a:r>
            <a:r>
              <a:rPr lang="en-US" sz="800" dirty="0">
                <a:latin typeface="Courier New" pitchFamily="49" charset="0"/>
                <a:cs typeface="Courier New" pitchFamily="49" charset="0"/>
                <a:hlinkClick r:id="rId5"/>
              </a:rPr>
              <a:t>Digital Collections</a:t>
            </a:r>
            <a:endParaRPr lang="en-AU" sz="8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8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63495" name="Picture 7" descr="C:\Users\kmilesbarnes\Downloads\Card_filers_freakou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54" b="1537"/>
          <a:stretch/>
        </p:blipFill>
        <p:spPr bwMode="auto">
          <a:xfrm>
            <a:off x="3051405" y="0"/>
            <a:ext cx="6092596" cy="4703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3490" name="Group 3"/>
          <p:cNvGrpSpPr>
            <a:grpSpLocks/>
          </p:cNvGrpSpPr>
          <p:nvPr/>
        </p:nvGrpSpPr>
        <p:grpSpPr bwMode="auto">
          <a:xfrm>
            <a:off x="0" y="4686300"/>
            <a:ext cx="9144000" cy="457200"/>
            <a:chOff x="0" y="4685862"/>
            <a:chExt cx="9144000" cy="457637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4685862"/>
              <a:ext cx="9144000" cy="457637"/>
            </a:xfrm>
            <a:prstGeom prst="rect">
              <a:avLst/>
            </a:prstGeom>
            <a:solidFill>
              <a:srgbClr val="17213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63493" name="TextBox 6"/>
            <p:cNvSpPr txBox="1">
              <a:spLocks noChangeArrowheads="1"/>
            </p:cNvSpPr>
            <p:nvPr/>
          </p:nvSpPr>
          <p:spPr bwMode="auto">
            <a:xfrm>
              <a:off x="604347" y="4757040"/>
              <a:ext cx="821558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en-US" sz="1200" dirty="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NLS8 2017 | ALIA NGAC </a:t>
              </a:r>
              <a:r>
                <a:rPr lang="en-US" sz="1200" dirty="0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@</a:t>
              </a:r>
              <a:r>
                <a:rPr lang="en-US" sz="1200" dirty="0" err="1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aliangac</a:t>
              </a:r>
              <a:r>
                <a:rPr lang="en-US" sz="1200" dirty="0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 </a:t>
              </a:r>
              <a:r>
                <a:rPr lang="en-US" sz="1200" dirty="0">
                  <a:solidFill>
                    <a:schemeClr val="bg1"/>
                  </a:solidFill>
                  <a:latin typeface="Courier New" pitchFamily="49" charset="0"/>
                  <a:cs typeface="Courier New" pitchFamily="49" charset="0"/>
                </a:rPr>
                <a:t>| </a:t>
              </a:r>
              <a:r>
                <a:rPr lang="en-US" sz="1200" dirty="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Elizabeth </a:t>
              </a:r>
              <a:r>
                <a:rPr lang="en-US" sz="1200" dirty="0" err="1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Alvey</a:t>
              </a:r>
              <a:r>
                <a:rPr lang="en-US" sz="1200" dirty="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 | James </a:t>
              </a:r>
              <a:r>
                <a:rPr lang="en-US" sz="1200" dirty="0" err="1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McGoran</a:t>
              </a:r>
              <a:r>
                <a:rPr lang="en-US" sz="1200" dirty="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 | Katie Miles-Barnes</a:t>
              </a:r>
            </a:p>
          </p:txBody>
        </p:sp>
        <p:pic>
          <p:nvPicPr>
            <p:cNvPr id="63494" name="Picture 7" descr="NGAC_logo_pink-sml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703380"/>
              <a:ext cx="609600" cy="429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051405" y="0"/>
            <a:ext cx="6092595" cy="4675226"/>
          </a:xfrm>
          <a:prstGeom prst="rect">
            <a:avLst/>
          </a:prstGeom>
          <a:solidFill>
            <a:schemeClr val="tx2">
              <a:alpha val="23137"/>
            </a:schemeClr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0"/>
            <a:ext cx="3051405" cy="4686300"/>
          </a:xfrm>
          <a:prstGeom prst="rect">
            <a:avLst/>
          </a:prstGeom>
          <a:solidFill>
            <a:srgbClr val="E6004C">
              <a:alpha val="23137"/>
            </a:srgbClr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0" y="3598008"/>
            <a:ext cx="305140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endParaRPr lang="en-AU" sz="800" i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AU" sz="800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Martha </a:t>
            </a:r>
            <a:r>
              <a:rPr lang="en-AU" sz="800" i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Trezpacz</a:t>
            </a:r>
            <a:r>
              <a:rPr lang="en-AU" sz="800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seated at her desk in the act of throwing </a:t>
            </a:r>
            <a:r>
              <a:rPr lang="en-AU" sz="800" i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catalog</a:t>
            </a:r>
            <a:r>
              <a:rPr lang="en-AU" sz="800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cards at the offices of the Capital District Library Council at Union College, Schenectady, New York </a:t>
            </a:r>
            <a:r>
              <a:rPr lang="en-US" sz="8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800" dirty="0">
                <a:latin typeface="Courier New" panose="02070309020205020404" pitchFamily="49" charset="0"/>
                <a:cs typeface="Courier New" panose="02070309020205020404" pitchFamily="49" charset="0"/>
              </a:rPr>
              <a:t>unknown) Unknown photographer, </a:t>
            </a:r>
            <a:r>
              <a:rPr lang="en-AU" sz="800" dirty="0">
                <a:latin typeface="Courier New" panose="02070309020205020404" pitchFamily="49" charset="0"/>
                <a:cs typeface="Courier New" panose="02070309020205020404" pitchFamily="49" charset="0"/>
              </a:rPr>
              <a:t>Capital District Library Council.</a:t>
            </a:r>
            <a:r>
              <a:rPr lang="en-US" sz="800" dirty="0">
                <a:latin typeface="Courier New" panose="02070309020205020404" pitchFamily="49" charset="0"/>
                <a:cs typeface="Courier New" panose="02070309020205020404" pitchFamily="49" charset="0"/>
              </a:rPr>
              <a:t> Vi</a:t>
            </a:r>
            <a:r>
              <a:rPr lang="en-AU" sz="800" dirty="0">
                <a:latin typeface="Courier New" panose="02070309020205020404" pitchFamily="49" charset="0"/>
                <a:cs typeface="Courier New" panose="02070309020205020404" pitchFamily="49" charset="0"/>
              </a:rPr>
              <a:t>a </a:t>
            </a:r>
            <a:r>
              <a:rPr lang="en-AU" sz="800" u="sng" dirty="0">
                <a:latin typeface="Courier New" panose="02070309020205020404" pitchFamily="49" charset="0"/>
                <a:cs typeface="Courier New" panose="02070309020205020404" pitchFamily="49" charset="0"/>
                <a:hlinkClick r:id="rId5"/>
              </a:rPr>
              <a:t>New York Heritage Digital Collections</a:t>
            </a:r>
            <a:endParaRPr lang="en-AU" sz="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-30162"/>
            <a:ext cx="9144000" cy="5143500"/>
          </a:xfrm>
          <a:prstGeom prst="rect">
            <a:avLst/>
          </a:prstGeom>
          <a:solidFill>
            <a:schemeClr val="tx2">
              <a:alpha val="50195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4686300"/>
            <a:ext cx="9144000" cy="457200"/>
          </a:xfrm>
          <a:prstGeom prst="rect">
            <a:avLst/>
          </a:prstGeom>
          <a:solidFill>
            <a:srgbClr val="17213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8924" name="TextBox 14"/>
          <p:cNvSpPr txBox="1">
            <a:spLocks noChangeArrowheads="1"/>
          </p:cNvSpPr>
          <p:nvPr/>
        </p:nvSpPr>
        <p:spPr bwMode="auto">
          <a:xfrm>
            <a:off x="0" y="4651375"/>
            <a:ext cx="3730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sz="1200">
                <a:solidFill>
                  <a:srgbClr val="FFFFFF"/>
                </a:solidFill>
                <a:latin typeface="Courier New" pitchFamily="49" charset="0"/>
                <a:cs typeface="Courier New" pitchFamily="49" charset="0"/>
              </a:rPr>
              <a:t>New Librarians Symposium 8 2017</a:t>
            </a:r>
          </a:p>
          <a:p>
            <a:pPr eaLnBrk="1" hangingPunct="1"/>
            <a:r>
              <a:rPr lang="en-US" sz="1200">
                <a:solidFill>
                  <a:srgbClr val="FFFFFF"/>
                </a:solidFill>
                <a:latin typeface="Courier New" pitchFamily="49" charset="0"/>
                <a:cs typeface="Courier New" pitchFamily="49" charset="0"/>
              </a:rPr>
              <a:t>ALIA New Generation Advisory Committee</a:t>
            </a:r>
          </a:p>
        </p:txBody>
      </p:sp>
      <p:sp>
        <p:nvSpPr>
          <p:cNvPr id="38925" name="TextBox 15"/>
          <p:cNvSpPr txBox="1">
            <a:spLocks noChangeArrowheads="1"/>
          </p:cNvSpPr>
          <p:nvPr/>
        </p:nvSpPr>
        <p:spPr bwMode="auto">
          <a:xfrm>
            <a:off x="5356225" y="4651375"/>
            <a:ext cx="3730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en-US" sz="1200">
                <a:solidFill>
                  <a:srgbClr val="FFFFFF"/>
                </a:solidFill>
                <a:latin typeface="Courier New" pitchFamily="49" charset="0"/>
                <a:cs typeface="Courier New" pitchFamily="49" charset="0"/>
              </a:rPr>
              <a:t>Presented by Elizabeth Alvey</a:t>
            </a:r>
          </a:p>
          <a:p>
            <a:pPr algn="r" eaLnBrk="1" hangingPunct="1"/>
            <a:r>
              <a:rPr lang="en-US" sz="1200">
                <a:solidFill>
                  <a:srgbClr val="FFFFFF"/>
                </a:solidFill>
                <a:latin typeface="Courier New" pitchFamily="49" charset="0"/>
                <a:cs typeface="Courier New" pitchFamily="49" charset="0"/>
              </a:rPr>
              <a:t>James McGoran | Katie Miles-Barnes </a:t>
            </a:r>
          </a:p>
        </p:txBody>
      </p:sp>
      <p:sp>
        <p:nvSpPr>
          <p:cNvPr id="15" name="Shape 92"/>
          <p:cNvSpPr txBox="1">
            <a:spLocks/>
          </p:cNvSpPr>
          <p:nvPr/>
        </p:nvSpPr>
        <p:spPr bwMode="auto">
          <a:xfrm>
            <a:off x="914400" y="1676400"/>
            <a:ext cx="7131050" cy="18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lIns="91425" tIns="91425" rIns="91425" bIns="91425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000"/>
              </a:spcBef>
              <a:buFont typeface="Arial" charset="0"/>
              <a:buNone/>
              <a:defRPr/>
            </a:pPr>
            <a:r>
              <a:rPr lang="en-AU" sz="8800" b="1" i="1" dirty="0" smtClean="0">
                <a:solidFill>
                  <a:schemeClr val="bg1"/>
                </a:solidFill>
                <a:latin typeface="+mj-lt"/>
                <a:ea typeface="Calibri" charset="0"/>
                <a:sym typeface="Calibri" charset="0"/>
              </a:rPr>
              <a:t>@aliangac</a:t>
            </a:r>
            <a:endParaRPr lang="en-AU" altLang="ja-JP" sz="8800" b="1" dirty="0" smtClean="0">
              <a:solidFill>
                <a:schemeClr val="bg1"/>
              </a:solidFill>
              <a:latin typeface="+mj-lt"/>
              <a:ea typeface="Avenir Black Oblique" charset="0"/>
              <a:cs typeface="Avenir Black Oblique" charset="0"/>
              <a:sym typeface="Calibri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351321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1" descr="bird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-14288"/>
            <a:ext cx="5143500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000500" y="-11113"/>
            <a:ext cx="5143500" cy="5072063"/>
          </a:xfrm>
          <a:prstGeom prst="rect">
            <a:avLst/>
          </a:prstGeom>
          <a:solidFill>
            <a:srgbClr val="E6004C">
              <a:alpha val="23137"/>
            </a:srgbClr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41987" name="Group 2"/>
          <p:cNvGrpSpPr>
            <a:grpSpLocks/>
          </p:cNvGrpSpPr>
          <p:nvPr/>
        </p:nvGrpSpPr>
        <p:grpSpPr bwMode="auto">
          <a:xfrm>
            <a:off x="0" y="4686300"/>
            <a:ext cx="9144000" cy="457200"/>
            <a:chOff x="0" y="4686300"/>
            <a:chExt cx="9144000" cy="457200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4686300"/>
              <a:ext cx="9144000" cy="457200"/>
            </a:xfrm>
            <a:prstGeom prst="rect">
              <a:avLst/>
            </a:prstGeom>
            <a:solidFill>
              <a:srgbClr val="17213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41992" name="TextBox 6"/>
            <p:cNvSpPr txBox="1">
              <a:spLocks noChangeArrowheads="1"/>
            </p:cNvSpPr>
            <p:nvPr/>
          </p:nvSpPr>
          <p:spPr bwMode="auto">
            <a:xfrm>
              <a:off x="604838" y="4757738"/>
              <a:ext cx="8215312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ALIA NGAC </a:t>
              </a:r>
              <a:r>
                <a:rPr lang="en-US" sz="1200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@aliangac </a:t>
              </a:r>
              <a:r>
                <a:rPr lang="en-US" sz="1200">
                  <a:solidFill>
                    <a:schemeClr val="bg1"/>
                  </a:solidFill>
                  <a:latin typeface="Courier New" pitchFamily="49" charset="0"/>
                  <a:cs typeface="Courier New" pitchFamily="49" charset="0"/>
                </a:rPr>
                <a:t>| </a:t>
              </a:r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Elizabeth Alvey | James McGoran | Katie Miles-Barnes | NLS8 2017</a:t>
              </a:r>
            </a:p>
          </p:txBody>
        </p:sp>
        <p:pic>
          <p:nvPicPr>
            <p:cNvPr id="41993" name="Picture 9" descr="NGAC_logo_pink-sml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63" y="4725988"/>
              <a:ext cx="533400" cy="376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988" name="TextBox 10"/>
          <p:cNvSpPr txBox="1">
            <a:spLocks noChangeArrowheads="1"/>
          </p:cNvSpPr>
          <p:nvPr/>
        </p:nvSpPr>
        <p:spPr bwMode="auto">
          <a:xfrm>
            <a:off x="1098550" y="252413"/>
            <a:ext cx="163988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sz="3200" b="1" dirty="0">
                <a:solidFill>
                  <a:srgbClr val="E6004C"/>
                </a:solidFill>
                <a:latin typeface="Avenir Black Oblique" charset="0"/>
              </a:rPr>
              <a:t>Why </a:t>
            </a:r>
          </a:p>
          <a:p>
            <a:pPr algn="ctr" eaLnBrk="1" hangingPunct="1"/>
            <a:r>
              <a:rPr lang="en-US" sz="3200" b="1" dirty="0">
                <a:solidFill>
                  <a:srgbClr val="E6004C"/>
                </a:solidFill>
                <a:latin typeface="Avenir Black Oblique" charset="0"/>
              </a:rPr>
              <a:t>tweet?</a:t>
            </a:r>
          </a:p>
        </p:txBody>
      </p:sp>
      <p:sp>
        <p:nvSpPr>
          <p:cNvPr id="11271" name="TextBox 1"/>
          <p:cNvSpPr txBox="1">
            <a:spLocks noChangeArrowheads="1"/>
          </p:cNvSpPr>
          <p:nvPr/>
        </p:nvSpPr>
        <p:spPr bwMode="auto">
          <a:xfrm>
            <a:off x="354013" y="1608138"/>
            <a:ext cx="3500437" cy="215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73333"/>
              <a:defRPr/>
            </a:pPr>
            <a:r>
              <a:rPr lang="en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2013 pilot study, (Mulatiningsih, Partridge, &amp; Davis) reinforces these key themes, identifying</a:t>
            </a:r>
            <a:r>
              <a:rPr lang="en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</a:p>
          <a:p>
            <a:pPr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73333"/>
              <a:defRPr/>
            </a:pPr>
            <a:endParaRPr lang="en-AU" sz="20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6004C"/>
              </a:buClr>
              <a:buSzPct val="110000"/>
              <a:buFont typeface="Arial"/>
              <a:buChar char="•"/>
              <a:defRPr/>
            </a:pPr>
            <a:r>
              <a:rPr lang="en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Being Connected</a:t>
            </a:r>
            <a:endParaRPr lang="en-AU" b="1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6004C"/>
              </a:buClr>
              <a:buSzPct val="110000"/>
              <a:buFont typeface="Arial"/>
              <a:buChar char="•"/>
              <a:defRPr/>
            </a:pPr>
            <a:r>
              <a:rPr lang="en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Staying Informed</a:t>
            </a:r>
            <a:endParaRPr lang="en-AU" b="1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6004C"/>
              </a:buClr>
              <a:buSzPct val="110000"/>
              <a:buFont typeface="Arial"/>
              <a:buChar char="•"/>
              <a:defRPr/>
            </a:pPr>
            <a:r>
              <a:rPr lang="en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Building </a:t>
            </a:r>
            <a:r>
              <a:rPr lang="en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Networks</a:t>
            </a:r>
            <a:endParaRPr lang="en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90" name="TextBox 2"/>
          <p:cNvSpPr txBox="1">
            <a:spLocks noChangeArrowheads="1"/>
          </p:cNvSpPr>
          <p:nvPr/>
        </p:nvSpPr>
        <p:spPr bwMode="auto">
          <a:xfrm>
            <a:off x="0" y="4333875"/>
            <a:ext cx="42052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sz="800" i="1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Birds On Mountain Rocks With Cactus </a:t>
            </a:r>
            <a:r>
              <a:rPr lang="en-AU" sz="80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via New York Public Library </a:t>
            </a:r>
            <a:r>
              <a:rPr lang="en-AU" sz="800">
                <a:solidFill>
                  <a:schemeClr val="tx2"/>
                </a:solidFill>
                <a:latin typeface="Courier New" pitchFamily="49" charset="0"/>
                <a:cs typeface="Courier New" pitchFamily="49" charset="0"/>
                <a:hlinkClick r:id="rId4"/>
              </a:rPr>
              <a:t>Digital Collections</a:t>
            </a:r>
            <a:endParaRPr lang="en-AU" sz="800">
              <a:solidFill>
                <a:schemeClr val="tx2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>
              <a:ea typeface="+mn-ea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2359025" y="227013"/>
            <a:ext cx="4232275" cy="4233862"/>
          </a:xfrm>
          <a:prstGeom prst="ellipse">
            <a:avLst/>
          </a:prstGeom>
          <a:solidFill>
            <a:srgbClr val="E6004C">
              <a:alpha val="43137"/>
            </a:srgbClr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1982788" y="222250"/>
            <a:ext cx="4232275" cy="4232275"/>
          </a:xfrm>
          <a:prstGeom prst="ellipse">
            <a:avLst/>
          </a:prstGeom>
          <a:solidFill>
            <a:srgbClr val="E6004C"/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3014" name="TextBox 16"/>
          <p:cNvSpPr txBox="1">
            <a:spLocks noChangeArrowheads="1"/>
          </p:cNvSpPr>
          <p:nvPr/>
        </p:nvSpPr>
        <p:spPr bwMode="auto">
          <a:xfrm>
            <a:off x="2252663" y="1789946"/>
            <a:ext cx="396240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sz="6600" b="1" dirty="0">
                <a:solidFill>
                  <a:schemeClr val="bg1"/>
                </a:solidFill>
                <a:latin typeface="Avenir Black Oblique" charset="0"/>
              </a:rPr>
              <a:t>ROI?</a:t>
            </a:r>
          </a:p>
        </p:txBody>
      </p:sp>
      <p:grpSp>
        <p:nvGrpSpPr>
          <p:cNvPr id="43015" name="Group 14"/>
          <p:cNvGrpSpPr>
            <a:grpSpLocks/>
          </p:cNvGrpSpPr>
          <p:nvPr/>
        </p:nvGrpSpPr>
        <p:grpSpPr bwMode="auto">
          <a:xfrm>
            <a:off x="0" y="4686300"/>
            <a:ext cx="9144000" cy="457200"/>
            <a:chOff x="0" y="4686300"/>
            <a:chExt cx="9144000" cy="457200"/>
          </a:xfrm>
        </p:grpSpPr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0" y="4686300"/>
              <a:ext cx="9144000" cy="457200"/>
            </a:xfrm>
            <a:prstGeom prst="rect">
              <a:avLst/>
            </a:prstGeom>
            <a:solidFill>
              <a:srgbClr val="17213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43017" name="TextBox 6"/>
            <p:cNvSpPr txBox="1">
              <a:spLocks noChangeArrowheads="1"/>
            </p:cNvSpPr>
            <p:nvPr/>
          </p:nvSpPr>
          <p:spPr bwMode="auto">
            <a:xfrm>
              <a:off x="604838" y="4757738"/>
              <a:ext cx="8215312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ALIA NGAC </a:t>
              </a:r>
              <a:r>
                <a:rPr lang="en-US" sz="1200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@aliangac </a:t>
              </a:r>
              <a:r>
                <a:rPr lang="en-US" sz="1200">
                  <a:solidFill>
                    <a:schemeClr val="bg1"/>
                  </a:solidFill>
                  <a:latin typeface="Courier New" pitchFamily="49" charset="0"/>
                  <a:cs typeface="Courier New" pitchFamily="49" charset="0"/>
                </a:rPr>
                <a:t>| </a:t>
              </a:r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Elizabeth Alvey | James McGoran | Katie Miles-Barnes | NLS8 2017</a:t>
              </a:r>
            </a:p>
          </p:txBody>
        </p:sp>
        <p:pic>
          <p:nvPicPr>
            <p:cNvPr id="43018" name="Picture 9" descr="NGAC_logo_pink-sml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63" y="4725988"/>
              <a:ext cx="533400" cy="376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" descr="librarians 3 ladi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951163" y="2411413"/>
            <a:ext cx="6008687" cy="18954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buClr>
                <a:srgbClr val="000000"/>
              </a:buClr>
              <a:buSzPct val="73000"/>
            </a:pPr>
            <a:r>
              <a:rPr lang="en-US" sz="1600">
                <a:solidFill>
                  <a:srgbClr val="000000"/>
                </a:solidFill>
                <a:sym typeface="Calibri" pitchFamily="34" charset="0"/>
              </a:rPr>
              <a:t>A personal brand is defined as an approach which </a:t>
            </a:r>
            <a:r>
              <a:rPr lang="en-US" altLang="en-US" sz="1600">
                <a:solidFill>
                  <a:srgbClr val="000000"/>
                </a:solidFill>
                <a:sym typeface="Calibri" pitchFamily="34" charset="0"/>
              </a:rPr>
              <a:t>“</a:t>
            </a:r>
            <a:r>
              <a:rPr lang="en-US" sz="1600">
                <a:solidFill>
                  <a:srgbClr val="000000"/>
                </a:solidFill>
                <a:sym typeface="Calibri" pitchFamily="34" charset="0"/>
              </a:rPr>
              <a:t>identifies, clarifies, and communicates who you are to the world around you, whether it is in a business environment, an academic field, or an entrepreneurial setting</a:t>
            </a:r>
            <a:r>
              <a:rPr lang="en-US" altLang="en-US" sz="1600">
                <a:solidFill>
                  <a:srgbClr val="000000"/>
                </a:solidFill>
                <a:sym typeface="Calibri" pitchFamily="34" charset="0"/>
              </a:rPr>
              <a:t>”</a:t>
            </a:r>
            <a:r>
              <a:rPr lang="en-US" sz="1600">
                <a:solidFill>
                  <a:srgbClr val="000000"/>
                </a:solidFill>
                <a:sym typeface="Calibri" pitchFamily="34" charset="0"/>
              </a:rPr>
              <a:t> </a:t>
            </a:r>
            <a:r>
              <a:rPr lang="en-US" sz="1200">
                <a:solidFill>
                  <a:srgbClr val="000000"/>
                </a:solidFill>
                <a:sym typeface="Calibri" pitchFamily="34" charset="0"/>
              </a:rPr>
              <a:t>(Aruda, 2009)</a:t>
            </a:r>
          </a:p>
          <a:p>
            <a:pPr eaLnBrk="1" hangingPunct="1"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SzPct val="73000"/>
            </a:pPr>
            <a:r>
              <a:rPr lang="en-US" sz="1600">
                <a:solidFill>
                  <a:srgbClr val="000000"/>
                </a:solidFill>
                <a:sym typeface="Calibri" pitchFamily="34" charset="0"/>
              </a:rPr>
              <a:t>A personal brand can </a:t>
            </a:r>
            <a:r>
              <a:rPr lang="en-US" altLang="en-US" sz="1600">
                <a:solidFill>
                  <a:srgbClr val="000000"/>
                </a:solidFill>
                <a:sym typeface="Calibri" pitchFamily="34" charset="0"/>
              </a:rPr>
              <a:t>“</a:t>
            </a:r>
            <a:r>
              <a:rPr lang="en-US" sz="1600">
                <a:solidFill>
                  <a:srgbClr val="000000"/>
                </a:solidFill>
                <a:sym typeface="Calibri" pitchFamily="34" charset="0"/>
              </a:rPr>
              <a:t>summarize and concisely communicate what makes you special to the professional world.</a:t>
            </a:r>
            <a:r>
              <a:rPr lang="en-US" altLang="en-US" sz="1600">
                <a:solidFill>
                  <a:srgbClr val="000000"/>
                </a:solidFill>
                <a:sym typeface="Calibri" pitchFamily="34" charset="0"/>
              </a:rPr>
              <a:t>”</a:t>
            </a:r>
            <a:r>
              <a:rPr lang="en-US" sz="1600">
                <a:solidFill>
                  <a:srgbClr val="000000"/>
                </a:solidFill>
                <a:sym typeface="Calibri" pitchFamily="34" charset="0"/>
              </a:rPr>
              <a:t>  </a:t>
            </a:r>
            <a:r>
              <a:rPr lang="en-US" sz="1200">
                <a:solidFill>
                  <a:srgbClr val="000000"/>
                </a:solidFill>
                <a:sym typeface="Calibri" pitchFamily="34" charset="0"/>
              </a:rPr>
              <a:t>(Philbrick &amp; Cleveland, 2015) </a:t>
            </a:r>
          </a:p>
          <a:p>
            <a:pPr eaLnBrk="1" hangingPunct="1"/>
            <a:endParaRPr lang="en-US" sz="16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0"/>
            <a:ext cx="9144000" cy="1952625"/>
          </a:xfrm>
          <a:prstGeom prst="rect">
            <a:avLst/>
          </a:prstGeom>
          <a:solidFill>
            <a:srgbClr val="E6004C">
              <a:alpha val="29019"/>
            </a:srgbClr>
          </a:solidFill>
          <a:ln>
            <a:noFill/>
          </a:ln>
          <a:effectLst>
            <a:outerShdw blurRad="40005" dist="22987" dir="5400000" algn="tl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45060" name="Group 1"/>
          <p:cNvGrpSpPr>
            <a:grpSpLocks/>
          </p:cNvGrpSpPr>
          <p:nvPr/>
        </p:nvGrpSpPr>
        <p:grpSpPr bwMode="auto">
          <a:xfrm>
            <a:off x="0" y="4686300"/>
            <a:ext cx="9144000" cy="457200"/>
            <a:chOff x="0" y="4685862"/>
            <a:chExt cx="9144000" cy="457637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4685862"/>
              <a:ext cx="9144000" cy="457637"/>
            </a:xfrm>
            <a:prstGeom prst="rect">
              <a:avLst/>
            </a:prstGeom>
            <a:solidFill>
              <a:srgbClr val="17213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45064" name="TextBox 6"/>
            <p:cNvSpPr txBox="1">
              <a:spLocks noChangeArrowheads="1"/>
            </p:cNvSpPr>
            <p:nvPr/>
          </p:nvSpPr>
          <p:spPr bwMode="auto">
            <a:xfrm>
              <a:off x="604347" y="4757040"/>
              <a:ext cx="821558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NLS8 2017 | ALIA NGAC </a:t>
              </a:r>
              <a:r>
                <a:rPr lang="en-US" sz="1200" b="1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@aliangac </a:t>
              </a:r>
              <a:r>
                <a:rPr lang="en-US" sz="1200">
                  <a:solidFill>
                    <a:schemeClr val="bg1"/>
                  </a:solidFill>
                  <a:latin typeface="Courier New" pitchFamily="49" charset="0"/>
                  <a:cs typeface="Courier New" pitchFamily="49" charset="0"/>
                </a:rPr>
                <a:t>| </a:t>
              </a:r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Elizabeth Alvey | James McGoran | Katie Miles-Barnes</a:t>
              </a:r>
            </a:p>
          </p:txBody>
        </p:sp>
        <p:pic>
          <p:nvPicPr>
            <p:cNvPr id="45065" name="Picture 17" descr="NGAC_logo_pink-sml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703380"/>
              <a:ext cx="609600" cy="429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5061" name="TextBox 11"/>
          <p:cNvSpPr txBox="1">
            <a:spLocks noChangeArrowheads="1"/>
          </p:cNvSpPr>
          <p:nvPr/>
        </p:nvSpPr>
        <p:spPr bwMode="auto">
          <a:xfrm>
            <a:off x="384175" y="2546350"/>
            <a:ext cx="22336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sz="3200" b="1">
                <a:solidFill>
                  <a:srgbClr val="E6004C"/>
                </a:solidFill>
                <a:latin typeface="Avenir Black Oblique" charset="0"/>
              </a:rPr>
              <a:t>What is </a:t>
            </a:r>
          </a:p>
          <a:p>
            <a:pPr algn="ctr" eaLnBrk="1" hangingPunct="1"/>
            <a:r>
              <a:rPr lang="en-US" sz="3200" b="1">
                <a:solidFill>
                  <a:srgbClr val="E6004C"/>
                </a:solidFill>
                <a:latin typeface="Avenir Black Oblique" charset="0"/>
              </a:rPr>
              <a:t>personal </a:t>
            </a:r>
          </a:p>
          <a:p>
            <a:pPr algn="ctr" eaLnBrk="1" hangingPunct="1"/>
            <a:r>
              <a:rPr lang="en-US" sz="3200" b="1">
                <a:solidFill>
                  <a:srgbClr val="E6004C"/>
                </a:solidFill>
                <a:latin typeface="Avenir Black Oblique" charset="0"/>
              </a:rPr>
              <a:t>branding?</a:t>
            </a:r>
          </a:p>
        </p:txBody>
      </p:sp>
      <p:sp>
        <p:nvSpPr>
          <p:cNvPr id="45062" name="TextBox 2"/>
          <p:cNvSpPr txBox="1">
            <a:spLocks noChangeArrowheads="1"/>
          </p:cNvSpPr>
          <p:nvPr/>
        </p:nvSpPr>
        <p:spPr bwMode="auto">
          <a:xfrm>
            <a:off x="1296988" y="1901825"/>
            <a:ext cx="785653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en-US" sz="800" i="1">
                <a:solidFill>
                  <a:srgbClr val="17213E"/>
                </a:solidFill>
                <a:latin typeface="Courier New" pitchFamily="49" charset="0"/>
                <a:cs typeface="Courier New" pitchFamily="49" charset="0"/>
              </a:rPr>
              <a:t>Undergraduate Library orientation slides 0005, 0011, 0019 </a:t>
            </a:r>
            <a:r>
              <a:rPr lang="en-US" sz="800">
                <a:solidFill>
                  <a:srgbClr val="17213E"/>
                </a:solidFill>
                <a:latin typeface="Courier New" pitchFamily="49" charset="0"/>
                <a:cs typeface="Courier New" pitchFamily="49" charset="0"/>
              </a:rPr>
              <a:t>(1975-1976) The University of Queensland Library </a:t>
            </a:r>
            <a:r>
              <a:rPr lang="en-US" sz="800">
                <a:solidFill>
                  <a:srgbClr val="17213E"/>
                </a:solidFill>
                <a:latin typeface="Courier New" pitchFamily="49" charset="0"/>
                <a:cs typeface="Courier New" pitchFamily="49" charset="0"/>
                <a:hlinkClick r:id="rId4"/>
              </a:rPr>
              <a:t>UQ eSpace</a:t>
            </a:r>
            <a:endParaRPr lang="en-AU" sz="800">
              <a:solidFill>
                <a:srgbClr val="17213E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46082" name="Group 3"/>
          <p:cNvGrpSpPr>
            <a:grpSpLocks/>
          </p:cNvGrpSpPr>
          <p:nvPr/>
        </p:nvGrpSpPr>
        <p:grpSpPr bwMode="auto">
          <a:xfrm>
            <a:off x="0" y="4686300"/>
            <a:ext cx="9144000" cy="457200"/>
            <a:chOff x="0" y="4685862"/>
            <a:chExt cx="9144000" cy="457637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4685862"/>
              <a:ext cx="9144000" cy="457637"/>
            </a:xfrm>
            <a:prstGeom prst="rect">
              <a:avLst/>
            </a:prstGeom>
            <a:solidFill>
              <a:srgbClr val="17213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46085" name="TextBox 6"/>
            <p:cNvSpPr txBox="1">
              <a:spLocks noChangeArrowheads="1"/>
            </p:cNvSpPr>
            <p:nvPr/>
          </p:nvSpPr>
          <p:spPr bwMode="auto">
            <a:xfrm>
              <a:off x="604347" y="4757040"/>
              <a:ext cx="821558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NLS8 2017 | ALIA NGAC </a:t>
              </a:r>
              <a:r>
                <a:rPr lang="en-US" sz="1200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@aliangac </a:t>
              </a:r>
              <a:r>
                <a:rPr lang="en-US" sz="1200">
                  <a:solidFill>
                    <a:schemeClr val="bg1"/>
                  </a:solidFill>
                  <a:latin typeface="Courier New" pitchFamily="49" charset="0"/>
                  <a:cs typeface="Courier New" pitchFamily="49" charset="0"/>
                </a:rPr>
                <a:t>| </a:t>
              </a:r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Elizabeth Alvey | James McGoran | Katie Miles-Barnes</a:t>
              </a:r>
            </a:p>
          </p:txBody>
        </p:sp>
        <p:pic>
          <p:nvPicPr>
            <p:cNvPr id="46086" name="Picture 7" descr="NGAC_logo_pink-sml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703380"/>
              <a:ext cx="609600" cy="429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6083" name="Shape 92"/>
          <p:cNvSpPr txBox="1">
            <a:spLocks/>
          </p:cNvSpPr>
          <p:nvPr/>
        </p:nvSpPr>
        <p:spPr bwMode="auto">
          <a:xfrm>
            <a:off x="311150" y="766763"/>
            <a:ext cx="85217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lIns="91425" tIns="91425" rIns="91425" bIns="91425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</a:pPr>
            <a:r>
              <a:rPr lang="en-US" altLang="en-US" sz="5000" b="1" i="1">
                <a:solidFill>
                  <a:schemeClr val="bg1"/>
                </a:solidFill>
                <a:latin typeface="Avenir Black Oblique" charset="0"/>
                <a:sym typeface="Calibri" pitchFamily="34" charset="0"/>
              </a:rPr>
              <a:t>“</a:t>
            </a:r>
            <a:r>
              <a:rPr lang="en-US" altLang="ja-JP" sz="5000" b="1">
                <a:solidFill>
                  <a:schemeClr val="bg1"/>
                </a:solidFill>
                <a:latin typeface="Avenir Black Oblique" charset="0"/>
                <a:sym typeface="Calibri" pitchFamily="34" charset="0"/>
              </a:rPr>
              <a:t>simultaneously </a:t>
            </a:r>
            <a:r>
              <a:rPr lang="en-US" altLang="ja-JP" sz="5000" b="1" i="1">
                <a:solidFill>
                  <a:schemeClr val="bg1"/>
                </a:solidFill>
                <a:latin typeface="Avenir Black Oblique" charset="0"/>
                <a:sym typeface="Calibri" pitchFamily="34" charset="0"/>
              </a:rPr>
              <a:t>preoccupied</a:t>
            </a:r>
            <a:r>
              <a:rPr lang="en-US" altLang="ja-JP" sz="5000" b="1">
                <a:solidFill>
                  <a:schemeClr val="bg1"/>
                </a:solidFill>
                <a:latin typeface="Avenir Black Oblique" charset="0"/>
                <a:sym typeface="Calibri" pitchFamily="34" charset="0"/>
              </a:rPr>
              <a:t>, </a:t>
            </a:r>
            <a:r>
              <a:rPr lang="en-US" altLang="ja-JP" sz="5000" b="1" i="1">
                <a:solidFill>
                  <a:schemeClr val="bg1"/>
                </a:solidFill>
                <a:latin typeface="Avenir Black Oblique" charset="0"/>
                <a:sym typeface="Calibri" pitchFamily="34" charset="0"/>
              </a:rPr>
              <a:t>perturbed</a:t>
            </a:r>
            <a:r>
              <a:rPr lang="en-US" altLang="ja-JP" sz="5000" b="1">
                <a:solidFill>
                  <a:schemeClr val="bg1"/>
                </a:solidFill>
                <a:latin typeface="Avenir Black Oblique" charset="0"/>
                <a:sym typeface="Calibri" pitchFamily="34" charset="0"/>
              </a:rPr>
              <a:t>, and </a:t>
            </a:r>
            <a:r>
              <a:rPr lang="en-US" altLang="ja-JP" sz="5000" b="1" i="1">
                <a:solidFill>
                  <a:schemeClr val="bg1"/>
                </a:solidFill>
                <a:latin typeface="Avenir Black Oblique" charset="0"/>
                <a:sym typeface="Calibri" pitchFamily="34" charset="0"/>
              </a:rPr>
              <a:t>fascinated</a:t>
            </a:r>
            <a:r>
              <a:rPr lang="en-US" altLang="ja-JP" sz="5000" b="1">
                <a:solidFill>
                  <a:schemeClr val="bg1"/>
                </a:solidFill>
                <a:latin typeface="Avenir Black Oblique" charset="0"/>
                <a:sym typeface="Calibri" pitchFamily="34" charset="0"/>
              </a:rPr>
              <a:t> by our own image</a:t>
            </a:r>
            <a:r>
              <a:rPr lang="en-US" altLang="en-US" sz="5000" b="1">
                <a:solidFill>
                  <a:schemeClr val="bg1"/>
                </a:solidFill>
                <a:latin typeface="Avenir Black Oblique" charset="0"/>
                <a:sym typeface="Calibri" pitchFamily="34" charset="0"/>
              </a:rPr>
              <a:t>”</a:t>
            </a:r>
            <a:endParaRPr lang="en-AU" altLang="ja-JP" sz="5000" b="1">
              <a:solidFill>
                <a:schemeClr val="bg1"/>
              </a:solidFill>
              <a:latin typeface="Avenir Black Oblique" charset="0"/>
              <a:sym typeface="Calibri" pitchFamily="34" charset="0"/>
            </a:endParaRPr>
          </a:p>
          <a:p>
            <a:pPr algn="r" eaLnBrk="1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</a:pPr>
            <a:r>
              <a:rPr lang="en-US" sz="1500">
                <a:solidFill>
                  <a:srgbClr val="FFFFFF"/>
                </a:solidFill>
                <a:cs typeface="Courier New" pitchFamily="49" charset="0"/>
                <a:sym typeface="Calibri" pitchFamily="34" charset="0"/>
              </a:rPr>
              <a:t>(Schneider, 2011; emphasis mine)</a:t>
            </a:r>
          </a:p>
          <a:p>
            <a:pPr eaLnBrk="1" hangingPunct="1">
              <a:buFont typeface="Arial" pitchFamily="34" charset="0"/>
              <a:buNone/>
            </a:pPr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5" name="Group 3"/>
          <p:cNvGrpSpPr>
            <a:grpSpLocks/>
          </p:cNvGrpSpPr>
          <p:nvPr/>
        </p:nvGrpSpPr>
        <p:grpSpPr bwMode="auto">
          <a:xfrm>
            <a:off x="0" y="4686300"/>
            <a:ext cx="9144000" cy="457200"/>
            <a:chOff x="0" y="4685862"/>
            <a:chExt cx="9144000" cy="457637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4685862"/>
              <a:ext cx="9144000" cy="457637"/>
            </a:xfrm>
            <a:prstGeom prst="rect">
              <a:avLst/>
            </a:prstGeom>
            <a:solidFill>
              <a:srgbClr val="17213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47120" name="TextBox 6"/>
            <p:cNvSpPr txBox="1">
              <a:spLocks noChangeArrowheads="1"/>
            </p:cNvSpPr>
            <p:nvPr/>
          </p:nvSpPr>
          <p:spPr bwMode="auto">
            <a:xfrm>
              <a:off x="604347" y="4757040"/>
              <a:ext cx="821558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NLS8 2017 | ALIA NGAC </a:t>
              </a:r>
              <a:r>
                <a:rPr lang="en-US" sz="1200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@aliangac </a:t>
              </a:r>
              <a:r>
                <a:rPr lang="en-US" sz="1200">
                  <a:solidFill>
                    <a:schemeClr val="bg1"/>
                  </a:solidFill>
                  <a:latin typeface="Courier New" pitchFamily="49" charset="0"/>
                  <a:cs typeface="Courier New" pitchFamily="49" charset="0"/>
                </a:rPr>
                <a:t>| </a:t>
              </a:r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Elizabeth Alvey | James McGoran | Katie Miles-Barnes</a:t>
              </a:r>
            </a:p>
          </p:txBody>
        </p:sp>
        <p:pic>
          <p:nvPicPr>
            <p:cNvPr id="47121" name="Picture 7" descr="NGAC_logo_pink-sml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703380"/>
              <a:ext cx="609600" cy="429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7106" name="Shape 92"/>
          <p:cNvSpPr txBox="1">
            <a:spLocks/>
          </p:cNvSpPr>
          <p:nvPr/>
        </p:nvSpPr>
        <p:spPr bwMode="auto">
          <a:xfrm>
            <a:off x="300038" y="284163"/>
            <a:ext cx="85201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</a:pPr>
            <a:r>
              <a:rPr lang="en-AU" sz="3200" b="1" i="1">
                <a:solidFill>
                  <a:srgbClr val="E6004C"/>
                </a:solidFill>
                <a:latin typeface="Avenir Black Oblique" charset="0"/>
                <a:sym typeface="Calibri" pitchFamily="34" charset="0"/>
              </a:rPr>
              <a:t>What do you want to do?</a:t>
            </a:r>
            <a:endParaRPr lang="en-AU" sz="3200" b="1">
              <a:solidFill>
                <a:srgbClr val="E6004C"/>
              </a:solidFill>
              <a:latin typeface="Avenir Black Oblique" charset="0"/>
              <a:sym typeface="Calibri" pitchFamily="34" charset="0"/>
            </a:endParaRPr>
          </a:p>
          <a:p>
            <a:pPr eaLnBrk="1" hangingPunct="1">
              <a:buFont typeface="Arial" pitchFamily="34" charset="0"/>
              <a:buNone/>
            </a:pPr>
            <a:endParaRPr lang="en-US" sz="3200">
              <a:solidFill>
                <a:srgbClr val="E6004C"/>
              </a:solidFill>
            </a:endParaRPr>
          </a:p>
        </p:txBody>
      </p:sp>
      <p:grpSp>
        <p:nvGrpSpPr>
          <p:cNvPr id="47107" name="Group 2"/>
          <p:cNvGrpSpPr>
            <a:grpSpLocks/>
          </p:cNvGrpSpPr>
          <p:nvPr/>
        </p:nvGrpSpPr>
        <p:grpSpPr bwMode="auto">
          <a:xfrm>
            <a:off x="3165475" y="1541463"/>
            <a:ext cx="2784475" cy="2562225"/>
            <a:chOff x="3166053" y="1540928"/>
            <a:chExt cx="2784533" cy="2562766"/>
          </a:xfrm>
        </p:grpSpPr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3391483" y="1540928"/>
              <a:ext cx="2559103" cy="2559590"/>
            </a:xfrm>
            <a:prstGeom prst="ellipse">
              <a:avLst/>
            </a:prstGeom>
            <a:solidFill>
              <a:srgbClr val="E6004C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3166053" y="1544104"/>
              <a:ext cx="2559103" cy="255959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7108" name="Group 18"/>
          <p:cNvGrpSpPr>
            <a:grpSpLocks/>
          </p:cNvGrpSpPr>
          <p:nvPr/>
        </p:nvGrpSpPr>
        <p:grpSpPr bwMode="auto">
          <a:xfrm>
            <a:off x="6211888" y="1535113"/>
            <a:ext cx="2784475" cy="2563812"/>
            <a:chOff x="3166053" y="1540928"/>
            <a:chExt cx="2784533" cy="2562766"/>
          </a:xfrm>
        </p:grpSpPr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3391483" y="1540928"/>
              <a:ext cx="2559103" cy="2559592"/>
            </a:xfrm>
            <a:prstGeom prst="ellipse">
              <a:avLst/>
            </a:prstGeom>
            <a:solidFill>
              <a:srgbClr val="E6004C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3166053" y="1544102"/>
              <a:ext cx="2559103" cy="255959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7109" name="Group 21"/>
          <p:cNvGrpSpPr>
            <a:grpSpLocks/>
          </p:cNvGrpSpPr>
          <p:nvPr/>
        </p:nvGrpSpPr>
        <p:grpSpPr bwMode="auto">
          <a:xfrm>
            <a:off x="174625" y="1533525"/>
            <a:ext cx="2784475" cy="2562225"/>
            <a:chOff x="3166053" y="1540928"/>
            <a:chExt cx="2784533" cy="2562766"/>
          </a:xfrm>
        </p:grpSpPr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3391483" y="1540928"/>
              <a:ext cx="2559103" cy="2559590"/>
            </a:xfrm>
            <a:prstGeom prst="ellipse">
              <a:avLst/>
            </a:prstGeom>
            <a:solidFill>
              <a:srgbClr val="E6004C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3166053" y="1544104"/>
              <a:ext cx="2559103" cy="255959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00038" y="2344738"/>
            <a:ext cx="2301875" cy="9286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  <a:defRPr/>
            </a:pPr>
            <a:r>
              <a:rPr lang="en-AU" sz="2000" b="1" dirty="0">
                <a:solidFill>
                  <a:schemeClr val="bg1"/>
                </a:solidFill>
                <a:latin typeface="+mj-lt"/>
                <a:ea typeface="Calibri"/>
                <a:cs typeface="Courier New"/>
                <a:sym typeface="Calibri"/>
              </a:rPr>
              <a:t>Foster your professional identity?</a:t>
            </a:r>
            <a:endParaRPr lang="en" sz="2000" b="1" dirty="0">
              <a:solidFill>
                <a:schemeClr val="bg1"/>
              </a:solidFill>
              <a:latin typeface="+mj-lt"/>
              <a:ea typeface="Calibri"/>
              <a:cs typeface="Courier New"/>
              <a:sym typeface="Calibri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02000" y="2151063"/>
            <a:ext cx="2303463" cy="1482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  <a:defRPr/>
            </a:pPr>
            <a:r>
              <a:rPr lang="en-AU" sz="2000" b="1" dirty="0">
                <a:solidFill>
                  <a:schemeClr val="bg1"/>
                </a:solidFill>
                <a:latin typeface="+mj-lt"/>
                <a:ea typeface="Calibri"/>
                <a:cs typeface="Courier New"/>
                <a:sym typeface="Calibri"/>
              </a:rPr>
              <a:t>Gain insights into our constantly evolving industry?</a:t>
            </a:r>
            <a:endParaRPr lang="en" sz="2000" b="1" dirty="0">
              <a:solidFill>
                <a:schemeClr val="bg1"/>
              </a:solidFill>
              <a:latin typeface="+mj-lt"/>
              <a:ea typeface="Calibri"/>
              <a:cs typeface="Courier New"/>
              <a:sym typeface="Calibri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11888" y="2344738"/>
            <a:ext cx="2303462" cy="9286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  <a:defRPr/>
            </a:pPr>
            <a:r>
              <a:rPr lang="en-AU" sz="2000" b="1" dirty="0">
                <a:solidFill>
                  <a:schemeClr val="bg1"/>
                </a:solidFill>
                <a:latin typeface="+mj-lt"/>
                <a:ea typeface="Calibri"/>
                <a:cs typeface="Courier New"/>
                <a:sym typeface="Calibri"/>
              </a:rPr>
              <a:t>Engage with other professionals?</a:t>
            </a:r>
            <a:endParaRPr lang="en" sz="2000" b="1" dirty="0">
              <a:solidFill>
                <a:schemeClr val="bg1"/>
              </a:solidFill>
              <a:latin typeface="+mj-lt"/>
              <a:ea typeface="Calibri"/>
              <a:cs typeface="Courier New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951163" y="2305050"/>
            <a:ext cx="6008687" cy="24923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lnSpc>
                <a:spcPct val="120000"/>
              </a:lnSpc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US" sz="1800">
                <a:cs typeface="Arial" pitchFamily="34" charset="0"/>
              </a:rPr>
              <a:t>Twitter as a platform</a:t>
            </a:r>
          </a:p>
          <a:p>
            <a:pPr eaLnBrk="1" hangingPunct="1">
              <a:lnSpc>
                <a:spcPct val="120000"/>
              </a:lnSpc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US" sz="1800">
                <a:cs typeface="Arial" pitchFamily="34" charset="0"/>
              </a:rPr>
              <a:t>Free speech</a:t>
            </a:r>
          </a:p>
          <a:p>
            <a:pPr eaLnBrk="1" hangingPunct="1">
              <a:lnSpc>
                <a:spcPct val="120000"/>
              </a:lnSpc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US" sz="1800">
                <a:cs typeface="Arial" pitchFamily="34" charset="0"/>
              </a:rPr>
              <a:t>Open access</a:t>
            </a:r>
          </a:p>
          <a:p>
            <a:pPr eaLnBrk="1" hangingPunct="1">
              <a:lnSpc>
                <a:spcPct val="120000"/>
              </a:lnSpc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US" sz="1800">
                <a:cs typeface="Arial" pitchFamily="34" charset="0"/>
              </a:rPr>
              <a:t>Fundamentals that underpin GLAMR industries</a:t>
            </a:r>
          </a:p>
          <a:p>
            <a:pPr eaLnBrk="1" hangingPunct="1">
              <a:lnSpc>
                <a:spcPct val="120000"/>
              </a:lnSpc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US" sz="1800">
                <a:cs typeface="Arial" pitchFamily="34" charset="0"/>
              </a:rPr>
              <a:t>Valuable networking tool and source of information</a:t>
            </a:r>
          </a:p>
          <a:p>
            <a:pPr eaLnBrk="1" hangingPunct="1"/>
            <a:endParaRPr lang="en-AU" sz="1600">
              <a:solidFill>
                <a:srgbClr val="E6004C"/>
              </a:solidFill>
              <a:cs typeface="Arial" pitchFamily="34" charset="0"/>
            </a:endParaRPr>
          </a:p>
          <a:p>
            <a:pPr eaLnBrk="1" hangingPunct="1"/>
            <a:r>
              <a:rPr lang="en-US" sz="1600" b="1">
                <a:solidFill>
                  <a:srgbClr val="E6004C"/>
                </a:solidFill>
                <a:latin typeface="Courier New" pitchFamily="49" charset="0"/>
                <a:cs typeface="Courier New" pitchFamily="49" charset="0"/>
              </a:rPr>
              <a:t>You</a:t>
            </a:r>
            <a:r>
              <a:rPr lang="en-US" altLang="en-US" sz="1600" b="1">
                <a:solidFill>
                  <a:srgbClr val="E6004C"/>
                </a:solidFill>
                <a:latin typeface="Courier New" pitchFamily="49" charset="0"/>
                <a:cs typeface="Courier New" pitchFamily="49" charset="0"/>
              </a:rPr>
              <a:t>’</a:t>
            </a:r>
            <a:r>
              <a:rPr lang="en-US" sz="1600" b="1">
                <a:solidFill>
                  <a:srgbClr val="E6004C"/>
                </a:solidFill>
                <a:latin typeface="Courier New" pitchFamily="49" charset="0"/>
                <a:cs typeface="Courier New" pitchFamily="49" charset="0"/>
              </a:rPr>
              <a:t>re probably tweeting this presentation now!</a:t>
            </a:r>
          </a:p>
          <a:p>
            <a:pPr eaLnBrk="1" hangingPunct="1"/>
            <a:endParaRPr lang="en-US" sz="1600"/>
          </a:p>
        </p:txBody>
      </p:sp>
      <p:grpSp>
        <p:nvGrpSpPr>
          <p:cNvPr id="48130" name="Group 1"/>
          <p:cNvGrpSpPr>
            <a:grpSpLocks/>
          </p:cNvGrpSpPr>
          <p:nvPr/>
        </p:nvGrpSpPr>
        <p:grpSpPr bwMode="auto">
          <a:xfrm>
            <a:off x="0" y="4686300"/>
            <a:ext cx="9144000" cy="457200"/>
            <a:chOff x="0" y="4685862"/>
            <a:chExt cx="9144000" cy="457637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4685862"/>
              <a:ext cx="9144000" cy="457637"/>
            </a:xfrm>
            <a:prstGeom prst="rect">
              <a:avLst/>
            </a:prstGeom>
            <a:solidFill>
              <a:srgbClr val="17213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48136" name="TextBox 6"/>
            <p:cNvSpPr txBox="1">
              <a:spLocks noChangeArrowheads="1"/>
            </p:cNvSpPr>
            <p:nvPr/>
          </p:nvSpPr>
          <p:spPr bwMode="auto">
            <a:xfrm>
              <a:off x="604347" y="4757040"/>
              <a:ext cx="821558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NLS8 2017 | ALIA NGAC </a:t>
              </a:r>
              <a:r>
                <a:rPr lang="en-US" sz="1200" b="1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@aliangac </a:t>
              </a:r>
              <a:r>
                <a:rPr lang="en-US" sz="1200">
                  <a:solidFill>
                    <a:schemeClr val="bg1"/>
                  </a:solidFill>
                  <a:latin typeface="Courier New" pitchFamily="49" charset="0"/>
                  <a:cs typeface="Courier New" pitchFamily="49" charset="0"/>
                </a:rPr>
                <a:t>| </a:t>
              </a:r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Elizabeth Alvey | James McGoran | Katie Miles-Barnes</a:t>
              </a:r>
            </a:p>
          </p:txBody>
        </p:sp>
        <p:pic>
          <p:nvPicPr>
            <p:cNvPr id="48137" name="Picture 17" descr="NGAC_logo_pink-sml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703380"/>
              <a:ext cx="609600" cy="429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8131" name="TextBox 11"/>
          <p:cNvSpPr txBox="1">
            <a:spLocks noChangeArrowheads="1"/>
          </p:cNvSpPr>
          <p:nvPr/>
        </p:nvSpPr>
        <p:spPr bwMode="auto">
          <a:xfrm>
            <a:off x="198438" y="2538413"/>
            <a:ext cx="24447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sz="3200" b="1">
                <a:solidFill>
                  <a:srgbClr val="E6004C"/>
                </a:solidFill>
                <a:latin typeface="Avenir Black Oblique" charset="0"/>
              </a:rPr>
              <a:t>#auslibchat </a:t>
            </a:r>
          </a:p>
          <a:p>
            <a:pPr algn="ctr" eaLnBrk="1" hangingPunct="1"/>
            <a:r>
              <a:rPr lang="en-US" sz="3200" b="1">
                <a:solidFill>
                  <a:srgbClr val="E6004C"/>
                </a:solidFill>
                <a:latin typeface="Avenir Black Oblique" charset="0"/>
              </a:rPr>
              <a:t>as a case </a:t>
            </a:r>
          </a:p>
          <a:p>
            <a:pPr algn="ctr" eaLnBrk="1" hangingPunct="1"/>
            <a:r>
              <a:rPr lang="en-US" sz="3200" b="1">
                <a:solidFill>
                  <a:srgbClr val="E6004C"/>
                </a:solidFill>
                <a:latin typeface="Avenir Black Oblique" charset="0"/>
              </a:rPr>
              <a:t>study</a:t>
            </a:r>
          </a:p>
        </p:txBody>
      </p:sp>
      <p:sp>
        <p:nvSpPr>
          <p:cNvPr id="48132" name="TextBox 2"/>
          <p:cNvSpPr txBox="1">
            <a:spLocks noChangeArrowheads="1"/>
          </p:cNvSpPr>
          <p:nvPr/>
        </p:nvSpPr>
        <p:spPr bwMode="auto">
          <a:xfrm>
            <a:off x="4094163" y="1901825"/>
            <a:ext cx="540543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AU" sz="800" i="1">
                <a:latin typeface="Courier New" pitchFamily="49" charset="0"/>
                <a:cs typeface="Courier New" pitchFamily="49" charset="0"/>
              </a:rPr>
              <a:t>Auslibchat promotional material</a:t>
            </a:r>
            <a:r>
              <a:rPr lang="en-AU" sz="800">
                <a:latin typeface="Courier New" pitchFamily="49" charset="0"/>
                <a:cs typeface="Courier New" pitchFamily="49" charset="0"/>
              </a:rPr>
              <a:t>, 2016-17, ALIA New Generation Advisory Committee</a:t>
            </a:r>
          </a:p>
        </p:txBody>
      </p:sp>
      <p:pic>
        <p:nvPicPr>
          <p:cNvPr id="48133" name="Picture 2" descr="auslibchat-multi-tiled-with-book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-6350"/>
            <a:ext cx="9144000" cy="1952625"/>
          </a:xfrm>
          <a:prstGeom prst="rect">
            <a:avLst/>
          </a:prstGeom>
          <a:solidFill>
            <a:srgbClr val="E6004C">
              <a:alpha val="14902"/>
            </a:srgbClr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0"/>
            <a:ext cx="5143500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000500" y="-28575"/>
            <a:ext cx="5143500" cy="5072063"/>
          </a:xfrm>
          <a:prstGeom prst="rect">
            <a:avLst/>
          </a:prstGeom>
          <a:solidFill>
            <a:srgbClr val="E6004C">
              <a:alpha val="23137"/>
            </a:srgbClr>
          </a:solidFill>
          <a:ln>
            <a:noFill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49155" name="Group 2"/>
          <p:cNvGrpSpPr>
            <a:grpSpLocks/>
          </p:cNvGrpSpPr>
          <p:nvPr/>
        </p:nvGrpSpPr>
        <p:grpSpPr bwMode="auto">
          <a:xfrm>
            <a:off x="0" y="4686300"/>
            <a:ext cx="9144000" cy="457200"/>
            <a:chOff x="0" y="4686300"/>
            <a:chExt cx="9144000" cy="457200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4686300"/>
              <a:ext cx="9144000" cy="457200"/>
            </a:xfrm>
            <a:prstGeom prst="rect">
              <a:avLst/>
            </a:prstGeom>
            <a:solidFill>
              <a:srgbClr val="17213E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49160" name="TextBox 6"/>
            <p:cNvSpPr txBox="1">
              <a:spLocks noChangeArrowheads="1"/>
            </p:cNvSpPr>
            <p:nvPr/>
          </p:nvSpPr>
          <p:spPr bwMode="auto">
            <a:xfrm>
              <a:off x="604838" y="4757738"/>
              <a:ext cx="8215312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/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ALIA NGAC </a:t>
              </a:r>
              <a:r>
                <a:rPr lang="en-US" sz="1200">
                  <a:solidFill>
                    <a:srgbClr val="E6004C"/>
                  </a:solidFill>
                  <a:latin typeface="Courier New" pitchFamily="49" charset="0"/>
                  <a:cs typeface="Courier New" pitchFamily="49" charset="0"/>
                </a:rPr>
                <a:t>@aliangac </a:t>
              </a:r>
              <a:r>
                <a:rPr lang="en-US" sz="1200">
                  <a:solidFill>
                    <a:schemeClr val="bg1"/>
                  </a:solidFill>
                  <a:latin typeface="Courier New" pitchFamily="49" charset="0"/>
                  <a:cs typeface="Courier New" pitchFamily="49" charset="0"/>
                </a:rPr>
                <a:t>| </a:t>
              </a:r>
              <a:r>
                <a:rPr lang="en-US" sz="1200">
                  <a:solidFill>
                    <a:srgbClr val="FFFFFF"/>
                  </a:solidFill>
                  <a:latin typeface="Courier New" pitchFamily="49" charset="0"/>
                  <a:cs typeface="Courier New" pitchFamily="49" charset="0"/>
                </a:rPr>
                <a:t>Elizabeth Alvey | James McGoran | Katie Miles-Barnes | NLS8 2017</a:t>
              </a:r>
            </a:p>
          </p:txBody>
        </p:sp>
        <p:pic>
          <p:nvPicPr>
            <p:cNvPr id="49161" name="Picture 9" descr="NGAC_logo_pink-sml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63" y="4725988"/>
              <a:ext cx="533400" cy="376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9156" name="TextBox 10"/>
          <p:cNvSpPr txBox="1">
            <a:spLocks noChangeArrowheads="1"/>
          </p:cNvSpPr>
          <p:nvPr/>
        </p:nvSpPr>
        <p:spPr bwMode="auto">
          <a:xfrm>
            <a:off x="695325" y="252413"/>
            <a:ext cx="244633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sz="3200" b="1">
                <a:solidFill>
                  <a:srgbClr val="E6004C"/>
                </a:solidFill>
                <a:latin typeface="Avenir Black Oblique" charset="0"/>
              </a:rPr>
              <a:t>About</a:t>
            </a:r>
          </a:p>
          <a:p>
            <a:pPr algn="ctr" eaLnBrk="1" hangingPunct="1"/>
            <a:r>
              <a:rPr lang="en-US" sz="3200" b="1">
                <a:solidFill>
                  <a:srgbClr val="E6004C"/>
                </a:solidFill>
                <a:latin typeface="Avenir Black Oblique" charset="0"/>
              </a:rPr>
              <a:t>#auslibchat</a:t>
            </a:r>
          </a:p>
        </p:txBody>
      </p:sp>
      <p:sp>
        <p:nvSpPr>
          <p:cNvPr id="49157" name="TextBox 1"/>
          <p:cNvSpPr txBox="1">
            <a:spLocks noChangeArrowheads="1"/>
          </p:cNvSpPr>
          <p:nvPr/>
        </p:nvSpPr>
        <p:spPr bwMode="auto">
          <a:xfrm>
            <a:off x="204788" y="1608138"/>
            <a:ext cx="3721100" cy="253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Aft>
                <a:spcPts val="600"/>
              </a:spcAft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US" sz="1800"/>
              <a:t>Structured professional online discourse</a:t>
            </a:r>
          </a:p>
          <a:p>
            <a:pPr eaLnBrk="1" hangingPunct="1">
              <a:spcAft>
                <a:spcPts val="600"/>
              </a:spcAft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AU" sz="1800"/>
              <a:t>Held on f</a:t>
            </a:r>
            <a:r>
              <a:rPr lang="en-US" sz="1800"/>
              <a:t>irst Tuesday of the month, 9pm </a:t>
            </a:r>
            <a:r>
              <a:rPr lang="en-AU" sz="1800"/>
              <a:t>AEST</a:t>
            </a:r>
            <a:endParaRPr lang="en-US" sz="1800"/>
          </a:p>
          <a:p>
            <a:pPr eaLnBrk="1" hangingPunct="1">
              <a:spcAft>
                <a:spcPts val="600"/>
              </a:spcAft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US" sz="1800"/>
              <a:t>Present</a:t>
            </a:r>
            <a:r>
              <a:rPr lang="en-AU" sz="1800"/>
              <a:t>s</a:t>
            </a:r>
            <a:r>
              <a:rPr lang="en-US" sz="1800"/>
              <a:t> participants with five key questions on a </a:t>
            </a:r>
            <a:r>
              <a:rPr lang="en-AU" sz="1800"/>
              <a:t>particular </a:t>
            </a:r>
            <a:r>
              <a:rPr lang="en-US" sz="1800"/>
              <a:t>theme</a:t>
            </a:r>
          </a:p>
          <a:p>
            <a:pPr eaLnBrk="1" hangingPunct="1">
              <a:buClr>
                <a:srgbClr val="E6004C"/>
              </a:buClr>
              <a:buSzPct val="110000"/>
              <a:buFont typeface="Arial" pitchFamily="34" charset="0"/>
              <a:buChar char="•"/>
            </a:pPr>
            <a:r>
              <a:rPr lang="en-US" sz="1800"/>
              <a:t>Aim</a:t>
            </a:r>
            <a:r>
              <a:rPr lang="en-AU" sz="1800"/>
              <a:t>s</a:t>
            </a:r>
            <a:r>
              <a:rPr lang="en-US" sz="1800"/>
              <a:t> </a:t>
            </a:r>
            <a:r>
              <a:rPr lang="en-AU" sz="1800"/>
              <a:t>to</a:t>
            </a:r>
            <a:r>
              <a:rPr lang="en-US" sz="1800"/>
              <a:t> facilitate discussion and boost </a:t>
            </a:r>
            <a:r>
              <a:rPr lang="en-AU" sz="1800"/>
              <a:t>community </a:t>
            </a:r>
            <a:r>
              <a:rPr lang="en-US" sz="1800"/>
              <a:t>engagement</a:t>
            </a:r>
          </a:p>
        </p:txBody>
      </p:sp>
      <p:sp>
        <p:nvSpPr>
          <p:cNvPr id="49158" name="TextBox 2"/>
          <p:cNvSpPr txBox="1">
            <a:spLocks noChangeArrowheads="1"/>
          </p:cNvSpPr>
          <p:nvPr/>
        </p:nvSpPr>
        <p:spPr bwMode="auto">
          <a:xfrm>
            <a:off x="0" y="4333875"/>
            <a:ext cx="42052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AU" sz="800" i="1">
                <a:latin typeface="Courier New" pitchFamily="49" charset="0"/>
                <a:cs typeface="Courier New" pitchFamily="49" charset="0"/>
              </a:rPr>
              <a:t>Auslibchat promotional material</a:t>
            </a:r>
            <a:r>
              <a:rPr lang="en-AU" sz="800">
                <a:latin typeface="Courier New" pitchFamily="49" charset="0"/>
                <a:cs typeface="Courier New" pitchFamily="49" charset="0"/>
              </a:rPr>
              <a:t>, 2016-17, ALIA New Generation Advisory Committee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E5014C"/>
      </a:hlink>
      <a:folHlink>
        <a:srgbClr val="CB034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A9E561-105B-405E-B883-971B55A381D7}">
  <ds:schemaRefs>
    <ds:schemaRef ds:uri="http://purl.org/dc/elements/1.1/"/>
    <ds:schemaRef ds:uri="http://schemas.microsoft.com/sharepoint/v3/fields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1419</TotalTime>
  <Words>1169</Words>
  <Application>Microsoft Office PowerPoint</Application>
  <PresentationFormat>On-screen Show (16:9)</PresentationFormat>
  <Paragraphs>166</Paragraphs>
  <Slides>22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Calibri</vt:lpstr>
      <vt:lpstr>MS PGothic</vt:lpstr>
      <vt:lpstr>Arial</vt:lpstr>
      <vt:lpstr>Avenir Black Oblique</vt:lpstr>
      <vt:lpstr>Courier New</vt:lpstr>
      <vt:lpstr>Mangal</vt:lpstr>
      <vt:lpstr>Office Theme</vt:lpstr>
      <vt:lpstr>1_Office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Katie Miles-Barnes</cp:lastModifiedBy>
  <cp:revision>90</cp:revision>
  <dcterms:created xsi:type="dcterms:W3CDTF">2010-04-12T23:12:02Z</dcterms:created>
  <dcterms:modified xsi:type="dcterms:W3CDTF">2017-06-01T22:48:13Z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