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0" r:id="rId1"/>
  </p:sldMasterIdLst>
  <p:notesMasterIdLst>
    <p:notesMasterId r:id="rId146"/>
  </p:notesMasterIdLst>
  <p:handoutMasterIdLst>
    <p:handoutMasterId r:id="rId147"/>
  </p:handoutMasterIdLst>
  <p:sldIdLst>
    <p:sldId id="257" r:id="rId2"/>
    <p:sldId id="258" r:id="rId3"/>
    <p:sldId id="259" r:id="rId4"/>
    <p:sldId id="260" r:id="rId5"/>
    <p:sldId id="262" r:id="rId6"/>
    <p:sldId id="419" r:id="rId7"/>
    <p:sldId id="263" r:id="rId8"/>
    <p:sldId id="400" r:id="rId9"/>
    <p:sldId id="264" r:id="rId10"/>
    <p:sldId id="398" r:id="rId11"/>
    <p:sldId id="410" r:id="rId12"/>
    <p:sldId id="411" r:id="rId13"/>
    <p:sldId id="412" r:id="rId14"/>
    <p:sldId id="413" r:id="rId15"/>
    <p:sldId id="399" r:id="rId16"/>
    <p:sldId id="270" r:id="rId17"/>
    <p:sldId id="271" r:id="rId18"/>
    <p:sldId id="272" r:id="rId19"/>
    <p:sldId id="273" r:id="rId20"/>
    <p:sldId id="274" r:id="rId21"/>
    <p:sldId id="456" r:id="rId22"/>
    <p:sldId id="276" r:id="rId23"/>
    <p:sldId id="444" r:id="rId24"/>
    <p:sldId id="438" r:id="rId25"/>
    <p:sldId id="442" r:id="rId26"/>
    <p:sldId id="443" r:id="rId27"/>
    <p:sldId id="440" r:id="rId28"/>
    <p:sldId id="278" r:id="rId29"/>
    <p:sldId id="439" r:id="rId30"/>
    <p:sldId id="445" r:id="rId31"/>
    <p:sldId id="285" r:id="rId32"/>
    <p:sldId id="286" r:id="rId33"/>
    <p:sldId id="287" r:id="rId34"/>
    <p:sldId id="288"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402" r:id="rId48"/>
    <p:sldId id="304" r:id="rId49"/>
    <p:sldId id="305" r:id="rId50"/>
    <p:sldId id="306" r:id="rId51"/>
    <p:sldId id="307" r:id="rId52"/>
    <p:sldId id="309" r:id="rId53"/>
    <p:sldId id="308" r:id="rId54"/>
    <p:sldId id="310" r:id="rId55"/>
    <p:sldId id="311" r:id="rId56"/>
    <p:sldId id="312" r:id="rId57"/>
    <p:sldId id="313" r:id="rId58"/>
    <p:sldId id="415" r:id="rId59"/>
    <p:sldId id="416" r:id="rId60"/>
    <p:sldId id="417" r:id="rId61"/>
    <p:sldId id="317" r:id="rId62"/>
    <p:sldId id="318" r:id="rId63"/>
    <p:sldId id="319" r:id="rId64"/>
    <p:sldId id="321" r:id="rId65"/>
    <p:sldId id="418" r:id="rId66"/>
    <p:sldId id="322" r:id="rId67"/>
    <p:sldId id="324" r:id="rId68"/>
    <p:sldId id="325" r:id="rId69"/>
    <p:sldId id="326" r:id="rId70"/>
    <p:sldId id="327" r:id="rId71"/>
    <p:sldId id="446" r:id="rId72"/>
    <p:sldId id="447" r:id="rId73"/>
    <p:sldId id="448" r:id="rId74"/>
    <p:sldId id="449" r:id="rId75"/>
    <p:sldId id="329" r:id="rId76"/>
    <p:sldId id="330" r:id="rId77"/>
    <p:sldId id="333" r:id="rId78"/>
    <p:sldId id="334" r:id="rId79"/>
    <p:sldId id="420" r:id="rId80"/>
    <p:sldId id="335" r:id="rId81"/>
    <p:sldId id="421" r:id="rId82"/>
    <p:sldId id="337" r:id="rId83"/>
    <p:sldId id="455" r:id="rId84"/>
    <p:sldId id="339" r:id="rId85"/>
    <p:sldId id="340" r:id="rId86"/>
    <p:sldId id="341" r:id="rId87"/>
    <p:sldId id="343" r:id="rId88"/>
    <p:sldId id="344" r:id="rId89"/>
    <p:sldId id="345" r:id="rId90"/>
    <p:sldId id="346" r:id="rId91"/>
    <p:sldId id="422" r:id="rId92"/>
    <p:sldId id="423" r:id="rId93"/>
    <p:sldId id="424" r:id="rId94"/>
    <p:sldId id="425" r:id="rId95"/>
    <p:sldId id="426" r:id="rId96"/>
    <p:sldId id="348" r:id="rId97"/>
    <p:sldId id="349" r:id="rId98"/>
    <p:sldId id="452" r:id="rId99"/>
    <p:sldId id="350" r:id="rId100"/>
    <p:sldId id="403" r:id="rId101"/>
    <p:sldId id="453" r:id="rId102"/>
    <p:sldId id="351" r:id="rId103"/>
    <p:sldId id="352" r:id="rId104"/>
    <p:sldId id="353" r:id="rId105"/>
    <p:sldId id="354" r:id="rId106"/>
    <p:sldId id="355" r:id="rId107"/>
    <p:sldId id="356" r:id="rId108"/>
    <p:sldId id="357" r:id="rId109"/>
    <p:sldId id="358" r:id="rId110"/>
    <p:sldId id="359" r:id="rId111"/>
    <p:sldId id="360" r:id="rId112"/>
    <p:sldId id="362" r:id="rId113"/>
    <p:sldId id="409" r:id="rId114"/>
    <p:sldId id="371" r:id="rId115"/>
    <p:sldId id="363" r:id="rId116"/>
    <p:sldId id="364" r:id="rId117"/>
    <p:sldId id="365" r:id="rId118"/>
    <p:sldId id="454" r:id="rId119"/>
    <p:sldId id="428" r:id="rId120"/>
    <p:sldId id="366" r:id="rId121"/>
    <p:sldId id="369" r:id="rId122"/>
    <p:sldId id="370" r:id="rId123"/>
    <p:sldId id="372" r:id="rId124"/>
    <p:sldId id="373" r:id="rId125"/>
    <p:sldId id="374" r:id="rId126"/>
    <p:sldId id="376" r:id="rId127"/>
    <p:sldId id="377" r:id="rId128"/>
    <p:sldId id="378" r:id="rId129"/>
    <p:sldId id="379" r:id="rId130"/>
    <p:sldId id="381" r:id="rId131"/>
    <p:sldId id="382" r:id="rId132"/>
    <p:sldId id="383" r:id="rId133"/>
    <p:sldId id="384" r:id="rId134"/>
    <p:sldId id="385" r:id="rId135"/>
    <p:sldId id="386" r:id="rId136"/>
    <p:sldId id="387" r:id="rId137"/>
    <p:sldId id="388" r:id="rId138"/>
    <p:sldId id="389" r:id="rId139"/>
    <p:sldId id="390" r:id="rId140"/>
    <p:sldId id="429" r:id="rId141"/>
    <p:sldId id="430" r:id="rId142"/>
    <p:sldId id="431" r:id="rId143"/>
    <p:sldId id="394" r:id="rId144"/>
    <p:sldId id="395" r:id="rId145"/>
  </p:sldIdLst>
  <p:sldSz cx="9144000" cy="6858000" type="screen4x3"/>
  <p:notesSz cx="7010400" cy="9296400"/>
  <p:embeddedFontLst>
    <p:embeddedFont>
      <p:font typeface="Calibri" panose="020F0502020204030204" pitchFamily="34" charset="0"/>
      <p:regular r:id="rId148"/>
      <p:bold r:id="rId149"/>
      <p:italic r:id="rId150"/>
      <p:boldItalic r:id="rId151"/>
    </p:embeddedFont>
    <p:embeddedFont>
      <p:font typeface="Franklin Gothic Book" panose="020B0503020102020204" pitchFamily="34" charset="0"/>
      <p:regular r:id="rId152"/>
      <p:italic r:id="rId1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isa Surkis" initials="A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BB745FE-5301-45B8-91B6-729ABDDF145B}">
  <a:tblStyle styleId="{DBB745FE-5301-45B8-91B6-729ABDDF145B}" styleName="Table_0">
    <a:wholeTbl>
      <a:tcTxStyle b="off" i="off">
        <a:font>
          <a:latin typeface="Franklin Gothic Book"/>
          <a:ea typeface="Franklin Gothic Book"/>
          <a:cs typeface="Franklin Gothic Book"/>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FFF8E6"/>
          </a:solidFill>
        </a:fill>
      </a:tcStyle>
    </a:wholeTbl>
    <a:band1H>
      <a:tcStyle>
        <a:tcBdr/>
        <a:fill>
          <a:solidFill>
            <a:srgbClr val="FFF1CA"/>
          </a:solidFill>
        </a:fill>
      </a:tcStyle>
    </a:band1H>
    <a:band1V>
      <a:tcStyle>
        <a:tcBdr/>
        <a:fill>
          <a:solidFill>
            <a:srgbClr val="FFF1CA"/>
          </a:solidFill>
        </a:fill>
      </a:tcStyle>
    </a:band1V>
    <a:lastCol>
      <a:tcTxStyle b="on" i="off">
        <a:font>
          <a:latin typeface="Franklin Gothic Book"/>
          <a:ea typeface="Franklin Gothic Book"/>
          <a:cs typeface="Franklin Gothic Book"/>
        </a:font>
        <a:schemeClr val="lt1"/>
      </a:tcTxStyle>
      <a:tcStyle>
        <a:tcBdr/>
        <a:fill>
          <a:solidFill>
            <a:schemeClr val="accent1"/>
          </a:solidFill>
        </a:fill>
      </a:tcStyle>
    </a:lastCol>
    <a:firstCol>
      <a:tcTxStyle b="on" i="off">
        <a:font>
          <a:latin typeface="Franklin Gothic Book"/>
          <a:ea typeface="Franklin Gothic Book"/>
          <a:cs typeface="Franklin Gothic Book"/>
        </a:font>
        <a:schemeClr val="lt1"/>
      </a:tcTxStyle>
      <a:tcStyle>
        <a:tcBdr/>
        <a:fill>
          <a:solidFill>
            <a:schemeClr val="accent1"/>
          </a:solidFill>
        </a:fill>
      </a:tcStyle>
    </a:firstCol>
    <a:lastRow>
      <a:tcTxStyle b="on" i="off">
        <a:font>
          <a:latin typeface="Franklin Gothic Book"/>
          <a:ea typeface="Franklin Gothic Book"/>
          <a:cs typeface="Franklin Gothic Book"/>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Franklin Gothic Book"/>
          <a:ea typeface="Franklin Gothic Book"/>
          <a:cs typeface="Franklin Gothic Book"/>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94" autoAdjust="0"/>
    <p:restoredTop sz="76087" autoAdjust="0"/>
  </p:normalViewPr>
  <p:slideViewPr>
    <p:cSldViewPr>
      <p:cViewPr varScale="1">
        <p:scale>
          <a:sx n="128" d="100"/>
          <a:sy n="128" d="100"/>
        </p:scale>
        <p:origin x="2652" y="132"/>
      </p:cViewPr>
      <p:guideLst>
        <p:guide orient="horz" pos="2160"/>
        <p:guide pos="2880"/>
      </p:guideLst>
    </p:cSldViewPr>
  </p:slideViewPr>
  <p:outlineViewPr>
    <p:cViewPr>
      <p:scale>
        <a:sx n="33" d="100"/>
        <a:sy n="33" d="100"/>
      </p:scale>
      <p:origin x="0" y="67744"/>
    </p:cViewPr>
  </p:outlineViewPr>
  <p:notesTextViewPr>
    <p:cViewPr>
      <p:scale>
        <a:sx n="1" d="1"/>
        <a:sy n="1" d="1"/>
      </p:scale>
      <p:origin x="0" y="0"/>
    </p:cViewPr>
  </p:notesTextViewPr>
  <p:notesViewPr>
    <p:cSldViewPr>
      <p:cViewPr varScale="1">
        <p:scale>
          <a:sx n="103" d="100"/>
          <a:sy n="103" d="100"/>
        </p:scale>
        <p:origin x="-3438"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commentAuthors" Target="commentAuthor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font" Target="fonts/font2.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font" Target="fonts/font3.fntdata"/><Relationship Id="rId15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font" Target="fonts/font1.fntdata"/><Relationship Id="rId151" Type="http://schemas.openxmlformats.org/officeDocument/2006/relationships/font" Target="fonts/font4.fntdata"/><Relationship Id="rId15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5.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C491DD-676A-428C-9E34-F57C20DC5FA9}" type="doc">
      <dgm:prSet loTypeId="urn:microsoft.com/office/officeart/2005/8/layout/cycle2" loCatId="cycle" qsTypeId="urn:microsoft.com/office/officeart/2005/8/quickstyle/simple1" qsCatId="simple" csTypeId="urn:microsoft.com/office/officeart/2005/8/colors/accent5_2" csCatId="accent5" phldr="1"/>
      <dgm:spPr/>
      <dgm:t>
        <a:bodyPr/>
        <a:lstStyle/>
        <a:p>
          <a:endParaRPr lang="en-US"/>
        </a:p>
      </dgm:t>
    </dgm:pt>
    <dgm:pt modelId="{D349F0F9-E306-4C7A-81C8-023E4A42DAB3}">
      <dgm:prSet phldrT="[Text]"/>
      <dgm:spPr/>
      <dgm:t>
        <a:bodyPr/>
        <a:lstStyle/>
        <a:p>
          <a:r>
            <a:rPr lang="en-US" dirty="0" smtClean="0"/>
            <a:t>Creating Data</a:t>
          </a:r>
          <a:endParaRPr lang="en-US" dirty="0"/>
        </a:p>
      </dgm:t>
    </dgm:pt>
    <dgm:pt modelId="{494757DA-2920-4018-9257-BA98BBFE3F3C}" type="parTrans" cxnId="{65ADB2DA-EEC4-4F81-92F3-F949254D9A01}">
      <dgm:prSet/>
      <dgm:spPr/>
      <dgm:t>
        <a:bodyPr/>
        <a:lstStyle/>
        <a:p>
          <a:endParaRPr lang="en-US"/>
        </a:p>
      </dgm:t>
    </dgm:pt>
    <dgm:pt modelId="{04F21BA6-9158-410A-9F5E-1FD6046ABB9C}" type="sibTrans" cxnId="{65ADB2DA-EEC4-4F81-92F3-F949254D9A01}">
      <dgm:prSet/>
      <dgm:spPr/>
      <dgm:t>
        <a:bodyPr/>
        <a:lstStyle/>
        <a:p>
          <a:endParaRPr lang="en-US"/>
        </a:p>
      </dgm:t>
    </dgm:pt>
    <dgm:pt modelId="{68D198EE-3527-47E1-B819-21ED6E0EDE74}">
      <dgm:prSet phldrT="[Text]"/>
      <dgm:spPr/>
      <dgm:t>
        <a:bodyPr/>
        <a:lstStyle/>
        <a:p>
          <a:r>
            <a:rPr lang="en-US" dirty="0" smtClean="0"/>
            <a:t>Processing Data</a:t>
          </a:r>
          <a:endParaRPr lang="en-US" dirty="0"/>
        </a:p>
      </dgm:t>
    </dgm:pt>
    <dgm:pt modelId="{D5A0931B-5145-4AD7-A87E-7E15C2EF1F8B}" type="parTrans" cxnId="{3522FEAD-FDE1-438C-92AB-7FF7B72EF9F0}">
      <dgm:prSet/>
      <dgm:spPr/>
      <dgm:t>
        <a:bodyPr/>
        <a:lstStyle/>
        <a:p>
          <a:endParaRPr lang="en-US"/>
        </a:p>
      </dgm:t>
    </dgm:pt>
    <dgm:pt modelId="{4B2880DB-E4F5-4887-92E2-159D4341B65E}" type="sibTrans" cxnId="{3522FEAD-FDE1-438C-92AB-7FF7B72EF9F0}">
      <dgm:prSet/>
      <dgm:spPr/>
      <dgm:t>
        <a:bodyPr/>
        <a:lstStyle/>
        <a:p>
          <a:endParaRPr lang="en-US"/>
        </a:p>
      </dgm:t>
    </dgm:pt>
    <dgm:pt modelId="{D38FEBE5-5514-4569-9B15-3441F52D00E1}">
      <dgm:prSet phldrT="[Text]"/>
      <dgm:spPr/>
      <dgm:t>
        <a:bodyPr/>
        <a:lstStyle/>
        <a:p>
          <a:r>
            <a:rPr lang="en-US" dirty="0" smtClean="0"/>
            <a:t>Analyzing Data</a:t>
          </a:r>
          <a:endParaRPr lang="en-US" dirty="0"/>
        </a:p>
      </dgm:t>
    </dgm:pt>
    <dgm:pt modelId="{D8177771-98BE-4F36-8726-DAEAD955A5B3}" type="parTrans" cxnId="{7E6F57A5-DA3D-4BDD-BAEC-3A122119C7F5}">
      <dgm:prSet/>
      <dgm:spPr/>
      <dgm:t>
        <a:bodyPr/>
        <a:lstStyle/>
        <a:p>
          <a:endParaRPr lang="en-US"/>
        </a:p>
      </dgm:t>
    </dgm:pt>
    <dgm:pt modelId="{BAA0653D-743C-443D-964A-17F82160D2CF}" type="sibTrans" cxnId="{7E6F57A5-DA3D-4BDD-BAEC-3A122119C7F5}">
      <dgm:prSet/>
      <dgm:spPr/>
      <dgm:t>
        <a:bodyPr/>
        <a:lstStyle/>
        <a:p>
          <a:endParaRPr lang="en-US"/>
        </a:p>
      </dgm:t>
    </dgm:pt>
    <dgm:pt modelId="{4F32CA6F-69A0-4851-88F1-CEAF95283E5F}">
      <dgm:prSet phldrT="[Text]"/>
      <dgm:spPr/>
      <dgm:t>
        <a:bodyPr/>
        <a:lstStyle/>
        <a:p>
          <a:r>
            <a:rPr lang="en-US" dirty="0" smtClean="0"/>
            <a:t>Preserving Data</a:t>
          </a:r>
          <a:endParaRPr lang="en-US" dirty="0"/>
        </a:p>
      </dgm:t>
    </dgm:pt>
    <dgm:pt modelId="{BD1DF7E1-D9A7-42F2-A025-E246DF28403D}" type="parTrans" cxnId="{BEC0033E-3D7A-4519-BFDC-22E644DB20EC}">
      <dgm:prSet/>
      <dgm:spPr/>
      <dgm:t>
        <a:bodyPr/>
        <a:lstStyle/>
        <a:p>
          <a:endParaRPr lang="en-US"/>
        </a:p>
      </dgm:t>
    </dgm:pt>
    <dgm:pt modelId="{008A8B6B-6978-47C4-B3F4-D67E126ABDBD}" type="sibTrans" cxnId="{BEC0033E-3D7A-4519-BFDC-22E644DB20EC}">
      <dgm:prSet/>
      <dgm:spPr/>
      <dgm:t>
        <a:bodyPr/>
        <a:lstStyle/>
        <a:p>
          <a:endParaRPr lang="en-US"/>
        </a:p>
      </dgm:t>
    </dgm:pt>
    <dgm:pt modelId="{C9575856-9A61-44D5-9994-9302B28B185F}">
      <dgm:prSet phldrT="[Text]"/>
      <dgm:spPr/>
      <dgm:t>
        <a:bodyPr/>
        <a:lstStyle/>
        <a:p>
          <a:r>
            <a:rPr lang="en-US" dirty="0" smtClean="0"/>
            <a:t>Giving Access to Data</a:t>
          </a:r>
          <a:endParaRPr lang="en-US" dirty="0"/>
        </a:p>
      </dgm:t>
    </dgm:pt>
    <dgm:pt modelId="{5585FE15-7CF7-4BE0-A9EA-B7D8669225D9}" type="parTrans" cxnId="{59930359-D7D5-4380-AD92-7F843C5842BA}">
      <dgm:prSet/>
      <dgm:spPr/>
      <dgm:t>
        <a:bodyPr/>
        <a:lstStyle/>
        <a:p>
          <a:endParaRPr lang="en-US"/>
        </a:p>
      </dgm:t>
    </dgm:pt>
    <dgm:pt modelId="{A99014B2-30EA-482B-B440-7FD0376D4C0C}" type="sibTrans" cxnId="{59930359-D7D5-4380-AD92-7F843C5842BA}">
      <dgm:prSet/>
      <dgm:spPr/>
      <dgm:t>
        <a:bodyPr/>
        <a:lstStyle/>
        <a:p>
          <a:endParaRPr lang="en-US"/>
        </a:p>
      </dgm:t>
    </dgm:pt>
    <dgm:pt modelId="{75D91EAC-22A8-4057-BAE6-ECE4EDFF1A25}" type="pres">
      <dgm:prSet presAssocID="{B2C491DD-676A-428C-9E34-F57C20DC5FA9}" presName="cycle" presStyleCnt="0">
        <dgm:presLayoutVars>
          <dgm:dir/>
          <dgm:resizeHandles val="exact"/>
        </dgm:presLayoutVars>
      </dgm:prSet>
      <dgm:spPr/>
      <dgm:t>
        <a:bodyPr/>
        <a:lstStyle/>
        <a:p>
          <a:endParaRPr lang="en-US"/>
        </a:p>
      </dgm:t>
    </dgm:pt>
    <dgm:pt modelId="{ADB50A0F-2004-4436-89B3-08D7707B825E}" type="pres">
      <dgm:prSet presAssocID="{D349F0F9-E306-4C7A-81C8-023E4A42DAB3}" presName="node" presStyleLbl="node1" presStyleIdx="0" presStyleCnt="5">
        <dgm:presLayoutVars>
          <dgm:bulletEnabled val="1"/>
        </dgm:presLayoutVars>
      </dgm:prSet>
      <dgm:spPr/>
      <dgm:t>
        <a:bodyPr/>
        <a:lstStyle/>
        <a:p>
          <a:endParaRPr lang="en-US"/>
        </a:p>
      </dgm:t>
    </dgm:pt>
    <dgm:pt modelId="{4207AEA1-0C05-4C2E-922D-ED94F16D9DD5}" type="pres">
      <dgm:prSet presAssocID="{04F21BA6-9158-410A-9F5E-1FD6046ABB9C}" presName="sibTrans" presStyleLbl="sibTrans2D1" presStyleIdx="0" presStyleCnt="5"/>
      <dgm:spPr/>
      <dgm:t>
        <a:bodyPr/>
        <a:lstStyle/>
        <a:p>
          <a:endParaRPr lang="en-US"/>
        </a:p>
      </dgm:t>
    </dgm:pt>
    <dgm:pt modelId="{EB3612F3-1CA2-4500-9E30-C6D66743F049}" type="pres">
      <dgm:prSet presAssocID="{04F21BA6-9158-410A-9F5E-1FD6046ABB9C}" presName="connectorText" presStyleLbl="sibTrans2D1" presStyleIdx="0" presStyleCnt="5"/>
      <dgm:spPr/>
      <dgm:t>
        <a:bodyPr/>
        <a:lstStyle/>
        <a:p>
          <a:endParaRPr lang="en-US"/>
        </a:p>
      </dgm:t>
    </dgm:pt>
    <dgm:pt modelId="{3BC44514-D82A-4760-BACD-FAC7E4C90BB8}" type="pres">
      <dgm:prSet presAssocID="{68D198EE-3527-47E1-B819-21ED6E0EDE74}" presName="node" presStyleLbl="node1" presStyleIdx="1" presStyleCnt="5">
        <dgm:presLayoutVars>
          <dgm:bulletEnabled val="1"/>
        </dgm:presLayoutVars>
      </dgm:prSet>
      <dgm:spPr/>
      <dgm:t>
        <a:bodyPr/>
        <a:lstStyle/>
        <a:p>
          <a:endParaRPr lang="en-US"/>
        </a:p>
      </dgm:t>
    </dgm:pt>
    <dgm:pt modelId="{5D2C2968-5A71-4B58-996C-005761B81CFB}" type="pres">
      <dgm:prSet presAssocID="{4B2880DB-E4F5-4887-92E2-159D4341B65E}" presName="sibTrans" presStyleLbl="sibTrans2D1" presStyleIdx="1" presStyleCnt="5"/>
      <dgm:spPr/>
      <dgm:t>
        <a:bodyPr/>
        <a:lstStyle/>
        <a:p>
          <a:endParaRPr lang="en-US"/>
        </a:p>
      </dgm:t>
    </dgm:pt>
    <dgm:pt modelId="{F14FCFC4-4F5A-4FE3-9C99-86B44672EF91}" type="pres">
      <dgm:prSet presAssocID="{4B2880DB-E4F5-4887-92E2-159D4341B65E}" presName="connectorText" presStyleLbl="sibTrans2D1" presStyleIdx="1" presStyleCnt="5"/>
      <dgm:spPr/>
      <dgm:t>
        <a:bodyPr/>
        <a:lstStyle/>
        <a:p>
          <a:endParaRPr lang="en-US"/>
        </a:p>
      </dgm:t>
    </dgm:pt>
    <dgm:pt modelId="{F67341A0-89C2-4B9E-91E2-399978B2CD2A}" type="pres">
      <dgm:prSet presAssocID="{D38FEBE5-5514-4569-9B15-3441F52D00E1}" presName="node" presStyleLbl="node1" presStyleIdx="2" presStyleCnt="5">
        <dgm:presLayoutVars>
          <dgm:bulletEnabled val="1"/>
        </dgm:presLayoutVars>
      </dgm:prSet>
      <dgm:spPr/>
      <dgm:t>
        <a:bodyPr/>
        <a:lstStyle/>
        <a:p>
          <a:endParaRPr lang="en-US"/>
        </a:p>
      </dgm:t>
    </dgm:pt>
    <dgm:pt modelId="{7AB5BF3B-8E14-4390-969F-1602FAFFC471}" type="pres">
      <dgm:prSet presAssocID="{BAA0653D-743C-443D-964A-17F82160D2CF}" presName="sibTrans" presStyleLbl="sibTrans2D1" presStyleIdx="2" presStyleCnt="5"/>
      <dgm:spPr/>
      <dgm:t>
        <a:bodyPr/>
        <a:lstStyle/>
        <a:p>
          <a:endParaRPr lang="en-US"/>
        </a:p>
      </dgm:t>
    </dgm:pt>
    <dgm:pt modelId="{E69DB049-075F-4D72-9148-E4F2FAD1CE3A}" type="pres">
      <dgm:prSet presAssocID="{BAA0653D-743C-443D-964A-17F82160D2CF}" presName="connectorText" presStyleLbl="sibTrans2D1" presStyleIdx="2" presStyleCnt="5"/>
      <dgm:spPr/>
      <dgm:t>
        <a:bodyPr/>
        <a:lstStyle/>
        <a:p>
          <a:endParaRPr lang="en-US"/>
        </a:p>
      </dgm:t>
    </dgm:pt>
    <dgm:pt modelId="{6FA372A6-1197-43F5-90D1-A60A10B0B0CD}" type="pres">
      <dgm:prSet presAssocID="{4F32CA6F-69A0-4851-88F1-CEAF95283E5F}" presName="node" presStyleLbl="node1" presStyleIdx="3" presStyleCnt="5">
        <dgm:presLayoutVars>
          <dgm:bulletEnabled val="1"/>
        </dgm:presLayoutVars>
      </dgm:prSet>
      <dgm:spPr/>
      <dgm:t>
        <a:bodyPr/>
        <a:lstStyle/>
        <a:p>
          <a:endParaRPr lang="en-US"/>
        </a:p>
      </dgm:t>
    </dgm:pt>
    <dgm:pt modelId="{4A20067B-A47E-4758-823F-AF501589698A}" type="pres">
      <dgm:prSet presAssocID="{008A8B6B-6978-47C4-B3F4-D67E126ABDBD}" presName="sibTrans" presStyleLbl="sibTrans2D1" presStyleIdx="3" presStyleCnt="5"/>
      <dgm:spPr/>
      <dgm:t>
        <a:bodyPr/>
        <a:lstStyle/>
        <a:p>
          <a:endParaRPr lang="en-US"/>
        </a:p>
      </dgm:t>
    </dgm:pt>
    <dgm:pt modelId="{69FB26D8-D94B-4462-9115-982F803FB235}" type="pres">
      <dgm:prSet presAssocID="{008A8B6B-6978-47C4-B3F4-D67E126ABDBD}" presName="connectorText" presStyleLbl="sibTrans2D1" presStyleIdx="3" presStyleCnt="5"/>
      <dgm:spPr/>
      <dgm:t>
        <a:bodyPr/>
        <a:lstStyle/>
        <a:p>
          <a:endParaRPr lang="en-US"/>
        </a:p>
      </dgm:t>
    </dgm:pt>
    <dgm:pt modelId="{5E87BA11-E3B6-4C11-9568-97D03CDF223B}" type="pres">
      <dgm:prSet presAssocID="{C9575856-9A61-44D5-9994-9302B28B185F}" presName="node" presStyleLbl="node1" presStyleIdx="4" presStyleCnt="5">
        <dgm:presLayoutVars>
          <dgm:bulletEnabled val="1"/>
        </dgm:presLayoutVars>
      </dgm:prSet>
      <dgm:spPr/>
      <dgm:t>
        <a:bodyPr/>
        <a:lstStyle/>
        <a:p>
          <a:endParaRPr lang="en-US"/>
        </a:p>
      </dgm:t>
    </dgm:pt>
    <dgm:pt modelId="{E66C5A3F-B055-4257-B340-A0D29CAE172E}" type="pres">
      <dgm:prSet presAssocID="{A99014B2-30EA-482B-B440-7FD0376D4C0C}" presName="sibTrans" presStyleLbl="sibTrans2D1" presStyleIdx="4" presStyleCnt="5"/>
      <dgm:spPr/>
      <dgm:t>
        <a:bodyPr/>
        <a:lstStyle/>
        <a:p>
          <a:endParaRPr lang="en-US"/>
        </a:p>
      </dgm:t>
    </dgm:pt>
    <dgm:pt modelId="{ABC7BB78-5037-47CE-8570-57BFC448332C}" type="pres">
      <dgm:prSet presAssocID="{A99014B2-30EA-482B-B440-7FD0376D4C0C}" presName="connectorText" presStyleLbl="sibTrans2D1" presStyleIdx="4" presStyleCnt="5"/>
      <dgm:spPr/>
      <dgm:t>
        <a:bodyPr/>
        <a:lstStyle/>
        <a:p>
          <a:endParaRPr lang="en-US"/>
        </a:p>
      </dgm:t>
    </dgm:pt>
  </dgm:ptLst>
  <dgm:cxnLst>
    <dgm:cxn modelId="{3F59E27F-7635-423F-97B7-72D3F63C7E90}" type="presOf" srcId="{04F21BA6-9158-410A-9F5E-1FD6046ABB9C}" destId="{4207AEA1-0C05-4C2E-922D-ED94F16D9DD5}" srcOrd="0" destOrd="0" presId="urn:microsoft.com/office/officeart/2005/8/layout/cycle2"/>
    <dgm:cxn modelId="{973560C8-D781-4D26-BC2F-FDD48AC5A698}" type="presOf" srcId="{B2C491DD-676A-428C-9E34-F57C20DC5FA9}" destId="{75D91EAC-22A8-4057-BAE6-ECE4EDFF1A25}" srcOrd="0" destOrd="0" presId="urn:microsoft.com/office/officeart/2005/8/layout/cycle2"/>
    <dgm:cxn modelId="{75A1B331-8CF1-4165-9065-251DC8A21C8D}" type="presOf" srcId="{008A8B6B-6978-47C4-B3F4-D67E126ABDBD}" destId="{4A20067B-A47E-4758-823F-AF501589698A}" srcOrd="0" destOrd="0" presId="urn:microsoft.com/office/officeart/2005/8/layout/cycle2"/>
    <dgm:cxn modelId="{59930359-D7D5-4380-AD92-7F843C5842BA}" srcId="{B2C491DD-676A-428C-9E34-F57C20DC5FA9}" destId="{C9575856-9A61-44D5-9994-9302B28B185F}" srcOrd="4" destOrd="0" parTransId="{5585FE15-7CF7-4BE0-A9EA-B7D8669225D9}" sibTransId="{A99014B2-30EA-482B-B440-7FD0376D4C0C}"/>
    <dgm:cxn modelId="{65ADB2DA-EEC4-4F81-92F3-F949254D9A01}" srcId="{B2C491DD-676A-428C-9E34-F57C20DC5FA9}" destId="{D349F0F9-E306-4C7A-81C8-023E4A42DAB3}" srcOrd="0" destOrd="0" parTransId="{494757DA-2920-4018-9257-BA98BBFE3F3C}" sibTransId="{04F21BA6-9158-410A-9F5E-1FD6046ABB9C}"/>
    <dgm:cxn modelId="{A605B85A-EA97-4372-B80B-924BBE8548D6}" type="presOf" srcId="{D38FEBE5-5514-4569-9B15-3441F52D00E1}" destId="{F67341A0-89C2-4B9E-91E2-399978B2CD2A}" srcOrd="0" destOrd="0" presId="urn:microsoft.com/office/officeart/2005/8/layout/cycle2"/>
    <dgm:cxn modelId="{32E51862-0992-4E57-99A4-583C1A9DD9AF}" type="presOf" srcId="{D349F0F9-E306-4C7A-81C8-023E4A42DAB3}" destId="{ADB50A0F-2004-4436-89B3-08D7707B825E}" srcOrd="0" destOrd="0" presId="urn:microsoft.com/office/officeart/2005/8/layout/cycle2"/>
    <dgm:cxn modelId="{788B8B2C-7A94-491E-8581-508D0CE86750}" type="presOf" srcId="{A99014B2-30EA-482B-B440-7FD0376D4C0C}" destId="{ABC7BB78-5037-47CE-8570-57BFC448332C}" srcOrd="1" destOrd="0" presId="urn:microsoft.com/office/officeart/2005/8/layout/cycle2"/>
    <dgm:cxn modelId="{99153BEB-E540-4D7C-B1AD-3B0C2AF2F842}" type="presOf" srcId="{4B2880DB-E4F5-4887-92E2-159D4341B65E}" destId="{F14FCFC4-4F5A-4FE3-9C99-86B44672EF91}" srcOrd="1" destOrd="0" presId="urn:microsoft.com/office/officeart/2005/8/layout/cycle2"/>
    <dgm:cxn modelId="{6479ECF0-23EC-4D87-892B-42A49C842617}" type="presOf" srcId="{A99014B2-30EA-482B-B440-7FD0376D4C0C}" destId="{E66C5A3F-B055-4257-B340-A0D29CAE172E}" srcOrd="0" destOrd="0" presId="urn:microsoft.com/office/officeart/2005/8/layout/cycle2"/>
    <dgm:cxn modelId="{F8FBFE83-0B6E-4B77-B2F8-3623EAA2D83E}" type="presOf" srcId="{BAA0653D-743C-443D-964A-17F82160D2CF}" destId="{7AB5BF3B-8E14-4390-969F-1602FAFFC471}" srcOrd="0" destOrd="0" presId="urn:microsoft.com/office/officeart/2005/8/layout/cycle2"/>
    <dgm:cxn modelId="{4B35E80B-7558-4A56-B44C-7ECF86C16275}" type="presOf" srcId="{4B2880DB-E4F5-4887-92E2-159D4341B65E}" destId="{5D2C2968-5A71-4B58-996C-005761B81CFB}" srcOrd="0" destOrd="0" presId="urn:microsoft.com/office/officeart/2005/8/layout/cycle2"/>
    <dgm:cxn modelId="{3522FEAD-FDE1-438C-92AB-7FF7B72EF9F0}" srcId="{B2C491DD-676A-428C-9E34-F57C20DC5FA9}" destId="{68D198EE-3527-47E1-B819-21ED6E0EDE74}" srcOrd="1" destOrd="0" parTransId="{D5A0931B-5145-4AD7-A87E-7E15C2EF1F8B}" sibTransId="{4B2880DB-E4F5-4887-92E2-159D4341B65E}"/>
    <dgm:cxn modelId="{C5E87D6B-3B59-47E5-B179-E9D1BB88CB32}" type="presOf" srcId="{008A8B6B-6978-47C4-B3F4-D67E126ABDBD}" destId="{69FB26D8-D94B-4462-9115-982F803FB235}" srcOrd="1" destOrd="0" presId="urn:microsoft.com/office/officeart/2005/8/layout/cycle2"/>
    <dgm:cxn modelId="{A93AD94C-8F6D-49E2-B2E0-F77BCD31D847}" type="presOf" srcId="{04F21BA6-9158-410A-9F5E-1FD6046ABB9C}" destId="{EB3612F3-1CA2-4500-9E30-C6D66743F049}" srcOrd="1" destOrd="0" presId="urn:microsoft.com/office/officeart/2005/8/layout/cycle2"/>
    <dgm:cxn modelId="{7E6F57A5-DA3D-4BDD-BAEC-3A122119C7F5}" srcId="{B2C491DD-676A-428C-9E34-F57C20DC5FA9}" destId="{D38FEBE5-5514-4569-9B15-3441F52D00E1}" srcOrd="2" destOrd="0" parTransId="{D8177771-98BE-4F36-8726-DAEAD955A5B3}" sibTransId="{BAA0653D-743C-443D-964A-17F82160D2CF}"/>
    <dgm:cxn modelId="{BC5F20B9-72D4-4A57-A307-E393C3E1CC0D}" type="presOf" srcId="{4F32CA6F-69A0-4851-88F1-CEAF95283E5F}" destId="{6FA372A6-1197-43F5-90D1-A60A10B0B0CD}" srcOrd="0" destOrd="0" presId="urn:microsoft.com/office/officeart/2005/8/layout/cycle2"/>
    <dgm:cxn modelId="{E220B202-05C3-4D8E-B7AA-E174DCCAC061}" type="presOf" srcId="{68D198EE-3527-47E1-B819-21ED6E0EDE74}" destId="{3BC44514-D82A-4760-BACD-FAC7E4C90BB8}" srcOrd="0" destOrd="0" presId="urn:microsoft.com/office/officeart/2005/8/layout/cycle2"/>
    <dgm:cxn modelId="{BEC0033E-3D7A-4519-BFDC-22E644DB20EC}" srcId="{B2C491DD-676A-428C-9E34-F57C20DC5FA9}" destId="{4F32CA6F-69A0-4851-88F1-CEAF95283E5F}" srcOrd="3" destOrd="0" parTransId="{BD1DF7E1-D9A7-42F2-A025-E246DF28403D}" sibTransId="{008A8B6B-6978-47C4-B3F4-D67E126ABDBD}"/>
    <dgm:cxn modelId="{79DC6D56-D6A0-4F26-8882-F31B36DA1311}" type="presOf" srcId="{C9575856-9A61-44D5-9994-9302B28B185F}" destId="{5E87BA11-E3B6-4C11-9568-97D03CDF223B}" srcOrd="0" destOrd="0" presId="urn:microsoft.com/office/officeart/2005/8/layout/cycle2"/>
    <dgm:cxn modelId="{615136AB-5F58-4780-83E6-63F42603380E}" type="presOf" srcId="{BAA0653D-743C-443D-964A-17F82160D2CF}" destId="{E69DB049-075F-4D72-9148-E4F2FAD1CE3A}" srcOrd="1" destOrd="0" presId="urn:microsoft.com/office/officeart/2005/8/layout/cycle2"/>
    <dgm:cxn modelId="{7930CFBA-ADB7-49C7-AC04-DA2CE0F51B6A}" type="presParOf" srcId="{75D91EAC-22A8-4057-BAE6-ECE4EDFF1A25}" destId="{ADB50A0F-2004-4436-89B3-08D7707B825E}" srcOrd="0" destOrd="0" presId="urn:microsoft.com/office/officeart/2005/8/layout/cycle2"/>
    <dgm:cxn modelId="{F6D6DBAD-D973-4902-BDA7-A73B7F4A6FB3}" type="presParOf" srcId="{75D91EAC-22A8-4057-BAE6-ECE4EDFF1A25}" destId="{4207AEA1-0C05-4C2E-922D-ED94F16D9DD5}" srcOrd="1" destOrd="0" presId="urn:microsoft.com/office/officeart/2005/8/layout/cycle2"/>
    <dgm:cxn modelId="{D76CB20B-2297-47B6-9476-9F4ADFE13C6B}" type="presParOf" srcId="{4207AEA1-0C05-4C2E-922D-ED94F16D9DD5}" destId="{EB3612F3-1CA2-4500-9E30-C6D66743F049}" srcOrd="0" destOrd="0" presId="urn:microsoft.com/office/officeart/2005/8/layout/cycle2"/>
    <dgm:cxn modelId="{3109B473-49DD-470E-90E1-D81598FDA799}" type="presParOf" srcId="{75D91EAC-22A8-4057-BAE6-ECE4EDFF1A25}" destId="{3BC44514-D82A-4760-BACD-FAC7E4C90BB8}" srcOrd="2" destOrd="0" presId="urn:microsoft.com/office/officeart/2005/8/layout/cycle2"/>
    <dgm:cxn modelId="{6757EF0A-3FED-4043-964A-FC366983933B}" type="presParOf" srcId="{75D91EAC-22A8-4057-BAE6-ECE4EDFF1A25}" destId="{5D2C2968-5A71-4B58-996C-005761B81CFB}" srcOrd="3" destOrd="0" presId="urn:microsoft.com/office/officeart/2005/8/layout/cycle2"/>
    <dgm:cxn modelId="{5EF4E41B-6C8C-4D53-8566-7E87E752331D}" type="presParOf" srcId="{5D2C2968-5A71-4B58-996C-005761B81CFB}" destId="{F14FCFC4-4F5A-4FE3-9C99-86B44672EF91}" srcOrd="0" destOrd="0" presId="urn:microsoft.com/office/officeart/2005/8/layout/cycle2"/>
    <dgm:cxn modelId="{3F754C9A-291F-4820-9BB1-5B256172CF1E}" type="presParOf" srcId="{75D91EAC-22A8-4057-BAE6-ECE4EDFF1A25}" destId="{F67341A0-89C2-4B9E-91E2-399978B2CD2A}" srcOrd="4" destOrd="0" presId="urn:microsoft.com/office/officeart/2005/8/layout/cycle2"/>
    <dgm:cxn modelId="{DBE4FCFE-E09D-4EE4-9DC2-A570843D67F8}" type="presParOf" srcId="{75D91EAC-22A8-4057-BAE6-ECE4EDFF1A25}" destId="{7AB5BF3B-8E14-4390-969F-1602FAFFC471}" srcOrd="5" destOrd="0" presId="urn:microsoft.com/office/officeart/2005/8/layout/cycle2"/>
    <dgm:cxn modelId="{6301E288-A8CF-4448-B451-A268A20EB584}" type="presParOf" srcId="{7AB5BF3B-8E14-4390-969F-1602FAFFC471}" destId="{E69DB049-075F-4D72-9148-E4F2FAD1CE3A}" srcOrd="0" destOrd="0" presId="urn:microsoft.com/office/officeart/2005/8/layout/cycle2"/>
    <dgm:cxn modelId="{5A96ADBF-99A8-4E43-8F2F-32C011DA68C9}" type="presParOf" srcId="{75D91EAC-22A8-4057-BAE6-ECE4EDFF1A25}" destId="{6FA372A6-1197-43F5-90D1-A60A10B0B0CD}" srcOrd="6" destOrd="0" presId="urn:microsoft.com/office/officeart/2005/8/layout/cycle2"/>
    <dgm:cxn modelId="{2BB20529-906F-49E9-9D05-5DC13BAB62BB}" type="presParOf" srcId="{75D91EAC-22A8-4057-BAE6-ECE4EDFF1A25}" destId="{4A20067B-A47E-4758-823F-AF501589698A}" srcOrd="7" destOrd="0" presId="urn:microsoft.com/office/officeart/2005/8/layout/cycle2"/>
    <dgm:cxn modelId="{B89FE6B0-130E-4680-A8BD-9D0271660033}" type="presParOf" srcId="{4A20067B-A47E-4758-823F-AF501589698A}" destId="{69FB26D8-D94B-4462-9115-982F803FB235}" srcOrd="0" destOrd="0" presId="urn:microsoft.com/office/officeart/2005/8/layout/cycle2"/>
    <dgm:cxn modelId="{C4929961-F530-4281-A9E7-C2D41ACA12DF}" type="presParOf" srcId="{75D91EAC-22A8-4057-BAE6-ECE4EDFF1A25}" destId="{5E87BA11-E3B6-4C11-9568-97D03CDF223B}" srcOrd="8" destOrd="0" presId="urn:microsoft.com/office/officeart/2005/8/layout/cycle2"/>
    <dgm:cxn modelId="{66300DE7-469D-4E0F-B738-C86903A4A409}" type="presParOf" srcId="{75D91EAC-22A8-4057-BAE6-ECE4EDFF1A25}" destId="{E66C5A3F-B055-4257-B340-A0D29CAE172E}" srcOrd="9" destOrd="0" presId="urn:microsoft.com/office/officeart/2005/8/layout/cycle2"/>
    <dgm:cxn modelId="{5302290E-3409-4C37-9566-C91A63681AAC}" type="presParOf" srcId="{E66C5A3F-B055-4257-B340-A0D29CAE172E}" destId="{ABC7BB78-5037-47CE-8570-57BFC448332C}"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C491DD-676A-428C-9E34-F57C20DC5FA9}" type="doc">
      <dgm:prSet loTypeId="urn:microsoft.com/office/officeart/2005/8/layout/cycle2" loCatId="cycle" qsTypeId="urn:microsoft.com/office/officeart/2005/8/quickstyle/simple1" qsCatId="simple" csTypeId="urn:microsoft.com/office/officeart/2005/8/colors/accent5_2" csCatId="accent5" phldr="1"/>
      <dgm:spPr/>
      <dgm:t>
        <a:bodyPr/>
        <a:lstStyle/>
        <a:p>
          <a:endParaRPr lang="en-US"/>
        </a:p>
      </dgm:t>
    </dgm:pt>
    <dgm:pt modelId="{D349F0F9-E306-4C7A-81C8-023E4A42DAB3}">
      <dgm:prSet phldrT="[Text]"/>
      <dgm:spPr/>
      <dgm:t>
        <a:bodyPr/>
        <a:lstStyle/>
        <a:p>
          <a:r>
            <a:rPr lang="en-US" dirty="0" smtClean="0"/>
            <a:t>Creating Data</a:t>
          </a:r>
          <a:endParaRPr lang="en-US" dirty="0"/>
        </a:p>
      </dgm:t>
    </dgm:pt>
    <dgm:pt modelId="{494757DA-2920-4018-9257-BA98BBFE3F3C}" type="parTrans" cxnId="{65ADB2DA-EEC4-4F81-92F3-F949254D9A01}">
      <dgm:prSet/>
      <dgm:spPr/>
      <dgm:t>
        <a:bodyPr/>
        <a:lstStyle/>
        <a:p>
          <a:endParaRPr lang="en-US"/>
        </a:p>
      </dgm:t>
    </dgm:pt>
    <dgm:pt modelId="{04F21BA6-9158-410A-9F5E-1FD6046ABB9C}" type="sibTrans" cxnId="{65ADB2DA-EEC4-4F81-92F3-F949254D9A01}">
      <dgm:prSet/>
      <dgm:spPr/>
      <dgm:t>
        <a:bodyPr/>
        <a:lstStyle/>
        <a:p>
          <a:endParaRPr lang="en-US"/>
        </a:p>
      </dgm:t>
    </dgm:pt>
    <dgm:pt modelId="{68D198EE-3527-47E1-B819-21ED6E0EDE74}">
      <dgm:prSet phldrT="[Text]"/>
      <dgm:spPr/>
      <dgm:t>
        <a:bodyPr/>
        <a:lstStyle/>
        <a:p>
          <a:r>
            <a:rPr lang="en-US" dirty="0" smtClean="0"/>
            <a:t>Processing Data</a:t>
          </a:r>
          <a:endParaRPr lang="en-US" dirty="0"/>
        </a:p>
      </dgm:t>
    </dgm:pt>
    <dgm:pt modelId="{D5A0931B-5145-4AD7-A87E-7E15C2EF1F8B}" type="parTrans" cxnId="{3522FEAD-FDE1-438C-92AB-7FF7B72EF9F0}">
      <dgm:prSet/>
      <dgm:spPr/>
      <dgm:t>
        <a:bodyPr/>
        <a:lstStyle/>
        <a:p>
          <a:endParaRPr lang="en-US"/>
        </a:p>
      </dgm:t>
    </dgm:pt>
    <dgm:pt modelId="{4B2880DB-E4F5-4887-92E2-159D4341B65E}" type="sibTrans" cxnId="{3522FEAD-FDE1-438C-92AB-7FF7B72EF9F0}">
      <dgm:prSet/>
      <dgm:spPr/>
      <dgm:t>
        <a:bodyPr/>
        <a:lstStyle/>
        <a:p>
          <a:endParaRPr lang="en-US"/>
        </a:p>
      </dgm:t>
    </dgm:pt>
    <dgm:pt modelId="{D38FEBE5-5514-4569-9B15-3441F52D00E1}">
      <dgm:prSet phldrT="[Text]"/>
      <dgm:spPr/>
      <dgm:t>
        <a:bodyPr/>
        <a:lstStyle/>
        <a:p>
          <a:r>
            <a:rPr lang="en-US" dirty="0" smtClean="0"/>
            <a:t>Analyzing Data</a:t>
          </a:r>
          <a:endParaRPr lang="en-US" dirty="0"/>
        </a:p>
      </dgm:t>
    </dgm:pt>
    <dgm:pt modelId="{D8177771-98BE-4F36-8726-DAEAD955A5B3}" type="parTrans" cxnId="{7E6F57A5-DA3D-4BDD-BAEC-3A122119C7F5}">
      <dgm:prSet/>
      <dgm:spPr/>
      <dgm:t>
        <a:bodyPr/>
        <a:lstStyle/>
        <a:p>
          <a:endParaRPr lang="en-US"/>
        </a:p>
      </dgm:t>
    </dgm:pt>
    <dgm:pt modelId="{BAA0653D-743C-443D-964A-17F82160D2CF}" type="sibTrans" cxnId="{7E6F57A5-DA3D-4BDD-BAEC-3A122119C7F5}">
      <dgm:prSet/>
      <dgm:spPr/>
      <dgm:t>
        <a:bodyPr/>
        <a:lstStyle/>
        <a:p>
          <a:endParaRPr lang="en-US"/>
        </a:p>
      </dgm:t>
    </dgm:pt>
    <dgm:pt modelId="{4F32CA6F-69A0-4851-88F1-CEAF95283E5F}">
      <dgm:prSet phldrT="[Text]"/>
      <dgm:spPr/>
      <dgm:t>
        <a:bodyPr/>
        <a:lstStyle/>
        <a:p>
          <a:r>
            <a:rPr lang="en-US" dirty="0" smtClean="0"/>
            <a:t>Preserving Data</a:t>
          </a:r>
          <a:endParaRPr lang="en-US" dirty="0"/>
        </a:p>
      </dgm:t>
    </dgm:pt>
    <dgm:pt modelId="{BD1DF7E1-D9A7-42F2-A025-E246DF28403D}" type="parTrans" cxnId="{BEC0033E-3D7A-4519-BFDC-22E644DB20EC}">
      <dgm:prSet/>
      <dgm:spPr/>
      <dgm:t>
        <a:bodyPr/>
        <a:lstStyle/>
        <a:p>
          <a:endParaRPr lang="en-US"/>
        </a:p>
      </dgm:t>
    </dgm:pt>
    <dgm:pt modelId="{008A8B6B-6978-47C4-B3F4-D67E126ABDBD}" type="sibTrans" cxnId="{BEC0033E-3D7A-4519-BFDC-22E644DB20EC}">
      <dgm:prSet/>
      <dgm:spPr/>
      <dgm:t>
        <a:bodyPr/>
        <a:lstStyle/>
        <a:p>
          <a:endParaRPr lang="en-US"/>
        </a:p>
      </dgm:t>
    </dgm:pt>
    <dgm:pt modelId="{C9575856-9A61-44D5-9994-9302B28B185F}">
      <dgm:prSet phldrT="[Text]"/>
      <dgm:spPr/>
      <dgm:t>
        <a:bodyPr/>
        <a:lstStyle/>
        <a:p>
          <a:r>
            <a:rPr lang="en-US" dirty="0" smtClean="0"/>
            <a:t>Giving Access to Data</a:t>
          </a:r>
          <a:endParaRPr lang="en-US" dirty="0"/>
        </a:p>
      </dgm:t>
    </dgm:pt>
    <dgm:pt modelId="{5585FE15-7CF7-4BE0-A9EA-B7D8669225D9}" type="parTrans" cxnId="{59930359-D7D5-4380-AD92-7F843C5842BA}">
      <dgm:prSet/>
      <dgm:spPr/>
      <dgm:t>
        <a:bodyPr/>
        <a:lstStyle/>
        <a:p>
          <a:endParaRPr lang="en-US"/>
        </a:p>
      </dgm:t>
    </dgm:pt>
    <dgm:pt modelId="{A99014B2-30EA-482B-B440-7FD0376D4C0C}" type="sibTrans" cxnId="{59930359-D7D5-4380-AD92-7F843C5842BA}">
      <dgm:prSet/>
      <dgm:spPr/>
      <dgm:t>
        <a:bodyPr/>
        <a:lstStyle/>
        <a:p>
          <a:endParaRPr lang="en-US"/>
        </a:p>
      </dgm:t>
    </dgm:pt>
    <dgm:pt modelId="{75D91EAC-22A8-4057-BAE6-ECE4EDFF1A25}" type="pres">
      <dgm:prSet presAssocID="{B2C491DD-676A-428C-9E34-F57C20DC5FA9}" presName="cycle" presStyleCnt="0">
        <dgm:presLayoutVars>
          <dgm:dir/>
          <dgm:resizeHandles val="exact"/>
        </dgm:presLayoutVars>
      </dgm:prSet>
      <dgm:spPr/>
      <dgm:t>
        <a:bodyPr/>
        <a:lstStyle/>
        <a:p>
          <a:endParaRPr lang="en-US"/>
        </a:p>
      </dgm:t>
    </dgm:pt>
    <dgm:pt modelId="{ADB50A0F-2004-4436-89B3-08D7707B825E}" type="pres">
      <dgm:prSet presAssocID="{D349F0F9-E306-4C7A-81C8-023E4A42DAB3}" presName="node" presStyleLbl="node1" presStyleIdx="0" presStyleCnt="5">
        <dgm:presLayoutVars>
          <dgm:bulletEnabled val="1"/>
        </dgm:presLayoutVars>
      </dgm:prSet>
      <dgm:spPr/>
      <dgm:t>
        <a:bodyPr/>
        <a:lstStyle/>
        <a:p>
          <a:endParaRPr lang="en-US"/>
        </a:p>
      </dgm:t>
    </dgm:pt>
    <dgm:pt modelId="{4207AEA1-0C05-4C2E-922D-ED94F16D9DD5}" type="pres">
      <dgm:prSet presAssocID="{04F21BA6-9158-410A-9F5E-1FD6046ABB9C}" presName="sibTrans" presStyleLbl="sibTrans2D1" presStyleIdx="0" presStyleCnt="5"/>
      <dgm:spPr/>
      <dgm:t>
        <a:bodyPr/>
        <a:lstStyle/>
        <a:p>
          <a:endParaRPr lang="en-US"/>
        </a:p>
      </dgm:t>
    </dgm:pt>
    <dgm:pt modelId="{EB3612F3-1CA2-4500-9E30-C6D66743F049}" type="pres">
      <dgm:prSet presAssocID="{04F21BA6-9158-410A-9F5E-1FD6046ABB9C}" presName="connectorText" presStyleLbl="sibTrans2D1" presStyleIdx="0" presStyleCnt="5"/>
      <dgm:spPr/>
      <dgm:t>
        <a:bodyPr/>
        <a:lstStyle/>
        <a:p>
          <a:endParaRPr lang="en-US"/>
        </a:p>
      </dgm:t>
    </dgm:pt>
    <dgm:pt modelId="{3BC44514-D82A-4760-BACD-FAC7E4C90BB8}" type="pres">
      <dgm:prSet presAssocID="{68D198EE-3527-47E1-B819-21ED6E0EDE74}" presName="node" presStyleLbl="node1" presStyleIdx="1" presStyleCnt="5">
        <dgm:presLayoutVars>
          <dgm:bulletEnabled val="1"/>
        </dgm:presLayoutVars>
      </dgm:prSet>
      <dgm:spPr/>
      <dgm:t>
        <a:bodyPr/>
        <a:lstStyle/>
        <a:p>
          <a:endParaRPr lang="en-US"/>
        </a:p>
      </dgm:t>
    </dgm:pt>
    <dgm:pt modelId="{5D2C2968-5A71-4B58-996C-005761B81CFB}" type="pres">
      <dgm:prSet presAssocID="{4B2880DB-E4F5-4887-92E2-159D4341B65E}" presName="sibTrans" presStyleLbl="sibTrans2D1" presStyleIdx="1" presStyleCnt="5"/>
      <dgm:spPr/>
      <dgm:t>
        <a:bodyPr/>
        <a:lstStyle/>
        <a:p>
          <a:endParaRPr lang="en-US"/>
        </a:p>
      </dgm:t>
    </dgm:pt>
    <dgm:pt modelId="{F14FCFC4-4F5A-4FE3-9C99-86B44672EF91}" type="pres">
      <dgm:prSet presAssocID="{4B2880DB-E4F5-4887-92E2-159D4341B65E}" presName="connectorText" presStyleLbl="sibTrans2D1" presStyleIdx="1" presStyleCnt="5"/>
      <dgm:spPr/>
      <dgm:t>
        <a:bodyPr/>
        <a:lstStyle/>
        <a:p>
          <a:endParaRPr lang="en-US"/>
        </a:p>
      </dgm:t>
    </dgm:pt>
    <dgm:pt modelId="{F67341A0-89C2-4B9E-91E2-399978B2CD2A}" type="pres">
      <dgm:prSet presAssocID="{D38FEBE5-5514-4569-9B15-3441F52D00E1}" presName="node" presStyleLbl="node1" presStyleIdx="2" presStyleCnt="5">
        <dgm:presLayoutVars>
          <dgm:bulletEnabled val="1"/>
        </dgm:presLayoutVars>
      </dgm:prSet>
      <dgm:spPr/>
      <dgm:t>
        <a:bodyPr/>
        <a:lstStyle/>
        <a:p>
          <a:endParaRPr lang="en-US"/>
        </a:p>
      </dgm:t>
    </dgm:pt>
    <dgm:pt modelId="{7AB5BF3B-8E14-4390-969F-1602FAFFC471}" type="pres">
      <dgm:prSet presAssocID="{BAA0653D-743C-443D-964A-17F82160D2CF}" presName="sibTrans" presStyleLbl="sibTrans2D1" presStyleIdx="2" presStyleCnt="5"/>
      <dgm:spPr/>
      <dgm:t>
        <a:bodyPr/>
        <a:lstStyle/>
        <a:p>
          <a:endParaRPr lang="en-US"/>
        </a:p>
      </dgm:t>
    </dgm:pt>
    <dgm:pt modelId="{E69DB049-075F-4D72-9148-E4F2FAD1CE3A}" type="pres">
      <dgm:prSet presAssocID="{BAA0653D-743C-443D-964A-17F82160D2CF}" presName="connectorText" presStyleLbl="sibTrans2D1" presStyleIdx="2" presStyleCnt="5"/>
      <dgm:spPr/>
      <dgm:t>
        <a:bodyPr/>
        <a:lstStyle/>
        <a:p>
          <a:endParaRPr lang="en-US"/>
        </a:p>
      </dgm:t>
    </dgm:pt>
    <dgm:pt modelId="{6FA372A6-1197-43F5-90D1-A60A10B0B0CD}" type="pres">
      <dgm:prSet presAssocID="{4F32CA6F-69A0-4851-88F1-CEAF95283E5F}" presName="node" presStyleLbl="node1" presStyleIdx="3" presStyleCnt="5">
        <dgm:presLayoutVars>
          <dgm:bulletEnabled val="1"/>
        </dgm:presLayoutVars>
      </dgm:prSet>
      <dgm:spPr/>
      <dgm:t>
        <a:bodyPr/>
        <a:lstStyle/>
        <a:p>
          <a:endParaRPr lang="en-US"/>
        </a:p>
      </dgm:t>
    </dgm:pt>
    <dgm:pt modelId="{4A20067B-A47E-4758-823F-AF501589698A}" type="pres">
      <dgm:prSet presAssocID="{008A8B6B-6978-47C4-B3F4-D67E126ABDBD}" presName="sibTrans" presStyleLbl="sibTrans2D1" presStyleIdx="3" presStyleCnt="5"/>
      <dgm:spPr/>
      <dgm:t>
        <a:bodyPr/>
        <a:lstStyle/>
        <a:p>
          <a:endParaRPr lang="en-US"/>
        </a:p>
      </dgm:t>
    </dgm:pt>
    <dgm:pt modelId="{69FB26D8-D94B-4462-9115-982F803FB235}" type="pres">
      <dgm:prSet presAssocID="{008A8B6B-6978-47C4-B3F4-D67E126ABDBD}" presName="connectorText" presStyleLbl="sibTrans2D1" presStyleIdx="3" presStyleCnt="5"/>
      <dgm:spPr/>
      <dgm:t>
        <a:bodyPr/>
        <a:lstStyle/>
        <a:p>
          <a:endParaRPr lang="en-US"/>
        </a:p>
      </dgm:t>
    </dgm:pt>
    <dgm:pt modelId="{5E87BA11-E3B6-4C11-9568-97D03CDF223B}" type="pres">
      <dgm:prSet presAssocID="{C9575856-9A61-44D5-9994-9302B28B185F}" presName="node" presStyleLbl="node1" presStyleIdx="4" presStyleCnt="5">
        <dgm:presLayoutVars>
          <dgm:bulletEnabled val="1"/>
        </dgm:presLayoutVars>
      </dgm:prSet>
      <dgm:spPr/>
      <dgm:t>
        <a:bodyPr/>
        <a:lstStyle/>
        <a:p>
          <a:endParaRPr lang="en-US"/>
        </a:p>
      </dgm:t>
    </dgm:pt>
    <dgm:pt modelId="{E66C5A3F-B055-4257-B340-A0D29CAE172E}" type="pres">
      <dgm:prSet presAssocID="{A99014B2-30EA-482B-B440-7FD0376D4C0C}" presName="sibTrans" presStyleLbl="sibTrans2D1" presStyleIdx="4" presStyleCnt="5"/>
      <dgm:spPr/>
      <dgm:t>
        <a:bodyPr/>
        <a:lstStyle/>
        <a:p>
          <a:endParaRPr lang="en-US"/>
        </a:p>
      </dgm:t>
    </dgm:pt>
    <dgm:pt modelId="{ABC7BB78-5037-47CE-8570-57BFC448332C}" type="pres">
      <dgm:prSet presAssocID="{A99014B2-30EA-482B-B440-7FD0376D4C0C}" presName="connectorText" presStyleLbl="sibTrans2D1" presStyleIdx="4" presStyleCnt="5"/>
      <dgm:spPr/>
      <dgm:t>
        <a:bodyPr/>
        <a:lstStyle/>
        <a:p>
          <a:endParaRPr lang="en-US"/>
        </a:p>
      </dgm:t>
    </dgm:pt>
  </dgm:ptLst>
  <dgm:cxnLst>
    <dgm:cxn modelId="{9CE3F690-51E8-45FF-AD9C-FBB8D45300DE}" type="presOf" srcId="{68D198EE-3527-47E1-B819-21ED6E0EDE74}" destId="{3BC44514-D82A-4760-BACD-FAC7E4C90BB8}" srcOrd="0" destOrd="0" presId="urn:microsoft.com/office/officeart/2005/8/layout/cycle2"/>
    <dgm:cxn modelId="{59930359-D7D5-4380-AD92-7F843C5842BA}" srcId="{B2C491DD-676A-428C-9E34-F57C20DC5FA9}" destId="{C9575856-9A61-44D5-9994-9302B28B185F}" srcOrd="4" destOrd="0" parTransId="{5585FE15-7CF7-4BE0-A9EA-B7D8669225D9}" sibTransId="{A99014B2-30EA-482B-B440-7FD0376D4C0C}"/>
    <dgm:cxn modelId="{65ADB2DA-EEC4-4F81-92F3-F949254D9A01}" srcId="{B2C491DD-676A-428C-9E34-F57C20DC5FA9}" destId="{D349F0F9-E306-4C7A-81C8-023E4A42DAB3}" srcOrd="0" destOrd="0" parTransId="{494757DA-2920-4018-9257-BA98BBFE3F3C}" sibTransId="{04F21BA6-9158-410A-9F5E-1FD6046ABB9C}"/>
    <dgm:cxn modelId="{B4846962-3BCE-40C8-8022-D1109C57D998}" type="presOf" srcId="{A99014B2-30EA-482B-B440-7FD0376D4C0C}" destId="{E66C5A3F-B055-4257-B340-A0D29CAE172E}" srcOrd="0" destOrd="0" presId="urn:microsoft.com/office/officeart/2005/8/layout/cycle2"/>
    <dgm:cxn modelId="{7AD78E17-095A-40E8-AFD1-DDF20A61DCD5}" type="presOf" srcId="{008A8B6B-6978-47C4-B3F4-D67E126ABDBD}" destId="{4A20067B-A47E-4758-823F-AF501589698A}" srcOrd="0" destOrd="0" presId="urn:microsoft.com/office/officeart/2005/8/layout/cycle2"/>
    <dgm:cxn modelId="{2DAAAFD8-D7A8-4D3A-9418-B8E36054EDD1}" type="presOf" srcId="{4B2880DB-E4F5-4887-92E2-159D4341B65E}" destId="{5D2C2968-5A71-4B58-996C-005761B81CFB}" srcOrd="0" destOrd="0" presId="urn:microsoft.com/office/officeart/2005/8/layout/cycle2"/>
    <dgm:cxn modelId="{EF6A547A-E791-4D71-8492-1F20B0DFAAB7}" type="presOf" srcId="{4F32CA6F-69A0-4851-88F1-CEAF95283E5F}" destId="{6FA372A6-1197-43F5-90D1-A60A10B0B0CD}" srcOrd="0" destOrd="0" presId="urn:microsoft.com/office/officeart/2005/8/layout/cycle2"/>
    <dgm:cxn modelId="{435B46F0-B6A8-4CEF-90EC-EBF42C72FEB3}" type="presOf" srcId="{008A8B6B-6978-47C4-B3F4-D67E126ABDBD}" destId="{69FB26D8-D94B-4462-9115-982F803FB235}" srcOrd="1" destOrd="0" presId="urn:microsoft.com/office/officeart/2005/8/layout/cycle2"/>
    <dgm:cxn modelId="{9ABBD267-E36A-4D46-85DA-0626F11B2949}" type="presOf" srcId="{B2C491DD-676A-428C-9E34-F57C20DC5FA9}" destId="{75D91EAC-22A8-4057-BAE6-ECE4EDFF1A25}" srcOrd="0" destOrd="0" presId="urn:microsoft.com/office/officeart/2005/8/layout/cycle2"/>
    <dgm:cxn modelId="{3848B9A4-E2CD-470F-8DB5-CB8757100E4C}" type="presOf" srcId="{A99014B2-30EA-482B-B440-7FD0376D4C0C}" destId="{ABC7BB78-5037-47CE-8570-57BFC448332C}" srcOrd="1" destOrd="0" presId="urn:microsoft.com/office/officeart/2005/8/layout/cycle2"/>
    <dgm:cxn modelId="{3522FEAD-FDE1-438C-92AB-7FF7B72EF9F0}" srcId="{B2C491DD-676A-428C-9E34-F57C20DC5FA9}" destId="{68D198EE-3527-47E1-B819-21ED6E0EDE74}" srcOrd="1" destOrd="0" parTransId="{D5A0931B-5145-4AD7-A87E-7E15C2EF1F8B}" sibTransId="{4B2880DB-E4F5-4887-92E2-159D4341B65E}"/>
    <dgm:cxn modelId="{0837F2DE-53E0-4154-8519-94D7E42455F6}" type="presOf" srcId="{04F21BA6-9158-410A-9F5E-1FD6046ABB9C}" destId="{4207AEA1-0C05-4C2E-922D-ED94F16D9DD5}" srcOrd="0" destOrd="0" presId="urn:microsoft.com/office/officeart/2005/8/layout/cycle2"/>
    <dgm:cxn modelId="{DB5F576E-BF64-472B-99C6-307F3FDB2B18}" type="presOf" srcId="{04F21BA6-9158-410A-9F5E-1FD6046ABB9C}" destId="{EB3612F3-1CA2-4500-9E30-C6D66743F049}" srcOrd="1" destOrd="0" presId="urn:microsoft.com/office/officeart/2005/8/layout/cycle2"/>
    <dgm:cxn modelId="{7E6F57A5-DA3D-4BDD-BAEC-3A122119C7F5}" srcId="{B2C491DD-676A-428C-9E34-F57C20DC5FA9}" destId="{D38FEBE5-5514-4569-9B15-3441F52D00E1}" srcOrd="2" destOrd="0" parTransId="{D8177771-98BE-4F36-8726-DAEAD955A5B3}" sibTransId="{BAA0653D-743C-443D-964A-17F82160D2CF}"/>
    <dgm:cxn modelId="{E8E8672D-08B2-4A73-BE7E-3591CAF3404C}" type="presOf" srcId="{D38FEBE5-5514-4569-9B15-3441F52D00E1}" destId="{F67341A0-89C2-4B9E-91E2-399978B2CD2A}" srcOrd="0" destOrd="0" presId="urn:microsoft.com/office/officeart/2005/8/layout/cycle2"/>
    <dgm:cxn modelId="{8058BD89-3281-4753-94BA-6B22E8F1D6BD}" type="presOf" srcId="{D349F0F9-E306-4C7A-81C8-023E4A42DAB3}" destId="{ADB50A0F-2004-4436-89B3-08D7707B825E}" srcOrd="0" destOrd="0" presId="urn:microsoft.com/office/officeart/2005/8/layout/cycle2"/>
    <dgm:cxn modelId="{BEC0033E-3D7A-4519-BFDC-22E644DB20EC}" srcId="{B2C491DD-676A-428C-9E34-F57C20DC5FA9}" destId="{4F32CA6F-69A0-4851-88F1-CEAF95283E5F}" srcOrd="3" destOrd="0" parTransId="{BD1DF7E1-D9A7-42F2-A025-E246DF28403D}" sibTransId="{008A8B6B-6978-47C4-B3F4-D67E126ABDBD}"/>
    <dgm:cxn modelId="{828D5DB5-87A9-4892-B7D3-425A78E010B1}" type="presOf" srcId="{BAA0653D-743C-443D-964A-17F82160D2CF}" destId="{7AB5BF3B-8E14-4390-969F-1602FAFFC471}" srcOrd="0" destOrd="0" presId="urn:microsoft.com/office/officeart/2005/8/layout/cycle2"/>
    <dgm:cxn modelId="{73E2A681-C0BA-4327-85C0-388A650549D4}" type="presOf" srcId="{C9575856-9A61-44D5-9994-9302B28B185F}" destId="{5E87BA11-E3B6-4C11-9568-97D03CDF223B}" srcOrd="0" destOrd="0" presId="urn:microsoft.com/office/officeart/2005/8/layout/cycle2"/>
    <dgm:cxn modelId="{CCEB5A60-507D-46C0-B61A-C7244097215A}" type="presOf" srcId="{4B2880DB-E4F5-4887-92E2-159D4341B65E}" destId="{F14FCFC4-4F5A-4FE3-9C99-86B44672EF91}" srcOrd="1" destOrd="0" presId="urn:microsoft.com/office/officeart/2005/8/layout/cycle2"/>
    <dgm:cxn modelId="{1CF5E659-09BE-464E-BBBB-2EDB05482191}" type="presOf" srcId="{BAA0653D-743C-443D-964A-17F82160D2CF}" destId="{E69DB049-075F-4D72-9148-E4F2FAD1CE3A}" srcOrd="1" destOrd="0" presId="urn:microsoft.com/office/officeart/2005/8/layout/cycle2"/>
    <dgm:cxn modelId="{A2EEE7C8-0A13-4476-898B-84A825E29F71}" type="presParOf" srcId="{75D91EAC-22A8-4057-BAE6-ECE4EDFF1A25}" destId="{ADB50A0F-2004-4436-89B3-08D7707B825E}" srcOrd="0" destOrd="0" presId="urn:microsoft.com/office/officeart/2005/8/layout/cycle2"/>
    <dgm:cxn modelId="{9443B5E8-811D-4E1B-872E-F43A38F123C2}" type="presParOf" srcId="{75D91EAC-22A8-4057-BAE6-ECE4EDFF1A25}" destId="{4207AEA1-0C05-4C2E-922D-ED94F16D9DD5}" srcOrd="1" destOrd="0" presId="urn:microsoft.com/office/officeart/2005/8/layout/cycle2"/>
    <dgm:cxn modelId="{08ECF853-8A15-4E45-9624-859CFDE2E806}" type="presParOf" srcId="{4207AEA1-0C05-4C2E-922D-ED94F16D9DD5}" destId="{EB3612F3-1CA2-4500-9E30-C6D66743F049}" srcOrd="0" destOrd="0" presId="urn:microsoft.com/office/officeart/2005/8/layout/cycle2"/>
    <dgm:cxn modelId="{B247B4B8-F024-4E8F-9B89-31A5C3B4444F}" type="presParOf" srcId="{75D91EAC-22A8-4057-BAE6-ECE4EDFF1A25}" destId="{3BC44514-D82A-4760-BACD-FAC7E4C90BB8}" srcOrd="2" destOrd="0" presId="urn:microsoft.com/office/officeart/2005/8/layout/cycle2"/>
    <dgm:cxn modelId="{F84CF682-A0F7-4C7B-8975-1CC6BA26952F}" type="presParOf" srcId="{75D91EAC-22A8-4057-BAE6-ECE4EDFF1A25}" destId="{5D2C2968-5A71-4B58-996C-005761B81CFB}" srcOrd="3" destOrd="0" presId="urn:microsoft.com/office/officeart/2005/8/layout/cycle2"/>
    <dgm:cxn modelId="{F5858FD2-7684-4A37-A833-9A40C0F400B5}" type="presParOf" srcId="{5D2C2968-5A71-4B58-996C-005761B81CFB}" destId="{F14FCFC4-4F5A-4FE3-9C99-86B44672EF91}" srcOrd="0" destOrd="0" presId="urn:microsoft.com/office/officeart/2005/8/layout/cycle2"/>
    <dgm:cxn modelId="{99054A5F-F73E-4480-AC76-16D97BD87F13}" type="presParOf" srcId="{75D91EAC-22A8-4057-BAE6-ECE4EDFF1A25}" destId="{F67341A0-89C2-4B9E-91E2-399978B2CD2A}" srcOrd="4" destOrd="0" presId="urn:microsoft.com/office/officeart/2005/8/layout/cycle2"/>
    <dgm:cxn modelId="{81706DBF-8D9D-4463-AFF1-FE64E0D10E8C}" type="presParOf" srcId="{75D91EAC-22A8-4057-BAE6-ECE4EDFF1A25}" destId="{7AB5BF3B-8E14-4390-969F-1602FAFFC471}" srcOrd="5" destOrd="0" presId="urn:microsoft.com/office/officeart/2005/8/layout/cycle2"/>
    <dgm:cxn modelId="{5F67FC47-EEB0-4768-80A9-F5C3E1D3F9B6}" type="presParOf" srcId="{7AB5BF3B-8E14-4390-969F-1602FAFFC471}" destId="{E69DB049-075F-4D72-9148-E4F2FAD1CE3A}" srcOrd="0" destOrd="0" presId="urn:microsoft.com/office/officeart/2005/8/layout/cycle2"/>
    <dgm:cxn modelId="{6F32ABB0-B259-4920-988E-F86250597D12}" type="presParOf" srcId="{75D91EAC-22A8-4057-BAE6-ECE4EDFF1A25}" destId="{6FA372A6-1197-43F5-90D1-A60A10B0B0CD}" srcOrd="6" destOrd="0" presId="urn:microsoft.com/office/officeart/2005/8/layout/cycle2"/>
    <dgm:cxn modelId="{31D0EBE6-ACC7-4715-9141-45339963FE06}" type="presParOf" srcId="{75D91EAC-22A8-4057-BAE6-ECE4EDFF1A25}" destId="{4A20067B-A47E-4758-823F-AF501589698A}" srcOrd="7" destOrd="0" presId="urn:microsoft.com/office/officeart/2005/8/layout/cycle2"/>
    <dgm:cxn modelId="{771E1087-B2C2-4F36-A279-5A6ACDF94A85}" type="presParOf" srcId="{4A20067B-A47E-4758-823F-AF501589698A}" destId="{69FB26D8-D94B-4462-9115-982F803FB235}" srcOrd="0" destOrd="0" presId="urn:microsoft.com/office/officeart/2005/8/layout/cycle2"/>
    <dgm:cxn modelId="{3F84FD65-3A7D-4ED5-A28A-FCC7F3D9F86E}" type="presParOf" srcId="{75D91EAC-22A8-4057-BAE6-ECE4EDFF1A25}" destId="{5E87BA11-E3B6-4C11-9568-97D03CDF223B}" srcOrd="8" destOrd="0" presId="urn:microsoft.com/office/officeart/2005/8/layout/cycle2"/>
    <dgm:cxn modelId="{3D341108-1CCF-4708-9912-B1534C800785}" type="presParOf" srcId="{75D91EAC-22A8-4057-BAE6-ECE4EDFF1A25}" destId="{E66C5A3F-B055-4257-B340-A0D29CAE172E}" srcOrd="9" destOrd="0" presId="urn:microsoft.com/office/officeart/2005/8/layout/cycle2"/>
    <dgm:cxn modelId="{EE76539F-0162-4D69-AA9F-BA64728B60EB}" type="presParOf" srcId="{E66C5A3F-B055-4257-B340-A0D29CAE172E}" destId="{ABC7BB78-5037-47CE-8570-57BFC448332C}"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C491DD-676A-428C-9E34-F57C20DC5FA9}" type="doc">
      <dgm:prSet loTypeId="urn:microsoft.com/office/officeart/2005/8/layout/cycle2" loCatId="cycle" qsTypeId="urn:microsoft.com/office/officeart/2005/8/quickstyle/simple1" qsCatId="simple" csTypeId="urn:microsoft.com/office/officeart/2005/8/colors/accent5_2" csCatId="accent5" phldr="1"/>
      <dgm:spPr/>
      <dgm:t>
        <a:bodyPr/>
        <a:lstStyle/>
        <a:p>
          <a:endParaRPr lang="en-US"/>
        </a:p>
      </dgm:t>
    </dgm:pt>
    <dgm:pt modelId="{D349F0F9-E306-4C7A-81C8-023E4A42DAB3}">
      <dgm:prSet phldrT="[Text]"/>
      <dgm:spPr/>
      <dgm:t>
        <a:bodyPr/>
        <a:lstStyle/>
        <a:p>
          <a:r>
            <a:rPr lang="en-US" dirty="0" smtClean="0"/>
            <a:t>Creating Data</a:t>
          </a:r>
          <a:endParaRPr lang="en-US" dirty="0"/>
        </a:p>
      </dgm:t>
    </dgm:pt>
    <dgm:pt modelId="{494757DA-2920-4018-9257-BA98BBFE3F3C}" type="parTrans" cxnId="{65ADB2DA-EEC4-4F81-92F3-F949254D9A01}">
      <dgm:prSet/>
      <dgm:spPr/>
      <dgm:t>
        <a:bodyPr/>
        <a:lstStyle/>
        <a:p>
          <a:endParaRPr lang="en-US"/>
        </a:p>
      </dgm:t>
    </dgm:pt>
    <dgm:pt modelId="{04F21BA6-9158-410A-9F5E-1FD6046ABB9C}" type="sibTrans" cxnId="{65ADB2DA-EEC4-4F81-92F3-F949254D9A01}">
      <dgm:prSet/>
      <dgm:spPr/>
      <dgm:t>
        <a:bodyPr/>
        <a:lstStyle/>
        <a:p>
          <a:endParaRPr lang="en-US"/>
        </a:p>
      </dgm:t>
    </dgm:pt>
    <dgm:pt modelId="{68D198EE-3527-47E1-B819-21ED6E0EDE74}">
      <dgm:prSet phldrT="[Text]"/>
      <dgm:spPr/>
      <dgm:t>
        <a:bodyPr/>
        <a:lstStyle/>
        <a:p>
          <a:r>
            <a:rPr lang="en-US" dirty="0" smtClean="0"/>
            <a:t>Processing Data</a:t>
          </a:r>
          <a:endParaRPr lang="en-US" dirty="0"/>
        </a:p>
      </dgm:t>
    </dgm:pt>
    <dgm:pt modelId="{D5A0931B-5145-4AD7-A87E-7E15C2EF1F8B}" type="parTrans" cxnId="{3522FEAD-FDE1-438C-92AB-7FF7B72EF9F0}">
      <dgm:prSet/>
      <dgm:spPr/>
      <dgm:t>
        <a:bodyPr/>
        <a:lstStyle/>
        <a:p>
          <a:endParaRPr lang="en-US"/>
        </a:p>
      </dgm:t>
    </dgm:pt>
    <dgm:pt modelId="{4B2880DB-E4F5-4887-92E2-159D4341B65E}" type="sibTrans" cxnId="{3522FEAD-FDE1-438C-92AB-7FF7B72EF9F0}">
      <dgm:prSet/>
      <dgm:spPr/>
      <dgm:t>
        <a:bodyPr/>
        <a:lstStyle/>
        <a:p>
          <a:endParaRPr lang="en-US"/>
        </a:p>
      </dgm:t>
    </dgm:pt>
    <dgm:pt modelId="{D38FEBE5-5514-4569-9B15-3441F52D00E1}">
      <dgm:prSet phldrT="[Text]"/>
      <dgm:spPr/>
      <dgm:t>
        <a:bodyPr/>
        <a:lstStyle/>
        <a:p>
          <a:r>
            <a:rPr lang="en-US" dirty="0" smtClean="0"/>
            <a:t>Analyzing Data</a:t>
          </a:r>
          <a:endParaRPr lang="en-US" dirty="0"/>
        </a:p>
      </dgm:t>
    </dgm:pt>
    <dgm:pt modelId="{D8177771-98BE-4F36-8726-DAEAD955A5B3}" type="parTrans" cxnId="{7E6F57A5-DA3D-4BDD-BAEC-3A122119C7F5}">
      <dgm:prSet/>
      <dgm:spPr/>
      <dgm:t>
        <a:bodyPr/>
        <a:lstStyle/>
        <a:p>
          <a:endParaRPr lang="en-US"/>
        </a:p>
      </dgm:t>
    </dgm:pt>
    <dgm:pt modelId="{BAA0653D-743C-443D-964A-17F82160D2CF}" type="sibTrans" cxnId="{7E6F57A5-DA3D-4BDD-BAEC-3A122119C7F5}">
      <dgm:prSet/>
      <dgm:spPr/>
      <dgm:t>
        <a:bodyPr/>
        <a:lstStyle/>
        <a:p>
          <a:endParaRPr lang="en-US"/>
        </a:p>
      </dgm:t>
    </dgm:pt>
    <dgm:pt modelId="{4F32CA6F-69A0-4851-88F1-CEAF95283E5F}">
      <dgm:prSet phldrT="[Text]"/>
      <dgm:spPr/>
      <dgm:t>
        <a:bodyPr/>
        <a:lstStyle/>
        <a:p>
          <a:r>
            <a:rPr lang="en-US" dirty="0" smtClean="0"/>
            <a:t>Preserving Data</a:t>
          </a:r>
          <a:endParaRPr lang="en-US" dirty="0"/>
        </a:p>
      </dgm:t>
    </dgm:pt>
    <dgm:pt modelId="{BD1DF7E1-D9A7-42F2-A025-E246DF28403D}" type="parTrans" cxnId="{BEC0033E-3D7A-4519-BFDC-22E644DB20EC}">
      <dgm:prSet/>
      <dgm:spPr/>
      <dgm:t>
        <a:bodyPr/>
        <a:lstStyle/>
        <a:p>
          <a:endParaRPr lang="en-US"/>
        </a:p>
      </dgm:t>
    </dgm:pt>
    <dgm:pt modelId="{008A8B6B-6978-47C4-B3F4-D67E126ABDBD}" type="sibTrans" cxnId="{BEC0033E-3D7A-4519-BFDC-22E644DB20EC}">
      <dgm:prSet/>
      <dgm:spPr/>
      <dgm:t>
        <a:bodyPr/>
        <a:lstStyle/>
        <a:p>
          <a:endParaRPr lang="en-US"/>
        </a:p>
      </dgm:t>
    </dgm:pt>
    <dgm:pt modelId="{C9575856-9A61-44D5-9994-9302B28B185F}">
      <dgm:prSet phldrT="[Text]"/>
      <dgm:spPr/>
      <dgm:t>
        <a:bodyPr/>
        <a:lstStyle/>
        <a:p>
          <a:r>
            <a:rPr lang="en-US" dirty="0" smtClean="0"/>
            <a:t>Giving Access to Data</a:t>
          </a:r>
          <a:endParaRPr lang="en-US" dirty="0"/>
        </a:p>
      </dgm:t>
    </dgm:pt>
    <dgm:pt modelId="{5585FE15-7CF7-4BE0-A9EA-B7D8669225D9}" type="parTrans" cxnId="{59930359-D7D5-4380-AD92-7F843C5842BA}">
      <dgm:prSet/>
      <dgm:spPr/>
      <dgm:t>
        <a:bodyPr/>
        <a:lstStyle/>
        <a:p>
          <a:endParaRPr lang="en-US"/>
        </a:p>
      </dgm:t>
    </dgm:pt>
    <dgm:pt modelId="{A99014B2-30EA-482B-B440-7FD0376D4C0C}" type="sibTrans" cxnId="{59930359-D7D5-4380-AD92-7F843C5842BA}">
      <dgm:prSet/>
      <dgm:spPr/>
      <dgm:t>
        <a:bodyPr/>
        <a:lstStyle/>
        <a:p>
          <a:endParaRPr lang="en-US"/>
        </a:p>
      </dgm:t>
    </dgm:pt>
    <dgm:pt modelId="{75D91EAC-22A8-4057-BAE6-ECE4EDFF1A25}" type="pres">
      <dgm:prSet presAssocID="{B2C491DD-676A-428C-9E34-F57C20DC5FA9}" presName="cycle" presStyleCnt="0">
        <dgm:presLayoutVars>
          <dgm:dir/>
          <dgm:resizeHandles val="exact"/>
        </dgm:presLayoutVars>
      </dgm:prSet>
      <dgm:spPr/>
      <dgm:t>
        <a:bodyPr/>
        <a:lstStyle/>
        <a:p>
          <a:endParaRPr lang="en-US"/>
        </a:p>
      </dgm:t>
    </dgm:pt>
    <dgm:pt modelId="{ADB50A0F-2004-4436-89B3-08D7707B825E}" type="pres">
      <dgm:prSet presAssocID="{D349F0F9-E306-4C7A-81C8-023E4A42DAB3}" presName="node" presStyleLbl="node1" presStyleIdx="0" presStyleCnt="5">
        <dgm:presLayoutVars>
          <dgm:bulletEnabled val="1"/>
        </dgm:presLayoutVars>
      </dgm:prSet>
      <dgm:spPr/>
      <dgm:t>
        <a:bodyPr/>
        <a:lstStyle/>
        <a:p>
          <a:endParaRPr lang="en-US"/>
        </a:p>
      </dgm:t>
    </dgm:pt>
    <dgm:pt modelId="{4207AEA1-0C05-4C2E-922D-ED94F16D9DD5}" type="pres">
      <dgm:prSet presAssocID="{04F21BA6-9158-410A-9F5E-1FD6046ABB9C}" presName="sibTrans" presStyleLbl="sibTrans2D1" presStyleIdx="0" presStyleCnt="5"/>
      <dgm:spPr/>
      <dgm:t>
        <a:bodyPr/>
        <a:lstStyle/>
        <a:p>
          <a:endParaRPr lang="en-US"/>
        </a:p>
      </dgm:t>
    </dgm:pt>
    <dgm:pt modelId="{EB3612F3-1CA2-4500-9E30-C6D66743F049}" type="pres">
      <dgm:prSet presAssocID="{04F21BA6-9158-410A-9F5E-1FD6046ABB9C}" presName="connectorText" presStyleLbl="sibTrans2D1" presStyleIdx="0" presStyleCnt="5"/>
      <dgm:spPr/>
      <dgm:t>
        <a:bodyPr/>
        <a:lstStyle/>
        <a:p>
          <a:endParaRPr lang="en-US"/>
        </a:p>
      </dgm:t>
    </dgm:pt>
    <dgm:pt modelId="{3BC44514-D82A-4760-BACD-FAC7E4C90BB8}" type="pres">
      <dgm:prSet presAssocID="{68D198EE-3527-47E1-B819-21ED6E0EDE74}" presName="node" presStyleLbl="node1" presStyleIdx="1" presStyleCnt="5">
        <dgm:presLayoutVars>
          <dgm:bulletEnabled val="1"/>
        </dgm:presLayoutVars>
      </dgm:prSet>
      <dgm:spPr/>
      <dgm:t>
        <a:bodyPr/>
        <a:lstStyle/>
        <a:p>
          <a:endParaRPr lang="en-US"/>
        </a:p>
      </dgm:t>
    </dgm:pt>
    <dgm:pt modelId="{5D2C2968-5A71-4B58-996C-005761B81CFB}" type="pres">
      <dgm:prSet presAssocID="{4B2880DB-E4F5-4887-92E2-159D4341B65E}" presName="sibTrans" presStyleLbl="sibTrans2D1" presStyleIdx="1" presStyleCnt="5"/>
      <dgm:spPr/>
      <dgm:t>
        <a:bodyPr/>
        <a:lstStyle/>
        <a:p>
          <a:endParaRPr lang="en-US"/>
        </a:p>
      </dgm:t>
    </dgm:pt>
    <dgm:pt modelId="{F14FCFC4-4F5A-4FE3-9C99-86B44672EF91}" type="pres">
      <dgm:prSet presAssocID="{4B2880DB-E4F5-4887-92E2-159D4341B65E}" presName="connectorText" presStyleLbl="sibTrans2D1" presStyleIdx="1" presStyleCnt="5"/>
      <dgm:spPr/>
      <dgm:t>
        <a:bodyPr/>
        <a:lstStyle/>
        <a:p>
          <a:endParaRPr lang="en-US"/>
        </a:p>
      </dgm:t>
    </dgm:pt>
    <dgm:pt modelId="{F67341A0-89C2-4B9E-91E2-399978B2CD2A}" type="pres">
      <dgm:prSet presAssocID="{D38FEBE5-5514-4569-9B15-3441F52D00E1}" presName="node" presStyleLbl="node1" presStyleIdx="2" presStyleCnt="5">
        <dgm:presLayoutVars>
          <dgm:bulletEnabled val="1"/>
        </dgm:presLayoutVars>
      </dgm:prSet>
      <dgm:spPr/>
      <dgm:t>
        <a:bodyPr/>
        <a:lstStyle/>
        <a:p>
          <a:endParaRPr lang="en-US"/>
        </a:p>
      </dgm:t>
    </dgm:pt>
    <dgm:pt modelId="{7AB5BF3B-8E14-4390-969F-1602FAFFC471}" type="pres">
      <dgm:prSet presAssocID="{BAA0653D-743C-443D-964A-17F82160D2CF}" presName="sibTrans" presStyleLbl="sibTrans2D1" presStyleIdx="2" presStyleCnt="5"/>
      <dgm:spPr/>
      <dgm:t>
        <a:bodyPr/>
        <a:lstStyle/>
        <a:p>
          <a:endParaRPr lang="en-US"/>
        </a:p>
      </dgm:t>
    </dgm:pt>
    <dgm:pt modelId="{E69DB049-075F-4D72-9148-E4F2FAD1CE3A}" type="pres">
      <dgm:prSet presAssocID="{BAA0653D-743C-443D-964A-17F82160D2CF}" presName="connectorText" presStyleLbl="sibTrans2D1" presStyleIdx="2" presStyleCnt="5"/>
      <dgm:spPr/>
      <dgm:t>
        <a:bodyPr/>
        <a:lstStyle/>
        <a:p>
          <a:endParaRPr lang="en-US"/>
        </a:p>
      </dgm:t>
    </dgm:pt>
    <dgm:pt modelId="{6FA372A6-1197-43F5-90D1-A60A10B0B0CD}" type="pres">
      <dgm:prSet presAssocID="{4F32CA6F-69A0-4851-88F1-CEAF95283E5F}" presName="node" presStyleLbl="node1" presStyleIdx="3" presStyleCnt="5">
        <dgm:presLayoutVars>
          <dgm:bulletEnabled val="1"/>
        </dgm:presLayoutVars>
      </dgm:prSet>
      <dgm:spPr/>
      <dgm:t>
        <a:bodyPr/>
        <a:lstStyle/>
        <a:p>
          <a:endParaRPr lang="en-US"/>
        </a:p>
      </dgm:t>
    </dgm:pt>
    <dgm:pt modelId="{4A20067B-A47E-4758-823F-AF501589698A}" type="pres">
      <dgm:prSet presAssocID="{008A8B6B-6978-47C4-B3F4-D67E126ABDBD}" presName="sibTrans" presStyleLbl="sibTrans2D1" presStyleIdx="3" presStyleCnt="5"/>
      <dgm:spPr/>
      <dgm:t>
        <a:bodyPr/>
        <a:lstStyle/>
        <a:p>
          <a:endParaRPr lang="en-US"/>
        </a:p>
      </dgm:t>
    </dgm:pt>
    <dgm:pt modelId="{69FB26D8-D94B-4462-9115-982F803FB235}" type="pres">
      <dgm:prSet presAssocID="{008A8B6B-6978-47C4-B3F4-D67E126ABDBD}" presName="connectorText" presStyleLbl="sibTrans2D1" presStyleIdx="3" presStyleCnt="5"/>
      <dgm:spPr/>
      <dgm:t>
        <a:bodyPr/>
        <a:lstStyle/>
        <a:p>
          <a:endParaRPr lang="en-US"/>
        </a:p>
      </dgm:t>
    </dgm:pt>
    <dgm:pt modelId="{5E87BA11-E3B6-4C11-9568-97D03CDF223B}" type="pres">
      <dgm:prSet presAssocID="{C9575856-9A61-44D5-9994-9302B28B185F}" presName="node" presStyleLbl="node1" presStyleIdx="4" presStyleCnt="5">
        <dgm:presLayoutVars>
          <dgm:bulletEnabled val="1"/>
        </dgm:presLayoutVars>
      </dgm:prSet>
      <dgm:spPr/>
      <dgm:t>
        <a:bodyPr/>
        <a:lstStyle/>
        <a:p>
          <a:endParaRPr lang="en-US"/>
        </a:p>
      </dgm:t>
    </dgm:pt>
    <dgm:pt modelId="{E66C5A3F-B055-4257-B340-A0D29CAE172E}" type="pres">
      <dgm:prSet presAssocID="{A99014B2-30EA-482B-B440-7FD0376D4C0C}" presName="sibTrans" presStyleLbl="sibTrans2D1" presStyleIdx="4" presStyleCnt="5"/>
      <dgm:spPr/>
      <dgm:t>
        <a:bodyPr/>
        <a:lstStyle/>
        <a:p>
          <a:endParaRPr lang="en-US"/>
        </a:p>
      </dgm:t>
    </dgm:pt>
    <dgm:pt modelId="{ABC7BB78-5037-47CE-8570-57BFC448332C}" type="pres">
      <dgm:prSet presAssocID="{A99014B2-30EA-482B-B440-7FD0376D4C0C}" presName="connectorText" presStyleLbl="sibTrans2D1" presStyleIdx="4" presStyleCnt="5"/>
      <dgm:spPr/>
      <dgm:t>
        <a:bodyPr/>
        <a:lstStyle/>
        <a:p>
          <a:endParaRPr lang="en-US"/>
        </a:p>
      </dgm:t>
    </dgm:pt>
  </dgm:ptLst>
  <dgm:cxnLst>
    <dgm:cxn modelId="{2C0DFD20-D5B5-457F-A8D5-B9CE2A636D09}" type="presOf" srcId="{B2C491DD-676A-428C-9E34-F57C20DC5FA9}" destId="{75D91EAC-22A8-4057-BAE6-ECE4EDFF1A25}" srcOrd="0" destOrd="0" presId="urn:microsoft.com/office/officeart/2005/8/layout/cycle2"/>
    <dgm:cxn modelId="{EBAB8F16-8D38-4922-A85F-AC1542CBA163}" type="presOf" srcId="{D349F0F9-E306-4C7A-81C8-023E4A42DAB3}" destId="{ADB50A0F-2004-4436-89B3-08D7707B825E}" srcOrd="0" destOrd="0" presId="urn:microsoft.com/office/officeart/2005/8/layout/cycle2"/>
    <dgm:cxn modelId="{59930359-D7D5-4380-AD92-7F843C5842BA}" srcId="{B2C491DD-676A-428C-9E34-F57C20DC5FA9}" destId="{C9575856-9A61-44D5-9994-9302B28B185F}" srcOrd="4" destOrd="0" parTransId="{5585FE15-7CF7-4BE0-A9EA-B7D8669225D9}" sibTransId="{A99014B2-30EA-482B-B440-7FD0376D4C0C}"/>
    <dgm:cxn modelId="{65ADB2DA-EEC4-4F81-92F3-F949254D9A01}" srcId="{B2C491DD-676A-428C-9E34-F57C20DC5FA9}" destId="{D349F0F9-E306-4C7A-81C8-023E4A42DAB3}" srcOrd="0" destOrd="0" parTransId="{494757DA-2920-4018-9257-BA98BBFE3F3C}" sibTransId="{04F21BA6-9158-410A-9F5E-1FD6046ABB9C}"/>
    <dgm:cxn modelId="{E33F5A74-10DA-4B49-B038-B21B8DC2AB96}" type="presOf" srcId="{4F32CA6F-69A0-4851-88F1-CEAF95283E5F}" destId="{6FA372A6-1197-43F5-90D1-A60A10B0B0CD}" srcOrd="0" destOrd="0" presId="urn:microsoft.com/office/officeart/2005/8/layout/cycle2"/>
    <dgm:cxn modelId="{1AE50988-B69B-4394-8068-F05F00685C67}" type="presOf" srcId="{D38FEBE5-5514-4569-9B15-3441F52D00E1}" destId="{F67341A0-89C2-4B9E-91E2-399978B2CD2A}" srcOrd="0" destOrd="0" presId="urn:microsoft.com/office/officeart/2005/8/layout/cycle2"/>
    <dgm:cxn modelId="{D90CD237-6670-4C30-90AF-FD68623AC120}" type="presOf" srcId="{BAA0653D-743C-443D-964A-17F82160D2CF}" destId="{E69DB049-075F-4D72-9148-E4F2FAD1CE3A}" srcOrd="1" destOrd="0" presId="urn:microsoft.com/office/officeart/2005/8/layout/cycle2"/>
    <dgm:cxn modelId="{0E479994-4EE4-43EC-99B4-5F4101AAAC65}" type="presOf" srcId="{4B2880DB-E4F5-4887-92E2-159D4341B65E}" destId="{F14FCFC4-4F5A-4FE3-9C99-86B44672EF91}" srcOrd="1" destOrd="0" presId="urn:microsoft.com/office/officeart/2005/8/layout/cycle2"/>
    <dgm:cxn modelId="{01591B44-C083-4228-8EFE-9FF25C8985FB}" type="presOf" srcId="{008A8B6B-6978-47C4-B3F4-D67E126ABDBD}" destId="{4A20067B-A47E-4758-823F-AF501589698A}" srcOrd="0" destOrd="0" presId="urn:microsoft.com/office/officeart/2005/8/layout/cycle2"/>
    <dgm:cxn modelId="{C0E9357F-D452-40D6-8E49-9DB1F321BA5F}" type="presOf" srcId="{68D198EE-3527-47E1-B819-21ED6E0EDE74}" destId="{3BC44514-D82A-4760-BACD-FAC7E4C90BB8}" srcOrd="0" destOrd="0" presId="urn:microsoft.com/office/officeart/2005/8/layout/cycle2"/>
    <dgm:cxn modelId="{2DE10C69-E27B-4E45-9739-5430C10465BA}" type="presOf" srcId="{04F21BA6-9158-410A-9F5E-1FD6046ABB9C}" destId="{4207AEA1-0C05-4C2E-922D-ED94F16D9DD5}" srcOrd="0" destOrd="0" presId="urn:microsoft.com/office/officeart/2005/8/layout/cycle2"/>
    <dgm:cxn modelId="{8DF16428-B0DF-4DA7-9E51-D35C861790AE}" type="presOf" srcId="{A99014B2-30EA-482B-B440-7FD0376D4C0C}" destId="{ABC7BB78-5037-47CE-8570-57BFC448332C}" srcOrd="1" destOrd="0" presId="urn:microsoft.com/office/officeart/2005/8/layout/cycle2"/>
    <dgm:cxn modelId="{A4E018E2-6592-4CAF-8C57-6C7931B850A3}" type="presOf" srcId="{A99014B2-30EA-482B-B440-7FD0376D4C0C}" destId="{E66C5A3F-B055-4257-B340-A0D29CAE172E}" srcOrd="0" destOrd="0" presId="urn:microsoft.com/office/officeart/2005/8/layout/cycle2"/>
    <dgm:cxn modelId="{7D2E3985-9E6E-4159-87A4-71C3EC38E4ED}" type="presOf" srcId="{4B2880DB-E4F5-4887-92E2-159D4341B65E}" destId="{5D2C2968-5A71-4B58-996C-005761B81CFB}" srcOrd="0" destOrd="0" presId="urn:microsoft.com/office/officeart/2005/8/layout/cycle2"/>
    <dgm:cxn modelId="{3522FEAD-FDE1-438C-92AB-7FF7B72EF9F0}" srcId="{B2C491DD-676A-428C-9E34-F57C20DC5FA9}" destId="{68D198EE-3527-47E1-B819-21ED6E0EDE74}" srcOrd="1" destOrd="0" parTransId="{D5A0931B-5145-4AD7-A87E-7E15C2EF1F8B}" sibTransId="{4B2880DB-E4F5-4887-92E2-159D4341B65E}"/>
    <dgm:cxn modelId="{7E6F57A5-DA3D-4BDD-BAEC-3A122119C7F5}" srcId="{B2C491DD-676A-428C-9E34-F57C20DC5FA9}" destId="{D38FEBE5-5514-4569-9B15-3441F52D00E1}" srcOrd="2" destOrd="0" parTransId="{D8177771-98BE-4F36-8726-DAEAD955A5B3}" sibTransId="{BAA0653D-743C-443D-964A-17F82160D2CF}"/>
    <dgm:cxn modelId="{BEC0033E-3D7A-4519-BFDC-22E644DB20EC}" srcId="{B2C491DD-676A-428C-9E34-F57C20DC5FA9}" destId="{4F32CA6F-69A0-4851-88F1-CEAF95283E5F}" srcOrd="3" destOrd="0" parTransId="{BD1DF7E1-D9A7-42F2-A025-E246DF28403D}" sibTransId="{008A8B6B-6978-47C4-B3F4-D67E126ABDBD}"/>
    <dgm:cxn modelId="{3E124424-284C-4AD0-92FD-20D428B2F772}" type="presOf" srcId="{BAA0653D-743C-443D-964A-17F82160D2CF}" destId="{7AB5BF3B-8E14-4390-969F-1602FAFFC471}" srcOrd="0" destOrd="0" presId="urn:microsoft.com/office/officeart/2005/8/layout/cycle2"/>
    <dgm:cxn modelId="{44C1F5A9-33DB-449C-80C7-4032D7E71FF7}" type="presOf" srcId="{C9575856-9A61-44D5-9994-9302B28B185F}" destId="{5E87BA11-E3B6-4C11-9568-97D03CDF223B}" srcOrd="0" destOrd="0" presId="urn:microsoft.com/office/officeart/2005/8/layout/cycle2"/>
    <dgm:cxn modelId="{78CA4D2F-FE3C-4719-A6B3-9BB9C8E3C9A5}" type="presOf" srcId="{04F21BA6-9158-410A-9F5E-1FD6046ABB9C}" destId="{EB3612F3-1CA2-4500-9E30-C6D66743F049}" srcOrd="1" destOrd="0" presId="urn:microsoft.com/office/officeart/2005/8/layout/cycle2"/>
    <dgm:cxn modelId="{086E5F72-1D64-429C-AE31-87BD2B4B6125}" type="presOf" srcId="{008A8B6B-6978-47C4-B3F4-D67E126ABDBD}" destId="{69FB26D8-D94B-4462-9115-982F803FB235}" srcOrd="1" destOrd="0" presId="urn:microsoft.com/office/officeart/2005/8/layout/cycle2"/>
    <dgm:cxn modelId="{71406A8A-0605-4326-9967-195A1BA64334}" type="presParOf" srcId="{75D91EAC-22A8-4057-BAE6-ECE4EDFF1A25}" destId="{ADB50A0F-2004-4436-89B3-08D7707B825E}" srcOrd="0" destOrd="0" presId="urn:microsoft.com/office/officeart/2005/8/layout/cycle2"/>
    <dgm:cxn modelId="{735A21BC-A097-4AD7-AB3E-33778DF1BD06}" type="presParOf" srcId="{75D91EAC-22A8-4057-BAE6-ECE4EDFF1A25}" destId="{4207AEA1-0C05-4C2E-922D-ED94F16D9DD5}" srcOrd="1" destOrd="0" presId="urn:microsoft.com/office/officeart/2005/8/layout/cycle2"/>
    <dgm:cxn modelId="{CFA03369-D31C-4732-A6AB-C4C7AC262F91}" type="presParOf" srcId="{4207AEA1-0C05-4C2E-922D-ED94F16D9DD5}" destId="{EB3612F3-1CA2-4500-9E30-C6D66743F049}" srcOrd="0" destOrd="0" presId="urn:microsoft.com/office/officeart/2005/8/layout/cycle2"/>
    <dgm:cxn modelId="{C1ED729F-7806-4B4D-8972-342A47123E32}" type="presParOf" srcId="{75D91EAC-22A8-4057-BAE6-ECE4EDFF1A25}" destId="{3BC44514-D82A-4760-BACD-FAC7E4C90BB8}" srcOrd="2" destOrd="0" presId="urn:microsoft.com/office/officeart/2005/8/layout/cycle2"/>
    <dgm:cxn modelId="{493BAB65-2E09-4A80-AE78-C363ED0CF826}" type="presParOf" srcId="{75D91EAC-22A8-4057-BAE6-ECE4EDFF1A25}" destId="{5D2C2968-5A71-4B58-996C-005761B81CFB}" srcOrd="3" destOrd="0" presId="urn:microsoft.com/office/officeart/2005/8/layout/cycle2"/>
    <dgm:cxn modelId="{F800DFAA-CDB3-4C78-8D0E-E90592D18057}" type="presParOf" srcId="{5D2C2968-5A71-4B58-996C-005761B81CFB}" destId="{F14FCFC4-4F5A-4FE3-9C99-86B44672EF91}" srcOrd="0" destOrd="0" presId="urn:microsoft.com/office/officeart/2005/8/layout/cycle2"/>
    <dgm:cxn modelId="{22B626AD-462F-4609-87AA-F4EBBDD293EC}" type="presParOf" srcId="{75D91EAC-22A8-4057-BAE6-ECE4EDFF1A25}" destId="{F67341A0-89C2-4B9E-91E2-399978B2CD2A}" srcOrd="4" destOrd="0" presId="urn:microsoft.com/office/officeart/2005/8/layout/cycle2"/>
    <dgm:cxn modelId="{50964F68-BA36-45B5-9007-0B6217DBB132}" type="presParOf" srcId="{75D91EAC-22A8-4057-BAE6-ECE4EDFF1A25}" destId="{7AB5BF3B-8E14-4390-969F-1602FAFFC471}" srcOrd="5" destOrd="0" presId="urn:microsoft.com/office/officeart/2005/8/layout/cycle2"/>
    <dgm:cxn modelId="{0DC42E41-400E-4FAF-B893-4795BE472031}" type="presParOf" srcId="{7AB5BF3B-8E14-4390-969F-1602FAFFC471}" destId="{E69DB049-075F-4D72-9148-E4F2FAD1CE3A}" srcOrd="0" destOrd="0" presId="urn:microsoft.com/office/officeart/2005/8/layout/cycle2"/>
    <dgm:cxn modelId="{6BDAF9A6-53A1-4BB5-B4C3-076C3D5B5236}" type="presParOf" srcId="{75D91EAC-22A8-4057-BAE6-ECE4EDFF1A25}" destId="{6FA372A6-1197-43F5-90D1-A60A10B0B0CD}" srcOrd="6" destOrd="0" presId="urn:microsoft.com/office/officeart/2005/8/layout/cycle2"/>
    <dgm:cxn modelId="{0752E919-529B-42A0-AEC4-921752055D97}" type="presParOf" srcId="{75D91EAC-22A8-4057-BAE6-ECE4EDFF1A25}" destId="{4A20067B-A47E-4758-823F-AF501589698A}" srcOrd="7" destOrd="0" presId="urn:microsoft.com/office/officeart/2005/8/layout/cycle2"/>
    <dgm:cxn modelId="{3AE0F934-7D0D-4DCE-B4A5-1DB63517EAF3}" type="presParOf" srcId="{4A20067B-A47E-4758-823F-AF501589698A}" destId="{69FB26D8-D94B-4462-9115-982F803FB235}" srcOrd="0" destOrd="0" presId="urn:microsoft.com/office/officeart/2005/8/layout/cycle2"/>
    <dgm:cxn modelId="{AD9C3235-98AF-42F4-98B6-E871FF0CD609}" type="presParOf" srcId="{75D91EAC-22A8-4057-BAE6-ECE4EDFF1A25}" destId="{5E87BA11-E3B6-4C11-9568-97D03CDF223B}" srcOrd="8" destOrd="0" presId="urn:microsoft.com/office/officeart/2005/8/layout/cycle2"/>
    <dgm:cxn modelId="{11CA0132-558B-428E-A1AA-B6A992516155}" type="presParOf" srcId="{75D91EAC-22A8-4057-BAE6-ECE4EDFF1A25}" destId="{E66C5A3F-B055-4257-B340-A0D29CAE172E}" srcOrd="9" destOrd="0" presId="urn:microsoft.com/office/officeart/2005/8/layout/cycle2"/>
    <dgm:cxn modelId="{D72021CC-5A2C-40F7-832A-8AE1CA0ED6E5}" type="presParOf" srcId="{E66C5A3F-B055-4257-B340-A0D29CAE172E}" destId="{ABC7BB78-5037-47CE-8570-57BFC448332C}"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C491DD-676A-428C-9E34-F57C20DC5FA9}" type="doc">
      <dgm:prSet loTypeId="urn:microsoft.com/office/officeart/2005/8/layout/cycle2" loCatId="cycle" qsTypeId="urn:microsoft.com/office/officeart/2005/8/quickstyle/simple1" qsCatId="simple" csTypeId="urn:microsoft.com/office/officeart/2005/8/colors/accent5_2" csCatId="accent5" phldr="1"/>
      <dgm:spPr/>
      <dgm:t>
        <a:bodyPr/>
        <a:lstStyle/>
        <a:p>
          <a:endParaRPr lang="en-US"/>
        </a:p>
      </dgm:t>
    </dgm:pt>
    <dgm:pt modelId="{D349F0F9-E306-4C7A-81C8-023E4A42DAB3}">
      <dgm:prSet phldrT="[Text]"/>
      <dgm:spPr/>
      <dgm:t>
        <a:bodyPr/>
        <a:lstStyle/>
        <a:p>
          <a:r>
            <a:rPr lang="en-US" dirty="0" smtClean="0"/>
            <a:t>Creating Data</a:t>
          </a:r>
          <a:endParaRPr lang="en-US" dirty="0"/>
        </a:p>
      </dgm:t>
    </dgm:pt>
    <dgm:pt modelId="{494757DA-2920-4018-9257-BA98BBFE3F3C}" type="parTrans" cxnId="{65ADB2DA-EEC4-4F81-92F3-F949254D9A01}">
      <dgm:prSet/>
      <dgm:spPr/>
      <dgm:t>
        <a:bodyPr/>
        <a:lstStyle/>
        <a:p>
          <a:endParaRPr lang="en-US"/>
        </a:p>
      </dgm:t>
    </dgm:pt>
    <dgm:pt modelId="{04F21BA6-9158-410A-9F5E-1FD6046ABB9C}" type="sibTrans" cxnId="{65ADB2DA-EEC4-4F81-92F3-F949254D9A01}">
      <dgm:prSet/>
      <dgm:spPr/>
      <dgm:t>
        <a:bodyPr/>
        <a:lstStyle/>
        <a:p>
          <a:endParaRPr lang="en-US"/>
        </a:p>
      </dgm:t>
    </dgm:pt>
    <dgm:pt modelId="{68D198EE-3527-47E1-B819-21ED6E0EDE74}">
      <dgm:prSet phldrT="[Text]"/>
      <dgm:spPr/>
      <dgm:t>
        <a:bodyPr/>
        <a:lstStyle/>
        <a:p>
          <a:r>
            <a:rPr lang="en-US" dirty="0" smtClean="0"/>
            <a:t>Processing Data</a:t>
          </a:r>
          <a:endParaRPr lang="en-US" dirty="0"/>
        </a:p>
      </dgm:t>
    </dgm:pt>
    <dgm:pt modelId="{D5A0931B-5145-4AD7-A87E-7E15C2EF1F8B}" type="parTrans" cxnId="{3522FEAD-FDE1-438C-92AB-7FF7B72EF9F0}">
      <dgm:prSet/>
      <dgm:spPr/>
      <dgm:t>
        <a:bodyPr/>
        <a:lstStyle/>
        <a:p>
          <a:endParaRPr lang="en-US"/>
        </a:p>
      </dgm:t>
    </dgm:pt>
    <dgm:pt modelId="{4B2880DB-E4F5-4887-92E2-159D4341B65E}" type="sibTrans" cxnId="{3522FEAD-FDE1-438C-92AB-7FF7B72EF9F0}">
      <dgm:prSet/>
      <dgm:spPr/>
      <dgm:t>
        <a:bodyPr/>
        <a:lstStyle/>
        <a:p>
          <a:endParaRPr lang="en-US"/>
        </a:p>
      </dgm:t>
    </dgm:pt>
    <dgm:pt modelId="{D38FEBE5-5514-4569-9B15-3441F52D00E1}">
      <dgm:prSet phldrT="[Text]"/>
      <dgm:spPr/>
      <dgm:t>
        <a:bodyPr/>
        <a:lstStyle/>
        <a:p>
          <a:r>
            <a:rPr lang="en-US" dirty="0" smtClean="0"/>
            <a:t>Analyzing Data</a:t>
          </a:r>
          <a:endParaRPr lang="en-US" dirty="0"/>
        </a:p>
      </dgm:t>
    </dgm:pt>
    <dgm:pt modelId="{D8177771-98BE-4F36-8726-DAEAD955A5B3}" type="parTrans" cxnId="{7E6F57A5-DA3D-4BDD-BAEC-3A122119C7F5}">
      <dgm:prSet/>
      <dgm:spPr/>
      <dgm:t>
        <a:bodyPr/>
        <a:lstStyle/>
        <a:p>
          <a:endParaRPr lang="en-US"/>
        </a:p>
      </dgm:t>
    </dgm:pt>
    <dgm:pt modelId="{BAA0653D-743C-443D-964A-17F82160D2CF}" type="sibTrans" cxnId="{7E6F57A5-DA3D-4BDD-BAEC-3A122119C7F5}">
      <dgm:prSet/>
      <dgm:spPr/>
      <dgm:t>
        <a:bodyPr/>
        <a:lstStyle/>
        <a:p>
          <a:endParaRPr lang="en-US"/>
        </a:p>
      </dgm:t>
    </dgm:pt>
    <dgm:pt modelId="{4F32CA6F-69A0-4851-88F1-CEAF95283E5F}">
      <dgm:prSet phldrT="[Text]"/>
      <dgm:spPr/>
      <dgm:t>
        <a:bodyPr/>
        <a:lstStyle/>
        <a:p>
          <a:r>
            <a:rPr lang="en-US" dirty="0" smtClean="0"/>
            <a:t>Preserving Data</a:t>
          </a:r>
          <a:endParaRPr lang="en-US" dirty="0"/>
        </a:p>
      </dgm:t>
    </dgm:pt>
    <dgm:pt modelId="{BD1DF7E1-D9A7-42F2-A025-E246DF28403D}" type="parTrans" cxnId="{BEC0033E-3D7A-4519-BFDC-22E644DB20EC}">
      <dgm:prSet/>
      <dgm:spPr/>
      <dgm:t>
        <a:bodyPr/>
        <a:lstStyle/>
        <a:p>
          <a:endParaRPr lang="en-US"/>
        </a:p>
      </dgm:t>
    </dgm:pt>
    <dgm:pt modelId="{008A8B6B-6978-47C4-B3F4-D67E126ABDBD}" type="sibTrans" cxnId="{BEC0033E-3D7A-4519-BFDC-22E644DB20EC}">
      <dgm:prSet/>
      <dgm:spPr/>
      <dgm:t>
        <a:bodyPr/>
        <a:lstStyle/>
        <a:p>
          <a:endParaRPr lang="en-US"/>
        </a:p>
      </dgm:t>
    </dgm:pt>
    <dgm:pt modelId="{C9575856-9A61-44D5-9994-9302B28B185F}">
      <dgm:prSet phldrT="[Text]"/>
      <dgm:spPr/>
      <dgm:t>
        <a:bodyPr/>
        <a:lstStyle/>
        <a:p>
          <a:r>
            <a:rPr lang="en-US" dirty="0" smtClean="0"/>
            <a:t>Giving Access to Data</a:t>
          </a:r>
          <a:endParaRPr lang="en-US" dirty="0"/>
        </a:p>
      </dgm:t>
    </dgm:pt>
    <dgm:pt modelId="{5585FE15-7CF7-4BE0-A9EA-B7D8669225D9}" type="parTrans" cxnId="{59930359-D7D5-4380-AD92-7F843C5842BA}">
      <dgm:prSet/>
      <dgm:spPr/>
      <dgm:t>
        <a:bodyPr/>
        <a:lstStyle/>
        <a:p>
          <a:endParaRPr lang="en-US"/>
        </a:p>
      </dgm:t>
    </dgm:pt>
    <dgm:pt modelId="{A99014B2-30EA-482B-B440-7FD0376D4C0C}" type="sibTrans" cxnId="{59930359-D7D5-4380-AD92-7F843C5842BA}">
      <dgm:prSet/>
      <dgm:spPr/>
      <dgm:t>
        <a:bodyPr/>
        <a:lstStyle/>
        <a:p>
          <a:endParaRPr lang="en-US"/>
        </a:p>
      </dgm:t>
    </dgm:pt>
    <dgm:pt modelId="{75D91EAC-22A8-4057-BAE6-ECE4EDFF1A25}" type="pres">
      <dgm:prSet presAssocID="{B2C491DD-676A-428C-9E34-F57C20DC5FA9}" presName="cycle" presStyleCnt="0">
        <dgm:presLayoutVars>
          <dgm:dir/>
          <dgm:resizeHandles val="exact"/>
        </dgm:presLayoutVars>
      </dgm:prSet>
      <dgm:spPr/>
      <dgm:t>
        <a:bodyPr/>
        <a:lstStyle/>
        <a:p>
          <a:endParaRPr lang="en-US"/>
        </a:p>
      </dgm:t>
    </dgm:pt>
    <dgm:pt modelId="{ADB50A0F-2004-4436-89B3-08D7707B825E}" type="pres">
      <dgm:prSet presAssocID="{D349F0F9-E306-4C7A-81C8-023E4A42DAB3}" presName="node" presStyleLbl="node1" presStyleIdx="0" presStyleCnt="5">
        <dgm:presLayoutVars>
          <dgm:bulletEnabled val="1"/>
        </dgm:presLayoutVars>
      </dgm:prSet>
      <dgm:spPr/>
      <dgm:t>
        <a:bodyPr/>
        <a:lstStyle/>
        <a:p>
          <a:endParaRPr lang="en-US"/>
        </a:p>
      </dgm:t>
    </dgm:pt>
    <dgm:pt modelId="{4207AEA1-0C05-4C2E-922D-ED94F16D9DD5}" type="pres">
      <dgm:prSet presAssocID="{04F21BA6-9158-410A-9F5E-1FD6046ABB9C}" presName="sibTrans" presStyleLbl="sibTrans2D1" presStyleIdx="0" presStyleCnt="5"/>
      <dgm:spPr/>
      <dgm:t>
        <a:bodyPr/>
        <a:lstStyle/>
        <a:p>
          <a:endParaRPr lang="en-US"/>
        </a:p>
      </dgm:t>
    </dgm:pt>
    <dgm:pt modelId="{EB3612F3-1CA2-4500-9E30-C6D66743F049}" type="pres">
      <dgm:prSet presAssocID="{04F21BA6-9158-410A-9F5E-1FD6046ABB9C}" presName="connectorText" presStyleLbl="sibTrans2D1" presStyleIdx="0" presStyleCnt="5"/>
      <dgm:spPr/>
      <dgm:t>
        <a:bodyPr/>
        <a:lstStyle/>
        <a:p>
          <a:endParaRPr lang="en-US"/>
        </a:p>
      </dgm:t>
    </dgm:pt>
    <dgm:pt modelId="{3BC44514-D82A-4760-BACD-FAC7E4C90BB8}" type="pres">
      <dgm:prSet presAssocID="{68D198EE-3527-47E1-B819-21ED6E0EDE74}" presName="node" presStyleLbl="node1" presStyleIdx="1" presStyleCnt="5">
        <dgm:presLayoutVars>
          <dgm:bulletEnabled val="1"/>
        </dgm:presLayoutVars>
      </dgm:prSet>
      <dgm:spPr/>
      <dgm:t>
        <a:bodyPr/>
        <a:lstStyle/>
        <a:p>
          <a:endParaRPr lang="en-US"/>
        </a:p>
      </dgm:t>
    </dgm:pt>
    <dgm:pt modelId="{5D2C2968-5A71-4B58-996C-005761B81CFB}" type="pres">
      <dgm:prSet presAssocID="{4B2880DB-E4F5-4887-92E2-159D4341B65E}" presName="sibTrans" presStyleLbl="sibTrans2D1" presStyleIdx="1" presStyleCnt="5"/>
      <dgm:spPr/>
      <dgm:t>
        <a:bodyPr/>
        <a:lstStyle/>
        <a:p>
          <a:endParaRPr lang="en-US"/>
        </a:p>
      </dgm:t>
    </dgm:pt>
    <dgm:pt modelId="{F14FCFC4-4F5A-4FE3-9C99-86B44672EF91}" type="pres">
      <dgm:prSet presAssocID="{4B2880DB-E4F5-4887-92E2-159D4341B65E}" presName="connectorText" presStyleLbl="sibTrans2D1" presStyleIdx="1" presStyleCnt="5"/>
      <dgm:spPr/>
      <dgm:t>
        <a:bodyPr/>
        <a:lstStyle/>
        <a:p>
          <a:endParaRPr lang="en-US"/>
        </a:p>
      </dgm:t>
    </dgm:pt>
    <dgm:pt modelId="{F67341A0-89C2-4B9E-91E2-399978B2CD2A}" type="pres">
      <dgm:prSet presAssocID="{D38FEBE5-5514-4569-9B15-3441F52D00E1}" presName="node" presStyleLbl="node1" presStyleIdx="2" presStyleCnt="5">
        <dgm:presLayoutVars>
          <dgm:bulletEnabled val="1"/>
        </dgm:presLayoutVars>
      </dgm:prSet>
      <dgm:spPr/>
      <dgm:t>
        <a:bodyPr/>
        <a:lstStyle/>
        <a:p>
          <a:endParaRPr lang="en-US"/>
        </a:p>
      </dgm:t>
    </dgm:pt>
    <dgm:pt modelId="{7AB5BF3B-8E14-4390-969F-1602FAFFC471}" type="pres">
      <dgm:prSet presAssocID="{BAA0653D-743C-443D-964A-17F82160D2CF}" presName="sibTrans" presStyleLbl="sibTrans2D1" presStyleIdx="2" presStyleCnt="5"/>
      <dgm:spPr/>
      <dgm:t>
        <a:bodyPr/>
        <a:lstStyle/>
        <a:p>
          <a:endParaRPr lang="en-US"/>
        </a:p>
      </dgm:t>
    </dgm:pt>
    <dgm:pt modelId="{E69DB049-075F-4D72-9148-E4F2FAD1CE3A}" type="pres">
      <dgm:prSet presAssocID="{BAA0653D-743C-443D-964A-17F82160D2CF}" presName="connectorText" presStyleLbl="sibTrans2D1" presStyleIdx="2" presStyleCnt="5"/>
      <dgm:spPr/>
      <dgm:t>
        <a:bodyPr/>
        <a:lstStyle/>
        <a:p>
          <a:endParaRPr lang="en-US"/>
        </a:p>
      </dgm:t>
    </dgm:pt>
    <dgm:pt modelId="{6FA372A6-1197-43F5-90D1-A60A10B0B0CD}" type="pres">
      <dgm:prSet presAssocID="{4F32CA6F-69A0-4851-88F1-CEAF95283E5F}" presName="node" presStyleLbl="node1" presStyleIdx="3" presStyleCnt="5">
        <dgm:presLayoutVars>
          <dgm:bulletEnabled val="1"/>
        </dgm:presLayoutVars>
      </dgm:prSet>
      <dgm:spPr/>
      <dgm:t>
        <a:bodyPr/>
        <a:lstStyle/>
        <a:p>
          <a:endParaRPr lang="en-US"/>
        </a:p>
      </dgm:t>
    </dgm:pt>
    <dgm:pt modelId="{4A20067B-A47E-4758-823F-AF501589698A}" type="pres">
      <dgm:prSet presAssocID="{008A8B6B-6978-47C4-B3F4-D67E126ABDBD}" presName="sibTrans" presStyleLbl="sibTrans2D1" presStyleIdx="3" presStyleCnt="5"/>
      <dgm:spPr/>
      <dgm:t>
        <a:bodyPr/>
        <a:lstStyle/>
        <a:p>
          <a:endParaRPr lang="en-US"/>
        </a:p>
      </dgm:t>
    </dgm:pt>
    <dgm:pt modelId="{69FB26D8-D94B-4462-9115-982F803FB235}" type="pres">
      <dgm:prSet presAssocID="{008A8B6B-6978-47C4-B3F4-D67E126ABDBD}" presName="connectorText" presStyleLbl="sibTrans2D1" presStyleIdx="3" presStyleCnt="5"/>
      <dgm:spPr/>
      <dgm:t>
        <a:bodyPr/>
        <a:lstStyle/>
        <a:p>
          <a:endParaRPr lang="en-US"/>
        </a:p>
      </dgm:t>
    </dgm:pt>
    <dgm:pt modelId="{5E87BA11-E3B6-4C11-9568-97D03CDF223B}" type="pres">
      <dgm:prSet presAssocID="{C9575856-9A61-44D5-9994-9302B28B185F}" presName="node" presStyleLbl="node1" presStyleIdx="4" presStyleCnt="5">
        <dgm:presLayoutVars>
          <dgm:bulletEnabled val="1"/>
        </dgm:presLayoutVars>
      </dgm:prSet>
      <dgm:spPr/>
      <dgm:t>
        <a:bodyPr/>
        <a:lstStyle/>
        <a:p>
          <a:endParaRPr lang="en-US"/>
        </a:p>
      </dgm:t>
    </dgm:pt>
    <dgm:pt modelId="{E66C5A3F-B055-4257-B340-A0D29CAE172E}" type="pres">
      <dgm:prSet presAssocID="{A99014B2-30EA-482B-B440-7FD0376D4C0C}" presName="sibTrans" presStyleLbl="sibTrans2D1" presStyleIdx="4" presStyleCnt="5"/>
      <dgm:spPr/>
      <dgm:t>
        <a:bodyPr/>
        <a:lstStyle/>
        <a:p>
          <a:endParaRPr lang="en-US"/>
        </a:p>
      </dgm:t>
    </dgm:pt>
    <dgm:pt modelId="{ABC7BB78-5037-47CE-8570-57BFC448332C}" type="pres">
      <dgm:prSet presAssocID="{A99014B2-30EA-482B-B440-7FD0376D4C0C}" presName="connectorText" presStyleLbl="sibTrans2D1" presStyleIdx="4" presStyleCnt="5"/>
      <dgm:spPr/>
      <dgm:t>
        <a:bodyPr/>
        <a:lstStyle/>
        <a:p>
          <a:endParaRPr lang="en-US"/>
        </a:p>
      </dgm:t>
    </dgm:pt>
  </dgm:ptLst>
  <dgm:cxnLst>
    <dgm:cxn modelId="{9E51763A-BD72-477C-BAED-96430925A240}" type="presOf" srcId="{C9575856-9A61-44D5-9994-9302B28B185F}" destId="{5E87BA11-E3B6-4C11-9568-97D03CDF223B}" srcOrd="0" destOrd="0" presId="urn:microsoft.com/office/officeart/2005/8/layout/cycle2"/>
    <dgm:cxn modelId="{2767161F-DC2A-4E62-B7F6-46C296A8F835}" type="presOf" srcId="{D38FEBE5-5514-4569-9B15-3441F52D00E1}" destId="{F67341A0-89C2-4B9E-91E2-399978B2CD2A}" srcOrd="0" destOrd="0" presId="urn:microsoft.com/office/officeart/2005/8/layout/cycle2"/>
    <dgm:cxn modelId="{AF98F77F-43C9-429F-AD90-5A35E9D5CE85}" type="presOf" srcId="{4B2880DB-E4F5-4887-92E2-159D4341B65E}" destId="{5D2C2968-5A71-4B58-996C-005761B81CFB}" srcOrd="0" destOrd="0" presId="urn:microsoft.com/office/officeart/2005/8/layout/cycle2"/>
    <dgm:cxn modelId="{59930359-D7D5-4380-AD92-7F843C5842BA}" srcId="{B2C491DD-676A-428C-9E34-F57C20DC5FA9}" destId="{C9575856-9A61-44D5-9994-9302B28B185F}" srcOrd="4" destOrd="0" parTransId="{5585FE15-7CF7-4BE0-A9EA-B7D8669225D9}" sibTransId="{A99014B2-30EA-482B-B440-7FD0376D4C0C}"/>
    <dgm:cxn modelId="{65ADB2DA-EEC4-4F81-92F3-F949254D9A01}" srcId="{B2C491DD-676A-428C-9E34-F57C20DC5FA9}" destId="{D349F0F9-E306-4C7A-81C8-023E4A42DAB3}" srcOrd="0" destOrd="0" parTransId="{494757DA-2920-4018-9257-BA98BBFE3F3C}" sibTransId="{04F21BA6-9158-410A-9F5E-1FD6046ABB9C}"/>
    <dgm:cxn modelId="{F2B8619D-9DCE-4E8E-965E-B7C98DB22EF5}" type="presOf" srcId="{008A8B6B-6978-47C4-B3F4-D67E126ABDBD}" destId="{4A20067B-A47E-4758-823F-AF501589698A}" srcOrd="0" destOrd="0" presId="urn:microsoft.com/office/officeart/2005/8/layout/cycle2"/>
    <dgm:cxn modelId="{7A267C5F-8285-47B3-8D74-FC2CA6634A73}" type="presOf" srcId="{04F21BA6-9158-410A-9F5E-1FD6046ABB9C}" destId="{4207AEA1-0C05-4C2E-922D-ED94F16D9DD5}" srcOrd="0" destOrd="0" presId="urn:microsoft.com/office/officeart/2005/8/layout/cycle2"/>
    <dgm:cxn modelId="{1664D52F-12B9-4AD9-A81A-7A91AEC2CE05}" type="presOf" srcId="{4B2880DB-E4F5-4887-92E2-159D4341B65E}" destId="{F14FCFC4-4F5A-4FE3-9C99-86B44672EF91}" srcOrd="1" destOrd="0" presId="urn:microsoft.com/office/officeart/2005/8/layout/cycle2"/>
    <dgm:cxn modelId="{5626373E-47F5-4332-A075-537F703631B0}" type="presOf" srcId="{68D198EE-3527-47E1-B819-21ED6E0EDE74}" destId="{3BC44514-D82A-4760-BACD-FAC7E4C90BB8}" srcOrd="0" destOrd="0" presId="urn:microsoft.com/office/officeart/2005/8/layout/cycle2"/>
    <dgm:cxn modelId="{3522FEAD-FDE1-438C-92AB-7FF7B72EF9F0}" srcId="{B2C491DD-676A-428C-9E34-F57C20DC5FA9}" destId="{68D198EE-3527-47E1-B819-21ED6E0EDE74}" srcOrd="1" destOrd="0" parTransId="{D5A0931B-5145-4AD7-A87E-7E15C2EF1F8B}" sibTransId="{4B2880DB-E4F5-4887-92E2-159D4341B65E}"/>
    <dgm:cxn modelId="{B1C4CCFA-8B9F-449A-87C0-2076F48E847F}" type="presOf" srcId="{B2C491DD-676A-428C-9E34-F57C20DC5FA9}" destId="{75D91EAC-22A8-4057-BAE6-ECE4EDFF1A25}" srcOrd="0" destOrd="0" presId="urn:microsoft.com/office/officeart/2005/8/layout/cycle2"/>
    <dgm:cxn modelId="{1AA366AE-8792-4077-B9B1-6C7895D8740C}" type="presOf" srcId="{BAA0653D-743C-443D-964A-17F82160D2CF}" destId="{7AB5BF3B-8E14-4390-969F-1602FAFFC471}" srcOrd="0" destOrd="0" presId="urn:microsoft.com/office/officeart/2005/8/layout/cycle2"/>
    <dgm:cxn modelId="{7E6F57A5-DA3D-4BDD-BAEC-3A122119C7F5}" srcId="{B2C491DD-676A-428C-9E34-F57C20DC5FA9}" destId="{D38FEBE5-5514-4569-9B15-3441F52D00E1}" srcOrd="2" destOrd="0" parTransId="{D8177771-98BE-4F36-8726-DAEAD955A5B3}" sibTransId="{BAA0653D-743C-443D-964A-17F82160D2CF}"/>
    <dgm:cxn modelId="{36C29241-8548-447F-88CC-921B415B9C7E}" type="presOf" srcId="{4F32CA6F-69A0-4851-88F1-CEAF95283E5F}" destId="{6FA372A6-1197-43F5-90D1-A60A10B0B0CD}" srcOrd="0" destOrd="0" presId="urn:microsoft.com/office/officeart/2005/8/layout/cycle2"/>
    <dgm:cxn modelId="{5E386951-43A2-4DA6-A9A2-10F0A73FA9E6}" type="presOf" srcId="{04F21BA6-9158-410A-9F5E-1FD6046ABB9C}" destId="{EB3612F3-1CA2-4500-9E30-C6D66743F049}" srcOrd="1" destOrd="0" presId="urn:microsoft.com/office/officeart/2005/8/layout/cycle2"/>
    <dgm:cxn modelId="{601C4B6B-20F8-424F-A5E5-D9FAEBECBA9E}" type="presOf" srcId="{A99014B2-30EA-482B-B440-7FD0376D4C0C}" destId="{ABC7BB78-5037-47CE-8570-57BFC448332C}" srcOrd="1" destOrd="0" presId="urn:microsoft.com/office/officeart/2005/8/layout/cycle2"/>
    <dgm:cxn modelId="{AD4AAA7F-F4BE-457C-AE66-B49E7D23D251}" type="presOf" srcId="{BAA0653D-743C-443D-964A-17F82160D2CF}" destId="{E69DB049-075F-4D72-9148-E4F2FAD1CE3A}" srcOrd="1" destOrd="0" presId="urn:microsoft.com/office/officeart/2005/8/layout/cycle2"/>
    <dgm:cxn modelId="{BEC0033E-3D7A-4519-BFDC-22E644DB20EC}" srcId="{B2C491DD-676A-428C-9E34-F57C20DC5FA9}" destId="{4F32CA6F-69A0-4851-88F1-CEAF95283E5F}" srcOrd="3" destOrd="0" parTransId="{BD1DF7E1-D9A7-42F2-A025-E246DF28403D}" sibTransId="{008A8B6B-6978-47C4-B3F4-D67E126ABDBD}"/>
    <dgm:cxn modelId="{E4253C1B-A044-4478-A02E-44015B1118DE}" type="presOf" srcId="{A99014B2-30EA-482B-B440-7FD0376D4C0C}" destId="{E66C5A3F-B055-4257-B340-A0D29CAE172E}" srcOrd="0" destOrd="0" presId="urn:microsoft.com/office/officeart/2005/8/layout/cycle2"/>
    <dgm:cxn modelId="{700F8619-A551-4535-BD5D-B434A34AC8F6}" type="presOf" srcId="{D349F0F9-E306-4C7A-81C8-023E4A42DAB3}" destId="{ADB50A0F-2004-4436-89B3-08D7707B825E}" srcOrd="0" destOrd="0" presId="urn:microsoft.com/office/officeart/2005/8/layout/cycle2"/>
    <dgm:cxn modelId="{6C4AF23B-1135-46B6-91D8-55E8C5868606}" type="presOf" srcId="{008A8B6B-6978-47C4-B3F4-D67E126ABDBD}" destId="{69FB26D8-D94B-4462-9115-982F803FB235}" srcOrd="1" destOrd="0" presId="urn:microsoft.com/office/officeart/2005/8/layout/cycle2"/>
    <dgm:cxn modelId="{D263825E-B41D-4388-B873-8C2DBECDE442}" type="presParOf" srcId="{75D91EAC-22A8-4057-BAE6-ECE4EDFF1A25}" destId="{ADB50A0F-2004-4436-89B3-08D7707B825E}" srcOrd="0" destOrd="0" presId="urn:microsoft.com/office/officeart/2005/8/layout/cycle2"/>
    <dgm:cxn modelId="{1EB3816E-0D31-4275-A264-846579A39E8E}" type="presParOf" srcId="{75D91EAC-22A8-4057-BAE6-ECE4EDFF1A25}" destId="{4207AEA1-0C05-4C2E-922D-ED94F16D9DD5}" srcOrd="1" destOrd="0" presId="urn:microsoft.com/office/officeart/2005/8/layout/cycle2"/>
    <dgm:cxn modelId="{B3A6EEFF-CE53-421A-8786-9ECA175DC602}" type="presParOf" srcId="{4207AEA1-0C05-4C2E-922D-ED94F16D9DD5}" destId="{EB3612F3-1CA2-4500-9E30-C6D66743F049}" srcOrd="0" destOrd="0" presId="urn:microsoft.com/office/officeart/2005/8/layout/cycle2"/>
    <dgm:cxn modelId="{0B1641D2-0037-4531-A07A-B0BFBDDAF25A}" type="presParOf" srcId="{75D91EAC-22A8-4057-BAE6-ECE4EDFF1A25}" destId="{3BC44514-D82A-4760-BACD-FAC7E4C90BB8}" srcOrd="2" destOrd="0" presId="urn:microsoft.com/office/officeart/2005/8/layout/cycle2"/>
    <dgm:cxn modelId="{ACCFAC1D-F89D-4ED5-9860-7A1AC04E0A30}" type="presParOf" srcId="{75D91EAC-22A8-4057-BAE6-ECE4EDFF1A25}" destId="{5D2C2968-5A71-4B58-996C-005761B81CFB}" srcOrd="3" destOrd="0" presId="urn:microsoft.com/office/officeart/2005/8/layout/cycle2"/>
    <dgm:cxn modelId="{5D8D2ADB-D79D-40B5-8F81-95E1CBABD57B}" type="presParOf" srcId="{5D2C2968-5A71-4B58-996C-005761B81CFB}" destId="{F14FCFC4-4F5A-4FE3-9C99-86B44672EF91}" srcOrd="0" destOrd="0" presId="urn:microsoft.com/office/officeart/2005/8/layout/cycle2"/>
    <dgm:cxn modelId="{387B1F25-FECE-41E6-9C99-6305D9DBE195}" type="presParOf" srcId="{75D91EAC-22A8-4057-BAE6-ECE4EDFF1A25}" destId="{F67341A0-89C2-4B9E-91E2-399978B2CD2A}" srcOrd="4" destOrd="0" presId="urn:microsoft.com/office/officeart/2005/8/layout/cycle2"/>
    <dgm:cxn modelId="{45DF37AB-335D-4DCE-ADE4-3DB15F1310B1}" type="presParOf" srcId="{75D91EAC-22A8-4057-BAE6-ECE4EDFF1A25}" destId="{7AB5BF3B-8E14-4390-969F-1602FAFFC471}" srcOrd="5" destOrd="0" presId="urn:microsoft.com/office/officeart/2005/8/layout/cycle2"/>
    <dgm:cxn modelId="{EC6D7DF9-AF7E-4251-A4C9-AD406C9ECCE3}" type="presParOf" srcId="{7AB5BF3B-8E14-4390-969F-1602FAFFC471}" destId="{E69DB049-075F-4D72-9148-E4F2FAD1CE3A}" srcOrd="0" destOrd="0" presId="urn:microsoft.com/office/officeart/2005/8/layout/cycle2"/>
    <dgm:cxn modelId="{6CB3656E-18AD-4736-9D03-74A46D2B73A0}" type="presParOf" srcId="{75D91EAC-22A8-4057-BAE6-ECE4EDFF1A25}" destId="{6FA372A6-1197-43F5-90D1-A60A10B0B0CD}" srcOrd="6" destOrd="0" presId="urn:microsoft.com/office/officeart/2005/8/layout/cycle2"/>
    <dgm:cxn modelId="{41745C34-A749-4F0D-ADF3-5F277DCD2BC5}" type="presParOf" srcId="{75D91EAC-22A8-4057-BAE6-ECE4EDFF1A25}" destId="{4A20067B-A47E-4758-823F-AF501589698A}" srcOrd="7" destOrd="0" presId="urn:microsoft.com/office/officeart/2005/8/layout/cycle2"/>
    <dgm:cxn modelId="{8536A1FE-8899-48BD-ADE0-E4ACFD38038F}" type="presParOf" srcId="{4A20067B-A47E-4758-823F-AF501589698A}" destId="{69FB26D8-D94B-4462-9115-982F803FB235}" srcOrd="0" destOrd="0" presId="urn:microsoft.com/office/officeart/2005/8/layout/cycle2"/>
    <dgm:cxn modelId="{6D287922-C1D1-4947-94CF-CCC49AFA7ACB}" type="presParOf" srcId="{75D91EAC-22A8-4057-BAE6-ECE4EDFF1A25}" destId="{5E87BA11-E3B6-4C11-9568-97D03CDF223B}" srcOrd="8" destOrd="0" presId="urn:microsoft.com/office/officeart/2005/8/layout/cycle2"/>
    <dgm:cxn modelId="{CE14EDA6-05EA-42D9-9DFC-BFD3CE34CBEC}" type="presParOf" srcId="{75D91EAC-22A8-4057-BAE6-ECE4EDFF1A25}" destId="{E66C5A3F-B055-4257-B340-A0D29CAE172E}" srcOrd="9" destOrd="0" presId="urn:microsoft.com/office/officeart/2005/8/layout/cycle2"/>
    <dgm:cxn modelId="{CBAF6D4A-D744-47BE-B5A3-D89967605668}" type="presParOf" srcId="{E66C5A3F-B055-4257-B340-A0D29CAE172E}" destId="{ABC7BB78-5037-47CE-8570-57BFC448332C}"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2C491DD-676A-428C-9E34-F57C20DC5FA9}" type="doc">
      <dgm:prSet loTypeId="urn:microsoft.com/office/officeart/2005/8/layout/cycle2" loCatId="cycle" qsTypeId="urn:microsoft.com/office/officeart/2005/8/quickstyle/simple1" qsCatId="simple" csTypeId="urn:microsoft.com/office/officeart/2005/8/colors/accent5_2" csCatId="accent5" phldr="1"/>
      <dgm:spPr/>
      <dgm:t>
        <a:bodyPr/>
        <a:lstStyle/>
        <a:p>
          <a:endParaRPr lang="en-US"/>
        </a:p>
      </dgm:t>
    </dgm:pt>
    <dgm:pt modelId="{D349F0F9-E306-4C7A-81C8-023E4A42DAB3}">
      <dgm:prSet phldrT="[Text]"/>
      <dgm:spPr/>
      <dgm:t>
        <a:bodyPr/>
        <a:lstStyle/>
        <a:p>
          <a:r>
            <a:rPr lang="en-US" dirty="0" smtClean="0"/>
            <a:t>Creating Data</a:t>
          </a:r>
          <a:endParaRPr lang="en-US" dirty="0"/>
        </a:p>
      </dgm:t>
    </dgm:pt>
    <dgm:pt modelId="{494757DA-2920-4018-9257-BA98BBFE3F3C}" type="parTrans" cxnId="{65ADB2DA-EEC4-4F81-92F3-F949254D9A01}">
      <dgm:prSet/>
      <dgm:spPr/>
      <dgm:t>
        <a:bodyPr/>
        <a:lstStyle/>
        <a:p>
          <a:endParaRPr lang="en-US"/>
        </a:p>
      </dgm:t>
    </dgm:pt>
    <dgm:pt modelId="{04F21BA6-9158-410A-9F5E-1FD6046ABB9C}" type="sibTrans" cxnId="{65ADB2DA-EEC4-4F81-92F3-F949254D9A01}">
      <dgm:prSet/>
      <dgm:spPr/>
      <dgm:t>
        <a:bodyPr/>
        <a:lstStyle/>
        <a:p>
          <a:endParaRPr lang="en-US"/>
        </a:p>
      </dgm:t>
    </dgm:pt>
    <dgm:pt modelId="{68D198EE-3527-47E1-B819-21ED6E0EDE74}">
      <dgm:prSet phldrT="[Text]"/>
      <dgm:spPr/>
      <dgm:t>
        <a:bodyPr/>
        <a:lstStyle/>
        <a:p>
          <a:r>
            <a:rPr lang="en-US" dirty="0" smtClean="0"/>
            <a:t>Processing Data</a:t>
          </a:r>
          <a:endParaRPr lang="en-US" dirty="0"/>
        </a:p>
      </dgm:t>
    </dgm:pt>
    <dgm:pt modelId="{D5A0931B-5145-4AD7-A87E-7E15C2EF1F8B}" type="parTrans" cxnId="{3522FEAD-FDE1-438C-92AB-7FF7B72EF9F0}">
      <dgm:prSet/>
      <dgm:spPr/>
      <dgm:t>
        <a:bodyPr/>
        <a:lstStyle/>
        <a:p>
          <a:endParaRPr lang="en-US"/>
        </a:p>
      </dgm:t>
    </dgm:pt>
    <dgm:pt modelId="{4B2880DB-E4F5-4887-92E2-159D4341B65E}" type="sibTrans" cxnId="{3522FEAD-FDE1-438C-92AB-7FF7B72EF9F0}">
      <dgm:prSet/>
      <dgm:spPr/>
      <dgm:t>
        <a:bodyPr/>
        <a:lstStyle/>
        <a:p>
          <a:endParaRPr lang="en-US"/>
        </a:p>
      </dgm:t>
    </dgm:pt>
    <dgm:pt modelId="{D38FEBE5-5514-4569-9B15-3441F52D00E1}">
      <dgm:prSet phldrT="[Text]"/>
      <dgm:spPr/>
      <dgm:t>
        <a:bodyPr/>
        <a:lstStyle/>
        <a:p>
          <a:r>
            <a:rPr lang="en-US" dirty="0" smtClean="0"/>
            <a:t>Analyzing Data</a:t>
          </a:r>
          <a:endParaRPr lang="en-US" dirty="0"/>
        </a:p>
      </dgm:t>
    </dgm:pt>
    <dgm:pt modelId="{D8177771-98BE-4F36-8726-DAEAD955A5B3}" type="parTrans" cxnId="{7E6F57A5-DA3D-4BDD-BAEC-3A122119C7F5}">
      <dgm:prSet/>
      <dgm:spPr/>
      <dgm:t>
        <a:bodyPr/>
        <a:lstStyle/>
        <a:p>
          <a:endParaRPr lang="en-US"/>
        </a:p>
      </dgm:t>
    </dgm:pt>
    <dgm:pt modelId="{BAA0653D-743C-443D-964A-17F82160D2CF}" type="sibTrans" cxnId="{7E6F57A5-DA3D-4BDD-BAEC-3A122119C7F5}">
      <dgm:prSet/>
      <dgm:spPr/>
      <dgm:t>
        <a:bodyPr/>
        <a:lstStyle/>
        <a:p>
          <a:endParaRPr lang="en-US"/>
        </a:p>
      </dgm:t>
    </dgm:pt>
    <dgm:pt modelId="{4F32CA6F-69A0-4851-88F1-CEAF95283E5F}">
      <dgm:prSet phldrT="[Text]"/>
      <dgm:spPr/>
      <dgm:t>
        <a:bodyPr/>
        <a:lstStyle/>
        <a:p>
          <a:r>
            <a:rPr lang="en-US" dirty="0" smtClean="0"/>
            <a:t>Preserving Data</a:t>
          </a:r>
          <a:endParaRPr lang="en-US" dirty="0"/>
        </a:p>
      </dgm:t>
    </dgm:pt>
    <dgm:pt modelId="{BD1DF7E1-D9A7-42F2-A025-E246DF28403D}" type="parTrans" cxnId="{BEC0033E-3D7A-4519-BFDC-22E644DB20EC}">
      <dgm:prSet/>
      <dgm:spPr/>
      <dgm:t>
        <a:bodyPr/>
        <a:lstStyle/>
        <a:p>
          <a:endParaRPr lang="en-US"/>
        </a:p>
      </dgm:t>
    </dgm:pt>
    <dgm:pt modelId="{008A8B6B-6978-47C4-B3F4-D67E126ABDBD}" type="sibTrans" cxnId="{BEC0033E-3D7A-4519-BFDC-22E644DB20EC}">
      <dgm:prSet/>
      <dgm:spPr/>
      <dgm:t>
        <a:bodyPr/>
        <a:lstStyle/>
        <a:p>
          <a:endParaRPr lang="en-US"/>
        </a:p>
      </dgm:t>
    </dgm:pt>
    <dgm:pt modelId="{C9575856-9A61-44D5-9994-9302B28B185F}">
      <dgm:prSet phldrT="[Text]"/>
      <dgm:spPr/>
      <dgm:t>
        <a:bodyPr/>
        <a:lstStyle/>
        <a:p>
          <a:r>
            <a:rPr lang="en-US" dirty="0" smtClean="0"/>
            <a:t>Giving Access to Data</a:t>
          </a:r>
          <a:endParaRPr lang="en-US" dirty="0"/>
        </a:p>
      </dgm:t>
    </dgm:pt>
    <dgm:pt modelId="{5585FE15-7CF7-4BE0-A9EA-B7D8669225D9}" type="parTrans" cxnId="{59930359-D7D5-4380-AD92-7F843C5842BA}">
      <dgm:prSet/>
      <dgm:spPr/>
      <dgm:t>
        <a:bodyPr/>
        <a:lstStyle/>
        <a:p>
          <a:endParaRPr lang="en-US"/>
        </a:p>
      </dgm:t>
    </dgm:pt>
    <dgm:pt modelId="{A99014B2-30EA-482B-B440-7FD0376D4C0C}" type="sibTrans" cxnId="{59930359-D7D5-4380-AD92-7F843C5842BA}">
      <dgm:prSet/>
      <dgm:spPr/>
      <dgm:t>
        <a:bodyPr/>
        <a:lstStyle/>
        <a:p>
          <a:endParaRPr lang="en-US"/>
        </a:p>
      </dgm:t>
    </dgm:pt>
    <dgm:pt modelId="{75D91EAC-22A8-4057-BAE6-ECE4EDFF1A25}" type="pres">
      <dgm:prSet presAssocID="{B2C491DD-676A-428C-9E34-F57C20DC5FA9}" presName="cycle" presStyleCnt="0">
        <dgm:presLayoutVars>
          <dgm:dir/>
          <dgm:resizeHandles val="exact"/>
        </dgm:presLayoutVars>
      </dgm:prSet>
      <dgm:spPr/>
      <dgm:t>
        <a:bodyPr/>
        <a:lstStyle/>
        <a:p>
          <a:endParaRPr lang="en-US"/>
        </a:p>
      </dgm:t>
    </dgm:pt>
    <dgm:pt modelId="{ADB50A0F-2004-4436-89B3-08D7707B825E}" type="pres">
      <dgm:prSet presAssocID="{D349F0F9-E306-4C7A-81C8-023E4A42DAB3}" presName="node" presStyleLbl="node1" presStyleIdx="0" presStyleCnt="5">
        <dgm:presLayoutVars>
          <dgm:bulletEnabled val="1"/>
        </dgm:presLayoutVars>
      </dgm:prSet>
      <dgm:spPr/>
      <dgm:t>
        <a:bodyPr/>
        <a:lstStyle/>
        <a:p>
          <a:endParaRPr lang="en-US"/>
        </a:p>
      </dgm:t>
    </dgm:pt>
    <dgm:pt modelId="{4207AEA1-0C05-4C2E-922D-ED94F16D9DD5}" type="pres">
      <dgm:prSet presAssocID="{04F21BA6-9158-410A-9F5E-1FD6046ABB9C}" presName="sibTrans" presStyleLbl="sibTrans2D1" presStyleIdx="0" presStyleCnt="5"/>
      <dgm:spPr/>
      <dgm:t>
        <a:bodyPr/>
        <a:lstStyle/>
        <a:p>
          <a:endParaRPr lang="en-US"/>
        </a:p>
      </dgm:t>
    </dgm:pt>
    <dgm:pt modelId="{EB3612F3-1CA2-4500-9E30-C6D66743F049}" type="pres">
      <dgm:prSet presAssocID="{04F21BA6-9158-410A-9F5E-1FD6046ABB9C}" presName="connectorText" presStyleLbl="sibTrans2D1" presStyleIdx="0" presStyleCnt="5"/>
      <dgm:spPr/>
      <dgm:t>
        <a:bodyPr/>
        <a:lstStyle/>
        <a:p>
          <a:endParaRPr lang="en-US"/>
        </a:p>
      </dgm:t>
    </dgm:pt>
    <dgm:pt modelId="{3BC44514-D82A-4760-BACD-FAC7E4C90BB8}" type="pres">
      <dgm:prSet presAssocID="{68D198EE-3527-47E1-B819-21ED6E0EDE74}" presName="node" presStyleLbl="node1" presStyleIdx="1" presStyleCnt="5">
        <dgm:presLayoutVars>
          <dgm:bulletEnabled val="1"/>
        </dgm:presLayoutVars>
      </dgm:prSet>
      <dgm:spPr/>
      <dgm:t>
        <a:bodyPr/>
        <a:lstStyle/>
        <a:p>
          <a:endParaRPr lang="en-US"/>
        </a:p>
      </dgm:t>
    </dgm:pt>
    <dgm:pt modelId="{5D2C2968-5A71-4B58-996C-005761B81CFB}" type="pres">
      <dgm:prSet presAssocID="{4B2880DB-E4F5-4887-92E2-159D4341B65E}" presName="sibTrans" presStyleLbl="sibTrans2D1" presStyleIdx="1" presStyleCnt="5"/>
      <dgm:spPr/>
      <dgm:t>
        <a:bodyPr/>
        <a:lstStyle/>
        <a:p>
          <a:endParaRPr lang="en-US"/>
        </a:p>
      </dgm:t>
    </dgm:pt>
    <dgm:pt modelId="{F14FCFC4-4F5A-4FE3-9C99-86B44672EF91}" type="pres">
      <dgm:prSet presAssocID="{4B2880DB-E4F5-4887-92E2-159D4341B65E}" presName="connectorText" presStyleLbl="sibTrans2D1" presStyleIdx="1" presStyleCnt="5"/>
      <dgm:spPr/>
      <dgm:t>
        <a:bodyPr/>
        <a:lstStyle/>
        <a:p>
          <a:endParaRPr lang="en-US"/>
        </a:p>
      </dgm:t>
    </dgm:pt>
    <dgm:pt modelId="{F67341A0-89C2-4B9E-91E2-399978B2CD2A}" type="pres">
      <dgm:prSet presAssocID="{D38FEBE5-5514-4569-9B15-3441F52D00E1}" presName="node" presStyleLbl="node1" presStyleIdx="2" presStyleCnt="5">
        <dgm:presLayoutVars>
          <dgm:bulletEnabled val="1"/>
        </dgm:presLayoutVars>
      </dgm:prSet>
      <dgm:spPr/>
      <dgm:t>
        <a:bodyPr/>
        <a:lstStyle/>
        <a:p>
          <a:endParaRPr lang="en-US"/>
        </a:p>
      </dgm:t>
    </dgm:pt>
    <dgm:pt modelId="{7AB5BF3B-8E14-4390-969F-1602FAFFC471}" type="pres">
      <dgm:prSet presAssocID="{BAA0653D-743C-443D-964A-17F82160D2CF}" presName="sibTrans" presStyleLbl="sibTrans2D1" presStyleIdx="2" presStyleCnt="5"/>
      <dgm:spPr/>
      <dgm:t>
        <a:bodyPr/>
        <a:lstStyle/>
        <a:p>
          <a:endParaRPr lang="en-US"/>
        </a:p>
      </dgm:t>
    </dgm:pt>
    <dgm:pt modelId="{E69DB049-075F-4D72-9148-E4F2FAD1CE3A}" type="pres">
      <dgm:prSet presAssocID="{BAA0653D-743C-443D-964A-17F82160D2CF}" presName="connectorText" presStyleLbl="sibTrans2D1" presStyleIdx="2" presStyleCnt="5"/>
      <dgm:spPr/>
      <dgm:t>
        <a:bodyPr/>
        <a:lstStyle/>
        <a:p>
          <a:endParaRPr lang="en-US"/>
        </a:p>
      </dgm:t>
    </dgm:pt>
    <dgm:pt modelId="{6FA372A6-1197-43F5-90D1-A60A10B0B0CD}" type="pres">
      <dgm:prSet presAssocID="{4F32CA6F-69A0-4851-88F1-CEAF95283E5F}" presName="node" presStyleLbl="node1" presStyleIdx="3" presStyleCnt="5">
        <dgm:presLayoutVars>
          <dgm:bulletEnabled val="1"/>
        </dgm:presLayoutVars>
      </dgm:prSet>
      <dgm:spPr/>
      <dgm:t>
        <a:bodyPr/>
        <a:lstStyle/>
        <a:p>
          <a:endParaRPr lang="en-US"/>
        </a:p>
      </dgm:t>
    </dgm:pt>
    <dgm:pt modelId="{4A20067B-A47E-4758-823F-AF501589698A}" type="pres">
      <dgm:prSet presAssocID="{008A8B6B-6978-47C4-B3F4-D67E126ABDBD}" presName="sibTrans" presStyleLbl="sibTrans2D1" presStyleIdx="3" presStyleCnt="5"/>
      <dgm:spPr/>
      <dgm:t>
        <a:bodyPr/>
        <a:lstStyle/>
        <a:p>
          <a:endParaRPr lang="en-US"/>
        </a:p>
      </dgm:t>
    </dgm:pt>
    <dgm:pt modelId="{69FB26D8-D94B-4462-9115-982F803FB235}" type="pres">
      <dgm:prSet presAssocID="{008A8B6B-6978-47C4-B3F4-D67E126ABDBD}" presName="connectorText" presStyleLbl="sibTrans2D1" presStyleIdx="3" presStyleCnt="5"/>
      <dgm:spPr/>
      <dgm:t>
        <a:bodyPr/>
        <a:lstStyle/>
        <a:p>
          <a:endParaRPr lang="en-US"/>
        </a:p>
      </dgm:t>
    </dgm:pt>
    <dgm:pt modelId="{5E87BA11-E3B6-4C11-9568-97D03CDF223B}" type="pres">
      <dgm:prSet presAssocID="{C9575856-9A61-44D5-9994-9302B28B185F}" presName="node" presStyleLbl="node1" presStyleIdx="4" presStyleCnt="5">
        <dgm:presLayoutVars>
          <dgm:bulletEnabled val="1"/>
        </dgm:presLayoutVars>
      </dgm:prSet>
      <dgm:spPr/>
      <dgm:t>
        <a:bodyPr/>
        <a:lstStyle/>
        <a:p>
          <a:endParaRPr lang="en-US"/>
        </a:p>
      </dgm:t>
    </dgm:pt>
    <dgm:pt modelId="{E66C5A3F-B055-4257-B340-A0D29CAE172E}" type="pres">
      <dgm:prSet presAssocID="{A99014B2-30EA-482B-B440-7FD0376D4C0C}" presName="sibTrans" presStyleLbl="sibTrans2D1" presStyleIdx="4" presStyleCnt="5"/>
      <dgm:spPr/>
      <dgm:t>
        <a:bodyPr/>
        <a:lstStyle/>
        <a:p>
          <a:endParaRPr lang="en-US"/>
        </a:p>
      </dgm:t>
    </dgm:pt>
    <dgm:pt modelId="{ABC7BB78-5037-47CE-8570-57BFC448332C}" type="pres">
      <dgm:prSet presAssocID="{A99014B2-30EA-482B-B440-7FD0376D4C0C}" presName="connectorText" presStyleLbl="sibTrans2D1" presStyleIdx="4" presStyleCnt="5"/>
      <dgm:spPr/>
      <dgm:t>
        <a:bodyPr/>
        <a:lstStyle/>
        <a:p>
          <a:endParaRPr lang="en-US"/>
        </a:p>
      </dgm:t>
    </dgm:pt>
  </dgm:ptLst>
  <dgm:cxnLst>
    <dgm:cxn modelId="{8538C219-0ECB-414F-83E9-E913E794A4FC}" type="presOf" srcId="{D349F0F9-E306-4C7A-81C8-023E4A42DAB3}" destId="{ADB50A0F-2004-4436-89B3-08D7707B825E}" srcOrd="0" destOrd="0" presId="urn:microsoft.com/office/officeart/2005/8/layout/cycle2"/>
    <dgm:cxn modelId="{7180EA01-FACA-46EA-9F6D-853A7CC53424}" type="presOf" srcId="{04F21BA6-9158-410A-9F5E-1FD6046ABB9C}" destId="{4207AEA1-0C05-4C2E-922D-ED94F16D9DD5}" srcOrd="0" destOrd="0" presId="urn:microsoft.com/office/officeart/2005/8/layout/cycle2"/>
    <dgm:cxn modelId="{59930359-D7D5-4380-AD92-7F843C5842BA}" srcId="{B2C491DD-676A-428C-9E34-F57C20DC5FA9}" destId="{C9575856-9A61-44D5-9994-9302B28B185F}" srcOrd="4" destOrd="0" parTransId="{5585FE15-7CF7-4BE0-A9EA-B7D8669225D9}" sibTransId="{A99014B2-30EA-482B-B440-7FD0376D4C0C}"/>
    <dgm:cxn modelId="{B13B82C5-4920-4AF0-AF05-598EDA7AC5C6}" type="presOf" srcId="{BAA0653D-743C-443D-964A-17F82160D2CF}" destId="{E69DB049-075F-4D72-9148-E4F2FAD1CE3A}" srcOrd="1" destOrd="0" presId="urn:microsoft.com/office/officeart/2005/8/layout/cycle2"/>
    <dgm:cxn modelId="{65ADB2DA-EEC4-4F81-92F3-F949254D9A01}" srcId="{B2C491DD-676A-428C-9E34-F57C20DC5FA9}" destId="{D349F0F9-E306-4C7A-81C8-023E4A42DAB3}" srcOrd="0" destOrd="0" parTransId="{494757DA-2920-4018-9257-BA98BBFE3F3C}" sibTransId="{04F21BA6-9158-410A-9F5E-1FD6046ABB9C}"/>
    <dgm:cxn modelId="{52DFC8D7-21F0-4BEE-91EB-884BAF20A05D}" type="presOf" srcId="{A99014B2-30EA-482B-B440-7FD0376D4C0C}" destId="{ABC7BB78-5037-47CE-8570-57BFC448332C}" srcOrd="1" destOrd="0" presId="urn:microsoft.com/office/officeart/2005/8/layout/cycle2"/>
    <dgm:cxn modelId="{2718EFE7-EEE6-4BF7-B868-34E103DF57B8}" type="presOf" srcId="{C9575856-9A61-44D5-9994-9302B28B185F}" destId="{5E87BA11-E3B6-4C11-9568-97D03CDF223B}" srcOrd="0" destOrd="0" presId="urn:microsoft.com/office/officeart/2005/8/layout/cycle2"/>
    <dgm:cxn modelId="{0C36910E-7091-4BF5-846B-C14CA8591888}" type="presOf" srcId="{BAA0653D-743C-443D-964A-17F82160D2CF}" destId="{7AB5BF3B-8E14-4390-969F-1602FAFFC471}" srcOrd="0" destOrd="0" presId="urn:microsoft.com/office/officeart/2005/8/layout/cycle2"/>
    <dgm:cxn modelId="{B24BCAAA-7BF4-4738-ABBB-C0627AF879B9}" type="presOf" srcId="{D38FEBE5-5514-4569-9B15-3441F52D00E1}" destId="{F67341A0-89C2-4B9E-91E2-399978B2CD2A}" srcOrd="0" destOrd="0" presId="urn:microsoft.com/office/officeart/2005/8/layout/cycle2"/>
    <dgm:cxn modelId="{A1DE5141-DE30-446F-BEF5-3363099CC925}" type="presOf" srcId="{4B2880DB-E4F5-4887-92E2-159D4341B65E}" destId="{F14FCFC4-4F5A-4FE3-9C99-86B44672EF91}" srcOrd="1" destOrd="0" presId="urn:microsoft.com/office/officeart/2005/8/layout/cycle2"/>
    <dgm:cxn modelId="{4EBDA961-68B7-456C-8CFE-C9EB4549B3DA}" type="presOf" srcId="{68D198EE-3527-47E1-B819-21ED6E0EDE74}" destId="{3BC44514-D82A-4760-BACD-FAC7E4C90BB8}" srcOrd="0" destOrd="0" presId="urn:microsoft.com/office/officeart/2005/8/layout/cycle2"/>
    <dgm:cxn modelId="{3522FEAD-FDE1-438C-92AB-7FF7B72EF9F0}" srcId="{B2C491DD-676A-428C-9E34-F57C20DC5FA9}" destId="{68D198EE-3527-47E1-B819-21ED6E0EDE74}" srcOrd="1" destOrd="0" parTransId="{D5A0931B-5145-4AD7-A87E-7E15C2EF1F8B}" sibTransId="{4B2880DB-E4F5-4887-92E2-159D4341B65E}"/>
    <dgm:cxn modelId="{CCD27C49-3B55-4E5E-BC38-B3EDC3B7589D}" type="presOf" srcId="{008A8B6B-6978-47C4-B3F4-D67E126ABDBD}" destId="{69FB26D8-D94B-4462-9115-982F803FB235}" srcOrd="1" destOrd="0" presId="urn:microsoft.com/office/officeart/2005/8/layout/cycle2"/>
    <dgm:cxn modelId="{3E4CB617-719D-4D95-86F9-0EF7A1E3A351}" type="presOf" srcId="{A99014B2-30EA-482B-B440-7FD0376D4C0C}" destId="{E66C5A3F-B055-4257-B340-A0D29CAE172E}" srcOrd="0" destOrd="0" presId="urn:microsoft.com/office/officeart/2005/8/layout/cycle2"/>
    <dgm:cxn modelId="{7E6F57A5-DA3D-4BDD-BAEC-3A122119C7F5}" srcId="{B2C491DD-676A-428C-9E34-F57C20DC5FA9}" destId="{D38FEBE5-5514-4569-9B15-3441F52D00E1}" srcOrd="2" destOrd="0" parTransId="{D8177771-98BE-4F36-8726-DAEAD955A5B3}" sibTransId="{BAA0653D-743C-443D-964A-17F82160D2CF}"/>
    <dgm:cxn modelId="{4B0B00F3-867D-4C4F-8E66-8F3D7ED6F424}" type="presOf" srcId="{008A8B6B-6978-47C4-B3F4-D67E126ABDBD}" destId="{4A20067B-A47E-4758-823F-AF501589698A}" srcOrd="0" destOrd="0" presId="urn:microsoft.com/office/officeart/2005/8/layout/cycle2"/>
    <dgm:cxn modelId="{1B55A976-F4AF-4E2D-AEE5-23371984B1E3}" type="presOf" srcId="{04F21BA6-9158-410A-9F5E-1FD6046ABB9C}" destId="{EB3612F3-1CA2-4500-9E30-C6D66743F049}" srcOrd="1" destOrd="0" presId="urn:microsoft.com/office/officeart/2005/8/layout/cycle2"/>
    <dgm:cxn modelId="{C07F6A71-5C20-4EDC-A890-3E9A6FB58202}" type="presOf" srcId="{4F32CA6F-69A0-4851-88F1-CEAF95283E5F}" destId="{6FA372A6-1197-43F5-90D1-A60A10B0B0CD}" srcOrd="0" destOrd="0" presId="urn:microsoft.com/office/officeart/2005/8/layout/cycle2"/>
    <dgm:cxn modelId="{BEC0033E-3D7A-4519-BFDC-22E644DB20EC}" srcId="{B2C491DD-676A-428C-9E34-F57C20DC5FA9}" destId="{4F32CA6F-69A0-4851-88F1-CEAF95283E5F}" srcOrd="3" destOrd="0" parTransId="{BD1DF7E1-D9A7-42F2-A025-E246DF28403D}" sibTransId="{008A8B6B-6978-47C4-B3F4-D67E126ABDBD}"/>
    <dgm:cxn modelId="{6C7703AC-8745-4D8A-A0B7-632AC650BFFC}" type="presOf" srcId="{4B2880DB-E4F5-4887-92E2-159D4341B65E}" destId="{5D2C2968-5A71-4B58-996C-005761B81CFB}" srcOrd="0" destOrd="0" presId="urn:microsoft.com/office/officeart/2005/8/layout/cycle2"/>
    <dgm:cxn modelId="{4C105DA8-F237-4B88-91CC-D2FD860CC3CC}" type="presOf" srcId="{B2C491DD-676A-428C-9E34-F57C20DC5FA9}" destId="{75D91EAC-22A8-4057-BAE6-ECE4EDFF1A25}" srcOrd="0" destOrd="0" presId="urn:microsoft.com/office/officeart/2005/8/layout/cycle2"/>
    <dgm:cxn modelId="{5068687E-D1B2-47BF-8D30-131FC0EDD626}" type="presParOf" srcId="{75D91EAC-22A8-4057-BAE6-ECE4EDFF1A25}" destId="{ADB50A0F-2004-4436-89B3-08D7707B825E}" srcOrd="0" destOrd="0" presId="urn:microsoft.com/office/officeart/2005/8/layout/cycle2"/>
    <dgm:cxn modelId="{B6C57DF7-2948-4072-8F06-964B2821D2FE}" type="presParOf" srcId="{75D91EAC-22A8-4057-BAE6-ECE4EDFF1A25}" destId="{4207AEA1-0C05-4C2E-922D-ED94F16D9DD5}" srcOrd="1" destOrd="0" presId="urn:microsoft.com/office/officeart/2005/8/layout/cycle2"/>
    <dgm:cxn modelId="{06BD0C25-E571-4394-BEEF-4D6145462578}" type="presParOf" srcId="{4207AEA1-0C05-4C2E-922D-ED94F16D9DD5}" destId="{EB3612F3-1CA2-4500-9E30-C6D66743F049}" srcOrd="0" destOrd="0" presId="urn:microsoft.com/office/officeart/2005/8/layout/cycle2"/>
    <dgm:cxn modelId="{2FD16657-FACF-4139-8A29-8AD279714715}" type="presParOf" srcId="{75D91EAC-22A8-4057-BAE6-ECE4EDFF1A25}" destId="{3BC44514-D82A-4760-BACD-FAC7E4C90BB8}" srcOrd="2" destOrd="0" presId="urn:microsoft.com/office/officeart/2005/8/layout/cycle2"/>
    <dgm:cxn modelId="{A263070F-6D65-4C4B-9C93-76DF1341C474}" type="presParOf" srcId="{75D91EAC-22A8-4057-BAE6-ECE4EDFF1A25}" destId="{5D2C2968-5A71-4B58-996C-005761B81CFB}" srcOrd="3" destOrd="0" presId="urn:microsoft.com/office/officeart/2005/8/layout/cycle2"/>
    <dgm:cxn modelId="{582EB1BF-9BD0-499B-B820-64C24AD97C1A}" type="presParOf" srcId="{5D2C2968-5A71-4B58-996C-005761B81CFB}" destId="{F14FCFC4-4F5A-4FE3-9C99-86B44672EF91}" srcOrd="0" destOrd="0" presId="urn:microsoft.com/office/officeart/2005/8/layout/cycle2"/>
    <dgm:cxn modelId="{349EAB8E-027D-4D22-9DC2-9D2BD6D897DC}" type="presParOf" srcId="{75D91EAC-22A8-4057-BAE6-ECE4EDFF1A25}" destId="{F67341A0-89C2-4B9E-91E2-399978B2CD2A}" srcOrd="4" destOrd="0" presId="urn:microsoft.com/office/officeart/2005/8/layout/cycle2"/>
    <dgm:cxn modelId="{BE2C98DF-39F7-4B63-9A15-CBBED23E60DF}" type="presParOf" srcId="{75D91EAC-22A8-4057-BAE6-ECE4EDFF1A25}" destId="{7AB5BF3B-8E14-4390-969F-1602FAFFC471}" srcOrd="5" destOrd="0" presId="urn:microsoft.com/office/officeart/2005/8/layout/cycle2"/>
    <dgm:cxn modelId="{06F1C54B-6639-4762-B007-2F0C618B6A09}" type="presParOf" srcId="{7AB5BF3B-8E14-4390-969F-1602FAFFC471}" destId="{E69DB049-075F-4D72-9148-E4F2FAD1CE3A}" srcOrd="0" destOrd="0" presId="urn:microsoft.com/office/officeart/2005/8/layout/cycle2"/>
    <dgm:cxn modelId="{C6B53E2B-EF7A-42E5-9957-BC840696C10D}" type="presParOf" srcId="{75D91EAC-22A8-4057-BAE6-ECE4EDFF1A25}" destId="{6FA372A6-1197-43F5-90D1-A60A10B0B0CD}" srcOrd="6" destOrd="0" presId="urn:microsoft.com/office/officeart/2005/8/layout/cycle2"/>
    <dgm:cxn modelId="{9E5526A7-BC28-4B80-A93E-2D7CD3494EC7}" type="presParOf" srcId="{75D91EAC-22A8-4057-BAE6-ECE4EDFF1A25}" destId="{4A20067B-A47E-4758-823F-AF501589698A}" srcOrd="7" destOrd="0" presId="urn:microsoft.com/office/officeart/2005/8/layout/cycle2"/>
    <dgm:cxn modelId="{5260403F-AFF6-4DC5-AA66-F3B5DC320135}" type="presParOf" srcId="{4A20067B-A47E-4758-823F-AF501589698A}" destId="{69FB26D8-D94B-4462-9115-982F803FB235}" srcOrd="0" destOrd="0" presId="urn:microsoft.com/office/officeart/2005/8/layout/cycle2"/>
    <dgm:cxn modelId="{B92A7D23-F6D2-4A91-93DA-7D471580A5F1}" type="presParOf" srcId="{75D91EAC-22A8-4057-BAE6-ECE4EDFF1A25}" destId="{5E87BA11-E3B6-4C11-9568-97D03CDF223B}" srcOrd="8" destOrd="0" presId="urn:microsoft.com/office/officeart/2005/8/layout/cycle2"/>
    <dgm:cxn modelId="{22DF147A-86D7-400F-929D-F96DB65DDBC8}" type="presParOf" srcId="{75D91EAC-22A8-4057-BAE6-ECE4EDFF1A25}" destId="{E66C5A3F-B055-4257-B340-A0D29CAE172E}" srcOrd="9" destOrd="0" presId="urn:microsoft.com/office/officeart/2005/8/layout/cycle2"/>
    <dgm:cxn modelId="{2BE76F1B-919E-40DF-881F-F8ED1D8C8D52}" type="presParOf" srcId="{E66C5A3F-B055-4257-B340-A0D29CAE172E}" destId="{ABC7BB78-5037-47CE-8570-57BFC448332C}"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B50A0F-2004-4436-89B3-08D7707B825E}">
      <dsp:nvSpPr>
        <dsp:cNvPr id="0" name=""/>
        <dsp:cNvSpPr/>
      </dsp:nvSpPr>
      <dsp:spPr>
        <a:xfrm>
          <a:off x="3020466" y="248"/>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Creating Data</a:t>
          </a:r>
          <a:endParaRPr lang="en-US" sz="1600" kern="1200" dirty="0"/>
        </a:p>
      </dsp:txBody>
      <dsp:txXfrm>
        <a:off x="3240556" y="220338"/>
        <a:ext cx="1062686" cy="1062686"/>
      </dsp:txXfrm>
    </dsp:sp>
    <dsp:sp modelId="{4207AEA1-0C05-4C2E-922D-ED94F16D9DD5}">
      <dsp:nvSpPr>
        <dsp:cNvPr id="0" name=""/>
        <dsp:cNvSpPr/>
      </dsp:nvSpPr>
      <dsp:spPr>
        <a:xfrm rot="2160000">
          <a:off x="4475604" y="11541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4487021" y="1220429"/>
        <a:ext cx="278984" cy="304331"/>
      </dsp:txXfrm>
    </dsp:sp>
    <dsp:sp modelId="{3BC44514-D82A-4760-BACD-FAC7E4C90BB8}">
      <dsp:nvSpPr>
        <dsp:cNvPr id="0" name=""/>
        <dsp:cNvSpPr/>
      </dsp:nvSpPr>
      <dsp:spPr>
        <a:xfrm>
          <a:off x="4844676"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Processing Data</a:t>
          </a:r>
          <a:endParaRPr lang="en-US" sz="1600" kern="1200" dirty="0"/>
        </a:p>
      </dsp:txBody>
      <dsp:txXfrm>
        <a:off x="5064766" y="1545704"/>
        <a:ext cx="1062686" cy="1062686"/>
      </dsp:txXfrm>
    </dsp:sp>
    <dsp:sp modelId="{5D2C2968-5A71-4B58-996C-005761B81CFB}">
      <dsp:nvSpPr>
        <dsp:cNvPr id="0" name=""/>
        <dsp:cNvSpPr/>
      </dsp:nvSpPr>
      <dsp:spPr>
        <a:xfrm rot="6480000">
          <a:off x="5051927" y="2884954"/>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5130183" y="2929540"/>
        <a:ext cx="278984" cy="304331"/>
      </dsp:txXfrm>
    </dsp:sp>
    <dsp:sp modelId="{F67341A0-89C2-4B9E-91E2-399978B2CD2A}">
      <dsp:nvSpPr>
        <dsp:cNvPr id="0" name=""/>
        <dsp:cNvSpPr/>
      </dsp:nvSpPr>
      <dsp:spPr>
        <a:xfrm>
          <a:off x="4147890"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Analyzing Data</a:t>
          </a:r>
          <a:endParaRPr lang="en-US" sz="1600" kern="1200" dirty="0"/>
        </a:p>
      </dsp:txBody>
      <dsp:txXfrm>
        <a:off x="4367980" y="3690191"/>
        <a:ext cx="1062686" cy="1062686"/>
      </dsp:txXfrm>
    </dsp:sp>
    <dsp:sp modelId="{7AB5BF3B-8E14-4390-969F-1602FAFFC471}">
      <dsp:nvSpPr>
        <dsp:cNvPr id="0" name=""/>
        <dsp:cNvSpPr/>
      </dsp:nvSpPr>
      <dsp:spPr>
        <a:xfrm rot="10800000">
          <a:off x="3583904" y="39679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3703469" y="4069368"/>
        <a:ext cx="278984" cy="304331"/>
      </dsp:txXfrm>
    </dsp:sp>
    <dsp:sp modelId="{6FA372A6-1197-43F5-90D1-A60A10B0B0CD}">
      <dsp:nvSpPr>
        <dsp:cNvPr id="0" name=""/>
        <dsp:cNvSpPr/>
      </dsp:nvSpPr>
      <dsp:spPr>
        <a:xfrm>
          <a:off x="1893043"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Preserving Data</a:t>
          </a:r>
          <a:endParaRPr lang="en-US" sz="1600" kern="1200" dirty="0"/>
        </a:p>
      </dsp:txBody>
      <dsp:txXfrm>
        <a:off x="2113133" y="3690191"/>
        <a:ext cx="1062686" cy="1062686"/>
      </dsp:txXfrm>
    </dsp:sp>
    <dsp:sp modelId="{4A20067B-A47E-4758-823F-AF501589698A}">
      <dsp:nvSpPr>
        <dsp:cNvPr id="0" name=""/>
        <dsp:cNvSpPr/>
      </dsp:nvSpPr>
      <dsp:spPr>
        <a:xfrm rot="15120000">
          <a:off x="2100294" y="2906409"/>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2178550" y="3064709"/>
        <a:ext cx="278984" cy="304331"/>
      </dsp:txXfrm>
    </dsp:sp>
    <dsp:sp modelId="{5E87BA11-E3B6-4C11-9568-97D03CDF223B}">
      <dsp:nvSpPr>
        <dsp:cNvPr id="0" name=""/>
        <dsp:cNvSpPr/>
      </dsp:nvSpPr>
      <dsp:spPr>
        <a:xfrm>
          <a:off x="1196257"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Giving Access to Data</a:t>
          </a:r>
          <a:endParaRPr lang="en-US" sz="1600" kern="1200" dirty="0"/>
        </a:p>
      </dsp:txBody>
      <dsp:txXfrm>
        <a:off x="1416347" y="1545704"/>
        <a:ext cx="1062686" cy="1062686"/>
      </dsp:txXfrm>
    </dsp:sp>
    <dsp:sp modelId="{E66C5A3F-B055-4257-B340-A0D29CAE172E}">
      <dsp:nvSpPr>
        <dsp:cNvPr id="0" name=""/>
        <dsp:cNvSpPr/>
      </dsp:nvSpPr>
      <dsp:spPr>
        <a:xfrm rot="19440000">
          <a:off x="2651394" y="116738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2662811" y="1303967"/>
        <a:ext cx="278984" cy="3043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B50A0F-2004-4436-89B3-08D7707B825E}">
      <dsp:nvSpPr>
        <dsp:cNvPr id="0" name=""/>
        <dsp:cNvSpPr/>
      </dsp:nvSpPr>
      <dsp:spPr>
        <a:xfrm>
          <a:off x="3020466" y="248"/>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Creating Data</a:t>
          </a:r>
          <a:endParaRPr lang="en-US" sz="1600" kern="1200" dirty="0"/>
        </a:p>
      </dsp:txBody>
      <dsp:txXfrm>
        <a:off x="3240556" y="220338"/>
        <a:ext cx="1062686" cy="1062686"/>
      </dsp:txXfrm>
    </dsp:sp>
    <dsp:sp modelId="{4207AEA1-0C05-4C2E-922D-ED94F16D9DD5}">
      <dsp:nvSpPr>
        <dsp:cNvPr id="0" name=""/>
        <dsp:cNvSpPr/>
      </dsp:nvSpPr>
      <dsp:spPr>
        <a:xfrm rot="2160000">
          <a:off x="4475604" y="11541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4487021" y="1220429"/>
        <a:ext cx="278984" cy="304331"/>
      </dsp:txXfrm>
    </dsp:sp>
    <dsp:sp modelId="{3BC44514-D82A-4760-BACD-FAC7E4C90BB8}">
      <dsp:nvSpPr>
        <dsp:cNvPr id="0" name=""/>
        <dsp:cNvSpPr/>
      </dsp:nvSpPr>
      <dsp:spPr>
        <a:xfrm>
          <a:off x="4844676"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Processing Data</a:t>
          </a:r>
          <a:endParaRPr lang="en-US" sz="1600" kern="1200" dirty="0"/>
        </a:p>
      </dsp:txBody>
      <dsp:txXfrm>
        <a:off x="5064766" y="1545704"/>
        <a:ext cx="1062686" cy="1062686"/>
      </dsp:txXfrm>
    </dsp:sp>
    <dsp:sp modelId="{5D2C2968-5A71-4B58-996C-005761B81CFB}">
      <dsp:nvSpPr>
        <dsp:cNvPr id="0" name=""/>
        <dsp:cNvSpPr/>
      </dsp:nvSpPr>
      <dsp:spPr>
        <a:xfrm rot="6480000">
          <a:off x="5051927" y="2884954"/>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5130183" y="2929540"/>
        <a:ext cx="278984" cy="304331"/>
      </dsp:txXfrm>
    </dsp:sp>
    <dsp:sp modelId="{F67341A0-89C2-4B9E-91E2-399978B2CD2A}">
      <dsp:nvSpPr>
        <dsp:cNvPr id="0" name=""/>
        <dsp:cNvSpPr/>
      </dsp:nvSpPr>
      <dsp:spPr>
        <a:xfrm>
          <a:off x="4147890"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Analyzing Data</a:t>
          </a:r>
          <a:endParaRPr lang="en-US" sz="1600" kern="1200" dirty="0"/>
        </a:p>
      </dsp:txBody>
      <dsp:txXfrm>
        <a:off x="4367980" y="3690191"/>
        <a:ext cx="1062686" cy="1062686"/>
      </dsp:txXfrm>
    </dsp:sp>
    <dsp:sp modelId="{7AB5BF3B-8E14-4390-969F-1602FAFFC471}">
      <dsp:nvSpPr>
        <dsp:cNvPr id="0" name=""/>
        <dsp:cNvSpPr/>
      </dsp:nvSpPr>
      <dsp:spPr>
        <a:xfrm rot="10800000">
          <a:off x="3583904" y="39679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3703469" y="4069368"/>
        <a:ext cx="278984" cy="304331"/>
      </dsp:txXfrm>
    </dsp:sp>
    <dsp:sp modelId="{6FA372A6-1197-43F5-90D1-A60A10B0B0CD}">
      <dsp:nvSpPr>
        <dsp:cNvPr id="0" name=""/>
        <dsp:cNvSpPr/>
      </dsp:nvSpPr>
      <dsp:spPr>
        <a:xfrm>
          <a:off x="1893043"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Preserving Data</a:t>
          </a:r>
          <a:endParaRPr lang="en-US" sz="1600" kern="1200" dirty="0"/>
        </a:p>
      </dsp:txBody>
      <dsp:txXfrm>
        <a:off x="2113133" y="3690191"/>
        <a:ext cx="1062686" cy="1062686"/>
      </dsp:txXfrm>
    </dsp:sp>
    <dsp:sp modelId="{4A20067B-A47E-4758-823F-AF501589698A}">
      <dsp:nvSpPr>
        <dsp:cNvPr id="0" name=""/>
        <dsp:cNvSpPr/>
      </dsp:nvSpPr>
      <dsp:spPr>
        <a:xfrm rot="15120000">
          <a:off x="2100294" y="2906409"/>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2178550" y="3064709"/>
        <a:ext cx="278984" cy="304331"/>
      </dsp:txXfrm>
    </dsp:sp>
    <dsp:sp modelId="{5E87BA11-E3B6-4C11-9568-97D03CDF223B}">
      <dsp:nvSpPr>
        <dsp:cNvPr id="0" name=""/>
        <dsp:cNvSpPr/>
      </dsp:nvSpPr>
      <dsp:spPr>
        <a:xfrm>
          <a:off x="1196257"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Giving Access to Data</a:t>
          </a:r>
          <a:endParaRPr lang="en-US" sz="1600" kern="1200" dirty="0"/>
        </a:p>
      </dsp:txBody>
      <dsp:txXfrm>
        <a:off x="1416347" y="1545704"/>
        <a:ext cx="1062686" cy="1062686"/>
      </dsp:txXfrm>
    </dsp:sp>
    <dsp:sp modelId="{E66C5A3F-B055-4257-B340-A0D29CAE172E}">
      <dsp:nvSpPr>
        <dsp:cNvPr id="0" name=""/>
        <dsp:cNvSpPr/>
      </dsp:nvSpPr>
      <dsp:spPr>
        <a:xfrm rot="19440000">
          <a:off x="2651394" y="116738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2662811" y="1303967"/>
        <a:ext cx="278984" cy="3043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B50A0F-2004-4436-89B3-08D7707B825E}">
      <dsp:nvSpPr>
        <dsp:cNvPr id="0" name=""/>
        <dsp:cNvSpPr/>
      </dsp:nvSpPr>
      <dsp:spPr>
        <a:xfrm>
          <a:off x="3020466" y="248"/>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Creating Data</a:t>
          </a:r>
          <a:endParaRPr lang="en-US" sz="1600" kern="1200" dirty="0"/>
        </a:p>
      </dsp:txBody>
      <dsp:txXfrm>
        <a:off x="3240556" y="220338"/>
        <a:ext cx="1062686" cy="1062686"/>
      </dsp:txXfrm>
    </dsp:sp>
    <dsp:sp modelId="{4207AEA1-0C05-4C2E-922D-ED94F16D9DD5}">
      <dsp:nvSpPr>
        <dsp:cNvPr id="0" name=""/>
        <dsp:cNvSpPr/>
      </dsp:nvSpPr>
      <dsp:spPr>
        <a:xfrm rot="2160000">
          <a:off x="4475604" y="11541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4487021" y="1220429"/>
        <a:ext cx="278984" cy="304331"/>
      </dsp:txXfrm>
    </dsp:sp>
    <dsp:sp modelId="{3BC44514-D82A-4760-BACD-FAC7E4C90BB8}">
      <dsp:nvSpPr>
        <dsp:cNvPr id="0" name=""/>
        <dsp:cNvSpPr/>
      </dsp:nvSpPr>
      <dsp:spPr>
        <a:xfrm>
          <a:off x="4844676"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Processing Data</a:t>
          </a:r>
          <a:endParaRPr lang="en-US" sz="1600" kern="1200" dirty="0"/>
        </a:p>
      </dsp:txBody>
      <dsp:txXfrm>
        <a:off x="5064766" y="1545704"/>
        <a:ext cx="1062686" cy="1062686"/>
      </dsp:txXfrm>
    </dsp:sp>
    <dsp:sp modelId="{5D2C2968-5A71-4B58-996C-005761B81CFB}">
      <dsp:nvSpPr>
        <dsp:cNvPr id="0" name=""/>
        <dsp:cNvSpPr/>
      </dsp:nvSpPr>
      <dsp:spPr>
        <a:xfrm rot="6480000">
          <a:off x="5051927" y="2884954"/>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5130183" y="2929540"/>
        <a:ext cx="278984" cy="304331"/>
      </dsp:txXfrm>
    </dsp:sp>
    <dsp:sp modelId="{F67341A0-89C2-4B9E-91E2-399978B2CD2A}">
      <dsp:nvSpPr>
        <dsp:cNvPr id="0" name=""/>
        <dsp:cNvSpPr/>
      </dsp:nvSpPr>
      <dsp:spPr>
        <a:xfrm>
          <a:off x="4147890"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Analyzing Data</a:t>
          </a:r>
          <a:endParaRPr lang="en-US" sz="1600" kern="1200" dirty="0"/>
        </a:p>
      </dsp:txBody>
      <dsp:txXfrm>
        <a:off x="4367980" y="3690191"/>
        <a:ext cx="1062686" cy="1062686"/>
      </dsp:txXfrm>
    </dsp:sp>
    <dsp:sp modelId="{7AB5BF3B-8E14-4390-969F-1602FAFFC471}">
      <dsp:nvSpPr>
        <dsp:cNvPr id="0" name=""/>
        <dsp:cNvSpPr/>
      </dsp:nvSpPr>
      <dsp:spPr>
        <a:xfrm rot="10800000">
          <a:off x="3583904" y="39679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3703469" y="4069368"/>
        <a:ext cx="278984" cy="304331"/>
      </dsp:txXfrm>
    </dsp:sp>
    <dsp:sp modelId="{6FA372A6-1197-43F5-90D1-A60A10B0B0CD}">
      <dsp:nvSpPr>
        <dsp:cNvPr id="0" name=""/>
        <dsp:cNvSpPr/>
      </dsp:nvSpPr>
      <dsp:spPr>
        <a:xfrm>
          <a:off x="1893043"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Preserving Data</a:t>
          </a:r>
          <a:endParaRPr lang="en-US" sz="1600" kern="1200" dirty="0"/>
        </a:p>
      </dsp:txBody>
      <dsp:txXfrm>
        <a:off x="2113133" y="3690191"/>
        <a:ext cx="1062686" cy="1062686"/>
      </dsp:txXfrm>
    </dsp:sp>
    <dsp:sp modelId="{4A20067B-A47E-4758-823F-AF501589698A}">
      <dsp:nvSpPr>
        <dsp:cNvPr id="0" name=""/>
        <dsp:cNvSpPr/>
      </dsp:nvSpPr>
      <dsp:spPr>
        <a:xfrm rot="15120000">
          <a:off x="2100294" y="2906409"/>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2178550" y="3064709"/>
        <a:ext cx="278984" cy="304331"/>
      </dsp:txXfrm>
    </dsp:sp>
    <dsp:sp modelId="{5E87BA11-E3B6-4C11-9568-97D03CDF223B}">
      <dsp:nvSpPr>
        <dsp:cNvPr id="0" name=""/>
        <dsp:cNvSpPr/>
      </dsp:nvSpPr>
      <dsp:spPr>
        <a:xfrm>
          <a:off x="1196257"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Giving Access to Data</a:t>
          </a:r>
          <a:endParaRPr lang="en-US" sz="1600" kern="1200" dirty="0"/>
        </a:p>
      </dsp:txBody>
      <dsp:txXfrm>
        <a:off x="1416347" y="1545704"/>
        <a:ext cx="1062686" cy="1062686"/>
      </dsp:txXfrm>
    </dsp:sp>
    <dsp:sp modelId="{E66C5A3F-B055-4257-B340-A0D29CAE172E}">
      <dsp:nvSpPr>
        <dsp:cNvPr id="0" name=""/>
        <dsp:cNvSpPr/>
      </dsp:nvSpPr>
      <dsp:spPr>
        <a:xfrm rot="19440000">
          <a:off x="2651394" y="116738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2662811" y="1303967"/>
        <a:ext cx="278984" cy="3043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B50A0F-2004-4436-89B3-08D7707B825E}">
      <dsp:nvSpPr>
        <dsp:cNvPr id="0" name=""/>
        <dsp:cNvSpPr/>
      </dsp:nvSpPr>
      <dsp:spPr>
        <a:xfrm>
          <a:off x="3020466" y="248"/>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Creating Data</a:t>
          </a:r>
          <a:endParaRPr lang="en-US" sz="1600" kern="1200" dirty="0"/>
        </a:p>
      </dsp:txBody>
      <dsp:txXfrm>
        <a:off x="3240556" y="220338"/>
        <a:ext cx="1062686" cy="1062686"/>
      </dsp:txXfrm>
    </dsp:sp>
    <dsp:sp modelId="{4207AEA1-0C05-4C2E-922D-ED94F16D9DD5}">
      <dsp:nvSpPr>
        <dsp:cNvPr id="0" name=""/>
        <dsp:cNvSpPr/>
      </dsp:nvSpPr>
      <dsp:spPr>
        <a:xfrm rot="2160000">
          <a:off x="4475604" y="11541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4487021" y="1220429"/>
        <a:ext cx="278984" cy="304331"/>
      </dsp:txXfrm>
    </dsp:sp>
    <dsp:sp modelId="{3BC44514-D82A-4760-BACD-FAC7E4C90BB8}">
      <dsp:nvSpPr>
        <dsp:cNvPr id="0" name=""/>
        <dsp:cNvSpPr/>
      </dsp:nvSpPr>
      <dsp:spPr>
        <a:xfrm>
          <a:off x="4844676"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Processing Data</a:t>
          </a:r>
          <a:endParaRPr lang="en-US" sz="1600" kern="1200" dirty="0"/>
        </a:p>
      </dsp:txBody>
      <dsp:txXfrm>
        <a:off x="5064766" y="1545704"/>
        <a:ext cx="1062686" cy="1062686"/>
      </dsp:txXfrm>
    </dsp:sp>
    <dsp:sp modelId="{5D2C2968-5A71-4B58-996C-005761B81CFB}">
      <dsp:nvSpPr>
        <dsp:cNvPr id="0" name=""/>
        <dsp:cNvSpPr/>
      </dsp:nvSpPr>
      <dsp:spPr>
        <a:xfrm rot="6480000">
          <a:off x="5051927" y="2884954"/>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5130183" y="2929540"/>
        <a:ext cx="278984" cy="304331"/>
      </dsp:txXfrm>
    </dsp:sp>
    <dsp:sp modelId="{F67341A0-89C2-4B9E-91E2-399978B2CD2A}">
      <dsp:nvSpPr>
        <dsp:cNvPr id="0" name=""/>
        <dsp:cNvSpPr/>
      </dsp:nvSpPr>
      <dsp:spPr>
        <a:xfrm>
          <a:off x="4147890"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Analyzing Data</a:t>
          </a:r>
          <a:endParaRPr lang="en-US" sz="1600" kern="1200" dirty="0"/>
        </a:p>
      </dsp:txBody>
      <dsp:txXfrm>
        <a:off x="4367980" y="3690191"/>
        <a:ext cx="1062686" cy="1062686"/>
      </dsp:txXfrm>
    </dsp:sp>
    <dsp:sp modelId="{7AB5BF3B-8E14-4390-969F-1602FAFFC471}">
      <dsp:nvSpPr>
        <dsp:cNvPr id="0" name=""/>
        <dsp:cNvSpPr/>
      </dsp:nvSpPr>
      <dsp:spPr>
        <a:xfrm rot="10800000">
          <a:off x="3583904" y="39679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3703469" y="4069368"/>
        <a:ext cx="278984" cy="304331"/>
      </dsp:txXfrm>
    </dsp:sp>
    <dsp:sp modelId="{6FA372A6-1197-43F5-90D1-A60A10B0B0CD}">
      <dsp:nvSpPr>
        <dsp:cNvPr id="0" name=""/>
        <dsp:cNvSpPr/>
      </dsp:nvSpPr>
      <dsp:spPr>
        <a:xfrm>
          <a:off x="1893043"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Preserving Data</a:t>
          </a:r>
          <a:endParaRPr lang="en-US" sz="1600" kern="1200" dirty="0"/>
        </a:p>
      </dsp:txBody>
      <dsp:txXfrm>
        <a:off x="2113133" y="3690191"/>
        <a:ext cx="1062686" cy="1062686"/>
      </dsp:txXfrm>
    </dsp:sp>
    <dsp:sp modelId="{4A20067B-A47E-4758-823F-AF501589698A}">
      <dsp:nvSpPr>
        <dsp:cNvPr id="0" name=""/>
        <dsp:cNvSpPr/>
      </dsp:nvSpPr>
      <dsp:spPr>
        <a:xfrm rot="15120000">
          <a:off x="2100294" y="2906409"/>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2178550" y="3064709"/>
        <a:ext cx="278984" cy="304331"/>
      </dsp:txXfrm>
    </dsp:sp>
    <dsp:sp modelId="{5E87BA11-E3B6-4C11-9568-97D03CDF223B}">
      <dsp:nvSpPr>
        <dsp:cNvPr id="0" name=""/>
        <dsp:cNvSpPr/>
      </dsp:nvSpPr>
      <dsp:spPr>
        <a:xfrm>
          <a:off x="1196257"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Giving Access to Data</a:t>
          </a:r>
          <a:endParaRPr lang="en-US" sz="1600" kern="1200" dirty="0"/>
        </a:p>
      </dsp:txBody>
      <dsp:txXfrm>
        <a:off x="1416347" y="1545704"/>
        <a:ext cx="1062686" cy="1062686"/>
      </dsp:txXfrm>
    </dsp:sp>
    <dsp:sp modelId="{E66C5A3F-B055-4257-B340-A0D29CAE172E}">
      <dsp:nvSpPr>
        <dsp:cNvPr id="0" name=""/>
        <dsp:cNvSpPr/>
      </dsp:nvSpPr>
      <dsp:spPr>
        <a:xfrm rot="19440000">
          <a:off x="2651394" y="116738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2662811" y="1303967"/>
        <a:ext cx="278984" cy="30433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B50A0F-2004-4436-89B3-08D7707B825E}">
      <dsp:nvSpPr>
        <dsp:cNvPr id="0" name=""/>
        <dsp:cNvSpPr/>
      </dsp:nvSpPr>
      <dsp:spPr>
        <a:xfrm>
          <a:off x="3020466" y="248"/>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Creating Data</a:t>
          </a:r>
          <a:endParaRPr lang="en-US" sz="1600" kern="1200" dirty="0"/>
        </a:p>
      </dsp:txBody>
      <dsp:txXfrm>
        <a:off x="3240556" y="220338"/>
        <a:ext cx="1062686" cy="1062686"/>
      </dsp:txXfrm>
    </dsp:sp>
    <dsp:sp modelId="{4207AEA1-0C05-4C2E-922D-ED94F16D9DD5}">
      <dsp:nvSpPr>
        <dsp:cNvPr id="0" name=""/>
        <dsp:cNvSpPr/>
      </dsp:nvSpPr>
      <dsp:spPr>
        <a:xfrm rot="2160000">
          <a:off x="4475604" y="11541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4487021" y="1220429"/>
        <a:ext cx="278984" cy="304331"/>
      </dsp:txXfrm>
    </dsp:sp>
    <dsp:sp modelId="{3BC44514-D82A-4760-BACD-FAC7E4C90BB8}">
      <dsp:nvSpPr>
        <dsp:cNvPr id="0" name=""/>
        <dsp:cNvSpPr/>
      </dsp:nvSpPr>
      <dsp:spPr>
        <a:xfrm>
          <a:off x="4844676"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Processing Data</a:t>
          </a:r>
          <a:endParaRPr lang="en-US" sz="1600" kern="1200" dirty="0"/>
        </a:p>
      </dsp:txBody>
      <dsp:txXfrm>
        <a:off x="5064766" y="1545704"/>
        <a:ext cx="1062686" cy="1062686"/>
      </dsp:txXfrm>
    </dsp:sp>
    <dsp:sp modelId="{5D2C2968-5A71-4B58-996C-005761B81CFB}">
      <dsp:nvSpPr>
        <dsp:cNvPr id="0" name=""/>
        <dsp:cNvSpPr/>
      </dsp:nvSpPr>
      <dsp:spPr>
        <a:xfrm rot="6480000">
          <a:off x="5051927" y="2884954"/>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5130183" y="2929540"/>
        <a:ext cx="278984" cy="304331"/>
      </dsp:txXfrm>
    </dsp:sp>
    <dsp:sp modelId="{F67341A0-89C2-4B9E-91E2-399978B2CD2A}">
      <dsp:nvSpPr>
        <dsp:cNvPr id="0" name=""/>
        <dsp:cNvSpPr/>
      </dsp:nvSpPr>
      <dsp:spPr>
        <a:xfrm>
          <a:off x="4147890"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Analyzing Data</a:t>
          </a:r>
          <a:endParaRPr lang="en-US" sz="1600" kern="1200" dirty="0"/>
        </a:p>
      </dsp:txBody>
      <dsp:txXfrm>
        <a:off x="4367980" y="3690191"/>
        <a:ext cx="1062686" cy="1062686"/>
      </dsp:txXfrm>
    </dsp:sp>
    <dsp:sp modelId="{7AB5BF3B-8E14-4390-969F-1602FAFFC471}">
      <dsp:nvSpPr>
        <dsp:cNvPr id="0" name=""/>
        <dsp:cNvSpPr/>
      </dsp:nvSpPr>
      <dsp:spPr>
        <a:xfrm rot="10800000">
          <a:off x="3583904" y="396792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3703469" y="4069368"/>
        <a:ext cx="278984" cy="304331"/>
      </dsp:txXfrm>
    </dsp:sp>
    <dsp:sp modelId="{6FA372A6-1197-43F5-90D1-A60A10B0B0CD}">
      <dsp:nvSpPr>
        <dsp:cNvPr id="0" name=""/>
        <dsp:cNvSpPr/>
      </dsp:nvSpPr>
      <dsp:spPr>
        <a:xfrm>
          <a:off x="1893043" y="3470101"/>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Preserving Data</a:t>
          </a:r>
          <a:endParaRPr lang="en-US" sz="1600" kern="1200" dirty="0"/>
        </a:p>
      </dsp:txBody>
      <dsp:txXfrm>
        <a:off x="2113133" y="3690191"/>
        <a:ext cx="1062686" cy="1062686"/>
      </dsp:txXfrm>
    </dsp:sp>
    <dsp:sp modelId="{4A20067B-A47E-4758-823F-AF501589698A}">
      <dsp:nvSpPr>
        <dsp:cNvPr id="0" name=""/>
        <dsp:cNvSpPr/>
      </dsp:nvSpPr>
      <dsp:spPr>
        <a:xfrm rot="15120000">
          <a:off x="2100294" y="2906409"/>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rot="10800000">
        <a:off x="2178550" y="3064709"/>
        <a:ext cx="278984" cy="304331"/>
      </dsp:txXfrm>
    </dsp:sp>
    <dsp:sp modelId="{5E87BA11-E3B6-4C11-9568-97D03CDF223B}">
      <dsp:nvSpPr>
        <dsp:cNvPr id="0" name=""/>
        <dsp:cNvSpPr/>
      </dsp:nvSpPr>
      <dsp:spPr>
        <a:xfrm>
          <a:off x="1196257" y="1325614"/>
          <a:ext cx="1502866" cy="150286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Giving Access to Data</a:t>
          </a:r>
          <a:endParaRPr lang="en-US" sz="1600" kern="1200" dirty="0"/>
        </a:p>
      </dsp:txBody>
      <dsp:txXfrm>
        <a:off x="1416347" y="1545704"/>
        <a:ext cx="1062686" cy="1062686"/>
      </dsp:txXfrm>
    </dsp:sp>
    <dsp:sp modelId="{E66C5A3F-B055-4257-B340-A0D29CAE172E}">
      <dsp:nvSpPr>
        <dsp:cNvPr id="0" name=""/>
        <dsp:cNvSpPr/>
      </dsp:nvSpPr>
      <dsp:spPr>
        <a:xfrm rot="19440000">
          <a:off x="2651394" y="1167385"/>
          <a:ext cx="398549" cy="507217"/>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2662811" y="1303967"/>
        <a:ext cx="278984" cy="30433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F3E775C3-B4A0-4AAA-A4B4-897B8182602F}" type="datetimeFigureOut">
              <a:rPr lang="en-US" smtClean="0"/>
              <a:t>2/1/2018</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9C01067F-496E-4D67-A643-0A044CF55386}" type="slidenum">
              <a:rPr lang="en-US" smtClean="0"/>
              <a:t>‹#›</a:t>
            </a:fld>
            <a:endParaRPr lang="en-US"/>
          </a:p>
        </p:txBody>
      </p:sp>
    </p:spTree>
    <p:extLst>
      <p:ext uri="{BB962C8B-B14F-4D97-AF65-F5344CB8AC3E}">
        <p14:creationId xmlns:p14="http://schemas.microsoft.com/office/powerpoint/2010/main" val="4121963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4" name="Shape 4"/>
          <p:cNvSpPr txBox="1">
            <a:spLocks noGrp="1"/>
          </p:cNvSpPr>
          <p:nvPr>
            <p:ph type="dt" idx="10"/>
          </p:nvPr>
        </p:nvSpPr>
        <p:spPr>
          <a:xfrm>
            <a:off x="3970337" y="0"/>
            <a:ext cx="3038475" cy="465138"/>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701675" y="4416425"/>
            <a:ext cx="5607049" cy="4183063"/>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675"/>
            <a:ext cx="3038475" cy="465138"/>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1376067768"/>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5" name="Shape 65"/>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Instructions: </a:t>
            </a:r>
            <a:r>
              <a:rPr lang="en-US" dirty="0"/>
              <a:t>Customize first slide with institutional or other template, instructor’s name(s), and date.</a:t>
            </a:r>
          </a:p>
          <a:p>
            <a:pPr marL="0" marR="0" lvl="0" indent="0" algn="l" rtl="0">
              <a:spcBef>
                <a:spcPts val="0"/>
              </a:spcBef>
              <a:spcAft>
                <a:spcPts val="0"/>
              </a:spcAft>
              <a:buSzPct val="25000"/>
              <a:buNone/>
            </a:pPr>
            <a:endParaRPr dirty="0"/>
          </a:p>
          <a:p>
            <a:pPr marL="0" marR="0" lvl="0" indent="0" algn="l" rtl="0">
              <a:spcBef>
                <a:spcPts val="0"/>
              </a:spcBef>
              <a:spcAft>
                <a:spcPts val="0"/>
              </a:spcAft>
              <a:buSzPct val="25000"/>
              <a:buNone/>
            </a:pPr>
            <a:r>
              <a:rPr lang="en-US" dirty="0" smtClean="0"/>
              <a:t>https://upload.wikimedia.org/wikipedia/commons/e/ec/Transmediale-2010-Ryoji_Ikeda-Data-Tron-2.jpg </a:t>
            </a:r>
            <a:endParaRPr dirty="0"/>
          </a:p>
        </p:txBody>
      </p:sp>
      <p:sp>
        <p:nvSpPr>
          <p:cNvPr id="66" name="Shape 66"/>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8" name="Shape 168"/>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t>
            </a:r>
            <a:r>
              <a:rPr lang="en-US" dirty="0" smtClean="0"/>
              <a:t>What was outlined</a:t>
            </a:r>
            <a:r>
              <a:rPr lang="en-US" baseline="0" dirty="0" smtClean="0"/>
              <a:t> in the white paper was that data management plans would include the following: full descriptions of the data and how it was collected</a:t>
            </a:r>
            <a:endParaRPr dirty="0"/>
          </a:p>
        </p:txBody>
      </p:sp>
      <p:sp>
        <p:nvSpPr>
          <p:cNvPr id="169" name="Shape 169"/>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Shape 138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86" name="Shape 1386"/>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a:lnSpc>
                <a:spcPct val="100000"/>
              </a:lnSpc>
            </a:pPr>
            <a:r>
              <a:rPr lang="en-US" sz="1200" b="1" strike="noStrike" dirty="0" smtClean="0">
                <a:solidFill>
                  <a:srgbClr val="000000"/>
                </a:solidFill>
                <a:latin typeface="Calibri"/>
                <a:ea typeface="Calibri"/>
              </a:rPr>
              <a:t>Script: </a:t>
            </a:r>
            <a:r>
              <a:rPr lang="en-US" sz="1200" strike="noStrike" dirty="0" smtClean="0">
                <a:solidFill>
                  <a:srgbClr val="000000"/>
                </a:solidFill>
                <a:latin typeface="Calibri"/>
                <a:ea typeface="Calibri"/>
              </a:rPr>
              <a:t>When storage is needed for personally identifiable data, it is important to consider a number of factors:</a:t>
            </a:r>
            <a:endParaRPr lang="en-US" dirty="0" smtClean="0"/>
          </a:p>
          <a:p>
            <a:pPr>
              <a:lnSpc>
                <a:spcPct val="100000"/>
              </a:lnSpc>
            </a:pPr>
            <a:endParaRPr lang="en-US" sz="1200" strike="noStrike" dirty="0" smtClean="0">
              <a:solidFill>
                <a:schemeClr val="dk1"/>
              </a:solidFill>
              <a:latin typeface="Calibri"/>
              <a:ea typeface="Calibri"/>
            </a:endParaRPr>
          </a:p>
          <a:p>
            <a:pPr>
              <a:lnSpc>
                <a:spcPct val="100000"/>
              </a:lnSpc>
            </a:pPr>
            <a:r>
              <a:rPr lang="en-US" sz="1200" strike="noStrike" dirty="0" smtClean="0">
                <a:solidFill>
                  <a:srgbClr val="000000"/>
                </a:solidFill>
                <a:latin typeface="Calibri"/>
                <a:ea typeface="Calibri"/>
              </a:rPr>
              <a:t>First, the use of cloud storage should be avoided at all costs. HIPAA states that PHI data requires end-to-end encryption, meaning the data must be encrypted in its original location, the connection that data must travel through to get to its destination must also be encrypted, and the data must remain encrypted in the other storage location. The encryption key to access the data should also </a:t>
            </a:r>
            <a:r>
              <a:rPr lang="en-US" sz="1200" i="1" strike="noStrike" dirty="0" smtClean="0">
                <a:solidFill>
                  <a:srgbClr val="000000"/>
                </a:solidFill>
                <a:latin typeface="Calibri"/>
                <a:ea typeface="Calibri"/>
              </a:rPr>
              <a:t>always</a:t>
            </a:r>
            <a:r>
              <a:rPr lang="en-US" sz="1200" strike="noStrike" dirty="0" smtClean="0">
                <a:solidFill>
                  <a:srgbClr val="000000"/>
                </a:solidFill>
                <a:latin typeface="Calibri"/>
                <a:ea typeface="Calibri"/>
              </a:rPr>
              <a:t> be stored in a separate location. </a:t>
            </a:r>
            <a:endParaRPr lang="en-US" dirty="0" smtClean="0"/>
          </a:p>
          <a:p>
            <a:pPr>
              <a:lnSpc>
                <a:spcPct val="100000"/>
              </a:lnSpc>
            </a:pPr>
            <a:endParaRPr lang="en-US" dirty="0" smtClean="0"/>
          </a:p>
          <a:p>
            <a:pPr>
              <a:lnSpc>
                <a:spcPct val="100000"/>
              </a:lnSpc>
            </a:pPr>
            <a:r>
              <a:rPr lang="en-US" sz="1200" strike="noStrike" dirty="0" smtClean="0">
                <a:solidFill>
                  <a:srgbClr val="000000"/>
                </a:solidFill>
                <a:latin typeface="Calibri"/>
                <a:ea typeface="Calibri"/>
              </a:rPr>
              <a:t>Second, keeping HIPAA data on a portable device is not recommended, it should ideally be stored at a secure offsite facility. Speak with the IT department to find out the best way to keep your data safe and HIPAA compliant.</a:t>
            </a:r>
            <a:endParaRPr lang="en-US" dirty="0" smtClean="0"/>
          </a:p>
          <a:p>
            <a:pPr>
              <a:lnSpc>
                <a:spcPct val="90000"/>
              </a:lnSpc>
            </a:pPr>
            <a:endParaRPr lang="en-US" dirty="0"/>
          </a:p>
        </p:txBody>
      </p:sp>
      <p:sp>
        <p:nvSpPr>
          <p:cNvPr id="1387" name="Shape 1387"/>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100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Shape 138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86" name="Shape 1386"/>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a:lnSpc>
                <a:spcPct val="100000"/>
              </a:lnSpc>
            </a:pPr>
            <a:r>
              <a:rPr lang="en-US" sz="1200" b="1" strike="noStrike" dirty="0" smtClean="0">
                <a:solidFill>
                  <a:schemeClr val="dk1"/>
                </a:solidFill>
                <a:latin typeface="Calibri"/>
                <a:ea typeface="Calibri"/>
              </a:rPr>
              <a:t>Script</a:t>
            </a:r>
            <a:r>
              <a:rPr lang="en-US" sz="1200" strike="noStrike" dirty="0" smtClean="0">
                <a:solidFill>
                  <a:schemeClr val="dk1"/>
                </a:solidFill>
                <a:latin typeface="Calibri"/>
                <a:ea typeface="Calibri"/>
              </a:rPr>
              <a:t>:</a:t>
            </a:r>
            <a:r>
              <a:rPr lang="en-US" sz="1200" strike="noStrike" baseline="0" dirty="0" smtClean="0">
                <a:solidFill>
                  <a:schemeClr val="dk1"/>
                </a:solidFill>
                <a:latin typeface="Calibri"/>
                <a:ea typeface="Calibri"/>
              </a:rPr>
              <a:t> </a:t>
            </a:r>
            <a:r>
              <a:rPr lang="en-US" sz="1200" strike="noStrike" dirty="0" smtClean="0">
                <a:solidFill>
                  <a:srgbClr val="000000"/>
                </a:solidFill>
                <a:latin typeface="Calibri"/>
                <a:ea typeface="Calibri"/>
              </a:rPr>
              <a:t>From a data management perspective, HIPAA indicates that you should have documentation of who is responsible for managing stored data, at the original site, during the transfer, and at the new storage site. Indicating who are the authorized users at the beginning of the project is best to go over standard procedures for data transfer.</a:t>
            </a:r>
            <a:endParaRPr lang="en-US" dirty="0" smtClean="0"/>
          </a:p>
          <a:p>
            <a:pPr>
              <a:lnSpc>
                <a:spcPct val="100000"/>
              </a:lnSpc>
            </a:pPr>
            <a:endParaRPr lang="en-US" dirty="0" smtClean="0"/>
          </a:p>
          <a:p>
            <a:pPr>
              <a:lnSpc>
                <a:spcPct val="100000"/>
              </a:lnSpc>
            </a:pPr>
            <a:endParaRPr lang="en-US" dirty="0" smtClean="0"/>
          </a:p>
          <a:p>
            <a:pPr>
              <a:lnSpc>
                <a:spcPct val="90000"/>
              </a:lnSpc>
            </a:pPr>
            <a:endParaRPr lang="en-US" dirty="0"/>
          </a:p>
        </p:txBody>
      </p:sp>
      <p:sp>
        <p:nvSpPr>
          <p:cNvPr id="1387" name="Shape 1387"/>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101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4"/>
        <p:cNvGrpSpPr/>
        <p:nvPr/>
      </p:nvGrpSpPr>
      <p:grpSpPr>
        <a:xfrm>
          <a:off x="0" y="0"/>
          <a:ext cx="0" cy="0"/>
          <a:chOff x="0" y="0"/>
          <a:chExt cx="0" cy="0"/>
        </a:xfrm>
      </p:grpSpPr>
      <p:sp>
        <p:nvSpPr>
          <p:cNvPr id="1395" name="Shape 139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96" name="Shape 1396"/>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lnSpc>
                <a:spcPct val="80000"/>
              </a:lnSpc>
              <a:spcBef>
                <a:spcPts val="0"/>
              </a:spcBef>
              <a:spcAft>
                <a:spcPts val="0"/>
              </a:spcAft>
              <a:buSzPct val="25000"/>
              <a:buNone/>
            </a:pPr>
            <a:r>
              <a:rPr lang="en-US" sz="1017" b="1"/>
              <a:t>Guidance: </a:t>
            </a:r>
            <a:r>
              <a:rPr lang="en-US" sz="1017"/>
              <a:t>Introduce preservation, and discuss how preservation helps to ensure your data will be around for the long term.</a:t>
            </a:r>
          </a:p>
        </p:txBody>
      </p:sp>
      <p:sp>
        <p:nvSpPr>
          <p:cNvPr id="1397" name="Shape 1397"/>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102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2"/>
        <p:cNvGrpSpPr/>
        <p:nvPr/>
      </p:nvGrpSpPr>
      <p:grpSpPr>
        <a:xfrm>
          <a:off x="0" y="0"/>
          <a:ext cx="0" cy="0"/>
          <a:chOff x="0" y="0"/>
          <a:chExt cx="0" cy="0"/>
        </a:xfrm>
      </p:grpSpPr>
      <p:sp>
        <p:nvSpPr>
          <p:cNvPr id="1403" name="Shape 140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04" name="Shape 1404"/>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lnSpc>
                <a:spcPct val="80000"/>
              </a:lnSpc>
              <a:spcBef>
                <a:spcPts val="0"/>
              </a:spcBef>
              <a:spcAft>
                <a:spcPts val="0"/>
              </a:spcAft>
              <a:buSzPct val="25000"/>
              <a:buNone/>
            </a:pPr>
            <a:r>
              <a:rPr lang="en-US" sz="1017" b="1"/>
              <a:t>Script</a:t>
            </a:r>
            <a:r>
              <a:rPr lang="en-US" sz="1017"/>
              <a:t>: First, it’s important to understand that just because you store your data somewhere doesn’t mean that it’s being preserved. Preservation focuses on making sure that your data will be available for you for a long period of time, and available in the same way that you used it when it was collected. This is important not only for yourself in looking back on your previous research, but also going forward as collaborators or other researchers may want to see your data. Preservation will be of increasing importance as more and more data management and sharing requirements emerge from funders and publishers.</a:t>
            </a:r>
          </a:p>
        </p:txBody>
      </p:sp>
      <p:sp>
        <p:nvSpPr>
          <p:cNvPr id="1405" name="Shape 1405"/>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103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Shape 140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10" name="Shape 1410"/>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Preservation helps protect you from hardware obsolescence. You want to avoid a scenario where all of your data is saved on an old format like the jaz drive here, only to not be able to open it later because jaz drives are no longer supported. Always m</a:t>
            </a:r>
            <a:r>
              <a:rPr lang="en-US" sz="1200" b="0" i="0" u="none" strike="noStrike" cap="none">
                <a:solidFill>
                  <a:schemeClr val="dk1"/>
                </a:solidFill>
                <a:latin typeface="Calibri"/>
                <a:ea typeface="Calibri"/>
                <a:cs typeface="Calibri"/>
                <a:sym typeface="Calibri"/>
              </a:rPr>
              <a:t>igrate to new hardware formats so that your data will be </a:t>
            </a:r>
            <a:r>
              <a:rPr lang="en-US"/>
              <a:t>available long term.</a:t>
            </a:r>
          </a:p>
          <a:p>
            <a:pPr marL="0" marR="0" lvl="0" indent="0" algn="l" rtl="0">
              <a:spcBef>
                <a:spcPts val="360"/>
              </a:spcBef>
              <a:spcAft>
                <a:spcPts val="0"/>
              </a:spcAft>
              <a:buSzPct val="25000"/>
              <a:buNone/>
            </a:pPr>
            <a:r>
              <a:rPr lang="en-US"/>
              <a:t>If you are using proprietary or specific hardware formats, have a plan for how it can be migrated to a more universal one.</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411" name="Shape 1411"/>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104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Shape 141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19" name="Shape 1419"/>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Like hardware obsolescence, you should also be thinking about how to save your data using open software formats. If you use proprietary software in a lab or homegrown software you’ve created to collect data, there may be no way for others to access it. Moving data to open formats will also protect you from going back to old data and opening it only to find that it is unreadable. </a:t>
            </a:r>
          </a:p>
        </p:txBody>
      </p:sp>
      <p:sp>
        <p:nvSpPr>
          <p:cNvPr id="1420" name="Shape 1420"/>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105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9"/>
        <p:cNvGrpSpPr/>
        <p:nvPr/>
      </p:nvGrpSpPr>
      <p:grpSpPr>
        <a:xfrm>
          <a:off x="0" y="0"/>
          <a:ext cx="0" cy="0"/>
          <a:chOff x="0" y="0"/>
          <a:chExt cx="0" cy="0"/>
        </a:xfrm>
      </p:grpSpPr>
      <p:sp>
        <p:nvSpPr>
          <p:cNvPr id="1430" name="Shape 143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31" name="Shape 143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Because of this, it’s important to make a distinction between how you collect data, versus how you will disseminate it. You may need to collect data in one way using specific hardware or software, but you should always have a plan for how you will transform it to a format that might be more suitable for collaboration and dissemination.</a:t>
            </a:r>
          </a:p>
        </p:txBody>
      </p:sp>
      <p:sp>
        <p:nvSpPr>
          <p:cNvPr id="1432" name="Shape 143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106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7"/>
        <p:cNvGrpSpPr/>
        <p:nvPr/>
      </p:nvGrpSpPr>
      <p:grpSpPr>
        <a:xfrm>
          <a:off x="0" y="0"/>
          <a:ext cx="0" cy="0"/>
          <a:chOff x="0" y="0"/>
          <a:chExt cx="0" cy="0"/>
        </a:xfrm>
      </p:grpSpPr>
      <p:sp>
        <p:nvSpPr>
          <p:cNvPr id="1438" name="Shape 143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39" name="Shape 1439"/>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Best practices for preservation is to save your data on preservation formats. These four formats are the gold standard for making sure your data will be available for long term, as they can be opened and viewed on any operating system using any kind of software. They are:</a:t>
            </a:r>
          </a:p>
          <a:p>
            <a:pPr marL="457200" marR="0" lvl="0" indent="-228600" algn="l" rtl="0">
              <a:spcBef>
                <a:spcPts val="0"/>
              </a:spcBef>
              <a:spcAft>
                <a:spcPts val="0"/>
              </a:spcAft>
              <a:buChar char="-"/>
            </a:pPr>
            <a:r>
              <a:rPr lang="en-US"/>
              <a:t>XML: Extensible markup language -- this is used to ensure simplicity, generability and usability across the internet and can be used to save documents or web service content</a:t>
            </a:r>
          </a:p>
          <a:p>
            <a:pPr marL="457200" marR="0" lvl="0" indent="-228600" algn="l" rtl="0">
              <a:spcBef>
                <a:spcPts val="0"/>
              </a:spcBef>
              <a:spcAft>
                <a:spcPts val="0"/>
              </a:spcAft>
              <a:buChar char="-"/>
            </a:pPr>
            <a:r>
              <a:rPr lang="en-US"/>
              <a:t>CSV: Comma separated values -- this is an ideal way to save spreadsheets in a preservation format. Excel, Google Docs and any other spreadsheets can open CSV files</a:t>
            </a:r>
          </a:p>
          <a:p>
            <a:pPr marL="457200" marR="0" lvl="0" indent="-228600" algn="l" rtl="0">
              <a:spcBef>
                <a:spcPts val="0"/>
              </a:spcBef>
              <a:spcAft>
                <a:spcPts val="0"/>
              </a:spcAft>
              <a:buChar char="-"/>
            </a:pPr>
            <a:r>
              <a:rPr lang="en-US"/>
              <a:t>PDF: Ideal for saving documents in perpetuity. Note that PDFs are not easily editable, and should be used to freeze a document in time that will not be changed</a:t>
            </a:r>
          </a:p>
          <a:p>
            <a:pPr marL="457200" marR="0" lvl="0" indent="-228600" algn="l" rtl="0">
              <a:spcBef>
                <a:spcPts val="0"/>
              </a:spcBef>
              <a:spcAft>
                <a:spcPts val="0"/>
              </a:spcAft>
              <a:buChar char="-"/>
            </a:pPr>
            <a:r>
              <a:rPr lang="en-US"/>
              <a:t>TIFF:  Tagged image file format -- the gold standard for saving image files. TIFF’s a preservation ready, and will ensure the quality of images over time.</a:t>
            </a:r>
          </a:p>
        </p:txBody>
      </p:sp>
      <p:sp>
        <p:nvSpPr>
          <p:cNvPr id="1440" name="Shape 1440"/>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107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9"/>
        <p:cNvGrpSpPr/>
        <p:nvPr/>
      </p:nvGrpSpPr>
      <p:grpSpPr>
        <a:xfrm>
          <a:off x="0" y="0"/>
          <a:ext cx="0" cy="0"/>
          <a:chOff x="0" y="0"/>
          <a:chExt cx="0" cy="0"/>
        </a:xfrm>
      </p:grpSpPr>
      <p:sp>
        <p:nvSpPr>
          <p:cNvPr id="1450" name="Shape 1450"/>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r>
              <a:rPr lang="en-US" b="1" dirty="0"/>
              <a:t>Script: </a:t>
            </a:r>
            <a:r>
              <a:rPr lang="en-US" dirty="0"/>
              <a:t>Keeping these preservation formats in mind, we acknowledge that it is not always easy to transfer all of your data to an open format. When that happens, use your discretion for when you think you data is in a suitable format for preservation. For example, something like Microsoft Excel is a much more stable form of data collection software than </a:t>
            </a:r>
            <a:r>
              <a:rPr lang="en-US" dirty="0" smtClean="0"/>
              <a:t>a</a:t>
            </a:r>
            <a:r>
              <a:rPr lang="en-US" baseline="0" dirty="0" smtClean="0"/>
              <a:t> program that is used by a specific research community.</a:t>
            </a:r>
            <a:endParaRPr lang="en-US" dirty="0"/>
          </a:p>
        </p:txBody>
      </p:sp>
      <p:sp>
        <p:nvSpPr>
          <p:cNvPr id="1451" name="Shape 145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0"/>
        <p:cNvGrpSpPr/>
        <p:nvPr/>
      </p:nvGrpSpPr>
      <p:grpSpPr>
        <a:xfrm>
          <a:off x="0" y="0"/>
          <a:ext cx="0" cy="0"/>
          <a:chOff x="0" y="0"/>
          <a:chExt cx="0" cy="0"/>
        </a:xfrm>
      </p:grpSpPr>
      <p:sp>
        <p:nvSpPr>
          <p:cNvPr id="1461" name="Shape 146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62" name="Shape 1462"/>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All that being said, if you consider your data to be irreplaceable -- that is, you can never collect it again, or it took place at a certain place in time, or it took years to collect -- you better make sure that you are saving it in the preservation formats discussed so that it is available and accessible for the long term.</a:t>
            </a:r>
          </a:p>
        </p:txBody>
      </p:sp>
      <p:sp>
        <p:nvSpPr>
          <p:cNvPr id="1463" name="Shape 1463"/>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109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8" name="Shape 168"/>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t>
            </a:r>
            <a:r>
              <a:rPr lang="en-US" dirty="0" smtClean="0"/>
              <a:t>What was outlined</a:t>
            </a:r>
            <a:r>
              <a:rPr lang="en-US" baseline="0" dirty="0" smtClean="0"/>
              <a:t> in the white paper was that data management plans would include the following: full descriptions of the data and how it was collected</a:t>
            </a:r>
            <a:endParaRPr dirty="0"/>
          </a:p>
        </p:txBody>
      </p:sp>
      <p:sp>
        <p:nvSpPr>
          <p:cNvPr id="169" name="Shape 169"/>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8"/>
        <p:cNvGrpSpPr/>
        <p:nvPr/>
      </p:nvGrpSpPr>
      <p:grpSpPr>
        <a:xfrm>
          <a:off x="0" y="0"/>
          <a:ext cx="0" cy="0"/>
          <a:chOff x="0" y="0"/>
          <a:chExt cx="0" cy="0"/>
        </a:xfrm>
      </p:grpSpPr>
      <p:sp>
        <p:nvSpPr>
          <p:cNvPr id="1469" name="Shape 146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70" name="Shape 1470"/>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 </a:t>
            </a:r>
            <a:r>
              <a:rPr lang="en-US" dirty="0"/>
              <a:t>Other ways to protect your data from degradation and ensure its preservation is to try and avoid encrypting or compressing your data when possible. Encryption is useful for keeping your data safe, but encrypting data can also make it difficult to access your data later on if you haven’t kept good documentation of how to access your encrypted data.</a:t>
            </a:r>
          </a:p>
          <a:p>
            <a:pPr marL="0" marR="0" lvl="0" indent="0" algn="l" rtl="0">
              <a:spcBef>
                <a:spcPts val="0"/>
              </a:spcBef>
              <a:spcAft>
                <a:spcPts val="0"/>
              </a:spcAft>
              <a:buSzPct val="25000"/>
              <a:buNone/>
            </a:pPr>
            <a:endParaRPr dirty="0"/>
          </a:p>
          <a:p>
            <a:pPr marL="0" marR="0" lvl="0" indent="0" algn="l" rtl="0">
              <a:spcBef>
                <a:spcPts val="0"/>
              </a:spcBef>
              <a:spcAft>
                <a:spcPts val="0"/>
              </a:spcAft>
              <a:buSzPct val="25000"/>
              <a:buNone/>
            </a:pPr>
            <a:r>
              <a:rPr lang="en-US" dirty="0"/>
              <a:t>When compressing data, you risk damaging your data as each time as it can remove the quality and integrity of the data over time</a:t>
            </a:r>
            <a:r>
              <a:rPr lang="en-US" dirty="0" smtClean="0"/>
              <a:t>. Always keep an original</a:t>
            </a:r>
            <a:r>
              <a:rPr lang="en-US" baseline="0" dirty="0" smtClean="0"/>
              <a:t> dataset, make a copy, and then compress or encrypt that to send to others.</a:t>
            </a:r>
            <a:endParaRPr lang="en-US" dirty="0"/>
          </a:p>
        </p:txBody>
      </p:sp>
      <p:sp>
        <p:nvSpPr>
          <p:cNvPr id="1471" name="Shape 1471"/>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110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7"/>
        <p:cNvGrpSpPr/>
        <p:nvPr/>
      </p:nvGrpSpPr>
      <p:grpSpPr>
        <a:xfrm>
          <a:off x="0" y="0"/>
          <a:ext cx="0" cy="0"/>
          <a:chOff x="0" y="0"/>
          <a:chExt cx="0" cy="0"/>
        </a:xfrm>
      </p:grpSpPr>
      <p:sp>
        <p:nvSpPr>
          <p:cNvPr id="1478" name="Shape 147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79" name="Shape 1479"/>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Finally, with preservation it is important to know who owns the data you have collected. You can’t assume that you own your data so before you share, collaborate or delete data, it is important to check funder and institutional policies to understand your user rights.</a:t>
            </a:r>
          </a:p>
        </p:txBody>
      </p:sp>
      <p:sp>
        <p:nvSpPr>
          <p:cNvPr id="1480" name="Shape 1480"/>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111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2"/>
        <p:cNvGrpSpPr/>
        <p:nvPr/>
      </p:nvGrpSpPr>
      <p:grpSpPr>
        <a:xfrm>
          <a:off x="0" y="0"/>
          <a:ext cx="0" cy="0"/>
          <a:chOff x="0" y="0"/>
          <a:chExt cx="0" cy="0"/>
        </a:xfrm>
      </p:grpSpPr>
      <p:sp>
        <p:nvSpPr>
          <p:cNvPr id="1493" name="Shape 149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94" name="Shape 1494"/>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Guidance: </a:t>
            </a:r>
            <a:r>
              <a:rPr lang="en-US"/>
              <a:t>Introduce the topic of providing access including:</a:t>
            </a:r>
          </a:p>
          <a:p>
            <a:pPr marL="457200" marR="0" lvl="0" indent="-228600" algn="l" rtl="0">
              <a:spcBef>
                <a:spcPts val="0"/>
              </a:spcBef>
              <a:spcAft>
                <a:spcPts val="0"/>
              </a:spcAft>
              <a:buChar char="-"/>
            </a:pPr>
            <a:r>
              <a:rPr lang="en-US"/>
              <a:t>where to provide access to data</a:t>
            </a:r>
          </a:p>
          <a:p>
            <a:pPr marL="457200" marR="0" lvl="0" indent="-228600" algn="l" rtl="0">
              <a:spcBef>
                <a:spcPts val="0"/>
              </a:spcBef>
              <a:spcAft>
                <a:spcPts val="0"/>
              </a:spcAft>
              <a:buChar char="-"/>
            </a:pPr>
            <a:r>
              <a:rPr lang="en-US"/>
              <a:t>how to provide meaningful access to data through standards</a:t>
            </a:r>
          </a:p>
        </p:txBody>
      </p:sp>
      <p:sp>
        <p:nvSpPr>
          <p:cNvPr id="1495" name="Shape 1495"/>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112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0"/>
        <p:cNvGrpSpPr/>
        <p:nvPr/>
      </p:nvGrpSpPr>
      <p:grpSpPr>
        <a:xfrm>
          <a:off x="0" y="0"/>
          <a:ext cx="0" cy="0"/>
          <a:chOff x="0" y="0"/>
          <a:chExt cx="0" cy="0"/>
        </a:xfrm>
      </p:grpSpPr>
      <p:sp>
        <p:nvSpPr>
          <p:cNvPr id="1501" name="Shape 150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2" name="Shape 1502"/>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a:spcBef>
                <a:spcPts val="0"/>
              </a:spcBef>
              <a:buNone/>
            </a:pPr>
            <a:r>
              <a:rPr lang="en-US" b="1" dirty="0"/>
              <a:t>Script</a:t>
            </a:r>
            <a:r>
              <a:rPr lang="en-US" dirty="0" smtClean="0"/>
              <a:t>: One way to provide</a:t>
            </a:r>
            <a:r>
              <a:rPr lang="en-US" baseline="0" dirty="0" smtClean="0"/>
              <a:t> access it to put your data into a repository. A repository is generally a place to store your data. It may provide access, it may provide preservation. </a:t>
            </a:r>
            <a:endParaRPr lang="en-US" dirty="0"/>
          </a:p>
        </p:txBody>
      </p:sp>
      <p:sp>
        <p:nvSpPr>
          <p:cNvPr id="1503" name="Shape 1503"/>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a:spcBef>
                <a:spcPts val="0"/>
              </a:spcBef>
              <a:buClr>
                <a:srgbClr val="000000"/>
              </a:buClr>
              <a:buSzPct val="25000"/>
              <a:buFont typeface="Arial"/>
              <a:buNone/>
            </a:pPr>
            <a:fld id="{00000000-1234-1234-1234-123412341234}" type="slidenum">
              <a:rPr lang="en-US"/>
              <a:t>113</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9"/>
        <p:cNvGrpSpPr/>
        <p:nvPr/>
      </p:nvGrpSpPr>
      <p:grpSpPr>
        <a:xfrm>
          <a:off x="0" y="0"/>
          <a:ext cx="0" cy="0"/>
          <a:chOff x="0" y="0"/>
          <a:chExt cx="0" cy="0"/>
        </a:xfrm>
      </p:grpSpPr>
      <p:sp>
        <p:nvSpPr>
          <p:cNvPr id="1570" name="Shape 157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1" name="Shape 1571"/>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a:spcBef>
                <a:spcPts val="0"/>
              </a:spcBef>
              <a:buNone/>
            </a:pPr>
            <a:r>
              <a:rPr lang="en-US" b="1"/>
              <a:t>Script</a:t>
            </a:r>
            <a:r>
              <a:rPr lang="en-US"/>
              <a:t>: This diagram shows the relationship between preservation, access, and storage. For data to be preserved, or to be able to provide access to that data, it must be stored. However, storing data does not imply that the data is preserved or that any kind of public access is provided. It is also worth noting that there are preservation repositories that are not set up for access -- these are called “dark archives”. And access can be provided without data being preserved.   </a:t>
            </a:r>
          </a:p>
        </p:txBody>
      </p:sp>
      <p:sp>
        <p:nvSpPr>
          <p:cNvPr id="1572" name="Shape 1572"/>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a:spcBef>
                <a:spcPts val="0"/>
              </a:spcBef>
              <a:buClr>
                <a:srgbClr val="000000"/>
              </a:buClr>
              <a:buSzPct val="25000"/>
              <a:buFont typeface="Arial"/>
              <a:buNone/>
            </a:pPr>
            <a:fld id="{00000000-1234-1234-1234-123412341234}" type="slidenum">
              <a:rPr lang="en-US"/>
              <a:t>114</a:t>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0"/>
        <p:cNvGrpSpPr/>
        <p:nvPr/>
      </p:nvGrpSpPr>
      <p:grpSpPr>
        <a:xfrm>
          <a:off x="0" y="0"/>
          <a:ext cx="0" cy="0"/>
          <a:chOff x="0" y="0"/>
          <a:chExt cx="0" cy="0"/>
        </a:xfrm>
      </p:grpSpPr>
      <p:sp>
        <p:nvSpPr>
          <p:cNvPr id="1501" name="Shape 150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2" name="Shape 1502"/>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a:spcBef>
                <a:spcPts val="0"/>
              </a:spcBef>
              <a:buNone/>
            </a:pPr>
            <a:r>
              <a:rPr lang="en-US" b="1" dirty="0"/>
              <a:t>Script</a:t>
            </a:r>
            <a:r>
              <a:rPr lang="en-US" dirty="0" smtClean="0"/>
              <a:t>: If you </a:t>
            </a:r>
            <a:r>
              <a:rPr lang="en-US" dirty="0"/>
              <a:t>put data in a repository, there are generally three types to consider. Many institutions have an institutional repository to store data created by the institution’s researchers. There are a large number of disciplines that have established a repository to hold data within a specific subject domain. And there are also cross-disciplinary repositories which hold data from across many disciplines. </a:t>
            </a:r>
          </a:p>
        </p:txBody>
      </p:sp>
      <p:sp>
        <p:nvSpPr>
          <p:cNvPr id="1503" name="Shape 1503"/>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a:spcBef>
                <a:spcPts val="0"/>
              </a:spcBef>
              <a:buClr>
                <a:srgbClr val="000000"/>
              </a:buClr>
              <a:buSzPct val="25000"/>
              <a:buFont typeface="Arial"/>
              <a:buNone/>
            </a:pPr>
            <a:fld id="{00000000-1234-1234-1234-123412341234}" type="slidenum">
              <a:rPr lang="en-US"/>
              <a:t>115</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0"/>
        <p:cNvGrpSpPr/>
        <p:nvPr/>
      </p:nvGrpSpPr>
      <p:grpSpPr>
        <a:xfrm>
          <a:off x="0" y="0"/>
          <a:ext cx="0" cy="0"/>
          <a:chOff x="0" y="0"/>
          <a:chExt cx="0" cy="0"/>
        </a:xfrm>
      </p:grpSpPr>
      <p:sp>
        <p:nvSpPr>
          <p:cNvPr id="1511" name="Shape 151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12" name="Shape 1512"/>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One place to look for discipline specific repositories is the NIH’s listing of data sharing repositories that have some level of NIH support. Over sixty repositories are listed on this site. </a:t>
            </a:r>
          </a:p>
        </p:txBody>
      </p:sp>
      <p:sp>
        <p:nvSpPr>
          <p:cNvPr id="1513" name="Shape 1513"/>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116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9"/>
        <p:cNvGrpSpPr/>
        <p:nvPr/>
      </p:nvGrpSpPr>
      <p:grpSpPr>
        <a:xfrm>
          <a:off x="0" y="0"/>
          <a:ext cx="0" cy="0"/>
          <a:chOff x="0" y="0"/>
          <a:chExt cx="0" cy="0"/>
        </a:xfrm>
      </p:grpSpPr>
      <p:sp>
        <p:nvSpPr>
          <p:cNvPr id="1520" name="Shape 1520"/>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r>
              <a:rPr lang="en-US" b="1" dirty="0"/>
              <a:t>Script</a:t>
            </a:r>
            <a:r>
              <a:rPr lang="en-US" dirty="0"/>
              <a:t>: A wider listing of repositories can be found at </a:t>
            </a:r>
            <a:r>
              <a:rPr lang="en-US" dirty="0" smtClean="0"/>
              <a:t>re3data, </a:t>
            </a:r>
            <a:r>
              <a:rPr lang="en-US" dirty="0"/>
              <a:t>which list thousands of repositories across a wide array of subject domains. </a:t>
            </a:r>
          </a:p>
        </p:txBody>
      </p:sp>
      <p:sp>
        <p:nvSpPr>
          <p:cNvPr id="1521" name="Shape 152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9"/>
        <p:cNvGrpSpPr/>
        <p:nvPr/>
      </p:nvGrpSpPr>
      <p:grpSpPr>
        <a:xfrm>
          <a:off x="0" y="0"/>
          <a:ext cx="0" cy="0"/>
          <a:chOff x="0" y="0"/>
          <a:chExt cx="0" cy="0"/>
        </a:xfrm>
      </p:grpSpPr>
      <p:sp>
        <p:nvSpPr>
          <p:cNvPr id="1520" name="Shape 1520"/>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r>
              <a:rPr lang="en-US" b="1" dirty="0"/>
              <a:t>Script</a:t>
            </a:r>
            <a:r>
              <a:rPr lang="en-US"/>
              <a:t>: </a:t>
            </a:r>
            <a:r>
              <a:rPr lang="en-US" smtClean="0"/>
              <a:t>The </a:t>
            </a:r>
            <a:r>
              <a:rPr lang="en-US" dirty="0" smtClean="0"/>
              <a:t>search allows you to drill down by</a:t>
            </a:r>
            <a:r>
              <a:rPr lang="en-US" baseline="0" dirty="0" smtClean="0"/>
              <a:t> specific disciplines to identify relevant repositories, so may be a useful place to identify a discipline-specific repository for sharing.</a:t>
            </a:r>
            <a:endParaRPr lang="en-US" dirty="0"/>
          </a:p>
        </p:txBody>
      </p:sp>
      <p:sp>
        <p:nvSpPr>
          <p:cNvPr id="1521" name="Shape 152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9"/>
        <p:cNvGrpSpPr/>
        <p:nvPr/>
      </p:nvGrpSpPr>
      <p:grpSpPr>
        <a:xfrm>
          <a:off x="0" y="0"/>
          <a:ext cx="0" cy="0"/>
          <a:chOff x="0" y="0"/>
          <a:chExt cx="0" cy="0"/>
        </a:xfrm>
      </p:grpSpPr>
      <p:sp>
        <p:nvSpPr>
          <p:cNvPr id="1530" name="Shape 153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531" name="Shape 153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 popular cross-disciplinary repository is </a:t>
            </a:r>
            <a:r>
              <a:rPr lang="en-US" dirty="0" err="1"/>
              <a:t>Figshare</a:t>
            </a:r>
            <a:r>
              <a:rPr lang="en-US" dirty="0"/>
              <a:t>. Uploading data is quite straightforward, and requires the researcher to enter only </a:t>
            </a:r>
            <a:r>
              <a:rPr lang="en-US" dirty="0" smtClean="0"/>
              <a:t>the title, </a:t>
            </a:r>
            <a:r>
              <a:rPr lang="en-US" baseline="0" dirty="0" smtClean="0"/>
              <a:t>authors, a brief description of the dataset, keywords, and a research category.</a:t>
            </a:r>
            <a:endParaRPr lang="en-US" dirty="0"/>
          </a:p>
        </p:txBody>
      </p:sp>
      <p:sp>
        <p:nvSpPr>
          <p:cNvPr id="1532" name="Shape 153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119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8" name="Shape 168"/>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t>
            </a:r>
            <a:r>
              <a:rPr lang="en-US" dirty="0" smtClean="0"/>
              <a:t>What was outlined</a:t>
            </a:r>
            <a:r>
              <a:rPr lang="en-US" baseline="0" dirty="0" smtClean="0"/>
              <a:t> in the white paper was that data management plans would include the following: full descriptions of the data and how it was collected</a:t>
            </a:r>
            <a:endParaRPr dirty="0"/>
          </a:p>
        </p:txBody>
      </p:sp>
      <p:sp>
        <p:nvSpPr>
          <p:cNvPr id="169" name="Shape 169"/>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9"/>
        <p:cNvGrpSpPr/>
        <p:nvPr/>
      </p:nvGrpSpPr>
      <p:grpSpPr>
        <a:xfrm>
          <a:off x="0" y="0"/>
          <a:ext cx="0" cy="0"/>
          <a:chOff x="0" y="0"/>
          <a:chExt cx="0" cy="0"/>
        </a:xfrm>
      </p:grpSpPr>
      <p:sp>
        <p:nvSpPr>
          <p:cNvPr id="1530" name="Shape 153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531" name="Shape 153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 popular cross-disciplinary repository is </a:t>
            </a:r>
            <a:r>
              <a:rPr lang="en-US" dirty="0" err="1"/>
              <a:t>Figshare</a:t>
            </a:r>
            <a:r>
              <a:rPr lang="en-US" dirty="0"/>
              <a:t>. Uploading data is quite straightforward, and requires the researcher to enter only </a:t>
            </a:r>
            <a:r>
              <a:rPr lang="en-US" dirty="0" smtClean="0"/>
              <a:t>the title, </a:t>
            </a:r>
            <a:r>
              <a:rPr lang="en-US" baseline="0" dirty="0" smtClean="0"/>
              <a:t>authors, a brief description of the dataset, keywords, and a research category.</a:t>
            </a:r>
            <a:endParaRPr lang="en-US" dirty="0"/>
          </a:p>
        </p:txBody>
      </p:sp>
      <p:sp>
        <p:nvSpPr>
          <p:cNvPr id="1532" name="Shape 153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120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3"/>
        <p:cNvGrpSpPr/>
        <p:nvPr/>
      </p:nvGrpSpPr>
      <p:grpSpPr>
        <a:xfrm>
          <a:off x="0" y="0"/>
          <a:ext cx="0" cy="0"/>
          <a:chOff x="0" y="0"/>
          <a:chExt cx="0" cy="0"/>
        </a:xfrm>
      </p:grpSpPr>
      <p:sp>
        <p:nvSpPr>
          <p:cNvPr id="1554" name="Shape 155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5" name="Shape 1555"/>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a:spcBef>
                <a:spcPts val="0"/>
              </a:spcBef>
              <a:buNone/>
            </a:pPr>
            <a:r>
              <a:rPr lang="en-US" b="1"/>
              <a:t>Guidance</a:t>
            </a:r>
            <a:r>
              <a:rPr lang="en-US"/>
              <a:t>: Add slide about your own institutional repository, if applicable. </a:t>
            </a:r>
          </a:p>
        </p:txBody>
      </p:sp>
      <p:sp>
        <p:nvSpPr>
          <p:cNvPr id="1556" name="Shape 1556"/>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a:spcBef>
                <a:spcPts val="0"/>
              </a:spcBef>
              <a:buClr>
                <a:srgbClr val="000000"/>
              </a:buClr>
              <a:buSzPct val="25000"/>
              <a:buFont typeface="Arial"/>
              <a:buNone/>
            </a:pPr>
            <a:fld id="{00000000-1234-1234-1234-123412341234}" type="slidenum">
              <a:rPr lang="en-US"/>
              <a:t>121</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1"/>
        <p:cNvGrpSpPr/>
        <p:nvPr/>
      </p:nvGrpSpPr>
      <p:grpSpPr>
        <a:xfrm>
          <a:off x="0" y="0"/>
          <a:ext cx="0" cy="0"/>
          <a:chOff x="0" y="0"/>
          <a:chExt cx="0" cy="0"/>
        </a:xfrm>
      </p:grpSpPr>
      <p:sp>
        <p:nvSpPr>
          <p:cNvPr id="1562" name="Shape 156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63" name="Shape 156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Another way to provide access to data is through a data publication. In the past few years there have been an increasing number of data journals, the most prominent being Scientific Data from the nature publishing group. In these journals, the data itself is described rather than the analysis of that data and results. Some of these journals, such as GigaScience will also store the dataset. Others provide recommendations of where to store the data. </a:t>
            </a:r>
          </a:p>
        </p:txBody>
      </p:sp>
      <p:sp>
        <p:nvSpPr>
          <p:cNvPr id="1564" name="Shape 156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122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9"/>
        <p:cNvGrpSpPr/>
        <p:nvPr/>
      </p:nvGrpSpPr>
      <p:grpSpPr>
        <a:xfrm>
          <a:off x="0" y="0"/>
          <a:ext cx="0" cy="0"/>
          <a:chOff x="0" y="0"/>
          <a:chExt cx="0" cy="0"/>
        </a:xfrm>
      </p:grpSpPr>
      <p:sp>
        <p:nvSpPr>
          <p:cNvPr id="1580" name="Shape 158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81" name="Shape 158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It is important to make the distinction between providing access to data and providing meaningful access. Access is provided if data is put into a public repository, but if that data is not well-documented, it will not necessarily be usable to anyone, thus the access is not meaningful. Using standards in the collection and dissemination of data is another way to ensure that the access provided is meaningful. </a:t>
            </a:r>
          </a:p>
        </p:txBody>
      </p:sp>
      <p:sp>
        <p:nvSpPr>
          <p:cNvPr id="1582" name="Shape 158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123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8"/>
        <p:cNvGrpSpPr/>
        <p:nvPr/>
      </p:nvGrpSpPr>
      <p:grpSpPr>
        <a:xfrm>
          <a:off x="0" y="0"/>
          <a:ext cx="0" cy="0"/>
          <a:chOff x="0" y="0"/>
          <a:chExt cx="0" cy="0"/>
        </a:xfrm>
      </p:grpSpPr>
      <p:sp>
        <p:nvSpPr>
          <p:cNvPr id="1589" name="Shape 158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90" name="Shape 1590"/>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A recent article in the New England Journal of Medicine addressed this point, using the term data dumpsters to describe repositories without sufficient documentation -- metadata, data dictionaries -- to be able to actually re-analyze the data. </a:t>
            </a:r>
          </a:p>
        </p:txBody>
      </p:sp>
      <p:sp>
        <p:nvSpPr>
          <p:cNvPr id="1591" name="Shape 1591"/>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124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7"/>
        <p:cNvGrpSpPr/>
        <p:nvPr/>
      </p:nvGrpSpPr>
      <p:grpSpPr>
        <a:xfrm>
          <a:off x="0" y="0"/>
          <a:ext cx="0" cy="0"/>
          <a:chOff x="0" y="0"/>
          <a:chExt cx="0" cy="0"/>
        </a:xfrm>
      </p:grpSpPr>
      <p:sp>
        <p:nvSpPr>
          <p:cNvPr id="1598" name="Shape 1598"/>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r>
              <a:rPr lang="en-US" b="1"/>
              <a:t>Script</a:t>
            </a:r>
            <a:r>
              <a:rPr lang="en-US"/>
              <a:t>: What are data standards? Standards are discipline specific and can define, for a particular type of experiment or field of study, what data to collect -- this can be metadata or variables, how to represent that data -- so variable names structures, what vocabulary to use -- so if a particular controlled vocabulary or ontology is used to represent the data, and how to communicate the data -- so if there is a particular data model used to transmit the information. A standard can involve any of all of these components. There is no standard for standards.  </a:t>
            </a:r>
          </a:p>
        </p:txBody>
      </p:sp>
      <p:sp>
        <p:nvSpPr>
          <p:cNvPr id="1599" name="Shape 159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4"/>
        <p:cNvGrpSpPr/>
        <p:nvPr/>
      </p:nvGrpSpPr>
      <p:grpSpPr>
        <a:xfrm>
          <a:off x="0" y="0"/>
          <a:ext cx="0" cy="0"/>
          <a:chOff x="0" y="0"/>
          <a:chExt cx="0" cy="0"/>
        </a:xfrm>
      </p:grpSpPr>
      <p:sp>
        <p:nvSpPr>
          <p:cNvPr id="1615" name="Shape 161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r>
              <a:rPr lang="en-US" b="1"/>
              <a:t>Script</a:t>
            </a:r>
            <a:r>
              <a:rPr lang="en-US"/>
              <a:t>: The NIH Common Data Elements are a type of standard and are listed on the NIH website.</a:t>
            </a:r>
          </a:p>
        </p:txBody>
      </p:sp>
      <p:sp>
        <p:nvSpPr>
          <p:cNvPr id="1616" name="Shape 161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2"/>
        <p:cNvGrpSpPr/>
        <p:nvPr/>
      </p:nvGrpSpPr>
      <p:grpSpPr>
        <a:xfrm>
          <a:off x="0" y="0"/>
          <a:ext cx="0" cy="0"/>
          <a:chOff x="0" y="0"/>
          <a:chExt cx="0" cy="0"/>
        </a:xfrm>
      </p:grpSpPr>
      <p:sp>
        <p:nvSpPr>
          <p:cNvPr id="1623" name="Shape 1623"/>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r>
              <a:rPr lang="en-US" b="1"/>
              <a:t>Script</a:t>
            </a:r>
            <a:r>
              <a:rPr lang="en-US"/>
              <a:t>: These are specific to different NIH institutes and fields of study and define data elements -- what they are called, and what terminology and format should be used for the data itself. </a:t>
            </a:r>
          </a:p>
          <a:p>
            <a:pPr lvl="0">
              <a:spcBef>
                <a:spcPts val="0"/>
              </a:spcBef>
              <a:buNone/>
            </a:pPr>
            <a:endParaRPr/>
          </a:p>
        </p:txBody>
      </p:sp>
      <p:sp>
        <p:nvSpPr>
          <p:cNvPr id="1624" name="Shape 162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0"/>
        <p:cNvGrpSpPr/>
        <p:nvPr/>
      </p:nvGrpSpPr>
      <p:grpSpPr>
        <a:xfrm>
          <a:off x="0" y="0"/>
          <a:ext cx="0" cy="0"/>
          <a:chOff x="0" y="0"/>
          <a:chExt cx="0" cy="0"/>
        </a:xfrm>
      </p:grpSpPr>
      <p:sp>
        <p:nvSpPr>
          <p:cNvPr id="1631" name="Shape 163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r>
              <a:rPr lang="en-US" b="1"/>
              <a:t>Script</a:t>
            </a:r>
            <a:r>
              <a:rPr lang="en-US"/>
              <a:t>: Biosharing.org is another place to look for standards. It is a catalog of standards and includes over 600. Again, because there is no standard for standards, these standards are of all different types -- some describing how to report data, some a discipline ontology. A proliferation of standards can raise the question of which to use, and that is a question that is not easily answered. Unless a standard is used by others in the field, it has very limited utility, so part of determining what is useful is finding out if a particular standard has widespread support or is perhaps just used by the lab that developed it. </a:t>
            </a:r>
          </a:p>
        </p:txBody>
      </p:sp>
      <p:sp>
        <p:nvSpPr>
          <p:cNvPr id="1632" name="Shape 163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6"/>
        <p:cNvGrpSpPr/>
        <p:nvPr/>
      </p:nvGrpSpPr>
      <p:grpSpPr>
        <a:xfrm>
          <a:off x="0" y="0"/>
          <a:ext cx="0" cy="0"/>
          <a:chOff x="0" y="0"/>
          <a:chExt cx="0" cy="0"/>
        </a:xfrm>
      </p:grpSpPr>
      <p:sp>
        <p:nvSpPr>
          <p:cNvPr id="1637" name="Shape 163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38" name="Shape 163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60"/>
              </a:spcBef>
              <a:spcAft>
                <a:spcPts val="0"/>
              </a:spcAft>
              <a:buSzPct val="25000"/>
              <a:buNone/>
            </a:pPr>
            <a:r>
              <a:rPr lang="en-US" b="1"/>
              <a:t>Script</a:t>
            </a:r>
            <a:r>
              <a:rPr lang="en-US"/>
              <a:t>: One important standard is CDASH -- the clinical data acquisition standards harmonization. These is a standard for clinical research data collection that has broad adoption. This standard includes all the elements described earlier -- it describes how and what to collect, includes a controlled vocabulary for the terminology to use when collecting the data, and different data models that can be used when sending the data to various government agencies. </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639" name="Shape 163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129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8" name="Shape 168"/>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t>
            </a:r>
            <a:r>
              <a:rPr lang="en-US" dirty="0" smtClean="0"/>
              <a:t>What was outlined</a:t>
            </a:r>
            <a:r>
              <a:rPr lang="en-US" baseline="0" dirty="0" smtClean="0"/>
              <a:t> in the white paper was that data management plans would include the following: full descriptions of the data and how it was collected</a:t>
            </a:r>
            <a:endParaRPr dirty="0"/>
          </a:p>
        </p:txBody>
      </p:sp>
      <p:sp>
        <p:nvSpPr>
          <p:cNvPr id="169" name="Shape 169"/>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0"/>
        <p:cNvGrpSpPr/>
        <p:nvPr/>
      </p:nvGrpSpPr>
      <p:grpSpPr>
        <a:xfrm>
          <a:off x="0" y="0"/>
          <a:ext cx="0" cy="0"/>
          <a:chOff x="0" y="0"/>
          <a:chExt cx="0" cy="0"/>
        </a:xfrm>
      </p:grpSpPr>
      <p:sp>
        <p:nvSpPr>
          <p:cNvPr id="1651" name="Shape 165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2" name="Shape 1652"/>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a:spcBef>
                <a:spcPts val="0"/>
              </a:spcBef>
              <a:buNone/>
            </a:pPr>
            <a:r>
              <a:rPr lang="en-US" b="1"/>
              <a:t>Guidance: </a:t>
            </a:r>
            <a:r>
              <a:rPr lang="en-US"/>
              <a:t>Introduce tools that can help researchers manage and share their data more effectively</a:t>
            </a:r>
          </a:p>
        </p:txBody>
      </p:sp>
      <p:sp>
        <p:nvSpPr>
          <p:cNvPr id="1653" name="Shape 1653"/>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a:spcBef>
                <a:spcPts val="0"/>
              </a:spcBef>
              <a:buClr>
                <a:srgbClr val="000000"/>
              </a:buClr>
              <a:buSzPct val="25000"/>
              <a:buFont typeface="Arial"/>
              <a:buNone/>
            </a:pPr>
            <a:fld id="{00000000-1234-1234-1234-123412341234}" type="slidenum">
              <a:rPr lang="en-US"/>
              <a:t>130</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8"/>
        <p:cNvGrpSpPr/>
        <p:nvPr/>
      </p:nvGrpSpPr>
      <p:grpSpPr>
        <a:xfrm>
          <a:off x="0" y="0"/>
          <a:ext cx="0" cy="0"/>
          <a:chOff x="0" y="0"/>
          <a:chExt cx="0" cy="0"/>
        </a:xfrm>
      </p:grpSpPr>
      <p:sp>
        <p:nvSpPr>
          <p:cNvPr id="1659" name="Shape 1659"/>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rtl="0">
              <a:spcBef>
                <a:spcPts val="0"/>
              </a:spcBef>
              <a:buNone/>
            </a:pPr>
            <a:r>
              <a:rPr lang="en-US" b="1"/>
              <a:t>Script: </a:t>
            </a:r>
            <a:r>
              <a:rPr lang="en-US"/>
              <a:t>The DMP Tool is a resource that provides templates that meet institutional and funder requirements around data management and sharing. As new requirements are implemented, the DMP Tool tracks them. This tool can be a useful guide for thinking about what information you should collect when planning data management and sharing.</a:t>
            </a:r>
          </a:p>
        </p:txBody>
      </p:sp>
      <p:sp>
        <p:nvSpPr>
          <p:cNvPr id="1660" name="Shape 166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6"/>
        <p:cNvGrpSpPr/>
        <p:nvPr/>
      </p:nvGrpSpPr>
      <p:grpSpPr>
        <a:xfrm>
          <a:off x="0" y="0"/>
          <a:ext cx="0" cy="0"/>
          <a:chOff x="0" y="0"/>
          <a:chExt cx="0" cy="0"/>
        </a:xfrm>
      </p:grpSpPr>
      <p:sp>
        <p:nvSpPr>
          <p:cNvPr id="1667" name="Shape 166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68" name="Shape 1668"/>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Here is an example of how the DMP Tool created a new template as soon as the NIH Genomic Data Sharing Policy was released. We can expect that as new requirements emerge, so will templates from the DMP Tool.</a:t>
            </a:r>
          </a:p>
        </p:txBody>
      </p:sp>
      <p:sp>
        <p:nvSpPr>
          <p:cNvPr id="1669" name="Shape 1669"/>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132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Shape 167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7" name="Shape 1677"/>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rtl="0">
              <a:spcBef>
                <a:spcPts val="0"/>
              </a:spcBef>
              <a:buNone/>
            </a:pPr>
            <a:r>
              <a:rPr lang="en-US" b="1"/>
              <a:t>Script: </a:t>
            </a:r>
            <a:r>
              <a:rPr lang="en-US"/>
              <a:t>The Open Science Framework is another tool that is designed to encourage data management and sharing through a collaborative tracking of project documents. The Open Science Framework allows you to upload documents through a variety of apps including Dropbox, Google Drive, and GitHub; organize documents into components which you can base off of project tasks like analysis scripts, data, and documentation; and track what work has been completed on the proejct through an activity trail.</a:t>
            </a:r>
          </a:p>
        </p:txBody>
      </p:sp>
      <p:sp>
        <p:nvSpPr>
          <p:cNvPr id="1678" name="Shape 1678"/>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rtl="0">
              <a:spcBef>
                <a:spcPts val="0"/>
              </a:spcBef>
              <a:buClr>
                <a:srgbClr val="000000"/>
              </a:buClr>
              <a:buSzPct val="25000"/>
              <a:buFont typeface="Arial"/>
              <a:buNone/>
            </a:pPr>
            <a:fld id="{00000000-1234-1234-1234-123412341234}" type="slidenum">
              <a:rPr lang="en-US"/>
              <a:t>133</a:t>
            </a:fld>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3"/>
        <p:cNvGrpSpPr/>
        <p:nvPr/>
      </p:nvGrpSpPr>
      <p:grpSpPr>
        <a:xfrm>
          <a:off x="0" y="0"/>
          <a:ext cx="0" cy="0"/>
          <a:chOff x="0" y="0"/>
          <a:chExt cx="0" cy="0"/>
        </a:xfrm>
      </p:grpSpPr>
      <p:sp>
        <p:nvSpPr>
          <p:cNvPr id="1684" name="Shape 168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85" name="Shape 1685"/>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rtl="0">
              <a:spcBef>
                <a:spcPts val="0"/>
              </a:spcBef>
              <a:buNone/>
            </a:pPr>
            <a:r>
              <a:rPr lang="en-US" b="1"/>
              <a:t>Script: </a:t>
            </a:r>
            <a:r>
              <a:rPr lang="en-US"/>
              <a:t>The Open Science Framework allows you to update information in your linked app -- like Google Drive, for example -- and it will update within the project on the Open Science Framework homepage. If you make your project accessible to others, this will allow you to update your data in real time and allow users to see the most recent version.</a:t>
            </a:r>
          </a:p>
        </p:txBody>
      </p:sp>
      <p:sp>
        <p:nvSpPr>
          <p:cNvPr id="1686" name="Shape 1686"/>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rtl="0">
              <a:spcBef>
                <a:spcPts val="0"/>
              </a:spcBef>
              <a:buClr>
                <a:srgbClr val="000000"/>
              </a:buClr>
              <a:buSzPct val="25000"/>
              <a:buFont typeface="Arial"/>
              <a:buNone/>
            </a:pPr>
            <a:fld id="{00000000-1234-1234-1234-123412341234}" type="slidenum">
              <a:rPr lang="en-US"/>
              <a:t>134</a:t>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1"/>
        <p:cNvGrpSpPr/>
        <p:nvPr/>
      </p:nvGrpSpPr>
      <p:grpSpPr>
        <a:xfrm>
          <a:off x="0" y="0"/>
          <a:ext cx="0" cy="0"/>
          <a:chOff x="0" y="0"/>
          <a:chExt cx="0" cy="0"/>
        </a:xfrm>
      </p:grpSpPr>
      <p:sp>
        <p:nvSpPr>
          <p:cNvPr id="1692" name="Shape 169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3" name="Shape 1693"/>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rtl="0">
              <a:spcBef>
                <a:spcPts val="0"/>
              </a:spcBef>
              <a:buNone/>
            </a:pPr>
            <a:r>
              <a:rPr lang="en-US" b="1"/>
              <a:t>Script: </a:t>
            </a:r>
            <a:r>
              <a:rPr lang="en-US"/>
              <a:t>Finally, the Open Science Framework tracks versioning very well -- this is ideal to ensure the preservation of your work. Anyone can see older versions of the data, and download that version.</a:t>
            </a:r>
          </a:p>
        </p:txBody>
      </p:sp>
      <p:sp>
        <p:nvSpPr>
          <p:cNvPr id="1694" name="Shape 1694"/>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rtl="0">
              <a:spcBef>
                <a:spcPts val="0"/>
              </a:spcBef>
              <a:buClr>
                <a:srgbClr val="000000"/>
              </a:buClr>
              <a:buSzPct val="25000"/>
              <a:buFont typeface="Arial"/>
              <a:buNone/>
            </a:pPr>
            <a:fld id="{00000000-1234-1234-1234-123412341234}" type="slidenum">
              <a:rPr lang="en-US"/>
              <a:t>135</a:t>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9"/>
        <p:cNvGrpSpPr/>
        <p:nvPr/>
      </p:nvGrpSpPr>
      <p:grpSpPr>
        <a:xfrm>
          <a:off x="0" y="0"/>
          <a:ext cx="0" cy="0"/>
          <a:chOff x="0" y="0"/>
          <a:chExt cx="0" cy="0"/>
        </a:xfrm>
      </p:grpSpPr>
      <p:sp>
        <p:nvSpPr>
          <p:cNvPr id="1700" name="Shape 170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1" name="Shape 1701"/>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rtl="0">
              <a:spcBef>
                <a:spcPts val="0"/>
              </a:spcBef>
              <a:buNone/>
            </a:pPr>
            <a:r>
              <a:rPr lang="en-US" b="1"/>
              <a:t>Script: </a:t>
            </a:r>
            <a:r>
              <a:rPr lang="en-US"/>
              <a:t>GitHub is another open source tool for software code that allows you to organize, document, and share. Researchers can use GitHub to upload their code and documentation. Others can then “fork” this code and work on it on their own and visa versa.</a:t>
            </a:r>
          </a:p>
        </p:txBody>
      </p:sp>
      <p:sp>
        <p:nvSpPr>
          <p:cNvPr id="1702" name="Shape 1702"/>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rtl="0">
              <a:spcBef>
                <a:spcPts val="0"/>
              </a:spcBef>
              <a:buClr>
                <a:srgbClr val="000000"/>
              </a:buClr>
              <a:buSzPct val="25000"/>
              <a:buFont typeface="Arial"/>
              <a:buNone/>
            </a:pPr>
            <a:fld id="{00000000-1234-1234-1234-123412341234}" type="slidenum">
              <a:rPr lang="en-US"/>
              <a:t>136</a:t>
            </a:fld>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7"/>
        <p:cNvGrpSpPr/>
        <p:nvPr/>
      </p:nvGrpSpPr>
      <p:grpSpPr>
        <a:xfrm>
          <a:off x="0" y="0"/>
          <a:ext cx="0" cy="0"/>
          <a:chOff x="0" y="0"/>
          <a:chExt cx="0" cy="0"/>
        </a:xfrm>
      </p:grpSpPr>
      <p:sp>
        <p:nvSpPr>
          <p:cNvPr id="1708" name="Shape 170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9" name="Shape 1709"/>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rtl="0">
              <a:spcBef>
                <a:spcPts val="0"/>
              </a:spcBef>
              <a:buNone/>
            </a:pPr>
            <a:r>
              <a:rPr lang="en-US" b="1"/>
              <a:t>Script: </a:t>
            </a:r>
            <a:r>
              <a:rPr lang="en-US"/>
              <a:t>Like the Open Science Framework, GitHub also tracks versions very well and keeps track of changes as the code is modified.</a:t>
            </a:r>
          </a:p>
        </p:txBody>
      </p:sp>
      <p:sp>
        <p:nvSpPr>
          <p:cNvPr id="1710" name="Shape 1710"/>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rtl="0">
              <a:spcBef>
                <a:spcPts val="0"/>
              </a:spcBef>
              <a:buClr>
                <a:srgbClr val="000000"/>
              </a:buClr>
              <a:buSzPct val="25000"/>
              <a:buFont typeface="Arial"/>
              <a:buNone/>
            </a:pPr>
            <a:fld id="{00000000-1234-1234-1234-123412341234}" type="slidenum">
              <a:rPr lang="en-US"/>
              <a:t>137</a:t>
            </a:fld>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5"/>
        <p:cNvGrpSpPr/>
        <p:nvPr/>
      </p:nvGrpSpPr>
      <p:grpSpPr>
        <a:xfrm>
          <a:off x="0" y="0"/>
          <a:ext cx="0" cy="0"/>
          <a:chOff x="0" y="0"/>
          <a:chExt cx="0" cy="0"/>
        </a:xfrm>
      </p:grpSpPr>
      <p:sp>
        <p:nvSpPr>
          <p:cNvPr id="1716" name="Shape 171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7" name="Shape 1717"/>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rtl="0">
              <a:spcBef>
                <a:spcPts val="0"/>
              </a:spcBef>
              <a:buNone/>
            </a:pPr>
            <a:r>
              <a:rPr lang="en-US" b="1"/>
              <a:t>Script: </a:t>
            </a:r>
            <a:r>
              <a:rPr lang="en-US"/>
              <a:t>Other tools that are helpful for data management are lab notebooks. There are many tools available, some more specifically tailored to projects than others. For example, LabArchives is a general purpose tool that can be used for basic data management functions. LabGuru provides ordering and inventory management capabilities for materials. Benchling provides the ability to integrate specific DNA tools into the notebook itself. If you think that your data management can be improved by a tool like this, it may be worth pursuing further.</a:t>
            </a:r>
          </a:p>
        </p:txBody>
      </p:sp>
      <p:sp>
        <p:nvSpPr>
          <p:cNvPr id="1718" name="Shape 1718"/>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rtl="0">
              <a:spcBef>
                <a:spcPts val="0"/>
              </a:spcBef>
              <a:buClr>
                <a:srgbClr val="000000"/>
              </a:buClr>
              <a:buSzPct val="25000"/>
              <a:buFont typeface="Arial"/>
              <a:buNone/>
            </a:pPr>
            <a:fld id="{00000000-1234-1234-1234-123412341234}" type="slidenum">
              <a:rPr lang="en-US"/>
              <a:t>138</a:t>
            </a:fld>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1"/>
        <p:cNvGrpSpPr/>
        <p:nvPr/>
      </p:nvGrpSpPr>
      <p:grpSpPr>
        <a:xfrm>
          <a:off x="0" y="0"/>
          <a:ext cx="0" cy="0"/>
          <a:chOff x="0" y="0"/>
          <a:chExt cx="0" cy="0"/>
        </a:xfrm>
      </p:grpSpPr>
      <p:sp>
        <p:nvSpPr>
          <p:cNvPr id="1732" name="Shape 173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733" name="Shape 173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Before we conclude we want to reiterate that it is so important to plan your data management before starting your research. On top of that, you can’t ignore the march towards research data management and sharing; funders are increasing their requirements, publishers are mandating data sharing, and it’s important to be prepared. And lastly...</a:t>
            </a:r>
          </a:p>
        </p:txBody>
      </p:sp>
      <p:sp>
        <p:nvSpPr>
          <p:cNvPr id="1734" name="Shape 173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139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8" name="Shape 168"/>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t>
            </a:r>
            <a:r>
              <a:rPr lang="en-US" dirty="0" smtClean="0"/>
              <a:t>What was outlined</a:t>
            </a:r>
            <a:r>
              <a:rPr lang="en-US" baseline="0" dirty="0" smtClean="0"/>
              <a:t> in the white paper was that data management plans would include the following: full descriptions of the data and how it was collected</a:t>
            </a:r>
            <a:endParaRPr dirty="0"/>
          </a:p>
        </p:txBody>
      </p:sp>
      <p:sp>
        <p:nvSpPr>
          <p:cNvPr id="169" name="Shape 169"/>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1"/>
        <p:cNvGrpSpPr/>
        <p:nvPr/>
      </p:nvGrpSpPr>
      <p:grpSpPr>
        <a:xfrm>
          <a:off x="0" y="0"/>
          <a:ext cx="0" cy="0"/>
          <a:chOff x="0" y="0"/>
          <a:chExt cx="0" cy="0"/>
        </a:xfrm>
      </p:grpSpPr>
      <p:sp>
        <p:nvSpPr>
          <p:cNvPr id="1732" name="Shape 173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733" name="Shape 173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Before we conclude we want to reiterate that it is so important to plan your data management before starting your research. On top of that, you can’t ignore the march towards research data management and sharing; funders are increasing their requirements, publishers are mandating data sharing, and it’s important to be prepared. And lastly...</a:t>
            </a:r>
          </a:p>
        </p:txBody>
      </p:sp>
      <p:sp>
        <p:nvSpPr>
          <p:cNvPr id="1734" name="Shape 173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140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1"/>
        <p:cNvGrpSpPr/>
        <p:nvPr/>
      </p:nvGrpSpPr>
      <p:grpSpPr>
        <a:xfrm>
          <a:off x="0" y="0"/>
          <a:ext cx="0" cy="0"/>
          <a:chOff x="0" y="0"/>
          <a:chExt cx="0" cy="0"/>
        </a:xfrm>
      </p:grpSpPr>
      <p:sp>
        <p:nvSpPr>
          <p:cNvPr id="1732" name="Shape 173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733" name="Shape 173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Before we conclude we want to reiterate that it is so important to plan your data management before starting your research. On top of that, you can’t ignore the march towards research data management and sharing; funders are increasing their requirements, publishers are mandating data sharing, and it’s important to be prepared. And lastly...</a:t>
            </a:r>
          </a:p>
        </p:txBody>
      </p:sp>
      <p:sp>
        <p:nvSpPr>
          <p:cNvPr id="1734" name="Shape 173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141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1"/>
        <p:cNvGrpSpPr/>
        <p:nvPr/>
      </p:nvGrpSpPr>
      <p:grpSpPr>
        <a:xfrm>
          <a:off x="0" y="0"/>
          <a:ext cx="0" cy="0"/>
          <a:chOff x="0" y="0"/>
          <a:chExt cx="0" cy="0"/>
        </a:xfrm>
      </p:grpSpPr>
      <p:sp>
        <p:nvSpPr>
          <p:cNvPr id="1732" name="Shape 173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733" name="Shape 173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Before we conclude we want to reiterate that it is so important to plan your data management before starting your research. On top of that, you can’t ignore the march towards research data management and sharing; funders are increasing their requirements, publishers are mandating data sharing, and it’s important to be prepared. And lastly...</a:t>
            </a:r>
          </a:p>
        </p:txBody>
      </p:sp>
      <p:sp>
        <p:nvSpPr>
          <p:cNvPr id="1734" name="Shape 173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142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9"/>
        <p:cNvGrpSpPr/>
        <p:nvPr/>
      </p:nvGrpSpPr>
      <p:grpSpPr>
        <a:xfrm>
          <a:off x="0" y="0"/>
          <a:ext cx="0" cy="0"/>
          <a:chOff x="0" y="0"/>
          <a:chExt cx="0" cy="0"/>
        </a:xfrm>
      </p:grpSpPr>
      <p:sp>
        <p:nvSpPr>
          <p:cNvPr id="1770" name="Shape 177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71" name="Shape 177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Guidance: </a:t>
            </a:r>
          </a:p>
          <a:p>
            <a:pPr marL="457200" marR="0" lvl="0" indent="-228600" algn="l" rtl="0">
              <a:spcBef>
                <a:spcPts val="0"/>
              </a:spcBef>
              <a:spcAft>
                <a:spcPts val="0"/>
              </a:spcAft>
              <a:buChar char="-"/>
            </a:pPr>
            <a:r>
              <a:rPr lang="en-US"/>
              <a:t>Open the floor for questions. </a:t>
            </a:r>
          </a:p>
          <a:p>
            <a:pPr marL="457200" marR="0" lvl="0" indent="-228600" algn="l" rtl="0">
              <a:spcBef>
                <a:spcPts val="0"/>
              </a:spcBef>
              <a:spcAft>
                <a:spcPts val="0"/>
              </a:spcAft>
              <a:buChar char="-"/>
            </a:pPr>
            <a:r>
              <a:rPr lang="en-US"/>
              <a:t>Provide email address for further contact.</a:t>
            </a:r>
          </a:p>
          <a:p>
            <a:pPr marL="457200" marR="0" lvl="0" indent="-228600" algn="l" rtl="0">
              <a:spcBef>
                <a:spcPts val="0"/>
              </a:spcBef>
              <a:spcAft>
                <a:spcPts val="0"/>
              </a:spcAft>
              <a:buChar char="-"/>
            </a:pPr>
            <a:r>
              <a:rPr lang="en-US"/>
              <a:t>Post slides for attendees to access slide</a:t>
            </a:r>
          </a:p>
        </p:txBody>
      </p:sp>
      <p:sp>
        <p:nvSpPr>
          <p:cNvPr id="1772" name="Shape 177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143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6"/>
        <p:cNvGrpSpPr/>
        <p:nvPr/>
      </p:nvGrpSpPr>
      <p:grpSpPr>
        <a:xfrm>
          <a:off x="0" y="0"/>
          <a:ext cx="0" cy="0"/>
          <a:chOff x="0" y="0"/>
          <a:chExt cx="0" cy="0"/>
        </a:xfrm>
      </p:grpSpPr>
      <p:sp>
        <p:nvSpPr>
          <p:cNvPr id="1777" name="Shape 177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778" name="Shape 177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779" name="Shape 177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144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8" name="Shape 11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r>
              <a:rPr lang="en-US" b="1" dirty="0"/>
              <a:t>Script:</a:t>
            </a:r>
            <a:r>
              <a:rPr lang="en-US" dirty="0"/>
              <a:t> </a:t>
            </a:r>
            <a:r>
              <a:rPr lang="en-US" sz="1200" b="0" i="0" u="none" strike="noStrike" kern="1200" cap="none" dirty="0" smtClean="0">
                <a:solidFill>
                  <a:schemeClr val="dk1"/>
                </a:solidFill>
                <a:effectLst/>
                <a:latin typeface="Calibri"/>
                <a:ea typeface="Calibri"/>
                <a:cs typeface="Calibri"/>
                <a:sym typeface="Calibri"/>
              </a:rPr>
              <a:t>This Request for Information (RFI) seeks public comments on data management and sharing strategies and priorities in order to consider:</a:t>
            </a:r>
            <a:br>
              <a:rPr lang="en-US" sz="1200" b="0" i="0" u="none" strike="noStrike" kern="1200" cap="none" dirty="0" smtClean="0">
                <a:solidFill>
                  <a:schemeClr val="dk1"/>
                </a:solidFill>
                <a:effectLst/>
                <a:latin typeface="Calibri"/>
                <a:ea typeface="Calibri"/>
                <a:cs typeface="Calibri"/>
                <a:sym typeface="Calibri"/>
              </a:rPr>
            </a:br>
            <a:r>
              <a:rPr lang="en-US" sz="1200" b="0" i="0" u="none" strike="noStrike" kern="1200" cap="none" dirty="0" smtClean="0">
                <a:solidFill>
                  <a:schemeClr val="dk1"/>
                </a:solidFill>
                <a:effectLst/>
                <a:latin typeface="Calibri"/>
                <a:ea typeface="Calibri"/>
                <a:cs typeface="Calibri"/>
                <a:sym typeface="Calibri"/>
              </a:rPr>
              <a:t>(1) how digital scientific data generated from NIH-funded research should be managed, and to the fullest extent possible, made publicly available; and,</a:t>
            </a:r>
            <a:br>
              <a:rPr lang="en-US" sz="1200" b="0" i="0" u="none" strike="noStrike" kern="1200" cap="none" dirty="0" smtClean="0">
                <a:solidFill>
                  <a:schemeClr val="dk1"/>
                </a:solidFill>
                <a:effectLst/>
                <a:latin typeface="Calibri"/>
                <a:ea typeface="Calibri"/>
                <a:cs typeface="Calibri"/>
                <a:sym typeface="Calibri"/>
              </a:rPr>
            </a:br>
            <a:r>
              <a:rPr lang="en-US" sz="1200" b="0" i="0" u="none" strike="noStrike" kern="1200" cap="none" dirty="0" smtClean="0">
                <a:solidFill>
                  <a:schemeClr val="dk1"/>
                </a:solidFill>
                <a:effectLst/>
                <a:latin typeface="Calibri"/>
                <a:ea typeface="Calibri"/>
                <a:cs typeface="Calibri"/>
                <a:sym typeface="Calibri"/>
              </a:rPr>
              <a:t>(2) how to set standards for citing shared data and software. </a:t>
            </a:r>
          </a:p>
          <a:p>
            <a:endParaRPr lang="en-US" sz="1200" b="0" i="0" u="none" strike="noStrike" kern="1200" cap="none" dirty="0" smtClean="0">
              <a:solidFill>
                <a:schemeClr val="dk1"/>
              </a:solidFill>
              <a:effectLst/>
              <a:latin typeface="Calibri"/>
              <a:ea typeface="Calibri"/>
              <a:cs typeface="Calibri"/>
              <a:sym typeface="Calibri"/>
            </a:endParaRPr>
          </a:p>
          <a:p>
            <a:r>
              <a:rPr lang="en-US" sz="1200" b="0" i="0" u="none" strike="noStrike" kern="1200" cap="none" dirty="0" smtClean="0">
                <a:solidFill>
                  <a:schemeClr val="dk1"/>
                </a:solidFill>
                <a:effectLst/>
                <a:latin typeface="Calibri"/>
                <a:ea typeface="Calibri"/>
                <a:cs typeface="Calibri"/>
                <a:sym typeface="Calibri"/>
              </a:rPr>
              <a:t>This</a:t>
            </a:r>
            <a:r>
              <a:rPr lang="en-US" sz="1200" b="0" i="0" u="none" strike="noStrike" kern="1200" cap="none" baseline="0" dirty="0" smtClean="0">
                <a:solidFill>
                  <a:schemeClr val="dk1"/>
                </a:solidFill>
                <a:effectLst/>
                <a:latin typeface="Calibri"/>
                <a:ea typeface="Calibri"/>
                <a:cs typeface="Calibri"/>
                <a:sym typeface="Calibri"/>
              </a:rPr>
              <a:t> RFI was closed on Nov 1, 2018. While this information has been logged, t</a:t>
            </a:r>
            <a:r>
              <a:rPr lang="en-US" sz="1200" b="0" i="0" u="none" strike="noStrike" kern="1200" cap="none" dirty="0" smtClean="0">
                <a:solidFill>
                  <a:schemeClr val="dk1"/>
                </a:solidFill>
                <a:effectLst/>
                <a:latin typeface="Calibri"/>
                <a:ea typeface="Calibri"/>
                <a:cs typeface="Calibri"/>
                <a:sym typeface="Calibri"/>
              </a:rPr>
              <a:t>here is currently no timeline for implementation of these policies.</a:t>
            </a:r>
          </a:p>
          <a:p>
            <a:r>
              <a:rPr lang="en-US" dirty="0" smtClean="0"/>
              <a:t/>
            </a:r>
            <a:br>
              <a:rPr lang="en-US" dirty="0" smtClean="0"/>
            </a:br>
            <a:endParaRPr lang="en-US" dirty="0"/>
          </a:p>
        </p:txBody>
      </p:sp>
      <p:sp>
        <p:nvSpPr>
          <p:cNvPr id="119" name="Shape 11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8" name="Shape 17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 </a:t>
            </a:r>
            <a:r>
              <a:rPr lang="en-US" dirty="0"/>
              <a:t>One example of a strictly enforced data policy from the NIH is the Genomic Data Sharing Policy. This policy applies to large scale genomic data like </a:t>
            </a:r>
            <a:r>
              <a:rPr lang="en-US" dirty="0" smtClean="0"/>
              <a:t>Genome Wide Association Studies (GWAS), Single</a:t>
            </a:r>
            <a:r>
              <a:rPr lang="en-US" baseline="0" dirty="0" smtClean="0"/>
              <a:t> Nucleotide Polymorphisms (pronounced “snips”) (SNP),</a:t>
            </a:r>
            <a:r>
              <a:rPr lang="en-US" dirty="0" smtClean="0"/>
              <a:t> </a:t>
            </a:r>
            <a:r>
              <a:rPr lang="en-US" dirty="0"/>
              <a:t>genome sequence and gene expression data. </a:t>
            </a:r>
          </a:p>
          <a:p>
            <a:pPr marL="0" marR="0" lvl="0" indent="0" algn="l" rtl="0">
              <a:spcBef>
                <a:spcPts val="0"/>
              </a:spcBef>
              <a:spcAft>
                <a:spcPts val="0"/>
              </a:spcAft>
              <a:buSzPct val="25000"/>
              <a:buNone/>
            </a:pPr>
            <a:endParaRPr dirty="0"/>
          </a:p>
          <a:p>
            <a:pPr marL="0" marR="0" lvl="0" indent="0" algn="l" rtl="0">
              <a:spcBef>
                <a:spcPts val="0"/>
              </a:spcBef>
              <a:spcAft>
                <a:spcPts val="0"/>
              </a:spcAft>
              <a:buSzPct val="25000"/>
              <a:buNone/>
            </a:pPr>
            <a:r>
              <a:rPr lang="en-US" dirty="0"/>
              <a:t>Requirements for this include writing a genomic data sharing plan when applying for funding, and sharing the data no later than the date of publication.</a:t>
            </a:r>
          </a:p>
        </p:txBody>
      </p:sp>
      <p:sp>
        <p:nvSpPr>
          <p:cNvPr id="179" name="Shape 17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8" name="Shape 18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 </a:t>
            </a:r>
            <a:r>
              <a:rPr lang="en-US" dirty="0"/>
              <a:t>On the publisher side of the equation, PLOS has been the first publisher to require that authors </a:t>
            </a:r>
            <a:r>
              <a:rPr lang="en-US" i="1" dirty="0"/>
              <a:t>show proof</a:t>
            </a:r>
            <a:r>
              <a:rPr lang="en-US" dirty="0"/>
              <a:t> </a:t>
            </a:r>
            <a:r>
              <a:rPr lang="en-US" dirty="0" smtClean="0"/>
              <a:t> that </a:t>
            </a:r>
            <a:r>
              <a:rPr lang="en-US" dirty="0"/>
              <a:t>they have shared their data somewhere, by providing the journal with a unique identifier. If proof is not provided, PLOS can reject the paper outright, or retract it if it has already been published and an author removes the data from public view. </a:t>
            </a:r>
          </a:p>
        </p:txBody>
      </p:sp>
      <p:sp>
        <p:nvSpPr>
          <p:cNvPr id="189" name="Shape 18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8" name="Shape 19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 </a:t>
            </a:r>
            <a:r>
              <a:rPr lang="en-US" dirty="0"/>
              <a:t>Other journals like Nature, Science and Cell have language written into their policies that state that data necessary to understand, assess, and extent the conclusions of a manuscript must be shared, and </a:t>
            </a:r>
            <a:r>
              <a:rPr lang="en-US" dirty="0" smtClean="0"/>
              <a:t>proof of this is required</a:t>
            </a:r>
            <a:r>
              <a:rPr lang="en-US" baseline="0" dirty="0" smtClean="0"/>
              <a:t> for genomic data</a:t>
            </a:r>
            <a:r>
              <a:rPr lang="en-US" dirty="0" smtClean="0"/>
              <a:t>. </a:t>
            </a:r>
            <a:r>
              <a:rPr lang="en-US" dirty="0"/>
              <a:t>However, for all other kinds of data they do not require proof like PLOS does that the data has been shared. </a:t>
            </a:r>
          </a:p>
          <a:p>
            <a:pPr marL="0" marR="0" lvl="0" indent="0" algn="l" rtl="0">
              <a:spcBef>
                <a:spcPts val="0"/>
              </a:spcBef>
              <a:spcAft>
                <a:spcPts val="0"/>
              </a:spcAft>
              <a:buSzPct val="25000"/>
              <a:buNone/>
            </a:pPr>
            <a:endParaRPr dirty="0"/>
          </a:p>
          <a:p>
            <a:pPr marL="0" marR="0" lvl="0" indent="0" algn="l" rtl="0">
              <a:spcBef>
                <a:spcPts val="0"/>
              </a:spcBef>
              <a:spcAft>
                <a:spcPts val="0"/>
              </a:spcAft>
              <a:buSzPct val="25000"/>
              <a:buNone/>
            </a:pPr>
            <a:r>
              <a:rPr lang="en-US" dirty="0"/>
              <a:t>Many journals have language like this but do not currently enforce data sharing, however </a:t>
            </a:r>
            <a:r>
              <a:rPr lang="en-US" dirty="0" smtClean="0"/>
              <a:t>there are broad discussions in the publishing</a:t>
            </a:r>
            <a:r>
              <a:rPr lang="en-US" baseline="0" dirty="0" smtClean="0"/>
              <a:t> community that point to greater enforcement in the future. </a:t>
            </a:r>
            <a:endParaRPr lang="en-US" dirty="0"/>
          </a:p>
        </p:txBody>
      </p:sp>
      <p:sp>
        <p:nvSpPr>
          <p:cNvPr id="199" name="Shape 19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lvl="0" rtl="0">
              <a:spcBef>
                <a:spcPts val="0"/>
              </a:spcBef>
              <a:buSzPct val="25000"/>
              <a:buNone/>
            </a:pPr>
            <a:r>
              <a:rPr lang="en-US" b="1" dirty="0"/>
              <a:t>Script: </a:t>
            </a:r>
            <a:r>
              <a:rPr lang="en-US" dirty="0"/>
              <a:t>One example of the stronger push towards data sharing comes from the International Committee of Medical Journal Editors that released a proposal </a:t>
            </a:r>
            <a:r>
              <a:rPr lang="en-US" dirty="0" smtClean="0"/>
              <a:t>in January 2016 to </a:t>
            </a:r>
            <a:r>
              <a:rPr lang="en-US" dirty="0"/>
              <a:t>require that de-identified patient </a:t>
            </a:r>
            <a:r>
              <a:rPr lang="en-US" dirty="0" smtClean="0"/>
              <a:t>data from clinical trials </a:t>
            </a:r>
            <a:r>
              <a:rPr lang="en-US" dirty="0"/>
              <a:t>that underlie a journal </a:t>
            </a:r>
            <a:r>
              <a:rPr lang="en-US" dirty="0" smtClean="0"/>
              <a:t>article be made </a:t>
            </a:r>
            <a:r>
              <a:rPr lang="en-US" dirty="0"/>
              <a:t>public within six months of publication. </a:t>
            </a:r>
          </a:p>
        </p:txBody>
      </p:sp>
      <p:sp>
        <p:nvSpPr>
          <p:cNvPr id="211" name="Shape 211"/>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3" name="Shape 7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Active Learning Exercise: </a:t>
            </a:r>
          </a:p>
          <a:p>
            <a:pPr marL="0" marR="0" lvl="0" indent="457200" algn="l" rtl="0">
              <a:spcBef>
                <a:spcPts val="0"/>
              </a:spcBef>
              <a:spcAft>
                <a:spcPts val="0"/>
              </a:spcAft>
              <a:buSzPct val="25000"/>
              <a:buNone/>
            </a:pPr>
            <a:r>
              <a:rPr lang="en-US"/>
              <a:t>Pose question to the audience: What do you think of when you hear “data management”?</a:t>
            </a:r>
          </a:p>
        </p:txBody>
      </p:sp>
      <p:sp>
        <p:nvSpPr>
          <p:cNvPr id="74" name="Shape 7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9" name="Shape 219"/>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lvl="0" rtl="0">
              <a:spcBef>
                <a:spcPts val="0"/>
              </a:spcBef>
              <a:buSzPct val="25000"/>
              <a:buNone/>
            </a:pPr>
            <a:r>
              <a:rPr lang="en-US" b="1" dirty="0"/>
              <a:t>Script:</a:t>
            </a:r>
            <a:r>
              <a:rPr lang="en-US" dirty="0"/>
              <a:t> In response to this proposal, a consortium of 282 clinical investigators wrote that a 6-month time span would be too burdensome and would have unintended consequences, such as delaying publication of results. The consortium also cited that many investigators might avoid long term clinical trials if this regulation came into effect because the data sharing requirement would be too costly and challenging.</a:t>
            </a:r>
          </a:p>
          <a:p>
            <a:pPr lvl="0" rtl="0">
              <a:spcBef>
                <a:spcPts val="0"/>
              </a:spcBef>
              <a:buSzPct val="25000"/>
              <a:buNone/>
            </a:pPr>
            <a:endParaRPr dirty="0"/>
          </a:p>
        </p:txBody>
      </p:sp>
      <p:sp>
        <p:nvSpPr>
          <p:cNvPr id="220" name="Shape 220"/>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20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lvl="0" rtl="0">
              <a:spcBef>
                <a:spcPts val="0"/>
              </a:spcBef>
              <a:buSzPct val="25000"/>
              <a:buNone/>
            </a:pPr>
            <a:r>
              <a:rPr lang="en-US" b="1" dirty="0"/>
              <a:t>Script: </a:t>
            </a:r>
            <a:r>
              <a:rPr lang="en-US" dirty="0" smtClean="0"/>
              <a:t>After complaints</a:t>
            </a:r>
            <a:r>
              <a:rPr lang="en-US" baseline="0" dirty="0" smtClean="0"/>
              <a:t> from the research community, the ICMJE decided not to require or enforce data sharing at all, opting to say that editors’ “may” take into account authors’ plans for data sharing. This received a strong backlash </a:t>
            </a:r>
            <a:r>
              <a:rPr lang="en-US" baseline="0" smtClean="0"/>
              <a:t>from advocates </a:t>
            </a:r>
            <a:r>
              <a:rPr lang="en-US" baseline="0" dirty="0" smtClean="0"/>
              <a:t>of data sharing. </a:t>
            </a:r>
            <a:endParaRPr lang="en-US" dirty="0"/>
          </a:p>
        </p:txBody>
      </p:sp>
      <p:sp>
        <p:nvSpPr>
          <p:cNvPr id="211" name="Shape 211"/>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21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9192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5" name="Shape 235"/>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In January of 2016, NIH add the requirement that grant applications must address a number of issues related to the rigor and reproducibility of the </a:t>
            </a:r>
            <a:r>
              <a:rPr lang="en-US" dirty="0" smtClean="0"/>
              <a:t>research</a:t>
            </a:r>
            <a:r>
              <a:rPr lang="en-US" dirty="0"/>
              <a:t>.</a:t>
            </a:r>
          </a:p>
        </p:txBody>
      </p:sp>
      <p:sp>
        <p:nvSpPr>
          <p:cNvPr id="236" name="Shape 236"/>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22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5" name="Shape 235"/>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t>
            </a:r>
            <a:r>
              <a:rPr lang="en-US" dirty="0" smtClean="0"/>
              <a:t>With</a:t>
            </a:r>
            <a:r>
              <a:rPr lang="en-US" baseline="0" dirty="0" smtClean="0"/>
              <a:t> regards to the requirement for scientific rigor, it was explicitly stated that this included full transparency in reporting experimental details</a:t>
            </a:r>
            <a:r>
              <a:rPr lang="en-US" dirty="0" smtClean="0"/>
              <a:t>. Without</a:t>
            </a:r>
            <a:r>
              <a:rPr lang="en-US" baseline="0" dirty="0" smtClean="0"/>
              <a:t> that, it would not be possible to determine whether or not a study was reproducible.</a:t>
            </a:r>
            <a:endParaRPr lang="en-US" dirty="0"/>
          </a:p>
        </p:txBody>
      </p:sp>
      <p:sp>
        <p:nvSpPr>
          <p:cNvPr id="236" name="Shape 236"/>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23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b="1" dirty="0" smtClean="0"/>
              <a:t>Script</a:t>
            </a:r>
            <a:r>
              <a:rPr lang="en-US" dirty="0" smtClean="0"/>
              <a:t>: These regulations followed concern</a:t>
            </a:r>
            <a:r>
              <a:rPr lang="en-US" baseline="0" dirty="0" smtClean="0"/>
              <a:t> about the reproducibility of studies that had been growing for some time. Francis Collins, director of NIH, raised the alarm and signaled the coming change in NIH policy in this commentary in Nature in January 2014, in which he pointed to a number of factors that contributed to the lack of reproducibility, including a lack of reporting of basic elements of experimental design.</a:t>
            </a:r>
          </a:p>
        </p:txBody>
      </p:sp>
    </p:spTree>
    <p:extLst>
      <p:ext uri="{BB962C8B-B14F-4D97-AF65-F5344CB8AC3E}">
        <p14:creationId xmlns:p14="http://schemas.microsoft.com/office/powerpoint/2010/main" val="27260694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The reporting of the details</a:t>
            </a:r>
            <a:r>
              <a:rPr lang="en-US" baseline="0" dirty="0" smtClean="0"/>
              <a:t> of the methodology of certain clinical trials has been mandated for some time through the national library of medicine’s clinicaltrials.gov – a searchable website of clinical trials protocols and results.</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0766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these</a:t>
            </a:r>
            <a:r>
              <a:rPr lang="en-US" baseline="0" dirty="0" smtClean="0"/>
              <a:t> regulations have recently become even more rigorous with the final rule that was released in September 2016 that mandates that all NIH funded clinical trials have protocols registered and results deposited in clinicaltrials.gov, and regulates a number of specific data elements that must be included.</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49602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The</a:t>
            </a:r>
            <a:r>
              <a:rPr lang="en-US" baseline="0" dirty="0" smtClean="0"/>
              <a:t> reporting of the methodology in animal research has been considerably spottier, as shown in this 2009 study which collected information about experimental design reporting in 271 animal studies, and found that over a third of studies did not even include information on the number or characteristics of the animals used in the study, and almost a third did not report the statistical methods used. </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05356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Shape 25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5" name="Shape 255"/>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Script</a:t>
            </a:r>
            <a:r>
              <a:rPr lang="en-US" dirty="0"/>
              <a:t>: </a:t>
            </a:r>
            <a:r>
              <a:rPr lang="en-US" b="1" dirty="0" smtClean="0"/>
              <a:t>Script</a:t>
            </a:r>
            <a:r>
              <a:rPr lang="en-US" dirty="0" smtClean="0"/>
              <a:t>: These issues in animal research were reflected in studies that revealed</a:t>
            </a:r>
            <a:r>
              <a:rPr lang="en-US" baseline="0" dirty="0" smtClean="0"/>
              <a:t> a disturbing lack of reproducibility in preclinical research. </a:t>
            </a:r>
            <a:r>
              <a:rPr lang="en-US" dirty="0" smtClean="0"/>
              <a:t>When </a:t>
            </a:r>
            <a:r>
              <a:rPr lang="en-US" dirty="0"/>
              <a:t>Amgen, </a:t>
            </a:r>
            <a:r>
              <a:rPr lang="en-US" dirty="0" smtClean="0"/>
              <a:t>a pharmaceutical </a:t>
            </a:r>
            <a:r>
              <a:rPr lang="en-US" dirty="0"/>
              <a:t>company, tried to reproduce findings from 53 landmark preclinical cancer studies, they were only able to confirm the findings of 11% of those studies. </a:t>
            </a:r>
          </a:p>
        </p:txBody>
      </p:sp>
      <p:sp>
        <p:nvSpPr>
          <p:cNvPr id="256" name="Shape 256"/>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28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lvl="1" defTabSz="931774" eaLnBrk="1" fontAlgn="auto" hangingPunct="1">
              <a:spcBef>
                <a:spcPts val="0"/>
              </a:spcBef>
              <a:spcAft>
                <a:spcPts val="0"/>
              </a:spcAft>
              <a:defRPr/>
            </a:pPr>
            <a:r>
              <a:rPr lang="en-US" dirty="0" smtClean="0"/>
              <a:t>Journal editors have tried to address this issue as well.</a:t>
            </a:r>
            <a:r>
              <a:rPr lang="en-US" baseline="0" dirty="0" smtClean="0"/>
              <a:t> A workshop that included NIH, Science, and Nature Publishing Group in June 2014, addressed the need for greater rigor in reporting preclinical research, and there was consensus around the need for transparency in reporting of experimental details, and for data and material sharing. </a:t>
            </a:r>
            <a:endParaRPr lang="en-US" dirty="0" smtClean="0"/>
          </a:p>
          <a:p>
            <a:pPr marL="0" lvl="1" defTabSz="931774" eaLnBrk="1" fontAlgn="auto" hangingPunct="1">
              <a:spcBef>
                <a:spcPts val="0"/>
              </a:spcBef>
              <a:spcAft>
                <a:spcPts val="0"/>
              </a:spcAf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7E5388A7-C295-4927-9178-10671C583E2C}" type="slidenum">
              <a:rPr lang="en-US" smtClean="0"/>
              <a:t>29</a:t>
            </a:fld>
            <a:endParaRPr lang="en-US" dirty="0"/>
          </a:p>
        </p:txBody>
      </p:sp>
    </p:spTree>
    <p:extLst>
      <p:ext uri="{BB962C8B-B14F-4D97-AF65-F5344CB8AC3E}">
        <p14:creationId xmlns:p14="http://schemas.microsoft.com/office/powerpoint/2010/main" val="3208623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0" name="Shape 80"/>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p>
          <a:p>
            <a:pPr marL="0" marR="0" lvl="0" indent="0" algn="l" rtl="0">
              <a:spcBef>
                <a:spcPts val="0"/>
              </a:spcBef>
              <a:spcAft>
                <a:spcPts val="0"/>
              </a:spcAft>
              <a:buSzPct val="25000"/>
              <a:buNone/>
            </a:pPr>
            <a:r>
              <a:rPr lang="en-US" dirty="0"/>
              <a:t>Data management leads to greater organization of data and workflows.</a:t>
            </a:r>
          </a:p>
          <a:p>
            <a:pPr marL="0" marR="0" lvl="0" indent="0" algn="l" rtl="0">
              <a:spcBef>
                <a:spcPts val="0"/>
              </a:spcBef>
              <a:spcAft>
                <a:spcPts val="0"/>
              </a:spcAft>
              <a:buSzPct val="25000"/>
              <a:buNone/>
            </a:pPr>
            <a:r>
              <a:rPr lang="en-US" dirty="0"/>
              <a:t>Organized data is more comprehensible, either to others or to researcher when they look back at it later.</a:t>
            </a:r>
          </a:p>
          <a:p>
            <a:pPr marL="0" marR="0" lvl="0" indent="0" algn="l" rtl="0">
              <a:spcBef>
                <a:spcPts val="0"/>
              </a:spcBef>
              <a:spcAft>
                <a:spcPts val="0"/>
              </a:spcAft>
              <a:buSzPct val="25000"/>
              <a:buNone/>
            </a:pPr>
            <a:r>
              <a:rPr lang="en-US" dirty="0"/>
              <a:t>Organized workflows lead to more efficient research process.</a:t>
            </a:r>
          </a:p>
          <a:p>
            <a:pPr marL="0" marR="0" lvl="0" indent="0" algn="l" rtl="0">
              <a:spcBef>
                <a:spcPts val="0"/>
              </a:spcBef>
              <a:spcAft>
                <a:spcPts val="0"/>
              </a:spcAft>
              <a:buSzPct val="25000"/>
              <a:buNone/>
            </a:pPr>
            <a:r>
              <a:rPr lang="en-US" dirty="0"/>
              <a:t>Data management ensures access to data in the future, either for others or for the researcher.</a:t>
            </a:r>
          </a:p>
          <a:p>
            <a:pPr marL="0" marR="0" lvl="0" indent="0" algn="l" rtl="0">
              <a:spcBef>
                <a:spcPts val="0"/>
              </a:spcBef>
              <a:spcAft>
                <a:spcPts val="0"/>
              </a:spcAft>
              <a:buSzPct val="25000"/>
              <a:buNone/>
            </a:pPr>
            <a:endParaRPr dirty="0"/>
          </a:p>
        </p:txBody>
      </p:sp>
      <p:sp>
        <p:nvSpPr>
          <p:cNvPr id="81" name="Shape 81"/>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5" name="Shape 235"/>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smtClean="0"/>
              <a:t>Script</a:t>
            </a:r>
            <a:r>
              <a:rPr lang="en-US" dirty="0" smtClean="0"/>
              <a:t>: So what does full transparency in reporting experimental details</a:t>
            </a:r>
            <a:r>
              <a:rPr lang="en-US" baseline="0" dirty="0" smtClean="0"/>
              <a:t> entail?</a:t>
            </a:r>
            <a:endParaRPr lang="en-US" dirty="0"/>
          </a:p>
        </p:txBody>
      </p:sp>
      <p:sp>
        <p:nvSpPr>
          <p:cNvPr id="236" name="Shape 236"/>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34" name="Shape 334"/>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sz="1000" b="1">
                <a:latin typeface="Source Sans Pro"/>
                <a:ea typeface="Source Sans Pro"/>
                <a:cs typeface="Source Sans Pro"/>
                <a:sym typeface="Source Sans Pro"/>
              </a:rPr>
              <a:t>Script</a:t>
            </a:r>
            <a:r>
              <a:rPr lang="en-US" sz="1000">
                <a:latin typeface="Source Sans Pro"/>
                <a:ea typeface="Source Sans Pro"/>
                <a:cs typeface="Source Sans Pro"/>
                <a:sym typeface="Source Sans Pro"/>
              </a:rPr>
              <a:t>: What this means is that saving the data produced by an experiment is not sufficient. The data will not allow others to reproduce your work. In thinking about data management, it is necessary to take a broader perspective.</a:t>
            </a:r>
          </a:p>
        </p:txBody>
      </p:sp>
      <p:sp>
        <p:nvSpPr>
          <p:cNvPr id="335" name="Shape 335"/>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Shape 34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46" name="Shape 346"/>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The lab notebook must be preserved</a:t>
            </a:r>
          </a:p>
        </p:txBody>
      </p:sp>
      <p:sp>
        <p:nvSpPr>
          <p:cNvPr id="347" name="Shape 347"/>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Shape 35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55" name="Shape 355"/>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60"/>
              </a:spcBef>
              <a:spcAft>
                <a:spcPts val="0"/>
              </a:spcAft>
              <a:buSzPct val="25000"/>
              <a:buNone/>
            </a:pPr>
            <a:r>
              <a:rPr lang="en-US" b="1"/>
              <a:t>Script</a:t>
            </a:r>
            <a:r>
              <a:rPr lang="en-US"/>
              <a:t>: Experimental workflows must be documented and preserved.</a:t>
            </a:r>
          </a:p>
        </p:txBody>
      </p:sp>
      <p:sp>
        <p:nvSpPr>
          <p:cNvPr id="356" name="Shape 356"/>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Shape 36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64" name="Shape 364"/>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60"/>
              </a:spcBef>
              <a:spcAft>
                <a:spcPts val="0"/>
              </a:spcAft>
              <a:buSzPct val="25000"/>
              <a:buNone/>
            </a:pPr>
            <a:r>
              <a:rPr lang="en-US" b="1"/>
              <a:t>Script</a:t>
            </a:r>
            <a:r>
              <a:rPr lang="en-US"/>
              <a:t>: Computer programs must be saved, including information about parameters, versions, operating systems, and anything else that would be needed to be able to reproduce results.</a:t>
            </a:r>
          </a:p>
        </p:txBody>
      </p:sp>
      <p:sp>
        <p:nvSpPr>
          <p:cNvPr id="365" name="Shape 365"/>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Shape 389"/>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r>
              <a:rPr lang="en-US" b="1"/>
              <a:t>Guidance: </a:t>
            </a:r>
            <a:r>
              <a:rPr lang="en-US"/>
              <a:t>Introduce data danger zones, and highlight:</a:t>
            </a:r>
          </a:p>
          <a:p>
            <a:pPr marL="457200" lvl="0" indent="-228600" rtl="0">
              <a:spcBef>
                <a:spcPts val="0"/>
              </a:spcBef>
              <a:buChar char="-"/>
            </a:pPr>
            <a:r>
              <a:rPr lang="en-US"/>
              <a:t>the areas that are most commonly overlooked in research data management</a:t>
            </a:r>
          </a:p>
          <a:p>
            <a:pPr marL="457200" lvl="0" indent="-228600">
              <a:spcBef>
                <a:spcPts val="0"/>
              </a:spcBef>
              <a:buChar char="-"/>
            </a:pPr>
            <a:r>
              <a:rPr lang="en-US"/>
              <a:t>challenges commonly faced by researchers when organizing their data.</a:t>
            </a:r>
          </a:p>
        </p:txBody>
      </p:sp>
      <p:sp>
        <p:nvSpPr>
          <p:cNvPr id="390" name="Shape 39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7" name="Shape 397"/>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a:spcBef>
                <a:spcPts val="0"/>
              </a:spcBef>
              <a:buNone/>
            </a:pPr>
            <a:r>
              <a:rPr lang="en-US" b="1"/>
              <a:t>Script: </a:t>
            </a:r>
          </a:p>
          <a:p>
            <a:pPr lvl="0">
              <a:spcBef>
                <a:spcPts val="0"/>
              </a:spcBef>
              <a:buNone/>
            </a:pPr>
            <a:r>
              <a:rPr lang="en-US"/>
              <a:t>To get a better idea of some of the common challenges of managing and sharing data, here is a short video that illustrates the snafus that occur in data management</a:t>
            </a:r>
          </a:p>
        </p:txBody>
      </p:sp>
      <p:sp>
        <p:nvSpPr>
          <p:cNvPr id="398" name="Shape 398"/>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a:spcBef>
                <a:spcPts val="0"/>
              </a:spcBef>
              <a:buClr>
                <a:srgbClr val="000000"/>
              </a:buClr>
              <a:buSzPct val="25000"/>
              <a:buFont typeface="Arial"/>
              <a:buNone/>
            </a:pPr>
            <a:fld id="{00000000-1234-1234-1234-123412341234}"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Shape 40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05" name="Shape 405"/>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So when you think about all of the steps you take when creating, processing, and analyzing data, you want to avoid the scenario where all of your hard work is tied up in a USB drive that only you -- and sometimes not EVEN you -- can understand.</a:t>
            </a:r>
          </a:p>
        </p:txBody>
      </p:sp>
      <p:sp>
        <p:nvSpPr>
          <p:cNvPr id="406" name="Shape 406"/>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Shape 4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35" name="Shape 435"/>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sz="1100" b="1"/>
              <a:t>Script: </a:t>
            </a:r>
            <a:r>
              <a:rPr lang="en-US" sz="1100"/>
              <a:t>So now what I’d like you all to do is think of your current workflow, and ask yourself the following questions</a:t>
            </a:r>
          </a:p>
        </p:txBody>
      </p:sp>
      <p:sp>
        <p:nvSpPr>
          <p:cNvPr id="436" name="Shape 436"/>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Shape 46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61" name="Shape 46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30"/>
              </a:spcBef>
              <a:spcAft>
                <a:spcPts val="0"/>
              </a:spcAft>
              <a:buSzPct val="25000"/>
              <a:buNone/>
            </a:pPr>
            <a:r>
              <a:rPr lang="en-US" sz="1100" b="1"/>
              <a:t>Script:</a:t>
            </a:r>
          </a:p>
          <a:p>
            <a:pPr marL="0" marR="0" lvl="0" indent="0" algn="l" rtl="0">
              <a:spcBef>
                <a:spcPts val="330"/>
              </a:spcBef>
              <a:spcAft>
                <a:spcPts val="0"/>
              </a:spcAft>
              <a:buSzPct val="25000"/>
              <a:buNone/>
            </a:pPr>
            <a:r>
              <a:rPr lang="en-US" sz="1100" b="0" i="0" u="none" strike="noStrike" cap="none">
                <a:solidFill>
                  <a:schemeClr val="dk1"/>
                </a:solidFill>
                <a:latin typeface="Calibri"/>
                <a:ea typeface="Calibri"/>
                <a:cs typeface="Calibri"/>
                <a:sym typeface="Calibri"/>
              </a:rPr>
              <a:t>Can you easily locate the raw data? And understand it? Can </a:t>
            </a:r>
            <a:r>
              <a:rPr lang="en-US" sz="1100"/>
              <a:t>you understand the processes you took to get from the raw data to the processed data? </a:t>
            </a:r>
            <a:r>
              <a:rPr lang="en-US" sz="1100" b="0" i="0" u="none" strike="noStrike" cap="none">
                <a:solidFill>
                  <a:schemeClr val="dk1"/>
                </a:solidFill>
                <a:latin typeface="Calibri"/>
                <a:ea typeface="Calibri"/>
                <a:cs typeface="Calibri"/>
                <a:sym typeface="Calibri"/>
              </a:rPr>
              <a:t>What tools or version of software you used?</a:t>
            </a:r>
          </a:p>
          <a:p>
            <a:pPr marL="0" marR="0" lvl="0" indent="0" algn="l" rtl="0">
              <a:spcBef>
                <a:spcPts val="360"/>
              </a:spcBef>
              <a:spcAft>
                <a:spcPts val="0"/>
              </a:spcAft>
              <a:buSzPct val="25000"/>
              <a:buNone/>
            </a:pPr>
            <a:endParaRPr sz="1100" b="0" i="0" u="none" strike="noStrike" cap="none">
              <a:solidFill>
                <a:schemeClr val="dk1"/>
              </a:solidFill>
              <a:latin typeface="Calibri"/>
              <a:ea typeface="Calibri"/>
              <a:cs typeface="Calibri"/>
              <a:sym typeface="Calibri"/>
            </a:endParaRPr>
          </a:p>
        </p:txBody>
      </p:sp>
      <p:sp>
        <p:nvSpPr>
          <p:cNvPr id="462" name="Shape 46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1" name="Shape 91"/>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a:spcBef>
                <a:spcPts val="0"/>
              </a:spcBef>
              <a:buNone/>
            </a:pPr>
            <a:r>
              <a:rPr lang="en-US" b="1"/>
              <a:t>Guidance: </a:t>
            </a:r>
            <a:r>
              <a:rPr lang="en-US"/>
              <a:t>Read Learning Objectives</a:t>
            </a:r>
          </a:p>
        </p:txBody>
      </p:sp>
      <p:sp>
        <p:nvSpPr>
          <p:cNvPr id="92" name="Shape 92"/>
          <p:cNvSpPr txBox="1">
            <a:spLocks noGrp="1"/>
          </p:cNvSpPr>
          <p:nvPr>
            <p:ph type="sldNum" idx="12"/>
          </p:nvPr>
        </p:nvSpPr>
        <p:spPr>
          <a:xfrm>
            <a:off x="3970337" y="8829675"/>
            <a:ext cx="3038399" cy="465000"/>
          </a:xfrm>
          <a:prstGeom prst="rect">
            <a:avLst/>
          </a:prstGeom>
        </p:spPr>
        <p:txBody>
          <a:bodyPr lIns="93175" tIns="46575" rIns="93175" bIns="46575" anchor="b" anchorCtr="0">
            <a:noAutofit/>
          </a:bodyPr>
          <a:lstStyle/>
          <a:p>
            <a:pPr lvl="0">
              <a:spcBef>
                <a:spcPts val="0"/>
              </a:spcBef>
              <a:buClr>
                <a:srgbClr val="000000"/>
              </a:buClr>
              <a:buSzPct val="25000"/>
              <a:buFont typeface="Arial"/>
              <a:buNone/>
            </a:pPr>
            <a:fld id="{00000000-1234-1234-1234-123412341234}"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Shape 47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71" name="Shape 47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60"/>
              </a:spcBef>
              <a:spcAft>
                <a:spcPts val="0"/>
              </a:spcAft>
              <a:buSzPct val="25000"/>
              <a:buNone/>
            </a:pPr>
            <a:r>
              <a:rPr lang="en-US" sz="1100" b="1"/>
              <a:t>Script: </a:t>
            </a:r>
            <a:r>
              <a:rPr lang="en-US" sz="1100"/>
              <a:t>Can you connect up the different types of related data you collected? If you’ve collected forms data and imaging data that are related, is it easy to track down? </a:t>
            </a:r>
          </a:p>
        </p:txBody>
      </p:sp>
      <p:sp>
        <p:nvSpPr>
          <p:cNvPr id="472" name="Shape 47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40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Shape 48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86" name="Shape 486"/>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60"/>
              </a:spcBef>
              <a:spcAft>
                <a:spcPts val="0"/>
              </a:spcAft>
              <a:buSzPct val="25000"/>
              <a:buNone/>
            </a:pPr>
            <a:r>
              <a:rPr lang="en-US" sz="1100" b="1"/>
              <a:t>Script: </a:t>
            </a:r>
            <a:r>
              <a:rPr lang="en-US" sz="1100"/>
              <a:t>And finally, do you name your subjects, animals or specimens in a consistent way just as everyone else on your team does? Is there documentation that would allow you to share your data with someone else and they would know exactly how you named something?</a:t>
            </a:r>
          </a:p>
        </p:txBody>
      </p:sp>
      <p:sp>
        <p:nvSpPr>
          <p:cNvPr id="487" name="Shape 487"/>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41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Shape 50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01" name="Shape 50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solidFill>
                  <a:srgbClr val="000000"/>
                </a:solidFill>
              </a:rPr>
              <a:t>Instructions: </a:t>
            </a:r>
            <a:r>
              <a:rPr lang="en-US">
                <a:solidFill>
                  <a:srgbClr val="000000"/>
                </a:solidFill>
              </a:rPr>
              <a:t>Following 5 slides have the same script, with animations coming up for each slide. Use discretion when reading script in combination with slides</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b="1">
                <a:solidFill>
                  <a:srgbClr val="000000"/>
                </a:solidFill>
              </a:rPr>
              <a:t>Script: </a:t>
            </a:r>
            <a:r>
              <a:rPr lang="en-US">
                <a:solidFill>
                  <a:srgbClr val="000000"/>
                </a:solidFill>
              </a:rPr>
              <a:t>You want to ask yourself these questions because you don’t want simple data management errors to be the cause of something really bad happening.</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Take this article from the New England Journal of Medicine: The editors found multiple errors in a table within the paper. And even though it did not alter the conclusions of the article, the authors could not find the primary data they collected. Because they couldn’t locate the primary data, their paper was retracted.</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This is a perfect example where poor data management practices can have significant consequences.</a:t>
            </a:r>
          </a:p>
        </p:txBody>
      </p:sp>
      <p:sp>
        <p:nvSpPr>
          <p:cNvPr id="502" name="Shape 50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42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Shape 51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13" name="Shape 513"/>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solidFill>
                  <a:srgbClr val="000000"/>
                </a:solidFill>
              </a:rPr>
              <a:t>Script: </a:t>
            </a:r>
            <a:r>
              <a:rPr lang="en-US">
                <a:solidFill>
                  <a:srgbClr val="000000"/>
                </a:solidFill>
              </a:rPr>
              <a:t>You want to ask yourself these questions because you don’t want simple data management errors to be the cause of something really bad happening.</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Take this article from the New England Journal of Medicine: The editors found multiple errors in a table within the paper. And even though it did not alter the conclusions of the article, the authors could not find the primary data they collected. Because they couldn’t locate the primary data, their paper was retracted.</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This is a perfect example where poor data management practices can have significant consequences.</a:t>
            </a:r>
          </a:p>
        </p:txBody>
      </p:sp>
      <p:sp>
        <p:nvSpPr>
          <p:cNvPr id="514" name="Shape 514"/>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43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Shape 52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26" name="Shape 526"/>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solidFill>
                  <a:srgbClr val="000000"/>
                </a:solidFill>
              </a:rPr>
              <a:t>Script: </a:t>
            </a:r>
            <a:r>
              <a:rPr lang="en-US">
                <a:solidFill>
                  <a:srgbClr val="000000"/>
                </a:solidFill>
              </a:rPr>
              <a:t>You want to ask yourself these questions because you don’t want simple data management errors to be the cause of something really bad happening.</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Take this article from the New England Journal of Medicine: The editors found multiple errors in a table within the paper. And even though it did not alter the conclusions of the article, the authors could not find the primary data they collected. Because they couldn’t locate the primary data, their paper was retracted.</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This is a perfect example where poor data management practices can have significant consequences.</a:t>
            </a:r>
          </a:p>
        </p:txBody>
      </p:sp>
      <p:sp>
        <p:nvSpPr>
          <p:cNvPr id="527" name="Shape 527"/>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44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Shape 53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39" name="Shape 539"/>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solidFill>
                  <a:srgbClr val="000000"/>
                </a:solidFill>
              </a:rPr>
              <a:t>Script: </a:t>
            </a:r>
            <a:r>
              <a:rPr lang="en-US">
                <a:solidFill>
                  <a:srgbClr val="000000"/>
                </a:solidFill>
              </a:rPr>
              <a:t>You want to ask yourself these questions because you don’t want simple data management errors to be the cause of something really bad happening.</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Take this article from the New England Journal of Medicine: The editors found multiple errors in a table within the paper. And even though it did not alter the conclusions of the article, the authors could not find the primary data they collected. Because they couldn’t locate the primary data, their paper was retracted.</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This is a perfect example where poor data management practices can have significant consequences.</a:t>
            </a:r>
          </a:p>
        </p:txBody>
      </p:sp>
      <p:sp>
        <p:nvSpPr>
          <p:cNvPr id="540" name="Shape 540"/>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45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Shape 55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52" name="Shape 552"/>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solidFill>
                  <a:srgbClr val="000000"/>
                </a:solidFill>
              </a:rPr>
              <a:t>Script: </a:t>
            </a:r>
            <a:r>
              <a:rPr lang="en-US">
                <a:solidFill>
                  <a:srgbClr val="000000"/>
                </a:solidFill>
              </a:rPr>
              <a:t>You want to ask yourself these questions because you don’t want simple data management errors to be the cause of something really bad happening.</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Take this article from the New England Journal of Medicine: The editors found multiple errors in a table within the paper. And even though it did not alter the conclusions of the article, the authors could not find the primary data they collected. Because they couldn’t locate the primary data, their paper was retracted.</a:t>
            </a:r>
          </a:p>
          <a:p>
            <a:pPr marL="0" marR="0" lvl="0" indent="0" algn="l" rtl="0">
              <a:spcBef>
                <a:spcPts val="0"/>
              </a:spcBef>
              <a:spcAft>
                <a:spcPts val="0"/>
              </a:spcAft>
              <a:buSzPct val="25000"/>
              <a:buNone/>
            </a:pPr>
            <a:endParaRPr>
              <a:solidFill>
                <a:srgbClr val="000000"/>
              </a:solidFill>
            </a:endParaRPr>
          </a:p>
          <a:p>
            <a:pPr marL="0" marR="0" lvl="0" indent="0" algn="l" rtl="0">
              <a:spcBef>
                <a:spcPts val="0"/>
              </a:spcBef>
              <a:spcAft>
                <a:spcPts val="0"/>
              </a:spcAft>
              <a:buSzPct val="25000"/>
              <a:buNone/>
            </a:pPr>
            <a:r>
              <a:rPr lang="en-US">
                <a:solidFill>
                  <a:srgbClr val="000000"/>
                </a:solidFill>
              </a:rPr>
              <a:t>This is a perfect example where poor data management practices can have significant consequences.</a:t>
            </a:r>
          </a:p>
        </p:txBody>
      </p:sp>
      <p:sp>
        <p:nvSpPr>
          <p:cNvPr id="553" name="Shape 553"/>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46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Shape 55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52" name="Shape 552"/>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solidFill>
                  <a:srgbClr val="000000"/>
                </a:solidFill>
              </a:rPr>
              <a:t>Script: </a:t>
            </a:r>
            <a:r>
              <a:rPr lang="en-US" dirty="0" smtClean="0">
                <a:solidFill>
                  <a:srgbClr val="000000"/>
                </a:solidFill>
              </a:rPr>
              <a:t>In another example, this prominent</a:t>
            </a:r>
            <a:r>
              <a:rPr lang="en-US" baseline="0" dirty="0" smtClean="0">
                <a:solidFill>
                  <a:srgbClr val="000000"/>
                </a:solidFill>
              </a:rPr>
              <a:t> diabetes researcher Dr. Kathrin </a:t>
            </a:r>
            <a:r>
              <a:rPr lang="en-US" baseline="0" dirty="0" err="1" smtClean="0">
                <a:solidFill>
                  <a:srgbClr val="000000"/>
                </a:solidFill>
              </a:rPr>
              <a:t>Maedler</a:t>
            </a:r>
            <a:r>
              <a:rPr lang="en-US" baseline="0" dirty="0" smtClean="0">
                <a:solidFill>
                  <a:srgbClr val="000000"/>
                </a:solidFill>
              </a:rPr>
              <a:t> had one retraction, multiple corrections, and two expressions of concern about her research due to the disorganization of her data. She had failed to store the original data on durable and secure storage media, and had published many duplicate pictures due to her lack of </a:t>
            </a:r>
            <a:r>
              <a:rPr lang="en-US" baseline="0" dirty="0" err="1" smtClean="0">
                <a:solidFill>
                  <a:srgbClr val="000000"/>
                </a:solidFill>
              </a:rPr>
              <a:t>organisation</a:t>
            </a:r>
            <a:r>
              <a:rPr lang="en-US" baseline="0" dirty="0" smtClean="0">
                <a:solidFill>
                  <a:srgbClr val="000000"/>
                </a:solidFill>
              </a:rPr>
              <a:t>.</a:t>
            </a:r>
          </a:p>
          <a:p>
            <a:pPr marL="0" marR="0" lvl="0" indent="0" algn="l" rtl="0">
              <a:spcBef>
                <a:spcPts val="0"/>
              </a:spcBef>
              <a:spcAft>
                <a:spcPts val="0"/>
              </a:spcAft>
              <a:buSzPct val="25000"/>
              <a:buNone/>
            </a:pPr>
            <a:endParaRPr lang="en-US" baseline="0" dirty="0" smtClean="0">
              <a:solidFill>
                <a:srgbClr val="000000"/>
              </a:solidFill>
            </a:endParaRPr>
          </a:p>
          <a:p>
            <a:pPr marL="0" marR="0" lvl="0" indent="0" algn="l" rtl="0">
              <a:spcBef>
                <a:spcPts val="0"/>
              </a:spcBef>
              <a:spcAft>
                <a:spcPts val="0"/>
              </a:spcAft>
              <a:buSzPct val="25000"/>
              <a:buNone/>
            </a:pPr>
            <a:r>
              <a:rPr lang="en-US" dirty="0" smtClean="0">
                <a:solidFill>
                  <a:srgbClr val="000000"/>
                </a:solidFill>
              </a:rPr>
              <a:t>Dr. </a:t>
            </a:r>
            <a:r>
              <a:rPr lang="en-US" dirty="0" err="1" smtClean="0">
                <a:solidFill>
                  <a:srgbClr val="000000"/>
                </a:solidFill>
              </a:rPr>
              <a:t>Maedlaer</a:t>
            </a:r>
            <a:r>
              <a:rPr lang="en-US" baseline="0" dirty="0" smtClean="0">
                <a:solidFill>
                  <a:srgbClr val="000000"/>
                </a:solidFill>
              </a:rPr>
              <a:t> was noted as saying:</a:t>
            </a:r>
          </a:p>
          <a:p>
            <a:pPr marL="0" marR="0" lvl="0" indent="0" algn="l" rtl="0">
              <a:spcBef>
                <a:spcPts val="0"/>
              </a:spcBef>
              <a:spcAft>
                <a:spcPts val="0"/>
              </a:spcAft>
              <a:buSzPct val="25000"/>
              <a:buNone/>
            </a:pPr>
            <a:endParaRPr lang="en-US" baseline="0" dirty="0" smtClean="0">
              <a:solidFill>
                <a:srgbClr val="000000"/>
              </a:solidFill>
            </a:endParaRPr>
          </a:p>
          <a:p>
            <a:pPr marL="0" marR="0" lvl="0" indent="0" algn="l" rtl="0">
              <a:spcBef>
                <a:spcPts val="0"/>
              </a:spcBef>
              <a:spcAft>
                <a:spcPts val="0"/>
              </a:spcAft>
              <a:buSzPct val="25000"/>
              <a:buNone/>
            </a:pPr>
            <a:r>
              <a:rPr lang="en-US" baseline="0" dirty="0" smtClean="0">
                <a:solidFill>
                  <a:srgbClr val="000000"/>
                </a:solidFill>
              </a:rPr>
              <a:t>“</a:t>
            </a:r>
            <a:r>
              <a:rPr lang="en-US" sz="1200" b="0" i="0" u="none" strike="noStrike" kern="1200" cap="none" dirty="0" smtClean="0">
                <a:solidFill>
                  <a:schemeClr val="dk1"/>
                </a:solidFill>
                <a:effectLst/>
                <a:latin typeface="Calibri"/>
                <a:ea typeface="Calibri"/>
                <a:cs typeface="Calibri"/>
                <a:sym typeface="Calibri"/>
              </a:rPr>
              <a:t>During the investigations, we did find mistakes and identified their origin, which could have been avoided with a better strict and fully organized laboratory data documentation, saving and presentation strategy.”</a:t>
            </a:r>
            <a:endParaRPr lang="en-US" dirty="0">
              <a:solidFill>
                <a:srgbClr val="000000"/>
              </a:solidFill>
            </a:endParaRPr>
          </a:p>
        </p:txBody>
      </p:sp>
      <p:sp>
        <p:nvSpPr>
          <p:cNvPr id="553" name="Shape 553"/>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47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Shape 57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72" name="Shape 572"/>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endParaRPr/>
          </a:p>
        </p:txBody>
      </p:sp>
      <p:sp>
        <p:nvSpPr>
          <p:cNvPr id="573" name="Shape 573"/>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48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Shape 577"/>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78" name="Shape 57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05" name="Shape 105"/>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Guidance: </a:t>
            </a:r>
            <a:r>
              <a:rPr lang="en-US" dirty="0"/>
              <a:t>Read the slide. </a:t>
            </a:r>
          </a:p>
          <a:p>
            <a:pPr marL="0" marR="0" lvl="0" indent="0" algn="l" rtl="0">
              <a:spcBef>
                <a:spcPts val="0"/>
              </a:spcBef>
              <a:spcAft>
                <a:spcPts val="0"/>
              </a:spcAft>
              <a:buSzPct val="25000"/>
              <a:buNone/>
            </a:pPr>
            <a:endParaRPr dirty="0"/>
          </a:p>
          <a:p>
            <a:pPr marL="0" marR="0" lvl="0" indent="0" algn="l" rtl="0">
              <a:spcBef>
                <a:spcPts val="0"/>
              </a:spcBef>
              <a:spcAft>
                <a:spcPts val="0"/>
              </a:spcAft>
              <a:buSzPct val="25000"/>
              <a:buNone/>
            </a:pPr>
            <a:r>
              <a:rPr lang="en-US" dirty="0"/>
              <a:t>Introduce this section as </a:t>
            </a:r>
            <a:r>
              <a:rPr lang="en-US" dirty="0" smtClean="0"/>
              <a:t>a </a:t>
            </a:r>
            <a:r>
              <a:rPr lang="en-US" dirty="0"/>
              <a:t>discussion of the current mandates and incentives around research data management.</a:t>
            </a:r>
          </a:p>
        </p:txBody>
      </p:sp>
      <p:sp>
        <p:nvSpPr>
          <p:cNvPr id="106" name="Shape 106"/>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Shape 58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85" name="Shape 585"/>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lnSpc>
                <a:spcPct val="90000"/>
              </a:lnSpc>
              <a:spcBef>
                <a:spcPts val="0"/>
              </a:spcBef>
              <a:spcAft>
                <a:spcPts val="0"/>
              </a:spcAft>
              <a:buSzPct val="25000"/>
              <a:buNone/>
            </a:pPr>
            <a:r>
              <a:rPr lang="en-US" sz="1100" b="1"/>
              <a:t>SCRIPT</a:t>
            </a:r>
            <a:r>
              <a:rPr lang="en-US" sz="1100"/>
              <a:t>: Solicit audience opinion as to whether or not this is a good filename. When they (or you) offer that the number is a date, ask them what date it is.</a:t>
            </a:r>
          </a:p>
        </p:txBody>
      </p:sp>
      <p:sp>
        <p:nvSpPr>
          <p:cNvPr id="586" name="Shape 586"/>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Shape 59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93" name="Shape 593"/>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lnSpc>
                <a:spcPct val="90000"/>
              </a:lnSpc>
              <a:spcBef>
                <a:spcPts val="0"/>
              </a:spcBef>
              <a:spcAft>
                <a:spcPts val="0"/>
              </a:spcAft>
              <a:buSzPct val="25000"/>
              <a:buNone/>
            </a:pPr>
            <a:r>
              <a:rPr lang="en-US" sz="1100" b="1"/>
              <a:t>Script</a:t>
            </a:r>
            <a:r>
              <a:rPr lang="en-US" sz="1100"/>
              <a:t>: It is not a bad idea to have a date as part of a file name, but this date could be interpreted a number of different ways. Depending on how you parse it, it could be any of the three dates listed.</a:t>
            </a:r>
          </a:p>
        </p:txBody>
      </p:sp>
      <p:sp>
        <p:nvSpPr>
          <p:cNvPr id="594" name="Shape 594"/>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Shape 61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12" name="Shape 612"/>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lnSpc>
                <a:spcPct val="90000"/>
              </a:lnSpc>
              <a:spcBef>
                <a:spcPts val="0"/>
              </a:spcBef>
              <a:spcAft>
                <a:spcPts val="0"/>
              </a:spcAft>
              <a:buSzPct val="25000"/>
              <a:buNone/>
            </a:pPr>
            <a:r>
              <a:rPr lang="en-US" sz="1100" b="1" dirty="0"/>
              <a:t>Script</a:t>
            </a:r>
            <a:r>
              <a:rPr lang="en-US" sz="1100" dirty="0"/>
              <a:t>: As for the first part of the filename, it’s anybody’s guess what </a:t>
            </a:r>
            <a:r>
              <a:rPr lang="en-US" sz="1100" dirty="0" err="1"/>
              <a:t>sam</a:t>
            </a:r>
            <a:r>
              <a:rPr lang="en-US" sz="1100" dirty="0"/>
              <a:t> is supposed to mean. Is this data from a  scanning acoustic microscope? An experiment </a:t>
            </a:r>
            <a:r>
              <a:rPr lang="en-US" sz="1100" dirty="0" smtClean="0"/>
              <a:t>examining systolic anterior motion? </a:t>
            </a:r>
            <a:r>
              <a:rPr lang="en-US" sz="1100" dirty="0"/>
              <a:t>Or was the experiment done by Sam Lee, the postdoc from the data sharing SNAFU video? The following example demonstrates how critical it is to establish a good file naming convention.</a:t>
            </a:r>
          </a:p>
        </p:txBody>
      </p:sp>
      <p:sp>
        <p:nvSpPr>
          <p:cNvPr id="613" name="Shape 613"/>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Shape 60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02" name="Shape 602"/>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lnSpc>
                <a:spcPct val="90000"/>
              </a:lnSpc>
              <a:spcBef>
                <a:spcPts val="0"/>
              </a:spcBef>
              <a:spcAft>
                <a:spcPts val="0"/>
              </a:spcAft>
              <a:buSzPct val="25000"/>
              <a:buNone/>
            </a:pPr>
            <a:r>
              <a:rPr lang="en-US" sz="1100" b="1"/>
              <a:t>Script</a:t>
            </a:r>
            <a:r>
              <a:rPr lang="en-US" sz="1100"/>
              <a:t>: There is an easy solution for dates, which is to use the ISO standard to represent the dates as a four digit year, followed by a two digit month, followed by a two digit day. </a:t>
            </a:r>
          </a:p>
        </p:txBody>
      </p:sp>
      <p:sp>
        <p:nvSpPr>
          <p:cNvPr id="603" name="Shape 603"/>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Shape 62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23" name="Shape 62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This example is from a researcher who studies rat hearts. </a:t>
            </a:r>
          </a:p>
        </p:txBody>
      </p:sp>
      <p:sp>
        <p:nvSpPr>
          <p:cNvPr id="624" name="Shape 62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Shape 63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31" name="Shape 631"/>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Each of the hearts this researcher studies are sliced into hundreds of slices.</a:t>
            </a:r>
          </a:p>
        </p:txBody>
      </p:sp>
      <p:sp>
        <p:nvSpPr>
          <p:cNvPr id="632" name="Shape 632"/>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Shape 64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42" name="Shape 642"/>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The slices are then mounted on slides, three to a slide. </a:t>
            </a:r>
          </a:p>
        </p:txBody>
      </p:sp>
      <p:sp>
        <p:nvSpPr>
          <p:cNvPr id="643" name="Shape 643"/>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Shape 69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5" name="Shape 695"/>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Thousands of TIF images are then created from those slides</a:t>
            </a:r>
          </a:p>
        </p:txBody>
      </p:sp>
      <p:sp>
        <p:nvSpPr>
          <p:cNvPr id="696" name="Shape 696"/>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Shape 69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5" name="Shape 695"/>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Thousands of TIF images are then created from those slides</a:t>
            </a:r>
          </a:p>
        </p:txBody>
      </p:sp>
      <p:sp>
        <p:nvSpPr>
          <p:cNvPr id="696" name="Shape 696"/>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Shape 69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5" name="Shape 695"/>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Thousands of TIF images are then created from those slides</a:t>
            </a:r>
          </a:p>
        </p:txBody>
      </p:sp>
      <p:sp>
        <p:nvSpPr>
          <p:cNvPr id="696" name="Shape 696"/>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59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Shape 389"/>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r>
              <a:rPr lang="en-US" b="1" dirty="0"/>
              <a:t>Guidance: </a:t>
            </a:r>
            <a:r>
              <a:rPr lang="en-US" b="0" dirty="0" smtClean="0"/>
              <a:t>Intro</a:t>
            </a:r>
            <a:r>
              <a:rPr lang="en-US" b="0" baseline="0" dirty="0" smtClean="0"/>
              <a:t> to RDM climate section about the current climate around research data management and sharing</a:t>
            </a:r>
            <a:endParaRPr lang="en-US" dirty="0" smtClean="0"/>
          </a:p>
        </p:txBody>
      </p:sp>
      <p:sp>
        <p:nvSpPr>
          <p:cNvPr id="390" name="Shape 39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Shape 69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5" name="Shape 695"/>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Thousands of TIF images are then created from those slides</a:t>
            </a:r>
          </a:p>
        </p:txBody>
      </p:sp>
      <p:sp>
        <p:nvSpPr>
          <p:cNvPr id="696" name="Shape 696"/>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8"/>
        <p:cNvGrpSpPr/>
        <p:nvPr/>
      </p:nvGrpSpPr>
      <p:grpSpPr>
        <a:xfrm>
          <a:off x="0" y="0"/>
          <a:ext cx="0" cy="0"/>
          <a:chOff x="0" y="0"/>
          <a:chExt cx="0" cy="0"/>
        </a:xfrm>
      </p:grpSpPr>
      <p:sp>
        <p:nvSpPr>
          <p:cNvPr id="1089" name="Shape 108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090" name="Shape 1090"/>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Here are a few simple rules to follow in establishing file naming conventions. The first is that the file name should embody the content of the file. Of course, there are limitations as to how long you would want to make the file name, but as much as possible, the name should embody the major parameters of the data in the file.</a:t>
            </a:r>
          </a:p>
        </p:txBody>
      </p:sp>
      <p:sp>
        <p:nvSpPr>
          <p:cNvPr id="1091" name="Shape 1091"/>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6"/>
        <p:cNvGrpSpPr/>
        <p:nvPr/>
      </p:nvGrpSpPr>
      <p:grpSpPr>
        <a:xfrm>
          <a:off x="0" y="0"/>
          <a:ext cx="0" cy="0"/>
          <a:chOff x="0" y="0"/>
          <a:chExt cx="0" cy="0"/>
        </a:xfrm>
      </p:grpSpPr>
      <p:sp>
        <p:nvSpPr>
          <p:cNvPr id="1097" name="Shape 109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098" name="Shape 1098"/>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It is best to use non-cryptic, intuitive names whenever possible. So DataValidation rather than DatVal or DV. Remember that what may seem like a clear shorthand at the time of an experiment, may seem less so when you look back at files at some future date.</a:t>
            </a:r>
          </a:p>
        </p:txBody>
      </p:sp>
      <p:sp>
        <p:nvSpPr>
          <p:cNvPr id="1099" name="Shape 1099"/>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4"/>
        <p:cNvGrpSpPr/>
        <p:nvPr/>
      </p:nvGrpSpPr>
      <p:grpSpPr>
        <a:xfrm>
          <a:off x="0" y="0"/>
          <a:ext cx="0" cy="0"/>
          <a:chOff x="0" y="0"/>
          <a:chExt cx="0" cy="0"/>
        </a:xfrm>
      </p:grpSpPr>
      <p:sp>
        <p:nvSpPr>
          <p:cNvPr id="1105" name="Shape 110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06" name="Shape 1106"/>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File names should be extensible.  If you plan ahead as to how many files there will be, you can choose the number of digits in any filename element for which you are cycling through numbers, so that they will sort properly.</a:t>
            </a:r>
          </a:p>
        </p:txBody>
      </p:sp>
      <p:sp>
        <p:nvSpPr>
          <p:cNvPr id="1107" name="Shape 1107"/>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Shape 112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26" name="Shape 1126"/>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It is best to avoid having files with the same name, even if they are in different folders. If files get moved around and there are non-unique file names, you run the risk of overwriting data.</a:t>
            </a:r>
          </a:p>
        </p:txBody>
      </p:sp>
      <p:sp>
        <p:nvSpPr>
          <p:cNvPr id="1127" name="Shape 1127"/>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Shape 112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26" name="Shape 1126"/>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It is best to avoid having files with the same name, even if they are in different folders. If files get moved around and there are non-unique file names, you run the risk of overwriting data.</a:t>
            </a:r>
          </a:p>
        </p:txBody>
      </p:sp>
      <p:sp>
        <p:nvSpPr>
          <p:cNvPr id="1127" name="Shape 1127"/>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2"/>
        <p:cNvGrpSpPr/>
        <p:nvPr/>
      </p:nvGrpSpPr>
      <p:grpSpPr>
        <a:xfrm>
          <a:off x="0" y="0"/>
          <a:ext cx="0" cy="0"/>
          <a:chOff x="0" y="0"/>
          <a:chExt cx="0" cy="0"/>
        </a:xfrm>
      </p:grpSpPr>
      <p:sp>
        <p:nvSpPr>
          <p:cNvPr id="1133" name="Shape 113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34" name="Shape 1134"/>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Do not use any special characters when constructing file names. While you may be creating the file on a platform that allows these special characters, if you move the files to another platform, those special characters may cause </a:t>
            </a:r>
            <a:r>
              <a:rPr lang="en-US" dirty="0" smtClean="0"/>
              <a:t>issues</a:t>
            </a:r>
            <a:r>
              <a:rPr lang="en-US" baseline="0" dirty="0" smtClean="0"/>
              <a:t> such as conflicted copies or corrupt files.</a:t>
            </a:r>
            <a:r>
              <a:rPr lang="en-US" dirty="0" smtClean="0"/>
              <a:t> </a:t>
            </a:r>
            <a:r>
              <a:rPr lang="en-US" dirty="0"/>
              <a:t>It is always safe to use numbers, letters, and underscores in file names.</a:t>
            </a:r>
          </a:p>
        </p:txBody>
      </p:sp>
      <p:sp>
        <p:nvSpPr>
          <p:cNvPr id="1135" name="Shape 1135"/>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9"/>
        <p:cNvGrpSpPr/>
        <p:nvPr/>
      </p:nvGrpSpPr>
      <p:grpSpPr>
        <a:xfrm>
          <a:off x="0" y="0"/>
          <a:ext cx="0" cy="0"/>
          <a:chOff x="0" y="0"/>
          <a:chExt cx="0" cy="0"/>
        </a:xfrm>
      </p:grpSpPr>
      <p:sp>
        <p:nvSpPr>
          <p:cNvPr id="1150" name="Shape 115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51" name="Shape 1151"/>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Finally, if you use consistent, documentable names, it will be easy to parse what is in each file, and easier for others to decipher. In this example, the file name contains the experiment type, experiment number, sample number, stain, coordinates of image, and stage of data processing.</a:t>
            </a:r>
          </a:p>
        </p:txBody>
      </p:sp>
      <p:sp>
        <p:nvSpPr>
          <p:cNvPr id="1152" name="Shape 1152"/>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7"/>
        <p:cNvGrpSpPr/>
        <p:nvPr/>
      </p:nvGrpSpPr>
      <p:grpSpPr>
        <a:xfrm>
          <a:off x="0" y="0"/>
          <a:ext cx="0" cy="0"/>
          <a:chOff x="0" y="0"/>
          <a:chExt cx="0" cy="0"/>
        </a:xfrm>
      </p:grpSpPr>
      <p:sp>
        <p:nvSpPr>
          <p:cNvPr id="1158" name="Shape 115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59" name="Shape 1159"/>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Using a system like this results in a folder that sorts well, and in which it is relatively easy to pick out the different conditions or experiments. </a:t>
            </a:r>
          </a:p>
        </p:txBody>
      </p:sp>
      <p:sp>
        <p:nvSpPr>
          <p:cNvPr id="1160" name="Shape 1160"/>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5"/>
        <p:cNvGrpSpPr/>
        <p:nvPr/>
      </p:nvGrpSpPr>
      <p:grpSpPr>
        <a:xfrm>
          <a:off x="0" y="0"/>
          <a:ext cx="0" cy="0"/>
          <a:chOff x="0" y="0"/>
          <a:chExt cx="0" cy="0"/>
        </a:xfrm>
      </p:grpSpPr>
      <p:sp>
        <p:nvSpPr>
          <p:cNvPr id="1166" name="Shape 116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67" name="Shape 1167"/>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lvl="0" rtl="0">
              <a:spcBef>
                <a:spcPts val="0"/>
              </a:spcBef>
              <a:buClr>
                <a:schemeClr val="dk1"/>
              </a:buClr>
              <a:buSzPct val="25000"/>
              <a:buFont typeface="Arial"/>
              <a:buNone/>
            </a:pPr>
            <a:r>
              <a:rPr lang="en-US" b="1"/>
              <a:t>Script</a:t>
            </a:r>
            <a:r>
              <a:rPr lang="en-US"/>
              <a:t>: Of course, creating a file naming convention that is easily documentable, does not preclude the need to actually create that documentation. Something as simple as a Readme file in the directory with the files can prevent a great deal of future confusion.</a:t>
            </a:r>
          </a:p>
        </p:txBody>
      </p:sp>
      <p:sp>
        <p:nvSpPr>
          <p:cNvPr id="1168" name="Shape 1168"/>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69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1" name="Shape 11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Guidance: </a:t>
            </a:r>
            <a:r>
              <a:rPr lang="en-US"/>
              <a:t>Introduce the three main topics to be discussed in this section.</a:t>
            </a:r>
          </a:p>
        </p:txBody>
      </p:sp>
      <p:sp>
        <p:nvSpPr>
          <p:cNvPr id="112" name="Shape 11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4"/>
        <p:cNvGrpSpPr/>
        <p:nvPr/>
      </p:nvGrpSpPr>
      <p:grpSpPr>
        <a:xfrm>
          <a:off x="0" y="0"/>
          <a:ext cx="0" cy="0"/>
          <a:chOff x="0" y="0"/>
          <a:chExt cx="0" cy="0"/>
        </a:xfrm>
      </p:grpSpPr>
      <p:sp>
        <p:nvSpPr>
          <p:cNvPr id="1175" name="Shape 117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176" name="Shape 117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9" name="PlaceHolder 1"/>
          <p:cNvSpPr>
            <a:spLocks noGrp="1"/>
          </p:cNvSpPr>
          <p:nvPr>
            <p:ph type="body"/>
          </p:nvPr>
        </p:nvSpPr>
        <p:spPr>
          <a:xfrm>
            <a:off x="701640" y="4416480"/>
            <a:ext cx="5606280" cy="4182480"/>
          </a:xfrm>
          <a:prstGeom prst="rect">
            <a:avLst/>
          </a:prstGeom>
        </p:spPr>
        <p:txBody>
          <a:bodyPr lIns="93240" tIns="46440" rIns="93240" bIns="46440"/>
          <a:lstStyle/>
          <a:p>
            <a:pPr>
              <a:lnSpc>
                <a:spcPct val="100000"/>
              </a:lnSpc>
            </a:pPr>
            <a:r>
              <a:rPr lang="en-US" sz="1200" b="1" strike="noStrike" dirty="0">
                <a:solidFill>
                  <a:srgbClr val="000000"/>
                </a:solidFill>
                <a:latin typeface="Calibri"/>
                <a:ea typeface="Calibri"/>
              </a:rPr>
              <a:t>Script</a:t>
            </a:r>
            <a:r>
              <a:rPr lang="en-US" sz="1200" strike="noStrike" dirty="0">
                <a:solidFill>
                  <a:srgbClr val="000000"/>
                </a:solidFill>
                <a:latin typeface="Calibri"/>
                <a:ea typeface="Calibri"/>
              </a:rPr>
              <a:t>: Another aspect of good data management is clarity around variables. As you can see in this spreadsheet, the variable names are cryptic. One can guess that SID is subject ID or that </a:t>
            </a:r>
            <a:r>
              <a:rPr lang="en-US" sz="1200" strike="noStrike" dirty="0" err="1">
                <a:solidFill>
                  <a:srgbClr val="000000"/>
                </a:solidFill>
                <a:latin typeface="Calibri"/>
                <a:ea typeface="Calibri"/>
              </a:rPr>
              <a:t>wgt</a:t>
            </a:r>
            <a:r>
              <a:rPr lang="en-US" sz="1200" strike="noStrike" dirty="0">
                <a:solidFill>
                  <a:srgbClr val="000000"/>
                </a:solidFill>
                <a:latin typeface="Calibri"/>
                <a:ea typeface="Calibri"/>
              </a:rPr>
              <a:t> is </a:t>
            </a:r>
            <a:r>
              <a:rPr lang="en-US" sz="1200" strike="noStrike" dirty="0" smtClean="0">
                <a:solidFill>
                  <a:srgbClr val="000000"/>
                </a:solidFill>
                <a:latin typeface="Calibri"/>
                <a:ea typeface="Calibri"/>
              </a:rPr>
              <a:t>weight…</a:t>
            </a:r>
            <a:endParaRPr dirty="0"/>
          </a:p>
        </p:txBody>
      </p:sp>
      <p:sp>
        <p:nvSpPr>
          <p:cNvPr id="1470" name="CustomShape 2"/>
          <p:cNvSpPr/>
          <p:nvPr/>
        </p:nvSpPr>
        <p:spPr>
          <a:xfrm>
            <a:off x="3970440" y="8829720"/>
            <a:ext cx="3037680" cy="464400"/>
          </a:xfrm>
          <a:prstGeom prst="rect">
            <a:avLst/>
          </a:prstGeom>
          <a:noFill/>
          <a:ln>
            <a:noFill/>
          </a:ln>
        </p:spPr>
        <p:style>
          <a:lnRef idx="0">
            <a:scrgbClr r="0" g="0" b="0"/>
          </a:lnRef>
          <a:fillRef idx="0">
            <a:scrgbClr r="0" g="0" b="0"/>
          </a:fillRef>
          <a:effectRef idx="0">
            <a:scrgbClr r="0" g="0" b="0"/>
          </a:effectRef>
          <a:fontRef idx="minor"/>
        </p:style>
        <p:txBody>
          <a:bodyPr lIns="93240" tIns="46440" rIns="93240" bIns="46440" anchor="b"/>
          <a:lstStyle/>
          <a:p>
            <a:pPr algn="r">
              <a:lnSpc>
                <a:spcPct val="100000"/>
              </a:lnSpc>
            </a:pPr>
            <a:fld id="{A2E51A73-FB38-4FD7-9123-1747720227BD}" type="slidenum">
              <a:rPr lang="en-US" sz="1200" strike="noStrike">
                <a:solidFill>
                  <a:srgbClr val="000000"/>
                </a:solidFill>
                <a:latin typeface="Calibri"/>
                <a:ea typeface="Calibri"/>
              </a:rPr>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9" name="PlaceHolder 1"/>
          <p:cNvSpPr>
            <a:spLocks noGrp="1"/>
          </p:cNvSpPr>
          <p:nvPr>
            <p:ph type="body"/>
          </p:nvPr>
        </p:nvSpPr>
        <p:spPr>
          <a:xfrm>
            <a:off x="701640" y="4416480"/>
            <a:ext cx="5606280" cy="4182480"/>
          </a:xfrm>
          <a:prstGeom prst="rect">
            <a:avLst/>
          </a:prstGeom>
        </p:spPr>
        <p:txBody>
          <a:bodyPr lIns="93240" tIns="46440" rIns="93240" bIns="46440"/>
          <a:lstStyle/>
          <a:p>
            <a:pPr>
              <a:lnSpc>
                <a:spcPct val="100000"/>
              </a:lnSpc>
            </a:pPr>
            <a:r>
              <a:rPr lang="en-US" sz="1200" b="1" strike="noStrike" dirty="0">
                <a:solidFill>
                  <a:srgbClr val="000000"/>
                </a:solidFill>
                <a:latin typeface="Calibri"/>
                <a:ea typeface="Calibri"/>
              </a:rPr>
              <a:t>Script</a:t>
            </a:r>
            <a:r>
              <a:rPr lang="en-US" sz="1200" strike="noStrike" dirty="0">
                <a:solidFill>
                  <a:srgbClr val="000000"/>
                </a:solidFill>
                <a:latin typeface="Calibri"/>
                <a:ea typeface="Calibri"/>
              </a:rPr>
              <a:t>: </a:t>
            </a:r>
            <a:r>
              <a:rPr lang="en-US" sz="1200" strike="noStrike" dirty="0" smtClean="0">
                <a:solidFill>
                  <a:srgbClr val="000000"/>
                </a:solidFill>
                <a:latin typeface="Calibri"/>
                <a:ea typeface="Calibri"/>
              </a:rPr>
              <a:t>…but </a:t>
            </a:r>
            <a:r>
              <a:rPr lang="en-US" sz="1200" strike="noStrike" dirty="0">
                <a:solidFill>
                  <a:srgbClr val="000000"/>
                </a:solidFill>
                <a:latin typeface="Calibri"/>
                <a:ea typeface="Calibri"/>
              </a:rPr>
              <a:t>a variable name like </a:t>
            </a:r>
            <a:r>
              <a:rPr lang="en-US" sz="1200" strike="noStrike" dirty="0" err="1">
                <a:solidFill>
                  <a:srgbClr val="000000"/>
                </a:solidFill>
                <a:latin typeface="Calibri"/>
                <a:ea typeface="Calibri"/>
              </a:rPr>
              <a:t>sam</a:t>
            </a:r>
            <a:r>
              <a:rPr lang="en-US" sz="1200" strike="noStrike" dirty="0">
                <a:solidFill>
                  <a:srgbClr val="000000"/>
                </a:solidFill>
                <a:latin typeface="Calibri"/>
                <a:ea typeface="Calibri"/>
              </a:rPr>
              <a:t> is anybody’s guess. </a:t>
            </a:r>
            <a:endParaRPr dirty="0"/>
          </a:p>
        </p:txBody>
      </p:sp>
      <p:sp>
        <p:nvSpPr>
          <p:cNvPr id="1470" name="CustomShape 2"/>
          <p:cNvSpPr/>
          <p:nvPr/>
        </p:nvSpPr>
        <p:spPr>
          <a:xfrm>
            <a:off x="3970440" y="8829720"/>
            <a:ext cx="3037680" cy="464400"/>
          </a:xfrm>
          <a:prstGeom prst="rect">
            <a:avLst/>
          </a:prstGeom>
          <a:noFill/>
          <a:ln>
            <a:noFill/>
          </a:ln>
        </p:spPr>
        <p:style>
          <a:lnRef idx="0">
            <a:scrgbClr r="0" g="0" b="0"/>
          </a:lnRef>
          <a:fillRef idx="0">
            <a:scrgbClr r="0" g="0" b="0"/>
          </a:fillRef>
          <a:effectRef idx="0">
            <a:scrgbClr r="0" g="0" b="0"/>
          </a:effectRef>
          <a:fontRef idx="minor"/>
        </p:style>
        <p:txBody>
          <a:bodyPr lIns="93240" tIns="46440" rIns="93240" bIns="46440" anchor="b"/>
          <a:lstStyle/>
          <a:p>
            <a:pPr algn="r">
              <a:lnSpc>
                <a:spcPct val="100000"/>
              </a:lnSpc>
            </a:pPr>
            <a:fld id="{A2E51A73-FB38-4FD7-9123-1747720227BD}" type="slidenum">
              <a:rPr lang="en-US" sz="1200" strike="noStrike">
                <a:solidFill>
                  <a:srgbClr val="000000"/>
                </a:solidFill>
                <a:latin typeface="Calibri"/>
                <a:ea typeface="Calibri"/>
              </a:rPr>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9" name="PlaceHolder 1"/>
          <p:cNvSpPr>
            <a:spLocks noGrp="1"/>
          </p:cNvSpPr>
          <p:nvPr>
            <p:ph type="body"/>
          </p:nvPr>
        </p:nvSpPr>
        <p:spPr>
          <a:xfrm>
            <a:off x="701640" y="4416480"/>
            <a:ext cx="5606280" cy="4182480"/>
          </a:xfrm>
          <a:prstGeom prst="rect">
            <a:avLst/>
          </a:prstGeom>
        </p:spPr>
        <p:txBody>
          <a:bodyPr lIns="93240" tIns="46440" rIns="93240" bIns="46440"/>
          <a:lstStyle/>
          <a:p>
            <a:pPr>
              <a:lnSpc>
                <a:spcPct val="100000"/>
              </a:lnSpc>
            </a:pPr>
            <a:r>
              <a:rPr lang="en-US" sz="1200" b="1" strike="noStrike" dirty="0">
                <a:solidFill>
                  <a:srgbClr val="000000"/>
                </a:solidFill>
                <a:latin typeface="Calibri"/>
                <a:ea typeface="Calibri"/>
              </a:rPr>
              <a:t>Script</a:t>
            </a:r>
            <a:r>
              <a:rPr lang="en-US" sz="1200" strike="noStrike" dirty="0">
                <a:solidFill>
                  <a:srgbClr val="000000"/>
                </a:solidFill>
                <a:latin typeface="Calibri"/>
                <a:ea typeface="Calibri"/>
              </a:rPr>
              <a:t>: </a:t>
            </a:r>
            <a:r>
              <a:rPr lang="en-US" sz="1200" strike="noStrike" dirty="0" smtClean="0">
                <a:solidFill>
                  <a:srgbClr val="000000"/>
                </a:solidFill>
                <a:latin typeface="Calibri"/>
                <a:ea typeface="Calibri"/>
              </a:rPr>
              <a:t>The </a:t>
            </a:r>
            <a:r>
              <a:rPr lang="en-US" sz="1200" strike="noStrike" dirty="0">
                <a:solidFill>
                  <a:srgbClr val="000000"/>
                </a:solidFill>
                <a:latin typeface="Calibri"/>
                <a:ea typeface="Calibri"/>
              </a:rPr>
              <a:t>word smoking is clearly deciphered, </a:t>
            </a:r>
            <a:r>
              <a:rPr lang="en-US" sz="1200" strike="noStrike" dirty="0" smtClean="0">
                <a:solidFill>
                  <a:srgbClr val="000000"/>
                </a:solidFill>
                <a:latin typeface="Calibri"/>
                <a:ea typeface="Calibri"/>
              </a:rPr>
              <a:t>but the </a:t>
            </a:r>
            <a:r>
              <a:rPr lang="en-US" sz="1200" strike="noStrike" dirty="0">
                <a:solidFill>
                  <a:srgbClr val="000000"/>
                </a:solidFill>
                <a:latin typeface="Calibri"/>
                <a:ea typeface="Calibri"/>
              </a:rPr>
              <a:t>meaning is not -- ever smoked? how much smoked? Unless variables are clearly defined so that everyone collecting data has the same understanding, inconsistent data may result. </a:t>
            </a:r>
            <a:endParaRPr dirty="0"/>
          </a:p>
        </p:txBody>
      </p:sp>
      <p:sp>
        <p:nvSpPr>
          <p:cNvPr id="1470" name="CustomShape 2"/>
          <p:cNvSpPr/>
          <p:nvPr/>
        </p:nvSpPr>
        <p:spPr>
          <a:xfrm>
            <a:off x="3970440" y="8829720"/>
            <a:ext cx="3037680" cy="464400"/>
          </a:xfrm>
          <a:prstGeom prst="rect">
            <a:avLst/>
          </a:prstGeom>
          <a:noFill/>
          <a:ln>
            <a:noFill/>
          </a:ln>
        </p:spPr>
        <p:style>
          <a:lnRef idx="0">
            <a:scrgbClr r="0" g="0" b="0"/>
          </a:lnRef>
          <a:fillRef idx="0">
            <a:scrgbClr r="0" g="0" b="0"/>
          </a:fillRef>
          <a:effectRef idx="0">
            <a:scrgbClr r="0" g="0" b="0"/>
          </a:effectRef>
          <a:fontRef idx="minor"/>
        </p:style>
        <p:txBody>
          <a:bodyPr lIns="93240" tIns="46440" rIns="93240" bIns="46440" anchor="b"/>
          <a:lstStyle/>
          <a:p>
            <a:pPr algn="r">
              <a:lnSpc>
                <a:spcPct val="100000"/>
              </a:lnSpc>
            </a:pPr>
            <a:fld id="{A2E51A73-FB38-4FD7-9123-1747720227BD}" type="slidenum">
              <a:rPr lang="en-US" sz="1200" strike="noStrike">
                <a:solidFill>
                  <a:srgbClr val="000000"/>
                </a:solidFill>
                <a:latin typeface="Calibri"/>
                <a:ea typeface="Calibri"/>
              </a:rPr>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9" name="PlaceHolder 1"/>
          <p:cNvSpPr>
            <a:spLocks noGrp="1"/>
          </p:cNvSpPr>
          <p:nvPr>
            <p:ph type="body"/>
          </p:nvPr>
        </p:nvSpPr>
        <p:spPr>
          <a:xfrm>
            <a:off x="701640" y="4416480"/>
            <a:ext cx="5606280" cy="4182480"/>
          </a:xfrm>
          <a:prstGeom prst="rect">
            <a:avLst/>
          </a:prstGeom>
        </p:spPr>
        <p:txBody>
          <a:bodyPr lIns="93240" tIns="46440" rIns="93240" bIns="46440"/>
          <a:lstStyle/>
          <a:p>
            <a:pPr>
              <a:lnSpc>
                <a:spcPct val="100000"/>
              </a:lnSpc>
            </a:pPr>
            <a:r>
              <a:rPr lang="en-US" sz="1200" b="1" strike="noStrike" dirty="0">
                <a:solidFill>
                  <a:srgbClr val="000000"/>
                </a:solidFill>
                <a:latin typeface="Calibri"/>
                <a:ea typeface="Calibri"/>
              </a:rPr>
              <a:t>Script</a:t>
            </a:r>
            <a:r>
              <a:rPr lang="en-US" sz="1200" strike="noStrike" dirty="0">
                <a:solidFill>
                  <a:srgbClr val="000000"/>
                </a:solidFill>
                <a:latin typeface="Calibri"/>
                <a:ea typeface="Calibri"/>
              </a:rPr>
              <a:t>: </a:t>
            </a:r>
            <a:r>
              <a:rPr lang="en-US" sz="1200" strike="noStrike" dirty="0" smtClean="0">
                <a:solidFill>
                  <a:srgbClr val="000000"/>
                </a:solidFill>
                <a:latin typeface="Calibri"/>
                <a:ea typeface="Calibri"/>
              </a:rPr>
              <a:t>And </a:t>
            </a:r>
            <a:r>
              <a:rPr lang="en-US" sz="1200" strike="noStrike" dirty="0">
                <a:solidFill>
                  <a:srgbClr val="000000"/>
                </a:solidFill>
                <a:latin typeface="Calibri"/>
                <a:ea typeface="Calibri"/>
              </a:rPr>
              <a:t>while the meaning of weight is clear, the numbers in this spreadsheet point to a possible issue with inconsistency in units of measurement. </a:t>
            </a:r>
            <a:endParaRPr dirty="0"/>
          </a:p>
        </p:txBody>
      </p:sp>
      <p:sp>
        <p:nvSpPr>
          <p:cNvPr id="1470" name="CustomShape 2"/>
          <p:cNvSpPr/>
          <p:nvPr/>
        </p:nvSpPr>
        <p:spPr>
          <a:xfrm>
            <a:off x="3970440" y="8829720"/>
            <a:ext cx="3037680" cy="464400"/>
          </a:xfrm>
          <a:prstGeom prst="rect">
            <a:avLst/>
          </a:prstGeom>
          <a:noFill/>
          <a:ln>
            <a:noFill/>
          </a:ln>
        </p:spPr>
        <p:style>
          <a:lnRef idx="0">
            <a:scrgbClr r="0" g="0" b="0"/>
          </a:lnRef>
          <a:fillRef idx="0">
            <a:scrgbClr r="0" g="0" b="0"/>
          </a:fillRef>
          <a:effectRef idx="0">
            <a:scrgbClr r="0" g="0" b="0"/>
          </a:effectRef>
          <a:fontRef idx="minor"/>
        </p:style>
        <p:txBody>
          <a:bodyPr lIns="93240" tIns="46440" rIns="93240" bIns="46440" anchor="b"/>
          <a:lstStyle/>
          <a:p>
            <a:pPr algn="r">
              <a:lnSpc>
                <a:spcPct val="100000"/>
              </a:lnSpc>
            </a:pPr>
            <a:fld id="{A2E51A73-FB38-4FD7-9123-1747720227BD}" type="slidenum">
              <a:rPr lang="en-US" sz="1200" strike="noStrike">
                <a:solidFill>
                  <a:srgbClr val="000000"/>
                </a:solidFill>
                <a:latin typeface="Calibri"/>
                <a:ea typeface="Calibri"/>
              </a:rPr>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1"/>
        <p:cNvGrpSpPr/>
        <p:nvPr/>
      </p:nvGrpSpPr>
      <p:grpSpPr>
        <a:xfrm>
          <a:off x="0" y="0"/>
          <a:ext cx="0" cy="0"/>
          <a:chOff x="0" y="0"/>
          <a:chExt cx="0" cy="0"/>
        </a:xfrm>
      </p:grpSpPr>
      <p:sp>
        <p:nvSpPr>
          <p:cNvPr id="1192" name="Shape 119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93" name="Shape 119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All of these problems can be addressed with proper documentation. Documentation should include the name of a variable, its description, what type of data is, such as date or integer, what the units of measurement are, and if there are a restricted set of possible values, what are those values. It is also helpful if the names chosen for the variables are as intuitive and meaningful as possible to avoid confusion.  </a:t>
            </a:r>
          </a:p>
        </p:txBody>
      </p:sp>
      <p:sp>
        <p:nvSpPr>
          <p:cNvPr id="1194" name="Shape 119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75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0"/>
        <p:cNvGrpSpPr/>
        <p:nvPr/>
      </p:nvGrpSpPr>
      <p:grpSpPr>
        <a:xfrm>
          <a:off x="0" y="0"/>
          <a:ext cx="0" cy="0"/>
          <a:chOff x="0" y="0"/>
          <a:chExt cx="0" cy="0"/>
        </a:xfrm>
      </p:grpSpPr>
      <p:sp>
        <p:nvSpPr>
          <p:cNvPr id="1201" name="Shape 120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02" name="Shape 1202"/>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This type of documentation is known as a data dictionary. While data dictionaries are more typical of clinical than basic science research, thorough documentation of variables is valuable for any type of research.</a:t>
            </a:r>
          </a:p>
        </p:txBody>
      </p:sp>
      <p:sp>
        <p:nvSpPr>
          <p:cNvPr id="1203" name="Shape 1203"/>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76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Shape 123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232" name="Shape 123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7"/>
        <p:cNvGrpSpPr/>
        <p:nvPr/>
      </p:nvGrpSpPr>
      <p:grpSpPr>
        <a:xfrm>
          <a:off x="0" y="0"/>
          <a:ext cx="0" cy="0"/>
          <a:chOff x="0" y="0"/>
          <a:chExt cx="0" cy="0"/>
        </a:xfrm>
      </p:grpSpPr>
      <p:sp>
        <p:nvSpPr>
          <p:cNvPr id="1238" name="Shape 123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39" name="Shape 1239"/>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lvl="0" rtl="0">
              <a:spcBef>
                <a:spcPts val="0"/>
              </a:spcBef>
              <a:buClr>
                <a:schemeClr val="dk1"/>
              </a:buClr>
              <a:buSzPct val="25000"/>
              <a:buFont typeface="Arial"/>
              <a:buNone/>
            </a:pPr>
            <a:r>
              <a:rPr lang="en-US" b="1"/>
              <a:t>Script</a:t>
            </a:r>
            <a:r>
              <a:rPr lang="en-US"/>
              <a:t>: Documentation of workflows is just as important as documentation of variables and file naming conventions. The meaning of data depends on the context of how it was collected.</a:t>
            </a:r>
          </a:p>
          <a:p>
            <a:pPr marL="0" marR="0" lvl="0" indent="0" algn="l" rtl="0">
              <a:spcBef>
                <a:spcPts val="360"/>
              </a:spcBef>
              <a:spcAft>
                <a:spcPts val="0"/>
              </a:spcAft>
              <a:buSzPct val="25000"/>
              <a:buNone/>
            </a:pPr>
            <a:endParaRPr/>
          </a:p>
        </p:txBody>
      </p:sp>
      <p:sp>
        <p:nvSpPr>
          <p:cNvPr id="1240" name="Shape 1240"/>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78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7"/>
        <p:cNvGrpSpPr/>
        <p:nvPr/>
      </p:nvGrpSpPr>
      <p:grpSpPr>
        <a:xfrm>
          <a:off x="0" y="0"/>
          <a:ext cx="0" cy="0"/>
          <a:chOff x="0" y="0"/>
          <a:chExt cx="0" cy="0"/>
        </a:xfrm>
      </p:grpSpPr>
      <p:sp>
        <p:nvSpPr>
          <p:cNvPr id="1238" name="Shape 123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39" name="Shape 1239"/>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lvl="0" rtl="0">
              <a:spcBef>
                <a:spcPts val="0"/>
              </a:spcBef>
              <a:buClr>
                <a:schemeClr val="dk1"/>
              </a:buClr>
              <a:buSzPct val="25000"/>
              <a:buFont typeface="Arial"/>
              <a:buNone/>
            </a:pPr>
            <a:r>
              <a:rPr lang="en-US" b="1"/>
              <a:t>Script</a:t>
            </a:r>
            <a:r>
              <a:rPr lang="en-US"/>
              <a:t>: Documentation of workflows is just as important as documentation of variables and file naming conventions. The meaning of data depends on the context of how it was collected.</a:t>
            </a:r>
          </a:p>
          <a:p>
            <a:pPr marL="0" marR="0" lvl="0" indent="0" algn="l" rtl="0">
              <a:spcBef>
                <a:spcPts val="360"/>
              </a:spcBef>
              <a:spcAft>
                <a:spcPts val="0"/>
              </a:spcAft>
              <a:buSzPct val="25000"/>
              <a:buNone/>
            </a:pPr>
            <a:endParaRPr/>
          </a:p>
        </p:txBody>
      </p:sp>
      <p:sp>
        <p:nvSpPr>
          <p:cNvPr id="1240" name="Shape 1240"/>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79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8" name="Shape 11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t>
            </a:r>
            <a:r>
              <a:rPr lang="en-US" dirty="0" smtClean="0"/>
              <a:t>In</a:t>
            </a:r>
            <a:r>
              <a:rPr lang="en-US" baseline="0" dirty="0" smtClean="0"/>
              <a:t> 2003, the NIH released a data sharing policy requiring all grants of $500K per year or more direct to submit a data sharing plan. There are no mechanisms in place to enforce this policy, meaning there are no repercussions for failing to comply with this policy. </a:t>
            </a:r>
          </a:p>
          <a:p>
            <a:pPr marL="0" marR="0" lvl="0" indent="0" algn="l" rtl="0">
              <a:spcBef>
                <a:spcPts val="0"/>
              </a:spcBef>
              <a:spcAft>
                <a:spcPts val="0"/>
              </a:spcAft>
              <a:buSzPct val="25000"/>
              <a:buNone/>
            </a:pPr>
            <a:endParaRPr lang="en-US" baseline="0" dirty="0" smtClean="0"/>
          </a:p>
          <a:p>
            <a:pPr marL="0" marR="0" lvl="0" indent="0" algn="l" rtl="0">
              <a:spcBef>
                <a:spcPts val="0"/>
              </a:spcBef>
              <a:spcAft>
                <a:spcPts val="0"/>
              </a:spcAft>
              <a:buSzPct val="25000"/>
              <a:buNone/>
            </a:pPr>
            <a:r>
              <a:rPr lang="en-US" baseline="0" dirty="0" smtClean="0"/>
              <a:t>Anecdotally, these data sharing plans can often be quite sparse in terms of detail and compliance is spotty.</a:t>
            </a:r>
            <a:endParaRPr lang="en-US" dirty="0" smtClean="0"/>
          </a:p>
          <a:p>
            <a:pPr marL="0" marR="0" lvl="0" indent="0" algn="l" rtl="0">
              <a:spcBef>
                <a:spcPts val="0"/>
              </a:spcBef>
              <a:spcAft>
                <a:spcPts val="0"/>
              </a:spcAft>
              <a:buSzPct val="25000"/>
              <a:buNone/>
            </a:pPr>
            <a:endParaRPr lang="en-US" dirty="0" smtClean="0"/>
          </a:p>
          <a:p>
            <a:pPr marL="0" marR="0" lvl="0" indent="0" algn="l" rtl="0">
              <a:spcBef>
                <a:spcPts val="0"/>
              </a:spcBef>
              <a:spcAft>
                <a:spcPts val="0"/>
              </a:spcAft>
              <a:buSzPct val="25000"/>
              <a:buNone/>
            </a:pPr>
            <a:endParaRPr dirty="0"/>
          </a:p>
        </p:txBody>
      </p:sp>
      <p:sp>
        <p:nvSpPr>
          <p:cNvPr id="119" name="Shape 11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7"/>
        <p:cNvGrpSpPr/>
        <p:nvPr/>
      </p:nvGrpSpPr>
      <p:grpSpPr>
        <a:xfrm>
          <a:off x="0" y="0"/>
          <a:ext cx="0" cy="0"/>
          <a:chOff x="0" y="0"/>
          <a:chExt cx="0" cy="0"/>
        </a:xfrm>
      </p:grpSpPr>
      <p:sp>
        <p:nvSpPr>
          <p:cNvPr id="1248" name="Shape 124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49" name="Shape 1249"/>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60"/>
              </a:spcBef>
              <a:spcAft>
                <a:spcPts val="0"/>
              </a:spcAft>
              <a:buSzPct val="25000"/>
              <a:buNone/>
            </a:pPr>
            <a:r>
              <a:rPr lang="en-US" b="1"/>
              <a:t>Script</a:t>
            </a:r>
            <a:r>
              <a:rPr lang="en-US"/>
              <a:t>: For a clinical trial protocol, this means documenting study design, primary and secondary outcomes, inclusion and exclusion criteria, etc. </a:t>
            </a:r>
          </a:p>
        </p:txBody>
      </p:sp>
      <p:sp>
        <p:nvSpPr>
          <p:cNvPr id="1250" name="Shape 1250"/>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7"/>
        <p:cNvGrpSpPr/>
        <p:nvPr/>
      </p:nvGrpSpPr>
      <p:grpSpPr>
        <a:xfrm>
          <a:off x="0" y="0"/>
          <a:ext cx="0" cy="0"/>
          <a:chOff x="0" y="0"/>
          <a:chExt cx="0" cy="0"/>
        </a:xfrm>
      </p:grpSpPr>
      <p:sp>
        <p:nvSpPr>
          <p:cNvPr id="1248" name="Shape 124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49" name="Shape 1249"/>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60"/>
              </a:spcBef>
              <a:spcAft>
                <a:spcPts val="0"/>
              </a:spcAft>
              <a:buSzPct val="25000"/>
              <a:buNone/>
            </a:pPr>
            <a:r>
              <a:rPr lang="en-US" b="1"/>
              <a:t>Script</a:t>
            </a:r>
            <a:r>
              <a:rPr lang="en-US"/>
              <a:t>: For a clinical trial protocol, this means documenting study design, primary and secondary outcomes, inclusion and exclusion criteria, etc. </a:t>
            </a:r>
          </a:p>
        </p:txBody>
      </p:sp>
      <p:sp>
        <p:nvSpPr>
          <p:cNvPr id="1250" name="Shape 1250"/>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Shape 127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73" name="Shape 127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60"/>
              </a:spcBef>
              <a:spcAft>
                <a:spcPts val="0"/>
              </a:spcAft>
              <a:buSzPct val="25000"/>
              <a:buNone/>
            </a:pPr>
            <a:r>
              <a:rPr lang="en-US" b="1"/>
              <a:t>Script</a:t>
            </a:r>
            <a:r>
              <a:rPr lang="en-US"/>
              <a:t>: Documentation of those types of experimental protocols ensure that others can fully understand and reproduce the research done. However, there is another side to the workflow involved in a study or experiment. One could describe this as the internal workflow of the lab or study team. This would most easily be described as making sure things don’t fall through the cracks.  </a:t>
            </a:r>
          </a:p>
        </p:txBody>
      </p:sp>
      <p:sp>
        <p:nvSpPr>
          <p:cNvPr id="1274" name="Shape 127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Shape 127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73" name="Shape 127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360"/>
              </a:spcBef>
              <a:spcAft>
                <a:spcPts val="0"/>
              </a:spcAft>
              <a:buSzPct val="25000"/>
              <a:buNone/>
            </a:pPr>
            <a:r>
              <a:rPr lang="en-US" b="1" dirty="0"/>
              <a:t>Script</a:t>
            </a:r>
            <a:r>
              <a:rPr lang="en-US" dirty="0"/>
              <a:t>: </a:t>
            </a:r>
            <a:r>
              <a:rPr lang="en-US" dirty="0" smtClean="0"/>
              <a:t>It is also critical</a:t>
            </a:r>
            <a:r>
              <a:rPr lang="en-US" baseline="0" dirty="0" smtClean="0"/>
              <a:t> to document this </a:t>
            </a:r>
            <a:r>
              <a:rPr lang="en-US" baseline="0" smtClean="0"/>
              <a:t>internal workflow.</a:t>
            </a:r>
            <a:endParaRPr lang="en-US" dirty="0"/>
          </a:p>
        </p:txBody>
      </p:sp>
      <p:sp>
        <p:nvSpPr>
          <p:cNvPr id="1274" name="Shape 127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0"/>
        <p:cNvGrpSpPr/>
        <p:nvPr/>
      </p:nvGrpSpPr>
      <p:grpSpPr>
        <a:xfrm>
          <a:off x="0" y="0"/>
          <a:ext cx="0" cy="0"/>
          <a:chOff x="0" y="0"/>
          <a:chExt cx="0" cy="0"/>
        </a:xfrm>
      </p:grpSpPr>
      <p:sp>
        <p:nvSpPr>
          <p:cNvPr id="1291" name="Shape 129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292" name="Shape 1292"/>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When you think about who in a lab or on a study are response for data management...</a:t>
            </a:r>
          </a:p>
        </p:txBody>
      </p:sp>
      <p:sp>
        <p:nvSpPr>
          <p:cNvPr id="1293" name="Shape 1293"/>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Shape 129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299" name="Shape 1299"/>
          <p:cNvSpPr txBox="1">
            <a:spLocks noGrp="1"/>
          </p:cNvSpPr>
          <p:nvPr>
            <p:ph type="body" idx="1"/>
          </p:nvPr>
        </p:nvSpPr>
        <p:spPr>
          <a:xfrm>
            <a:off x="701675" y="4416425"/>
            <a:ext cx="5607000" cy="4183200"/>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When you think about who in a lab or on a study are response for data management...</a:t>
            </a:r>
          </a:p>
        </p:txBody>
      </p:sp>
      <p:sp>
        <p:nvSpPr>
          <p:cNvPr id="1300" name="Shape 1300"/>
          <p:cNvSpPr txBox="1">
            <a:spLocks noGrp="1"/>
          </p:cNvSpPr>
          <p:nvPr>
            <p:ph type="sldNum" idx="12"/>
          </p:nvPr>
        </p:nvSpPr>
        <p:spPr>
          <a:xfrm>
            <a:off x="3970337" y="8829675"/>
            <a:ext cx="3038399" cy="465000"/>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p:cNvGrpSpPr/>
        <p:nvPr/>
      </p:nvGrpSpPr>
      <p:grpSpPr>
        <a:xfrm>
          <a:off x="0" y="0"/>
          <a:ext cx="0" cy="0"/>
          <a:chOff x="0" y="0"/>
          <a:chExt cx="0" cy="0"/>
        </a:xfrm>
      </p:grpSpPr>
      <p:sp>
        <p:nvSpPr>
          <p:cNvPr id="1307" name="Shape 13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08" name="Shape 130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That is why, whenever possible, it is important to assign one person to be responsible for ensuring that any naming conventions that have been established for files or variables are being adhered to, that some minimum level of documentation is being recorded, that version controls are being followed, and of course, that data is always being backed up. </a:t>
            </a:r>
          </a:p>
        </p:txBody>
      </p:sp>
      <p:sp>
        <p:nvSpPr>
          <p:cNvPr id="1309" name="Shape 130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1"/>
        <p:cNvGrpSpPr/>
        <p:nvPr/>
      </p:nvGrpSpPr>
      <p:grpSpPr>
        <a:xfrm>
          <a:off x="0" y="0"/>
          <a:ext cx="0" cy="0"/>
          <a:chOff x="0" y="0"/>
          <a:chExt cx="0" cy="0"/>
        </a:xfrm>
      </p:grpSpPr>
      <p:sp>
        <p:nvSpPr>
          <p:cNvPr id="1322" name="Shape 132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23" name="Shape 1323"/>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lnSpc>
                <a:spcPct val="90000"/>
              </a:lnSpc>
              <a:spcBef>
                <a:spcPts val="0"/>
              </a:spcBef>
              <a:spcAft>
                <a:spcPts val="0"/>
              </a:spcAft>
              <a:buSzPct val="25000"/>
              <a:buNone/>
            </a:pPr>
            <a:r>
              <a:rPr lang="en-US" sz="1017" b="1"/>
              <a:t>Guidance: </a:t>
            </a:r>
            <a:r>
              <a:rPr lang="en-US" sz="1017"/>
              <a:t>Introduce the section</a:t>
            </a:r>
          </a:p>
        </p:txBody>
      </p:sp>
      <p:sp>
        <p:nvSpPr>
          <p:cNvPr id="1324" name="Shape 1324"/>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9"/>
        <p:cNvGrpSpPr/>
        <p:nvPr/>
      </p:nvGrpSpPr>
      <p:grpSpPr>
        <a:xfrm>
          <a:off x="0" y="0"/>
          <a:ext cx="0" cy="0"/>
          <a:chOff x="0" y="0"/>
          <a:chExt cx="0" cy="0"/>
        </a:xfrm>
      </p:grpSpPr>
      <p:sp>
        <p:nvSpPr>
          <p:cNvPr id="1330" name="Shape 133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31" name="Shape 1331"/>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lnSpc>
                <a:spcPct val="90000"/>
              </a:lnSpc>
              <a:spcBef>
                <a:spcPts val="0"/>
              </a:spcBef>
              <a:spcAft>
                <a:spcPts val="0"/>
              </a:spcAft>
              <a:buSzPct val="25000"/>
              <a:buNone/>
            </a:pPr>
            <a:r>
              <a:rPr lang="en-US" sz="1017" b="1"/>
              <a:t>Instructions: </a:t>
            </a:r>
            <a:r>
              <a:rPr lang="en-US" sz="1017"/>
              <a:t>Provide an explanation of the storage solutions at your own institution. Include:</a:t>
            </a:r>
          </a:p>
          <a:p>
            <a:pPr marL="457200" marR="0" lvl="0" indent="-293211" algn="l" rtl="0">
              <a:lnSpc>
                <a:spcPct val="90000"/>
              </a:lnSpc>
              <a:spcBef>
                <a:spcPts val="0"/>
              </a:spcBef>
              <a:spcAft>
                <a:spcPts val="0"/>
              </a:spcAft>
              <a:buSzPct val="101750"/>
              <a:buChar char="-"/>
            </a:pPr>
            <a:r>
              <a:rPr lang="en-US" sz="1017"/>
              <a:t>specific space requirements</a:t>
            </a:r>
          </a:p>
          <a:p>
            <a:pPr marL="457200" marR="0" lvl="0" indent="-293211" algn="l" rtl="0">
              <a:lnSpc>
                <a:spcPct val="90000"/>
              </a:lnSpc>
              <a:spcBef>
                <a:spcPts val="0"/>
              </a:spcBef>
              <a:spcAft>
                <a:spcPts val="0"/>
              </a:spcAft>
              <a:buSzPct val="101750"/>
              <a:buChar char="-"/>
            </a:pPr>
            <a:r>
              <a:rPr lang="en-US" sz="1017"/>
              <a:t>any HIPAA issues</a:t>
            </a:r>
          </a:p>
          <a:p>
            <a:pPr marL="457200" marR="0" lvl="0" indent="-293211" algn="l" rtl="0">
              <a:lnSpc>
                <a:spcPct val="90000"/>
              </a:lnSpc>
              <a:spcBef>
                <a:spcPts val="0"/>
              </a:spcBef>
              <a:spcAft>
                <a:spcPts val="0"/>
              </a:spcAft>
              <a:buSzPct val="101750"/>
              <a:buChar char="-"/>
            </a:pPr>
            <a:r>
              <a:rPr lang="en-US" sz="1017"/>
              <a:t>any important details of who to contact concerning storage</a:t>
            </a:r>
          </a:p>
          <a:p>
            <a:pPr marR="0" lvl="0" algn="l" rtl="0">
              <a:lnSpc>
                <a:spcPct val="90000"/>
              </a:lnSpc>
              <a:spcBef>
                <a:spcPts val="0"/>
              </a:spcBef>
              <a:spcAft>
                <a:spcPts val="0"/>
              </a:spcAft>
              <a:buNone/>
            </a:pPr>
            <a:endParaRPr sz="1017"/>
          </a:p>
        </p:txBody>
      </p:sp>
      <p:sp>
        <p:nvSpPr>
          <p:cNvPr id="1332" name="Shape 1332"/>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8"/>
        <p:cNvGrpSpPr/>
        <p:nvPr/>
      </p:nvGrpSpPr>
      <p:grpSpPr>
        <a:xfrm>
          <a:off x="0" y="0"/>
          <a:ext cx="0" cy="0"/>
          <a:chOff x="0" y="0"/>
          <a:chExt cx="0" cy="0"/>
        </a:xfrm>
      </p:grpSpPr>
      <p:sp>
        <p:nvSpPr>
          <p:cNvPr id="1339" name="Shape 133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40" name="Shape 1340"/>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lnSpc>
                <a:spcPct val="90000"/>
              </a:lnSpc>
              <a:spcBef>
                <a:spcPts val="0"/>
              </a:spcBef>
              <a:spcAft>
                <a:spcPts val="0"/>
              </a:spcAft>
              <a:buSzPct val="25000"/>
              <a:buNone/>
            </a:pPr>
            <a:r>
              <a:rPr lang="en-US" sz="1017" b="1"/>
              <a:t>Script: </a:t>
            </a:r>
            <a:r>
              <a:rPr lang="en-US" sz="1017"/>
              <a:t>Another aspect of storage that many people use -- as I’m sure many people in the class do as well -- is cloud storage. </a:t>
            </a:r>
          </a:p>
          <a:p>
            <a:pPr marL="0" marR="0" lvl="0" indent="0" algn="l" rtl="0">
              <a:lnSpc>
                <a:spcPct val="90000"/>
              </a:lnSpc>
              <a:spcBef>
                <a:spcPts val="0"/>
              </a:spcBef>
              <a:spcAft>
                <a:spcPts val="0"/>
              </a:spcAft>
              <a:buSzPct val="25000"/>
              <a:buNone/>
            </a:pPr>
            <a:endParaRPr sz="1017"/>
          </a:p>
          <a:p>
            <a:pPr marL="0" marR="0" lvl="0" indent="0" algn="l" rtl="0">
              <a:lnSpc>
                <a:spcPct val="90000"/>
              </a:lnSpc>
              <a:spcBef>
                <a:spcPts val="0"/>
              </a:spcBef>
              <a:spcAft>
                <a:spcPts val="0"/>
              </a:spcAft>
              <a:buSzPct val="25000"/>
              <a:buNone/>
            </a:pPr>
            <a:r>
              <a:rPr lang="en-US" sz="1017"/>
              <a:t>While many people use cloud storage, you should always be cautious when storing research data in the cloud. </a:t>
            </a:r>
          </a:p>
          <a:p>
            <a:pPr marL="0" marR="0" lvl="0" indent="0" algn="l" rtl="0">
              <a:lnSpc>
                <a:spcPct val="90000"/>
              </a:lnSpc>
              <a:spcBef>
                <a:spcPts val="0"/>
              </a:spcBef>
              <a:spcAft>
                <a:spcPts val="0"/>
              </a:spcAft>
              <a:buSzPct val="25000"/>
              <a:buNone/>
            </a:pPr>
            <a:endParaRPr sz="1017"/>
          </a:p>
          <a:p>
            <a:pPr marL="0" marR="0" lvl="0" indent="0" algn="l" rtl="0">
              <a:lnSpc>
                <a:spcPct val="90000"/>
              </a:lnSpc>
              <a:spcBef>
                <a:spcPts val="0"/>
              </a:spcBef>
              <a:spcAft>
                <a:spcPts val="0"/>
              </a:spcAft>
              <a:buSzPct val="25000"/>
              <a:buNone/>
            </a:pPr>
            <a:r>
              <a:rPr lang="en-US" sz="1017"/>
              <a:t>First, you want to check cloud storage ownership policies; you want to avoid storing data on a cloud server that can claim ownership of your data.</a:t>
            </a:r>
          </a:p>
          <a:p>
            <a:pPr marL="0" marR="0" lvl="0" indent="0" algn="l" rtl="0">
              <a:lnSpc>
                <a:spcPct val="90000"/>
              </a:lnSpc>
              <a:spcBef>
                <a:spcPts val="0"/>
              </a:spcBef>
              <a:spcAft>
                <a:spcPts val="0"/>
              </a:spcAft>
              <a:buSzPct val="25000"/>
              <a:buNone/>
            </a:pPr>
            <a:endParaRPr sz="1017"/>
          </a:p>
          <a:p>
            <a:pPr marL="0" marR="0" lvl="0" indent="0" algn="l" rtl="0">
              <a:lnSpc>
                <a:spcPct val="90000"/>
              </a:lnSpc>
              <a:spcBef>
                <a:spcPts val="0"/>
              </a:spcBef>
              <a:spcAft>
                <a:spcPts val="0"/>
              </a:spcAft>
              <a:buSzPct val="25000"/>
              <a:buNone/>
            </a:pPr>
            <a:r>
              <a:rPr lang="en-US" sz="1017"/>
              <a:t>Second, always pick more than one provider so that if a cloud storage solution goes bankrupt or goes down, your data is safely secure in another storage solution. </a:t>
            </a:r>
          </a:p>
        </p:txBody>
      </p:sp>
      <p:sp>
        <p:nvSpPr>
          <p:cNvPr id="1341" name="Shape 1341"/>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89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8" name="Shape 11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dirty="0"/>
              <a:t>Script:</a:t>
            </a:r>
            <a:r>
              <a:rPr lang="en-US" dirty="0"/>
              <a:t> </a:t>
            </a:r>
            <a:r>
              <a:rPr lang="en-US" dirty="0" smtClean="0"/>
              <a:t>While NSF began requiring</a:t>
            </a:r>
            <a:r>
              <a:rPr lang="en-US" baseline="0" dirty="0" smtClean="0"/>
              <a:t> data management plans in 2011, the NIH has been slower to move in that direction.</a:t>
            </a:r>
            <a:endParaRPr lang="en-US" dirty="0" smtClean="0"/>
          </a:p>
          <a:p>
            <a:pPr marL="0" marR="0" lvl="0" indent="0" algn="l" rtl="0">
              <a:spcBef>
                <a:spcPts val="0"/>
              </a:spcBef>
              <a:spcAft>
                <a:spcPts val="0"/>
              </a:spcAft>
              <a:buSzPct val="25000"/>
              <a:buNone/>
            </a:pPr>
            <a:endParaRPr lang="en-US" dirty="0" smtClean="0"/>
          </a:p>
          <a:p>
            <a:pPr marL="0" marR="0" lvl="0" indent="0" algn="l" rtl="0">
              <a:spcBef>
                <a:spcPts val="0"/>
              </a:spcBef>
              <a:spcAft>
                <a:spcPts val="0"/>
              </a:spcAft>
              <a:buSzPct val="25000"/>
              <a:buNone/>
            </a:pPr>
            <a:r>
              <a:rPr lang="en-US" dirty="0" smtClean="0"/>
              <a:t>In February 2015, the NIH</a:t>
            </a:r>
            <a:r>
              <a:rPr lang="en-US" baseline="0" dirty="0" smtClean="0"/>
              <a:t> released a white paper stating upcoming </a:t>
            </a:r>
            <a:r>
              <a:rPr lang="en-US" dirty="0" smtClean="0"/>
              <a:t>data </a:t>
            </a:r>
            <a:r>
              <a:rPr lang="en-US" dirty="0"/>
              <a:t>management </a:t>
            </a:r>
            <a:r>
              <a:rPr lang="en-US" dirty="0" smtClean="0"/>
              <a:t>plan</a:t>
            </a:r>
            <a:r>
              <a:rPr lang="en-US" baseline="0" dirty="0" smtClean="0"/>
              <a:t> requirements. And instituted a working group to determine how to implement those requirements.</a:t>
            </a:r>
            <a:r>
              <a:rPr lang="en-US" dirty="0" smtClean="0"/>
              <a:t> </a:t>
            </a:r>
          </a:p>
          <a:p>
            <a:pPr marL="0" marR="0" lvl="0" indent="0" algn="l" rtl="0">
              <a:spcBef>
                <a:spcPts val="0"/>
              </a:spcBef>
              <a:spcAft>
                <a:spcPts val="0"/>
              </a:spcAft>
              <a:buSzPct val="25000"/>
              <a:buNone/>
            </a:pPr>
            <a:endParaRPr lang="en-US" dirty="0" smtClean="0"/>
          </a:p>
          <a:p>
            <a:pPr marL="0" marR="0" lvl="0" indent="0" algn="l" rtl="0">
              <a:spcBef>
                <a:spcPts val="0"/>
              </a:spcBef>
              <a:spcAft>
                <a:spcPts val="0"/>
              </a:spcAft>
              <a:buSzPct val="25000"/>
              <a:buNone/>
            </a:pPr>
            <a:r>
              <a:rPr lang="en-US" dirty="0" smtClean="0"/>
              <a:t>However,</a:t>
            </a:r>
            <a:r>
              <a:rPr lang="en-US" baseline="0" dirty="0" smtClean="0"/>
              <a:t> in November of 2016 the NIH released a request for information to receive input from the community on the issues of data management, sharing and citation, suggesting that the issues involved in policy implementation had presented greater challenges than anticipated. </a:t>
            </a:r>
            <a:endParaRPr lang="en-US" dirty="0"/>
          </a:p>
        </p:txBody>
      </p:sp>
      <p:sp>
        <p:nvSpPr>
          <p:cNvPr id="119" name="Shape 11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Shape 134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49" name="Shape 1349"/>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a:t>
            </a:r>
            <a:r>
              <a:rPr lang="en-US"/>
              <a:t> Another important aspect of storage is understanding when and where data is being stored at different parts of the workflow...</a:t>
            </a:r>
          </a:p>
        </p:txBody>
      </p:sp>
      <p:sp>
        <p:nvSpPr>
          <p:cNvPr id="1350" name="Shape 1350"/>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90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360"/>
              </a:spcBef>
              <a:spcAft>
                <a:spcPts val="0"/>
              </a:spcAft>
              <a:buClrTx/>
              <a:buSzTx/>
              <a:buFontTx/>
              <a:buNone/>
              <a:tabLst/>
              <a:defRPr/>
            </a:pPr>
            <a:r>
              <a:rPr lang="en-US" sz="1200" strike="noStrike" dirty="0" smtClean="0">
                <a:latin typeface="Arial"/>
              </a:rPr>
              <a:t>Are you collecting data on your lab computer?</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963A92F-0A7F-45F1-BBAB-6DC95546353D}" type="slidenum">
              <a:rPr lang="en-US" smtClean="0"/>
              <a:pPr>
                <a:defRPr/>
              </a:pPr>
              <a:t>91</a:t>
            </a:fld>
            <a:endParaRPr lang="en-US" dirty="0"/>
          </a:p>
        </p:txBody>
      </p:sp>
    </p:spTree>
    <p:extLst>
      <p:ext uri="{BB962C8B-B14F-4D97-AF65-F5344CB8AC3E}">
        <p14:creationId xmlns:p14="http://schemas.microsoft.com/office/powerpoint/2010/main" val="356349900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360"/>
              </a:spcBef>
              <a:spcAft>
                <a:spcPts val="0"/>
              </a:spcAft>
              <a:buClrTx/>
              <a:buSzTx/>
              <a:buFontTx/>
              <a:buNone/>
              <a:tabLst/>
              <a:defRPr/>
            </a:pPr>
            <a:r>
              <a:rPr lang="en-US" sz="1200" strike="noStrike" dirty="0" smtClean="0">
                <a:latin typeface="Arial"/>
              </a:rPr>
              <a:t>But then when you process and analyze it you do it on your laptop, or cloud storage system?</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963A92F-0A7F-45F1-BBAB-6DC95546353D}" type="slidenum">
              <a:rPr lang="en-US" smtClean="0"/>
              <a:pPr>
                <a:defRPr/>
              </a:pPr>
              <a:t>92</a:t>
            </a:fld>
            <a:endParaRPr lang="en-US" dirty="0"/>
          </a:p>
        </p:txBody>
      </p:sp>
    </p:spTree>
    <p:extLst>
      <p:ext uri="{BB962C8B-B14F-4D97-AF65-F5344CB8AC3E}">
        <p14:creationId xmlns:p14="http://schemas.microsoft.com/office/powerpoint/2010/main" val="356349900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360"/>
              </a:spcBef>
              <a:spcAft>
                <a:spcPts val="0"/>
              </a:spcAft>
              <a:buClrTx/>
              <a:buSzTx/>
              <a:buFontTx/>
              <a:buNone/>
              <a:tabLst/>
              <a:defRPr/>
            </a:pPr>
            <a:r>
              <a:rPr lang="en-US" sz="1200" strike="noStrike" dirty="0" smtClean="0">
                <a:latin typeface="Arial"/>
              </a:rPr>
              <a:t>When you preserve data are you moving it back to an institutional server? Or keeping it on an external hard drive?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963A92F-0A7F-45F1-BBAB-6DC95546353D}" type="slidenum">
              <a:rPr lang="en-US" smtClean="0"/>
              <a:pPr>
                <a:defRPr/>
              </a:pPr>
              <a:t>93</a:t>
            </a:fld>
            <a:endParaRPr lang="en-US" dirty="0"/>
          </a:p>
        </p:txBody>
      </p:sp>
    </p:spTree>
    <p:extLst>
      <p:ext uri="{BB962C8B-B14F-4D97-AF65-F5344CB8AC3E}">
        <p14:creationId xmlns:p14="http://schemas.microsoft.com/office/powerpoint/2010/main" val="356349900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360"/>
              </a:spcBef>
              <a:spcAft>
                <a:spcPts val="0"/>
              </a:spcAft>
              <a:buClrTx/>
              <a:buSzTx/>
              <a:buFontTx/>
              <a:buNone/>
              <a:tabLst/>
              <a:defRPr/>
            </a:pPr>
            <a:r>
              <a:rPr lang="en-US" sz="1200" strike="noStrike" dirty="0" smtClean="0">
                <a:latin typeface="Arial"/>
              </a:rPr>
              <a:t>And finally when you plan to share your data are you moving it to a repository?</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963A92F-0A7F-45F1-BBAB-6DC95546353D}" type="slidenum">
              <a:rPr lang="en-US" smtClean="0"/>
              <a:pPr>
                <a:defRPr/>
              </a:pPr>
              <a:t>94</a:t>
            </a:fld>
            <a:endParaRPr lang="en-US" dirty="0"/>
          </a:p>
        </p:txBody>
      </p:sp>
    </p:spTree>
    <p:extLst>
      <p:ext uri="{BB962C8B-B14F-4D97-AF65-F5344CB8AC3E}">
        <p14:creationId xmlns:p14="http://schemas.microsoft.com/office/powerpoint/2010/main" val="35634990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360"/>
              </a:spcBef>
              <a:spcAft>
                <a:spcPts val="0"/>
              </a:spcAft>
              <a:buClrTx/>
              <a:buSzTx/>
              <a:buFontTx/>
              <a:buNone/>
              <a:tabLst/>
              <a:defRPr/>
            </a:pPr>
            <a:r>
              <a:rPr lang="en-US" sz="1200" strike="noStrike" dirty="0" smtClean="0">
                <a:latin typeface="Arial"/>
              </a:rPr>
              <a:t>It is crucial throughout your research process that you track and document where your data will be stored at different stages. Plan this out ahead of time so you always know what data is located where.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963A92F-0A7F-45F1-BBAB-6DC95546353D}" type="slidenum">
              <a:rPr lang="en-US" smtClean="0"/>
              <a:pPr>
                <a:defRPr/>
              </a:pPr>
              <a:t>95</a:t>
            </a:fld>
            <a:endParaRPr lang="en-US" dirty="0"/>
          </a:p>
        </p:txBody>
      </p:sp>
    </p:spTree>
    <p:extLst>
      <p:ext uri="{BB962C8B-B14F-4D97-AF65-F5344CB8AC3E}">
        <p14:creationId xmlns:p14="http://schemas.microsoft.com/office/powerpoint/2010/main" val="356349900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0"/>
        <p:cNvGrpSpPr/>
        <p:nvPr/>
      </p:nvGrpSpPr>
      <p:grpSpPr>
        <a:xfrm>
          <a:off x="0" y="0"/>
          <a:ext cx="0" cy="0"/>
          <a:chOff x="0" y="0"/>
          <a:chExt cx="0" cy="0"/>
        </a:xfrm>
      </p:grpSpPr>
      <p:sp>
        <p:nvSpPr>
          <p:cNvPr id="1361" name="Shape 136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62" name="Shape 1362"/>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marR="0" lvl="0" indent="0" algn="l" rtl="0">
              <a:spcBef>
                <a:spcPts val="0"/>
              </a:spcBef>
              <a:spcAft>
                <a:spcPts val="0"/>
              </a:spcAft>
              <a:buSzPct val="25000"/>
              <a:buNone/>
            </a:pPr>
            <a:r>
              <a:rPr lang="en-US" b="1"/>
              <a:t>Script: </a:t>
            </a:r>
            <a:r>
              <a:rPr lang="en-US"/>
              <a:t>Another important storage measure to consider is to save multiple copies of your data and disperse them geographically.</a:t>
            </a:r>
          </a:p>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b="1"/>
              <a:t>Active learning: </a:t>
            </a:r>
            <a:r>
              <a:rPr lang="en-US"/>
              <a:t>Pose question to audience: Why would you want to store your data in more than one location geographically?</a:t>
            </a:r>
          </a:p>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b="1"/>
              <a:t>Script: </a:t>
            </a:r>
            <a:r>
              <a:rPr lang="en-US"/>
              <a:t>Dispersing your data will protect it from hardware or software failure, and even environmental disasters.</a:t>
            </a:r>
          </a:p>
        </p:txBody>
      </p:sp>
      <p:sp>
        <p:nvSpPr>
          <p:cNvPr id="1363" name="Shape 1363"/>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96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Shape 137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78" name="Shape 137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marL="0" lvl="1" indent="0" rtl="0">
              <a:spcBef>
                <a:spcPts val="0"/>
              </a:spcBef>
              <a:buSzPct val="25000"/>
              <a:buNone/>
            </a:pPr>
            <a:r>
              <a:rPr lang="en-US" b="1"/>
              <a:t>Script: </a:t>
            </a:r>
            <a:r>
              <a:rPr lang="en-US"/>
              <a:t>When storing data there are also several reasons why you should be concerned about security. </a:t>
            </a:r>
          </a:p>
          <a:p>
            <a:pPr marL="0" lvl="1" indent="0" rtl="0">
              <a:spcBef>
                <a:spcPts val="0"/>
              </a:spcBef>
              <a:buSzPct val="25000"/>
              <a:buNone/>
            </a:pPr>
            <a:endParaRPr/>
          </a:p>
          <a:p>
            <a:pPr marL="457200" lvl="0" indent="-228600" rtl="0">
              <a:spcBef>
                <a:spcPts val="0"/>
              </a:spcBef>
              <a:buAutoNum type="arabicPeriod"/>
            </a:pPr>
            <a:r>
              <a:rPr lang="en-US"/>
              <a:t>If you are collecting personal health information you always want to make sure you are keeping data secure in a way that is HIPAA compliant. </a:t>
            </a:r>
          </a:p>
          <a:p>
            <a:pPr marL="457200" lvl="0" indent="-228600" rtl="0">
              <a:spcBef>
                <a:spcPts val="0"/>
              </a:spcBef>
              <a:buAutoNum type="arabicPeriod"/>
            </a:pPr>
            <a:r>
              <a:rPr lang="en-US"/>
              <a:t>If you are working on patents or commercial data, you want to ensure that too is protected and secure from theft or damage</a:t>
            </a:r>
          </a:p>
          <a:p>
            <a:pPr marL="457200" lvl="0" indent="-228600" rtl="0">
              <a:spcBef>
                <a:spcPts val="0"/>
              </a:spcBef>
              <a:buAutoNum type="arabicPeriod"/>
            </a:pPr>
            <a:r>
              <a:rPr lang="en-US"/>
              <a:t>If you are concerned about the intellectual property of your data. You work hard to collect your data, and you should be taking steps to make sure it is secure</a:t>
            </a:r>
          </a:p>
          <a:p>
            <a:pPr marL="0" marR="0" lvl="0" indent="0" algn="l" rtl="0">
              <a:lnSpc>
                <a:spcPct val="90000"/>
              </a:lnSpc>
              <a:spcBef>
                <a:spcPts val="330"/>
              </a:spcBef>
              <a:spcAft>
                <a:spcPts val="0"/>
              </a:spcAft>
              <a:buSzPct val="25000"/>
              <a:buNone/>
            </a:pPr>
            <a:endParaRPr sz="1100" b="0" i="0" u="none" strike="noStrike" cap="none">
              <a:solidFill>
                <a:schemeClr val="dk1"/>
              </a:solidFill>
              <a:latin typeface="Calibri"/>
              <a:ea typeface="Calibri"/>
              <a:cs typeface="Calibri"/>
              <a:sym typeface="Calibri"/>
            </a:endParaRPr>
          </a:p>
        </p:txBody>
      </p:sp>
      <p:sp>
        <p:nvSpPr>
          <p:cNvPr id="1379" name="Shape 137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97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Shape 137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78" name="Shape 1378"/>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a:lnSpc>
                <a:spcPct val="100000"/>
              </a:lnSpc>
            </a:pPr>
            <a:r>
              <a:rPr lang="en-US" sz="1100" b="1" strike="noStrike" dirty="0" smtClean="0">
                <a:solidFill>
                  <a:srgbClr val="000000"/>
                </a:solidFill>
                <a:latin typeface="Calibri"/>
                <a:ea typeface="Calibri"/>
              </a:rPr>
              <a:t>Script: </a:t>
            </a:r>
            <a:r>
              <a:rPr lang="en-US" sz="1100" strike="noStrike" dirty="0" smtClean="0">
                <a:solidFill>
                  <a:srgbClr val="000000"/>
                </a:solidFill>
                <a:latin typeface="Calibri"/>
                <a:ea typeface="Calibri"/>
              </a:rPr>
              <a:t>When thinking about security, work with the I.T. department to understand what they do around security. What extra steps can be taken to keep your data safe?</a:t>
            </a:r>
            <a:endParaRPr lang="en-US" sz="1100" dirty="0" smtClean="0"/>
          </a:p>
          <a:p>
            <a:pPr>
              <a:lnSpc>
                <a:spcPct val="100000"/>
              </a:lnSpc>
            </a:pPr>
            <a:endParaRPr lang="en-US" sz="1100" dirty="0" smtClean="0"/>
          </a:p>
          <a:p>
            <a:pPr>
              <a:lnSpc>
                <a:spcPct val="100000"/>
              </a:lnSpc>
            </a:pPr>
            <a:r>
              <a:rPr lang="en-US" sz="1100" strike="noStrike" dirty="0" smtClean="0">
                <a:solidFill>
                  <a:srgbClr val="000000"/>
                </a:solidFill>
                <a:latin typeface="Calibri"/>
                <a:ea typeface="Calibri"/>
              </a:rPr>
              <a:t>On your own, there are several things you can do to ensure the safety of your data, including: </a:t>
            </a:r>
            <a:endParaRPr lang="en-US" sz="1100" dirty="0" smtClean="0"/>
          </a:p>
          <a:p>
            <a:pPr>
              <a:lnSpc>
                <a:spcPct val="100000"/>
              </a:lnSpc>
            </a:pPr>
            <a:r>
              <a:rPr lang="en-US" sz="1100" strike="noStrike" dirty="0" smtClean="0">
                <a:solidFill>
                  <a:srgbClr val="000000"/>
                </a:solidFill>
                <a:latin typeface="Calibri"/>
                <a:ea typeface="Calibri"/>
              </a:rPr>
              <a:t>Adding passwords to files or folders to keep them safe</a:t>
            </a:r>
            <a:endParaRPr lang="en-US" sz="1100" dirty="0" smtClean="0"/>
          </a:p>
          <a:p>
            <a:pPr>
              <a:lnSpc>
                <a:spcPct val="100000"/>
              </a:lnSpc>
            </a:pPr>
            <a:r>
              <a:rPr lang="en-US" sz="1100" strike="noStrike" dirty="0" smtClean="0">
                <a:solidFill>
                  <a:srgbClr val="000000"/>
                </a:solidFill>
                <a:latin typeface="Calibri"/>
                <a:ea typeface="Calibri"/>
              </a:rPr>
              <a:t>Locking unused machines in your lab or office -- work with IT department to do this</a:t>
            </a:r>
            <a:endParaRPr lang="en-US" sz="1100" dirty="0" smtClean="0"/>
          </a:p>
          <a:p>
            <a:pPr>
              <a:lnSpc>
                <a:spcPct val="100000"/>
              </a:lnSpc>
            </a:pPr>
            <a:endParaRPr lang="en-US" sz="1100" dirty="0" smtClean="0"/>
          </a:p>
          <a:p>
            <a:pPr marL="0" marR="0" lvl="0" indent="0" algn="l" rtl="0">
              <a:lnSpc>
                <a:spcPct val="90000"/>
              </a:lnSpc>
              <a:spcBef>
                <a:spcPts val="330"/>
              </a:spcBef>
              <a:spcAft>
                <a:spcPts val="0"/>
              </a:spcAft>
              <a:buSzPct val="25000"/>
              <a:buNone/>
            </a:pPr>
            <a:endParaRPr sz="1100" b="0" i="0" u="none" strike="noStrike" cap="none" dirty="0">
              <a:solidFill>
                <a:schemeClr val="dk1"/>
              </a:solidFill>
              <a:latin typeface="Calibri"/>
              <a:ea typeface="Calibri"/>
              <a:cs typeface="Calibri"/>
              <a:sym typeface="Calibri"/>
            </a:endParaRPr>
          </a:p>
        </p:txBody>
      </p:sp>
      <p:sp>
        <p:nvSpPr>
          <p:cNvPr id="1379" name="Shape 1379"/>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98</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Shape 138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86" name="Shape 1386"/>
          <p:cNvSpPr txBox="1">
            <a:spLocks noGrp="1"/>
          </p:cNvSpPr>
          <p:nvPr>
            <p:ph type="body" idx="1"/>
          </p:nvPr>
        </p:nvSpPr>
        <p:spPr>
          <a:xfrm>
            <a:off x="701675" y="4416425"/>
            <a:ext cx="5607049" cy="4183063"/>
          </a:xfrm>
          <a:prstGeom prst="rect">
            <a:avLst/>
          </a:prstGeom>
          <a:noFill/>
          <a:ln>
            <a:noFill/>
          </a:ln>
        </p:spPr>
        <p:txBody>
          <a:bodyPr lIns="93175" tIns="46575" rIns="93175" bIns="46575" anchor="t" anchorCtr="0">
            <a:noAutofit/>
          </a:bodyPr>
          <a:lstStyle/>
          <a:p>
            <a:pPr>
              <a:lnSpc>
                <a:spcPct val="100000"/>
              </a:lnSpc>
            </a:pPr>
            <a:r>
              <a:rPr lang="en-US" b="1" dirty="0"/>
              <a:t>Script</a:t>
            </a:r>
            <a:r>
              <a:rPr lang="en-US" b="1" dirty="0" smtClean="0"/>
              <a:t>:</a:t>
            </a:r>
            <a:r>
              <a:rPr lang="en-US" b="1" baseline="0" dirty="0" smtClean="0"/>
              <a:t> </a:t>
            </a:r>
            <a:r>
              <a:rPr lang="en-US" sz="1100" strike="noStrike" dirty="0" smtClean="0">
                <a:solidFill>
                  <a:srgbClr val="000000"/>
                </a:solidFill>
                <a:latin typeface="Calibri"/>
                <a:ea typeface="Calibri"/>
              </a:rPr>
              <a:t>You can also Have other researchers who work with your data sign use agreements. These agreements will make sure that your collaborators are held accountable for what they do with the data. Use agreements can also restrict what someone can or cannot do with your data. </a:t>
            </a:r>
            <a:endParaRPr lang="en-US" sz="1100" dirty="0" smtClean="0"/>
          </a:p>
          <a:p>
            <a:pPr>
              <a:lnSpc>
                <a:spcPct val="100000"/>
              </a:lnSpc>
            </a:pPr>
            <a:r>
              <a:rPr lang="en-US" sz="1100" b="1" strike="noStrike" dirty="0" smtClean="0">
                <a:solidFill>
                  <a:srgbClr val="000000"/>
                </a:solidFill>
                <a:latin typeface="Calibri"/>
                <a:ea typeface="Calibri"/>
              </a:rPr>
              <a:t>INSERT ANY INSTITUTIONAL DATA USE CONTENT HERE</a:t>
            </a:r>
            <a:endParaRPr lang="en-US" sz="1100" dirty="0" smtClean="0"/>
          </a:p>
          <a:p>
            <a:pPr lvl="0" rtl="0">
              <a:spcBef>
                <a:spcPts val="0"/>
              </a:spcBef>
              <a:buSzPct val="25000"/>
              <a:buNone/>
            </a:pPr>
            <a:endParaRPr sz="1100" b="0" i="0" u="none" strike="noStrike" cap="none" dirty="0">
              <a:solidFill>
                <a:schemeClr val="dk1"/>
              </a:solidFill>
              <a:latin typeface="Calibri"/>
              <a:ea typeface="Calibri"/>
              <a:cs typeface="Calibri"/>
              <a:sym typeface="Calibri"/>
            </a:endParaRPr>
          </a:p>
        </p:txBody>
      </p:sp>
      <p:sp>
        <p:nvSpPr>
          <p:cNvPr id="1387" name="Shape 1387"/>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99</a:t>
            </a:fld>
            <a:endParaRPr lang="en-US"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311708" y="992766"/>
            <a:ext cx="8520600" cy="2736900"/>
          </a:xfrm>
          <a:prstGeom prst="rect">
            <a:avLst/>
          </a:prstGeom>
        </p:spPr>
        <p:txBody>
          <a:bodyPr lIns="91425" tIns="91425" rIns="91425" bIns="91425" anchor="b" anchorCtr="0"/>
          <a:lstStyle>
            <a:lvl1pPr lvl="0" algn="ctr" rtl="0">
              <a:spcBef>
                <a:spcPts val="0"/>
              </a:spcBef>
              <a:buSzPct val="100000"/>
              <a:defRPr sz="5200"/>
            </a:lvl1pPr>
            <a:lvl2pPr lvl="1" algn="ctr" rtl="0">
              <a:spcBef>
                <a:spcPts val="0"/>
              </a:spcBef>
              <a:buSzPct val="100000"/>
              <a:defRPr sz="5200"/>
            </a:lvl2pPr>
            <a:lvl3pPr lvl="2" algn="ctr" rtl="0">
              <a:spcBef>
                <a:spcPts val="0"/>
              </a:spcBef>
              <a:buSzPct val="100000"/>
              <a:defRPr sz="5200"/>
            </a:lvl3pPr>
            <a:lvl4pPr lvl="3" algn="ctr" rtl="0">
              <a:spcBef>
                <a:spcPts val="0"/>
              </a:spcBef>
              <a:buSzPct val="100000"/>
              <a:defRPr sz="5200"/>
            </a:lvl4pPr>
            <a:lvl5pPr lvl="4" algn="ctr" rtl="0">
              <a:spcBef>
                <a:spcPts val="0"/>
              </a:spcBef>
              <a:buSzPct val="100000"/>
              <a:defRPr sz="5200"/>
            </a:lvl5pPr>
            <a:lvl6pPr lvl="5" algn="ctr" rtl="0">
              <a:spcBef>
                <a:spcPts val="0"/>
              </a:spcBef>
              <a:buSzPct val="100000"/>
              <a:defRPr sz="5200"/>
            </a:lvl6pPr>
            <a:lvl7pPr lvl="6" algn="ctr" rtl="0">
              <a:spcBef>
                <a:spcPts val="0"/>
              </a:spcBef>
              <a:buSzPct val="100000"/>
              <a:defRPr sz="5200"/>
            </a:lvl7pPr>
            <a:lvl8pPr lvl="7" algn="ctr" rtl="0">
              <a:spcBef>
                <a:spcPts val="0"/>
              </a:spcBef>
              <a:buSzPct val="100000"/>
              <a:defRPr sz="5200"/>
            </a:lvl8pPr>
            <a:lvl9pPr lvl="8" algn="ctr" rtl="0">
              <a:spcBef>
                <a:spcPts val="0"/>
              </a:spcBef>
              <a:buSzPct val="100000"/>
              <a:defRPr sz="5200"/>
            </a:lvl9pPr>
          </a:lstStyle>
          <a:p>
            <a:endParaRPr/>
          </a:p>
        </p:txBody>
      </p:sp>
      <p:sp>
        <p:nvSpPr>
          <p:cNvPr id="15" name="Shape 15"/>
          <p:cNvSpPr txBox="1">
            <a:spLocks noGrp="1"/>
          </p:cNvSpPr>
          <p:nvPr>
            <p:ph type="subTitle" idx="1"/>
          </p:nvPr>
        </p:nvSpPr>
        <p:spPr>
          <a:xfrm>
            <a:off x="311700" y="3778833"/>
            <a:ext cx="8520600" cy="1056900"/>
          </a:xfrm>
          <a:prstGeom prst="rect">
            <a:avLst/>
          </a:prstGeom>
        </p:spPr>
        <p:txBody>
          <a:bodyPr lIns="91425" tIns="91425" rIns="91425" bIns="91425" anchor="t" anchorCtr="0"/>
          <a:lstStyle>
            <a:lvl1pPr lvl="0" algn="ctr" rtl="0">
              <a:lnSpc>
                <a:spcPct val="100000"/>
              </a:lnSpc>
              <a:spcBef>
                <a:spcPts val="0"/>
              </a:spcBef>
              <a:spcAft>
                <a:spcPts val="0"/>
              </a:spcAft>
              <a:buSzPct val="100000"/>
              <a:buNone/>
              <a:defRPr sz="2800"/>
            </a:lvl1pPr>
            <a:lvl2pPr lvl="1" algn="ctr" rtl="0">
              <a:lnSpc>
                <a:spcPct val="100000"/>
              </a:lnSpc>
              <a:spcBef>
                <a:spcPts val="0"/>
              </a:spcBef>
              <a:spcAft>
                <a:spcPts val="0"/>
              </a:spcAft>
              <a:buSzPct val="100000"/>
              <a:buNone/>
              <a:defRPr sz="2800"/>
            </a:lvl2pPr>
            <a:lvl3pPr lvl="2" algn="ctr" rtl="0">
              <a:lnSpc>
                <a:spcPct val="100000"/>
              </a:lnSpc>
              <a:spcBef>
                <a:spcPts val="0"/>
              </a:spcBef>
              <a:spcAft>
                <a:spcPts val="0"/>
              </a:spcAft>
              <a:buSzPct val="100000"/>
              <a:buNone/>
              <a:defRPr sz="2800"/>
            </a:lvl3pPr>
            <a:lvl4pPr lvl="3" algn="ctr" rtl="0">
              <a:lnSpc>
                <a:spcPct val="100000"/>
              </a:lnSpc>
              <a:spcBef>
                <a:spcPts val="0"/>
              </a:spcBef>
              <a:spcAft>
                <a:spcPts val="0"/>
              </a:spcAft>
              <a:buSzPct val="100000"/>
              <a:buNone/>
              <a:defRPr sz="2800"/>
            </a:lvl4pPr>
            <a:lvl5pPr lvl="4" algn="ctr" rtl="0">
              <a:lnSpc>
                <a:spcPct val="100000"/>
              </a:lnSpc>
              <a:spcBef>
                <a:spcPts val="0"/>
              </a:spcBef>
              <a:spcAft>
                <a:spcPts val="0"/>
              </a:spcAft>
              <a:buSzPct val="100000"/>
              <a:buNone/>
              <a:defRPr sz="2800"/>
            </a:lvl5pPr>
            <a:lvl6pPr lvl="5" algn="ctr" rtl="0">
              <a:lnSpc>
                <a:spcPct val="100000"/>
              </a:lnSpc>
              <a:spcBef>
                <a:spcPts val="0"/>
              </a:spcBef>
              <a:spcAft>
                <a:spcPts val="0"/>
              </a:spcAft>
              <a:buSzPct val="100000"/>
              <a:buNone/>
              <a:defRPr sz="2800"/>
            </a:lvl6pPr>
            <a:lvl7pPr lvl="6" algn="ctr" rtl="0">
              <a:lnSpc>
                <a:spcPct val="100000"/>
              </a:lnSpc>
              <a:spcBef>
                <a:spcPts val="0"/>
              </a:spcBef>
              <a:spcAft>
                <a:spcPts val="0"/>
              </a:spcAft>
              <a:buSzPct val="100000"/>
              <a:buNone/>
              <a:defRPr sz="2800"/>
            </a:lvl7pPr>
            <a:lvl8pPr lvl="7" algn="ctr" rtl="0">
              <a:lnSpc>
                <a:spcPct val="100000"/>
              </a:lnSpc>
              <a:spcBef>
                <a:spcPts val="0"/>
              </a:spcBef>
              <a:spcAft>
                <a:spcPts val="0"/>
              </a:spcAft>
              <a:buSzPct val="100000"/>
              <a:buNone/>
              <a:defRPr sz="2800"/>
            </a:lvl8pPr>
            <a:lvl9pPr lvl="8" algn="ctr" rtl="0">
              <a:lnSpc>
                <a:spcPct val="100000"/>
              </a:lnSpc>
              <a:spcBef>
                <a:spcPts val="0"/>
              </a:spcBef>
              <a:spcAft>
                <a:spcPts val="0"/>
              </a:spcAft>
              <a:buSzPct val="100000"/>
              <a:buNone/>
              <a:defRPr sz="2800"/>
            </a:lvl9pPr>
          </a:lstStyle>
          <a:p>
            <a:endParaRPr/>
          </a:p>
        </p:txBody>
      </p:sp>
      <p:sp>
        <p:nvSpPr>
          <p:cNvPr id="16" name="Shape 1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2"/>
        <p:cNvGrpSpPr/>
        <p:nvPr/>
      </p:nvGrpSpPr>
      <p:grpSpPr>
        <a:xfrm>
          <a:off x="0" y="0"/>
          <a:ext cx="0" cy="0"/>
          <a:chOff x="0" y="0"/>
          <a:chExt cx="0" cy="0"/>
        </a:xfrm>
      </p:grpSpPr>
      <p:sp>
        <p:nvSpPr>
          <p:cNvPr id="53" name="Shape 5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400050"/>
            <a:ext cx="8229600" cy="7428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None/>
              <a:defRPr sz="2400" b="0" i="0" u="none" strike="noStrike" cap="none">
                <a:solidFill>
                  <a:schemeClr val="dk2"/>
                </a:solidFill>
                <a:latin typeface="Arial"/>
                <a:ea typeface="Arial"/>
                <a:cs typeface="Arial"/>
                <a:sym typeface="Arial"/>
              </a:defRPr>
            </a:lvl9pPr>
          </a:lstStyle>
          <a:p>
            <a:endParaRPr/>
          </a:p>
        </p:txBody>
      </p:sp>
      <p:sp>
        <p:nvSpPr>
          <p:cNvPr id="56" name="Shape 56"/>
          <p:cNvSpPr txBox="1">
            <a:spLocks noGrp="1"/>
          </p:cNvSpPr>
          <p:nvPr>
            <p:ph type="body" idx="1"/>
          </p:nvPr>
        </p:nvSpPr>
        <p:spPr>
          <a:xfrm>
            <a:off x="457200" y="1409700"/>
            <a:ext cx="8229600" cy="4533900"/>
          </a:xfrm>
          <a:prstGeom prst="rect">
            <a:avLst/>
          </a:prstGeom>
          <a:noFill/>
          <a:ln>
            <a:noFill/>
          </a:ln>
        </p:spPr>
        <p:txBody>
          <a:bodyPr lIns="91425" tIns="91425" rIns="91425" bIns="91425" anchor="t" anchorCtr="0"/>
          <a:lstStyle>
            <a:lvl1pPr marL="285750" marR="0" lvl="0" indent="-120650" algn="l" rtl="0">
              <a:spcBef>
                <a:spcPts val="1200"/>
              </a:spcBef>
              <a:spcAft>
                <a:spcPts val="0"/>
              </a:spcAft>
              <a:buClr>
                <a:schemeClr val="dk2"/>
              </a:buClr>
              <a:buSzPct val="100000"/>
              <a:buFont typeface="Times New Roman"/>
              <a:buChar char="•"/>
              <a:defRPr sz="2600" b="0" i="0" u="none" strike="noStrike" cap="none">
                <a:solidFill>
                  <a:schemeClr val="dk1"/>
                </a:solidFill>
                <a:latin typeface="Source Sans Pro"/>
                <a:ea typeface="Source Sans Pro"/>
                <a:cs typeface="Source Sans Pro"/>
                <a:sym typeface="Source Sans Pro"/>
              </a:defRPr>
            </a:lvl1pPr>
            <a:lvl2pPr marL="512762" marR="0" lvl="1" indent="-106362" algn="l" rtl="0">
              <a:spcBef>
                <a:spcPts val="1200"/>
              </a:spcBef>
              <a:spcAft>
                <a:spcPts val="0"/>
              </a:spcAft>
              <a:buClr>
                <a:schemeClr val="dk2"/>
              </a:buClr>
              <a:buSzPct val="100000"/>
              <a:buFont typeface="Times New Roman"/>
              <a:buChar char="•"/>
              <a:defRPr sz="2000" b="0" i="0" u="none" strike="noStrike" cap="none">
                <a:solidFill>
                  <a:schemeClr val="dk1"/>
                </a:solidFill>
                <a:latin typeface="Source Sans Pro"/>
                <a:ea typeface="Source Sans Pro"/>
                <a:cs typeface="Source Sans Pro"/>
                <a:sym typeface="Source Sans Pro"/>
              </a:defRPr>
            </a:lvl2pPr>
            <a:lvl3pPr marL="746125" marR="0" lvl="2" indent="-123825" algn="l" rtl="0">
              <a:spcBef>
                <a:spcPts val="1200"/>
              </a:spcBef>
              <a:spcAft>
                <a:spcPts val="0"/>
              </a:spcAft>
              <a:buClr>
                <a:schemeClr val="dk2"/>
              </a:buClr>
              <a:buSzPct val="100000"/>
              <a:buFont typeface="Times New Roman"/>
              <a:buChar char="•"/>
              <a:defRPr sz="1800" b="0" i="0" u="none" strike="noStrike" cap="none">
                <a:solidFill>
                  <a:schemeClr val="dk1"/>
                </a:solidFill>
                <a:latin typeface="Source Sans Pro"/>
                <a:ea typeface="Source Sans Pro"/>
                <a:cs typeface="Source Sans Pro"/>
                <a:sym typeface="Source Sans Pro"/>
              </a:defRPr>
            </a:lvl3pPr>
            <a:lvl4pPr marL="973137" marR="0" lvl="3" indent="-134937" algn="l" rtl="0">
              <a:spcBef>
                <a:spcPts val="1200"/>
              </a:spcBef>
              <a:spcAft>
                <a:spcPts val="0"/>
              </a:spcAft>
              <a:buClr>
                <a:schemeClr val="dk2"/>
              </a:buClr>
              <a:buSzPct val="100000"/>
              <a:buFont typeface="Times New Roman"/>
              <a:buChar char="•"/>
              <a:defRPr sz="1600" b="0" i="0" u="none" strike="noStrike" cap="none">
                <a:solidFill>
                  <a:schemeClr val="dk1"/>
                </a:solidFill>
                <a:latin typeface="Source Sans Pro"/>
                <a:ea typeface="Source Sans Pro"/>
                <a:cs typeface="Source Sans Pro"/>
                <a:sym typeface="Source Sans Pro"/>
              </a:defRPr>
            </a:lvl4pPr>
            <a:lvl5pPr marL="1025525" marR="0" lvl="4" indent="-34925" algn="l" rtl="0">
              <a:spcBef>
                <a:spcPts val="0"/>
              </a:spcBef>
              <a:spcAft>
                <a:spcPts val="0"/>
              </a:spcAft>
              <a:buClr>
                <a:schemeClr val="dk2"/>
              </a:buClr>
              <a:buSzPct val="100000"/>
              <a:buFont typeface="Times New Roman"/>
              <a:buChar char="•"/>
              <a:defRPr sz="1200" b="0" i="0" u="none" strike="noStrike" cap="none">
                <a:solidFill>
                  <a:schemeClr val="dk1"/>
                </a:solidFill>
                <a:latin typeface="Source Sans Pro"/>
                <a:ea typeface="Source Sans Pro"/>
                <a:cs typeface="Source Sans Pro"/>
                <a:sym typeface="Source Sans Pro"/>
              </a:defRPr>
            </a:lvl5pPr>
            <a:lvl6pPr marL="1482725" marR="0" lvl="5" indent="-34925" algn="l" rtl="0">
              <a:spcBef>
                <a:spcPts val="0"/>
              </a:spcBef>
              <a:spcAft>
                <a:spcPts val="0"/>
              </a:spcAft>
              <a:buClr>
                <a:schemeClr val="dk2"/>
              </a:buClr>
              <a:buSzPct val="100000"/>
              <a:buFont typeface="Times New Roman"/>
              <a:buChar char="•"/>
              <a:defRPr sz="1200" b="0" i="0" u="none" strike="noStrike" cap="none">
                <a:solidFill>
                  <a:schemeClr val="dk1"/>
                </a:solidFill>
                <a:latin typeface="Source Sans Pro"/>
                <a:ea typeface="Source Sans Pro"/>
                <a:cs typeface="Source Sans Pro"/>
                <a:sym typeface="Source Sans Pro"/>
              </a:defRPr>
            </a:lvl6pPr>
            <a:lvl7pPr marL="1939925" marR="0" lvl="6" indent="-34925" algn="l" rtl="0">
              <a:spcBef>
                <a:spcPts val="0"/>
              </a:spcBef>
              <a:spcAft>
                <a:spcPts val="0"/>
              </a:spcAft>
              <a:buClr>
                <a:schemeClr val="dk2"/>
              </a:buClr>
              <a:buSzPct val="100000"/>
              <a:buFont typeface="Times New Roman"/>
              <a:buChar char="•"/>
              <a:defRPr sz="1200" b="0" i="0" u="none" strike="noStrike" cap="none">
                <a:solidFill>
                  <a:schemeClr val="dk1"/>
                </a:solidFill>
                <a:latin typeface="Source Sans Pro"/>
                <a:ea typeface="Source Sans Pro"/>
                <a:cs typeface="Source Sans Pro"/>
                <a:sym typeface="Source Sans Pro"/>
              </a:defRPr>
            </a:lvl7pPr>
            <a:lvl8pPr marL="2397125" marR="0" lvl="7" indent="-34925" algn="l" rtl="0">
              <a:spcBef>
                <a:spcPts val="0"/>
              </a:spcBef>
              <a:spcAft>
                <a:spcPts val="0"/>
              </a:spcAft>
              <a:buClr>
                <a:schemeClr val="dk2"/>
              </a:buClr>
              <a:buSzPct val="100000"/>
              <a:buFont typeface="Times New Roman"/>
              <a:buChar char="•"/>
              <a:defRPr sz="1200" b="0" i="0" u="none" strike="noStrike" cap="none">
                <a:solidFill>
                  <a:schemeClr val="dk1"/>
                </a:solidFill>
                <a:latin typeface="Source Sans Pro"/>
                <a:ea typeface="Source Sans Pro"/>
                <a:cs typeface="Source Sans Pro"/>
                <a:sym typeface="Source Sans Pro"/>
              </a:defRPr>
            </a:lvl8pPr>
            <a:lvl9pPr marL="2854325" marR="0" lvl="8" indent="-34925" algn="l" rtl="0">
              <a:spcBef>
                <a:spcPts val="0"/>
              </a:spcBef>
              <a:spcAft>
                <a:spcPts val="0"/>
              </a:spcAft>
              <a:buClr>
                <a:schemeClr val="dk2"/>
              </a:buClr>
              <a:buSzPct val="100000"/>
              <a:buFont typeface="Times New Roman"/>
              <a:buChar char="•"/>
              <a:defRPr sz="1200" b="0" i="0" u="none" strike="noStrike" cap="none">
                <a:solidFill>
                  <a:schemeClr val="dk1"/>
                </a:solidFill>
                <a:latin typeface="Source Sans Pro"/>
                <a:ea typeface="Source Sans Pro"/>
                <a:cs typeface="Source Sans Pro"/>
                <a:sym typeface="Source Sans Pro"/>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593366"/>
            <a:ext cx="8520600" cy="7635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2" name="Shape 22"/>
          <p:cNvSpPr txBox="1">
            <a:spLocks noGrp="1"/>
          </p:cNvSpPr>
          <p:nvPr>
            <p:ph type="body" idx="1"/>
          </p:nvPr>
        </p:nvSpPr>
        <p:spPr>
          <a:xfrm>
            <a:off x="311700" y="1536633"/>
            <a:ext cx="8520600" cy="45552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3" name="Shape 2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311700" y="593366"/>
            <a:ext cx="8520600" cy="7635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6" name="Shape 26"/>
          <p:cNvSpPr txBox="1">
            <a:spLocks noGrp="1"/>
          </p:cNvSpPr>
          <p:nvPr>
            <p:ph type="body" idx="1"/>
          </p:nvPr>
        </p:nvSpPr>
        <p:spPr>
          <a:xfrm>
            <a:off x="311700" y="1536633"/>
            <a:ext cx="3999900" cy="4555200"/>
          </a:xfrm>
          <a:prstGeom prst="rect">
            <a:avLst/>
          </a:prstGeom>
        </p:spPr>
        <p:txBody>
          <a:bodyPr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27" name="Shape 27"/>
          <p:cNvSpPr txBox="1">
            <a:spLocks noGrp="1"/>
          </p:cNvSpPr>
          <p:nvPr>
            <p:ph type="body" idx="2"/>
          </p:nvPr>
        </p:nvSpPr>
        <p:spPr>
          <a:xfrm>
            <a:off x="4832400" y="1536633"/>
            <a:ext cx="3999900" cy="4555200"/>
          </a:xfrm>
          <a:prstGeom prst="rect">
            <a:avLst/>
          </a:prstGeom>
        </p:spPr>
        <p:txBody>
          <a:bodyPr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28" name="Shape 2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593366"/>
            <a:ext cx="8520600" cy="7635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1" name="Shape 3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311700" y="740800"/>
            <a:ext cx="2808000" cy="1007700"/>
          </a:xfrm>
          <a:prstGeom prst="rect">
            <a:avLst/>
          </a:prstGeom>
        </p:spPr>
        <p:txBody>
          <a:bodyPr lIns="91425" tIns="91425" rIns="91425" bIns="91425" anchor="b" anchorCtr="0"/>
          <a:lstStyle>
            <a:lvl1pPr lvl="0" rtl="0">
              <a:spcBef>
                <a:spcPts val="0"/>
              </a:spcBef>
              <a:buSzPct val="100000"/>
              <a:defRPr sz="2400"/>
            </a:lvl1pPr>
            <a:lvl2pPr lvl="1" rtl="0">
              <a:spcBef>
                <a:spcPts val="0"/>
              </a:spcBef>
              <a:buSzPct val="100000"/>
              <a:defRPr sz="2400"/>
            </a:lvl2pPr>
            <a:lvl3pPr lvl="2" rtl="0">
              <a:spcBef>
                <a:spcPts val="0"/>
              </a:spcBef>
              <a:buSzPct val="100000"/>
              <a:defRPr sz="2400"/>
            </a:lvl3pPr>
            <a:lvl4pPr lvl="3" rtl="0">
              <a:spcBef>
                <a:spcPts val="0"/>
              </a:spcBef>
              <a:buSzPct val="100000"/>
              <a:defRPr sz="2400"/>
            </a:lvl4pPr>
            <a:lvl5pPr lvl="4" rtl="0">
              <a:spcBef>
                <a:spcPts val="0"/>
              </a:spcBef>
              <a:buSzPct val="100000"/>
              <a:defRPr sz="2400"/>
            </a:lvl5pPr>
            <a:lvl6pPr lvl="5" rtl="0">
              <a:spcBef>
                <a:spcPts val="0"/>
              </a:spcBef>
              <a:buSzPct val="100000"/>
              <a:defRPr sz="2400"/>
            </a:lvl6pPr>
            <a:lvl7pPr lvl="6" rtl="0">
              <a:spcBef>
                <a:spcPts val="0"/>
              </a:spcBef>
              <a:buSzPct val="100000"/>
              <a:defRPr sz="2400"/>
            </a:lvl7pPr>
            <a:lvl8pPr lvl="7" rtl="0">
              <a:spcBef>
                <a:spcPts val="0"/>
              </a:spcBef>
              <a:buSzPct val="100000"/>
              <a:defRPr sz="2400"/>
            </a:lvl8pPr>
            <a:lvl9pPr lvl="8" rtl="0">
              <a:spcBef>
                <a:spcPts val="0"/>
              </a:spcBef>
              <a:buSzPct val="100000"/>
              <a:defRPr sz="2400"/>
            </a:lvl9pPr>
          </a:lstStyle>
          <a:p>
            <a:endParaRPr/>
          </a:p>
        </p:txBody>
      </p:sp>
      <p:sp>
        <p:nvSpPr>
          <p:cNvPr id="34" name="Shape 34"/>
          <p:cNvSpPr txBox="1">
            <a:spLocks noGrp="1"/>
          </p:cNvSpPr>
          <p:nvPr>
            <p:ph type="body" idx="1"/>
          </p:nvPr>
        </p:nvSpPr>
        <p:spPr>
          <a:xfrm>
            <a:off x="311700" y="1852800"/>
            <a:ext cx="2808000" cy="4239300"/>
          </a:xfrm>
          <a:prstGeom prst="rect">
            <a:avLst/>
          </a:prstGeom>
        </p:spPr>
        <p:txBody>
          <a:bodyPr lIns="91425" tIns="91425" rIns="91425" bIns="91425" anchor="t" anchorCtr="0"/>
          <a:lstStyle>
            <a:lvl1pPr lvl="0" rtl="0">
              <a:spcBef>
                <a:spcPts val="0"/>
              </a:spcBef>
              <a:buSzPct val="100000"/>
              <a:defRPr sz="12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35" name="Shape 3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Main point">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90250" y="600200"/>
            <a:ext cx="6367800" cy="5454300"/>
          </a:xfrm>
          <a:prstGeom prst="rect">
            <a:avLst/>
          </a:prstGeom>
        </p:spPr>
        <p:txBody>
          <a:bodyPr lIns="91425" tIns="91425" rIns="91425" bIns="91425" anchor="ctr" anchorCtr="0"/>
          <a:lstStyle>
            <a:lvl1pPr lvl="0" rtl="0">
              <a:spcBef>
                <a:spcPts val="0"/>
              </a:spcBef>
              <a:buSzPct val="100000"/>
              <a:defRPr sz="4800"/>
            </a:lvl1pPr>
            <a:lvl2pPr lvl="1" rtl="0">
              <a:spcBef>
                <a:spcPts val="0"/>
              </a:spcBef>
              <a:buSzPct val="100000"/>
              <a:defRPr sz="4800"/>
            </a:lvl2pPr>
            <a:lvl3pPr lvl="2" rtl="0">
              <a:spcBef>
                <a:spcPts val="0"/>
              </a:spcBef>
              <a:buSzPct val="100000"/>
              <a:defRPr sz="4800"/>
            </a:lvl3pPr>
            <a:lvl4pPr lvl="3" rtl="0">
              <a:spcBef>
                <a:spcPts val="0"/>
              </a:spcBef>
              <a:buSzPct val="100000"/>
              <a:defRPr sz="4800"/>
            </a:lvl4pPr>
            <a:lvl5pPr lvl="4" rtl="0">
              <a:spcBef>
                <a:spcPts val="0"/>
              </a:spcBef>
              <a:buSzPct val="100000"/>
              <a:defRPr sz="4800"/>
            </a:lvl5pPr>
            <a:lvl6pPr lvl="5" rtl="0">
              <a:spcBef>
                <a:spcPts val="0"/>
              </a:spcBef>
              <a:buSzPct val="100000"/>
              <a:defRPr sz="4800"/>
            </a:lvl6pPr>
            <a:lvl7pPr lvl="6" rtl="0">
              <a:spcBef>
                <a:spcPts val="0"/>
              </a:spcBef>
              <a:buSzPct val="100000"/>
              <a:defRPr sz="4800"/>
            </a:lvl7pPr>
            <a:lvl8pPr lvl="7" rtl="0">
              <a:spcBef>
                <a:spcPts val="0"/>
              </a:spcBef>
              <a:buSzPct val="100000"/>
              <a:defRPr sz="4800"/>
            </a:lvl8pPr>
            <a:lvl9pPr lvl="8" rtl="0">
              <a:spcBef>
                <a:spcPts val="0"/>
              </a:spcBef>
              <a:buSzPct val="100000"/>
              <a:defRPr sz="4800"/>
            </a:lvl9pPr>
          </a:lstStyle>
          <a:p>
            <a:endParaRPr/>
          </a:p>
        </p:txBody>
      </p:sp>
      <p:sp>
        <p:nvSpPr>
          <p:cNvPr id="38" name="Shape 3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9"/>
        <p:cNvGrpSpPr/>
        <p:nvPr/>
      </p:nvGrpSpPr>
      <p:grpSpPr>
        <a:xfrm>
          <a:off x="0" y="0"/>
          <a:ext cx="0" cy="0"/>
          <a:chOff x="0" y="0"/>
          <a:chExt cx="0" cy="0"/>
        </a:xfrm>
      </p:grpSpPr>
      <p:sp>
        <p:nvSpPr>
          <p:cNvPr id="40" name="Shape 40"/>
          <p:cNvSpPr/>
          <p:nvPr/>
        </p:nvSpPr>
        <p:spPr>
          <a:xfrm>
            <a:off x="4572000" y="-166"/>
            <a:ext cx="4572000" cy="68580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41" name="Shape 41"/>
          <p:cNvSpPr txBox="1">
            <a:spLocks noGrp="1"/>
          </p:cNvSpPr>
          <p:nvPr>
            <p:ph type="title"/>
          </p:nvPr>
        </p:nvSpPr>
        <p:spPr>
          <a:xfrm>
            <a:off x="265500" y="1644233"/>
            <a:ext cx="4045200" cy="1976400"/>
          </a:xfrm>
          <a:prstGeom prst="rect">
            <a:avLst/>
          </a:prstGeom>
        </p:spPr>
        <p:txBody>
          <a:bodyPr lIns="91425" tIns="91425" rIns="91425" bIns="91425" anchor="b" anchorCtr="0"/>
          <a:lstStyle>
            <a:lvl1pPr lvl="0" algn="ctr" rtl="0">
              <a:spcBef>
                <a:spcPts val="0"/>
              </a:spcBef>
              <a:buSzPct val="100000"/>
              <a:defRPr sz="4200"/>
            </a:lvl1pPr>
            <a:lvl2pPr lvl="1" algn="ctr" rtl="0">
              <a:spcBef>
                <a:spcPts val="0"/>
              </a:spcBef>
              <a:buSzPct val="100000"/>
              <a:defRPr sz="4200"/>
            </a:lvl2pPr>
            <a:lvl3pPr lvl="2" algn="ctr" rtl="0">
              <a:spcBef>
                <a:spcPts val="0"/>
              </a:spcBef>
              <a:buSzPct val="100000"/>
              <a:defRPr sz="4200"/>
            </a:lvl3pPr>
            <a:lvl4pPr lvl="3" algn="ctr" rtl="0">
              <a:spcBef>
                <a:spcPts val="0"/>
              </a:spcBef>
              <a:buSzPct val="100000"/>
              <a:defRPr sz="4200"/>
            </a:lvl4pPr>
            <a:lvl5pPr lvl="4" algn="ctr" rtl="0">
              <a:spcBef>
                <a:spcPts val="0"/>
              </a:spcBef>
              <a:buSzPct val="100000"/>
              <a:defRPr sz="4200"/>
            </a:lvl5pPr>
            <a:lvl6pPr lvl="5" algn="ctr" rtl="0">
              <a:spcBef>
                <a:spcPts val="0"/>
              </a:spcBef>
              <a:buSzPct val="100000"/>
              <a:defRPr sz="4200"/>
            </a:lvl6pPr>
            <a:lvl7pPr lvl="6" algn="ctr" rtl="0">
              <a:spcBef>
                <a:spcPts val="0"/>
              </a:spcBef>
              <a:buSzPct val="100000"/>
              <a:defRPr sz="4200"/>
            </a:lvl7pPr>
            <a:lvl8pPr lvl="7" algn="ctr" rtl="0">
              <a:spcBef>
                <a:spcPts val="0"/>
              </a:spcBef>
              <a:buSzPct val="100000"/>
              <a:defRPr sz="4200"/>
            </a:lvl8pPr>
            <a:lvl9pPr lvl="8" algn="ctr" rtl="0">
              <a:spcBef>
                <a:spcPts val="0"/>
              </a:spcBef>
              <a:buSzPct val="100000"/>
              <a:defRPr sz="4200"/>
            </a:lvl9pPr>
          </a:lstStyle>
          <a:p>
            <a:endParaRPr/>
          </a:p>
        </p:txBody>
      </p:sp>
      <p:sp>
        <p:nvSpPr>
          <p:cNvPr id="42" name="Shape 42"/>
          <p:cNvSpPr txBox="1">
            <a:spLocks noGrp="1"/>
          </p:cNvSpPr>
          <p:nvPr>
            <p:ph type="subTitle" idx="1"/>
          </p:nvPr>
        </p:nvSpPr>
        <p:spPr>
          <a:xfrm>
            <a:off x="265500" y="3737433"/>
            <a:ext cx="4045200" cy="1646700"/>
          </a:xfrm>
          <a:prstGeom prst="rect">
            <a:avLst/>
          </a:prstGeom>
        </p:spPr>
        <p:txBody>
          <a:bodyPr lIns="91425" tIns="91425" rIns="91425" bIns="91425" anchor="t" anchorCtr="0"/>
          <a:lstStyle>
            <a:lvl1pPr lvl="0" algn="ctr" rtl="0">
              <a:lnSpc>
                <a:spcPct val="100000"/>
              </a:lnSpc>
              <a:spcBef>
                <a:spcPts val="0"/>
              </a:spcBef>
              <a:spcAft>
                <a:spcPts val="0"/>
              </a:spcAft>
              <a:buSzPct val="100000"/>
              <a:buNone/>
              <a:defRPr sz="2100"/>
            </a:lvl1pPr>
            <a:lvl2pPr lvl="1" algn="ctr" rtl="0">
              <a:lnSpc>
                <a:spcPct val="100000"/>
              </a:lnSpc>
              <a:spcBef>
                <a:spcPts val="0"/>
              </a:spcBef>
              <a:spcAft>
                <a:spcPts val="0"/>
              </a:spcAft>
              <a:buSzPct val="100000"/>
              <a:buNone/>
              <a:defRPr sz="2100"/>
            </a:lvl2pPr>
            <a:lvl3pPr lvl="2" algn="ctr" rtl="0">
              <a:lnSpc>
                <a:spcPct val="100000"/>
              </a:lnSpc>
              <a:spcBef>
                <a:spcPts val="0"/>
              </a:spcBef>
              <a:spcAft>
                <a:spcPts val="0"/>
              </a:spcAft>
              <a:buSzPct val="100000"/>
              <a:buNone/>
              <a:defRPr sz="2100"/>
            </a:lvl3pPr>
            <a:lvl4pPr lvl="3" algn="ctr" rtl="0">
              <a:lnSpc>
                <a:spcPct val="100000"/>
              </a:lnSpc>
              <a:spcBef>
                <a:spcPts val="0"/>
              </a:spcBef>
              <a:spcAft>
                <a:spcPts val="0"/>
              </a:spcAft>
              <a:buSzPct val="100000"/>
              <a:buNone/>
              <a:defRPr sz="2100"/>
            </a:lvl4pPr>
            <a:lvl5pPr lvl="4" algn="ctr" rtl="0">
              <a:lnSpc>
                <a:spcPct val="100000"/>
              </a:lnSpc>
              <a:spcBef>
                <a:spcPts val="0"/>
              </a:spcBef>
              <a:spcAft>
                <a:spcPts val="0"/>
              </a:spcAft>
              <a:buSzPct val="100000"/>
              <a:buNone/>
              <a:defRPr sz="2100"/>
            </a:lvl5pPr>
            <a:lvl6pPr lvl="5" algn="ctr" rtl="0">
              <a:lnSpc>
                <a:spcPct val="100000"/>
              </a:lnSpc>
              <a:spcBef>
                <a:spcPts val="0"/>
              </a:spcBef>
              <a:spcAft>
                <a:spcPts val="0"/>
              </a:spcAft>
              <a:buSzPct val="100000"/>
              <a:buNone/>
              <a:defRPr sz="2100"/>
            </a:lvl6pPr>
            <a:lvl7pPr lvl="6" algn="ctr" rtl="0">
              <a:lnSpc>
                <a:spcPct val="100000"/>
              </a:lnSpc>
              <a:spcBef>
                <a:spcPts val="0"/>
              </a:spcBef>
              <a:spcAft>
                <a:spcPts val="0"/>
              </a:spcAft>
              <a:buSzPct val="100000"/>
              <a:buNone/>
              <a:defRPr sz="2100"/>
            </a:lvl7pPr>
            <a:lvl8pPr lvl="7" algn="ctr" rtl="0">
              <a:lnSpc>
                <a:spcPct val="100000"/>
              </a:lnSpc>
              <a:spcBef>
                <a:spcPts val="0"/>
              </a:spcBef>
              <a:spcAft>
                <a:spcPts val="0"/>
              </a:spcAft>
              <a:buSzPct val="100000"/>
              <a:buNone/>
              <a:defRPr sz="2100"/>
            </a:lvl8pPr>
            <a:lvl9pPr lvl="8" algn="ctr" rtl="0">
              <a:lnSpc>
                <a:spcPct val="100000"/>
              </a:lnSpc>
              <a:spcBef>
                <a:spcPts val="0"/>
              </a:spcBef>
              <a:spcAft>
                <a:spcPts val="0"/>
              </a:spcAft>
              <a:buSzPct val="100000"/>
              <a:buNone/>
              <a:defRPr sz="2100"/>
            </a:lvl9pPr>
          </a:lstStyle>
          <a:p>
            <a:endParaRPr/>
          </a:p>
        </p:txBody>
      </p:sp>
      <p:sp>
        <p:nvSpPr>
          <p:cNvPr id="43" name="Shape 43"/>
          <p:cNvSpPr txBox="1">
            <a:spLocks noGrp="1"/>
          </p:cNvSpPr>
          <p:nvPr>
            <p:ph type="body" idx="2"/>
          </p:nvPr>
        </p:nvSpPr>
        <p:spPr>
          <a:xfrm>
            <a:off x="4939500" y="965433"/>
            <a:ext cx="3837000" cy="4926900"/>
          </a:xfrm>
          <a:prstGeom prst="rect">
            <a:avLst/>
          </a:prstGeom>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4" name="Shape 4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aption">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311700" y="5640766"/>
            <a:ext cx="5998800" cy="806700"/>
          </a:xfrm>
          <a:prstGeom prst="rect">
            <a:avLst/>
          </a:prstGeom>
        </p:spPr>
        <p:txBody>
          <a:bodyPr lIns="91425" tIns="91425" rIns="91425" bIns="91425" anchor="ctr" anchorCtr="0"/>
          <a:lstStyle>
            <a:lvl1pPr lvl="0" rtl="0">
              <a:lnSpc>
                <a:spcPct val="100000"/>
              </a:lnSpc>
              <a:spcBef>
                <a:spcPts val="0"/>
              </a:spcBef>
              <a:spcAft>
                <a:spcPts val="0"/>
              </a:spcAft>
              <a:buNone/>
              <a:defRPr/>
            </a:lvl1pPr>
          </a:lstStyle>
          <a:p>
            <a:endParaRPr/>
          </a:p>
        </p:txBody>
      </p:sp>
      <p:sp>
        <p:nvSpPr>
          <p:cNvPr id="47" name="Shape 47"/>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Big number">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311700" y="1474833"/>
            <a:ext cx="8520600" cy="2618100"/>
          </a:xfrm>
          <a:prstGeom prst="rect">
            <a:avLst/>
          </a:prstGeom>
        </p:spPr>
        <p:txBody>
          <a:bodyPr lIns="91425" tIns="91425" rIns="91425" bIns="91425" anchor="b" anchorCtr="0"/>
          <a:lstStyle>
            <a:lvl1pPr lvl="0" algn="ctr" rtl="0">
              <a:spcBef>
                <a:spcPts val="0"/>
              </a:spcBef>
              <a:buSzPct val="100000"/>
              <a:defRPr sz="12000"/>
            </a:lvl1pPr>
            <a:lvl2pPr lvl="1" algn="ctr" rtl="0">
              <a:spcBef>
                <a:spcPts val="0"/>
              </a:spcBef>
              <a:buSzPct val="100000"/>
              <a:defRPr sz="12000"/>
            </a:lvl2pPr>
            <a:lvl3pPr lvl="2" algn="ctr" rtl="0">
              <a:spcBef>
                <a:spcPts val="0"/>
              </a:spcBef>
              <a:buSzPct val="100000"/>
              <a:defRPr sz="12000"/>
            </a:lvl3pPr>
            <a:lvl4pPr lvl="3" algn="ctr" rtl="0">
              <a:spcBef>
                <a:spcPts val="0"/>
              </a:spcBef>
              <a:buSzPct val="100000"/>
              <a:defRPr sz="12000"/>
            </a:lvl4pPr>
            <a:lvl5pPr lvl="4" algn="ctr" rtl="0">
              <a:spcBef>
                <a:spcPts val="0"/>
              </a:spcBef>
              <a:buSzPct val="100000"/>
              <a:defRPr sz="12000"/>
            </a:lvl5pPr>
            <a:lvl6pPr lvl="5" algn="ctr" rtl="0">
              <a:spcBef>
                <a:spcPts val="0"/>
              </a:spcBef>
              <a:buSzPct val="100000"/>
              <a:defRPr sz="12000"/>
            </a:lvl6pPr>
            <a:lvl7pPr lvl="6" algn="ctr" rtl="0">
              <a:spcBef>
                <a:spcPts val="0"/>
              </a:spcBef>
              <a:buSzPct val="100000"/>
              <a:defRPr sz="12000"/>
            </a:lvl7pPr>
            <a:lvl8pPr lvl="7" algn="ctr" rtl="0">
              <a:spcBef>
                <a:spcPts val="0"/>
              </a:spcBef>
              <a:buSzPct val="100000"/>
              <a:defRPr sz="12000"/>
            </a:lvl8pPr>
            <a:lvl9pPr lvl="8" algn="ctr" rtl="0">
              <a:spcBef>
                <a:spcPts val="0"/>
              </a:spcBef>
              <a:buSzPct val="100000"/>
              <a:defRPr sz="12000"/>
            </a:lvl9pPr>
          </a:lstStyle>
          <a:p>
            <a:endParaRPr/>
          </a:p>
        </p:txBody>
      </p:sp>
      <p:sp>
        <p:nvSpPr>
          <p:cNvPr id="50" name="Shape 50"/>
          <p:cNvSpPr txBox="1">
            <a:spLocks noGrp="1"/>
          </p:cNvSpPr>
          <p:nvPr>
            <p:ph type="body" idx="1"/>
          </p:nvPr>
        </p:nvSpPr>
        <p:spPr>
          <a:xfrm>
            <a:off x="311700" y="4202966"/>
            <a:ext cx="8520600" cy="1734300"/>
          </a:xfrm>
          <a:prstGeom prst="rect">
            <a:avLst/>
          </a:prstGeom>
        </p:spPr>
        <p:txBody>
          <a:bodyPr lIns="91425" tIns="91425" rIns="91425" bIns="91425" anchor="t" anchorCtr="0"/>
          <a:lstStyle>
            <a:lvl1pPr lvl="0" algn="ctr" rtl="0">
              <a:spcBef>
                <a:spcPts val="0"/>
              </a:spcBef>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
        <p:nvSpPr>
          <p:cNvPr id="51" name="Shape 5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11700" y="593366"/>
            <a:ext cx="8520600" cy="763500"/>
          </a:xfrm>
          <a:prstGeom prst="rect">
            <a:avLst/>
          </a:prstGeom>
          <a:noFill/>
          <a:ln>
            <a:noFill/>
          </a:ln>
        </p:spPr>
        <p:txBody>
          <a:bodyPr lIns="91425" tIns="91425" rIns="91425" bIns="91425" anchor="t" anchorCtr="0"/>
          <a:lstStyle>
            <a:lvl1pPr lvl="0" rtl="0">
              <a:spcBef>
                <a:spcPts val="0"/>
              </a:spcBef>
              <a:buClr>
                <a:schemeClr val="dk1"/>
              </a:buClr>
              <a:buSzPct val="100000"/>
              <a:buNone/>
              <a:defRPr sz="2800">
                <a:solidFill>
                  <a:schemeClr val="dk1"/>
                </a:solidFill>
              </a:defRPr>
            </a:lvl1pPr>
            <a:lvl2pPr lvl="1" rtl="0">
              <a:spcBef>
                <a:spcPts val="0"/>
              </a:spcBef>
              <a:buClr>
                <a:schemeClr val="dk1"/>
              </a:buClr>
              <a:buSzPct val="100000"/>
              <a:buNone/>
              <a:defRPr sz="2800">
                <a:solidFill>
                  <a:schemeClr val="dk1"/>
                </a:solidFill>
              </a:defRPr>
            </a:lvl2pPr>
            <a:lvl3pPr lvl="2" rtl="0">
              <a:spcBef>
                <a:spcPts val="0"/>
              </a:spcBef>
              <a:buClr>
                <a:schemeClr val="dk1"/>
              </a:buClr>
              <a:buSzPct val="100000"/>
              <a:buNone/>
              <a:defRPr sz="2800">
                <a:solidFill>
                  <a:schemeClr val="dk1"/>
                </a:solidFill>
              </a:defRPr>
            </a:lvl3pPr>
            <a:lvl4pPr lvl="3" rtl="0">
              <a:spcBef>
                <a:spcPts val="0"/>
              </a:spcBef>
              <a:buClr>
                <a:schemeClr val="dk1"/>
              </a:buClr>
              <a:buSzPct val="100000"/>
              <a:buNone/>
              <a:defRPr sz="2800">
                <a:solidFill>
                  <a:schemeClr val="dk1"/>
                </a:solidFill>
              </a:defRPr>
            </a:lvl4pPr>
            <a:lvl5pPr lvl="4" rtl="0">
              <a:spcBef>
                <a:spcPts val="0"/>
              </a:spcBef>
              <a:buClr>
                <a:schemeClr val="dk1"/>
              </a:buClr>
              <a:buSzPct val="100000"/>
              <a:buNone/>
              <a:defRPr sz="2800">
                <a:solidFill>
                  <a:schemeClr val="dk1"/>
                </a:solidFill>
              </a:defRPr>
            </a:lvl5pPr>
            <a:lvl6pPr lvl="5" rtl="0">
              <a:spcBef>
                <a:spcPts val="0"/>
              </a:spcBef>
              <a:buClr>
                <a:schemeClr val="dk1"/>
              </a:buClr>
              <a:buSzPct val="100000"/>
              <a:buNone/>
              <a:defRPr sz="2800">
                <a:solidFill>
                  <a:schemeClr val="dk1"/>
                </a:solidFill>
              </a:defRPr>
            </a:lvl6pPr>
            <a:lvl7pPr lvl="6" rtl="0">
              <a:spcBef>
                <a:spcPts val="0"/>
              </a:spcBef>
              <a:buClr>
                <a:schemeClr val="dk1"/>
              </a:buClr>
              <a:buSzPct val="100000"/>
              <a:buNone/>
              <a:defRPr sz="2800">
                <a:solidFill>
                  <a:schemeClr val="dk1"/>
                </a:solidFill>
              </a:defRPr>
            </a:lvl7pPr>
            <a:lvl8pPr lvl="7" rtl="0">
              <a:spcBef>
                <a:spcPts val="0"/>
              </a:spcBef>
              <a:buClr>
                <a:schemeClr val="dk1"/>
              </a:buClr>
              <a:buSzPct val="100000"/>
              <a:buNone/>
              <a:defRPr sz="2800">
                <a:solidFill>
                  <a:schemeClr val="dk1"/>
                </a:solidFill>
              </a:defRPr>
            </a:lvl8pPr>
            <a:lvl9pPr lvl="8" rtl="0">
              <a:spcBef>
                <a:spcPts val="0"/>
              </a:spcBef>
              <a:buClr>
                <a:schemeClr val="dk1"/>
              </a:buClr>
              <a:buSzPct val="100000"/>
              <a:buNone/>
              <a:defRPr sz="2800">
                <a:solidFill>
                  <a:schemeClr val="dk1"/>
                </a:solidFill>
              </a:defRPr>
            </a:lvl9pPr>
          </a:lstStyle>
          <a:p>
            <a:endParaRPr/>
          </a:p>
        </p:txBody>
      </p:sp>
      <p:sp>
        <p:nvSpPr>
          <p:cNvPr id="11" name="Shape 11"/>
          <p:cNvSpPr txBox="1">
            <a:spLocks noGrp="1"/>
          </p:cNvSpPr>
          <p:nvPr>
            <p:ph type="body" idx="1"/>
          </p:nvPr>
        </p:nvSpPr>
        <p:spPr>
          <a:xfrm>
            <a:off x="311700" y="1536633"/>
            <a:ext cx="8520600" cy="4555200"/>
          </a:xfrm>
          <a:prstGeom prst="rect">
            <a:avLst/>
          </a:prstGeom>
          <a:noFill/>
          <a:ln>
            <a:noFill/>
          </a:ln>
        </p:spPr>
        <p:txBody>
          <a:bodyPr lIns="91425" tIns="91425" rIns="91425" bIns="91425" anchor="t" anchorCtr="0"/>
          <a:lstStyle>
            <a:lvl1pPr lvl="0" rtl="0">
              <a:lnSpc>
                <a:spcPct val="115000"/>
              </a:lnSpc>
              <a:spcBef>
                <a:spcPts val="0"/>
              </a:spcBef>
              <a:spcAft>
                <a:spcPts val="1600"/>
              </a:spcAft>
              <a:buClr>
                <a:schemeClr val="dk2"/>
              </a:buClr>
              <a:buSzPct val="100000"/>
              <a:defRPr sz="1800">
                <a:solidFill>
                  <a:schemeClr val="dk2"/>
                </a:solidFill>
              </a:defRPr>
            </a:lvl1pPr>
            <a:lvl2pPr lvl="1" rtl="0">
              <a:lnSpc>
                <a:spcPct val="115000"/>
              </a:lnSpc>
              <a:spcBef>
                <a:spcPts val="0"/>
              </a:spcBef>
              <a:spcAft>
                <a:spcPts val="1600"/>
              </a:spcAft>
              <a:buClr>
                <a:schemeClr val="dk2"/>
              </a:buClr>
              <a:defRPr>
                <a:solidFill>
                  <a:schemeClr val="dk2"/>
                </a:solidFill>
              </a:defRPr>
            </a:lvl2pPr>
            <a:lvl3pPr lvl="2" rtl="0">
              <a:lnSpc>
                <a:spcPct val="115000"/>
              </a:lnSpc>
              <a:spcBef>
                <a:spcPts val="0"/>
              </a:spcBef>
              <a:spcAft>
                <a:spcPts val="1600"/>
              </a:spcAft>
              <a:buClr>
                <a:schemeClr val="dk2"/>
              </a:buClr>
              <a:defRPr>
                <a:solidFill>
                  <a:schemeClr val="dk2"/>
                </a:solidFill>
              </a:defRPr>
            </a:lvl3pPr>
            <a:lvl4pPr lvl="3" rtl="0">
              <a:lnSpc>
                <a:spcPct val="115000"/>
              </a:lnSpc>
              <a:spcBef>
                <a:spcPts val="0"/>
              </a:spcBef>
              <a:spcAft>
                <a:spcPts val="1600"/>
              </a:spcAft>
              <a:buClr>
                <a:schemeClr val="dk2"/>
              </a:buClr>
              <a:defRPr>
                <a:solidFill>
                  <a:schemeClr val="dk2"/>
                </a:solidFill>
              </a:defRPr>
            </a:lvl4pPr>
            <a:lvl5pPr lvl="4" rtl="0">
              <a:lnSpc>
                <a:spcPct val="115000"/>
              </a:lnSpc>
              <a:spcBef>
                <a:spcPts val="0"/>
              </a:spcBef>
              <a:spcAft>
                <a:spcPts val="1600"/>
              </a:spcAft>
              <a:buClr>
                <a:schemeClr val="dk2"/>
              </a:buClr>
              <a:defRPr>
                <a:solidFill>
                  <a:schemeClr val="dk2"/>
                </a:solidFill>
              </a:defRPr>
            </a:lvl5pPr>
            <a:lvl6pPr lvl="5" rtl="0">
              <a:lnSpc>
                <a:spcPct val="115000"/>
              </a:lnSpc>
              <a:spcBef>
                <a:spcPts val="0"/>
              </a:spcBef>
              <a:spcAft>
                <a:spcPts val="1600"/>
              </a:spcAft>
              <a:buClr>
                <a:schemeClr val="dk2"/>
              </a:buClr>
              <a:defRPr>
                <a:solidFill>
                  <a:schemeClr val="dk2"/>
                </a:solidFill>
              </a:defRPr>
            </a:lvl6pPr>
            <a:lvl7pPr lvl="6" rtl="0">
              <a:lnSpc>
                <a:spcPct val="115000"/>
              </a:lnSpc>
              <a:spcBef>
                <a:spcPts val="0"/>
              </a:spcBef>
              <a:spcAft>
                <a:spcPts val="1600"/>
              </a:spcAft>
              <a:buClr>
                <a:schemeClr val="dk2"/>
              </a:buClr>
              <a:defRPr>
                <a:solidFill>
                  <a:schemeClr val="dk2"/>
                </a:solidFill>
              </a:defRPr>
            </a:lvl7pPr>
            <a:lvl8pPr lvl="7" rtl="0">
              <a:lnSpc>
                <a:spcPct val="115000"/>
              </a:lnSpc>
              <a:spcBef>
                <a:spcPts val="0"/>
              </a:spcBef>
              <a:spcAft>
                <a:spcPts val="1600"/>
              </a:spcAft>
              <a:buClr>
                <a:schemeClr val="dk2"/>
              </a:buClr>
              <a:defRPr>
                <a:solidFill>
                  <a:schemeClr val="dk2"/>
                </a:solidFill>
              </a:defRPr>
            </a:lvl8pPr>
            <a:lvl9pPr lvl="8" rtl="0">
              <a:lnSpc>
                <a:spcPct val="115000"/>
              </a:lnSpc>
              <a:spcBef>
                <a:spcPts val="0"/>
              </a:spcBef>
              <a:spcAft>
                <a:spcPts val="1600"/>
              </a:spcAft>
              <a:buClr>
                <a:schemeClr val="dk2"/>
              </a:buClr>
              <a:defRPr>
                <a:solidFill>
                  <a:schemeClr val="dk2"/>
                </a:solidFill>
              </a:defRPr>
            </a:lvl9pPr>
          </a:lstStyle>
          <a:p>
            <a:endParaRPr/>
          </a:p>
        </p:txBody>
      </p:sp>
      <p:sp>
        <p:nvSpPr>
          <p:cNvPr id="12" name="Shape 12"/>
          <p:cNvSpPr txBox="1">
            <a:spLocks noGrp="1"/>
          </p:cNvSpPr>
          <p:nvPr>
            <p:ph type="sldNum" idx="12"/>
          </p:nvPr>
        </p:nvSpPr>
        <p:spPr>
          <a:xfrm>
            <a:off x="8472457" y="6217622"/>
            <a:ext cx="548700" cy="524700"/>
          </a:xfrm>
          <a:prstGeom prst="rect">
            <a:avLst/>
          </a:prstGeom>
          <a:noFill/>
          <a:ln>
            <a:noFill/>
          </a:ln>
        </p:spPr>
        <p:txBody>
          <a:bodyPr lIns="91425" tIns="91425" rIns="91425" bIns="91425" anchor="ctr" anchorCtr="0">
            <a:noAutofit/>
          </a:bodyPr>
          <a:lstStyle/>
          <a:p>
            <a:pPr lvl="0" algn="r" rtl="0">
              <a:spcBef>
                <a:spcPts val="0"/>
              </a:spcBef>
              <a:buNone/>
            </a:pPr>
            <a:fld id="{00000000-1234-1234-1234-123412341234}" type="slidenum">
              <a:rPr lang="en-US" sz="1000">
                <a:solidFill>
                  <a:schemeClr val="dk2"/>
                </a:solidFill>
              </a:rPr>
              <a:t>‹#›</a:t>
            </a:fld>
            <a:endParaRPr lang="en-US"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58.jpg"/></Relationships>
</file>

<file path=ppt/slides/_rels/slide10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6.xml"/><Relationship Id="rId1" Type="http://schemas.openxmlformats.org/officeDocument/2006/relationships/slideLayout" Target="../slideLayouts/slideLayout11.xml"/><Relationship Id="rId4" Type="http://schemas.openxmlformats.org/officeDocument/2006/relationships/image" Target="../media/image60.jpg"/></Relationships>
</file>

<file path=ppt/slides/_rels/slide10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7.xml"/><Relationship Id="rId1" Type="http://schemas.openxmlformats.org/officeDocument/2006/relationships/slideLayout" Target="../slideLayouts/slideLayout4.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0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108.xml"/><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10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109.xml"/><Relationship Id="rId1" Type="http://schemas.openxmlformats.org/officeDocument/2006/relationships/slideLayout" Target="../slideLayouts/slideLayout11.xml"/><Relationship Id="rId4" Type="http://schemas.openxmlformats.org/officeDocument/2006/relationships/image" Target="../media/image62.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10.xml"/><Relationship Id="rId1" Type="http://schemas.openxmlformats.org/officeDocument/2006/relationships/slideLayout" Target="../slideLayouts/slideLayout4.xml"/><Relationship Id="rId4" Type="http://schemas.openxmlformats.org/officeDocument/2006/relationships/image" Target="../media/image55.jpg"/></Relationships>
</file>

<file path=ppt/slides/_rels/slide11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16.xml"/><Relationship Id="rId1" Type="http://schemas.openxmlformats.org/officeDocument/2006/relationships/slideLayout" Target="../slideLayouts/slideLayout4.xml"/><Relationship Id="rId4" Type="http://schemas.openxmlformats.org/officeDocument/2006/relationships/hyperlink" Target="http://www.nlm.nih.gov/NIHbmic/nih_data_sharing_repositories.html" TargetMode="External"/></Relationships>
</file>

<file path=ppt/slides/_rels/slide11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17.xml"/><Relationship Id="rId1" Type="http://schemas.openxmlformats.org/officeDocument/2006/relationships/slideLayout" Target="../slideLayouts/slideLayout4.xml"/><Relationship Id="rId4" Type="http://schemas.openxmlformats.org/officeDocument/2006/relationships/hyperlink" Target="http://www.re3data.org/" TargetMode="External"/></Relationships>
</file>

<file path=ppt/slides/_rels/slide118.xml.rels><?xml version="1.0" encoding="UTF-8" standalone="yes"?>
<Relationships xmlns="http://schemas.openxmlformats.org/package/2006/relationships"><Relationship Id="rId3" Type="http://schemas.openxmlformats.org/officeDocument/2006/relationships/hyperlink" Target="http://www.re3data.org/" TargetMode="External"/><Relationship Id="rId2" Type="http://schemas.openxmlformats.org/officeDocument/2006/relationships/notesSlide" Target="../notesSlides/notesSlide118.xml"/><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1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20.xml"/><Relationship Id="rId1" Type="http://schemas.openxmlformats.org/officeDocument/2006/relationships/slideLayout" Target="../slideLayouts/slideLayout11.xml"/><Relationship Id="rId4" Type="http://schemas.openxmlformats.org/officeDocument/2006/relationships/image" Target="../media/image74.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2.xml"/><Relationship Id="rId1" Type="http://schemas.openxmlformats.org/officeDocument/2006/relationships/slideLayout" Target="../slideLayouts/slideLayout11.xml"/><Relationship Id="rId4" Type="http://schemas.openxmlformats.org/officeDocument/2006/relationships/image" Target="../media/image76.png"/></Relationships>
</file>

<file path=ppt/slides/_rels/slide123.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hyperlink" Target="http://www.nejm.org/doi/full/10.1056/NEJMp1605148" TargetMode="External"/><Relationship Id="rId2" Type="http://schemas.openxmlformats.org/officeDocument/2006/relationships/notesSlide" Target="../notesSlides/notesSlide124.xml"/><Relationship Id="rId1" Type="http://schemas.openxmlformats.org/officeDocument/2006/relationships/slideLayout" Target="../slideLayouts/slideLayout11.xml"/><Relationship Id="rId4" Type="http://schemas.openxmlformats.org/officeDocument/2006/relationships/image" Target="../media/image78.png"/></Relationships>
</file>

<file path=ppt/slides/_rels/slide12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26.xml"/><Relationship Id="rId1" Type="http://schemas.openxmlformats.org/officeDocument/2006/relationships/slideLayout" Target="../slideLayouts/slideLayout4.xml"/><Relationship Id="rId4" Type="http://schemas.openxmlformats.org/officeDocument/2006/relationships/hyperlink" Target="https://www.nlm.nih.gov/cde/" TargetMode="External"/></Relationships>
</file>

<file path=ppt/slides/_rels/slide12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8.xml"/><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9.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hyperlink" Target="https://dmptool.org/" TargetMode="External"/><Relationship Id="rId2" Type="http://schemas.openxmlformats.org/officeDocument/2006/relationships/notesSlide" Target="../notesSlides/notesSlide131.xml"/><Relationship Id="rId1" Type="http://schemas.openxmlformats.org/officeDocument/2006/relationships/slideLayout" Target="../slideLayouts/slideLayout4.xml"/><Relationship Id="rId4" Type="http://schemas.openxmlformats.org/officeDocument/2006/relationships/image" Target="../media/image84.png"/></Relationships>
</file>

<file path=ppt/slides/_rels/slide13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32.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13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hyperlink" Target="https://osf.io/" TargetMode="External"/></Relationships>
</file>

<file path=ppt/slides/_rels/slide13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138.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png"/></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8" Type="http://schemas.openxmlformats.org/officeDocument/2006/relationships/hyperlink" Target="http://pixabay.com/static/uploads/photo/2013/11/25/17/27/test-218181_640.jpg" TargetMode="External"/><Relationship Id="rId13" Type="http://schemas.openxmlformats.org/officeDocument/2006/relationships/hyperlink" Target="http://pixabay.com/en/padlock-lock-security-unlock-322494/" TargetMode="External"/><Relationship Id="rId18" Type="http://schemas.openxmlformats.org/officeDocument/2006/relationships/hyperlink" Target="https://www.flickr.com/photos/cogdog/8188824613/" TargetMode="External"/><Relationship Id="rId3" Type="http://schemas.openxmlformats.org/officeDocument/2006/relationships/hyperlink" Target="https://www.flickr.com/photos/zebble/6080622/" TargetMode="External"/><Relationship Id="rId21" Type="http://schemas.openxmlformats.org/officeDocument/2006/relationships/hyperlink" Target="https://www.flickr.com/photos/87913776@N00/5129607997/" TargetMode="External"/><Relationship Id="rId7" Type="http://schemas.openxmlformats.org/officeDocument/2006/relationships/hyperlink" Target="https://www.flickr.com/photos/opensourceway/5265955179/" TargetMode="External"/><Relationship Id="rId12" Type="http://schemas.openxmlformats.org/officeDocument/2006/relationships/hyperlink" Target="http://upload.wikimedia.org/wikipedia/commons/a/a2/Modern_warehouse_with_pallet_rack_storage_system.jpg" TargetMode="External"/><Relationship Id="rId17" Type="http://schemas.openxmlformats.org/officeDocument/2006/relationships/hyperlink" Target="https://www.flickr.com/photos/neofob/753826914/" TargetMode="External"/><Relationship Id="rId25" Type="http://schemas.openxmlformats.org/officeDocument/2006/relationships/hyperlink" Target="http://en.wikipedia.org/wiki/File:Current_Clamp_recording_of_Neuron.GIF" TargetMode="External"/><Relationship Id="rId2" Type="http://schemas.openxmlformats.org/officeDocument/2006/relationships/notesSlide" Target="../notesSlides/notesSlide144.xml"/><Relationship Id="rId16" Type="http://schemas.openxmlformats.org/officeDocument/2006/relationships/hyperlink" Target="https://www.flickr.com/photos/sarahseverson/6245395188/" TargetMode="External"/><Relationship Id="rId20" Type="http://schemas.openxmlformats.org/officeDocument/2006/relationships/hyperlink" Target="https://pages.github.com/images/ghfm@2x.png" TargetMode="External"/><Relationship Id="rId1" Type="http://schemas.openxmlformats.org/officeDocument/2006/relationships/slideLayout" Target="../slideLayouts/slideLayout11.xml"/><Relationship Id="rId6" Type="http://schemas.openxmlformats.org/officeDocument/2006/relationships/hyperlink" Target="http://upload.wikimedia.org/wikipedia/commons/6/65/To_deposit_or_not_to_deposit,_that_is_the_question_-_journal.pbio.1001779.g001.png" TargetMode="External"/><Relationship Id="rId11" Type="http://schemas.openxmlformats.org/officeDocument/2006/relationships/hyperlink" Target="http://upload.wikimedia.org/wikipedia/commons/e/ee/Backup_Backup_Backup_-_And_Test_Restores.jpg" TargetMode="External"/><Relationship Id="rId24" Type="http://schemas.openxmlformats.org/officeDocument/2006/relationships/hyperlink" Target="http://www.flickr.com/photos/57523780@N00/52632856" TargetMode="External"/><Relationship Id="rId5" Type="http://schemas.openxmlformats.org/officeDocument/2006/relationships/hyperlink" Target="https://www.flickr.com/photos/pagedooley/4114167117/" TargetMode="External"/><Relationship Id="rId15" Type="http://schemas.openxmlformats.org/officeDocument/2006/relationships/hyperlink" Target="http://pixabay.com/en/egyptian-museum-mummy-antiquity-630297/" TargetMode="External"/><Relationship Id="rId23" Type="http://schemas.openxmlformats.org/officeDocument/2006/relationships/hyperlink" Target="http://www.flickr.com/photos/49503210657@N01/127984947" TargetMode="External"/><Relationship Id="rId10" Type="http://schemas.openxmlformats.org/officeDocument/2006/relationships/hyperlink" Target="https://www.flickr.com/photos/dibujoscccd/8659059842/" TargetMode="External"/><Relationship Id="rId19" Type="http://schemas.openxmlformats.org/officeDocument/2006/relationships/hyperlink" Target="https://www.flickr.com/photos/niklaswikstrom/5214708665/" TargetMode="External"/><Relationship Id="rId4" Type="http://schemas.openxmlformats.org/officeDocument/2006/relationships/hyperlink" Target="https://www.flickr.com/photos/theenmoy/13969480280/" TargetMode="External"/><Relationship Id="rId9" Type="http://schemas.openxmlformats.org/officeDocument/2006/relationships/hyperlink" Target="http://pixabay.com/p-66365/?no_redirect" TargetMode="External"/><Relationship Id="rId14" Type="http://schemas.openxmlformats.org/officeDocument/2006/relationships/hyperlink" Target="http://pixabay.com/en/padlocks-locks-for-bags-597815/" TargetMode="External"/><Relationship Id="rId22" Type="http://schemas.openxmlformats.org/officeDocument/2006/relationships/hyperlink" Target="http://www.flickr.com/photos/avlxyz/5766413625/"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sciencemag.org/site/feature/contribinfo/prep/gen_info.xhtm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www.nejm.org/doi/full/10.1056/NEJMe1515172"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forms.acponline.org/webform/comments-icmje%E2%80%99s-proposals-sharing-clinical-trial-data"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www.statnews.com/2017/06/06/data-sharing-rules-disappoin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grants.nih.gov/reproducibility/index.ht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hyperlink" Target="http://grants.nih.gov/reproducibility/index.htm"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1.xml"/><Relationship Id="rId5" Type="http://schemas.openxmlformats.org/officeDocument/2006/relationships/hyperlink" Target="http://www.nature.com/news/policy-nih-plans-to-enhance-reproducibility-1.14586" TargetMode="External"/><Relationship Id="rId4" Type="http://schemas.openxmlformats.org/officeDocument/2006/relationships/image" Target="../media/image16.tmp"/></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hyperlink" Target="http://www.nature.com/nature/journal/v483/n7391/full/483531a.html"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2.xml"/><Relationship Id="rId4" Type="http://schemas.openxmlformats.org/officeDocument/2006/relationships/hyperlink" Target="http://www.nih.gov/about/reporting-preclinical-research.ht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flickr.com/photos/gforsythe/8508041553/"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grants.nih.gov/reproducibility/index.htm"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8" Type="http://schemas.openxmlformats.org/officeDocument/2006/relationships/hyperlink" Target="http://upload.wikimedia.org/wikipedia/commons/5/5c/Hoogsteen_and_Watson%E2%80%93Crick_base_pairing.png" TargetMode="External"/><Relationship Id="rId3" Type="http://schemas.openxmlformats.org/officeDocument/2006/relationships/image" Target="../media/image21.jpg"/><Relationship Id="rId7" Type="http://schemas.openxmlformats.org/officeDocument/2006/relationships/hyperlink" Target="https://www.flickr.com/photos/psychemedia/4270188042/" TargetMode="External"/><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hyperlink" Target="https://www.flickr.com/photos/zeissmicro/11404028293/" TargetMode="External"/><Relationship Id="rId4" Type="http://schemas.openxmlformats.org/officeDocument/2006/relationships/image" Target="../media/image22.jpg"/><Relationship Id="rId9" Type="http://schemas.openxmlformats.org/officeDocument/2006/relationships/hyperlink" Target="https://www.flickr.com/photos/carolinabio/6240931651/"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hyperlink" Target="https://www.flickr.com/photos/proteinbiochemist/3167660996/"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hyperlink" Target="https://commons.wikimedia.org/wiki/File:Surveyor_Assay_Workflow.jpg"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hyperlink" Target="https://www.flickr.com/photos/tudedude/21904978214"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youtu.be/N2zK3sAtr-4"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28.jpg"/></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9.xml"/><Relationship Id="rId1" Type="http://schemas.openxmlformats.org/officeDocument/2006/relationships/slideLayout" Target="../slideLayouts/slideLayout11.xml"/><Relationship Id="rId5" Type="http://schemas.openxmlformats.org/officeDocument/2006/relationships/hyperlink" Target="http://blogs.technet.com/cfs-file.ashx/__key/CommunityServer-Blogs-Components-WeblogFiles/00-00-00-76-18-metablogapi/2055.HSG09091001_5F00_71EB0EE6.jpg" TargetMode="Externa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s://www.flickr.com/photos/mgdtgd/3507973704/in/photostream/" TargetMode="External"/><Relationship Id="rId3" Type="http://schemas.openxmlformats.org/officeDocument/2006/relationships/image" Target="../media/image32.png"/><Relationship Id="rId7" Type="http://schemas.openxmlformats.org/officeDocument/2006/relationships/hyperlink" Target="http://parts.igem.org/wiki/images/0/05/BerkiGEM2006-Promoters.jpg" TargetMode="External"/><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hyperlink" Target="https://www.microscopyu.com/articles/superresolution/images/stormintrofigure4.jpg" TargetMode="External"/><Relationship Id="rId5" Type="http://schemas.openxmlformats.org/officeDocument/2006/relationships/image" Target="../media/image34.jpg"/><Relationship Id="rId4" Type="http://schemas.openxmlformats.org/officeDocument/2006/relationships/image" Target="../media/image33.jpg"/></Relationships>
</file>

<file path=ppt/slides/_rels/slide41.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41.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hyperlink" Target="http://retractionwatch.com/2013/10/30/nejm-paper-on-sleep-apnea-retracted-when-original-data-cant-be-found/"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hyperlink" Target="http://retractionwatch.com/2013/10/30/nejm-paper-on-sleep-apnea-retracted-when-original-data-cant-be-found/"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hyperlink" Target="http://retractionwatch.com/2013/10/30/nejm-paper-on-sleep-apnea-retracted-when-original-data-cant-be-found/"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hyperlink" Target="http://retractionwatch.com/2013/10/30/nejm-paper-on-sleep-apnea-retracted-when-original-data-cant-be-found/"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hyperlink" Target="http://retractionwatch.com/2013/10/30/nejm-paper-on-sleep-apnea-retracted-when-original-data-cant-be-found/"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hyperlink" Target="http://retractionwatch.com/2016/11/02/leading-diabetes-researcher-acted-negligently-probe-concludes/"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0.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8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1.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8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hyperlink" Target="http://www.publicdomainpictures.net/pictures/20000/velka/field-of-weeds.jpg"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hyperlink" Target="http://www.publicdomainpictures.net/pictures/20000/velka/field-of-weeds.jpg" TargetMode="Externa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1.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2.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3.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4.xml"/><Relationship Id="rId1" Type="http://schemas.openxmlformats.org/officeDocument/2006/relationships/slideLayout" Target="../slideLayouts/slideLayout1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5.xml"/><Relationship Id="rId1" Type="http://schemas.openxmlformats.org/officeDocument/2006/relationships/slideLayout" Target="../slideLayouts/slideLayout1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6.xml"/><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9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hyperlink" Target="http://pixabay.com/p-538722/?no_redirect" TargetMode="External"/><Relationship Id="rId2" Type="http://schemas.openxmlformats.org/officeDocument/2006/relationships/notesSlide" Target="../notesSlides/notesSlide99.xml"/><Relationship Id="rId1" Type="http://schemas.openxmlformats.org/officeDocument/2006/relationships/slideLayout" Target="../slideLayouts/slideLayout4.xml"/><Relationship Id="rId5" Type="http://schemas.openxmlformats.org/officeDocument/2006/relationships/image" Target="../media/image54.png"/><Relationship Id="rId4" Type="http://schemas.openxmlformats.org/officeDocument/2006/relationships/image" Target="../media/image5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4000" b="-44000"/>
          </a:stretch>
        </a:blipFill>
        <a:effectLst/>
      </p:bgPr>
    </p:bg>
    <p:spTree>
      <p:nvGrpSpPr>
        <p:cNvPr id="1" name="Shape 67"/>
        <p:cNvGrpSpPr/>
        <p:nvPr/>
      </p:nvGrpSpPr>
      <p:grpSpPr>
        <a:xfrm>
          <a:off x="0" y="0"/>
          <a:ext cx="0" cy="0"/>
          <a:chOff x="0" y="0"/>
          <a:chExt cx="0" cy="0"/>
        </a:xfrm>
      </p:grpSpPr>
      <p:sp>
        <p:nvSpPr>
          <p:cNvPr id="68" name="Shape 68"/>
          <p:cNvSpPr txBox="1">
            <a:spLocks noGrp="1"/>
          </p:cNvSpPr>
          <p:nvPr>
            <p:ph type="ctrTitle"/>
          </p:nvPr>
        </p:nvSpPr>
        <p:spPr>
          <a:xfrm>
            <a:off x="0" y="2819400"/>
            <a:ext cx="9144000" cy="1447800"/>
          </a:xfrm>
          <a:prstGeom prst="rect">
            <a:avLst/>
          </a:prstGeom>
          <a:noFill/>
          <a:ln>
            <a:noFill/>
          </a:ln>
        </p:spPr>
        <p:txBody>
          <a:bodyPr lIns="0" tIns="0" rIns="0" bIns="0" anchor="t" anchorCtr="0">
            <a:noAutofit/>
          </a:bodyPr>
          <a:lstStyle/>
          <a:p>
            <a:pPr lvl="0" rtl="0">
              <a:spcBef>
                <a:spcPts val="0"/>
              </a:spcBef>
              <a:buSzPct val="25000"/>
              <a:buNone/>
            </a:pPr>
            <a:r>
              <a:rPr lang="en-US" sz="4800" dirty="0">
                <a:ln w="12700">
                  <a:solidFill>
                    <a:schemeClr val="bg1"/>
                  </a:solidFill>
                  <a:prstDash val="solid"/>
                  <a:miter lim="800000"/>
                </a:ln>
                <a:solidFill>
                  <a:schemeClr val="bg1"/>
                </a:solidFill>
                <a:effectLst>
                  <a:outerShdw blurRad="25500" dist="23000" dir="7020000" algn="tl">
                    <a:srgbClr val="000000">
                      <a:alpha val="50000"/>
                    </a:srgbClr>
                  </a:outerShdw>
                </a:effectLst>
              </a:rPr>
              <a:t>Research Data Management Essentials</a:t>
            </a:r>
          </a:p>
        </p:txBody>
      </p:sp>
      <p:sp>
        <p:nvSpPr>
          <p:cNvPr id="69" name="Shape 69"/>
          <p:cNvSpPr/>
          <p:nvPr/>
        </p:nvSpPr>
        <p:spPr>
          <a:xfrm>
            <a:off x="1316182" y="6413542"/>
            <a:ext cx="5541817" cy="231817"/>
          </a:xfrm>
          <a:prstGeom prst="rect">
            <a:avLst/>
          </a:prstGeom>
          <a:noFill/>
          <a:ln>
            <a:noFill/>
          </a:ln>
        </p:spPr>
        <p:txBody>
          <a:bodyPr lIns="0" tIns="0" rIns="0" bIns="0" anchor="ctr" anchorCtr="0">
            <a:noAutofit/>
          </a:bodyPr>
          <a:lstStyle/>
          <a:p>
            <a:pPr marL="0" marR="0" lvl="0" indent="0" algn="l" rtl="0">
              <a:lnSpc>
                <a:spcPts val="1200"/>
              </a:lnSpc>
              <a:spcBef>
                <a:spcPts val="0"/>
              </a:spcBef>
              <a:spcAft>
                <a:spcPts val="0"/>
              </a:spcAft>
              <a:buSzPct val="25000"/>
              <a:buNone/>
            </a:pPr>
            <a:r>
              <a:rPr lang="en-US" sz="1200" b="1" i="0" u="none" strike="noStrike" cap="none" dirty="0">
                <a:solidFill>
                  <a:schemeClr val="bg1"/>
                </a:solidFill>
                <a:latin typeface="Calibri"/>
                <a:ea typeface="Calibri"/>
                <a:cs typeface="Calibri"/>
                <a:sym typeface="Calibri"/>
              </a:rPr>
              <a:t>This work is licensed under a </a:t>
            </a:r>
            <a:r>
              <a:rPr lang="en-US" sz="1200" b="1" i="0" u="sng" strike="noStrike" cap="none" dirty="0">
                <a:solidFill>
                  <a:schemeClr val="bg1"/>
                </a:solidFill>
                <a:latin typeface="Calibri"/>
                <a:ea typeface="Calibri"/>
                <a:cs typeface="Calibri"/>
                <a:sym typeface="Calibri"/>
              </a:rPr>
              <a:t>Attribution-</a:t>
            </a:r>
            <a:r>
              <a:rPr lang="en-US" sz="1200" b="1" i="0" u="sng" strike="noStrike" cap="none" dirty="0" err="1">
                <a:solidFill>
                  <a:schemeClr val="bg1"/>
                </a:solidFill>
                <a:latin typeface="Calibri"/>
                <a:ea typeface="Calibri"/>
                <a:cs typeface="Calibri"/>
                <a:sym typeface="Calibri"/>
              </a:rPr>
              <a:t>NonCommercial</a:t>
            </a:r>
            <a:r>
              <a:rPr lang="en-US" sz="1200" b="1" i="0" u="sng" strike="noStrike" cap="none" dirty="0">
                <a:solidFill>
                  <a:schemeClr val="bg1"/>
                </a:solidFill>
                <a:latin typeface="Calibri"/>
                <a:ea typeface="Calibri"/>
                <a:cs typeface="Calibri"/>
                <a:sym typeface="Calibri"/>
              </a:rPr>
              <a:t>-</a:t>
            </a:r>
            <a:r>
              <a:rPr lang="en-US" sz="1200" b="1" i="0" u="sng" strike="noStrike" cap="none" dirty="0" err="1">
                <a:solidFill>
                  <a:schemeClr val="bg1"/>
                </a:solidFill>
                <a:latin typeface="Calibri"/>
                <a:ea typeface="Calibri"/>
                <a:cs typeface="Calibri"/>
                <a:sym typeface="Calibri"/>
              </a:rPr>
              <a:t>ShareAlike</a:t>
            </a:r>
            <a:r>
              <a:rPr lang="en-US" sz="1200" b="1" i="0" u="sng" strike="noStrike" cap="none" dirty="0">
                <a:solidFill>
                  <a:schemeClr val="bg1"/>
                </a:solidFill>
                <a:latin typeface="Calibri"/>
                <a:ea typeface="Calibri"/>
                <a:cs typeface="Calibri"/>
                <a:sym typeface="Calibri"/>
              </a:rPr>
              <a:t> 3.0 United </a:t>
            </a:r>
            <a:r>
              <a:rPr lang="en-US" sz="1200" b="1" i="0" u="sng" strike="noStrike" cap="none" dirty="0" smtClean="0">
                <a:solidFill>
                  <a:schemeClr val="bg1"/>
                </a:solidFill>
                <a:latin typeface="Calibri"/>
                <a:ea typeface="Calibri"/>
                <a:cs typeface="Calibri"/>
                <a:sym typeface="Calibri"/>
              </a:rPr>
              <a:t>States</a:t>
            </a:r>
            <a:endParaRPr lang="en-US" sz="1200" b="1" i="0" u="sng" strike="noStrike" cap="none" dirty="0">
              <a:solidFill>
                <a:schemeClr val="bg1"/>
              </a:solidFill>
              <a:latin typeface="Calibri"/>
              <a:ea typeface="Calibri"/>
              <a:cs typeface="Calibri"/>
              <a:sym typeface="Calibri"/>
            </a:endParaRPr>
          </a:p>
        </p:txBody>
      </p:sp>
      <p:pic>
        <p:nvPicPr>
          <p:cNvPr id="70" name="Shape 70" descr="http://i.creativecommons.org/l/by-nc-sa/3.0/nl/88x31.png"/>
          <p:cNvPicPr preferRelativeResize="0"/>
          <p:nvPr/>
        </p:nvPicPr>
        <p:blipFill rotWithShape="1">
          <a:blip r:embed="rId4">
            <a:alphaModFix/>
          </a:blip>
          <a:srcRect/>
          <a:stretch/>
        </p:blipFill>
        <p:spPr>
          <a:xfrm>
            <a:off x="401714" y="6413542"/>
            <a:ext cx="838199" cy="295275"/>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16500" y="1676400"/>
            <a:ext cx="8404650" cy="4555200"/>
          </a:xfrm>
          <a:prstGeom prst="rect">
            <a:avLst/>
          </a:prstGeom>
          <a:noFill/>
          <a:ln>
            <a:noFill/>
          </a:ln>
        </p:spPr>
        <p:txBody>
          <a:bodyPr lIns="0" tIns="0" rIns="0" bIns="0" anchor="t" anchorCtr="0">
            <a:noAutofit/>
          </a:bodyPr>
          <a:lstStyle/>
          <a:p>
            <a:pPr lvl="0">
              <a:buSzPct val="25000"/>
            </a:pPr>
            <a:r>
              <a:rPr lang="en-US" sz="2400" b="1" dirty="0"/>
              <a:t>Suggested that data management plans will have to include:</a:t>
            </a:r>
          </a:p>
          <a:p>
            <a:pPr marL="512762" lvl="1" indent="-80962" rtl="0">
              <a:spcBef>
                <a:spcPts val="0"/>
              </a:spcBef>
              <a:buChar char="✓"/>
            </a:pPr>
            <a:r>
              <a:rPr lang="en-US" sz="2400" dirty="0" smtClean="0"/>
              <a:t>Full </a:t>
            </a:r>
            <a:r>
              <a:rPr lang="en-US" sz="2400" dirty="0"/>
              <a:t>descriptions of the data and how it was collected</a:t>
            </a:r>
          </a:p>
          <a:p>
            <a:pPr lvl="1" rtl="0">
              <a:spcBef>
                <a:spcPts val="0"/>
              </a:spcBef>
              <a:buClr>
                <a:schemeClr val="dk2"/>
              </a:buClr>
              <a:buSzPct val="142857"/>
              <a:buFont typeface="Times New Roman"/>
              <a:buNone/>
            </a:pPr>
            <a:endParaRPr sz="2400" dirty="0"/>
          </a:p>
        </p:txBody>
      </p:sp>
      <p:sp>
        <p:nvSpPr>
          <p:cNvPr id="175" name="Shape 17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10</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White Paper</a:t>
            </a:r>
            <a:endParaRPr lang="en-US" b="1" dirty="0"/>
          </a:p>
        </p:txBody>
      </p:sp>
      <p:pic>
        <p:nvPicPr>
          <p:cNvPr id="9" name="Shape 122"/>
          <p:cNvPicPr preferRelativeResize="0"/>
          <p:nvPr/>
        </p:nvPicPr>
        <p:blipFill rotWithShape="1">
          <a:blip r:embed="rId3">
            <a:alphaModFix/>
          </a:blip>
          <a:srcRect/>
          <a:stretch/>
        </p:blipFill>
        <p:spPr>
          <a:xfrm>
            <a:off x="304800" y="152400"/>
            <a:ext cx="1244700" cy="1095000"/>
          </a:xfrm>
          <a:prstGeom prst="rect">
            <a:avLst/>
          </a:prstGeom>
          <a:noFill/>
          <a:ln>
            <a:noFill/>
          </a:ln>
        </p:spPr>
      </p:pic>
    </p:spTree>
    <p:extLst>
      <p:ext uri="{BB962C8B-B14F-4D97-AF65-F5344CB8AC3E}">
        <p14:creationId xmlns:p14="http://schemas.microsoft.com/office/powerpoint/2010/main" val="229104496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388"/>
        <p:cNvGrpSpPr/>
        <p:nvPr/>
      </p:nvGrpSpPr>
      <p:grpSpPr>
        <a:xfrm>
          <a:off x="0" y="0"/>
          <a:ext cx="0" cy="0"/>
          <a:chOff x="0" y="0"/>
          <a:chExt cx="0" cy="0"/>
        </a:xfrm>
      </p:grpSpPr>
      <p:sp>
        <p:nvSpPr>
          <p:cNvPr id="1393" name="Shape 139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100</a:t>
            </a:fld>
            <a:endParaRPr lang="en-US"/>
          </a:p>
        </p:txBody>
      </p:sp>
      <p:pic>
        <p:nvPicPr>
          <p:cNvPr id="7" name="Shape 1475"/>
          <p:cNvPicPr preferRelativeResize="0"/>
          <p:nvPr/>
        </p:nvPicPr>
        <p:blipFill rotWithShape="1">
          <a:blip r:embed="rId3">
            <a:alphaModFix/>
          </a:blip>
          <a:srcRect/>
          <a:stretch/>
        </p:blipFill>
        <p:spPr>
          <a:xfrm>
            <a:off x="990600" y="4787900"/>
            <a:ext cx="2133600" cy="1612900"/>
          </a:xfrm>
          <a:prstGeom prst="rect">
            <a:avLst/>
          </a:prstGeom>
          <a:noFill/>
          <a:ln>
            <a:noFill/>
          </a:ln>
        </p:spPr>
      </p:pic>
      <p:pic>
        <p:nvPicPr>
          <p:cNvPr id="8" name="Shape 1475"/>
          <p:cNvPicPr preferRelativeResize="0"/>
          <p:nvPr/>
        </p:nvPicPr>
        <p:blipFill rotWithShape="1">
          <a:blip r:embed="rId3">
            <a:alphaModFix/>
          </a:blip>
          <a:srcRect/>
          <a:stretch/>
        </p:blipFill>
        <p:spPr>
          <a:xfrm>
            <a:off x="5791200" y="4787900"/>
            <a:ext cx="2133600" cy="1612900"/>
          </a:xfrm>
          <a:prstGeom prst="rect">
            <a:avLst/>
          </a:prstGeom>
          <a:noFill/>
          <a:ln>
            <a:noFill/>
          </a:ln>
        </p:spPr>
      </p:pic>
      <p:sp>
        <p:nvSpPr>
          <p:cNvPr id="2" name="Left-Right Arrow 1"/>
          <p:cNvSpPr/>
          <p:nvPr/>
        </p:nvSpPr>
        <p:spPr>
          <a:xfrm>
            <a:off x="3276600" y="5367940"/>
            <a:ext cx="2438400" cy="22641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hape 1346"/>
          <p:cNvSpPr/>
          <p:nvPr/>
        </p:nvSpPr>
        <p:spPr>
          <a:xfrm>
            <a:off x="2907264" y="2133600"/>
            <a:ext cx="3177072" cy="2306184"/>
          </a:xfrm>
          <a:prstGeom prst="cloud">
            <a:avLst/>
          </a:prstGeom>
          <a:solidFill>
            <a:srgbClr val="CFE2F3"/>
          </a:solidFill>
          <a:ln w="38100"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a:spcBef>
                <a:spcPts val="0"/>
              </a:spcBef>
              <a:buNone/>
            </a:pPr>
            <a:r>
              <a:rPr lang="en-US" sz="3000" b="1" dirty="0"/>
              <a:t>CLOUD STORAGE</a:t>
            </a:r>
          </a:p>
        </p:txBody>
      </p:sp>
      <p:sp>
        <p:nvSpPr>
          <p:cNvPr id="4" name="Oval 3"/>
          <p:cNvSpPr/>
          <p:nvPr/>
        </p:nvSpPr>
        <p:spPr>
          <a:xfrm>
            <a:off x="2895600" y="1676400"/>
            <a:ext cx="3124200" cy="31242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1"/>
            <a:endCxn id="4" idx="5"/>
          </p:cNvCxnSpPr>
          <p:nvPr/>
        </p:nvCxnSpPr>
        <p:spPr>
          <a:xfrm>
            <a:off x="3353128" y="2133928"/>
            <a:ext cx="2209144" cy="220914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Security Considerations: HIPAA</a:t>
            </a:r>
            <a:endParaRPr lang="en-US" b="1" dirty="0"/>
          </a:p>
        </p:txBody>
      </p:sp>
    </p:spTree>
    <p:extLst>
      <p:ext uri="{BB962C8B-B14F-4D97-AF65-F5344CB8AC3E}">
        <p14:creationId xmlns:p14="http://schemas.microsoft.com/office/powerpoint/2010/main" val="344508633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388"/>
        <p:cNvGrpSpPr/>
        <p:nvPr/>
      </p:nvGrpSpPr>
      <p:grpSpPr>
        <a:xfrm>
          <a:off x="0" y="0"/>
          <a:ext cx="0" cy="0"/>
          <a:chOff x="0" y="0"/>
          <a:chExt cx="0" cy="0"/>
        </a:xfrm>
      </p:grpSpPr>
      <p:sp>
        <p:nvSpPr>
          <p:cNvPr id="1393" name="Shape 139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101</a:t>
            </a:fld>
            <a:endParaRPr lang="en-US"/>
          </a:p>
        </p:txBody>
      </p:sp>
      <p:pic>
        <p:nvPicPr>
          <p:cNvPr id="7" name="Shape 1475"/>
          <p:cNvPicPr preferRelativeResize="0"/>
          <p:nvPr/>
        </p:nvPicPr>
        <p:blipFill rotWithShape="1">
          <a:blip r:embed="rId3">
            <a:alphaModFix/>
          </a:blip>
          <a:srcRect/>
          <a:stretch/>
        </p:blipFill>
        <p:spPr>
          <a:xfrm>
            <a:off x="990600" y="4787900"/>
            <a:ext cx="2133600" cy="1612900"/>
          </a:xfrm>
          <a:prstGeom prst="rect">
            <a:avLst/>
          </a:prstGeom>
          <a:noFill/>
          <a:ln>
            <a:noFill/>
          </a:ln>
        </p:spPr>
      </p:pic>
      <p:pic>
        <p:nvPicPr>
          <p:cNvPr id="8" name="Shape 1475"/>
          <p:cNvPicPr preferRelativeResize="0"/>
          <p:nvPr/>
        </p:nvPicPr>
        <p:blipFill rotWithShape="1">
          <a:blip r:embed="rId3">
            <a:alphaModFix/>
          </a:blip>
          <a:srcRect/>
          <a:stretch/>
        </p:blipFill>
        <p:spPr>
          <a:xfrm>
            <a:off x="5791200" y="4787900"/>
            <a:ext cx="2133600" cy="1612900"/>
          </a:xfrm>
          <a:prstGeom prst="rect">
            <a:avLst/>
          </a:prstGeom>
          <a:noFill/>
          <a:ln>
            <a:noFill/>
          </a:ln>
        </p:spPr>
      </p:pic>
      <p:sp>
        <p:nvSpPr>
          <p:cNvPr id="2" name="Left-Right Arrow 1"/>
          <p:cNvSpPr/>
          <p:nvPr/>
        </p:nvSpPr>
        <p:spPr>
          <a:xfrm>
            <a:off x="3276600" y="5367940"/>
            <a:ext cx="2438400" cy="22641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hape 1346"/>
          <p:cNvSpPr/>
          <p:nvPr/>
        </p:nvSpPr>
        <p:spPr>
          <a:xfrm>
            <a:off x="2907264" y="2133600"/>
            <a:ext cx="3177072" cy="2306184"/>
          </a:xfrm>
          <a:prstGeom prst="cloud">
            <a:avLst/>
          </a:prstGeom>
          <a:solidFill>
            <a:srgbClr val="CFE2F3"/>
          </a:solidFill>
          <a:ln w="38100"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a:spcBef>
                <a:spcPts val="0"/>
              </a:spcBef>
              <a:buNone/>
            </a:pPr>
            <a:r>
              <a:rPr lang="en-US" sz="3000" b="1" dirty="0"/>
              <a:t>CLOUD STORAGE</a:t>
            </a:r>
          </a:p>
        </p:txBody>
      </p:sp>
      <p:sp>
        <p:nvSpPr>
          <p:cNvPr id="4" name="Oval 3"/>
          <p:cNvSpPr/>
          <p:nvPr/>
        </p:nvSpPr>
        <p:spPr>
          <a:xfrm>
            <a:off x="2895600" y="1676400"/>
            <a:ext cx="3124200" cy="31242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1"/>
            <a:endCxn id="4" idx="5"/>
          </p:cNvCxnSpPr>
          <p:nvPr/>
        </p:nvCxnSpPr>
        <p:spPr>
          <a:xfrm>
            <a:off x="3353128" y="2133928"/>
            <a:ext cx="2209144" cy="220914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Security Considerations: HIPAA</a:t>
            </a:r>
            <a:endParaRPr lang="en-US" b="1" dirty="0"/>
          </a:p>
        </p:txBody>
      </p:sp>
      <p:sp>
        <p:nvSpPr>
          <p:cNvPr id="12" name="CustomShape 7"/>
          <p:cNvSpPr/>
          <p:nvPr/>
        </p:nvSpPr>
        <p:spPr>
          <a:xfrm rot="19609200">
            <a:off x="785160" y="2801520"/>
            <a:ext cx="7323840" cy="1430640"/>
          </a:xfrm>
          <a:prstGeom prst="rect">
            <a:avLst/>
          </a:prstGeom>
          <a:noFill/>
          <a:ln w="38160" cap="rnd">
            <a:solidFill>
              <a:srgbClr val="FF0000"/>
            </a:solidFill>
            <a:custDash>
              <a:ds d="800000" sp="300000"/>
            </a:custDash>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8800" b="1" strike="noStrike" dirty="0">
                <a:solidFill>
                  <a:srgbClr val="FF0000"/>
                </a:solidFill>
                <a:latin typeface="Arial"/>
                <a:ea typeface="Arial"/>
              </a:rPr>
              <a:t>DOCUMENT</a:t>
            </a:r>
            <a:endParaRPr dirty="0"/>
          </a:p>
        </p:txBody>
      </p:sp>
    </p:spTree>
    <p:extLst>
      <p:ext uri="{BB962C8B-B14F-4D97-AF65-F5344CB8AC3E}">
        <p14:creationId xmlns:p14="http://schemas.microsoft.com/office/powerpoint/2010/main" val="312595479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398"/>
        <p:cNvGrpSpPr/>
        <p:nvPr/>
      </p:nvGrpSpPr>
      <p:grpSpPr>
        <a:xfrm>
          <a:off x="0" y="0"/>
          <a:ext cx="0" cy="0"/>
          <a:chOff x="0" y="0"/>
          <a:chExt cx="0" cy="0"/>
        </a:xfrm>
      </p:grpSpPr>
      <p:sp>
        <p:nvSpPr>
          <p:cNvPr id="1399" name="Shape 1399"/>
          <p:cNvSpPr/>
          <p:nvPr/>
        </p:nvSpPr>
        <p:spPr>
          <a:xfrm>
            <a:off x="-197050" y="2622150"/>
            <a:ext cx="9754800" cy="1448400"/>
          </a:xfrm>
          <a:prstGeom prst="rect">
            <a:avLst/>
          </a:prstGeom>
          <a:solidFill>
            <a:srgbClr val="674EA7"/>
          </a:solidFill>
          <a:ln>
            <a:noFill/>
          </a:ln>
        </p:spPr>
        <p:txBody>
          <a:bodyPr lIns="91425" tIns="91425" rIns="91425" bIns="91425" anchor="ctr" anchorCtr="0">
            <a:noAutofit/>
          </a:bodyPr>
          <a:lstStyle/>
          <a:p>
            <a:pPr lvl="0">
              <a:spcBef>
                <a:spcPts val="0"/>
              </a:spcBef>
              <a:buNone/>
            </a:pPr>
            <a:endParaRPr/>
          </a:p>
        </p:txBody>
      </p:sp>
      <p:sp>
        <p:nvSpPr>
          <p:cNvPr id="1400" name="Shape 1400"/>
          <p:cNvSpPr txBox="1">
            <a:spLocks noGrp="1"/>
          </p:cNvSpPr>
          <p:nvPr>
            <p:ph type="title"/>
          </p:nvPr>
        </p:nvSpPr>
        <p:spPr>
          <a:xfrm>
            <a:off x="490250" y="600200"/>
            <a:ext cx="6367800" cy="5454300"/>
          </a:xfrm>
          <a:prstGeom prst="rect">
            <a:avLst/>
          </a:prstGeom>
        </p:spPr>
        <p:txBody>
          <a:bodyPr lIns="91425" tIns="91425" rIns="91425" bIns="91425" anchor="ctr" anchorCtr="0">
            <a:noAutofit/>
          </a:bodyPr>
          <a:lstStyle/>
          <a:p>
            <a:pPr lvl="0">
              <a:spcBef>
                <a:spcPts val="0"/>
              </a:spcBef>
              <a:buNone/>
            </a:pPr>
            <a:r>
              <a:rPr lang="en-US" b="1">
                <a:solidFill>
                  <a:srgbClr val="FFFFFF"/>
                </a:solidFill>
              </a:rPr>
              <a:t>Preservation</a:t>
            </a:r>
          </a:p>
        </p:txBody>
      </p:sp>
      <p:sp>
        <p:nvSpPr>
          <p:cNvPr id="1401" name="Shape 140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102</a:t>
            </a:fld>
            <a:endParaRPr 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406"/>
        <p:cNvGrpSpPr/>
        <p:nvPr/>
      </p:nvGrpSpPr>
      <p:grpSpPr>
        <a:xfrm>
          <a:off x="0" y="0"/>
          <a:ext cx="0" cy="0"/>
          <a:chOff x="0" y="0"/>
          <a:chExt cx="0" cy="0"/>
        </a:xfrm>
      </p:grpSpPr>
      <p:sp>
        <p:nvSpPr>
          <p:cNvPr id="1407" name="Shape 1407"/>
          <p:cNvSpPr txBox="1">
            <a:spLocks noGrp="1"/>
          </p:cNvSpPr>
          <p:nvPr>
            <p:ph type="body" idx="1"/>
          </p:nvPr>
        </p:nvSpPr>
        <p:spPr>
          <a:xfrm>
            <a:off x="457200" y="1143000"/>
            <a:ext cx="8229600" cy="4830762"/>
          </a:xfrm>
          <a:prstGeom prst="rect">
            <a:avLst/>
          </a:prstGeom>
          <a:noFill/>
          <a:ln>
            <a:noFill/>
          </a:ln>
        </p:spPr>
        <p:txBody>
          <a:bodyPr lIns="0" tIns="0" rIns="0" bIns="0" anchor="t" anchorCtr="0">
            <a:noAutofit/>
          </a:bodyPr>
          <a:lstStyle/>
          <a:p>
            <a:pPr marL="285750" marR="0" lvl="0" indent="-285750" algn="l" rtl="0">
              <a:spcBef>
                <a:spcPts val="0"/>
              </a:spcBef>
              <a:spcAft>
                <a:spcPts val="0"/>
              </a:spcAft>
              <a:buClr>
                <a:schemeClr val="dk2"/>
              </a:buClr>
              <a:buSzPct val="100000"/>
              <a:buFont typeface="Times New Roman"/>
              <a:buNone/>
            </a:pPr>
            <a:endParaRPr sz="4800" b="1" i="0" u="none" strike="noStrike" cap="none">
              <a:solidFill>
                <a:schemeClr val="dk1"/>
              </a:solidFill>
              <a:latin typeface="Arial"/>
              <a:ea typeface="Arial"/>
              <a:cs typeface="Arial"/>
              <a:sym typeface="Arial"/>
            </a:endParaRPr>
          </a:p>
          <a:p>
            <a:pPr marL="285750" marR="0" lvl="0" indent="-285750" algn="l" rtl="0">
              <a:spcBef>
                <a:spcPts val="1200"/>
              </a:spcBef>
              <a:spcAft>
                <a:spcPts val="0"/>
              </a:spcAft>
              <a:buClr>
                <a:schemeClr val="dk2"/>
              </a:buClr>
              <a:buSzPct val="100000"/>
              <a:buFont typeface="Times New Roman"/>
              <a:buNone/>
            </a:pPr>
            <a:endParaRPr sz="4000" b="1" i="0" u="none" strike="noStrike" cap="none">
              <a:solidFill>
                <a:schemeClr val="dk1"/>
              </a:solidFill>
              <a:latin typeface="Arial"/>
              <a:ea typeface="Arial"/>
              <a:cs typeface="Arial"/>
              <a:sym typeface="Arial"/>
            </a:endParaRPr>
          </a:p>
          <a:p>
            <a:pPr marL="0" marR="0" lvl="0" indent="0" algn="ctr" rtl="0">
              <a:spcBef>
                <a:spcPts val="1200"/>
              </a:spcBef>
              <a:spcAft>
                <a:spcPts val="0"/>
              </a:spcAft>
              <a:buClr>
                <a:schemeClr val="dk2"/>
              </a:buClr>
              <a:buSzPct val="25000"/>
              <a:buFont typeface="Times New Roman"/>
              <a:buNone/>
            </a:pPr>
            <a:r>
              <a:rPr lang="en-US" sz="6000" b="1" i="0" u="none" strike="noStrike" cap="none">
                <a:solidFill>
                  <a:schemeClr val="dk1"/>
                </a:solidFill>
                <a:latin typeface="Arial"/>
                <a:ea typeface="Arial"/>
                <a:cs typeface="Arial"/>
                <a:sym typeface="Arial"/>
              </a:rPr>
              <a:t>storage </a:t>
            </a:r>
            <a:r>
              <a:rPr lang="en-US" sz="6000" b="1" i="0" strike="noStrike" cap="none">
                <a:solidFill>
                  <a:srgbClr val="FF0000"/>
                </a:solidFill>
                <a:latin typeface="Arial"/>
                <a:ea typeface="Arial"/>
                <a:cs typeface="Arial"/>
                <a:sym typeface="Arial"/>
              </a:rPr>
              <a:t>≠</a:t>
            </a:r>
            <a:r>
              <a:rPr lang="en-US" sz="6000" b="1" i="0" u="none" strike="noStrike" cap="none">
                <a:solidFill>
                  <a:schemeClr val="dk1"/>
                </a:solidFill>
                <a:latin typeface="Arial"/>
                <a:ea typeface="Arial"/>
                <a:cs typeface="Arial"/>
                <a:sym typeface="Arial"/>
              </a:rPr>
              <a:t> preservation</a:t>
            </a:r>
          </a:p>
          <a:p>
            <a:pPr marL="285750" marR="0" lvl="0" indent="-285750" algn="l" rtl="0">
              <a:spcBef>
                <a:spcPts val="1200"/>
              </a:spcBef>
              <a:spcAft>
                <a:spcPts val="0"/>
              </a:spcAft>
              <a:buClr>
                <a:schemeClr val="dk2"/>
              </a:buClr>
              <a:buSzPct val="100000"/>
              <a:buFont typeface="Times New Roman"/>
              <a:buNone/>
            </a:pPr>
            <a:endParaRPr sz="4800" b="1" i="0" u="none" strike="noStrike" cap="none">
              <a:solidFill>
                <a:schemeClr val="dk1"/>
              </a:solidFill>
              <a:latin typeface="Arial"/>
              <a:ea typeface="Arial"/>
              <a:cs typeface="Arial"/>
              <a:sym typeface="Arial"/>
            </a:endParaRPr>
          </a:p>
          <a:p>
            <a:pPr marL="285750" marR="0" lvl="0" indent="-285750" algn="l" rtl="0">
              <a:spcBef>
                <a:spcPts val="1200"/>
              </a:spcBef>
              <a:spcAft>
                <a:spcPts val="0"/>
              </a:spcAft>
              <a:buClr>
                <a:schemeClr val="dk2"/>
              </a:buClr>
              <a:buSzPct val="100000"/>
              <a:buFont typeface="Times New Roman"/>
              <a:buNone/>
            </a:pPr>
            <a:endParaRPr sz="4800" b="1" i="0" u="none" strike="noStrike" cap="none">
              <a:solidFill>
                <a:schemeClr val="dk1"/>
              </a:solidFill>
              <a:latin typeface="Arial"/>
              <a:ea typeface="Arial"/>
              <a:cs typeface="Arial"/>
              <a:sym typeface="Arial"/>
            </a:endParaRPr>
          </a:p>
          <a:p>
            <a:pPr marL="285750" marR="0" lvl="0" indent="-285750" algn="l" rtl="0">
              <a:spcBef>
                <a:spcPts val="1200"/>
              </a:spcBef>
              <a:spcAft>
                <a:spcPts val="0"/>
              </a:spcAft>
              <a:buClr>
                <a:schemeClr val="dk2"/>
              </a:buClr>
              <a:buSzPct val="100000"/>
              <a:buFont typeface="Times New Roman"/>
              <a:buNone/>
            </a:pPr>
            <a:endParaRPr sz="4800" b="1"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412"/>
        <p:cNvGrpSpPr/>
        <p:nvPr/>
      </p:nvGrpSpPr>
      <p:grpSpPr>
        <a:xfrm>
          <a:off x="0" y="0"/>
          <a:ext cx="0" cy="0"/>
          <a:chOff x="0" y="0"/>
          <a:chExt cx="0" cy="0"/>
        </a:xfrm>
      </p:grpSpPr>
      <p:sp>
        <p:nvSpPr>
          <p:cNvPr id="1414" name="Shape 1414"/>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lvl="0" rtl="0">
              <a:spcBef>
                <a:spcPts val="0"/>
              </a:spcBef>
              <a:buNone/>
            </a:pPr>
            <a:r>
              <a:rPr lang="en-US" b="1"/>
              <a:t>Protects from:</a:t>
            </a:r>
            <a:r>
              <a:rPr lang="en-US"/>
              <a:t> </a:t>
            </a:r>
            <a:r>
              <a:rPr lang="en-US">
                <a:solidFill>
                  <a:srgbClr val="FF0000"/>
                </a:solidFill>
              </a:rPr>
              <a:t>Hardware obsolescence</a:t>
            </a:r>
          </a:p>
        </p:txBody>
      </p:sp>
      <p:pic>
        <p:nvPicPr>
          <p:cNvPr id="1415" name="Shape 1415" descr="C:\Users\hansok01\Dropbox\Projects\Data Management\Data Management Education\Data Management Online Modules\Camtasia\SupportingMedia\JazzDrive.jpg"/>
          <p:cNvPicPr preferRelativeResize="0"/>
          <p:nvPr/>
        </p:nvPicPr>
        <p:blipFill rotWithShape="1">
          <a:blip r:embed="rId3">
            <a:alphaModFix/>
          </a:blip>
          <a:srcRect/>
          <a:stretch/>
        </p:blipFill>
        <p:spPr>
          <a:xfrm>
            <a:off x="2739807" y="2362200"/>
            <a:ext cx="3969185" cy="3429000"/>
          </a:xfrm>
          <a:prstGeom prst="rect">
            <a:avLst/>
          </a:prstGeom>
          <a:noFill/>
          <a:ln>
            <a:noFill/>
          </a:ln>
          <a:effectLst>
            <a:outerShdw blurRad="50799" dist="38100" dir="16200000" rotWithShape="0">
              <a:srgbClr val="000000">
                <a:alpha val="40000"/>
              </a:srgbClr>
            </a:outerShdw>
          </a:effectLst>
        </p:spPr>
      </p:pic>
      <p:sp>
        <p:nvSpPr>
          <p:cNvPr id="1416" name="Shape 141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104</a:t>
            </a:fld>
            <a:endParaRPr lang="en-US"/>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Preservation</a:t>
            </a:r>
            <a:endParaRPr lang="en-US" b="1"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421"/>
        <p:cNvGrpSpPr/>
        <p:nvPr/>
      </p:nvGrpSpPr>
      <p:grpSpPr>
        <a:xfrm>
          <a:off x="0" y="0"/>
          <a:ext cx="0" cy="0"/>
          <a:chOff x="0" y="0"/>
          <a:chExt cx="0" cy="0"/>
        </a:xfrm>
      </p:grpSpPr>
      <p:sp>
        <p:nvSpPr>
          <p:cNvPr id="1423" name="Shape 1423"/>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lvl="0" rtl="0">
              <a:spcBef>
                <a:spcPts val="0"/>
              </a:spcBef>
              <a:buNone/>
            </a:pPr>
            <a:r>
              <a:rPr lang="en-US" b="1"/>
              <a:t>Protects from:</a:t>
            </a:r>
            <a:r>
              <a:rPr lang="en-US"/>
              <a:t> </a:t>
            </a:r>
            <a:r>
              <a:rPr lang="en-US">
                <a:solidFill>
                  <a:srgbClr val="FF0000"/>
                </a:solidFill>
              </a:rPr>
              <a:t>Software obsolescence</a:t>
            </a:r>
          </a:p>
        </p:txBody>
      </p:sp>
      <p:pic>
        <p:nvPicPr>
          <p:cNvPr id="1424" name="Shape 1424" descr="8600423939_08ec6e4267_b.jpg"/>
          <p:cNvPicPr preferRelativeResize="0"/>
          <p:nvPr/>
        </p:nvPicPr>
        <p:blipFill rotWithShape="1">
          <a:blip r:embed="rId3">
            <a:alphaModFix/>
          </a:blip>
          <a:srcRect/>
          <a:stretch/>
        </p:blipFill>
        <p:spPr>
          <a:xfrm>
            <a:off x="533400" y="2438400"/>
            <a:ext cx="3223411" cy="2209799"/>
          </a:xfrm>
          <a:prstGeom prst="rect">
            <a:avLst/>
          </a:prstGeom>
          <a:noFill/>
          <a:ln>
            <a:noFill/>
          </a:ln>
          <a:effectLst>
            <a:outerShdw blurRad="292100" dist="139700" dir="2700000" algn="tl" rotWithShape="0">
              <a:srgbClr val="333333">
                <a:alpha val="64705"/>
              </a:srgbClr>
            </a:outerShdw>
          </a:effectLst>
        </p:spPr>
      </p:pic>
      <p:pic>
        <p:nvPicPr>
          <p:cNvPr id="1425" name="Shape 1425" descr="52632856_a7abdd32a9_o.jpg"/>
          <p:cNvPicPr preferRelativeResize="0"/>
          <p:nvPr/>
        </p:nvPicPr>
        <p:blipFill rotWithShape="1">
          <a:blip r:embed="rId4">
            <a:alphaModFix/>
          </a:blip>
          <a:srcRect/>
          <a:stretch/>
        </p:blipFill>
        <p:spPr>
          <a:xfrm>
            <a:off x="5029200" y="2057400"/>
            <a:ext cx="3492500" cy="3987800"/>
          </a:xfrm>
          <a:prstGeom prst="rect">
            <a:avLst/>
          </a:prstGeom>
          <a:noFill/>
          <a:ln>
            <a:noFill/>
          </a:ln>
          <a:effectLst>
            <a:outerShdw blurRad="292100" dist="139700" dir="2700000" algn="tl" rotWithShape="0">
              <a:srgbClr val="333333">
                <a:alpha val="64705"/>
              </a:srgbClr>
            </a:outerShdw>
          </a:effectLst>
        </p:spPr>
      </p:pic>
      <p:sp>
        <p:nvSpPr>
          <p:cNvPr id="1426" name="Shape 1426"/>
          <p:cNvSpPr/>
          <p:nvPr/>
        </p:nvSpPr>
        <p:spPr>
          <a:xfrm>
            <a:off x="4953000" y="1828800"/>
            <a:ext cx="3733800" cy="533399"/>
          </a:xfrm>
          <a:prstGeom prst="rect">
            <a:avLst/>
          </a:prstGeom>
          <a:solidFill>
            <a:schemeClr val="lt1"/>
          </a:solidFill>
          <a:ln w="9525" cap="flat" cmpd="sng">
            <a:solidFill>
              <a:schemeClr val="lt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427" name="Shape 1427"/>
          <p:cNvSpPr/>
          <p:nvPr/>
        </p:nvSpPr>
        <p:spPr>
          <a:xfrm>
            <a:off x="3886200" y="3467100"/>
            <a:ext cx="1066799" cy="381000"/>
          </a:xfrm>
          <a:prstGeom prst="rightArrow">
            <a:avLst>
              <a:gd name="adj1" fmla="val 50000"/>
              <a:gd name="adj2" fmla="val 50000"/>
            </a:avLst>
          </a:prstGeom>
          <a:solidFill>
            <a:srgbClr val="FF0000"/>
          </a:solidFill>
          <a:ln w="9525" cap="flat" cmpd="sng">
            <a:solidFill>
              <a:srgbClr val="FF0000"/>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428" name="Shape 142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105</a:t>
            </a:fld>
            <a:endParaRPr lang="en-US"/>
          </a:p>
        </p:txBody>
      </p:sp>
      <p:sp>
        <p:nvSpPr>
          <p:cNvPr id="10"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Preservation</a:t>
            </a:r>
            <a:endParaRPr lang="en-US" b="1"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433"/>
        <p:cNvGrpSpPr/>
        <p:nvPr/>
      </p:nvGrpSpPr>
      <p:grpSpPr>
        <a:xfrm>
          <a:off x="0" y="0"/>
          <a:ext cx="0" cy="0"/>
          <a:chOff x="0" y="0"/>
          <a:chExt cx="0" cy="0"/>
        </a:xfrm>
      </p:grpSpPr>
      <p:sp>
        <p:nvSpPr>
          <p:cNvPr id="1434" name="Shape 1434"/>
          <p:cNvSpPr txBox="1">
            <a:spLocks noGrp="1"/>
          </p:cNvSpPr>
          <p:nvPr>
            <p:ph type="title"/>
          </p:nvPr>
        </p:nvSpPr>
        <p:spPr>
          <a:xfrm>
            <a:off x="457200" y="1543200"/>
            <a:ext cx="8229600" cy="742800"/>
          </a:xfrm>
          <a:prstGeom prst="rect">
            <a:avLst/>
          </a:prstGeom>
          <a:noFill/>
          <a:ln>
            <a:noFill/>
          </a:ln>
        </p:spPr>
        <p:txBody>
          <a:bodyPr lIns="0" tIns="0" rIns="0" bIns="0" anchor="t" anchorCtr="0">
            <a:noAutofit/>
          </a:bodyPr>
          <a:lstStyle/>
          <a:p>
            <a:pPr marL="0" marR="0" lvl="0" indent="0" algn="l" rtl="0">
              <a:spcBef>
                <a:spcPts val="0"/>
              </a:spcBef>
              <a:spcAft>
                <a:spcPts val="0"/>
              </a:spcAft>
              <a:buSzPct val="25000"/>
              <a:buNone/>
            </a:pPr>
            <a:r>
              <a:rPr lang="en-US" sz="2800" b="0" u="none" strike="noStrike" cap="none" dirty="0" smtClean="0">
                <a:solidFill>
                  <a:srgbClr val="FF0000"/>
                </a:solidFill>
                <a:latin typeface="Arial"/>
                <a:ea typeface="Arial"/>
                <a:cs typeface="Arial"/>
                <a:sym typeface="Arial"/>
              </a:rPr>
              <a:t>Collection </a:t>
            </a:r>
            <a:r>
              <a:rPr lang="en-US" sz="2800" b="0" u="none" strike="noStrike" cap="none" dirty="0">
                <a:solidFill>
                  <a:srgbClr val="000000"/>
                </a:solidFill>
                <a:latin typeface="Arial"/>
                <a:ea typeface="Arial"/>
                <a:cs typeface="Arial"/>
                <a:sym typeface="Arial"/>
              </a:rPr>
              <a:t>vs</a:t>
            </a:r>
            <a:r>
              <a:rPr lang="en-US" sz="2800" b="0" i="1" u="none" strike="noStrike" cap="none" dirty="0">
                <a:solidFill>
                  <a:srgbClr val="FF0000"/>
                </a:solidFill>
                <a:latin typeface="Arial"/>
                <a:ea typeface="Arial"/>
                <a:cs typeface="Arial"/>
                <a:sym typeface="Arial"/>
              </a:rPr>
              <a:t> </a:t>
            </a:r>
            <a:r>
              <a:rPr lang="en-US" sz="2800" dirty="0">
                <a:solidFill>
                  <a:srgbClr val="FF0000"/>
                </a:solidFill>
                <a:latin typeface="Arial"/>
                <a:ea typeface="Arial"/>
                <a:cs typeface="Arial"/>
                <a:sym typeface="Arial"/>
              </a:rPr>
              <a:t>D</a:t>
            </a:r>
            <a:r>
              <a:rPr lang="en-US" sz="2800" b="0" u="none" strike="noStrike" cap="none" dirty="0">
                <a:solidFill>
                  <a:srgbClr val="FF0000"/>
                </a:solidFill>
                <a:latin typeface="Arial"/>
                <a:ea typeface="Arial"/>
                <a:cs typeface="Arial"/>
                <a:sym typeface="Arial"/>
              </a:rPr>
              <a:t>issemination</a:t>
            </a:r>
            <a:r>
              <a:rPr lang="en-US" sz="2800" b="0" i="0" u="none" strike="noStrike" cap="none" dirty="0">
                <a:solidFill>
                  <a:srgbClr val="000000"/>
                </a:solidFill>
                <a:latin typeface="Arial"/>
                <a:ea typeface="Arial"/>
                <a:cs typeface="Arial"/>
                <a:sym typeface="Arial"/>
              </a:rPr>
              <a:t/>
            </a:r>
            <a:br>
              <a:rPr lang="en-US" sz="2800" b="0" i="0" u="none" strike="noStrike" cap="none" dirty="0">
                <a:solidFill>
                  <a:srgbClr val="000000"/>
                </a:solidFill>
                <a:latin typeface="Arial"/>
                <a:ea typeface="Arial"/>
                <a:cs typeface="Arial"/>
                <a:sym typeface="Arial"/>
              </a:rPr>
            </a:br>
            <a:endParaRPr lang="en-US" sz="2800" b="0" i="0" u="none" strike="noStrike" cap="none" dirty="0">
              <a:solidFill>
                <a:srgbClr val="000000"/>
              </a:solidFill>
              <a:latin typeface="Arial"/>
              <a:ea typeface="Arial"/>
              <a:cs typeface="Arial"/>
              <a:sym typeface="Arial"/>
            </a:endParaRPr>
          </a:p>
        </p:txBody>
      </p:sp>
      <p:pic>
        <p:nvPicPr>
          <p:cNvPr id="1435" name="Shape 1435"/>
          <p:cNvPicPr preferRelativeResize="0"/>
          <p:nvPr/>
        </p:nvPicPr>
        <p:blipFill rotWithShape="1">
          <a:blip r:embed="rId3">
            <a:alphaModFix/>
          </a:blip>
          <a:srcRect/>
          <a:stretch/>
        </p:blipFill>
        <p:spPr>
          <a:xfrm>
            <a:off x="381000" y="2514600"/>
            <a:ext cx="4086796" cy="2648320"/>
          </a:xfrm>
          <a:prstGeom prst="rect">
            <a:avLst/>
          </a:prstGeom>
          <a:noFill/>
          <a:ln>
            <a:noFill/>
          </a:ln>
          <a:effectLst>
            <a:outerShdw blurRad="50799" dist="38100" dir="16200000" rotWithShape="0">
              <a:srgbClr val="000000">
                <a:alpha val="40000"/>
              </a:srgbClr>
            </a:outerShdw>
          </a:effectLst>
        </p:spPr>
      </p:pic>
      <p:pic>
        <p:nvPicPr>
          <p:cNvPr id="1436" name="Shape 1436"/>
          <p:cNvPicPr preferRelativeResize="0">
            <a:picLocks noGrp="1"/>
          </p:cNvPicPr>
          <p:nvPr>
            <p:ph type="body" idx="1"/>
          </p:nvPr>
        </p:nvPicPr>
        <p:blipFill rotWithShape="1">
          <a:blip r:embed="rId4">
            <a:alphaModFix/>
          </a:blip>
          <a:srcRect/>
          <a:stretch/>
        </p:blipFill>
        <p:spPr>
          <a:xfrm>
            <a:off x="5105400" y="2048059"/>
            <a:ext cx="3295500" cy="3581400"/>
          </a:xfrm>
          <a:prstGeom prst="rect">
            <a:avLst/>
          </a:prstGeom>
          <a:noFill/>
          <a:ln>
            <a:noFill/>
          </a:ln>
        </p:spPr>
      </p:pic>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Preservation</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441"/>
        <p:cNvGrpSpPr/>
        <p:nvPr/>
      </p:nvGrpSpPr>
      <p:grpSpPr>
        <a:xfrm>
          <a:off x="0" y="0"/>
          <a:ext cx="0" cy="0"/>
          <a:chOff x="0" y="0"/>
          <a:chExt cx="0" cy="0"/>
        </a:xfrm>
      </p:grpSpPr>
      <p:sp>
        <p:nvSpPr>
          <p:cNvPr id="1442" name="Shape 1442"/>
          <p:cNvSpPr/>
          <p:nvPr/>
        </p:nvSpPr>
        <p:spPr>
          <a:xfrm>
            <a:off x="0" y="3200400"/>
            <a:ext cx="9144000" cy="762000"/>
          </a:xfrm>
          <a:prstGeom prst="rect">
            <a:avLst/>
          </a:prstGeom>
          <a:solidFill>
            <a:srgbClr val="0070C0"/>
          </a:solidFill>
          <a:ln w="9525" cap="flat" cmpd="sng">
            <a:solidFill>
              <a:srgbClr val="E0BBF9"/>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pic>
        <p:nvPicPr>
          <p:cNvPr id="1444" name="Shape 1444"/>
          <p:cNvPicPr preferRelativeResize="0"/>
          <p:nvPr/>
        </p:nvPicPr>
        <p:blipFill rotWithShape="1">
          <a:blip r:embed="rId3">
            <a:alphaModFix/>
          </a:blip>
          <a:srcRect/>
          <a:stretch/>
        </p:blipFill>
        <p:spPr>
          <a:xfrm>
            <a:off x="381000" y="2665475"/>
            <a:ext cx="1828800" cy="1677923"/>
          </a:xfrm>
          <a:prstGeom prst="rect">
            <a:avLst/>
          </a:prstGeom>
          <a:noFill/>
          <a:ln>
            <a:noFill/>
          </a:ln>
        </p:spPr>
      </p:pic>
      <p:pic>
        <p:nvPicPr>
          <p:cNvPr id="1445" name="Shape 1445"/>
          <p:cNvPicPr preferRelativeResize="0"/>
          <p:nvPr/>
        </p:nvPicPr>
        <p:blipFill rotWithShape="1">
          <a:blip r:embed="rId4">
            <a:alphaModFix/>
          </a:blip>
          <a:srcRect/>
          <a:stretch/>
        </p:blipFill>
        <p:spPr>
          <a:xfrm>
            <a:off x="2438400" y="2665475"/>
            <a:ext cx="1827924" cy="1827924"/>
          </a:xfrm>
          <a:prstGeom prst="rect">
            <a:avLst/>
          </a:prstGeom>
          <a:noFill/>
          <a:ln>
            <a:noFill/>
          </a:ln>
        </p:spPr>
      </p:pic>
      <p:pic>
        <p:nvPicPr>
          <p:cNvPr id="1446" name="Shape 1446"/>
          <p:cNvPicPr preferRelativeResize="0"/>
          <p:nvPr/>
        </p:nvPicPr>
        <p:blipFill rotWithShape="1">
          <a:blip r:embed="rId5">
            <a:alphaModFix/>
          </a:blip>
          <a:srcRect/>
          <a:stretch/>
        </p:blipFill>
        <p:spPr>
          <a:xfrm>
            <a:off x="4495800" y="2665475"/>
            <a:ext cx="1637424" cy="1637424"/>
          </a:xfrm>
          <a:prstGeom prst="rect">
            <a:avLst/>
          </a:prstGeom>
          <a:noFill/>
          <a:ln>
            <a:noFill/>
          </a:ln>
        </p:spPr>
      </p:pic>
      <p:pic>
        <p:nvPicPr>
          <p:cNvPr id="1447" name="Shape 1447"/>
          <p:cNvPicPr preferRelativeResize="0"/>
          <p:nvPr/>
        </p:nvPicPr>
        <p:blipFill rotWithShape="1">
          <a:blip r:embed="rId6">
            <a:alphaModFix/>
          </a:blip>
          <a:srcRect/>
          <a:stretch/>
        </p:blipFill>
        <p:spPr>
          <a:xfrm>
            <a:off x="6400800" y="2665475"/>
            <a:ext cx="1677923" cy="1677923"/>
          </a:xfrm>
          <a:prstGeom prst="rect">
            <a:avLst/>
          </a:prstGeom>
          <a:noFill/>
          <a:ln>
            <a:noFill/>
          </a:ln>
        </p:spPr>
      </p:pic>
      <p:sp>
        <p:nvSpPr>
          <p:cNvPr id="1448" name="Shape 144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107</a:t>
            </a:fld>
            <a:endParaRPr lang="en-US"/>
          </a:p>
        </p:txBody>
      </p:sp>
      <p:sp>
        <p:nvSpPr>
          <p:cNvPr id="10"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Trusted Open Formats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452"/>
        <p:cNvGrpSpPr/>
        <p:nvPr/>
      </p:nvGrpSpPr>
      <p:grpSpPr>
        <a:xfrm>
          <a:off x="0" y="0"/>
          <a:ext cx="0" cy="0"/>
          <a:chOff x="0" y="0"/>
          <a:chExt cx="0" cy="0"/>
        </a:xfrm>
      </p:grpSpPr>
      <p:sp>
        <p:nvSpPr>
          <p:cNvPr id="1454" name="Shape 1454"/>
          <p:cNvSpPr txBox="1">
            <a:spLocks noGrp="1"/>
          </p:cNvSpPr>
          <p:nvPr>
            <p:ph type="body" idx="4294967295"/>
          </p:nvPr>
        </p:nvSpPr>
        <p:spPr>
          <a:xfrm>
            <a:off x="304800" y="1790700"/>
            <a:ext cx="8382000" cy="4533900"/>
          </a:xfrm>
          <a:prstGeom prst="rect">
            <a:avLst/>
          </a:prstGeom>
          <a:noFill/>
          <a:ln>
            <a:noFill/>
          </a:ln>
        </p:spPr>
        <p:txBody>
          <a:bodyPr lIns="0" tIns="0" rIns="0" bIns="0" anchor="t" anchorCtr="0">
            <a:noAutofit/>
          </a:bodyPr>
          <a:lstStyle/>
          <a:p>
            <a:pPr marL="0" marR="0" lvl="0" indent="0" algn="l" rtl="0">
              <a:spcBef>
                <a:spcPts val="0"/>
              </a:spcBef>
              <a:spcAft>
                <a:spcPts val="0"/>
              </a:spcAft>
              <a:buClr>
                <a:schemeClr val="dk2"/>
              </a:buClr>
              <a:buSzPct val="25000"/>
              <a:buFont typeface="Times New Roman"/>
              <a:buNone/>
            </a:pPr>
            <a:endParaRPr sz="2600" b="0" i="0" u="none" strike="noStrike" cap="none">
              <a:solidFill>
                <a:schemeClr val="dk1"/>
              </a:solidFill>
              <a:latin typeface="Source Sans Pro"/>
              <a:ea typeface="Source Sans Pro"/>
              <a:cs typeface="Source Sans Pro"/>
              <a:sym typeface="Source Sans Pro"/>
            </a:endParaRPr>
          </a:p>
          <a:p>
            <a:pPr marL="0" marR="0" lvl="0" indent="0" algn="ctr" rtl="0">
              <a:spcBef>
                <a:spcPts val="1200"/>
              </a:spcBef>
              <a:spcAft>
                <a:spcPts val="0"/>
              </a:spcAft>
              <a:buClr>
                <a:schemeClr val="dk2"/>
              </a:buClr>
              <a:buSzPct val="25000"/>
              <a:buFont typeface="Times New Roman"/>
              <a:buNone/>
            </a:pPr>
            <a:endParaRPr sz="2600" b="0" i="0" u="none" strike="noStrike" cap="none">
              <a:solidFill>
                <a:schemeClr val="dk1"/>
              </a:solidFill>
              <a:latin typeface="Source Sans Pro"/>
              <a:ea typeface="Source Sans Pro"/>
              <a:cs typeface="Source Sans Pro"/>
              <a:sym typeface="Source Sans Pro"/>
            </a:endParaRPr>
          </a:p>
          <a:p>
            <a:pPr marL="0" marR="0" lvl="0" indent="0" algn="ctr" rtl="0">
              <a:spcBef>
                <a:spcPts val="1200"/>
              </a:spcBef>
              <a:spcAft>
                <a:spcPts val="0"/>
              </a:spcAft>
              <a:buClr>
                <a:schemeClr val="dk2"/>
              </a:buClr>
              <a:buSzPct val="25000"/>
              <a:buFont typeface="Times New Roman"/>
              <a:buNone/>
            </a:pPr>
            <a:endParaRPr sz="2600" b="0" i="0" u="none" strike="noStrike" cap="none">
              <a:solidFill>
                <a:schemeClr val="dk1"/>
              </a:solidFill>
              <a:latin typeface="Source Sans Pro"/>
              <a:ea typeface="Source Sans Pro"/>
              <a:cs typeface="Source Sans Pro"/>
              <a:sym typeface="Source Sans Pro"/>
            </a:endParaRPr>
          </a:p>
          <a:p>
            <a:pPr marL="0" marR="0" lvl="0" indent="0" algn="ctr" rtl="0">
              <a:spcBef>
                <a:spcPts val="1200"/>
              </a:spcBef>
              <a:spcAft>
                <a:spcPts val="0"/>
              </a:spcAft>
              <a:buClr>
                <a:schemeClr val="dk2"/>
              </a:buClr>
              <a:buSzPct val="25000"/>
              <a:buFont typeface="Times New Roman"/>
              <a:buNone/>
            </a:pPr>
            <a:r>
              <a:rPr lang="en-US" sz="6600" b="1" i="0" u="none" strike="noStrike" cap="none">
                <a:solidFill>
                  <a:srgbClr val="FF0000"/>
                </a:solidFill>
                <a:latin typeface="Source Sans Pro"/>
                <a:ea typeface="Source Sans Pro"/>
                <a:cs typeface="Source Sans Pro"/>
                <a:sym typeface="Source Sans Pro"/>
              </a:rPr>
              <a:t>≠</a:t>
            </a:r>
          </a:p>
          <a:p>
            <a:pPr marL="285750" marR="0" lvl="0" indent="-285750" algn="l" rtl="0">
              <a:spcBef>
                <a:spcPts val="1200"/>
              </a:spcBef>
              <a:spcAft>
                <a:spcPts val="0"/>
              </a:spcAft>
              <a:buClr>
                <a:schemeClr val="dk2"/>
              </a:buClr>
              <a:buSzPct val="100000"/>
              <a:buFont typeface="Times New Roman"/>
              <a:buNone/>
            </a:pPr>
            <a:endParaRPr sz="2600" b="0" i="0" u="none" strike="noStrike" cap="none">
              <a:solidFill>
                <a:schemeClr val="dk1"/>
              </a:solidFill>
              <a:latin typeface="Source Sans Pro"/>
              <a:ea typeface="Source Sans Pro"/>
              <a:cs typeface="Source Sans Pro"/>
              <a:sym typeface="Source Sans Pro"/>
            </a:endParaRPr>
          </a:p>
          <a:p>
            <a:pPr marL="285750" marR="0" lvl="0" indent="-285750" algn="l" rtl="0">
              <a:spcBef>
                <a:spcPts val="1200"/>
              </a:spcBef>
              <a:spcAft>
                <a:spcPts val="0"/>
              </a:spcAft>
              <a:buClr>
                <a:schemeClr val="dk2"/>
              </a:buClr>
              <a:buSzPct val="100000"/>
              <a:buFont typeface="Times New Roman"/>
              <a:buNone/>
            </a:pPr>
            <a:endParaRPr sz="2600" b="0" i="0" u="none" strike="noStrike" cap="none">
              <a:solidFill>
                <a:schemeClr val="dk1"/>
              </a:solidFill>
              <a:latin typeface="Source Sans Pro"/>
              <a:ea typeface="Source Sans Pro"/>
              <a:cs typeface="Source Sans Pro"/>
              <a:sym typeface="Source Sans Pro"/>
            </a:endParaRPr>
          </a:p>
        </p:txBody>
      </p:sp>
      <p:pic>
        <p:nvPicPr>
          <p:cNvPr id="1455" name="Shape 1455"/>
          <p:cNvPicPr preferRelativeResize="0"/>
          <p:nvPr/>
        </p:nvPicPr>
        <p:blipFill rotWithShape="1">
          <a:blip r:embed="rId3">
            <a:alphaModFix/>
          </a:blip>
          <a:srcRect l="57609" t="206"/>
          <a:stretch/>
        </p:blipFill>
        <p:spPr>
          <a:xfrm>
            <a:off x="990600" y="2133600"/>
            <a:ext cx="2710500" cy="4216800"/>
          </a:xfrm>
          <a:prstGeom prst="rect">
            <a:avLst/>
          </a:prstGeom>
          <a:noFill/>
          <a:ln w="9525" cap="flat" cmpd="sng">
            <a:solidFill>
              <a:schemeClr val="dk2"/>
            </a:solidFill>
            <a:prstDash val="solid"/>
            <a:round/>
            <a:headEnd type="none" w="med" len="med"/>
            <a:tailEnd type="none" w="med" len="med"/>
          </a:ln>
        </p:spPr>
      </p:pic>
      <p:pic>
        <p:nvPicPr>
          <p:cNvPr id="1456" name="Shape 1456"/>
          <p:cNvPicPr preferRelativeResize="0"/>
          <p:nvPr/>
        </p:nvPicPr>
        <p:blipFill rotWithShape="1">
          <a:blip r:embed="rId4">
            <a:alphaModFix/>
          </a:blip>
          <a:srcRect/>
          <a:stretch/>
        </p:blipFill>
        <p:spPr>
          <a:xfrm>
            <a:off x="5162369" y="2667000"/>
            <a:ext cx="3625799" cy="2562300"/>
          </a:xfrm>
          <a:prstGeom prst="rect">
            <a:avLst/>
          </a:prstGeom>
          <a:noFill/>
          <a:ln>
            <a:noFill/>
          </a:ln>
        </p:spPr>
      </p:pic>
      <p:sp>
        <p:nvSpPr>
          <p:cNvPr id="1457" name="Shape 1457"/>
          <p:cNvSpPr txBox="1"/>
          <p:nvPr/>
        </p:nvSpPr>
        <p:spPr>
          <a:xfrm>
            <a:off x="981075" y="1600200"/>
            <a:ext cx="2720100" cy="4457700"/>
          </a:xfrm>
          <a:prstGeom prst="rect">
            <a:avLst/>
          </a:prstGeom>
          <a:noFill/>
          <a:ln>
            <a:noFill/>
          </a:ln>
        </p:spPr>
        <p:txBody>
          <a:bodyPr lIns="0" tIns="0" rIns="0" bIns="0" anchor="t" anchorCtr="0">
            <a:noAutofit/>
          </a:bodyPr>
          <a:lstStyle/>
          <a:p>
            <a:pPr marL="0" marR="0" lvl="0" indent="0" algn="ctr" rtl="0">
              <a:spcBef>
                <a:spcPts val="0"/>
              </a:spcBef>
              <a:spcAft>
                <a:spcPts val="0"/>
              </a:spcAft>
              <a:buClr>
                <a:schemeClr val="dk2"/>
              </a:buClr>
              <a:buSzPct val="25000"/>
              <a:buFont typeface="Times New Roman"/>
              <a:buNone/>
            </a:pPr>
            <a:r>
              <a:rPr lang="en-US" sz="2800" b="1">
                <a:solidFill>
                  <a:schemeClr val="dk1"/>
                </a:solidFill>
              </a:rPr>
              <a:t>Microsoft Excel</a:t>
            </a:r>
          </a:p>
          <a:p>
            <a:pPr marL="285750" marR="0" lvl="0" indent="-285750" algn="ctr" rtl="0">
              <a:spcBef>
                <a:spcPts val="1200"/>
              </a:spcBef>
              <a:spcAft>
                <a:spcPts val="0"/>
              </a:spcAft>
              <a:buClr>
                <a:schemeClr val="dk2"/>
              </a:buClr>
              <a:buFont typeface="Times New Roman"/>
              <a:buNone/>
            </a:pPr>
            <a:endParaRPr sz="2800" b="1">
              <a:solidFill>
                <a:schemeClr val="dk1"/>
              </a:solidFill>
            </a:endParaRPr>
          </a:p>
          <a:p>
            <a:pPr marL="285750" marR="0" lvl="0" indent="-285750" algn="ctr" rtl="0">
              <a:spcBef>
                <a:spcPts val="1200"/>
              </a:spcBef>
              <a:spcAft>
                <a:spcPts val="0"/>
              </a:spcAft>
              <a:buClr>
                <a:schemeClr val="dk2"/>
              </a:buClr>
              <a:buFont typeface="Times New Roman"/>
              <a:buNone/>
            </a:pPr>
            <a:endParaRPr sz="2800" b="1">
              <a:solidFill>
                <a:schemeClr val="dk1"/>
              </a:solidFill>
            </a:endParaRPr>
          </a:p>
        </p:txBody>
      </p:sp>
      <p:sp>
        <p:nvSpPr>
          <p:cNvPr id="1458" name="Shape 1458"/>
          <p:cNvSpPr txBox="1"/>
          <p:nvPr/>
        </p:nvSpPr>
        <p:spPr>
          <a:xfrm>
            <a:off x="5162369" y="1600200"/>
            <a:ext cx="3625799" cy="4870500"/>
          </a:xfrm>
          <a:prstGeom prst="rect">
            <a:avLst/>
          </a:prstGeom>
          <a:noFill/>
          <a:ln>
            <a:noFill/>
          </a:ln>
        </p:spPr>
        <p:txBody>
          <a:bodyPr lIns="0" tIns="0" rIns="0" bIns="0" anchor="t" anchorCtr="0">
            <a:noAutofit/>
          </a:bodyPr>
          <a:lstStyle/>
          <a:p>
            <a:pPr marL="0" marR="0" lvl="0" indent="0" algn="ctr" rtl="0">
              <a:spcBef>
                <a:spcPts val="0"/>
              </a:spcBef>
              <a:spcAft>
                <a:spcPts val="0"/>
              </a:spcAft>
              <a:buClr>
                <a:schemeClr val="dk2"/>
              </a:buClr>
              <a:buSzPct val="25000"/>
              <a:buFont typeface="Times New Roman"/>
              <a:buNone/>
            </a:pPr>
            <a:r>
              <a:rPr lang="en-US" sz="2800" b="1">
                <a:solidFill>
                  <a:schemeClr val="dk1"/>
                </a:solidFill>
              </a:rPr>
              <a:t>Molecular Devices pClamp Software</a:t>
            </a:r>
          </a:p>
          <a:p>
            <a:pPr marL="285750" marR="0" lvl="0" indent="-285750" algn="ctr" rtl="0">
              <a:spcBef>
                <a:spcPts val="1200"/>
              </a:spcBef>
              <a:spcAft>
                <a:spcPts val="0"/>
              </a:spcAft>
              <a:buClr>
                <a:schemeClr val="dk2"/>
              </a:buClr>
              <a:buFont typeface="Times New Roman"/>
              <a:buNone/>
            </a:pPr>
            <a:endParaRPr sz="2800" b="1">
              <a:solidFill>
                <a:schemeClr val="dk1"/>
              </a:solidFill>
            </a:endParaRPr>
          </a:p>
          <a:p>
            <a:pPr marL="285750" marR="0" lvl="0" indent="-285750" algn="ctr" rtl="0">
              <a:spcBef>
                <a:spcPts val="1200"/>
              </a:spcBef>
              <a:spcAft>
                <a:spcPts val="0"/>
              </a:spcAft>
              <a:buClr>
                <a:schemeClr val="dk2"/>
              </a:buClr>
              <a:buFont typeface="Times New Roman"/>
              <a:buNone/>
            </a:pPr>
            <a:endParaRPr sz="2800" b="1">
              <a:solidFill>
                <a:schemeClr val="dk1"/>
              </a:solidFill>
            </a:endParaRPr>
          </a:p>
        </p:txBody>
      </p:sp>
      <p:sp>
        <p:nvSpPr>
          <p:cNvPr id="1459" name="Shape 1459"/>
          <p:cNvSpPr txBox="1">
            <a:spLocks noGrp="1"/>
          </p:cNvSpPr>
          <p:nvPr>
            <p:ph type="sldNum" idx="12"/>
          </p:nvPr>
        </p:nvSpPr>
        <p:spPr>
          <a:xfrm>
            <a:off x="8472457" y="63700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108</a:t>
            </a:fld>
            <a:endParaRPr lang="en-US"/>
          </a:p>
        </p:txBody>
      </p:sp>
      <p:sp>
        <p:nvSpPr>
          <p:cNvPr id="12"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However…</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stretch>
            <a:fillRect l="-6998" r="-6999"/>
          </a:stretch>
        </a:blipFill>
        <a:effectLst/>
      </p:bgPr>
    </p:bg>
    <p:spTree>
      <p:nvGrpSpPr>
        <p:cNvPr id="1" name="Shape 1464"/>
        <p:cNvGrpSpPr/>
        <p:nvPr/>
      </p:nvGrpSpPr>
      <p:grpSpPr>
        <a:xfrm>
          <a:off x="0" y="0"/>
          <a:ext cx="0" cy="0"/>
          <a:chOff x="0" y="0"/>
          <a:chExt cx="0" cy="0"/>
        </a:xfrm>
      </p:grpSpPr>
      <p:sp>
        <p:nvSpPr>
          <p:cNvPr id="1465" name="Shape 1465"/>
          <p:cNvSpPr txBox="1">
            <a:spLocks noGrp="1"/>
          </p:cNvSpPr>
          <p:nvPr>
            <p:ph type="title"/>
          </p:nvPr>
        </p:nvSpPr>
        <p:spPr>
          <a:xfrm>
            <a:off x="457200" y="400050"/>
            <a:ext cx="8229600" cy="742949"/>
          </a:xfrm>
          <a:prstGeom prst="rect">
            <a:avLst/>
          </a:prstGeom>
          <a:noFill/>
          <a:ln>
            <a:noFill/>
          </a:ln>
        </p:spPr>
        <p:txBody>
          <a:bodyPr lIns="0" tIns="0" rIns="0" bIns="0" anchor="t" anchorCtr="0">
            <a:noAutofit/>
          </a:bodyPr>
          <a:lstStyle/>
          <a:p>
            <a:pPr marL="0" marR="0" lvl="0" indent="0" algn="l" rtl="0">
              <a:spcBef>
                <a:spcPts val="0"/>
              </a:spcBef>
              <a:spcAft>
                <a:spcPts val="0"/>
              </a:spcAft>
              <a:buSzPct val="25000"/>
              <a:buNone/>
            </a:pPr>
            <a:r>
              <a:rPr lang="en-US" sz="4000" b="1" i="0" u="none" strike="noStrike" cap="none">
                <a:solidFill>
                  <a:schemeClr val="lt1"/>
                </a:solidFill>
                <a:latin typeface="Arial"/>
                <a:ea typeface="Arial"/>
                <a:cs typeface="Arial"/>
                <a:sym typeface="Arial"/>
              </a:rPr>
              <a:t>If your data is irreplaceable…</a:t>
            </a:r>
          </a:p>
        </p:txBody>
      </p:sp>
      <p:sp>
        <p:nvSpPr>
          <p:cNvPr id="1466" name="Shape 1466"/>
          <p:cNvSpPr txBox="1">
            <a:spLocks noGrp="1"/>
          </p:cNvSpPr>
          <p:nvPr>
            <p:ph type="body" idx="1"/>
          </p:nvPr>
        </p:nvSpPr>
        <p:spPr>
          <a:xfrm>
            <a:off x="457200" y="1409700"/>
            <a:ext cx="8229600" cy="4533899"/>
          </a:xfrm>
          <a:prstGeom prst="rect">
            <a:avLst/>
          </a:prstGeom>
          <a:noFill/>
          <a:ln>
            <a:noFill/>
          </a:ln>
        </p:spPr>
        <p:txBody>
          <a:bodyPr lIns="0" tIns="0" rIns="0" bIns="0" anchor="t" anchorCtr="0">
            <a:noAutofit/>
          </a:bodyPr>
          <a:lstStyle/>
          <a:p>
            <a:pPr marL="285750" marR="0" lvl="0" indent="-285750" algn="l" rtl="0">
              <a:spcBef>
                <a:spcPts val="0"/>
              </a:spcBef>
              <a:spcAft>
                <a:spcPts val="0"/>
              </a:spcAft>
              <a:buClr>
                <a:schemeClr val="dk2"/>
              </a:buClr>
              <a:buSzPct val="100000"/>
              <a:buFont typeface="Times New Roman"/>
              <a:buNone/>
            </a:pPr>
            <a:endParaRPr sz="2600" b="0" i="0" u="none" strike="noStrike" cap="none">
              <a:solidFill>
                <a:schemeClr val="dk1"/>
              </a:solidFill>
              <a:latin typeface="Source Sans Pro"/>
              <a:ea typeface="Source Sans Pro"/>
              <a:cs typeface="Source Sans Pro"/>
              <a:sym typeface="Source Sans Pro"/>
            </a:endParaRPr>
          </a:p>
          <a:p>
            <a:pPr marL="285750" marR="0" lvl="0" indent="-285750" algn="l" rtl="0">
              <a:spcBef>
                <a:spcPts val="1200"/>
              </a:spcBef>
              <a:spcAft>
                <a:spcPts val="0"/>
              </a:spcAft>
              <a:buClr>
                <a:schemeClr val="dk2"/>
              </a:buClr>
              <a:buSzPct val="100000"/>
              <a:buFont typeface="Times New Roman"/>
              <a:buNone/>
            </a:pPr>
            <a:endParaRPr sz="2600" b="0" i="0" u="none" strike="noStrike" cap="none">
              <a:solidFill>
                <a:schemeClr val="dk1"/>
              </a:solidFill>
              <a:latin typeface="Source Sans Pro"/>
              <a:ea typeface="Source Sans Pro"/>
              <a:cs typeface="Source Sans Pro"/>
              <a:sym typeface="Source Sans Pro"/>
            </a:endParaRPr>
          </a:p>
        </p:txBody>
      </p:sp>
      <p:pic>
        <p:nvPicPr>
          <p:cNvPr id="1467" name="Shape 1467"/>
          <p:cNvPicPr preferRelativeResize="0"/>
          <p:nvPr/>
        </p:nvPicPr>
        <p:blipFill rotWithShape="1">
          <a:blip r:embed="rId4">
            <a:alphaModFix/>
          </a:blip>
          <a:srcRect/>
          <a:stretch/>
        </p:blipFill>
        <p:spPr>
          <a:xfrm>
            <a:off x="3352362" y="2665475"/>
            <a:ext cx="1827924" cy="1827924"/>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16500" y="1676400"/>
            <a:ext cx="8404650" cy="4555200"/>
          </a:xfrm>
          <a:prstGeom prst="rect">
            <a:avLst/>
          </a:prstGeom>
          <a:noFill/>
          <a:ln>
            <a:noFill/>
          </a:ln>
        </p:spPr>
        <p:txBody>
          <a:bodyPr lIns="0" tIns="0" rIns="0" bIns="0" anchor="t" anchorCtr="0">
            <a:noAutofit/>
          </a:bodyPr>
          <a:lstStyle/>
          <a:p>
            <a:pPr lvl="0">
              <a:buSzPct val="25000"/>
            </a:pPr>
            <a:r>
              <a:rPr lang="en-US" sz="2400" b="1" dirty="0"/>
              <a:t>Suggested that data management plans will have to include:</a:t>
            </a:r>
          </a:p>
          <a:p>
            <a:pPr marL="512762" lvl="1" indent="-80962" rtl="0">
              <a:spcBef>
                <a:spcPts val="0"/>
              </a:spcBef>
              <a:buChar char="✓"/>
            </a:pPr>
            <a:r>
              <a:rPr lang="en-US" sz="2400" dirty="0" smtClean="0"/>
              <a:t>Full </a:t>
            </a:r>
            <a:r>
              <a:rPr lang="en-US" sz="2400" dirty="0"/>
              <a:t>descriptions of the data and how it was </a:t>
            </a:r>
            <a:r>
              <a:rPr lang="en-US" sz="2400" dirty="0" smtClean="0"/>
              <a:t>collected</a:t>
            </a:r>
          </a:p>
          <a:p>
            <a:pPr marL="512762" lvl="1" indent="-80962">
              <a:buFontTx/>
              <a:buChar char="✓"/>
            </a:pPr>
            <a:r>
              <a:rPr lang="en-US" sz="2400" dirty="0"/>
              <a:t>What software/tools you used to create the data</a:t>
            </a:r>
          </a:p>
          <a:p>
            <a:pPr marL="512762" lvl="1" indent="-80962" rtl="0">
              <a:spcBef>
                <a:spcPts val="0"/>
              </a:spcBef>
              <a:buChar char="✓"/>
            </a:pPr>
            <a:endParaRPr lang="en-US" sz="2400" dirty="0"/>
          </a:p>
          <a:p>
            <a:pPr lvl="1" rtl="0">
              <a:spcBef>
                <a:spcPts val="0"/>
              </a:spcBef>
              <a:buClr>
                <a:schemeClr val="dk2"/>
              </a:buClr>
              <a:buSzPct val="142857"/>
              <a:buFont typeface="Times New Roman"/>
              <a:buNone/>
            </a:pPr>
            <a:endParaRPr sz="2400" dirty="0"/>
          </a:p>
        </p:txBody>
      </p:sp>
      <p:sp>
        <p:nvSpPr>
          <p:cNvPr id="175" name="Shape 17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11</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White Paper</a:t>
            </a:r>
            <a:endParaRPr lang="en-US" b="1" dirty="0"/>
          </a:p>
        </p:txBody>
      </p:sp>
      <p:pic>
        <p:nvPicPr>
          <p:cNvPr id="9" name="Shape 122"/>
          <p:cNvPicPr preferRelativeResize="0"/>
          <p:nvPr/>
        </p:nvPicPr>
        <p:blipFill rotWithShape="1">
          <a:blip r:embed="rId3">
            <a:alphaModFix/>
          </a:blip>
          <a:srcRect/>
          <a:stretch/>
        </p:blipFill>
        <p:spPr>
          <a:xfrm>
            <a:off x="304800" y="152400"/>
            <a:ext cx="1244700" cy="1095000"/>
          </a:xfrm>
          <a:prstGeom prst="rect">
            <a:avLst/>
          </a:prstGeom>
          <a:noFill/>
          <a:ln>
            <a:noFill/>
          </a:ln>
        </p:spPr>
      </p:pic>
    </p:spTree>
    <p:extLst>
      <p:ext uri="{BB962C8B-B14F-4D97-AF65-F5344CB8AC3E}">
        <p14:creationId xmlns:p14="http://schemas.microsoft.com/office/powerpoint/2010/main" val="350737273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472"/>
        <p:cNvGrpSpPr/>
        <p:nvPr/>
      </p:nvGrpSpPr>
      <p:grpSpPr>
        <a:xfrm>
          <a:off x="0" y="0"/>
          <a:ext cx="0" cy="0"/>
          <a:chOff x="0" y="0"/>
          <a:chExt cx="0" cy="0"/>
        </a:xfrm>
      </p:grpSpPr>
      <p:sp>
        <p:nvSpPr>
          <p:cNvPr id="1473" name="Shape 1473"/>
          <p:cNvSpPr txBox="1">
            <a:spLocks noGrp="1"/>
          </p:cNvSpPr>
          <p:nvPr>
            <p:ph type="title"/>
          </p:nvPr>
        </p:nvSpPr>
        <p:spPr>
          <a:xfrm>
            <a:off x="311700" y="1600200"/>
            <a:ext cx="8520600" cy="763500"/>
          </a:xfrm>
          <a:prstGeom prst="rect">
            <a:avLst/>
          </a:prstGeom>
          <a:noFill/>
          <a:ln>
            <a:noFill/>
          </a:ln>
        </p:spPr>
        <p:txBody>
          <a:bodyPr lIns="0" tIns="0" rIns="0" bIns="0" anchor="t" anchorCtr="0">
            <a:noAutofit/>
          </a:bodyPr>
          <a:lstStyle/>
          <a:p>
            <a:pPr lvl="0" rtl="0">
              <a:spcBef>
                <a:spcPts val="0"/>
              </a:spcBef>
              <a:buSzPct val="25000"/>
              <a:buNone/>
            </a:pPr>
            <a:r>
              <a:rPr lang="en-US" dirty="0" smtClean="0">
                <a:solidFill>
                  <a:srgbClr val="FF0000"/>
                </a:solidFill>
              </a:rPr>
              <a:t>Encryption </a:t>
            </a:r>
            <a:r>
              <a:rPr lang="en-US" dirty="0"/>
              <a:t>and </a:t>
            </a:r>
            <a:r>
              <a:rPr lang="en-US" dirty="0">
                <a:solidFill>
                  <a:srgbClr val="FF0000"/>
                </a:solidFill>
              </a:rPr>
              <a:t>Compression</a:t>
            </a:r>
          </a:p>
        </p:txBody>
      </p:sp>
      <p:pic>
        <p:nvPicPr>
          <p:cNvPr id="1474" name="Shape 1474"/>
          <p:cNvPicPr preferRelativeResize="0"/>
          <p:nvPr/>
        </p:nvPicPr>
        <p:blipFill rotWithShape="1">
          <a:blip r:embed="rId3">
            <a:alphaModFix/>
          </a:blip>
          <a:srcRect/>
          <a:stretch/>
        </p:blipFill>
        <p:spPr>
          <a:xfrm>
            <a:off x="5334000" y="2667000"/>
            <a:ext cx="2647592" cy="2819400"/>
          </a:xfrm>
          <a:prstGeom prst="rect">
            <a:avLst/>
          </a:prstGeom>
          <a:noFill/>
          <a:ln>
            <a:noFill/>
          </a:ln>
        </p:spPr>
      </p:pic>
      <p:pic>
        <p:nvPicPr>
          <p:cNvPr id="1475" name="Shape 1475"/>
          <p:cNvPicPr preferRelativeResize="0"/>
          <p:nvPr/>
        </p:nvPicPr>
        <p:blipFill rotWithShape="1">
          <a:blip r:embed="rId4">
            <a:alphaModFix/>
          </a:blip>
          <a:srcRect/>
          <a:stretch/>
        </p:blipFill>
        <p:spPr>
          <a:xfrm>
            <a:off x="685800" y="2806700"/>
            <a:ext cx="3809999" cy="2540000"/>
          </a:xfrm>
          <a:prstGeom prst="rect">
            <a:avLst/>
          </a:prstGeom>
          <a:noFill/>
          <a:ln>
            <a:noFill/>
          </a:ln>
        </p:spPr>
      </p:pic>
      <p:sp>
        <p:nvSpPr>
          <p:cNvPr id="1476" name="Shape 147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110</a:t>
            </a:fld>
            <a:endParaRPr lang="en-US"/>
          </a:p>
        </p:txBody>
      </p:sp>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Data Formats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481"/>
        <p:cNvGrpSpPr/>
        <p:nvPr/>
      </p:nvGrpSpPr>
      <p:grpSpPr>
        <a:xfrm>
          <a:off x="0" y="0"/>
          <a:ext cx="0" cy="0"/>
          <a:chOff x="0" y="0"/>
          <a:chExt cx="0" cy="0"/>
        </a:xfrm>
      </p:grpSpPr>
      <p:sp>
        <p:nvSpPr>
          <p:cNvPr id="1483" name="Shape 1483"/>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lvl="0" rtl="0">
              <a:spcBef>
                <a:spcPts val="0"/>
              </a:spcBef>
              <a:buNone/>
            </a:pPr>
            <a:r>
              <a:rPr lang="en-US" sz="2400"/>
              <a:t>Can’t assume you own your data</a:t>
            </a:r>
          </a:p>
          <a:p>
            <a:pPr lvl="0" rtl="0">
              <a:spcBef>
                <a:spcPts val="0"/>
              </a:spcBef>
              <a:buNone/>
            </a:pPr>
            <a:r>
              <a:rPr lang="en-US" sz="2400"/>
              <a:t>Check for:</a:t>
            </a:r>
          </a:p>
          <a:p>
            <a:pPr marL="512762" lvl="1" indent="-106362" rtl="0">
              <a:spcBef>
                <a:spcPts val="0"/>
              </a:spcBef>
              <a:buChar char="•"/>
            </a:pPr>
            <a:r>
              <a:rPr lang="en-US" sz="2400"/>
              <a:t>Funder policies on data ownership</a:t>
            </a:r>
          </a:p>
          <a:p>
            <a:pPr marL="512762" lvl="1" indent="-106362" rtl="0">
              <a:spcBef>
                <a:spcPts val="0"/>
              </a:spcBef>
              <a:buChar char="•"/>
            </a:pPr>
            <a:r>
              <a:rPr lang="en-US" sz="2400"/>
              <a:t>Institution policies on data ownership</a:t>
            </a:r>
          </a:p>
        </p:txBody>
      </p:sp>
      <p:pic>
        <p:nvPicPr>
          <p:cNvPr id="1484" name="Shape 1484" descr="C:\Users\readk01\AppData\Local\Microsoft\Windows\Temporary Internet Files\Content.IE5\EKKDPWN6\ownership[1].jpg"/>
          <p:cNvPicPr preferRelativeResize="0"/>
          <p:nvPr/>
        </p:nvPicPr>
        <p:blipFill rotWithShape="1">
          <a:blip r:embed="rId3">
            <a:alphaModFix/>
          </a:blip>
          <a:srcRect/>
          <a:stretch/>
        </p:blipFill>
        <p:spPr>
          <a:xfrm>
            <a:off x="2438400" y="4097400"/>
            <a:ext cx="4671600" cy="2608200"/>
          </a:xfrm>
          <a:prstGeom prst="rect">
            <a:avLst/>
          </a:prstGeom>
          <a:noFill/>
          <a:ln>
            <a:noFill/>
          </a:ln>
          <a:effectLst>
            <a:outerShdw blurRad="50799" dist="38100" dir="16200000" rotWithShape="0">
              <a:srgbClr val="000000">
                <a:alpha val="40000"/>
              </a:srgbClr>
            </a:outerShdw>
          </a:effectLst>
        </p:spPr>
      </p:pic>
      <p:sp>
        <p:nvSpPr>
          <p:cNvPr id="1485" name="Shape 148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111</a:t>
            </a:fld>
            <a:endParaRPr lang="en-US"/>
          </a:p>
        </p:txBody>
      </p:sp>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Data Ownership</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1496"/>
        <p:cNvGrpSpPr/>
        <p:nvPr/>
      </p:nvGrpSpPr>
      <p:grpSpPr>
        <a:xfrm>
          <a:off x="0" y="0"/>
          <a:ext cx="0" cy="0"/>
          <a:chOff x="0" y="0"/>
          <a:chExt cx="0" cy="0"/>
        </a:xfrm>
      </p:grpSpPr>
      <p:sp>
        <p:nvSpPr>
          <p:cNvPr id="1497" name="Shape 1497"/>
          <p:cNvSpPr/>
          <p:nvPr/>
        </p:nvSpPr>
        <p:spPr>
          <a:xfrm>
            <a:off x="-197050" y="2622150"/>
            <a:ext cx="9754800" cy="1448400"/>
          </a:xfrm>
          <a:prstGeom prst="rect">
            <a:avLst/>
          </a:prstGeom>
          <a:solidFill>
            <a:srgbClr val="6AA84F"/>
          </a:solidFill>
          <a:ln>
            <a:noFill/>
          </a:ln>
        </p:spPr>
        <p:txBody>
          <a:bodyPr lIns="91425" tIns="91425" rIns="91425" bIns="91425" anchor="ctr" anchorCtr="0">
            <a:noAutofit/>
          </a:bodyPr>
          <a:lstStyle/>
          <a:p>
            <a:pPr lvl="0">
              <a:spcBef>
                <a:spcPts val="0"/>
              </a:spcBef>
              <a:buNone/>
            </a:pPr>
            <a:endParaRPr/>
          </a:p>
        </p:txBody>
      </p:sp>
      <p:sp>
        <p:nvSpPr>
          <p:cNvPr id="1498" name="Shape 1498"/>
          <p:cNvSpPr txBox="1">
            <a:spLocks noGrp="1"/>
          </p:cNvSpPr>
          <p:nvPr>
            <p:ph type="title"/>
          </p:nvPr>
        </p:nvSpPr>
        <p:spPr>
          <a:xfrm>
            <a:off x="490250" y="600200"/>
            <a:ext cx="6367800" cy="5454300"/>
          </a:xfrm>
          <a:prstGeom prst="rect">
            <a:avLst/>
          </a:prstGeom>
        </p:spPr>
        <p:txBody>
          <a:bodyPr lIns="91425" tIns="91425" rIns="91425" bIns="91425" anchor="ctr" anchorCtr="0">
            <a:noAutofit/>
          </a:bodyPr>
          <a:lstStyle/>
          <a:p>
            <a:pPr lvl="0">
              <a:spcBef>
                <a:spcPts val="0"/>
              </a:spcBef>
              <a:buNone/>
            </a:pPr>
            <a:r>
              <a:rPr lang="en-US" b="1" dirty="0">
                <a:solidFill>
                  <a:srgbClr val="FFFFFF"/>
                </a:solidFill>
              </a:rPr>
              <a:t>Providing Access</a:t>
            </a:r>
          </a:p>
        </p:txBody>
      </p:sp>
      <p:sp>
        <p:nvSpPr>
          <p:cNvPr id="1499" name="Shape 149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112</a:t>
            </a:fld>
            <a:endParaRPr lang="en-US"/>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504"/>
        <p:cNvGrpSpPr/>
        <p:nvPr/>
      </p:nvGrpSpPr>
      <p:grpSpPr>
        <a:xfrm>
          <a:off x="0" y="0"/>
          <a:ext cx="0" cy="0"/>
          <a:chOff x="0" y="0"/>
          <a:chExt cx="0" cy="0"/>
        </a:xfrm>
      </p:grpSpPr>
      <p:sp>
        <p:nvSpPr>
          <p:cNvPr id="1506" name="Shape 150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113</a:t>
            </a:fld>
            <a:endParaRPr lang="en-US"/>
          </a:p>
        </p:txBody>
      </p:sp>
      <p:grpSp>
        <p:nvGrpSpPr>
          <p:cNvPr id="4" name="Group 3"/>
          <p:cNvGrpSpPr/>
          <p:nvPr/>
        </p:nvGrpSpPr>
        <p:grpSpPr>
          <a:xfrm>
            <a:off x="4724400" y="2133600"/>
            <a:ext cx="2819400" cy="3810000"/>
            <a:chOff x="4876800" y="1143000"/>
            <a:chExt cx="2819400" cy="3810000"/>
          </a:xfrm>
        </p:grpSpPr>
        <p:sp>
          <p:nvSpPr>
            <p:cNvPr id="2" name="Cube 1"/>
            <p:cNvSpPr/>
            <p:nvPr/>
          </p:nvSpPr>
          <p:spPr>
            <a:xfrm>
              <a:off x="4876800" y="2438400"/>
              <a:ext cx="2514600" cy="2514600"/>
            </a:xfrm>
            <a:prstGeom prst="cub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arallelogram 2"/>
            <p:cNvSpPr/>
            <p:nvPr/>
          </p:nvSpPr>
          <p:spPr>
            <a:xfrm>
              <a:off x="5486400" y="1143000"/>
              <a:ext cx="2209800" cy="1295400"/>
            </a:xfrm>
            <a:prstGeom prst="parallelogram">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p:cNvSpPr txBox="1"/>
          <p:nvPr/>
        </p:nvSpPr>
        <p:spPr>
          <a:xfrm>
            <a:off x="1447800" y="3810000"/>
            <a:ext cx="1929809" cy="1815882"/>
          </a:xfrm>
          <a:prstGeom prst="rect">
            <a:avLst/>
          </a:prstGeom>
          <a:noFill/>
        </p:spPr>
        <p:txBody>
          <a:bodyPr wrap="square" rtlCol="0">
            <a:spAutoFit/>
          </a:bodyPr>
          <a:lstStyle/>
          <a:p>
            <a:r>
              <a:rPr lang="en-US" b="1" dirty="0" smtClean="0"/>
              <a:t>0001001010110000011000101010101000010010101100000110001010101010000100101011000001100010101010100001001010110000011000101010101001100000</a:t>
            </a:r>
            <a:endParaRPr lang="en-US" b="1" dirty="0"/>
          </a:p>
        </p:txBody>
      </p:sp>
      <p:sp>
        <p:nvSpPr>
          <p:cNvPr id="6" name="Curved Down Arrow 5"/>
          <p:cNvSpPr/>
          <p:nvPr/>
        </p:nvSpPr>
        <p:spPr>
          <a:xfrm>
            <a:off x="1981200" y="2057400"/>
            <a:ext cx="4419600" cy="1676400"/>
          </a:xfrm>
          <a:prstGeom prst="curvedDown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What is a repository?</a:t>
            </a:r>
            <a:endParaRPr lang="en-US" sz="2800" b="1" dirty="0">
              <a:solidFill>
                <a:schemeClr val="tx1"/>
              </a:solidFill>
            </a:endParaRPr>
          </a:p>
        </p:txBody>
      </p:sp>
    </p:spTree>
    <p:extLst>
      <p:ext uri="{BB962C8B-B14F-4D97-AF65-F5344CB8AC3E}">
        <p14:creationId xmlns:p14="http://schemas.microsoft.com/office/powerpoint/2010/main" val="162247543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573"/>
        <p:cNvGrpSpPr/>
        <p:nvPr/>
      </p:nvGrpSpPr>
      <p:grpSpPr>
        <a:xfrm>
          <a:off x="0" y="0"/>
          <a:ext cx="0" cy="0"/>
          <a:chOff x="0" y="0"/>
          <a:chExt cx="0" cy="0"/>
        </a:xfrm>
      </p:grpSpPr>
      <p:sp>
        <p:nvSpPr>
          <p:cNvPr id="1575" name="Shape 157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114</a:t>
            </a:fld>
            <a:endParaRPr lang="en-US"/>
          </a:p>
        </p:txBody>
      </p:sp>
      <p:sp>
        <p:nvSpPr>
          <p:cNvPr id="1576" name="Shape 1576"/>
          <p:cNvSpPr/>
          <p:nvPr/>
        </p:nvSpPr>
        <p:spPr>
          <a:xfrm>
            <a:off x="1735200" y="1556575"/>
            <a:ext cx="5673600" cy="4894200"/>
          </a:xfrm>
          <a:prstGeom prst="ellipse">
            <a:avLst/>
          </a:prstGeom>
          <a:solidFill>
            <a:schemeClr val="accent5"/>
          </a:solidFill>
          <a:ln>
            <a:noFill/>
          </a:ln>
        </p:spPr>
        <p:txBody>
          <a:bodyPr lIns="91425" tIns="91425" rIns="91425" bIns="91425" anchor="ctr" anchorCtr="0">
            <a:noAutofit/>
          </a:bodyPr>
          <a:lstStyle/>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sz="2400" b="1">
              <a:solidFill>
                <a:srgbClr val="FFFFFF"/>
              </a:solidFill>
            </a:endParaRPr>
          </a:p>
          <a:p>
            <a:pPr lvl="0" algn="ctr">
              <a:spcBef>
                <a:spcPts val="0"/>
              </a:spcBef>
              <a:buNone/>
            </a:pPr>
            <a:r>
              <a:rPr lang="en-US" sz="2400" b="1">
                <a:solidFill>
                  <a:srgbClr val="FFFFFF"/>
                </a:solidFill>
              </a:rPr>
              <a:t>Storage</a:t>
            </a:r>
          </a:p>
        </p:txBody>
      </p:sp>
      <p:sp>
        <p:nvSpPr>
          <p:cNvPr id="1577" name="Shape 1577"/>
          <p:cNvSpPr/>
          <p:nvPr/>
        </p:nvSpPr>
        <p:spPr>
          <a:xfrm>
            <a:off x="2664383" y="1925244"/>
            <a:ext cx="3815100" cy="3598800"/>
          </a:xfrm>
          <a:prstGeom prst="ellipse">
            <a:avLst/>
          </a:prstGeom>
          <a:solidFill>
            <a:schemeClr val="accent4"/>
          </a:solidFill>
          <a:ln>
            <a:noFill/>
          </a:ln>
        </p:spPr>
        <p:txBody>
          <a:bodyPr lIns="91425" tIns="91425" rIns="91425" bIns="91425" anchor="ctr" anchorCtr="0">
            <a:noAutofit/>
          </a:bodyPr>
          <a:lstStyle/>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rtl="0">
              <a:spcBef>
                <a:spcPts val="0"/>
              </a:spcBef>
              <a:buNone/>
            </a:pPr>
            <a:endParaRPr b="1"/>
          </a:p>
          <a:p>
            <a:pPr lvl="0" algn="ctr">
              <a:spcBef>
                <a:spcPts val="0"/>
              </a:spcBef>
              <a:buNone/>
            </a:pPr>
            <a:r>
              <a:rPr lang="en-US" sz="2400" b="1">
                <a:solidFill>
                  <a:srgbClr val="FFFFFF"/>
                </a:solidFill>
              </a:rPr>
              <a:t>Access</a:t>
            </a:r>
          </a:p>
        </p:txBody>
      </p:sp>
      <p:sp>
        <p:nvSpPr>
          <p:cNvPr id="1578" name="Shape 1578"/>
          <p:cNvSpPr/>
          <p:nvPr/>
        </p:nvSpPr>
        <p:spPr>
          <a:xfrm>
            <a:off x="3380263" y="1556575"/>
            <a:ext cx="2383500" cy="2282700"/>
          </a:xfrm>
          <a:prstGeom prst="ellipse">
            <a:avLst/>
          </a:prstGeom>
          <a:solidFill>
            <a:srgbClr val="F3F3F3">
              <a:alpha val="61150"/>
            </a:srgbClr>
          </a:solidFill>
          <a:ln>
            <a:noFill/>
          </a:ln>
        </p:spPr>
        <p:txBody>
          <a:bodyPr lIns="91425" tIns="91425" rIns="91425" bIns="91425" anchor="ctr" anchorCtr="0">
            <a:noAutofit/>
          </a:bodyPr>
          <a:lstStyle/>
          <a:p>
            <a:pPr lvl="0" algn="ctr">
              <a:spcBef>
                <a:spcPts val="0"/>
              </a:spcBef>
              <a:buNone/>
            </a:pPr>
            <a:r>
              <a:rPr lang="en-US" sz="1900" b="1"/>
              <a:t>Preservation</a:t>
            </a:r>
          </a:p>
        </p:txBody>
      </p:sp>
      <p:sp>
        <p:nvSpPr>
          <p:cNvPr id="8"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Storage vs. Preservation vs. Access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504"/>
        <p:cNvGrpSpPr/>
        <p:nvPr/>
      </p:nvGrpSpPr>
      <p:grpSpPr>
        <a:xfrm>
          <a:off x="0" y="0"/>
          <a:ext cx="0" cy="0"/>
          <a:chOff x="0" y="0"/>
          <a:chExt cx="0" cy="0"/>
        </a:xfrm>
      </p:grpSpPr>
      <p:sp>
        <p:nvSpPr>
          <p:cNvPr id="1506" name="Shape 150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115</a:t>
            </a:fld>
            <a:endParaRPr lang="en-US"/>
          </a:p>
        </p:txBody>
      </p:sp>
      <p:sp>
        <p:nvSpPr>
          <p:cNvPr id="1507" name="Shape 1507"/>
          <p:cNvSpPr/>
          <p:nvPr/>
        </p:nvSpPr>
        <p:spPr>
          <a:xfrm>
            <a:off x="3404275" y="1807100"/>
            <a:ext cx="2282400" cy="2282400"/>
          </a:xfrm>
          <a:prstGeom prst="ellipse">
            <a:avLst/>
          </a:prstGeom>
          <a:solidFill>
            <a:srgbClr val="0B5394"/>
          </a:solidFill>
          <a:ln>
            <a:noFill/>
          </a:ln>
        </p:spPr>
        <p:txBody>
          <a:bodyPr lIns="91425" tIns="91425" rIns="91425" bIns="91425" anchor="ctr" anchorCtr="0">
            <a:noAutofit/>
          </a:bodyPr>
          <a:lstStyle/>
          <a:p>
            <a:pPr lvl="0" algn="ctr">
              <a:spcBef>
                <a:spcPts val="0"/>
              </a:spcBef>
              <a:buNone/>
            </a:pPr>
            <a:r>
              <a:rPr lang="en-US" sz="1900" b="1">
                <a:solidFill>
                  <a:srgbClr val="FFFFFF"/>
                </a:solidFill>
              </a:rPr>
              <a:t>Institutional</a:t>
            </a:r>
          </a:p>
        </p:txBody>
      </p:sp>
      <p:sp>
        <p:nvSpPr>
          <p:cNvPr id="1508" name="Shape 1508"/>
          <p:cNvSpPr/>
          <p:nvPr/>
        </p:nvSpPr>
        <p:spPr>
          <a:xfrm>
            <a:off x="2197450" y="3877000"/>
            <a:ext cx="2282400" cy="2282400"/>
          </a:xfrm>
          <a:prstGeom prst="ellipse">
            <a:avLst/>
          </a:prstGeom>
          <a:solidFill>
            <a:schemeClr val="accent4"/>
          </a:solidFill>
          <a:ln>
            <a:noFill/>
          </a:ln>
        </p:spPr>
        <p:txBody>
          <a:bodyPr lIns="91425" tIns="91425" rIns="91425" bIns="91425" anchor="ctr" anchorCtr="0">
            <a:noAutofit/>
          </a:bodyPr>
          <a:lstStyle/>
          <a:p>
            <a:pPr lvl="0" algn="ctr" rtl="0">
              <a:spcBef>
                <a:spcPts val="0"/>
              </a:spcBef>
              <a:buNone/>
            </a:pPr>
            <a:r>
              <a:rPr lang="en-US" sz="1900" b="1">
                <a:solidFill>
                  <a:srgbClr val="FFFFFF"/>
                </a:solidFill>
              </a:rPr>
              <a:t>Cross Disciplinary</a:t>
            </a:r>
          </a:p>
        </p:txBody>
      </p:sp>
      <p:sp>
        <p:nvSpPr>
          <p:cNvPr id="1509" name="Shape 1509"/>
          <p:cNvSpPr/>
          <p:nvPr/>
        </p:nvSpPr>
        <p:spPr>
          <a:xfrm>
            <a:off x="4664150" y="3877000"/>
            <a:ext cx="2282400" cy="2282400"/>
          </a:xfrm>
          <a:prstGeom prst="ellipse">
            <a:avLst/>
          </a:prstGeom>
          <a:solidFill>
            <a:schemeClr val="accent5"/>
          </a:solidFill>
          <a:ln>
            <a:noFill/>
          </a:ln>
        </p:spPr>
        <p:txBody>
          <a:bodyPr lIns="91425" tIns="91425" rIns="91425" bIns="91425" anchor="ctr" anchorCtr="0">
            <a:noAutofit/>
          </a:bodyPr>
          <a:lstStyle/>
          <a:p>
            <a:pPr lvl="0" algn="ctr" rtl="0">
              <a:spcBef>
                <a:spcPts val="0"/>
              </a:spcBef>
              <a:buNone/>
            </a:pPr>
            <a:r>
              <a:rPr lang="en-US" sz="1900" b="1">
                <a:solidFill>
                  <a:srgbClr val="FFFFFF"/>
                </a:solidFill>
              </a:rPr>
              <a:t>Discipline Specific</a:t>
            </a:r>
          </a:p>
        </p:txBody>
      </p:sp>
      <p:sp>
        <p:nvSpPr>
          <p:cNvPr id="8"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Repository Types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514"/>
        <p:cNvGrpSpPr/>
        <p:nvPr/>
      </p:nvGrpSpPr>
      <p:grpSpPr>
        <a:xfrm>
          <a:off x="0" y="0"/>
          <a:ext cx="0" cy="0"/>
          <a:chOff x="0" y="0"/>
          <a:chExt cx="0" cy="0"/>
        </a:xfrm>
      </p:grpSpPr>
      <p:pic>
        <p:nvPicPr>
          <p:cNvPr id="1516" name="Shape 1516" descr="NIH Data Sharing Repositories.png"/>
          <p:cNvPicPr preferRelativeResize="0"/>
          <p:nvPr/>
        </p:nvPicPr>
        <p:blipFill rotWithShape="1">
          <a:blip r:embed="rId3">
            <a:alphaModFix/>
          </a:blip>
          <a:srcRect/>
          <a:stretch/>
        </p:blipFill>
        <p:spPr>
          <a:xfrm>
            <a:off x="66675" y="1654333"/>
            <a:ext cx="9001125" cy="4289267"/>
          </a:xfrm>
          <a:prstGeom prst="rect">
            <a:avLst/>
          </a:prstGeom>
          <a:noFill/>
          <a:ln w="9525" cap="flat" cmpd="sng">
            <a:solidFill>
              <a:srgbClr val="141414"/>
            </a:solidFill>
            <a:prstDash val="solid"/>
            <a:round/>
            <a:headEnd type="none" w="med" len="med"/>
            <a:tailEnd type="none" w="med" len="med"/>
          </a:ln>
        </p:spPr>
      </p:pic>
      <p:sp>
        <p:nvSpPr>
          <p:cNvPr id="1517" name="Shape 1517"/>
          <p:cNvSpPr/>
          <p:nvPr/>
        </p:nvSpPr>
        <p:spPr>
          <a:xfrm>
            <a:off x="0" y="6550225"/>
            <a:ext cx="5714100" cy="307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100" u="sng">
                <a:solidFill>
                  <a:schemeClr val="hlink"/>
                </a:solidFill>
                <a:latin typeface="Arial"/>
                <a:ea typeface="Arial"/>
                <a:cs typeface="Arial"/>
                <a:sym typeface="Arial"/>
                <a:hlinkClick r:id="rId4"/>
              </a:rPr>
              <a:t>http://www.nlm.nih.gov/NIHbmic/nih_data_sharing_repositories.html</a:t>
            </a:r>
            <a:r>
              <a:rPr lang="en-US" sz="1100">
                <a:solidFill>
                  <a:schemeClr val="dk1"/>
                </a:solidFill>
                <a:latin typeface="Arial"/>
                <a:ea typeface="Arial"/>
                <a:cs typeface="Arial"/>
                <a:sym typeface="Arial"/>
              </a:rPr>
              <a:t> </a:t>
            </a:r>
          </a:p>
        </p:txBody>
      </p:sp>
      <p:sp>
        <p:nvSpPr>
          <p:cNvPr id="1518" name="Shape 151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116</a:t>
            </a:fld>
            <a:endParaRPr lang="en-US"/>
          </a:p>
        </p:txBody>
      </p:sp>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NIH Data Sharing Repositories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522"/>
        <p:cNvGrpSpPr/>
        <p:nvPr/>
      </p:nvGrpSpPr>
      <p:grpSpPr>
        <a:xfrm>
          <a:off x="0" y="0"/>
          <a:ext cx="0" cy="0"/>
          <a:chOff x="0" y="0"/>
          <a:chExt cx="0" cy="0"/>
        </a:xfrm>
      </p:grpSpPr>
      <p:pic>
        <p:nvPicPr>
          <p:cNvPr id="1525" name="Shape 1525"/>
          <p:cNvPicPr preferRelativeResize="0"/>
          <p:nvPr/>
        </p:nvPicPr>
        <p:blipFill rotWithShape="1">
          <a:blip r:embed="rId3">
            <a:alphaModFix/>
          </a:blip>
          <a:srcRect/>
          <a:stretch/>
        </p:blipFill>
        <p:spPr>
          <a:xfrm>
            <a:off x="1726017" y="1903228"/>
            <a:ext cx="5629275" cy="3606296"/>
          </a:xfrm>
          <a:prstGeom prst="rect">
            <a:avLst/>
          </a:prstGeom>
          <a:noFill/>
          <a:ln>
            <a:noFill/>
          </a:ln>
          <a:effectLst>
            <a:outerShdw blurRad="292100" dist="139700" dir="2700000" algn="tl" rotWithShape="0">
              <a:srgbClr val="333333">
                <a:alpha val="64705"/>
              </a:srgbClr>
            </a:outerShdw>
          </a:effectLst>
        </p:spPr>
      </p:pic>
      <p:sp>
        <p:nvSpPr>
          <p:cNvPr id="1527" name="Shape 1527"/>
          <p:cNvSpPr/>
          <p:nvPr/>
        </p:nvSpPr>
        <p:spPr>
          <a:xfrm>
            <a:off x="3771906" y="6400800"/>
            <a:ext cx="1537499" cy="2463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000" u="sng">
                <a:solidFill>
                  <a:schemeClr val="hlink"/>
                </a:solidFill>
                <a:latin typeface="Arial"/>
                <a:ea typeface="Arial"/>
                <a:cs typeface="Arial"/>
                <a:sym typeface="Arial"/>
                <a:hlinkClick r:id="rId4"/>
              </a:rPr>
              <a:t>http://www.re3data.org/</a:t>
            </a:r>
            <a:r>
              <a:rPr lang="en-US" sz="1000">
                <a:solidFill>
                  <a:schemeClr val="dk1"/>
                </a:solidFill>
                <a:latin typeface="Arial"/>
                <a:ea typeface="Arial"/>
                <a:cs typeface="Arial"/>
                <a:sym typeface="Arial"/>
              </a:rPr>
              <a:t> </a:t>
            </a:r>
          </a:p>
        </p:txBody>
      </p:sp>
      <p:sp>
        <p:nvSpPr>
          <p:cNvPr id="1528" name="Shape 152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117</a:t>
            </a:fld>
            <a:endParaRPr lang="en-US"/>
          </a:p>
        </p:txBody>
      </p:sp>
      <p:sp>
        <p:nvSpPr>
          <p:cNvPr id="8"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Research Data Repositories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522"/>
        <p:cNvGrpSpPr/>
        <p:nvPr/>
      </p:nvGrpSpPr>
      <p:grpSpPr>
        <a:xfrm>
          <a:off x="0" y="0"/>
          <a:ext cx="0" cy="0"/>
          <a:chOff x="0" y="0"/>
          <a:chExt cx="0" cy="0"/>
        </a:xfrm>
      </p:grpSpPr>
      <p:sp>
        <p:nvSpPr>
          <p:cNvPr id="1527" name="Shape 1527"/>
          <p:cNvSpPr/>
          <p:nvPr/>
        </p:nvSpPr>
        <p:spPr>
          <a:xfrm>
            <a:off x="3771906" y="6400800"/>
            <a:ext cx="1537499" cy="2463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000" u="sng">
                <a:solidFill>
                  <a:schemeClr val="hlink"/>
                </a:solidFill>
                <a:latin typeface="Arial"/>
                <a:ea typeface="Arial"/>
                <a:cs typeface="Arial"/>
                <a:sym typeface="Arial"/>
                <a:hlinkClick r:id="rId3"/>
              </a:rPr>
              <a:t>http://www.re3data.org/</a:t>
            </a:r>
            <a:r>
              <a:rPr lang="en-US" sz="1000">
                <a:solidFill>
                  <a:schemeClr val="dk1"/>
                </a:solidFill>
                <a:latin typeface="Arial"/>
                <a:ea typeface="Arial"/>
                <a:cs typeface="Arial"/>
                <a:sym typeface="Arial"/>
              </a:rPr>
              <a:t> </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6400" y="1356866"/>
            <a:ext cx="5736821" cy="5357128"/>
          </a:xfrm>
          <a:prstGeom prst="rect">
            <a:avLst/>
          </a:prstGeom>
        </p:spPr>
      </p:pic>
      <p:sp>
        <p:nvSpPr>
          <p:cNvPr id="1528" name="Shape 152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118</a:t>
            </a:fld>
            <a:endParaRPr lang="en-US"/>
          </a:p>
        </p:txBody>
      </p:sp>
      <p:sp>
        <p:nvSpPr>
          <p:cNvPr id="8"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Research Data Repositories</a:t>
            </a:r>
            <a:endParaRPr lang="en-US" sz="2800" b="1" dirty="0">
              <a:solidFill>
                <a:schemeClr val="tx1"/>
              </a:solidFill>
            </a:endParaRPr>
          </a:p>
        </p:txBody>
      </p:sp>
    </p:spTree>
    <p:extLst>
      <p:ext uri="{BB962C8B-B14F-4D97-AF65-F5344CB8AC3E}">
        <p14:creationId xmlns:p14="http://schemas.microsoft.com/office/powerpoint/2010/main" val="320075253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533"/>
        <p:cNvGrpSpPr/>
        <p:nvPr/>
      </p:nvGrpSpPr>
      <p:grpSpPr>
        <a:xfrm>
          <a:off x="0" y="0"/>
          <a:ext cx="0" cy="0"/>
          <a:chOff x="0" y="0"/>
          <a:chExt cx="0" cy="0"/>
        </a:xfrm>
      </p:grpSpPr>
      <p:pic>
        <p:nvPicPr>
          <p:cNvPr id="1535" name="Shape 1535"/>
          <p:cNvPicPr preferRelativeResize="0">
            <a:picLocks noGrp="1"/>
          </p:cNvPicPr>
          <p:nvPr>
            <p:ph type="body" idx="1"/>
          </p:nvPr>
        </p:nvPicPr>
        <p:blipFill rotWithShape="1">
          <a:blip r:embed="rId3">
            <a:alphaModFix/>
          </a:blip>
          <a:srcRect/>
          <a:stretch/>
        </p:blipFill>
        <p:spPr>
          <a:xfrm>
            <a:off x="1319566" y="1790700"/>
            <a:ext cx="6504900" cy="4533900"/>
          </a:xfrm>
          <a:prstGeom prst="rect">
            <a:avLst/>
          </a:prstGeom>
          <a:noFill/>
          <a:ln>
            <a:noFill/>
          </a:ln>
          <a:effectLst>
            <a:outerShdw blurRad="50799" dist="38100" dir="16200000" rotWithShape="0">
              <a:srgbClr val="000000">
                <a:alpha val="40000"/>
              </a:srgbClr>
            </a:outerShdw>
          </a:effectLst>
        </p:spPr>
      </p:pic>
      <p:sp>
        <p:nvSpPr>
          <p:cNvPr id="4"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err="1" smtClean="0">
                <a:solidFill>
                  <a:schemeClr val="tx1"/>
                </a:solidFill>
              </a:rPr>
              <a:t>Figshare</a:t>
            </a:r>
            <a:endParaRPr lang="en-US" sz="2800" b="1" dirty="0">
              <a:solidFill>
                <a:schemeClr val="tx1"/>
              </a:solidFill>
            </a:endParaRPr>
          </a:p>
        </p:txBody>
      </p:sp>
    </p:spTree>
    <p:extLst>
      <p:ext uri="{BB962C8B-B14F-4D97-AF65-F5344CB8AC3E}">
        <p14:creationId xmlns:p14="http://schemas.microsoft.com/office/powerpoint/2010/main" val="17871102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16500" y="1676400"/>
            <a:ext cx="8404650" cy="4555200"/>
          </a:xfrm>
          <a:prstGeom prst="rect">
            <a:avLst/>
          </a:prstGeom>
          <a:noFill/>
          <a:ln>
            <a:noFill/>
          </a:ln>
        </p:spPr>
        <p:txBody>
          <a:bodyPr lIns="0" tIns="0" rIns="0" bIns="0" anchor="t" anchorCtr="0">
            <a:noAutofit/>
          </a:bodyPr>
          <a:lstStyle/>
          <a:p>
            <a:pPr lvl="0">
              <a:buSzPct val="25000"/>
            </a:pPr>
            <a:r>
              <a:rPr lang="en-US" sz="2400" b="1" dirty="0"/>
              <a:t>Suggested that data management plans will have to include:</a:t>
            </a:r>
          </a:p>
          <a:p>
            <a:pPr marL="512762" lvl="1" indent="-80962" rtl="0">
              <a:spcBef>
                <a:spcPts val="0"/>
              </a:spcBef>
              <a:buChar char="✓"/>
            </a:pPr>
            <a:r>
              <a:rPr lang="en-US" sz="2400" dirty="0" smtClean="0"/>
              <a:t>Full </a:t>
            </a:r>
            <a:r>
              <a:rPr lang="en-US" sz="2400" dirty="0"/>
              <a:t>descriptions of the data and how it was </a:t>
            </a:r>
            <a:r>
              <a:rPr lang="en-US" sz="2400" dirty="0" smtClean="0"/>
              <a:t>collected</a:t>
            </a:r>
          </a:p>
          <a:p>
            <a:pPr marL="512762" lvl="1" indent="-80962">
              <a:buFontTx/>
              <a:buChar char="✓"/>
            </a:pPr>
            <a:r>
              <a:rPr lang="en-US" sz="2400" dirty="0"/>
              <a:t>What software/tools you used to create the </a:t>
            </a:r>
            <a:r>
              <a:rPr lang="en-US" sz="2400" dirty="0" smtClean="0"/>
              <a:t>data</a:t>
            </a:r>
          </a:p>
          <a:p>
            <a:pPr marL="512762" lvl="1" indent="-80962">
              <a:buFontTx/>
              <a:buChar char="✓"/>
            </a:pPr>
            <a:r>
              <a:rPr lang="en-US" sz="2400" dirty="0"/>
              <a:t>What protocols/steps you used to create the data</a:t>
            </a:r>
          </a:p>
          <a:p>
            <a:pPr marL="512762" lvl="1" indent="-80962">
              <a:buFontTx/>
              <a:buChar char="✓"/>
            </a:pPr>
            <a:endParaRPr lang="en-US" sz="2400" dirty="0"/>
          </a:p>
          <a:p>
            <a:pPr marL="512762" lvl="1" indent="-80962" rtl="0">
              <a:spcBef>
                <a:spcPts val="0"/>
              </a:spcBef>
              <a:buChar char="✓"/>
            </a:pPr>
            <a:endParaRPr lang="en-US" sz="2400" dirty="0"/>
          </a:p>
          <a:p>
            <a:pPr lvl="1" rtl="0">
              <a:spcBef>
                <a:spcPts val="0"/>
              </a:spcBef>
              <a:buClr>
                <a:schemeClr val="dk2"/>
              </a:buClr>
              <a:buSzPct val="142857"/>
              <a:buFont typeface="Times New Roman"/>
              <a:buNone/>
            </a:pPr>
            <a:endParaRPr sz="2400" dirty="0"/>
          </a:p>
        </p:txBody>
      </p:sp>
      <p:sp>
        <p:nvSpPr>
          <p:cNvPr id="175" name="Shape 17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12</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White Paper</a:t>
            </a:r>
            <a:endParaRPr lang="en-US" b="1" dirty="0"/>
          </a:p>
        </p:txBody>
      </p:sp>
      <p:pic>
        <p:nvPicPr>
          <p:cNvPr id="9" name="Shape 122"/>
          <p:cNvPicPr preferRelativeResize="0"/>
          <p:nvPr/>
        </p:nvPicPr>
        <p:blipFill rotWithShape="1">
          <a:blip r:embed="rId3">
            <a:alphaModFix/>
          </a:blip>
          <a:srcRect/>
          <a:stretch/>
        </p:blipFill>
        <p:spPr>
          <a:xfrm>
            <a:off x="304800" y="152400"/>
            <a:ext cx="1244700" cy="1095000"/>
          </a:xfrm>
          <a:prstGeom prst="rect">
            <a:avLst/>
          </a:prstGeom>
          <a:noFill/>
          <a:ln>
            <a:noFill/>
          </a:ln>
        </p:spPr>
      </p:pic>
    </p:spTree>
    <p:extLst>
      <p:ext uri="{BB962C8B-B14F-4D97-AF65-F5344CB8AC3E}">
        <p14:creationId xmlns:p14="http://schemas.microsoft.com/office/powerpoint/2010/main" val="76804457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533"/>
        <p:cNvGrpSpPr/>
        <p:nvPr/>
      </p:nvGrpSpPr>
      <p:grpSpPr>
        <a:xfrm>
          <a:off x="0" y="0"/>
          <a:ext cx="0" cy="0"/>
          <a:chOff x="0" y="0"/>
          <a:chExt cx="0" cy="0"/>
        </a:xfrm>
      </p:grpSpPr>
      <p:pic>
        <p:nvPicPr>
          <p:cNvPr id="1535" name="Shape 1535"/>
          <p:cNvPicPr preferRelativeResize="0">
            <a:picLocks noGrp="1"/>
          </p:cNvPicPr>
          <p:nvPr>
            <p:ph type="body" idx="1"/>
          </p:nvPr>
        </p:nvPicPr>
        <p:blipFill rotWithShape="1">
          <a:blip r:embed="rId3">
            <a:alphaModFix/>
          </a:blip>
          <a:srcRect/>
          <a:stretch/>
        </p:blipFill>
        <p:spPr>
          <a:xfrm>
            <a:off x="1319566" y="1790700"/>
            <a:ext cx="6504900" cy="4533900"/>
          </a:xfrm>
          <a:prstGeom prst="rect">
            <a:avLst/>
          </a:prstGeom>
          <a:noFill/>
          <a:ln>
            <a:noFill/>
          </a:ln>
          <a:effectLst>
            <a:outerShdw blurRad="50799" dist="38100" dir="16200000" rotWithShape="0">
              <a:srgbClr val="000000">
                <a:alpha val="40000"/>
              </a:srgbClr>
            </a:outerShdw>
          </a:effectLst>
        </p:spPr>
      </p:pic>
      <p:sp>
        <p:nvSpPr>
          <p:cNvPr id="4"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err="1" smtClean="0">
                <a:solidFill>
                  <a:schemeClr val="tx1"/>
                </a:solidFill>
              </a:rPr>
              <a:t>Figshare</a:t>
            </a:r>
            <a:endParaRPr lang="en-US" sz="2800" b="1" dirty="0">
              <a:solidFill>
                <a:schemeClr val="tx1"/>
              </a:solidFill>
            </a:endParaRPr>
          </a:p>
        </p:txBody>
      </p:sp>
      <p:pic>
        <p:nvPicPr>
          <p:cNvPr id="5" name="Shape 1551"/>
          <p:cNvPicPr preferRelativeResize="0"/>
          <p:nvPr/>
        </p:nvPicPr>
        <p:blipFill rotWithShape="1">
          <a:blip r:embed="rId4">
            <a:alphaModFix/>
          </a:blip>
          <a:srcRect/>
          <a:stretch/>
        </p:blipFill>
        <p:spPr>
          <a:xfrm>
            <a:off x="2035628" y="1524000"/>
            <a:ext cx="5230800" cy="5248800"/>
          </a:xfrm>
          <a:prstGeom prst="rect">
            <a:avLst/>
          </a:prstGeom>
          <a:noFill/>
          <a:ln>
            <a:noFill/>
          </a:ln>
          <a:effectLst>
            <a:outerShdw blurRad="50799" dist="38100" dir="16200000" rotWithShape="0">
              <a:srgbClr val="000000">
                <a:alpha val="40000"/>
              </a:srgbClr>
            </a:outerShdw>
          </a:effectLst>
        </p:spPr>
      </p:pic>
      <p:sp>
        <p:nvSpPr>
          <p:cNvPr id="6" name="Shape 1552"/>
          <p:cNvSpPr/>
          <p:nvPr/>
        </p:nvSpPr>
        <p:spPr>
          <a:xfrm>
            <a:off x="2209800" y="5105400"/>
            <a:ext cx="4572000" cy="1295400"/>
          </a:xfrm>
          <a:prstGeom prst="rect">
            <a:avLst/>
          </a:prstGeom>
          <a:noFill/>
          <a:ln w="57150" cap="flat" cmpd="sng">
            <a:solidFill>
              <a:srgbClr val="FF0000"/>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557"/>
        <p:cNvGrpSpPr/>
        <p:nvPr/>
      </p:nvGrpSpPr>
      <p:grpSpPr>
        <a:xfrm>
          <a:off x="0" y="0"/>
          <a:ext cx="0" cy="0"/>
          <a:chOff x="0" y="0"/>
          <a:chExt cx="0" cy="0"/>
        </a:xfrm>
      </p:grpSpPr>
      <p:sp>
        <p:nvSpPr>
          <p:cNvPr id="1559" name="Shape 1559"/>
          <p:cNvSpPr txBox="1">
            <a:spLocks noGrp="1"/>
          </p:cNvSpPr>
          <p:nvPr>
            <p:ph type="body" idx="1"/>
          </p:nvPr>
        </p:nvSpPr>
        <p:spPr>
          <a:xfrm>
            <a:off x="311700" y="1536633"/>
            <a:ext cx="8520600" cy="4555200"/>
          </a:xfrm>
          <a:prstGeom prst="rect">
            <a:avLst/>
          </a:prstGeom>
        </p:spPr>
        <p:txBody>
          <a:bodyPr lIns="91425" tIns="91425" rIns="91425" bIns="91425" anchor="t" anchorCtr="0">
            <a:noAutofit/>
          </a:bodyPr>
          <a:lstStyle/>
          <a:p>
            <a:pPr lvl="0">
              <a:spcBef>
                <a:spcPts val="0"/>
              </a:spcBef>
              <a:buNone/>
            </a:pPr>
            <a:r>
              <a:rPr lang="en-US" sz="6600" b="1" dirty="0">
                <a:solidFill>
                  <a:srgbClr val="FF0000"/>
                </a:solidFill>
              </a:rPr>
              <a:t>Add in information about your own institutional repository...</a:t>
            </a:r>
          </a:p>
        </p:txBody>
      </p:sp>
      <p:sp>
        <p:nvSpPr>
          <p:cNvPr id="1560" name="Shape 1560"/>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121</a:t>
            </a:fld>
            <a:endParaRPr lang="en-US"/>
          </a:p>
        </p:txBody>
      </p:sp>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Institutional Repositories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565"/>
        <p:cNvGrpSpPr/>
        <p:nvPr/>
      </p:nvGrpSpPr>
      <p:grpSpPr>
        <a:xfrm>
          <a:off x="0" y="0"/>
          <a:ext cx="0" cy="0"/>
          <a:chOff x="0" y="0"/>
          <a:chExt cx="0" cy="0"/>
        </a:xfrm>
      </p:grpSpPr>
      <p:pic>
        <p:nvPicPr>
          <p:cNvPr id="1567" name="Shape 1567"/>
          <p:cNvPicPr preferRelativeResize="0"/>
          <p:nvPr/>
        </p:nvPicPr>
        <p:blipFill rotWithShape="1">
          <a:blip r:embed="rId3">
            <a:alphaModFix/>
          </a:blip>
          <a:srcRect/>
          <a:stretch/>
        </p:blipFill>
        <p:spPr>
          <a:xfrm>
            <a:off x="533400" y="1676400"/>
            <a:ext cx="6310608" cy="4362450"/>
          </a:xfrm>
          <a:prstGeom prst="rect">
            <a:avLst/>
          </a:prstGeom>
          <a:noFill/>
          <a:ln>
            <a:noFill/>
          </a:ln>
          <a:effectLst>
            <a:outerShdw blurRad="50799" dist="38100" dir="16200000" rotWithShape="0">
              <a:srgbClr val="000000">
                <a:alpha val="40000"/>
              </a:srgbClr>
            </a:outerShdw>
          </a:effectLst>
        </p:spPr>
      </p:pic>
      <p:pic>
        <p:nvPicPr>
          <p:cNvPr id="1568" name="Shape 1568"/>
          <p:cNvPicPr preferRelativeResize="0">
            <a:picLocks noGrp="1"/>
          </p:cNvPicPr>
          <p:nvPr>
            <p:ph type="body" idx="1"/>
          </p:nvPr>
        </p:nvPicPr>
        <p:blipFill rotWithShape="1">
          <a:blip r:embed="rId4">
            <a:alphaModFix/>
          </a:blip>
          <a:srcRect/>
          <a:stretch/>
        </p:blipFill>
        <p:spPr>
          <a:xfrm>
            <a:off x="2057400" y="5029200"/>
            <a:ext cx="6782700" cy="1476600"/>
          </a:xfrm>
          <a:prstGeom prst="rect">
            <a:avLst/>
          </a:prstGeom>
          <a:noFill/>
          <a:ln w="38100" cap="flat" cmpd="sng">
            <a:solidFill>
              <a:srgbClr val="FFFFFF"/>
            </a:solidFill>
            <a:prstDash val="solid"/>
            <a:round/>
            <a:headEnd type="none" w="med" len="med"/>
            <a:tailEnd type="none" w="med" len="med"/>
          </a:ln>
          <a:effectLst>
            <a:outerShdw blurRad="50799" dist="38100" dir="16200000" rotWithShape="0">
              <a:srgbClr val="000000">
                <a:alpha val="40000"/>
              </a:srgbClr>
            </a:outerShdw>
          </a:effectLst>
        </p:spPr>
      </p:pic>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Data Publishing</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583"/>
        <p:cNvGrpSpPr/>
        <p:nvPr/>
      </p:nvGrpSpPr>
      <p:grpSpPr>
        <a:xfrm>
          <a:off x="0" y="0"/>
          <a:ext cx="0" cy="0"/>
          <a:chOff x="0" y="0"/>
          <a:chExt cx="0" cy="0"/>
        </a:xfrm>
      </p:grpSpPr>
      <p:sp>
        <p:nvSpPr>
          <p:cNvPr id="1585" name="Shape 1585"/>
          <p:cNvSpPr txBox="1">
            <a:spLocks noGrp="1"/>
          </p:cNvSpPr>
          <p:nvPr>
            <p:ph type="body" idx="4294967295"/>
          </p:nvPr>
        </p:nvSpPr>
        <p:spPr>
          <a:xfrm>
            <a:off x="381000" y="1524000"/>
            <a:ext cx="8610599" cy="4343400"/>
          </a:xfrm>
          <a:prstGeom prst="rect">
            <a:avLst/>
          </a:prstGeom>
          <a:noFill/>
          <a:ln>
            <a:noFill/>
          </a:ln>
        </p:spPr>
        <p:txBody>
          <a:bodyPr lIns="0" tIns="0" rIns="0" bIns="0" anchor="t" anchorCtr="0">
            <a:noAutofit/>
          </a:bodyPr>
          <a:lstStyle/>
          <a:p>
            <a:pPr marL="285750" lvl="0" indent="-120650" rtl="0">
              <a:spcBef>
                <a:spcPts val="0"/>
              </a:spcBef>
              <a:buChar char="•"/>
            </a:pPr>
            <a:r>
              <a:rPr lang="en-US" sz="2400" dirty="0"/>
              <a:t>Access vs. </a:t>
            </a:r>
            <a:r>
              <a:rPr lang="en-US" sz="2400" b="1" dirty="0">
                <a:solidFill>
                  <a:srgbClr val="FF9900"/>
                </a:solidFill>
              </a:rPr>
              <a:t>meaningful</a:t>
            </a:r>
            <a:r>
              <a:rPr lang="en-US" sz="2400" dirty="0"/>
              <a:t> access</a:t>
            </a:r>
          </a:p>
          <a:p>
            <a:pPr marL="285750" lvl="0" indent="-120650" rtl="0">
              <a:spcBef>
                <a:spcPts val="0"/>
              </a:spcBef>
              <a:buChar char="•"/>
            </a:pPr>
            <a:r>
              <a:rPr lang="en-US" sz="2400" dirty="0"/>
              <a:t>Well-documented data</a:t>
            </a:r>
          </a:p>
          <a:p>
            <a:pPr marL="285750" lvl="0" indent="-120650" rtl="0">
              <a:spcBef>
                <a:spcPts val="0"/>
              </a:spcBef>
              <a:buChar char="•"/>
            </a:pPr>
            <a:r>
              <a:rPr lang="en-US" sz="2400" dirty="0"/>
              <a:t>Using standards</a:t>
            </a:r>
          </a:p>
          <a:p>
            <a:pPr lvl="0" rtl="0">
              <a:spcBef>
                <a:spcPts val="0"/>
              </a:spcBef>
              <a:buClr>
                <a:schemeClr val="dk2"/>
              </a:buClr>
              <a:buSzPct val="144444"/>
              <a:buFont typeface="Times New Roman"/>
              <a:buNone/>
            </a:pPr>
            <a:endParaRPr sz="2400" dirty="0"/>
          </a:p>
          <a:p>
            <a:pPr lvl="0" rtl="0">
              <a:spcBef>
                <a:spcPts val="0"/>
              </a:spcBef>
              <a:buClr>
                <a:schemeClr val="dk2"/>
              </a:buClr>
              <a:buSzPct val="155555"/>
              <a:buFont typeface="Times New Roman"/>
              <a:buNone/>
            </a:pPr>
            <a:endParaRPr sz="2400" dirty="0"/>
          </a:p>
          <a:p>
            <a:pPr lvl="0" rtl="0">
              <a:spcBef>
                <a:spcPts val="0"/>
              </a:spcBef>
              <a:buClr>
                <a:schemeClr val="dk2"/>
              </a:buClr>
              <a:buSzPct val="144444"/>
              <a:buFont typeface="Times New Roman"/>
              <a:buNone/>
            </a:pPr>
            <a:endParaRPr sz="2400" dirty="0"/>
          </a:p>
          <a:p>
            <a:pPr lvl="0" rtl="0">
              <a:spcBef>
                <a:spcPts val="0"/>
              </a:spcBef>
              <a:buClr>
                <a:schemeClr val="dk2"/>
              </a:buClr>
              <a:buSzPct val="25000"/>
              <a:buFont typeface="Arial"/>
              <a:buNone/>
            </a:pPr>
            <a:endParaRPr sz="2400" dirty="0"/>
          </a:p>
        </p:txBody>
      </p:sp>
      <p:pic>
        <p:nvPicPr>
          <p:cNvPr id="1586" name="Shape 1586"/>
          <p:cNvPicPr preferRelativeResize="0"/>
          <p:nvPr/>
        </p:nvPicPr>
        <p:blipFill rotWithShape="1">
          <a:blip r:embed="rId3">
            <a:alphaModFix/>
          </a:blip>
          <a:srcRect/>
          <a:stretch/>
        </p:blipFill>
        <p:spPr>
          <a:xfrm>
            <a:off x="3657600" y="2724150"/>
            <a:ext cx="4800600" cy="3600450"/>
          </a:xfrm>
          <a:prstGeom prst="rect">
            <a:avLst/>
          </a:prstGeom>
          <a:noFill/>
          <a:ln>
            <a:noFill/>
          </a:ln>
        </p:spPr>
      </p:pic>
      <p:sp>
        <p:nvSpPr>
          <p:cNvPr id="1587" name="Shape 1587"/>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123</a:t>
            </a:fld>
            <a:endParaRPr lang="en-US"/>
          </a:p>
        </p:txBody>
      </p:sp>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Providing access to your data</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592"/>
        <p:cNvGrpSpPr/>
        <p:nvPr/>
      </p:nvGrpSpPr>
      <p:grpSpPr>
        <a:xfrm>
          <a:off x="0" y="0"/>
          <a:ext cx="0" cy="0"/>
          <a:chOff x="0" y="0"/>
          <a:chExt cx="0" cy="0"/>
        </a:xfrm>
      </p:grpSpPr>
      <p:sp>
        <p:nvSpPr>
          <p:cNvPr id="1594" name="Shape 1594"/>
          <p:cNvSpPr txBox="1"/>
          <p:nvPr/>
        </p:nvSpPr>
        <p:spPr>
          <a:xfrm>
            <a:off x="0" y="6581000"/>
            <a:ext cx="3757200" cy="2769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u="sng">
                <a:solidFill>
                  <a:schemeClr val="hlink"/>
                </a:solidFill>
                <a:latin typeface="Arial"/>
                <a:ea typeface="Arial"/>
                <a:cs typeface="Arial"/>
                <a:sym typeface="Arial"/>
                <a:hlinkClick r:id="rId3"/>
              </a:rPr>
              <a:t>http://www.nejm.org/doi/full/10.1056/NEJMp1605148</a:t>
            </a:r>
            <a:r>
              <a:rPr lang="en-US" sz="1200">
                <a:solidFill>
                  <a:schemeClr val="dk1"/>
                </a:solidFill>
                <a:latin typeface="Arial"/>
                <a:ea typeface="Arial"/>
                <a:cs typeface="Arial"/>
                <a:sym typeface="Arial"/>
              </a:rPr>
              <a:t> </a:t>
            </a:r>
          </a:p>
        </p:txBody>
      </p:sp>
      <p:pic>
        <p:nvPicPr>
          <p:cNvPr id="1595" name="Shape 1595"/>
          <p:cNvPicPr preferRelativeResize="0"/>
          <p:nvPr/>
        </p:nvPicPr>
        <p:blipFill rotWithShape="1">
          <a:blip r:embed="rId4">
            <a:alphaModFix/>
          </a:blip>
          <a:srcRect/>
          <a:stretch/>
        </p:blipFill>
        <p:spPr>
          <a:xfrm>
            <a:off x="1935073" y="1447800"/>
            <a:ext cx="5273854" cy="3066770"/>
          </a:xfrm>
          <a:prstGeom prst="rect">
            <a:avLst/>
          </a:prstGeom>
          <a:noFill/>
          <a:ln w="9525" cap="flat" cmpd="sng">
            <a:solidFill>
              <a:schemeClr val="dk1"/>
            </a:solidFill>
            <a:prstDash val="solid"/>
            <a:miter/>
            <a:headEnd type="none" w="med" len="med"/>
            <a:tailEnd type="none" w="med" len="med"/>
          </a:ln>
        </p:spPr>
      </p:pic>
      <p:sp>
        <p:nvSpPr>
          <p:cNvPr id="1596" name="Shape 1596"/>
          <p:cNvSpPr txBox="1"/>
          <p:nvPr/>
        </p:nvSpPr>
        <p:spPr>
          <a:xfrm>
            <a:off x="457200" y="4724400"/>
            <a:ext cx="8077199" cy="923329"/>
          </a:xfrm>
          <a:prstGeom prst="rect">
            <a:avLst/>
          </a:prstGeom>
          <a:noFill/>
          <a:ln w="9525" cap="flat" cmpd="sng">
            <a:solidFill>
              <a:srgbClr val="080D12"/>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SzPct val="25000"/>
              <a:buNone/>
            </a:pPr>
            <a:r>
              <a:rPr lang="en-US" sz="1800">
                <a:solidFill>
                  <a:schemeClr val="dk1"/>
                </a:solidFill>
                <a:latin typeface="Arial"/>
                <a:ea typeface="Arial"/>
                <a:cs typeface="Arial"/>
                <a:sym typeface="Arial"/>
              </a:rPr>
              <a:t>“One of the risks posed by these expanding repositories is the production of “</a:t>
            </a:r>
            <a:r>
              <a:rPr lang="en-US" sz="1800" b="1">
                <a:solidFill>
                  <a:schemeClr val="dk1"/>
                </a:solidFill>
                <a:latin typeface="Arial"/>
                <a:ea typeface="Arial"/>
                <a:cs typeface="Arial"/>
                <a:sym typeface="Arial"/>
              </a:rPr>
              <a:t>data dumpsters</a:t>
            </a:r>
            <a:r>
              <a:rPr lang="en-US" sz="1800">
                <a:solidFill>
                  <a:schemeClr val="dk1"/>
                </a:solidFill>
                <a:latin typeface="Arial"/>
                <a:ea typeface="Arial"/>
                <a:cs typeface="Arial"/>
                <a:sym typeface="Arial"/>
              </a:rPr>
              <a:t>”: repositories of data without the metadata, data dictionaries, or documentation needed for </a:t>
            </a:r>
            <a:r>
              <a:rPr lang="en-US" sz="1800" b="1">
                <a:solidFill>
                  <a:schemeClr val="dk1"/>
                </a:solidFill>
                <a:latin typeface="Arial"/>
                <a:ea typeface="Arial"/>
                <a:cs typeface="Arial"/>
                <a:sym typeface="Arial"/>
              </a:rPr>
              <a:t>meaningful</a:t>
            </a:r>
            <a:r>
              <a:rPr lang="en-US" sz="1800">
                <a:solidFill>
                  <a:schemeClr val="dk1"/>
                </a:solidFill>
                <a:latin typeface="Arial"/>
                <a:ea typeface="Arial"/>
                <a:cs typeface="Arial"/>
                <a:sym typeface="Arial"/>
              </a:rPr>
              <a:t> or correct reanalysis.”</a:t>
            </a:r>
          </a:p>
        </p:txBody>
      </p:sp>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Avoiding Data Dumpsters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600"/>
        <p:cNvGrpSpPr/>
        <p:nvPr/>
      </p:nvGrpSpPr>
      <p:grpSpPr>
        <a:xfrm>
          <a:off x="0" y="0"/>
          <a:ext cx="0" cy="0"/>
          <a:chOff x="0" y="0"/>
          <a:chExt cx="0" cy="0"/>
        </a:xfrm>
      </p:grpSpPr>
      <p:sp>
        <p:nvSpPr>
          <p:cNvPr id="1602" name="Shape 1602"/>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lvl="0" rtl="0">
              <a:spcBef>
                <a:spcPts val="0"/>
              </a:spcBef>
              <a:buClr>
                <a:schemeClr val="dk2"/>
              </a:buClr>
              <a:buSzPct val="25000"/>
              <a:buFont typeface="Times New Roman"/>
              <a:buNone/>
            </a:pPr>
            <a:r>
              <a:rPr lang="en-US" sz="2400" b="1" dirty="0"/>
              <a:t>Data standards define:</a:t>
            </a:r>
          </a:p>
          <a:p>
            <a:pPr marL="285750" lvl="0" indent="-120650" rtl="0">
              <a:spcBef>
                <a:spcPts val="0"/>
              </a:spcBef>
              <a:buChar char="•"/>
            </a:pPr>
            <a:r>
              <a:rPr lang="en-US" sz="2400" dirty="0"/>
              <a:t>what to collect</a:t>
            </a:r>
          </a:p>
          <a:p>
            <a:pPr marL="285750" lvl="0" indent="-120650" rtl="0">
              <a:spcBef>
                <a:spcPts val="0"/>
              </a:spcBef>
              <a:buChar char="•"/>
            </a:pPr>
            <a:r>
              <a:rPr lang="en-US" sz="2400" dirty="0"/>
              <a:t>how to represent the data</a:t>
            </a:r>
          </a:p>
          <a:p>
            <a:pPr marL="285750" lvl="0" indent="-120650" rtl="0">
              <a:spcBef>
                <a:spcPts val="0"/>
              </a:spcBef>
              <a:buChar char="•"/>
            </a:pPr>
            <a:r>
              <a:rPr lang="en-US" sz="2400" dirty="0"/>
              <a:t>a vocabulary to use</a:t>
            </a:r>
          </a:p>
          <a:p>
            <a:pPr marL="285750" lvl="0" indent="-120650" rtl="0">
              <a:spcBef>
                <a:spcPts val="0"/>
              </a:spcBef>
              <a:buChar char="•"/>
            </a:pPr>
            <a:r>
              <a:rPr lang="en-US" sz="2400" dirty="0"/>
              <a:t>how to communicate the data</a:t>
            </a:r>
          </a:p>
          <a:p>
            <a:pPr lvl="0" rtl="0">
              <a:spcBef>
                <a:spcPts val="0"/>
              </a:spcBef>
              <a:buClr>
                <a:schemeClr val="dk2"/>
              </a:buClr>
              <a:buSzPct val="144444"/>
              <a:buFont typeface="Times New Roman"/>
              <a:buNone/>
            </a:pPr>
            <a:endParaRPr sz="2400" dirty="0"/>
          </a:p>
        </p:txBody>
      </p:sp>
      <p:pic>
        <p:nvPicPr>
          <p:cNvPr id="1603" name="Shape 1603" descr="C:\Users\readk01\AppData\Local\Microsoft\Windows\Temporary Internet Files\Content.IE5\EKKDPWN6\checklist[1].jpg"/>
          <p:cNvPicPr preferRelativeResize="0"/>
          <p:nvPr/>
        </p:nvPicPr>
        <p:blipFill rotWithShape="1">
          <a:blip r:embed="rId3">
            <a:alphaModFix/>
          </a:blip>
          <a:srcRect/>
          <a:stretch/>
        </p:blipFill>
        <p:spPr>
          <a:xfrm>
            <a:off x="6400800" y="1356866"/>
            <a:ext cx="2743199" cy="5501134"/>
          </a:xfrm>
          <a:prstGeom prst="rect">
            <a:avLst/>
          </a:prstGeom>
          <a:noFill/>
          <a:ln>
            <a:noFill/>
          </a:ln>
        </p:spPr>
      </p:pic>
      <p:sp>
        <p:nvSpPr>
          <p:cNvPr id="1604" name="Shape 160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125</a:t>
            </a:fld>
            <a:endParaRPr lang="en-US"/>
          </a:p>
        </p:txBody>
      </p:sp>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What are data standards?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617"/>
        <p:cNvGrpSpPr/>
        <p:nvPr/>
      </p:nvGrpSpPr>
      <p:grpSpPr>
        <a:xfrm>
          <a:off x="0" y="0"/>
          <a:ext cx="0" cy="0"/>
          <a:chOff x="0" y="0"/>
          <a:chExt cx="0" cy="0"/>
        </a:xfrm>
      </p:grpSpPr>
      <p:pic>
        <p:nvPicPr>
          <p:cNvPr id="1619" name="Shape 1619"/>
          <p:cNvPicPr preferRelativeResize="0"/>
          <p:nvPr/>
        </p:nvPicPr>
        <p:blipFill rotWithShape="1">
          <a:blip r:embed="rId3">
            <a:alphaModFix/>
          </a:blip>
          <a:srcRect/>
          <a:stretch/>
        </p:blipFill>
        <p:spPr>
          <a:xfrm>
            <a:off x="152400" y="1524000"/>
            <a:ext cx="8842495" cy="4724400"/>
          </a:xfrm>
          <a:prstGeom prst="rect">
            <a:avLst/>
          </a:prstGeom>
          <a:noFill/>
          <a:ln w="9525" cap="flat" cmpd="sng">
            <a:solidFill>
              <a:schemeClr val="dk1"/>
            </a:solidFill>
            <a:prstDash val="solid"/>
            <a:miter/>
            <a:headEnd type="none" w="med" len="med"/>
            <a:tailEnd type="none" w="med" len="med"/>
          </a:ln>
        </p:spPr>
      </p:pic>
      <p:sp>
        <p:nvSpPr>
          <p:cNvPr id="1620" name="Shape 1620"/>
          <p:cNvSpPr txBox="1"/>
          <p:nvPr/>
        </p:nvSpPr>
        <p:spPr>
          <a:xfrm>
            <a:off x="0" y="6581012"/>
            <a:ext cx="2131800" cy="2769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u="sng">
                <a:solidFill>
                  <a:schemeClr val="hlink"/>
                </a:solidFill>
                <a:latin typeface="Arial"/>
                <a:ea typeface="Arial"/>
                <a:cs typeface="Arial"/>
                <a:sym typeface="Arial"/>
                <a:hlinkClick r:id="rId4"/>
              </a:rPr>
              <a:t>https://www.nlm.nih.gov/cde/</a:t>
            </a:r>
            <a:r>
              <a:rPr lang="en-US" sz="1200">
                <a:solidFill>
                  <a:schemeClr val="dk1"/>
                </a:solidFill>
                <a:latin typeface="Arial"/>
                <a:ea typeface="Arial"/>
                <a:cs typeface="Arial"/>
                <a:sym typeface="Arial"/>
              </a:rPr>
              <a:t> </a:t>
            </a:r>
          </a:p>
        </p:txBody>
      </p:sp>
      <p:sp>
        <p:nvSpPr>
          <p:cNvPr id="1621" name="Shape 162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126</a:t>
            </a:fld>
            <a:endParaRPr lang="en-US"/>
          </a:p>
        </p:txBody>
      </p:sp>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NIH Common Data Elements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625"/>
        <p:cNvGrpSpPr/>
        <p:nvPr/>
      </p:nvGrpSpPr>
      <p:grpSpPr>
        <a:xfrm>
          <a:off x="0" y="0"/>
          <a:ext cx="0" cy="0"/>
          <a:chOff x="0" y="0"/>
          <a:chExt cx="0" cy="0"/>
        </a:xfrm>
      </p:grpSpPr>
      <p:sp>
        <p:nvSpPr>
          <p:cNvPr id="1627" name="Shape 1627"/>
          <p:cNvSpPr txBox="1"/>
          <p:nvPr/>
        </p:nvSpPr>
        <p:spPr>
          <a:xfrm>
            <a:off x="2895600" y="6332637"/>
            <a:ext cx="2131866" cy="27699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a:solidFill>
                  <a:schemeClr val="dk1"/>
                </a:solidFill>
                <a:latin typeface="Arial"/>
                <a:ea typeface="Arial"/>
                <a:cs typeface="Arial"/>
                <a:sym typeface="Arial"/>
              </a:rPr>
              <a:t>https://www.nlm.nih.gov/cde/</a:t>
            </a:r>
          </a:p>
        </p:txBody>
      </p:sp>
      <p:pic>
        <p:nvPicPr>
          <p:cNvPr id="1628" name="Shape 1628"/>
          <p:cNvPicPr preferRelativeResize="0"/>
          <p:nvPr/>
        </p:nvPicPr>
        <p:blipFill rotWithShape="1">
          <a:blip r:embed="rId3">
            <a:alphaModFix/>
          </a:blip>
          <a:srcRect/>
          <a:stretch/>
        </p:blipFill>
        <p:spPr>
          <a:xfrm>
            <a:off x="840260" y="1539300"/>
            <a:ext cx="7463400" cy="5852100"/>
          </a:xfrm>
          <a:prstGeom prst="rect">
            <a:avLst/>
          </a:prstGeom>
          <a:noFill/>
          <a:ln w="9525" cap="flat" cmpd="sng">
            <a:solidFill>
              <a:schemeClr val="dk1"/>
            </a:solidFill>
            <a:prstDash val="solid"/>
            <a:miter/>
            <a:headEnd type="none" w="med" len="med"/>
            <a:tailEnd type="none" w="med" len="med"/>
          </a:ln>
        </p:spPr>
      </p:pic>
      <p:sp>
        <p:nvSpPr>
          <p:cNvPr id="1629" name="Shape 162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127</a:t>
            </a:fld>
            <a:endParaRPr lang="en-US"/>
          </a:p>
        </p:txBody>
      </p:sp>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NIH Common Data Elements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633"/>
        <p:cNvGrpSpPr/>
        <p:nvPr/>
      </p:nvGrpSpPr>
      <p:grpSpPr>
        <a:xfrm>
          <a:off x="0" y="0"/>
          <a:ext cx="0" cy="0"/>
          <a:chOff x="0" y="0"/>
          <a:chExt cx="0" cy="0"/>
        </a:xfrm>
      </p:grpSpPr>
      <p:sp>
        <p:nvSpPr>
          <p:cNvPr id="5"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FAIRsharing.org</a:t>
            </a:r>
            <a:endParaRPr lang="en-US" sz="2800" b="1" dirty="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71498"/>
            <a:ext cx="9144000" cy="3619702"/>
          </a:xfrm>
          <a:prstGeom prst="rect">
            <a:avLst/>
          </a:prstGeom>
          <a:effectLst>
            <a:outerShdw blurRad="50800" dist="38100" dir="16200000" rotWithShape="0">
              <a:prstClr val="black">
                <a:alpha val="40000"/>
              </a:prstClr>
            </a:outerShdw>
          </a:effectLst>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640"/>
        <p:cNvGrpSpPr/>
        <p:nvPr/>
      </p:nvGrpSpPr>
      <p:grpSpPr>
        <a:xfrm>
          <a:off x="0" y="0"/>
          <a:ext cx="0" cy="0"/>
          <a:chOff x="0" y="0"/>
          <a:chExt cx="0" cy="0"/>
        </a:xfrm>
      </p:grpSpPr>
      <p:sp>
        <p:nvSpPr>
          <p:cNvPr id="1641" name="Shape 1641"/>
          <p:cNvSpPr txBox="1">
            <a:spLocks noGrp="1"/>
          </p:cNvSpPr>
          <p:nvPr>
            <p:ph type="title"/>
          </p:nvPr>
        </p:nvSpPr>
        <p:spPr>
          <a:xfrm>
            <a:off x="307325" y="2057400"/>
            <a:ext cx="3556500" cy="792300"/>
          </a:xfrm>
          <a:prstGeom prst="rect">
            <a:avLst/>
          </a:prstGeom>
          <a:noFill/>
          <a:ln>
            <a:noFill/>
          </a:ln>
        </p:spPr>
        <p:txBody>
          <a:bodyPr lIns="0" tIns="0" rIns="0" bIns="0" anchor="t" anchorCtr="0">
            <a:noAutofit/>
          </a:bodyPr>
          <a:lstStyle/>
          <a:p>
            <a:pPr marL="0" marR="0" lvl="0" indent="0" algn="l" rtl="0">
              <a:spcBef>
                <a:spcPts val="0"/>
              </a:spcBef>
              <a:spcAft>
                <a:spcPts val="0"/>
              </a:spcAft>
              <a:buSzPct val="25000"/>
              <a:buNone/>
            </a:pPr>
            <a:r>
              <a:rPr lang="en-US" sz="2800" b="1" i="0" u="none" strike="noStrike" cap="none" dirty="0">
                <a:solidFill>
                  <a:srgbClr val="000000"/>
                </a:solidFill>
                <a:latin typeface="Arial"/>
                <a:ea typeface="Arial"/>
                <a:cs typeface="Arial"/>
                <a:sym typeface="Arial"/>
              </a:rPr>
              <a:t>Clinical Data Acquisition Standards Harmonization</a:t>
            </a:r>
            <a:br>
              <a:rPr lang="en-US" sz="2800" b="1" i="0" u="none" strike="noStrike" cap="none" dirty="0">
                <a:solidFill>
                  <a:srgbClr val="000000"/>
                </a:solidFill>
                <a:latin typeface="Arial"/>
                <a:ea typeface="Arial"/>
                <a:cs typeface="Arial"/>
                <a:sym typeface="Arial"/>
              </a:rPr>
            </a:br>
            <a:r>
              <a:rPr lang="en-US" sz="2800" b="1" i="0" u="none" strike="noStrike" cap="none" dirty="0">
                <a:solidFill>
                  <a:srgbClr val="000000"/>
                </a:solidFill>
                <a:latin typeface="Arial"/>
                <a:ea typeface="Arial"/>
                <a:cs typeface="Arial"/>
                <a:sym typeface="Arial"/>
              </a:rPr>
              <a:t>(CDASH)</a:t>
            </a:r>
          </a:p>
        </p:txBody>
      </p:sp>
      <p:sp>
        <p:nvSpPr>
          <p:cNvPr id="1642" name="Shape 1642"/>
          <p:cNvSpPr txBox="1">
            <a:spLocks noGrp="1"/>
          </p:cNvSpPr>
          <p:nvPr>
            <p:ph type="body" idx="1"/>
          </p:nvPr>
        </p:nvSpPr>
        <p:spPr>
          <a:xfrm>
            <a:off x="381000" y="1828800"/>
            <a:ext cx="8610599" cy="4343400"/>
          </a:xfrm>
          <a:prstGeom prst="rect">
            <a:avLst/>
          </a:prstGeom>
          <a:noFill/>
          <a:ln>
            <a:noFill/>
          </a:ln>
        </p:spPr>
        <p:txBody>
          <a:bodyPr lIns="0" tIns="0" rIns="0" bIns="0" anchor="t" anchorCtr="0">
            <a:noAutofit/>
          </a:bodyPr>
          <a:lstStyle/>
          <a:p>
            <a:pPr marL="285750" marR="0" lvl="0" indent="-285750" algn="l" rtl="0">
              <a:spcBef>
                <a:spcPts val="0"/>
              </a:spcBef>
              <a:spcAft>
                <a:spcPts val="0"/>
              </a:spcAft>
              <a:buClr>
                <a:schemeClr val="dk2"/>
              </a:buClr>
              <a:buSzPct val="100000"/>
              <a:buFont typeface="Times New Roman"/>
              <a:buNone/>
            </a:pPr>
            <a:endParaRPr sz="2800" b="0" i="0" u="none" strike="noStrike" cap="none" dirty="0">
              <a:solidFill>
                <a:schemeClr val="dk1"/>
              </a:solidFill>
              <a:latin typeface="Source Sans Pro"/>
              <a:ea typeface="Source Sans Pro"/>
              <a:cs typeface="Source Sans Pro"/>
              <a:sym typeface="Source Sans Pro"/>
            </a:endParaRPr>
          </a:p>
          <a:p>
            <a:pPr marL="285750" marR="0" lvl="0" indent="-285750" algn="l" rtl="0">
              <a:spcBef>
                <a:spcPts val="1200"/>
              </a:spcBef>
              <a:spcAft>
                <a:spcPts val="0"/>
              </a:spcAft>
              <a:buClr>
                <a:schemeClr val="dk2"/>
              </a:buClr>
              <a:buSzPct val="100000"/>
              <a:buFont typeface="Times New Roman"/>
              <a:buNone/>
            </a:pPr>
            <a:endParaRPr sz="2600" b="0" i="0" u="none" strike="noStrike" cap="none" dirty="0">
              <a:solidFill>
                <a:schemeClr val="dk1"/>
              </a:solidFill>
              <a:latin typeface="Source Sans Pro"/>
              <a:ea typeface="Source Sans Pro"/>
              <a:cs typeface="Source Sans Pro"/>
              <a:sym typeface="Source Sans Pro"/>
            </a:endParaRPr>
          </a:p>
          <a:p>
            <a:pPr marL="285750" marR="0" lvl="0" indent="-285750" algn="l" rtl="0">
              <a:spcBef>
                <a:spcPts val="1200"/>
              </a:spcBef>
              <a:spcAft>
                <a:spcPts val="0"/>
              </a:spcAft>
              <a:buClr>
                <a:schemeClr val="dk2"/>
              </a:buClr>
              <a:buSzPct val="25000"/>
              <a:buFont typeface="Arial"/>
              <a:buNone/>
            </a:pPr>
            <a:endParaRPr sz="2600" b="0" i="0" u="none" strike="noStrike" cap="none" dirty="0">
              <a:solidFill>
                <a:schemeClr val="dk1"/>
              </a:solidFill>
              <a:latin typeface="Source Sans Pro"/>
              <a:ea typeface="Source Sans Pro"/>
              <a:cs typeface="Source Sans Pro"/>
              <a:sym typeface="Source Sans Pro"/>
            </a:endParaRPr>
          </a:p>
        </p:txBody>
      </p:sp>
      <p:pic>
        <p:nvPicPr>
          <p:cNvPr id="1643" name="Shape 1643"/>
          <p:cNvPicPr preferRelativeResize="0"/>
          <p:nvPr/>
        </p:nvPicPr>
        <p:blipFill rotWithShape="1">
          <a:blip r:embed="rId3">
            <a:alphaModFix/>
          </a:blip>
          <a:srcRect/>
          <a:stretch/>
        </p:blipFill>
        <p:spPr>
          <a:xfrm>
            <a:off x="3780430" y="0"/>
            <a:ext cx="5363570" cy="6858000"/>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16500" y="1676400"/>
            <a:ext cx="8404650" cy="4555200"/>
          </a:xfrm>
          <a:prstGeom prst="rect">
            <a:avLst/>
          </a:prstGeom>
          <a:noFill/>
          <a:ln>
            <a:noFill/>
          </a:ln>
        </p:spPr>
        <p:txBody>
          <a:bodyPr lIns="0" tIns="0" rIns="0" bIns="0" anchor="t" anchorCtr="0">
            <a:noAutofit/>
          </a:bodyPr>
          <a:lstStyle/>
          <a:p>
            <a:pPr lvl="0">
              <a:buSzPct val="25000"/>
            </a:pPr>
            <a:r>
              <a:rPr lang="en-US" sz="2400" b="1" dirty="0"/>
              <a:t>Suggested that data management plans will have to include:</a:t>
            </a:r>
          </a:p>
          <a:p>
            <a:pPr marL="512762" lvl="1" indent="-80962" rtl="0">
              <a:spcBef>
                <a:spcPts val="0"/>
              </a:spcBef>
              <a:buChar char="✓"/>
            </a:pPr>
            <a:r>
              <a:rPr lang="en-US" sz="2400" dirty="0" smtClean="0"/>
              <a:t>Full </a:t>
            </a:r>
            <a:r>
              <a:rPr lang="en-US" sz="2400" dirty="0"/>
              <a:t>descriptions of the data and how it was </a:t>
            </a:r>
            <a:r>
              <a:rPr lang="en-US" sz="2400" dirty="0" smtClean="0"/>
              <a:t>collected</a:t>
            </a:r>
          </a:p>
          <a:p>
            <a:pPr marL="512762" lvl="1" indent="-80962">
              <a:buFontTx/>
              <a:buChar char="✓"/>
            </a:pPr>
            <a:r>
              <a:rPr lang="en-US" sz="2400" dirty="0"/>
              <a:t>What software/tools you used to create the </a:t>
            </a:r>
            <a:r>
              <a:rPr lang="en-US" sz="2400" dirty="0" smtClean="0"/>
              <a:t>data</a:t>
            </a:r>
          </a:p>
          <a:p>
            <a:pPr marL="512762" lvl="1" indent="-80962">
              <a:buFontTx/>
              <a:buChar char="✓"/>
            </a:pPr>
            <a:r>
              <a:rPr lang="en-US" sz="2400" dirty="0"/>
              <a:t>What protocols/steps you used to create the </a:t>
            </a:r>
            <a:r>
              <a:rPr lang="en-US" sz="2400" dirty="0" smtClean="0"/>
              <a:t>data</a:t>
            </a:r>
          </a:p>
          <a:p>
            <a:pPr marL="512762" lvl="1" indent="-80962">
              <a:buFontTx/>
              <a:buChar char="✓"/>
            </a:pPr>
            <a:r>
              <a:rPr lang="en-US" sz="2400" dirty="0"/>
              <a:t>How you will ensure the long term preservation of your data</a:t>
            </a:r>
          </a:p>
          <a:p>
            <a:pPr marL="512762" lvl="1" indent="-80962">
              <a:buFontTx/>
              <a:buChar char="✓"/>
            </a:pPr>
            <a:endParaRPr lang="en-US" sz="2400" dirty="0"/>
          </a:p>
          <a:p>
            <a:pPr marL="512762" lvl="1" indent="-80962">
              <a:buFontTx/>
              <a:buChar char="✓"/>
            </a:pPr>
            <a:endParaRPr lang="en-US" sz="2400" dirty="0"/>
          </a:p>
          <a:p>
            <a:pPr marL="512762" lvl="1" indent="-80962" rtl="0">
              <a:spcBef>
                <a:spcPts val="0"/>
              </a:spcBef>
              <a:buChar char="✓"/>
            </a:pPr>
            <a:endParaRPr lang="en-US" sz="2400" dirty="0"/>
          </a:p>
          <a:p>
            <a:pPr lvl="1" rtl="0">
              <a:spcBef>
                <a:spcPts val="0"/>
              </a:spcBef>
              <a:buClr>
                <a:schemeClr val="dk2"/>
              </a:buClr>
              <a:buSzPct val="142857"/>
              <a:buFont typeface="Times New Roman"/>
              <a:buNone/>
            </a:pPr>
            <a:endParaRPr sz="2400" dirty="0"/>
          </a:p>
        </p:txBody>
      </p:sp>
      <p:sp>
        <p:nvSpPr>
          <p:cNvPr id="175" name="Shape 17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13</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White Paper</a:t>
            </a:r>
            <a:endParaRPr lang="en-US" b="1" dirty="0"/>
          </a:p>
        </p:txBody>
      </p:sp>
      <p:pic>
        <p:nvPicPr>
          <p:cNvPr id="9" name="Shape 122"/>
          <p:cNvPicPr preferRelativeResize="0"/>
          <p:nvPr/>
        </p:nvPicPr>
        <p:blipFill rotWithShape="1">
          <a:blip r:embed="rId3">
            <a:alphaModFix/>
          </a:blip>
          <a:srcRect/>
          <a:stretch/>
        </p:blipFill>
        <p:spPr>
          <a:xfrm>
            <a:off x="304800" y="152400"/>
            <a:ext cx="1244700" cy="1095000"/>
          </a:xfrm>
          <a:prstGeom prst="rect">
            <a:avLst/>
          </a:prstGeom>
          <a:noFill/>
          <a:ln>
            <a:noFill/>
          </a:ln>
        </p:spPr>
      </p:pic>
    </p:spTree>
    <p:extLst>
      <p:ext uri="{BB962C8B-B14F-4D97-AF65-F5344CB8AC3E}">
        <p14:creationId xmlns:p14="http://schemas.microsoft.com/office/powerpoint/2010/main" val="158247092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654"/>
        <p:cNvGrpSpPr/>
        <p:nvPr/>
      </p:nvGrpSpPr>
      <p:grpSpPr>
        <a:xfrm>
          <a:off x="0" y="0"/>
          <a:ext cx="0" cy="0"/>
          <a:chOff x="0" y="0"/>
          <a:chExt cx="0" cy="0"/>
        </a:xfrm>
      </p:grpSpPr>
      <p:sp>
        <p:nvSpPr>
          <p:cNvPr id="1655" name="Shape 1655"/>
          <p:cNvSpPr/>
          <p:nvPr/>
        </p:nvSpPr>
        <p:spPr>
          <a:xfrm>
            <a:off x="-197050" y="2622150"/>
            <a:ext cx="9754800" cy="1448400"/>
          </a:xfrm>
          <a:prstGeom prst="rect">
            <a:avLst/>
          </a:prstGeom>
          <a:solidFill>
            <a:srgbClr val="FFD966"/>
          </a:solidFill>
          <a:ln>
            <a:noFill/>
          </a:ln>
        </p:spPr>
        <p:txBody>
          <a:bodyPr lIns="91425" tIns="91425" rIns="91425" bIns="91425" anchor="ctr" anchorCtr="0">
            <a:noAutofit/>
          </a:bodyPr>
          <a:lstStyle/>
          <a:p>
            <a:pPr lvl="0" rtl="0">
              <a:spcBef>
                <a:spcPts val="0"/>
              </a:spcBef>
              <a:buNone/>
            </a:pPr>
            <a:endParaRPr/>
          </a:p>
        </p:txBody>
      </p:sp>
      <p:sp>
        <p:nvSpPr>
          <p:cNvPr id="1656" name="Shape 1656"/>
          <p:cNvSpPr txBox="1">
            <a:spLocks noGrp="1"/>
          </p:cNvSpPr>
          <p:nvPr>
            <p:ph type="title"/>
          </p:nvPr>
        </p:nvSpPr>
        <p:spPr>
          <a:xfrm>
            <a:off x="490250" y="600200"/>
            <a:ext cx="8530800" cy="5454300"/>
          </a:xfrm>
          <a:prstGeom prst="rect">
            <a:avLst/>
          </a:prstGeom>
        </p:spPr>
        <p:txBody>
          <a:bodyPr lIns="91425" tIns="91425" rIns="91425" bIns="91425" anchor="ctr" anchorCtr="0">
            <a:noAutofit/>
          </a:bodyPr>
          <a:lstStyle/>
          <a:p>
            <a:pPr lvl="0">
              <a:spcBef>
                <a:spcPts val="0"/>
              </a:spcBef>
              <a:buNone/>
            </a:pPr>
            <a:r>
              <a:rPr lang="en-US" b="1"/>
              <a:t>Tools for Data Management</a:t>
            </a:r>
          </a:p>
        </p:txBody>
      </p:sp>
      <p:sp>
        <p:nvSpPr>
          <p:cNvPr id="1657" name="Shape 1657"/>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130</a:t>
            </a:fld>
            <a:endParaRPr lang="en-US"/>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661"/>
        <p:cNvGrpSpPr/>
        <p:nvPr/>
      </p:nvGrpSpPr>
      <p:grpSpPr>
        <a:xfrm>
          <a:off x="0" y="0"/>
          <a:ext cx="0" cy="0"/>
          <a:chOff x="0" y="0"/>
          <a:chExt cx="0" cy="0"/>
        </a:xfrm>
      </p:grpSpPr>
      <p:sp>
        <p:nvSpPr>
          <p:cNvPr id="1663" name="Shape 1663"/>
          <p:cNvSpPr/>
          <p:nvPr/>
        </p:nvSpPr>
        <p:spPr>
          <a:xfrm>
            <a:off x="3492150" y="1531075"/>
            <a:ext cx="2159700" cy="3693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800" b="0" i="0" u="sng" strike="noStrike" cap="none">
                <a:solidFill>
                  <a:schemeClr val="hlink"/>
                </a:solidFill>
                <a:latin typeface="Arial"/>
                <a:ea typeface="Arial"/>
                <a:cs typeface="Arial"/>
                <a:sym typeface="Arial"/>
                <a:hlinkClick r:id="rId3"/>
              </a:rPr>
              <a:t>https://dmptool.org</a:t>
            </a:r>
            <a:r>
              <a:rPr lang="en-US" sz="1800" b="0" i="0" u="none" strike="noStrike" cap="none">
                <a:solidFill>
                  <a:schemeClr val="dk1"/>
                </a:solidFill>
                <a:latin typeface="Arial"/>
                <a:ea typeface="Arial"/>
                <a:cs typeface="Arial"/>
                <a:sym typeface="Arial"/>
              </a:rPr>
              <a:t> </a:t>
            </a:r>
          </a:p>
        </p:txBody>
      </p:sp>
      <p:sp>
        <p:nvSpPr>
          <p:cNvPr id="1664" name="Shape 166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131</a:t>
            </a:fld>
            <a:endParaRPr lang="en-US"/>
          </a:p>
        </p:txBody>
      </p:sp>
      <p:pic>
        <p:nvPicPr>
          <p:cNvPr id="1665" name="Shape 1665"/>
          <p:cNvPicPr preferRelativeResize="0"/>
          <p:nvPr/>
        </p:nvPicPr>
        <p:blipFill>
          <a:blip r:embed="rId4">
            <a:alphaModFix/>
          </a:blip>
          <a:stretch>
            <a:fillRect/>
          </a:stretch>
        </p:blipFill>
        <p:spPr>
          <a:xfrm>
            <a:off x="1594811" y="2002625"/>
            <a:ext cx="5954380" cy="4855374"/>
          </a:xfrm>
          <a:prstGeom prst="rect">
            <a:avLst/>
          </a:prstGeom>
          <a:noFill/>
          <a:ln w="9525" cap="flat" cmpd="sng">
            <a:solidFill>
              <a:srgbClr val="000000"/>
            </a:solidFill>
            <a:prstDash val="solid"/>
            <a:round/>
            <a:headEnd type="none" w="med" len="med"/>
            <a:tailEnd type="none" w="med" len="med"/>
          </a:ln>
        </p:spPr>
      </p:pic>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Data Management Planning Tool</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670"/>
        <p:cNvGrpSpPr/>
        <p:nvPr/>
      </p:nvGrpSpPr>
      <p:grpSpPr>
        <a:xfrm>
          <a:off x="0" y="0"/>
          <a:ext cx="0" cy="0"/>
          <a:chOff x="0" y="0"/>
          <a:chExt cx="0" cy="0"/>
        </a:xfrm>
      </p:grpSpPr>
      <p:sp>
        <p:nvSpPr>
          <p:cNvPr id="7"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DMP Tool: Templates</a:t>
            </a:r>
            <a:endParaRPr lang="en-US" sz="2800" b="1" dirty="0">
              <a:solidFill>
                <a:schemeClr val="tx1"/>
              </a:solidFill>
            </a:endParaRPr>
          </a:p>
        </p:txBody>
      </p:sp>
      <p:pic>
        <p:nvPicPr>
          <p:cNvPr id="1671" name="Shape 1671"/>
          <p:cNvPicPr preferRelativeResize="0">
            <a:picLocks noGrp="1"/>
          </p:cNvPicPr>
          <p:nvPr>
            <p:ph type="body" idx="1"/>
          </p:nvPr>
        </p:nvPicPr>
        <p:blipFill rotWithShape="1">
          <a:blip r:embed="rId3">
            <a:alphaModFix/>
          </a:blip>
          <a:srcRect/>
          <a:stretch/>
        </p:blipFill>
        <p:spPr>
          <a:xfrm>
            <a:off x="1143000" y="2229125"/>
            <a:ext cx="6888900" cy="4629000"/>
          </a:xfrm>
          <a:prstGeom prst="rect">
            <a:avLst/>
          </a:prstGeom>
          <a:noFill/>
          <a:ln>
            <a:noFill/>
          </a:ln>
          <a:effectLst>
            <a:outerShdw blurRad="50799" dist="38100" dir="16200000" rotWithShape="0">
              <a:srgbClr val="000000">
                <a:alpha val="40000"/>
              </a:srgbClr>
            </a:outerShdw>
          </a:effectLst>
        </p:spPr>
      </p:pic>
      <p:sp>
        <p:nvSpPr>
          <p:cNvPr id="1672" name="Shape 1672"/>
          <p:cNvSpPr txBox="1">
            <a:spLocks noGrp="1"/>
          </p:cNvSpPr>
          <p:nvPr>
            <p:ph type="title"/>
          </p:nvPr>
        </p:nvSpPr>
        <p:spPr>
          <a:xfrm rot="-1920456">
            <a:off x="35343" y="2243947"/>
            <a:ext cx="3293010" cy="743005"/>
          </a:xfrm>
          <a:prstGeom prst="rect">
            <a:avLst/>
          </a:prstGeom>
          <a:noFill/>
          <a:ln>
            <a:noFill/>
          </a:ln>
        </p:spPr>
        <p:txBody>
          <a:bodyPr lIns="0" tIns="0" rIns="0" bIns="0" anchor="t" anchorCtr="0">
            <a:noAutofit/>
          </a:bodyPr>
          <a:lstStyle/>
          <a:p>
            <a:pPr marL="0" marR="0" lvl="0" indent="0" algn="ctr" rtl="0">
              <a:spcBef>
                <a:spcPts val="0"/>
              </a:spcBef>
              <a:spcAft>
                <a:spcPts val="0"/>
              </a:spcAft>
              <a:buSzPct val="25000"/>
              <a:buNone/>
            </a:pPr>
            <a:r>
              <a:rPr lang="en-US" sz="4000" b="1" i="0" u="none" strike="noStrike" cap="none">
                <a:solidFill>
                  <a:srgbClr val="FF0000"/>
                </a:solidFill>
                <a:latin typeface="Arial"/>
                <a:ea typeface="Arial"/>
                <a:cs typeface="Arial"/>
                <a:sym typeface="Arial"/>
              </a:rPr>
              <a:t>DMP Tool</a:t>
            </a:r>
          </a:p>
        </p:txBody>
      </p:sp>
      <p:pic>
        <p:nvPicPr>
          <p:cNvPr id="1673" name="Shape 1673"/>
          <p:cNvPicPr preferRelativeResize="0"/>
          <p:nvPr/>
        </p:nvPicPr>
        <p:blipFill rotWithShape="1">
          <a:blip r:embed="rId4">
            <a:alphaModFix/>
          </a:blip>
          <a:srcRect/>
          <a:stretch/>
        </p:blipFill>
        <p:spPr>
          <a:xfrm>
            <a:off x="76200" y="130933"/>
            <a:ext cx="1244700" cy="1095000"/>
          </a:xfrm>
          <a:prstGeom prst="rect">
            <a:avLst/>
          </a:prstGeom>
          <a:noFill/>
          <a:ln>
            <a:noFill/>
          </a:ln>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679"/>
        <p:cNvGrpSpPr/>
        <p:nvPr/>
      </p:nvGrpSpPr>
      <p:grpSpPr>
        <a:xfrm>
          <a:off x="0" y="0"/>
          <a:ext cx="0" cy="0"/>
          <a:chOff x="0" y="0"/>
          <a:chExt cx="0" cy="0"/>
        </a:xfrm>
      </p:grpSpPr>
      <p:sp>
        <p:nvSpPr>
          <p:cNvPr id="1681" name="Shape 168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133</a:t>
            </a:fld>
            <a:endParaRPr lang="en-US"/>
          </a:p>
        </p:txBody>
      </p:sp>
      <p:pic>
        <p:nvPicPr>
          <p:cNvPr id="1682" name="Shape 1682"/>
          <p:cNvPicPr preferRelativeResize="0"/>
          <p:nvPr/>
        </p:nvPicPr>
        <p:blipFill>
          <a:blip r:embed="rId3">
            <a:alphaModFix/>
          </a:blip>
          <a:stretch>
            <a:fillRect/>
          </a:stretch>
        </p:blipFill>
        <p:spPr>
          <a:xfrm>
            <a:off x="1793824" y="1669799"/>
            <a:ext cx="5556348" cy="5157499"/>
          </a:xfrm>
          <a:prstGeom prst="rect">
            <a:avLst/>
          </a:prstGeom>
          <a:noFill/>
          <a:ln w="9525" cap="flat" cmpd="sng">
            <a:solidFill>
              <a:srgbClr val="000000"/>
            </a:solidFill>
            <a:prstDash val="solid"/>
            <a:round/>
            <a:headEnd type="none" w="med" len="med"/>
            <a:tailEnd type="none" w="med" len="med"/>
          </a:ln>
        </p:spPr>
      </p:pic>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Open Science Framework</a:t>
            </a:r>
            <a:endParaRPr lang="en-US" sz="2800" b="1" dirty="0">
              <a:solidFill>
                <a:schemeClr val="tx1"/>
              </a:solidFill>
            </a:endParaRPr>
          </a:p>
        </p:txBody>
      </p:sp>
      <p:sp>
        <p:nvSpPr>
          <p:cNvPr id="3" name="Rectangle 2"/>
          <p:cNvSpPr/>
          <p:nvPr/>
        </p:nvSpPr>
        <p:spPr>
          <a:xfrm>
            <a:off x="3947470" y="1356866"/>
            <a:ext cx="1249060" cy="307777"/>
          </a:xfrm>
          <a:prstGeom prst="rect">
            <a:avLst/>
          </a:prstGeom>
        </p:spPr>
        <p:txBody>
          <a:bodyPr wrap="none">
            <a:spAutoFit/>
          </a:bodyPr>
          <a:lstStyle/>
          <a:p>
            <a:r>
              <a:rPr lang="en-US" dirty="0">
                <a:hlinkClick r:id="rId4"/>
              </a:rPr>
              <a:t>https://osf.io</a:t>
            </a:r>
            <a:r>
              <a:rPr lang="en-US" dirty="0" smtClean="0">
                <a:hlinkClick r:id="rId4"/>
              </a:rPr>
              <a:t>/</a:t>
            </a:r>
            <a:r>
              <a:rPr lang="en-US" dirty="0" smtClean="0"/>
              <a:t> </a:t>
            </a:r>
            <a:endParaRPr lang="en-US" dirty="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687"/>
        <p:cNvGrpSpPr/>
        <p:nvPr/>
      </p:nvGrpSpPr>
      <p:grpSpPr>
        <a:xfrm>
          <a:off x="0" y="0"/>
          <a:ext cx="0" cy="0"/>
          <a:chOff x="0" y="0"/>
          <a:chExt cx="0" cy="0"/>
        </a:xfrm>
      </p:grpSpPr>
      <p:sp>
        <p:nvSpPr>
          <p:cNvPr id="1689" name="Shape 168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134</a:t>
            </a:fld>
            <a:endParaRPr lang="en-US"/>
          </a:p>
        </p:txBody>
      </p:sp>
      <p:pic>
        <p:nvPicPr>
          <p:cNvPr id="1690" name="Shape 1690"/>
          <p:cNvPicPr preferRelativeResize="0"/>
          <p:nvPr/>
        </p:nvPicPr>
        <p:blipFill>
          <a:blip r:embed="rId3">
            <a:alphaModFix/>
          </a:blip>
          <a:stretch>
            <a:fillRect/>
          </a:stretch>
        </p:blipFill>
        <p:spPr>
          <a:xfrm>
            <a:off x="0" y="1460240"/>
            <a:ext cx="9143998" cy="4772468"/>
          </a:xfrm>
          <a:prstGeom prst="rect">
            <a:avLst/>
          </a:prstGeom>
          <a:noFill/>
          <a:ln w="9525" cap="flat" cmpd="sng">
            <a:solidFill>
              <a:srgbClr val="000000"/>
            </a:solidFill>
            <a:prstDash val="solid"/>
            <a:round/>
            <a:headEnd type="none" w="med" len="med"/>
            <a:tailEnd type="none" w="med" len="med"/>
          </a:ln>
        </p:spPr>
      </p:pic>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Open Science Framework</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695"/>
        <p:cNvGrpSpPr/>
        <p:nvPr/>
      </p:nvGrpSpPr>
      <p:grpSpPr>
        <a:xfrm>
          <a:off x="0" y="0"/>
          <a:ext cx="0" cy="0"/>
          <a:chOff x="0" y="0"/>
          <a:chExt cx="0" cy="0"/>
        </a:xfrm>
      </p:grpSpPr>
      <p:sp>
        <p:nvSpPr>
          <p:cNvPr id="1697" name="Shape 1697"/>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135</a:t>
            </a:fld>
            <a:endParaRPr lang="en-US"/>
          </a:p>
        </p:txBody>
      </p:sp>
      <p:pic>
        <p:nvPicPr>
          <p:cNvPr id="1698" name="Shape 1698"/>
          <p:cNvPicPr preferRelativeResize="0"/>
          <p:nvPr/>
        </p:nvPicPr>
        <p:blipFill>
          <a:blip r:embed="rId3">
            <a:alphaModFix/>
          </a:blip>
          <a:stretch>
            <a:fillRect/>
          </a:stretch>
        </p:blipFill>
        <p:spPr>
          <a:xfrm>
            <a:off x="0" y="2496696"/>
            <a:ext cx="9143999" cy="2162957"/>
          </a:xfrm>
          <a:prstGeom prst="rect">
            <a:avLst/>
          </a:prstGeom>
          <a:noFill/>
          <a:ln w="9525" cap="flat" cmpd="sng">
            <a:solidFill>
              <a:srgbClr val="000000"/>
            </a:solidFill>
            <a:prstDash val="solid"/>
            <a:round/>
            <a:headEnd type="none" w="med" len="med"/>
            <a:tailEnd type="none" w="med" len="med"/>
          </a:ln>
        </p:spPr>
      </p:pic>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Open Science Framework</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703"/>
        <p:cNvGrpSpPr/>
        <p:nvPr/>
      </p:nvGrpSpPr>
      <p:grpSpPr>
        <a:xfrm>
          <a:off x="0" y="0"/>
          <a:ext cx="0" cy="0"/>
          <a:chOff x="0" y="0"/>
          <a:chExt cx="0" cy="0"/>
        </a:xfrm>
      </p:grpSpPr>
      <p:sp>
        <p:nvSpPr>
          <p:cNvPr id="1705" name="Shape 170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136</a:t>
            </a:fld>
            <a:endParaRPr lang="en-US"/>
          </a:p>
        </p:txBody>
      </p:sp>
      <p:pic>
        <p:nvPicPr>
          <p:cNvPr id="1706" name="Shape 1706"/>
          <p:cNvPicPr preferRelativeResize="0"/>
          <p:nvPr/>
        </p:nvPicPr>
        <p:blipFill>
          <a:blip r:embed="rId3">
            <a:alphaModFix/>
          </a:blip>
          <a:stretch>
            <a:fillRect/>
          </a:stretch>
        </p:blipFill>
        <p:spPr>
          <a:xfrm>
            <a:off x="2514227" y="1678325"/>
            <a:ext cx="4641075" cy="5150750"/>
          </a:xfrm>
          <a:prstGeom prst="rect">
            <a:avLst/>
          </a:prstGeom>
          <a:noFill/>
          <a:ln w="9525" cap="flat" cmpd="sng">
            <a:solidFill>
              <a:srgbClr val="000000"/>
            </a:solidFill>
            <a:prstDash val="solid"/>
            <a:round/>
            <a:headEnd type="none" w="med" len="med"/>
            <a:tailEnd type="none" w="med" len="med"/>
          </a:ln>
        </p:spPr>
      </p:pic>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GitHub</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711"/>
        <p:cNvGrpSpPr/>
        <p:nvPr/>
      </p:nvGrpSpPr>
      <p:grpSpPr>
        <a:xfrm>
          <a:off x="0" y="0"/>
          <a:ext cx="0" cy="0"/>
          <a:chOff x="0" y="0"/>
          <a:chExt cx="0" cy="0"/>
        </a:xfrm>
      </p:grpSpPr>
      <p:sp>
        <p:nvSpPr>
          <p:cNvPr id="1713" name="Shape 171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137</a:t>
            </a:fld>
            <a:endParaRPr lang="en-US"/>
          </a:p>
        </p:txBody>
      </p:sp>
      <p:pic>
        <p:nvPicPr>
          <p:cNvPr id="1714" name="Shape 1714"/>
          <p:cNvPicPr preferRelativeResize="0"/>
          <p:nvPr/>
        </p:nvPicPr>
        <p:blipFill>
          <a:blip r:embed="rId3">
            <a:alphaModFix/>
          </a:blip>
          <a:stretch>
            <a:fillRect/>
          </a:stretch>
        </p:blipFill>
        <p:spPr>
          <a:xfrm>
            <a:off x="878674" y="1855025"/>
            <a:ext cx="7386650" cy="4155949"/>
          </a:xfrm>
          <a:prstGeom prst="rect">
            <a:avLst/>
          </a:prstGeom>
          <a:noFill/>
          <a:ln w="9525" cap="flat" cmpd="sng">
            <a:solidFill>
              <a:srgbClr val="000000"/>
            </a:solidFill>
            <a:prstDash val="solid"/>
            <a:round/>
            <a:headEnd type="none" w="med" len="med"/>
            <a:tailEnd type="none" w="med" len="med"/>
          </a:ln>
        </p:spPr>
      </p:pic>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GitHub</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719"/>
        <p:cNvGrpSpPr/>
        <p:nvPr/>
      </p:nvGrpSpPr>
      <p:grpSpPr>
        <a:xfrm>
          <a:off x="0" y="0"/>
          <a:ext cx="0" cy="0"/>
          <a:chOff x="0" y="0"/>
          <a:chExt cx="0" cy="0"/>
        </a:xfrm>
      </p:grpSpPr>
      <p:sp>
        <p:nvSpPr>
          <p:cNvPr id="1721" name="Shape 172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138</a:t>
            </a:fld>
            <a:endParaRPr lang="en-US"/>
          </a:p>
        </p:txBody>
      </p:sp>
      <p:pic>
        <p:nvPicPr>
          <p:cNvPr id="1722" name="Shape 1722"/>
          <p:cNvPicPr preferRelativeResize="0"/>
          <p:nvPr/>
        </p:nvPicPr>
        <p:blipFill>
          <a:blip r:embed="rId3">
            <a:alphaModFix/>
          </a:blip>
          <a:stretch>
            <a:fillRect/>
          </a:stretch>
        </p:blipFill>
        <p:spPr>
          <a:xfrm>
            <a:off x="276835" y="1805425"/>
            <a:ext cx="3859125" cy="768251"/>
          </a:xfrm>
          <a:prstGeom prst="rect">
            <a:avLst/>
          </a:prstGeom>
          <a:noFill/>
          <a:ln>
            <a:noFill/>
          </a:ln>
        </p:spPr>
      </p:pic>
      <p:pic>
        <p:nvPicPr>
          <p:cNvPr id="1723" name="Shape 1723"/>
          <p:cNvPicPr preferRelativeResize="0"/>
          <p:nvPr/>
        </p:nvPicPr>
        <p:blipFill>
          <a:blip r:embed="rId4">
            <a:alphaModFix/>
          </a:blip>
          <a:stretch>
            <a:fillRect/>
          </a:stretch>
        </p:blipFill>
        <p:spPr>
          <a:xfrm>
            <a:off x="1046345" y="3135625"/>
            <a:ext cx="2320115" cy="885840"/>
          </a:xfrm>
          <a:prstGeom prst="rect">
            <a:avLst/>
          </a:prstGeom>
          <a:noFill/>
          <a:ln>
            <a:noFill/>
          </a:ln>
        </p:spPr>
      </p:pic>
      <p:pic>
        <p:nvPicPr>
          <p:cNvPr id="1724" name="Shape 1724"/>
          <p:cNvPicPr preferRelativeResize="0"/>
          <p:nvPr/>
        </p:nvPicPr>
        <p:blipFill>
          <a:blip r:embed="rId5">
            <a:alphaModFix/>
          </a:blip>
          <a:stretch>
            <a:fillRect/>
          </a:stretch>
        </p:blipFill>
        <p:spPr>
          <a:xfrm>
            <a:off x="659657" y="4628748"/>
            <a:ext cx="3093487" cy="878001"/>
          </a:xfrm>
          <a:prstGeom prst="rect">
            <a:avLst/>
          </a:prstGeom>
          <a:noFill/>
          <a:ln>
            <a:noFill/>
          </a:ln>
        </p:spPr>
      </p:pic>
      <p:sp>
        <p:nvSpPr>
          <p:cNvPr id="1725" name="Shape 1725"/>
          <p:cNvSpPr txBox="1"/>
          <p:nvPr/>
        </p:nvSpPr>
        <p:spPr>
          <a:xfrm>
            <a:off x="5311250" y="1803775"/>
            <a:ext cx="3521100" cy="329700"/>
          </a:xfrm>
          <a:prstGeom prst="rect">
            <a:avLst/>
          </a:prstGeom>
          <a:noFill/>
          <a:ln>
            <a:noFill/>
          </a:ln>
        </p:spPr>
        <p:txBody>
          <a:bodyPr lIns="91425" tIns="91425" rIns="91425" bIns="91425" anchor="t" anchorCtr="0">
            <a:noAutofit/>
          </a:bodyPr>
          <a:lstStyle/>
          <a:p>
            <a:pPr lvl="0">
              <a:spcBef>
                <a:spcPts val="0"/>
              </a:spcBef>
              <a:buNone/>
            </a:pPr>
            <a:r>
              <a:rPr lang="en-US" sz="2400"/>
              <a:t>General Purpose</a:t>
            </a:r>
          </a:p>
        </p:txBody>
      </p:sp>
      <p:sp>
        <p:nvSpPr>
          <p:cNvPr id="1726" name="Shape 1726"/>
          <p:cNvSpPr txBox="1"/>
          <p:nvPr/>
        </p:nvSpPr>
        <p:spPr>
          <a:xfrm>
            <a:off x="5311250" y="3251592"/>
            <a:ext cx="3521100" cy="329700"/>
          </a:xfrm>
          <a:prstGeom prst="rect">
            <a:avLst/>
          </a:prstGeom>
          <a:noFill/>
          <a:ln>
            <a:noFill/>
          </a:ln>
        </p:spPr>
        <p:txBody>
          <a:bodyPr lIns="91425" tIns="91425" rIns="91425" bIns="91425" anchor="t" anchorCtr="0">
            <a:noAutofit/>
          </a:bodyPr>
          <a:lstStyle/>
          <a:p>
            <a:pPr lvl="0" rtl="0">
              <a:spcBef>
                <a:spcPts val="0"/>
              </a:spcBef>
              <a:buNone/>
            </a:pPr>
            <a:r>
              <a:rPr lang="en-US" sz="2400"/>
              <a:t>Inventory Management</a:t>
            </a:r>
          </a:p>
        </p:txBody>
      </p:sp>
      <p:sp>
        <p:nvSpPr>
          <p:cNvPr id="1727" name="Shape 1727"/>
          <p:cNvSpPr txBox="1"/>
          <p:nvPr/>
        </p:nvSpPr>
        <p:spPr>
          <a:xfrm>
            <a:off x="5311250" y="4838173"/>
            <a:ext cx="3521100" cy="329700"/>
          </a:xfrm>
          <a:prstGeom prst="rect">
            <a:avLst/>
          </a:prstGeom>
          <a:noFill/>
          <a:ln>
            <a:noFill/>
          </a:ln>
        </p:spPr>
        <p:txBody>
          <a:bodyPr lIns="91425" tIns="91425" rIns="91425" bIns="91425" anchor="t" anchorCtr="0">
            <a:noAutofit/>
          </a:bodyPr>
          <a:lstStyle/>
          <a:p>
            <a:pPr lvl="0" rtl="0">
              <a:spcBef>
                <a:spcPts val="0"/>
              </a:spcBef>
              <a:buNone/>
            </a:pPr>
            <a:r>
              <a:rPr lang="en-US" sz="2400"/>
              <a:t>DNA tool integration</a:t>
            </a:r>
          </a:p>
        </p:txBody>
      </p:sp>
      <p:cxnSp>
        <p:nvCxnSpPr>
          <p:cNvPr id="1728" name="Shape 1728"/>
          <p:cNvCxnSpPr/>
          <p:nvPr/>
        </p:nvCxnSpPr>
        <p:spPr>
          <a:xfrm>
            <a:off x="11375" y="2854650"/>
            <a:ext cx="9144000" cy="0"/>
          </a:xfrm>
          <a:prstGeom prst="straightConnector1">
            <a:avLst/>
          </a:prstGeom>
          <a:noFill/>
          <a:ln w="9525" cap="flat" cmpd="sng">
            <a:solidFill>
              <a:schemeClr val="dk2"/>
            </a:solidFill>
            <a:prstDash val="solid"/>
            <a:round/>
            <a:headEnd type="none" w="lg" len="lg"/>
            <a:tailEnd type="none" w="lg" len="lg"/>
          </a:ln>
        </p:spPr>
      </p:cxnSp>
      <p:cxnSp>
        <p:nvCxnSpPr>
          <p:cNvPr id="1729" name="Shape 1729"/>
          <p:cNvCxnSpPr/>
          <p:nvPr/>
        </p:nvCxnSpPr>
        <p:spPr>
          <a:xfrm>
            <a:off x="11375" y="4302450"/>
            <a:ext cx="9144000" cy="0"/>
          </a:xfrm>
          <a:prstGeom prst="straightConnector1">
            <a:avLst/>
          </a:prstGeom>
          <a:noFill/>
          <a:ln w="9525" cap="flat" cmpd="sng">
            <a:solidFill>
              <a:schemeClr val="dk2"/>
            </a:solidFill>
            <a:prstDash val="solid"/>
            <a:round/>
            <a:headEnd type="none" w="lg" len="lg"/>
            <a:tailEnd type="none" w="lg" len="lg"/>
          </a:ln>
        </p:spPr>
      </p:cxnSp>
      <p:cxnSp>
        <p:nvCxnSpPr>
          <p:cNvPr id="1730" name="Shape 1730"/>
          <p:cNvCxnSpPr/>
          <p:nvPr/>
        </p:nvCxnSpPr>
        <p:spPr>
          <a:xfrm>
            <a:off x="4680300" y="1563025"/>
            <a:ext cx="0" cy="4408200"/>
          </a:xfrm>
          <a:prstGeom prst="straightConnector1">
            <a:avLst/>
          </a:prstGeom>
          <a:noFill/>
          <a:ln w="9525" cap="flat" cmpd="sng">
            <a:solidFill>
              <a:schemeClr val="dk2"/>
            </a:solidFill>
            <a:prstDash val="solid"/>
            <a:round/>
            <a:headEnd type="none" w="lg" len="lg"/>
            <a:tailEnd type="none" w="lg" len="lg"/>
          </a:ln>
        </p:spPr>
      </p:cxnSp>
      <p:sp>
        <p:nvSpPr>
          <p:cNvPr id="14"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Lab Notebooks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735"/>
        <p:cNvGrpSpPr/>
        <p:nvPr/>
      </p:nvGrpSpPr>
      <p:grpSpPr>
        <a:xfrm>
          <a:off x="0" y="0"/>
          <a:ext cx="0" cy="0"/>
          <a:chOff x="0" y="0"/>
          <a:chExt cx="0" cy="0"/>
        </a:xfrm>
      </p:grpSpPr>
      <p:sp>
        <p:nvSpPr>
          <p:cNvPr id="1737" name="Shape 1737"/>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71500" lvl="0" indent="-342900" rtl="0">
              <a:spcBef>
                <a:spcPts val="0"/>
              </a:spcBef>
              <a:spcAft>
                <a:spcPts val="1000"/>
              </a:spcAft>
              <a:buFont typeface="Arial" panose="020B0604020202020204" pitchFamily="34" charset="0"/>
              <a:buChar char="•"/>
            </a:pPr>
            <a:r>
              <a:rPr lang="en-US" sz="2400" dirty="0"/>
              <a:t>Plan data management before starting research</a:t>
            </a:r>
          </a:p>
          <a:p>
            <a:pPr marL="571500" lvl="0" indent="-342900" rtl="0">
              <a:spcBef>
                <a:spcPts val="0"/>
              </a:spcBef>
              <a:spcAft>
                <a:spcPts val="1000"/>
              </a:spcAft>
              <a:buFont typeface="Arial" panose="020B0604020202020204" pitchFamily="34" charset="0"/>
              <a:buChar char="•"/>
            </a:pPr>
            <a:r>
              <a:rPr lang="en-US" sz="2400" dirty="0"/>
              <a:t>Can’t ignore the march toward research data management and sharing</a:t>
            </a:r>
          </a:p>
        </p:txBody>
      </p:sp>
      <p:sp>
        <p:nvSpPr>
          <p:cNvPr id="1738" name="Shape 173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139</a:t>
            </a:fld>
            <a:endParaRPr lang="en-US"/>
          </a:p>
        </p:txBody>
      </p:sp>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Conclusions</a:t>
            </a:r>
            <a:endParaRPr lang="en-US" sz="2800" b="1" dirty="0">
              <a:solidFill>
                <a:schemeClr val="tx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16500" y="1676400"/>
            <a:ext cx="8404650" cy="4555200"/>
          </a:xfrm>
          <a:prstGeom prst="rect">
            <a:avLst/>
          </a:prstGeom>
          <a:noFill/>
          <a:ln>
            <a:noFill/>
          </a:ln>
        </p:spPr>
        <p:txBody>
          <a:bodyPr lIns="0" tIns="0" rIns="0" bIns="0" anchor="t" anchorCtr="0">
            <a:noAutofit/>
          </a:bodyPr>
          <a:lstStyle/>
          <a:p>
            <a:pPr lvl="0">
              <a:buSzPct val="25000"/>
            </a:pPr>
            <a:r>
              <a:rPr lang="en-US" sz="2400" b="1" dirty="0"/>
              <a:t>Suggested that data management plans will have to include:</a:t>
            </a:r>
          </a:p>
          <a:p>
            <a:pPr marL="512762" lvl="1" indent="-80962" rtl="0">
              <a:spcBef>
                <a:spcPts val="0"/>
              </a:spcBef>
              <a:buChar char="✓"/>
            </a:pPr>
            <a:r>
              <a:rPr lang="en-US" sz="2400" dirty="0" smtClean="0"/>
              <a:t>Full </a:t>
            </a:r>
            <a:r>
              <a:rPr lang="en-US" sz="2400" dirty="0"/>
              <a:t>descriptions of the data and how it was </a:t>
            </a:r>
            <a:r>
              <a:rPr lang="en-US" sz="2400" dirty="0" smtClean="0"/>
              <a:t>collected</a:t>
            </a:r>
          </a:p>
          <a:p>
            <a:pPr marL="512762" lvl="1" indent="-80962">
              <a:buFontTx/>
              <a:buChar char="✓"/>
            </a:pPr>
            <a:r>
              <a:rPr lang="en-US" sz="2400" dirty="0"/>
              <a:t>What software/tools you used to create the </a:t>
            </a:r>
            <a:r>
              <a:rPr lang="en-US" sz="2400" dirty="0" smtClean="0"/>
              <a:t>data</a:t>
            </a:r>
          </a:p>
          <a:p>
            <a:pPr marL="512762" lvl="1" indent="-80962">
              <a:buFontTx/>
              <a:buChar char="✓"/>
            </a:pPr>
            <a:r>
              <a:rPr lang="en-US" sz="2400" dirty="0"/>
              <a:t>What protocols/steps you used to create the </a:t>
            </a:r>
            <a:r>
              <a:rPr lang="en-US" sz="2400" dirty="0" smtClean="0"/>
              <a:t>data</a:t>
            </a:r>
          </a:p>
          <a:p>
            <a:pPr marL="512762" lvl="1" indent="-80962">
              <a:buFontTx/>
              <a:buChar char="✓"/>
            </a:pPr>
            <a:r>
              <a:rPr lang="en-US" sz="2400" dirty="0"/>
              <a:t>How you will ensure the long term preservation of your </a:t>
            </a:r>
            <a:r>
              <a:rPr lang="en-US" sz="2400" dirty="0" smtClean="0"/>
              <a:t>data</a:t>
            </a:r>
          </a:p>
          <a:p>
            <a:pPr marL="512762" lvl="1" indent="-80962">
              <a:buFontTx/>
              <a:buChar char="✓"/>
            </a:pPr>
            <a:r>
              <a:rPr lang="en-US" sz="2400" dirty="0"/>
              <a:t>How you will provide access to your data</a:t>
            </a:r>
          </a:p>
          <a:p>
            <a:pPr marL="512762" lvl="1" indent="-80962">
              <a:buFontTx/>
              <a:buChar char="✓"/>
            </a:pPr>
            <a:endParaRPr lang="en-US" sz="2400" dirty="0"/>
          </a:p>
          <a:p>
            <a:pPr marL="512762" lvl="1" indent="-80962">
              <a:buFontTx/>
              <a:buChar char="✓"/>
            </a:pPr>
            <a:endParaRPr lang="en-US" sz="2400" dirty="0"/>
          </a:p>
          <a:p>
            <a:pPr marL="512762" lvl="1" indent="-80962">
              <a:buFontTx/>
              <a:buChar char="✓"/>
            </a:pPr>
            <a:endParaRPr lang="en-US" sz="2400" dirty="0"/>
          </a:p>
          <a:p>
            <a:pPr marL="512762" lvl="1" indent="-80962" rtl="0">
              <a:spcBef>
                <a:spcPts val="0"/>
              </a:spcBef>
              <a:buChar char="✓"/>
            </a:pPr>
            <a:endParaRPr lang="en-US" sz="2400" dirty="0"/>
          </a:p>
          <a:p>
            <a:pPr lvl="1" rtl="0">
              <a:spcBef>
                <a:spcPts val="0"/>
              </a:spcBef>
              <a:buClr>
                <a:schemeClr val="dk2"/>
              </a:buClr>
              <a:buSzPct val="142857"/>
              <a:buFont typeface="Times New Roman"/>
              <a:buNone/>
            </a:pPr>
            <a:endParaRPr sz="2400" dirty="0"/>
          </a:p>
        </p:txBody>
      </p:sp>
      <p:sp>
        <p:nvSpPr>
          <p:cNvPr id="175" name="Shape 17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14</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White Paper</a:t>
            </a:r>
            <a:endParaRPr lang="en-US" b="1" dirty="0"/>
          </a:p>
        </p:txBody>
      </p:sp>
      <p:pic>
        <p:nvPicPr>
          <p:cNvPr id="9" name="Shape 122"/>
          <p:cNvPicPr preferRelativeResize="0"/>
          <p:nvPr/>
        </p:nvPicPr>
        <p:blipFill rotWithShape="1">
          <a:blip r:embed="rId3">
            <a:alphaModFix/>
          </a:blip>
          <a:srcRect/>
          <a:stretch/>
        </p:blipFill>
        <p:spPr>
          <a:xfrm>
            <a:off x="304800" y="152400"/>
            <a:ext cx="1244700" cy="1095000"/>
          </a:xfrm>
          <a:prstGeom prst="rect">
            <a:avLst/>
          </a:prstGeom>
          <a:noFill/>
          <a:ln>
            <a:noFill/>
          </a:ln>
        </p:spPr>
      </p:pic>
    </p:spTree>
    <p:extLst>
      <p:ext uri="{BB962C8B-B14F-4D97-AF65-F5344CB8AC3E}">
        <p14:creationId xmlns:p14="http://schemas.microsoft.com/office/powerpoint/2010/main" val="952989500"/>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735"/>
        <p:cNvGrpSpPr/>
        <p:nvPr/>
      </p:nvGrpSpPr>
      <p:grpSpPr>
        <a:xfrm>
          <a:off x="0" y="0"/>
          <a:ext cx="0" cy="0"/>
          <a:chOff x="0" y="0"/>
          <a:chExt cx="0" cy="0"/>
        </a:xfrm>
      </p:grpSpPr>
      <p:sp>
        <p:nvSpPr>
          <p:cNvPr id="1737" name="Shape 1737"/>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71500" lvl="0" indent="-342900" rtl="0">
              <a:spcBef>
                <a:spcPts val="0"/>
              </a:spcBef>
              <a:spcAft>
                <a:spcPts val="1000"/>
              </a:spcAft>
              <a:buFont typeface="Arial" panose="020B0604020202020204" pitchFamily="34" charset="0"/>
              <a:buChar char="•"/>
            </a:pPr>
            <a:r>
              <a:rPr lang="en-US" sz="2400" dirty="0"/>
              <a:t>Plan data management before starting research</a:t>
            </a:r>
          </a:p>
          <a:p>
            <a:pPr marL="571500" lvl="0" indent="-342900" rtl="0">
              <a:spcBef>
                <a:spcPts val="0"/>
              </a:spcBef>
              <a:spcAft>
                <a:spcPts val="1000"/>
              </a:spcAft>
              <a:buFont typeface="Arial" panose="020B0604020202020204" pitchFamily="34" charset="0"/>
              <a:buChar char="•"/>
            </a:pPr>
            <a:r>
              <a:rPr lang="en-US" sz="2400" dirty="0"/>
              <a:t>Can’t ignore the march toward research data management and sharing</a:t>
            </a:r>
          </a:p>
        </p:txBody>
      </p:sp>
      <p:sp>
        <p:nvSpPr>
          <p:cNvPr id="1738" name="Shape 173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140</a:t>
            </a:fld>
            <a:endParaRPr lang="en-US"/>
          </a:p>
        </p:txBody>
      </p:sp>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Conclusions</a:t>
            </a:r>
            <a:endParaRPr lang="en-US" sz="2800" b="1" dirty="0">
              <a:solidFill>
                <a:schemeClr val="tx1"/>
              </a:solidFill>
            </a:endParaRPr>
          </a:p>
        </p:txBody>
      </p:sp>
      <p:sp>
        <p:nvSpPr>
          <p:cNvPr id="5" name="Shape 1746"/>
          <p:cNvSpPr txBox="1"/>
          <p:nvPr/>
        </p:nvSpPr>
        <p:spPr>
          <a:xfrm rot="-1990670">
            <a:off x="-201190" y="1962462"/>
            <a:ext cx="7324581" cy="1446660"/>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a:t>
            </a:r>
          </a:p>
        </p:txBody>
      </p:sp>
    </p:spTree>
    <p:extLst>
      <p:ext uri="{BB962C8B-B14F-4D97-AF65-F5344CB8AC3E}">
        <p14:creationId xmlns:p14="http://schemas.microsoft.com/office/powerpoint/2010/main" val="312718722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735"/>
        <p:cNvGrpSpPr/>
        <p:nvPr/>
      </p:nvGrpSpPr>
      <p:grpSpPr>
        <a:xfrm>
          <a:off x="0" y="0"/>
          <a:ext cx="0" cy="0"/>
          <a:chOff x="0" y="0"/>
          <a:chExt cx="0" cy="0"/>
        </a:xfrm>
      </p:grpSpPr>
      <p:sp>
        <p:nvSpPr>
          <p:cNvPr id="1737" name="Shape 1737"/>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71500" lvl="0" indent="-342900" rtl="0">
              <a:spcBef>
                <a:spcPts val="0"/>
              </a:spcBef>
              <a:spcAft>
                <a:spcPts val="1000"/>
              </a:spcAft>
              <a:buFont typeface="Arial" panose="020B0604020202020204" pitchFamily="34" charset="0"/>
              <a:buChar char="•"/>
            </a:pPr>
            <a:r>
              <a:rPr lang="en-US" sz="2400" dirty="0"/>
              <a:t>Plan data management before starting research</a:t>
            </a:r>
          </a:p>
          <a:p>
            <a:pPr marL="571500" lvl="0" indent="-342900" rtl="0">
              <a:spcBef>
                <a:spcPts val="0"/>
              </a:spcBef>
              <a:spcAft>
                <a:spcPts val="1000"/>
              </a:spcAft>
              <a:buFont typeface="Arial" panose="020B0604020202020204" pitchFamily="34" charset="0"/>
              <a:buChar char="•"/>
            </a:pPr>
            <a:r>
              <a:rPr lang="en-US" sz="2400" dirty="0"/>
              <a:t>Can’t ignore the march toward research data management and sharing</a:t>
            </a:r>
          </a:p>
        </p:txBody>
      </p:sp>
      <p:sp>
        <p:nvSpPr>
          <p:cNvPr id="1738" name="Shape 173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141</a:t>
            </a:fld>
            <a:endParaRPr lang="en-US"/>
          </a:p>
        </p:txBody>
      </p:sp>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Conclusions</a:t>
            </a:r>
            <a:endParaRPr lang="en-US" sz="2800" b="1" dirty="0">
              <a:solidFill>
                <a:schemeClr val="tx1"/>
              </a:solidFill>
            </a:endParaRPr>
          </a:p>
        </p:txBody>
      </p:sp>
      <p:sp>
        <p:nvSpPr>
          <p:cNvPr id="5" name="Shape 1755"/>
          <p:cNvSpPr txBox="1"/>
          <p:nvPr/>
        </p:nvSpPr>
        <p:spPr>
          <a:xfrm rot="-1990670">
            <a:off x="-201190" y="1962462"/>
            <a:ext cx="7324581" cy="1446660"/>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a:t>
            </a:r>
          </a:p>
        </p:txBody>
      </p:sp>
      <p:sp>
        <p:nvSpPr>
          <p:cNvPr id="7" name="Shape 1757"/>
          <p:cNvSpPr txBox="1"/>
          <p:nvPr/>
        </p:nvSpPr>
        <p:spPr>
          <a:xfrm rot="2317785">
            <a:off x="1619720" y="3283376"/>
            <a:ext cx="7324534" cy="1446559"/>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a:t>
            </a:r>
          </a:p>
        </p:txBody>
      </p:sp>
    </p:spTree>
    <p:extLst>
      <p:ext uri="{BB962C8B-B14F-4D97-AF65-F5344CB8AC3E}">
        <p14:creationId xmlns:p14="http://schemas.microsoft.com/office/powerpoint/2010/main" val="3127187223"/>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735"/>
        <p:cNvGrpSpPr/>
        <p:nvPr/>
      </p:nvGrpSpPr>
      <p:grpSpPr>
        <a:xfrm>
          <a:off x="0" y="0"/>
          <a:ext cx="0" cy="0"/>
          <a:chOff x="0" y="0"/>
          <a:chExt cx="0" cy="0"/>
        </a:xfrm>
      </p:grpSpPr>
      <p:sp>
        <p:nvSpPr>
          <p:cNvPr id="1737" name="Shape 1737"/>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71500" lvl="0" indent="-342900" rtl="0">
              <a:spcBef>
                <a:spcPts val="0"/>
              </a:spcBef>
              <a:spcAft>
                <a:spcPts val="1000"/>
              </a:spcAft>
              <a:buFont typeface="Arial" panose="020B0604020202020204" pitchFamily="34" charset="0"/>
              <a:buChar char="•"/>
            </a:pPr>
            <a:r>
              <a:rPr lang="en-US" sz="2400" dirty="0"/>
              <a:t>Plan data management before starting research</a:t>
            </a:r>
          </a:p>
          <a:p>
            <a:pPr marL="571500" lvl="0" indent="-342900" rtl="0">
              <a:spcBef>
                <a:spcPts val="0"/>
              </a:spcBef>
              <a:spcAft>
                <a:spcPts val="1000"/>
              </a:spcAft>
              <a:buFont typeface="Arial" panose="020B0604020202020204" pitchFamily="34" charset="0"/>
              <a:buChar char="•"/>
            </a:pPr>
            <a:r>
              <a:rPr lang="en-US" sz="2400" dirty="0"/>
              <a:t>Can’t ignore the march toward research data management and sharing</a:t>
            </a:r>
          </a:p>
        </p:txBody>
      </p:sp>
      <p:sp>
        <p:nvSpPr>
          <p:cNvPr id="1738" name="Shape 173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142</a:t>
            </a:fld>
            <a:endParaRPr lang="en-US"/>
          </a:p>
        </p:txBody>
      </p:sp>
      <p:sp>
        <p:nvSpPr>
          <p:cNvPr id="6" name="Shape 508"/>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buSzPct val="25000"/>
            </a:pPr>
            <a:r>
              <a:rPr lang="en-US" sz="2800" b="1" dirty="0" smtClean="0">
                <a:solidFill>
                  <a:schemeClr val="tx1"/>
                </a:solidFill>
              </a:rPr>
              <a:t>Conclusions</a:t>
            </a:r>
            <a:endParaRPr lang="en-US" sz="2800" b="1" dirty="0">
              <a:solidFill>
                <a:schemeClr val="tx1"/>
              </a:solidFill>
            </a:endParaRPr>
          </a:p>
        </p:txBody>
      </p:sp>
      <p:sp>
        <p:nvSpPr>
          <p:cNvPr id="5" name="Shape 1765"/>
          <p:cNvSpPr txBox="1"/>
          <p:nvPr/>
        </p:nvSpPr>
        <p:spPr>
          <a:xfrm rot="-1990670">
            <a:off x="-201190" y="1962462"/>
            <a:ext cx="7324581" cy="1446660"/>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a:t>
            </a:r>
          </a:p>
        </p:txBody>
      </p:sp>
      <p:sp>
        <p:nvSpPr>
          <p:cNvPr id="7" name="Shape 1767"/>
          <p:cNvSpPr txBox="1"/>
          <p:nvPr/>
        </p:nvSpPr>
        <p:spPr>
          <a:xfrm rot="2317785">
            <a:off x="1619720" y="3283376"/>
            <a:ext cx="7324534" cy="1446559"/>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a:t>
            </a:r>
          </a:p>
        </p:txBody>
      </p:sp>
      <p:sp>
        <p:nvSpPr>
          <p:cNvPr id="8" name="Shape 1768"/>
          <p:cNvSpPr txBox="1"/>
          <p:nvPr/>
        </p:nvSpPr>
        <p:spPr>
          <a:xfrm rot="-936203">
            <a:off x="1672289" y="3753478"/>
            <a:ext cx="7324429" cy="1446514"/>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a:t>
            </a:r>
          </a:p>
        </p:txBody>
      </p:sp>
    </p:spTree>
    <p:extLst>
      <p:ext uri="{BB962C8B-B14F-4D97-AF65-F5344CB8AC3E}">
        <p14:creationId xmlns:p14="http://schemas.microsoft.com/office/powerpoint/2010/main" val="312718722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sp>
        <p:nvSpPr>
          <p:cNvPr id="1774" name="Shape 1774"/>
          <p:cNvSpPr txBox="1">
            <a:spLocks noGrp="1"/>
          </p:cNvSpPr>
          <p:nvPr>
            <p:ph type="ctrTitle"/>
          </p:nvPr>
        </p:nvSpPr>
        <p:spPr>
          <a:xfrm>
            <a:off x="457200" y="2057400"/>
            <a:ext cx="4567200" cy="457200"/>
          </a:xfrm>
          <a:prstGeom prst="rect">
            <a:avLst/>
          </a:prstGeom>
          <a:noFill/>
          <a:ln>
            <a:noFill/>
          </a:ln>
        </p:spPr>
        <p:txBody>
          <a:bodyPr lIns="0" tIns="0" rIns="0" bIns="0" anchor="t" anchorCtr="0">
            <a:noAutofit/>
          </a:bodyPr>
          <a:lstStyle/>
          <a:p>
            <a:pPr marL="0" marR="0" lvl="0" indent="0" algn="l" rtl="0">
              <a:spcBef>
                <a:spcPts val="0"/>
              </a:spcBef>
              <a:spcAft>
                <a:spcPts val="0"/>
              </a:spcAft>
              <a:buSzPct val="25000"/>
              <a:buNone/>
            </a:pPr>
            <a:r>
              <a:rPr lang="en-US" sz="4000" b="1" i="0" u="none" strike="noStrike" cap="none">
                <a:solidFill>
                  <a:srgbClr val="000000"/>
                </a:solidFill>
              </a:rPr>
              <a:t>Thank you!</a:t>
            </a:r>
          </a:p>
        </p:txBody>
      </p:sp>
      <p:sp>
        <p:nvSpPr>
          <p:cNvPr id="1775" name="Shape 1775"/>
          <p:cNvSpPr txBox="1">
            <a:spLocks noGrp="1"/>
          </p:cNvSpPr>
          <p:nvPr>
            <p:ph type="subTitle" idx="1"/>
          </p:nvPr>
        </p:nvSpPr>
        <p:spPr>
          <a:xfrm>
            <a:off x="457200" y="3276600"/>
            <a:ext cx="5486400" cy="2819400"/>
          </a:xfrm>
          <a:prstGeom prst="rect">
            <a:avLst/>
          </a:prstGeom>
          <a:noFill/>
          <a:ln>
            <a:noFill/>
          </a:ln>
        </p:spPr>
        <p:txBody>
          <a:bodyPr lIns="0" tIns="0" rIns="0" bIns="0" anchor="t" anchorCtr="0">
            <a:noAutofit/>
          </a:bodyPr>
          <a:lstStyle/>
          <a:p>
            <a:pPr marL="0" marR="0" lvl="0" indent="0" algn="l" rtl="0">
              <a:spcBef>
                <a:spcPts val="0"/>
              </a:spcBef>
              <a:spcAft>
                <a:spcPts val="0"/>
              </a:spcAft>
              <a:buClr>
                <a:schemeClr val="dk2"/>
              </a:buClr>
              <a:buSzPct val="25000"/>
              <a:buFont typeface="Times New Roman"/>
              <a:buNone/>
            </a:pPr>
            <a:r>
              <a:rPr lang="en-US" sz="1800" b="1" i="0" u="none" strike="noStrike" cap="none">
                <a:solidFill>
                  <a:schemeClr val="dk1"/>
                </a:solidFill>
              </a:rPr>
              <a:t>Email:</a:t>
            </a:r>
          </a:p>
          <a:p>
            <a:pPr marL="0" marR="0" lvl="0" indent="0" algn="l" rtl="0">
              <a:spcBef>
                <a:spcPts val="1200"/>
              </a:spcBef>
              <a:spcAft>
                <a:spcPts val="0"/>
              </a:spcAft>
              <a:buClr>
                <a:schemeClr val="dk2"/>
              </a:buClr>
              <a:buSzPct val="25000"/>
              <a:buFont typeface="Times New Roman"/>
              <a:buNone/>
            </a:pPr>
            <a:r>
              <a:rPr lang="en-US" sz="1800" b="1" i="0" u="none" strike="noStrike" cap="none">
                <a:solidFill>
                  <a:schemeClr val="dk1"/>
                </a:solidFill>
              </a:rPr>
              <a:t>Slides available:</a:t>
            </a:r>
          </a:p>
          <a:p>
            <a:pPr marL="0" marR="0" lvl="0" indent="0" algn="l" rtl="0">
              <a:spcBef>
                <a:spcPts val="1200"/>
              </a:spcBef>
              <a:spcAft>
                <a:spcPts val="0"/>
              </a:spcAft>
              <a:buClr>
                <a:schemeClr val="dk2"/>
              </a:buClr>
              <a:buSzPct val="25000"/>
              <a:buFont typeface="Times New Roman"/>
              <a:buNone/>
            </a:pPr>
            <a:endParaRPr sz="1800" b="0" i="0" u="none" strike="noStrike" cap="none">
              <a:solidFill>
                <a:schemeClr val="dk1"/>
              </a:solidFill>
            </a:endParaRPr>
          </a:p>
          <a:p>
            <a:pPr marL="0" marR="0" lvl="0" indent="0" algn="l" rtl="0">
              <a:spcBef>
                <a:spcPts val="1200"/>
              </a:spcBef>
              <a:spcAft>
                <a:spcPts val="0"/>
              </a:spcAft>
              <a:buClr>
                <a:schemeClr val="dk2"/>
              </a:buClr>
              <a:buSzPct val="25000"/>
              <a:buFont typeface="Times New Roman"/>
              <a:buNone/>
            </a:pPr>
            <a:r>
              <a:rPr lang="en-US" sz="1800" b="0" i="0" u="none" strike="noStrike" cap="none">
                <a:solidFill>
                  <a:schemeClr val="dk1"/>
                </a:solidFill>
              </a:rPr>
              <a:t>  </a:t>
            </a:r>
          </a:p>
          <a:p>
            <a:pPr marL="0" marR="0" lvl="0" indent="0" algn="l" rtl="0">
              <a:spcBef>
                <a:spcPts val="1200"/>
              </a:spcBef>
              <a:spcAft>
                <a:spcPts val="0"/>
              </a:spcAft>
              <a:buClr>
                <a:schemeClr val="dk2"/>
              </a:buClr>
              <a:buSzPct val="25000"/>
              <a:buFont typeface="Times New Roman"/>
              <a:buNone/>
            </a:pPr>
            <a:endParaRPr sz="1800" b="0" i="0" u="none" strike="noStrike" cap="none">
              <a:solidFill>
                <a:schemeClr val="dk1"/>
              </a:solidFill>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780"/>
        <p:cNvGrpSpPr/>
        <p:nvPr/>
      </p:nvGrpSpPr>
      <p:grpSpPr>
        <a:xfrm>
          <a:off x="0" y="0"/>
          <a:ext cx="0" cy="0"/>
          <a:chOff x="0" y="0"/>
          <a:chExt cx="0" cy="0"/>
        </a:xfrm>
      </p:grpSpPr>
      <p:sp>
        <p:nvSpPr>
          <p:cNvPr id="1781" name="Shape 1781"/>
          <p:cNvSpPr txBox="1">
            <a:spLocks noGrp="1"/>
          </p:cNvSpPr>
          <p:nvPr>
            <p:ph type="title"/>
          </p:nvPr>
        </p:nvSpPr>
        <p:spPr>
          <a:xfrm>
            <a:off x="381000" y="609600"/>
            <a:ext cx="8229600" cy="742800"/>
          </a:xfrm>
          <a:prstGeom prst="rect">
            <a:avLst/>
          </a:prstGeom>
          <a:noFill/>
          <a:ln>
            <a:noFill/>
          </a:ln>
        </p:spPr>
        <p:txBody>
          <a:bodyPr lIns="0" tIns="0" rIns="0" bIns="0" anchor="t" anchorCtr="0">
            <a:noAutofit/>
          </a:bodyPr>
          <a:lstStyle/>
          <a:p>
            <a:pPr marL="0" marR="0" lvl="0" indent="0" algn="l" rtl="0">
              <a:spcBef>
                <a:spcPts val="0"/>
              </a:spcBef>
              <a:spcAft>
                <a:spcPts val="0"/>
              </a:spcAft>
              <a:buSzPct val="25000"/>
              <a:buNone/>
            </a:pPr>
            <a:r>
              <a:rPr lang="en-US" sz="2800">
                <a:solidFill>
                  <a:srgbClr val="000000"/>
                </a:solidFill>
                <a:latin typeface="Arial"/>
                <a:ea typeface="Arial"/>
                <a:cs typeface="Arial"/>
                <a:sym typeface="Arial"/>
              </a:rPr>
              <a:t>Photo r</a:t>
            </a:r>
            <a:r>
              <a:rPr lang="en-US" sz="2800" b="0" i="0" u="none" strike="noStrike" cap="none">
                <a:solidFill>
                  <a:srgbClr val="000000"/>
                </a:solidFill>
                <a:latin typeface="Arial"/>
                <a:ea typeface="Arial"/>
                <a:cs typeface="Arial"/>
                <a:sym typeface="Arial"/>
              </a:rPr>
              <a:t>eferences</a:t>
            </a:r>
          </a:p>
        </p:txBody>
      </p:sp>
      <p:sp>
        <p:nvSpPr>
          <p:cNvPr id="1782" name="Shape 1782"/>
          <p:cNvSpPr txBox="1">
            <a:spLocks noGrp="1"/>
          </p:cNvSpPr>
          <p:nvPr>
            <p:ph type="body" idx="1"/>
          </p:nvPr>
        </p:nvSpPr>
        <p:spPr>
          <a:xfrm>
            <a:off x="304800" y="1219200"/>
            <a:ext cx="8839200" cy="5257800"/>
          </a:xfrm>
          <a:prstGeom prst="rect">
            <a:avLst/>
          </a:prstGeom>
          <a:noFill/>
          <a:ln>
            <a:noFill/>
          </a:ln>
        </p:spPr>
        <p:txBody>
          <a:bodyPr lIns="0" tIns="0" rIns="0" bIns="0" anchor="t" anchorCtr="0">
            <a:noAutofit/>
          </a:bodyPr>
          <a:lstStyle/>
          <a:p>
            <a:pPr marL="0" marR="0" lvl="0" indent="0" algn="l" rtl="0">
              <a:spcBef>
                <a:spcPts val="0"/>
              </a:spcBef>
              <a:spcAft>
                <a:spcPts val="0"/>
              </a:spcAft>
              <a:buNone/>
            </a:pPr>
            <a:endParaRPr sz="1000" dirty="0"/>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a:solidFill>
                  <a:schemeClr val="dk1"/>
                </a:solidFill>
                <a:latin typeface="Source Sans Pro"/>
                <a:ea typeface="Source Sans Pro"/>
                <a:cs typeface="Source Sans Pro"/>
                <a:sym typeface="Source Sans Pro"/>
              </a:rPr>
              <a:t>Mike. “Padlock” 2005  </a:t>
            </a:r>
            <a:r>
              <a:rPr lang="en-US" sz="1000" b="0" i="0" u="sng" strike="noStrike" cap="none" dirty="0">
                <a:solidFill>
                  <a:schemeClr val="hlink"/>
                </a:solidFill>
                <a:latin typeface="Source Sans Pro"/>
                <a:ea typeface="Source Sans Pro"/>
                <a:cs typeface="Source Sans Pro"/>
                <a:sym typeface="Source Sans Pro"/>
                <a:hlinkClick r:id="rId3"/>
              </a:rPr>
              <a:t>https://www.flickr.com/photos/zebble/6080622/</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Theen</a:t>
            </a:r>
            <a:r>
              <a:rPr lang="en-US" sz="1000" b="0" i="0" u="none" strike="noStrike" cap="none" dirty="0">
                <a:solidFill>
                  <a:schemeClr val="dk1"/>
                </a:solidFill>
                <a:latin typeface="Source Sans Pro"/>
                <a:ea typeface="Source Sans Pro"/>
                <a:cs typeface="Source Sans Pro"/>
                <a:sym typeface="Source Sans Pro"/>
              </a:rPr>
              <a:t> Moy. “SAHMRI Lab” 2014 </a:t>
            </a:r>
            <a:r>
              <a:rPr lang="en-US" sz="1000" b="0" i="0" u="sng" strike="noStrike" cap="none" dirty="0">
                <a:solidFill>
                  <a:schemeClr val="hlink"/>
                </a:solidFill>
                <a:latin typeface="Source Sans Pro"/>
                <a:ea typeface="Source Sans Pro"/>
                <a:cs typeface="Source Sans Pro"/>
                <a:sym typeface="Source Sans Pro"/>
                <a:hlinkClick r:id="rId4"/>
              </a:rPr>
              <a:t>https://www.flickr.com/photos/theenmoy/13969480280/</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a:solidFill>
                  <a:schemeClr val="dk1"/>
                </a:solidFill>
                <a:latin typeface="Source Sans Pro"/>
                <a:ea typeface="Source Sans Pro"/>
                <a:cs typeface="Source Sans Pro"/>
                <a:sym typeface="Source Sans Pro"/>
              </a:rPr>
              <a:t>Kevin Dooley. “Future tense” 2009 </a:t>
            </a:r>
            <a:r>
              <a:rPr lang="en-US" sz="1000" b="0" i="0" u="sng" strike="noStrike" cap="none" dirty="0">
                <a:solidFill>
                  <a:schemeClr val="hlink"/>
                </a:solidFill>
                <a:latin typeface="Source Sans Pro"/>
                <a:ea typeface="Source Sans Pro"/>
                <a:cs typeface="Source Sans Pro"/>
                <a:sym typeface="Source Sans Pro"/>
                <a:hlinkClick r:id="rId5"/>
              </a:rPr>
              <a:t>https://www.flickr.com/photos/pagedooley/4114167117/</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Wikipedia.org</a:t>
            </a:r>
            <a:r>
              <a:rPr lang="en-US" sz="1000" b="0" i="0" u="none" strike="noStrike" cap="none" dirty="0">
                <a:solidFill>
                  <a:schemeClr val="dk1"/>
                </a:solidFill>
                <a:latin typeface="Source Sans Pro"/>
                <a:ea typeface="Source Sans Pro"/>
                <a:cs typeface="Source Sans Pro"/>
                <a:sym typeface="Source Sans Pro"/>
              </a:rPr>
              <a:t>. “To Share or Not to Share” 2013 </a:t>
            </a:r>
            <a:r>
              <a:rPr lang="en-US" sz="1000" b="0" i="0" u="sng" strike="noStrike" cap="none" dirty="0">
                <a:solidFill>
                  <a:schemeClr val="hlink"/>
                </a:solidFill>
                <a:latin typeface="Source Sans Pro"/>
                <a:ea typeface="Source Sans Pro"/>
                <a:cs typeface="Source Sans Pro"/>
                <a:sym typeface="Source Sans Pro"/>
                <a:hlinkClick r:id="rId6"/>
              </a:rPr>
              <a:t>http://upload.wikimedia.org/wikipedia/commons/6/65/To_deposit_or_not_to_deposit,_that_is_the_question_-_journal.pbio.1001779.g001.png</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Opensource.com</a:t>
            </a:r>
            <a:r>
              <a:rPr lang="en-US" sz="1000" b="0" i="0" u="none" strike="noStrike" cap="none" dirty="0">
                <a:solidFill>
                  <a:schemeClr val="dk1"/>
                </a:solidFill>
                <a:latin typeface="Source Sans Pro"/>
                <a:ea typeface="Source Sans Pro"/>
                <a:cs typeface="Source Sans Pro"/>
                <a:sym typeface="Source Sans Pro"/>
              </a:rPr>
              <a:t> “What open data means – and what it doesn’t” 2010 </a:t>
            </a:r>
            <a:r>
              <a:rPr lang="en-US" sz="1000" b="0" i="0" u="sng" strike="noStrike" cap="none" dirty="0">
                <a:solidFill>
                  <a:schemeClr val="hlink"/>
                </a:solidFill>
                <a:latin typeface="Source Sans Pro"/>
                <a:ea typeface="Source Sans Pro"/>
                <a:cs typeface="Source Sans Pro"/>
                <a:sym typeface="Source Sans Pro"/>
                <a:hlinkClick r:id="rId7"/>
              </a:rPr>
              <a:t>https://www.flickr.com/photos/opensourceway/5265955179/</a:t>
            </a:r>
            <a:r>
              <a:rPr lang="en-US" sz="1000" b="0" i="0" u="none" strike="noStrike" cap="none" dirty="0">
                <a:solidFill>
                  <a:schemeClr val="dk1"/>
                </a:solidFill>
                <a:latin typeface="Source Sans Pro"/>
                <a:ea typeface="Source Sans Pro"/>
                <a:cs typeface="Source Sans Pro"/>
                <a:sym typeface="Source Sans Pro"/>
              </a:rPr>
              <a:t> </a:t>
            </a:r>
            <a:endParaRPr sz="1000" dirty="0"/>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Pixabay</a:t>
            </a:r>
            <a:r>
              <a:rPr lang="en-US" sz="1000" b="0" i="0" u="none" strike="noStrike" cap="none" dirty="0">
                <a:solidFill>
                  <a:schemeClr val="dk1"/>
                </a:solidFill>
                <a:latin typeface="Source Sans Pro"/>
                <a:ea typeface="Source Sans Pro"/>
                <a:cs typeface="Source Sans Pro"/>
                <a:sym typeface="Source Sans Pro"/>
              </a:rPr>
              <a:t>. “Test” 2013 </a:t>
            </a:r>
            <a:r>
              <a:rPr lang="en-US" sz="1000" b="0" i="0" u="sng" strike="noStrike" cap="none" dirty="0">
                <a:solidFill>
                  <a:schemeClr val="hlink"/>
                </a:solidFill>
                <a:latin typeface="Source Sans Pro"/>
                <a:ea typeface="Source Sans Pro"/>
                <a:cs typeface="Source Sans Pro"/>
                <a:sym typeface="Source Sans Pro"/>
                <a:hlinkClick r:id="rId8"/>
              </a:rPr>
              <a:t>http://pixabay.com/static/uploads/photo/2013/11/25/17/27/test-218181_640.jpg</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Pixabay</a:t>
            </a:r>
            <a:r>
              <a:rPr lang="en-US" sz="1000" b="0" i="0" u="none" strike="noStrike" cap="none" dirty="0">
                <a:solidFill>
                  <a:schemeClr val="dk1"/>
                </a:solidFill>
                <a:latin typeface="Source Sans Pro"/>
                <a:ea typeface="Source Sans Pro"/>
                <a:cs typeface="Source Sans Pro"/>
                <a:sym typeface="Source Sans Pro"/>
              </a:rPr>
              <a:t>. “Research” 2012 </a:t>
            </a:r>
            <a:r>
              <a:rPr lang="en-US" sz="1000" b="0" i="0" u="sng" strike="noStrike" cap="none" dirty="0">
                <a:solidFill>
                  <a:schemeClr val="hlink"/>
                </a:solidFill>
                <a:latin typeface="Source Sans Pro"/>
                <a:ea typeface="Source Sans Pro"/>
                <a:cs typeface="Source Sans Pro"/>
                <a:sym typeface="Source Sans Pro"/>
                <a:hlinkClick r:id="rId9"/>
              </a:rPr>
              <a:t>http://pixabay.com/p-66365/?no_redirect</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Draw&amp;Research</a:t>
            </a:r>
            <a:r>
              <a:rPr lang="en-US" sz="1000" b="0" i="0" u="none" strike="noStrike" cap="none" dirty="0">
                <a:solidFill>
                  <a:schemeClr val="dk1"/>
                </a:solidFill>
                <a:latin typeface="Source Sans Pro"/>
                <a:ea typeface="Source Sans Pro"/>
                <a:cs typeface="Source Sans Pro"/>
                <a:sym typeface="Source Sans Pro"/>
              </a:rPr>
              <a:t>. “</a:t>
            </a:r>
            <a:r>
              <a:rPr lang="en-US" sz="1000" b="0" i="0" u="none" strike="noStrike" cap="none" dirty="0" err="1">
                <a:solidFill>
                  <a:schemeClr val="dk1"/>
                </a:solidFill>
                <a:latin typeface="Source Sans Pro"/>
                <a:ea typeface="Source Sans Pro"/>
                <a:cs typeface="Source Sans Pro"/>
                <a:sym typeface="Source Sans Pro"/>
              </a:rPr>
              <a:t>Versioncontrol</a:t>
            </a:r>
            <a:r>
              <a:rPr lang="en-US" sz="1000" b="0" i="0" u="none" strike="noStrike" cap="none" dirty="0">
                <a:solidFill>
                  <a:schemeClr val="dk1"/>
                </a:solidFill>
                <a:latin typeface="Source Sans Pro"/>
                <a:ea typeface="Source Sans Pro"/>
                <a:cs typeface="Source Sans Pro"/>
                <a:sym typeface="Source Sans Pro"/>
              </a:rPr>
              <a:t>” 2013  </a:t>
            </a:r>
            <a:r>
              <a:rPr lang="en-US" sz="1000" b="0" i="0" u="sng" strike="noStrike" cap="none" dirty="0">
                <a:solidFill>
                  <a:schemeClr val="hlink"/>
                </a:solidFill>
                <a:latin typeface="Source Sans Pro"/>
                <a:ea typeface="Source Sans Pro"/>
                <a:cs typeface="Source Sans Pro"/>
                <a:sym typeface="Source Sans Pro"/>
                <a:hlinkClick r:id="rId10"/>
              </a:rPr>
              <a:t>https://www.flickr.com/photos/dibujoscccd/8659059842/</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a:solidFill>
                  <a:schemeClr val="dk1"/>
                </a:solidFill>
                <a:latin typeface="Source Sans Pro"/>
                <a:ea typeface="Source Sans Pro"/>
                <a:cs typeface="Source Sans Pro"/>
                <a:sym typeface="Source Sans Pro"/>
              </a:rPr>
              <a:t>Wikimedia. “Backup Backup Backup” 2011 </a:t>
            </a:r>
            <a:r>
              <a:rPr lang="en-US" sz="1000" b="0" i="0" u="sng" strike="noStrike" cap="none" dirty="0">
                <a:solidFill>
                  <a:schemeClr val="hlink"/>
                </a:solidFill>
                <a:latin typeface="Source Sans Pro"/>
                <a:ea typeface="Source Sans Pro"/>
                <a:cs typeface="Source Sans Pro"/>
                <a:sym typeface="Source Sans Pro"/>
                <a:hlinkClick r:id="rId11"/>
              </a:rPr>
              <a:t>http://upload.wikimedia.org/wikipedia/commons/e/ee/Backup_Backup_Backup_-_And_Test_Restores.jpg</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a:solidFill>
                  <a:schemeClr val="dk1"/>
                </a:solidFill>
                <a:latin typeface="Source Sans Pro"/>
                <a:ea typeface="Source Sans Pro"/>
                <a:cs typeface="Source Sans Pro"/>
                <a:sym typeface="Source Sans Pro"/>
              </a:rPr>
              <a:t>Wikimedia. “Modern warehouse </a:t>
            </a:r>
            <a:r>
              <a:rPr lang="en-US" sz="1000" b="0" i="0" u="none" strike="noStrike" cap="none" dirty="0" err="1">
                <a:solidFill>
                  <a:schemeClr val="dk1"/>
                </a:solidFill>
                <a:latin typeface="Source Sans Pro"/>
                <a:ea typeface="Source Sans Pro"/>
                <a:cs typeface="Source Sans Pro"/>
                <a:sym typeface="Source Sans Pro"/>
              </a:rPr>
              <a:t>pallent</a:t>
            </a:r>
            <a:r>
              <a:rPr lang="en-US" sz="1000" b="0" i="0" u="none" strike="noStrike" cap="none" dirty="0">
                <a:solidFill>
                  <a:schemeClr val="dk1"/>
                </a:solidFill>
                <a:latin typeface="Source Sans Pro"/>
                <a:ea typeface="Source Sans Pro"/>
                <a:cs typeface="Source Sans Pro"/>
                <a:sym typeface="Source Sans Pro"/>
              </a:rPr>
              <a:t> rack storage system” 2000 </a:t>
            </a:r>
            <a:r>
              <a:rPr lang="en-US" sz="1000" b="0" i="0" u="sng" strike="noStrike" cap="none" dirty="0">
                <a:solidFill>
                  <a:schemeClr val="hlink"/>
                </a:solidFill>
                <a:latin typeface="Source Sans Pro"/>
                <a:ea typeface="Source Sans Pro"/>
                <a:cs typeface="Source Sans Pro"/>
                <a:sym typeface="Source Sans Pro"/>
                <a:hlinkClick r:id="rId12"/>
              </a:rPr>
              <a:t>http://upload.wikimedia.org/wikipedia/commons/a/a2/Modern_warehouse_with_pallet_rack_storage_system.jpg</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Mcability</a:t>
            </a:r>
            <a:r>
              <a:rPr lang="en-US" sz="1000" b="0" i="0" u="none" strike="noStrike" cap="none" dirty="0">
                <a:solidFill>
                  <a:schemeClr val="dk1"/>
                </a:solidFill>
                <a:latin typeface="Source Sans Pro"/>
                <a:ea typeface="Source Sans Pro"/>
                <a:cs typeface="Source Sans Pro"/>
                <a:sym typeface="Source Sans Pro"/>
              </a:rPr>
              <a:t>. “Padlock Unlock” 2014 </a:t>
            </a:r>
            <a:r>
              <a:rPr lang="en-US" sz="1000" b="0" i="0" u="sng" strike="noStrike" cap="none" dirty="0">
                <a:solidFill>
                  <a:schemeClr val="hlink"/>
                </a:solidFill>
                <a:latin typeface="Source Sans Pro"/>
                <a:ea typeface="Source Sans Pro"/>
                <a:cs typeface="Source Sans Pro"/>
                <a:sym typeface="Source Sans Pro"/>
                <a:hlinkClick r:id="rId13"/>
              </a:rPr>
              <a:t>http://pixabay.com/en/padlock-lock-security-unlock-322494/</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Gadini</a:t>
            </a:r>
            <a:r>
              <a:rPr lang="en-US" sz="1000" b="0" i="0" u="none" strike="noStrike" cap="none" dirty="0">
                <a:solidFill>
                  <a:schemeClr val="dk1"/>
                </a:solidFill>
                <a:latin typeface="Source Sans Pro"/>
                <a:ea typeface="Source Sans Pro"/>
                <a:cs typeface="Source Sans Pro"/>
                <a:sym typeface="Source Sans Pro"/>
              </a:rPr>
              <a:t>. “Padlocks Locks for Bags” 2015 </a:t>
            </a:r>
            <a:r>
              <a:rPr lang="en-US" sz="1000" b="0" i="0" u="sng" strike="noStrike" cap="none" dirty="0">
                <a:solidFill>
                  <a:schemeClr val="hlink"/>
                </a:solidFill>
                <a:latin typeface="Source Sans Pro"/>
                <a:ea typeface="Source Sans Pro"/>
                <a:cs typeface="Source Sans Pro"/>
                <a:sym typeface="Source Sans Pro"/>
                <a:hlinkClick r:id="rId14"/>
              </a:rPr>
              <a:t>http://pixabay.com/en/padlocks-locks-for-bags-597815/</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Simonatova</a:t>
            </a:r>
            <a:r>
              <a:rPr lang="en-US" sz="1000" b="0" i="0" u="none" strike="noStrike" cap="none" dirty="0">
                <a:solidFill>
                  <a:schemeClr val="dk1"/>
                </a:solidFill>
                <a:latin typeface="Source Sans Pro"/>
                <a:ea typeface="Source Sans Pro"/>
                <a:cs typeface="Source Sans Pro"/>
                <a:sym typeface="Source Sans Pro"/>
              </a:rPr>
              <a:t>. “Egyptian museum mummy antiquity” 2015 </a:t>
            </a:r>
            <a:r>
              <a:rPr lang="en-US" sz="1000" b="0" i="0" u="sng" strike="noStrike" cap="none" dirty="0">
                <a:solidFill>
                  <a:schemeClr val="hlink"/>
                </a:solidFill>
                <a:latin typeface="Source Sans Pro"/>
                <a:ea typeface="Source Sans Pro"/>
                <a:cs typeface="Source Sans Pro"/>
                <a:sym typeface="Source Sans Pro"/>
                <a:hlinkClick r:id="rId15"/>
              </a:rPr>
              <a:t>http://pixabay.com/en/egyptian-museum-mummy-antiquity-630297/</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a:solidFill>
                  <a:schemeClr val="dk1"/>
                </a:solidFill>
                <a:latin typeface="Source Sans Pro"/>
                <a:ea typeface="Source Sans Pro"/>
                <a:cs typeface="Source Sans Pro"/>
                <a:sym typeface="Source Sans Pro"/>
              </a:rPr>
              <a:t>Sarah. “Metadata is a love note to the future” 2011 </a:t>
            </a:r>
            <a:r>
              <a:rPr lang="en-US" sz="1000" b="0" i="0" u="sng" strike="noStrike" cap="none" dirty="0">
                <a:solidFill>
                  <a:schemeClr val="hlink"/>
                </a:solidFill>
                <a:latin typeface="Source Sans Pro"/>
                <a:ea typeface="Source Sans Pro"/>
                <a:cs typeface="Source Sans Pro"/>
                <a:sym typeface="Source Sans Pro"/>
                <a:hlinkClick r:id="rId16"/>
              </a:rPr>
              <a:t>https://www.flickr.com/photos/sarahseverson/6245395188/</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a:solidFill>
                  <a:schemeClr val="dk1"/>
                </a:solidFill>
                <a:latin typeface="Source Sans Pro"/>
                <a:ea typeface="Source Sans Pro"/>
                <a:cs typeface="Source Sans Pro"/>
                <a:sym typeface="Source Sans Pro"/>
              </a:rPr>
              <a:t>Jonas </a:t>
            </a:r>
            <a:r>
              <a:rPr lang="en-US" sz="1000" b="0" i="0" u="none" strike="noStrike" cap="none" dirty="0" err="1">
                <a:solidFill>
                  <a:schemeClr val="dk1"/>
                </a:solidFill>
                <a:latin typeface="Source Sans Pro"/>
                <a:ea typeface="Source Sans Pro"/>
                <a:cs typeface="Source Sans Pro"/>
                <a:sym typeface="Source Sans Pro"/>
              </a:rPr>
              <a:t>Ahrentorp</a:t>
            </a:r>
            <a:r>
              <a:rPr lang="en-US" sz="1000" b="0" i="0" u="none" strike="noStrike" cap="none" dirty="0">
                <a:solidFill>
                  <a:schemeClr val="dk1"/>
                </a:solidFill>
                <a:latin typeface="Source Sans Pro"/>
                <a:ea typeface="Source Sans Pro"/>
                <a:cs typeface="Source Sans Pro"/>
                <a:sym typeface="Source Sans Pro"/>
              </a:rPr>
              <a:t>. “Clutter” 2007 </a:t>
            </a:r>
            <a:r>
              <a:rPr lang="en-US" sz="1000" b="0" i="0" u="sng" strike="noStrike" cap="none" dirty="0">
                <a:solidFill>
                  <a:schemeClr val="hlink"/>
                </a:solidFill>
                <a:latin typeface="Source Sans Pro"/>
                <a:ea typeface="Source Sans Pro"/>
                <a:cs typeface="Source Sans Pro"/>
                <a:sym typeface="Source Sans Pro"/>
                <a:hlinkClick r:id="rId17"/>
              </a:rPr>
              <a:t>https://www.flickr.com/photos/neofob/753826914/</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a:solidFill>
                  <a:schemeClr val="dk1"/>
                </a:solidFill>
                <a:latin typeface="Source Sans Pro"/>
                <a:ea typeface="Source Sans Pro"/>
                <a:cs typeface="Source Sans Pro"/>
                <a:sym typeface="Source Sans Pro"/>
              </a:rPr>
              <a:t>Alan Levine. “Life is sharing” 2012 </a:t>
            </a:r>
            <a:r>
              <a:rPr lang="en-US" sz="1000" b="0" i="0" u="sng" strike="noStrike" cap="none" dirty="0">
                <a:solidFill>
                  <a:schemeClr val="hlink"/>
                </a:solidFill>
                <a:latin typeface="Source Sans Pro"/>
                <a:ea typeface="Source Sans Pro"/>
                <a:cs typeface="Source Sans Pro"/>
                <a:sym typeface="Source Sans Pro"/>
                <a:hlinkClick r:id="rId18"/>
              </a:rPr>
              <a:t>https://www.flickr.com/photos/cogdog/8188824613/</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Niklas</a:t>
            </a:r>
            <a:r>
              <a:rPr lang="en-US" sz="1000" b="0" i="0" u="none" strike="noStrike" cap="none" dirty="0">
                <a:solidFill>
                  <a:schemeClr val="dk1"/>
                </a:solidFill>
                <a:latin typeface="Source Sans Pro"/>
                <a:ea typeface="Source Sans Pro"/>
                <a:cs typeface="Source Sans Pro"/>
                <a:sym typeface="Source Sans Pro"/>
              </a:rPr>
              <a:t> </a:t>
            </a:r>
            <a:r>
              <a:rPr lang="en-US" sz="1000" b="0" i="0" u="none" strike="noStrike" cap="none" dirty="0" err="1">
                <a:solidFill>
                  <a:schemeClr val="dk1"/>
                </a:solidFill>
                <a:latin typeface="Source Sans Pro"/>
                <a:ea typeface="Source Sans Pro"/>
                <a:cs typeface="Source Sans Pro"/>
                <a:sym typeface="Source Sans Pro"/>
              </a:rPr>
              <a:t>Wilkstrom</a:t>
            </a:r>
            <a:r>
              <a:rPr lang="en-US" sz="1000" b="0" i="0" u="none" strike="noStrike" cap="none" dirty="0">
                <a:solidFill>
                  <a:schemeClr val="dk1"/>
                </a:solidFill>
                <a:latin typeface="Source Sans Pro"/>
                <a:ea typeface="Source Sans Pro"/>
                <a:cs typeface="Source Sans Pro"/>
                <a:sym typeface="Source Sans Pro"/>
              </a:rPr>
              <a:t>. “Sharing is caring” 2010 </a:t>
            </a:r>
            <a:r>
              <a:rPr lang="en-US" sz="1000" b="0" i="0" u="sng" strike="noStrike" cap="none" dirty="0">
                <a:solidFill>
                  <a:schemeClr val="hlink"/>
                </a:solidFill>
                <a:latin typeface="Source Sans Pro"/>
                <a:ea typeface="Source Sans Pro"/>
                <a:cs typeface="Source Sans Pro"/>
                <a:sym typeface="Source Sans Pro"/>
                <a:hlinkClick r:id="rId19"/>
              </a:rPr>
              <a:t>https://www.flickr.com/photos/niklaswikstrom/5214708665/</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Github</a:t>
            </a:r>
            <a:r>
              <a:rPr lang="en-US" sz="1000" b="0" i="0" u="none" strike="noStrike" cap="none" dirty="0">
                <a:solidFill>
                  <a:schemeClr val="dk1"/>
                </a:solidFill>
                <a:latin typeface="Source Sans Pro"/>
                <a:ea typeface="Source Sans Pro"/>
                <a:cs typeface="Source Sans Pro"/>
                <a:sym typeface="Source Sans Pro"/>
              </a:rPr>
              <a:t>. “Repositories images” 2013 </a:t>
            </a:r>
            <a:r>
              <a:rPr lang="en-US" sz="1000" b="0" i="0" u="sng" strike="noStrike" cap="none" dirty="0">
                <a:solidFill>
                  <a:schemeClr val="hlink"/>
                </a:solidFill>
                <a:latin typeface="Source Sans Pro"/>
                <a:ea typeface="Source Sans Pro"/>
                <a:cs typeface="Source Sans Pro"/>
                <a:sym typeface="Source Sans Pro"/>
                <a:hlinkClick r:id="rId20"/>
              </a:rPr>
              <a:t>https://pages.github.com/images/ghfm@2x.png</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Futureatlas.com</a:t>
            </a:r>
            <a:r>
              <a:rPr lang="en-US" sz="1000" b="0" i="0" u="none" strike="noStrike" cap="none" dirty="0">
                <a:solidFill>
                  <a:schemeClr val="dk1"/>
                </a:solidFill>
                <a:latin typeface="Source Sans Pro"/>
                <a:ea typeface="Source Sans Pro"/>
                <a:cs typeface="Source Sans Pro"/>
                <a:sym typeface="Source Sans Pro"/>
              </a:rPr>
              <a:t>. “Citation needed” 2010 </a:t>
            </a:r>
            <a:r>
              <a:rPr lang="en-US" sz="1000" b="0" i="0" u="sng" strike="noStrike" cap="none" dirty="0">
                <a:solidFill>
                  <a:schemeClr val="hlink"/>
                </a:solidFill>
                <a:latin typeface="Source Sans Pro"/>
                <a:ea typeface="Source Sans Pro"/>
                <a:cs typeface="Source Sans Pro"/>
                <a:sym typeface="Source Sans Pro"/>
                <a:hlinkClick r:id="rId21"/>
              </a:rPr>
              <a:t>https://www.flickr.com/photos/87913776@N00/5129607997/</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Avlxyz</a:t>
            </a:r>
            <a:r>
              <a:rPr lang="en-US" sz="1000" b="0" i="0" u="none" strike="noStrike" cap="none" dirty="0">
                <a:solidFill>
                  <a:schemeClr val="dk1"/>
                </a:solidFill>
                <a:latin typeface="Source Sans Pro"/>
                <a:ea typeface="Source Sans Pro"/>
                <a:cs typeface="Source Sans Pro"/>
                <a:sym typeface="Source Sans Pro"/>
              </a:rPr>
              <a:t>. “Authentic 5.25 inch floppy disks” 2014 </a:t>
            </a:r>
            <a:r>
              <a:rPr lang="en-US" sz="1000" b="0" i="0" u="sng" strike="noStrike" cap="none" dirty="0">
                <a:solidFill>
                  <a:schemeClr val="hlink"/>
                </a:solidFill>
                <a:latin typeface="Source Sans Pro"/>
                <a:ea typeface="Source Sans Pro"/>
                <a:cs typeface="Source Sans Pro"/>
                <a:sym typeface="Source Sans Pro"/>
                <a:hlinkClick r:id="rId22"/>
              </a:rPr>
              <a:t>http://www.flickr.com/photos/avlxyz/5766413625/</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Mattlogein</a:t>
            </a:r>
            <a:r>
              <a:rPr lang="en-US" sz="1000" b="0" i="0" u="none" strike="noStrike" cap="none" dirty="0">
                <a:solidFill>
                  <a:schemeClr val="dk1"/>
                </a:solidFill>
                <a:latin typeface="Source Sans Pro"/>
                <a:ea typeface="Source Sans Pro"/>
                <a:cs typeface="Source Sans Pro"/>
                <a:sym typeface="Source Sans Pro"/>
              </a:rPr>
              <a:t>. “Floppy disk” 2014.</a:t>
            </a:r>
            <a:r>
              <a:rPr lang="en-US" sz="1000" b="0" i="0" u="sng" strike="noStrike" cap="none" dirty="0">
                <a:solidFill>
                  <a:schemeClr val="dk1"/>
                </a:solidFill>
                <a:latin typeface="Source Sans Pro"/>
                <a:ea typeface="Source Sans Pro"/>
                <a:cs typeface="Source Sans Pro"/>
                <a:sym typeface="Source Sans Pro"/>
              </a:rPr>
              <a:t> </a:t>
            </a:r>
            <a:r>
              <a:rPr lang="en-US" sz="1000" b="0" i="0" u="sng" strike="noStrike" cap="none" dirty="0">
                <a:solidFill>
                  <a:schemeClr val="hlink"/>
                </a:solidFill>
                <a:latin typeface="Source Sans Pro"/>
                <a:ea typeface="Source Sans Pro"/>
                <a:cs typeface="Source Sans Pro"/>
                <a:sym typeface="Source Sans Pro"/>
                <a:hlinkClick r:id="rId23"/>
              </a:rPr>
              <a:t>http://www.flickr.com/photos/49503210657@N01/127984947</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Normann</a:t>
            </a:r>
            <a:r>
              <a:rPr lang="en-US" sz="1000" b="0" i="0" u="none" strike="noStrike" cap="none" dirty="0">
                <a:solidFill>
                  <a:schemeClr val="dk1"/>
                </a:solidFill>
                <a:latin typeface="Source Sans Pro"/>
                <a:ea typeface="Source Sans Pro"/>
                <a:cs typeface="Source Sans Pro"/>
                <a:sym typeface="Source Sans Pro"/>
              </a:rPr>
              <a:t>. “Computer Model 1981” 2014 </a:t>
            </a:r>
            <a:r>
              <a:rPr lang="en-US" sz="1000" b="0" i="0" u="sng" strike="noStrike" cap="none" dirty="0">
                <a:solidFill>
                  <a:schemeClr val="dk1"/>
                </a:solidFill>
                <a:latin typeface="Source Sans Pro"/>
                <a:ea typeface="Source Sans Pro"/>
                <a:cs typeface="Source Sans Pro"/>
                <a:sym typeface="Source Sans Pro"/>
              </a:rPr>
              <a:t>http://</a:t>
            </a:r>
            <a:r>
              <a:rPr lang="en-US" sz="1000" b="0" i="0" u="sng" strike="noStrike" cap="none" dirty="0" err="1">
                <a:solidFill>
                  <a:schemeClr val="dk1"/>
                </a:solidFill>
                <a:latin typeface="Source Sans Pro"/>
                <a:ea typeface="Source Sans Pro"/>
                <a:cs typeface="Source Sans Pro"/>
                <a:sym typeface="Source Sans Pro"/>
              </a:rPr>
              <a:t>www.flickr.com</a:t>
            </a:r>
            <a:r>
              <a:rPr lang="en-US" sz="1000" b="0" i="0" u="sng" strike="noStrike" cap="none" dirty="0">
                <a:solidFill>
                  <a:schemeClr val="dk1"/>
                </a:solidFill>
                <a:latin typeface="Source Sans Pro"/>
                <a:ea typeface="Source Sans Pro"/>
                <a:cs typeface="Source Sans Pro"/>
                <a:sym typeface="Source Sans Pro"/>
              </a:rPr>
              <a:t>/photos/26009408@N00/8600423939</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Weiler</a:t>
            </a:r>
            <a:r>
              <a:rPr lang="en-US" sz="1000" b="0" i="0" u="none" strike="noStrike" cap="none" dirty="0">
                <a:solidFill>
                  <a:schemeClr val="dk1"/>
                </a:solidFill>
                <a:latin typeface="Source Sans Pro"/>
                <a:ea typeface="Source Sans Pro"/>
                <a:cs typeface="Source Sans Pro"/>
                <a:sym typeface="Source Sans Pro"/>
              </a:rPr>
              <a:t>, </a:t>
            </a:r>
            <a:r>
              <a:rPr lang="en-US" sz="1000" b="0" i="0" u="none" strike="noStrike" cap="none" dirty="0" err="1">
                <a:solidFill>
                  <a:schemeClr val="dk1"/>
                </a:solidFill>
                <a:latin typeface="Source Sans Pro"/>
                <a:ea typeface="Source Sans Pro"/>
                <a:cs typeface="Source Sans Pro"/>
                <a:sym typeface="Source Sans Pro"/>
              </a:rPr>
              <a:t>Aron</a:t>
            </a:r>
            <a:r>
              <a:rPr lang="en-US" sz="1000" b="0" i="0" u="none" strike="noStrike" cap="none" dirty="0">
                <a:solidFill>
                  <a:schemeClr val="dk1"/>
                </a:solidFill>
                <a:latin typeface="Source Sans Pro"/>
                <a:ea typeface="Source Sans Pro"/>
                <a:cs typeface="Source Sans Pro"/>
                <a:sym typeface="Source Sans Pro"/>
              </a:rPr>
              <a:t>.” Encrypted file” 2014. </a:t>
            </a:r>
            <a:r>
              <a:rPr lang="en-US" sz="1000" b="0" i="0" u="sng" strike="noStrike" cap="none" dirty="0">
                <a:solidFill>
                  <a:schemeClr val="hlink"/>
                </a:solidFill>
                <a:latin typeface="Source Sans Pro"/>
                <a:ea typeface="Source Sans Pro"/>
                <a:cs typeface="Source Sans Pro"/>
                <a:sym typeface="Source Sans Pro"/>
                <a:hlinkClick r:id="rId24"/>
              </a:rPr>
              <a:t>http://www.flickr.com/photos/57523780@N00/52632856</a:t>
            </a:r>
          </a:p>
          <a:p>
            <a:pPr marL="168275" marR="0" lvl="0" indent="-180975" algn="l" rtl="0">
              <a:spcBef>
                <a:spcPts val="0"/>
              </a:spcBef>
              <a:spcAft>
                <a:spcPts val="0"/>
              </a:spcAft>
              <a:buClr>
                <a:schemeClr val="dk2"/>
              </a:buClr>
              <a:buSzPct val="100000"/>
              <a:buFont typeface="Times New Roman"/>
              <a:buChar char="•"/>
            </a:pPr>
            <a:r>
              <a:rPr lang="en-US" sz="1000" b="0" i="0" u="none" strike="noStrike" cap="none" dirty="0" err="1">
                <a:solidFill>
                  <a:schemeClr val="dk1"/>
                </a:solidFill>
                <a:latin typeface="Source Sans Pro"/>
                <a:ea typeface="Source Sans Pro"/>
                <a:cs typeface="Source Sans Pro"/>
                <a:sym typeface="Source Sans Pro"/>
              </a:rPr>
              <a:t>Mccapdevila</a:t>
            </a:r>
            <a:r>
              <a:rPr lang="en-US" sz="1000" b="0" i="0" u="none" strike="noStrike" cap="none" dirty="0">
                <a:solidFill>
                  <a:schemeClr val="dk1"/>
                </a:solidFill>
                <a:latin typeface="Source Sans Pro"/>
                <a:ea typeface="Source Sans Pro"/>
                <a:cs typeface="Source Sans Pro"/>
                <a:sym typeface="Source Sans Pro"/>
              </a:rPr>
              <a:t>. “Current clamp recording of neuron” 2012. </a:t>
            </a:r>
            <a:r>
              <a:rPr lang="en-US" sz="1000" b="0" i="0" u="sng" strike="noStrike" cap="none" dirty="0">
                <a:solidFill>
                  <a:schemeClr val="hlink"/>
                </a:solidFill>
                <a:latin typeface="Source Sans Pro"/>
                <a:ea typeface="Source Sans Pro"/>
                <a:cs typeface="Source Sans Pro"/>
                <a:sym typeface="Source Sans Pro"/>
                <a:hlinkClick r:id="rId25"/>
              </a:rPr>
              <a:t>http://en.wikipedia.org/wiki/File:Current_Clamp_recording_of_Neuron.GIF</a:t>
            </a:r>
            <a:r>
              <a:rPr lang="en-US" sz="1000" b="0" i="0" u="none" strike="noStrike" cap="none" dirty="0">
                <a:solidFill>
                  <a:schemeClr val="dk1"/>
                </a:solidFill>
                <a:latin typeface="Source Sans Pro"/>
                <a:ea typeface="Source Sans Pro"/>
                <a:cs typeface="Source Sans Pro"/>
                <a:sym typeface="Source Sans Pro"/>
              </a:rPr>
              <a:t> </a:t>
            </a:r>
          </a:p>
          <a:p>
            <a:pPr marL="168275" marR="0" lvl="0" indent="-168275" algn="l" rtl="0">
              <a:spcBef>
                <a:spcPts val="600"/>
              </a:spcBef>
              <a:spcAft>
                <a:spcPts val="0"/>
              </a:spcAft>
              <a:buClr>
                <a:schemeClr val="dk2"/>
              </a:buClr>
              <a:buSzPct val="80000"/>
              <a:buFont typeface="Times New Roman"/>
              <a:buNone/>
            </a:pPr>
            <a:endParaRPr sz="1000" b="0" i="0" u="none" strike="noStrike" cap="none" dirty="0">
              <a:solidFill>
                <a:schemeClr val="dk1"/>
              </a:solidFill>
              <a:latin typeface="Source Sans Pro"/>
              <a:ea typeface="Source Sans Pro"/>
              <a:cs typeface="Source Sans Pro"/>
              <a:sym typeface="Source Sans Pro"/>
            </a:endParaRPr>
          </a:p>
          <a:p>
            <a:pPr marL="0" marR="0" lvl="0" indent="0" algn="l" rtl="0">
              <a:spcBef>
                <a:spcPts val="600"/>
              </a:spcBef>
              <a:spcAft>
                <a:spcPts val="0"/>
              </a:spcAft>
              <a:buClr>
                <a:schemeClr val="dk2"/>
              </a:buClr>
              <a:buSzPct val="25000"/>
              <a:buFont typeface="Times New Roman"/>
              <a:buNone/>
            </a:pPr>
            <a:endParaRPr sz="800" b="0" i="0" u="none" strike="noStrike" cap="none" dirty="0">
              <a:solidFill>
                <a:schemeClr val="dk1"/>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16500" y="1752600"/>
            <a:ext cx="8404650" cy="4555200"/>
          </a:xfrm>
          <a:prstGeom prst="rect">
            <a:avLst/>
          </a:prstGeom>
          <a:noFill/>
          <a:ln>
            <a:noFill/>
          </a:ln>
        </p:spPr>
        <p:txBody>
          <a:bodyPr lIns="0" tIns="0" rIns="0" bIns="0" anchor="t" anchorCtr="0">
            <a:noAutofit/>
          </a:bodyPr>
          <a:lstStyle/>
          <a:p>
            <a:pPr lvl="0">
              <a:buSzPct val="25000"/>
            </a:pPr>
            <a:r>
              <a:rPr lang="en-US" sz="2400" b="1" dirty="0" smtClean="0"/>
              <a:t>Soliciting Input on the Following:</a:t>
            </a:r>
          </a:p>
          <a:p>
            <a:pPr marL="285750" lvl="0" indent="-285750">
              <a:buSzPct val="25000"/>
              <a:buFont typeface="Arial" panose="020B0604020202020204" pitchFamily="34" charset="0"/>
              <a:buChar char="•"/>
            </a:pPr>
            <a:r>
              <a:rPr lang="en-US" sz="2400" dirty="0" smtClean="0"/>
              <a:t>How data should be managed</a:t>
            </a:r>
          </a:p>
          <a:p>
            <a:pPr marL="285750" lvl="0" indent="-285750">
              <a:buSzPct val="25000"/>
              <a:buFont typeface="Arial" panose="020B0604020202020204" pitchFamily="34" charset="0"/>
              <a:buChar char="•"/>
            </a:pPr>
            <a:r>
              <a:rPr lang="en-US" sz="2400" dirty="0" smtClean="0"/>
              <a:t>How data should be made publicly available</a:t>
            </a:r>
          </a:p>
          <a:p>
            <a:pPr marL="285750" lvl="0" indent="-285750">
              <a:buSzPct val="25000"/>
              <a:buFont typeface="Arial" panose="020B0604020202020204" pitchFamily="34" charset="0"/>
              <a:buChar char="•"/>
            </a:pPr>
            <a:r>
              <a:rPr lang="en-US" sz="2400" dirty="0" smtClean="0"/>
              <a:t>How to set standards for citing shared data and software</a:t>
            </a:r>
            <a:endParaRPr lang="en-US" sz="2400" dirty="0"/>
          </a:p>
          <a:p>
            <a:pPr marL="457200" lvl="0" indent="0" rtl="0">
              <a:spcBef>
                <a:spcPts val="0"/>
              </a:spcBef>
              <a:buNone/>
            </a:pPr>
            <a:endParaRPr sz="2400" dirty="0"/>
          </a:p>
          <a:p>
            <a:pPr lvl="1" rtl="0">
              <a:spcBef>
                <a:spcPts val="0"/>
              </a:spcBef>
              <a:buClr>
                <a:schemeClr val="dk2"/>
              </a:buClr>
              <a:buSzPct val="142857"/>
              <a:buFont typeface="Times New Roman"/>
              <a:buNone/>
            </a:pPr>
            <a:endParaRPr sz="2400" dirty="0"/>
          </a:p>
        </p:txBody>
      </p:sp>
      <p:pic>
        <p:nvPicPr>
          <p:cNvPr id="123" name="Shape 123"/>
          <p:cNvPicPr preferRelativeResize="0"/>
          <p:nvPr/>
        </p:nvPicPr>
        <p:blipFill rotWithShape="1">
          <a:blip r:embed="rId3">
            <a:alphaModFix/>
          </a:blip>
          <a:srcRect/>
          <a:stretch/>
        </p:blipFill>
        <p:spPr>
          <a:xfrm>
            <a:off x="5272050" y="4637226"/>
            <a:ext cx="3749100" cy="2105100"/>
          </a:xfrm>
          <a:prstGeom prst="rect">
            <a:avLst/>
          </a:prstGeom>
          <a:noFill/>
          <a:ln>
            <a:noFill/>
          </a:ln>
          <a:effectLst>
            <a:outerShdw blurRad="50799" dist="38100" dir="16200000" rotWithShape="0">
              <a:srgbClr val="000000">
                <a:alpha val="40000"/>
              </a:srgbClr>
            </a:outerShdw>
          </a:effectLst>
        </p:spPr>
      </p:pic>
      <p:sp>
        <p:nvSpPr>
          <p:cNvPr id="125" name="Shape 12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15</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Request for Information</a:t>
            </a:r>
            <a:endParaRPr lang="en-US" b="1" dirty="0"/>
          </a:p>
        </p:txBody>
      </p:sp>
      <p:pic>
        <p:nvPicPr>
          <p:cNvPr id="9" name="Shape 122"/>
          <p:cNvPicPr preferRelativeResize="0"/>
          <p:nvPr/>
        </p:nvPicPr>
        <p:blipFill rotWithShape="1">
          <a:blip r:embed="rId4">
            <a:alphaModFix/>
          </a:blip>
          <a:srcRect/>
          <a:stretch/>
        </p:blipFill>
        <p:spPr>
          <a:xfrm>
            <a:off x="304800" y="152400"/>
            <a:ext cx="1244700" cy="1095000"/>
          </a:xfrm>
          <a:prstGeom prst="rect">
            <a:avLst/>
          </a:prstGeom>
          <a:noFill/>
          <a:ln>
            <a:noFill/>
          </a:ln>
        </p:spPr>
      </p:pic>
    </p:spTree>
    <p:extLst>
      <p:ext uri="{BB962C8B-B14F-4D97-AF65-F5344CB8AC3E}">
        <p14:creationId xmlns:p14="http://schemas.microsoft.com/office/powerpoint/2010/main" val="18894264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540300" y="1600200"/>
            <a:ext cx="8527400" cy="4555200"/>
          </a:xfrm>
          <a:prstGeom prst="rect">
            <a:avLst/>
          </a:prstGeom>
          <a:noFill/>
          <a:ln>
            <a:noFill/>
          </a:ln>
        </p:spPr>
        <p:txBody>
          <a:bodyPr lIns="0" tIns="0" rIns="0" bIns="0" anchor="t" anchorCtr="0">
            <a:noAutofit/>
          </a:bodyPr>
          <a:lstStyle/>
          <a:p>
            <a:pPr lvl="1" rtl="0">
              <a:spcBef>
                <a:spcPts val="0"/>
              </a:spcBef>
              <a:buClr>
                <a:schemeClr val="dk2"/>
              </a:buClr>
              <a:buSzPct val="25000"/>
              <a:buFont typeface="Times New Roman"/>
              <a:buNone/>
            </a:pPr>
            <a:r>
              <a:rPr lang="en-US" sz="2400" b="1" dirty="0"/>
              <a:t>Large scale data: </a:t>
            </a:r>
          </a:p>
          <a:p>
            <a:pPr marL="512762" lvl="1" indent="-220662" rtl="0">
              <a:spcBef>
                <a:spcPts val="0"/>
              </a:spcBef>
              <a:buSzPct val="100000"/>
              <a:buChar char="•"/>
            </a:pPr>
            <a:r>
              <a:rPr lang="en-US" sz="2400" dirty="0"/>
              <a:t>GWAS, SNPs, genome sequence, transcriptomic, </a:t>
            </a:r>
            <a:r>
              <a:rPr lang="en-US" sz="2400" dirty="0" err="1"/>
              <a:t>metagenomic</a:t>
            </a:r>
            <a:r>
              <a:rPr lang="en-US" sz="2400" dirty="0"/>
              <a:t>, </a:t>
            </a:r>
            <a:r>
              <a:rPr lang="en-US" sz="2400" dirty="0" err="1"/>
              <a:t>epigenomic</a:t>
            </a:r>
            <a:r>
              <a:rPr lang="en-US" sz="2400" dirty="0"/>
              <a:t>, gene expression</a:t>
            </a:r>
          </a:p>
          <a:p>
            <a:pPr lvl="1" rtl="0">
              <a:spcBef>
                <a:spcPts val="0"/>
              </a:spcBef>
              <a:buClr>
                <a:schemeClr val="dk2"/>
              </a:buClr>
              <a:buSzPct val="25000"/>
              <a:buFont typeface="Times New Roman"/>
              <a:buNone/>
            </a:pPr>
            <a:r>
              <a:rPr lang="en-US" sz="2400" b="1" dirty="0"/>
              <a:t>Requirements:</a:t>
            </a:r>
          </a:p>
          <a:p>
            <a:pPr marL="512762" lvl="1" indent="-220662" rtl="0">
              <a:spcBef>
                <a:spcPts val="0"/>
              </a:spcBef>
              <a:spcAft>
                <a:spcPts val="0"/>
              </a:spcAft>
              <a:buSzPct val="100000"/>
              <a:buChar char="•"/>
            </a:pPr>
            <a:r>
              <a:rPr lang="en-US" sz="2400" dirty="0"/>
              <a:t>Genomic data sharing plan</a:t>
            </a:r>
          </a:p>
          <a:p>
            <a:pPr marL="512762" lvl="1" indent="-220662" rtl="0">
              <a:spcBef>
                <a:spcPts val="0"/>
              </a:spcBef>
              <a:spcAft>
                <a:spcPts val="0"/>
              </a:spcAft>
              <a:buSzPct val="100000"/>
              <a:buChar char="•"/>
            </a:pPr>
            <a:r>
              <a:rPr lang="en-US" sz="2400" dirty="0"/>
              <a:t>Shared no later than date of publication</a:t>
            </a:r>
          </a:p>
        </p:txBody>
      </p:sp>
      <p:pic>
        <p:nvPicPr>
          <p:cNvPr id="182" name="Shape 182"/>
          <p:cNvPicPr preferRelativeResize="0"/>
          <p:nvPr/>
        </p:nvPicPr>
        <p:blipFill rotWithShape="1">
          <a:blip r:embed="rId3">
            <a:alphaModFix/>
          </a:blip>
          <a:srcRect/>
          <a:stretch/>
        </p:blipFill>
        <p:spPr>
          <a:xfrm>
            <a:off x="5791200" y="5029200"/>
            <a:ext cx="3276500" cy="1708475"/>
          </a:xfrm>
          <a:prstGeom prst="rect">
            <a:avLst/>
          </a:prstGeom>
          <a:noFill/>
          <a:ln>
            <a:noFill/>
          </a:ln>
          <a:effectLst>
            <a:outerShdw blurRad="50799" dist="38100" dir="16200000" rotWithShape="0">
              <a:srgbClr val="000000">
                <a:alpha val="40000"/>
              </a:srgbClr>
            </a:outerShdw>
          </a:effectLst>
        </p:spPr>
      </p:pic>
      <p:sp>
        <p:nvSpPr>
          <p:cNvPr id="185" name="Shape 18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16</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Genomic Data Sharing Policy</a:t>
            </a:r>
            <a:endParaRPr lang="en-US" b="1" dirty="0"/>
          </a:p>
        </p:txBody>
      </p:sp>
      <p:pic>
        <p:nvPicPr>
          <p:cNvPr id="9" name="Shape 122"/>
          <p:cNvPicPr preferRelativeResize="0"/>
          <p:nvPr/>
        </p:nvPicPr>
        <p:blipFill rotWithShape="1">
          <a:blip r:embed="rId4">
            <a:alphaModFix/>
          </a:blip>
          <a:srcRect/>
          <a:stretch/>
        </p:blipFill>
        <p:spPr>
          <a:xfrm>
            <a:off x="304800" y="152400"/>
            <a:ext cx="1244700" cy="1095000"/>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a:t>Publisher requirements</a:t>
            </a:r>
          </a:p>
        </p:txBody>
      </p:sp>
      <p:sp>
        <p:nvSpPr>
          <p:cNvPr id="192" name="Shape 192"/>
          <p:cNvSpPr txBox="1">
            <a:spLocks noGrp="1"/>
          </p:cNvSpPr>
          <p:nvPr>
            <p:ph type="body" idx="1"/>
          </p:nvPr>
        </p:nvSpPr>
        <p:spPr>
          <a:xfrm>
            <a:off x="1990425" y="2286000"/>
            <a:ext cx="3793500" cy="514500"/>
          </a:xfrm>
          <a:prstGeom prst="rect">
            <a:avLst/>
          </a:prstGeom>
          <a:noFill/>
          <a:ln>
            <a:noFill/>
          </a:ln>
        </p:spPr>
        <p:txBody>
          <a:bodyPr lIns="0" tIns="0" rIns="0" bIns="0" anchor="t" anchorCtr="0">
            <a:noAutofit/>
          </a:bodyPr>
          <a:lstStyle/>
          <a:p>
            <a:pPr lvl="0" rtl="0">
              <a:spcBef>
                <a:spcPts val="0"/>
              </a:spcBef>
              <a:buClr>
                <a:schemeClr val="dk2"/>
              </a:buClr>
              <a:buSzPct val="25000"/>
              <a:buFont typeface="Times New Roman"/>
              <a:buNone/>
            </a:pPr>
            <a:r>
              <a:rPr lang="en-US" sz="2400" b="1"/>
              <a:t>PLOS Data Sharing Policy</a:t>
            </a:r>
          </a:p>
          <a:p>
            <a:pPr lvl="0" rtl="0">
              <a:spcBef>
                <a:spcPts val="0"/>
              </a:spcBef>
              <a:buClr>
                <a:schemeClr val="dk2"/>
              </a:buClr>
              <a:buSzPct val="25000"/>
              <a:buFont typeface="Times New Roman"/>
              <a:buNone/>
            </a:pPr>
            <a:endParaRPr sz="2400"/>
          </a:p>
          <a:p>
            <a:pPr lvl="0" rtl="0">
              <a:spcBef>
                <a:spcPts val="0"/>
              </a:spcBef>
              <a:buClr>
                <a:schemeClr val="dk2"/>
              </a:buClr>
              <a:buSzPct val="25000"/>
              <a:buFont typeface="Times New Roman"/>
              <a:buNone/>
            </a:pPr>
            <a:endParaRPr sz="2400"/>
          </a:p>
          <a:p>
            <a:pPr lvl="0" rtl="0">
              <a:spcBef>
                <a:spcPts val="0"/>
              </a:spcBef>
              <a:buClr>
                <a:schemeClr val="dk2"/>
              </a:buClr>
              <a:buSzPct val="25000"/>
              <a:buFont typeface="Times New Roman"/>
              <a:buNone/>
            </a:pPr>
            <a:r>
              <a:rPr lang="en-US" sz="2400"/>
              <a:t>			</a:t>
            </a:r>
          </a:p>
        </p:txBody>
      </p:sp>
      <p:pic>
        <p:nvPicPr>
          <p:cNvPr id="193" name="Shape 193"/>
          <p:cNvPicPr preferRelativeResize="0"/>
          <p:nvPr/>
        </p:nvPicPr>
        <p:blipFill rotWithShape="1">
          <a:blip r:embed="rId3">
            <a:alphaModFix/>
          </a:blip>
          <a:srcRect/>
          <a:stretch/>
        </p:blipFill>
        <p:spPr>
          <a:xfrm>
            <a:off x="304800" y="2209800"/>
            <a:ext cx="1600199" cy="514421"/>
          </a:xfrm>
          <a:prstGeom prst="rect">
            <a:avLst/>
          </a:prstGeom>
          <a:noFill/>
          <a:ln>
            <a:noFill/>
          </a:ln>
        </p:spPr>
      </p:pic>
      <p:sp>
        <p:nvSpPr>
          <p:cNvPr id="194" name="Shape 19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17</a:t>
            </a:fld>
            <a:endParaRPr lang="en-US"/>
          </a:p>
        </p:txBody>
      </p:sp>
      <p:sp>
        <p:nvSpPr>
          <p:cNvPr id="195" name="Shape 195"/>
          <p:cNvSpPr txBox="1"/>
          <p:nvPr/>
        </p:nvSpPr>
        <p:spPr>
          <a:xfrm>
            <a:off x="709475" y="3598950"/>
            <a:ext cx="7542300" cy="1348200"/>
          </a:xfrm>
          <a:prstGeom prst="rect">
            <a:avLst/>
          </a:prstGeom>
          <a:noFill/>
          <a:ln>
            <a:noFill/>
          </a:ln>
        </p:spPr>
        <p:txBody>
          <a:bodyPr lIns="91425" tIns="91425" rIns="91425" bIns="91425" anchor="ctr" anchorCtr="0">
            <a:noAutofit/>
          </a:bodyPr>
          <a:lstStyle/>
          <a:p>
            <a:pPr lvl="0" rtl="0">
              <a:lnSpc>
                <a:spcPct val="115000"/>
              </a:lnSpc>
              <a:spcBef>
                <a:spcPts val="0"/>
              </a:spcBef>
              <a:spcAft>
                <a:spcPts val="1600"/>
              </a:spcAft>
              <a:buNone/>
            </a:pPr>
            <a:r>
              <a:rPr lang="en-US" sz="2400" i="1">
                <a:solidFill>
                  <a:schemeClr val="dk2"/>
                </a:solidFill>
              </a:rPr>
              <a:t>“Refusal to share data…in accordance with this policy will be grounds for rejection…</a:t>
            </a:r>
            <a:r>
              <a:rPr lang="en-US" sz="2400" b="1" i="1">
                <a:solidFill>
                  <a:srgbClr val="FF0000"/>
                </a:solidFill>
              </a:rPr>
              <a:t>must specify that data are deposited publicly</a:t>
            </a:r>
            <a:r>
              <a:rPr lang="en-US" sz="2400" i="1">
                <a:solidFill>
                  <a:schemeClr val="dk2"/>
                </a:solidFill>
              </a:rPr>
              <a:t> and list the name(s) of repositories along with </a:t>
            </a:r>
            <a:r>
              <a:rPr lang="en-US" sz="2400" b="1" i="1">
                <a:solidFill>
                  <a:srgbClr val="FF0000"/>
                </a:solidFill>
              </a:rPr>
              <a:t>digital object identifiers or accession numbers</a:t>
            </a:r>
            <a:r>
              <a:rPr lang="en-US" sz="2400" i="1">
                <a:solidFill>
                  <a:schemeClr val="dk2"/>
                </a:solidFill>
              </a:rPr>
              <a:t>”</a:t>
            </a:r>
            <a:r>
              <a:rPr lang="en-US" sz="2400">
                <a:solidFill>
                  <a:schemeClr val="dk2"/>
                </a:solidFill>
              </a:rPr>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2" name="Shape 202"/>
          <p:cNvSpPr txBox="1">
            <a:spLocks noGrp="1"/>
          </p:cNvSpPr>
          <p:nvPr>
            <p:ph type="body" idx="1"/>
          </p:nvPr>
        </p:nvSpPr>
        <p:spPr>
          <a:xfrm>
            <a:off x="4220100" y="788300"/>
            <a:ext cx="4552200" cy="2479800"/>
          </a:xfrm>
          <a:prstGeom prst="rect">
            <a:avLst/>
          </a:prstGeom>
          <a:noFill/>
          <a:ln>
            <a:noFill/>
          </a:ln>
        </p:spPr>
        <p:txBody>
          <a:bodyPr lIns="0" tIns="0" rIns="0" bIns="0" anchor="t" anchorCtr="0">
            <a:noAutofit/>
          </a:bodyPr>
          <a:lstStyle/>
          <a:p>
            <a:pPr lvl="0" rtl="0">
              <a:spcBef>
                <a:spcPts val="0"/>
              </a:spcBef>
              <a:buClr>
                <a:schemeClr val="dk2"/>
              </a:buClr>
              <a:buSzPct val="25000"/>
              <a:buFont typeface="Times New Roman"/>
              <a:buNone/>
            </a:pPr>
            <a:endParaRPr sz="2800" i="1"/>
          </a:p>
          <a:p>
            <a:pPr lvl="0" rtl="0">
              <a:spcBef>
                <a:spcPts val="0"/>
              </a:spcBef>
              <a:buClr>
                <a:schemeClr val="dk2"/>
              </a:buClr>
              <a:buSzPct val="25000"/>
              <a:buFont typeface="Times New Roman"/>
              <a:buNone/>
            </a:pPr>
            <a:endParaRPr sz="2800" i="1"/>
          </a:p>
          <a:p>
            <a:pPr lvl="0" rtl="0">
              <a:spcBef>
                <a:spcPts val="0"/>
              </a:spcBef>
              <a:buClr>
                <a:schemeClr val="dk2"/>
              </a:buClr>
              <a:buSzPct val="25000"/>
              <a:buFont typeface="Times New Roman"/>
              <a:buNone/>
            </a:pPr>
            <a:r>
              <a:rPr lang="en-US" sz="2800" i="1"/>
              <a:t>“All data necessary to </a:t>
            </a:r>
            <a:r>
              <a:rPr lang="en-US" sz="2800" b="1" i="1">
                <a:solidFill>
                  <a:srgbClr val="FF0000"/>
                </a:solidFill>
              </a:rPr>
              <a:t>understand</a:t>
            </a:r>
            <a:r>
              <a:rPr lang="en-US" sz="2800" i="1"/>
              <a:t>, </a:t>
            </a:r>
            <a:r>
              <a:rPr lang="en-US" sz="2800" b="1" i="1">
                <a:solidFill>
                  <a:srgbClr val="FF0000"/>
                </a:solidFill>
              </a:rPr>
              <a:t>assess</a:t>
            </a:r>
            <a:r>
              <a:rPr lang="en-US" sz="2800" i="1"/>
              <a:t>, and </a:t>
            </a:r>
            <a:r>
              <a:rPr lang="en-US" sz="2800" b="1" i="1">
                <a:solidFill>
                  <a:srgbClr val="FF0000"/>
                </a:solidFill>
              </a:rPr>
              <a:t>extend </a:t>
            </a:r>
            <a:r>
              <a:rPr lang="en-US" sz="2800" i="1"/>
              <a:t>the conclusions of the manuscript must be available 				</a:t>
            </a:r>
          </a:p>
        </p:txBody>
      </p:sp>
      <p:sp>
        <p:nvSpPr>
          <p:cNvPr id="203" name="Shape 203"/>
          <p:cNvSpPr/>
          <p:nvPr/>
        </p:nvSpPr>
        <p:spPr>
          <a:xfrm>
            <a:off x="3505200" y="6604075"/>
            <a:ext cx="5638800" cy="253800"/>
          </a:xfrm>
          <a:prstGeom prst="rect">
            <a:avLst/>
          </a:prstGeom>
          <a:noFill/>
          <a:ln>
            <a:noFill/>
          </a:ln>
        </p:spPr>
        <p:txBody>
          <a:bodyPr lIns="91425" tIns="45700" rIns="91425" bIns="45700" anchor="t" anchorCtr="0">
            <a:noAutofit/>
          </a:bodyPr>
          <a:lstStyle/>
          <a:p>
            <a:pPr marL="0" marR="0" lvl="0" indent="0" algn="r" rtl="0">
              <a:spcBef>
                <a:spcPts val="0"/>
              </a:spcBef>
              <a:spcAft>
                <a:spcPts val="0"/>
              </a:spcAft>
              <a:buClr>
                <a:schemeClr val="dk1"/>
              </a:buClr>
              <a:buSzPct val="25000"/>
              <a:buFont typeface="Arial"/>
              <a:buNone/>
            </a:pPr>
            <a:r>
              <a:rPr lang="en-US" sz="1050" u="sng">
                <a:solidFill>
                  <a:schemeClr val="hlink"/>
                </a:solidFill>
                <a:latin typeface="Arial"/>
                <a:ea typeface="Arial"/>
                <a:cs typeface="Arial"/>
                <a:sym typeface="Arial"/>
                <a:hlinkClick r:id="rId3"/>
              </a:rPr>
              <a:t>http://www.sciencemag.org/site/feature/contribinfo/prep/gen_info.xhtml</a:t>
            </a:r>
            <a:r>
              <a:rPr lang="en-US" sz="1050">
                <a:solidFill>
                  <a:schemeClr val="dk1"/>
                </a:solidFill>
                <a:latin typeface="Arial"/>
                <a:ea typeface="Arial"/>
                <a:cs typeface="Arial"/>
                <a:sym typeface="Arial"/>
              </a:rPr>
              <a:t>  </a:t>
            </a:r>
          </a:p>
        </p:txBody>
      </p:sp>
      <p:pic>
        <p:nvPicPr>
          <p:cNvPr id="204" name="Shape 204"/>
          <p:cNvPicPr preferRelativeResize="0"/>
          <p:nvPr/>
        </p:nvPicPr>
        <p:blipFill rotWithShape="1">
          <a:blip r:embed="rId4">
            <a:alphaModFix/>
          </a:blip>
          <a:srcRect/>
          <a:stretch/>
        </p:blipFill>
        <p:spPr>
          <a:xfrm>
            <a:off x="609600" y="3765544"/>
            <a:ext cx="1505100" cy="847800"/>
          </a:xfrm>
          <a:prstGeom prst="rect">
            <a:avLst/>
          </a:prstGeom>
          <a:noFill/>
          <a:ln>
            <a:noFill/>
          </a:ln>
        </p:spPr>
      </p:pic>
      <p:pic>
        <p:nvPicPr>
          <p:cNvPr id="205" name="Shape 205"/>
          <p:cNvPicPr preferRelativeResize="0"/>
          <p:nvPr/>
        </p:nvPicPr>
        <p:blipFill rotWithShape="1">
          <a:blip r:embed="rId5">
            <a:alphaModFix/>
          </a:blip>
          <a:srcRect/>
          <a:stretch/>
        </p:blipFill>
        <p:spPr>
          <a:xfrm>
            <a:off x="609600" y="2133600"/>
            <a:ext cx="3305700" cy="828900"/>
          </a:xfrm>
          <a:prstGeom prst="rect">
            <a:avLst/>
          </a:prstGeom>
          <a:noFill/>
          <a:ln>
            <a:noFill/>
          </a:ln>
        </p:spPr>
      </p:pic>
      <p:pic>
        <p:nvPicPr>
          <p:cNvPr id="206" name="Shape 206"/>
          <p:cNvPicPr preferRelativeResize="0"/>
          <p:nvPr/>
        </p:nvPicPr>
        <p:blipFill rotWithShape="1">
          <a:blip r:embed="rId6">
            <a:alphaModFix/>
          </a:blip>
          <a:srcRect/>
          <a:stretch/>
        </p:blipFill>
        <p:spPr>
          <a:xfrm>
            <a:off x="609600" y="3063886"/>
            <a:ext cx="1991100" cy="600300"/>
          </a:xfrm>
          <a:prstGeom prst="rect">
            <a:avLst/>
          </a:prstGeom>
          <a:noFill/>
          <a:ln>
            <a:noFill/>
          </a:ln>
        </p:spPr>
      </p:pic>
      <p:sp>
        <p:nvSpPr>
          <p:cNvPr id="207" name="Shape 207"/>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18</a:t>
            </a:fld>
            <a:endParaRPr lang="en-US"/>
          </a:p>
        </p:txBody>
      </p:sp>
      <p:sp>
        <p:nvSpPr>
          <p:cNvPr id="10" name="Shape 191"/>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a:t>Publisher requirements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4" name="Shape 214"/>
          <p:cNvPicPr preferRelativeResize="0">
            <a:picLocks noGrp="1"/>
          </p:cNvPicPr>
          <p:nvPr>
            <p:ph type="body" idx="1"/>
          </p:nvPr>
        </p:nvPicPr>
        <p:blipFill rotWithShape="1">
          <a:blip r:embed="rId3">
            <a:alphaModFix/>
          </a:blip>
          <a:srcRect/>
          <a:stretch/>
        </p:blipFill>
        <p:spPr>
          <a:xfrm>
            <a:off x="2829975" y="1605553"/>
            <a:ext cx="3484050" cy="4358126"/>
          </a:xfrm>
          <a:prstGeom prst="rect">
            <a:avLst/>
          </a:prstGeom>
          <a:noFill/>
          <a:ln w="38100" cap="sq" cmpd="sng">
            <a:solidFill>
              <a:srgbClr val="000000"/>
            </a:solidFill>
            <a:prstDash val="solid"/>
            <a:miter/>
            <a:headEnd type="none" w="med" len="med"/>
            <a:tailEnd type="none" w="med" len="med"/>
          </a:ln>
          <a:effectLst>
            <a:outerShdw blurRad="50799" dist="38100" dir="2700000" algn="tl" rotWithShape="0">
              <a:srgbClr val="000000">
                <a:alpha val="42745"/>
              </a:srgbClr>
            </a:outerShdw>
          </a:effectLst>
        </p:spPr>
      </p:pic>
      <p:sp>
        <p:nvSpPr>
          <p:cNvPr id="216" name="Shape 21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19</a:t>
            </a:fld>
            <a:endParaRPr lang="en-US"/>
          </a:p>
        </p:txBody>
      </p:sp>
      <p:sp>
        <p:nvSpPr>
          <p:cNvPr id="2" name="Rectangle 1"/>
          <p:cNvSpPr/>
          <p:nvPr/>
        </p:nvSpPr>
        <p:spPr>
          <a:xfrm>
            <a:off x="3200400" y="6400800"/>
            <a:ext cx="6477000" cy="307777"/>
          </a:xfrm>
          <a:prstGeom prst="rect">
            <a:avLst/>
          </a:prstGeom>
        </p:spPr>
        <p:txBody>
          <a:bodyPr wrap="square">
            <a:spAutoFit/>
          </a:bodyPr>
          <a:lstStyle/>
          <a:p>
            <a:r>
              <a:rPr lang="en-US" dirty="0">
                <a:hlinkClick r:id="rId4"/>
              </a:rPr>
              <a:t>http://</a:t>
            </a:r>
            <a:r>
              <a:rPr lang="en-US" dirty="0" smtClean="0">
                <a:hlinkClick r:id="rId4"/>
              </a:rPr>
              <a:t>www.nejm.org/doi/full/10.1056/NEJMe1515172#t=article</a:t>
            </a:r>
            <a:r>
              <a:rPr lang="en-US" dirty="0" smtClean="0"/>
              <a:t> </a:t>
            </a:r>
            <a:endParaRPr lang="en-US" dirty="0"/>
          </a:p>
        </p:txBody>
      </p:sp>
      <p:sp>
        <p:nvSpPr>
          <p:cNvPr id="7" name="Shape 191"/>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a:t>Publisher requirements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stretch>
            <a:fillRect l="-16997" r="-16998"/>
          </a:stretch>
        </a:blipFill>
        <a:effectLst/>
      </p:bgPr>
    </p:bg>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0" y="0"/>
            <a:ext cx="9144000" cy="6858000"/>
          </a:xfrm>
          <a:prstGeom prst="rect">
            <a:avLst/>
          </a:prstGeom>
          <a:solidFill>
            <a:srgbClr val="080D12">
              <a:alpha val="54901"/>
            </a:srgbClr>
          </a:solidFill>
          <a:ln>
            <a:noFill/>
          </a:ln>
        </p:spPr>
        <p:txBody>
          <a:bodyPr lIns="0" tIns="0" rIns="0" bIns="0" anchor="t" anchorCtr="0">
            <a:noAutofit/>
          </a:bodyPr>
          <a:lstStyle/>
          <a:p>
            <a:pPr marL="0" marR="0" lvl="0" indent="0" algn="ctr" rtl="0">
              <a:spcBef>
                <a:spcPts val="0"/>
              </a:spcBef>
              <a:spcAft>
                <a:spcPts val="0"/>
              </a:spcAft>
              <a:buSzPct val="25000"/>
              <a:buNone/>
            </a:pPr>
            <a:r>
              <a:rPr lang="en-US" sz="4400" b="0" i="0" u="none" strike="noStrike" cap="none">
                <a:solidFill>
                  <a:schemeClr val="lt1"/>
                </a:solidFill>
                <a:latin typeface="Source Sans Pro"/>
                <a:ea typeface="Source Sans Pro"/>
                <a:cs typeface="Source Sans Pro"/>
                <a:sym typeface="Source Sans Pro"/>
              </a:rPr>
              <a:t/>
            </a:r>
            <a:br>
              <a:rPr lang="en-US" sz="4400" b="0" i="0" u="none" strike="noStrike" cap="none">
                <a:solidFill>
                  <a:schemeClr val="lt1"/>
                </a:solidFill>
                <a:latin typeface="Source Sans Pro"/>
                <a:ea typeface="Source Sans Pro"/>
                <a:cs typeface="Source Sans Pro"/>
                <a:sym typeface="Source Sans Pro"/>
              </a:rPr>
            </a:br>
            <a:r>
              <a:rPr lang="en-US" sz="4400" b="1" i="0" u="none" strike="noStrike" cap="none">
                <a:solidFill>
                  <a:schemeClr val="lt1"/>
                </a:solidFill>
                <a:latin typeface="Arial"/>
                <a:ea typeface="Arial"/>
                <a:cs typeface="Arial"/>
                <a:sym typeface="Arial"/>
              </a:rPr>
              <a:t/>
            </a:r>
            <a:br>
              <a:rPr lang="en-US" sz="4400" b="1" i="0" u="none" strike="noStrike" cap="none">
                <a:solidFill>
                  <a:schemeClr val="lt1"/>
                </a:solidFill>
                <a:latin typeface="Arial"/>
                <a:ea typeface="Arial"/>
                <a:cs typeface="Arial"/>
                <a:sym typeface="Arial"/>
              </a:rPr>
            </a:br>
            <a:r>
              <a:rPr lang="en-US" sz="4400" i="0" u="none" strike="noStrike" cap="none">
                <a:solidFill>
                  <a:schemeClr val="lt1"/>
                </a:solidFill>
                <a:latin typeface="Arial"/>
                <a:ea typeface="Arial"/>
                <a:cs typeface="Arial"/>
                <a:sym typeface="Arial"/>
              </a:rPr>
              <a:t/>
            </a:r>
            <a:br>
              <a:rPr lang="en-US" sz="4400" i="0" u="none" strike="noStrike" cap="none">
                <a:solidFill>
                  <a:schemeClr val="lt1"/>
                </a:solidFill>
                <a:latin typeface="Arial"/>
                <a:ea typeface="Arial"/>
                <a:cs typeface="Arial"/>
                <a:sym typeface="Arial"/>
              </a:rPr>
            </a:br>
            <a:r>
              <a:rPr lang="en-US" sz="4400" i="0" u="none" strike="noStrike" cap="none">
                <a:solidFill>
                  <a:schemeClr val="lt1"/>
                </a:solidFill>
                <a:latin typeface="Arial"/>
                <a:ea typeface="Arial"/>
                <a:cs typeface="Arial"/>
                <a:sym typeface="Arial"/>
              </a:rPr>
              <a:t/>
            </a:r>
            <a:br>
              <a:rPr lang="en-US" sz="4400" i="0" u="none" strike="noStrike" cap="none">
                <a:solidFill>
                  <a:schemeClr val="lt1"/>
                </a:solidFill>
                <a:latin typeface="Arial"/>
                <a:ea typeface="Arial"/>
                <a:cs typeface="Arial"/>
                <a:sym typeface="Arial"/>
              </a:rPr>
            </a:br>
            <a:r>
              <a:rPr lang="en-US" sz="4400" i="0" u="none" strike="noStrike" cap="none">
                <a:solidFill>
                  <a:schemeClr val="lt1"/>
                </a:solidFill>
                <a:latin typeface="Arial"/>
                <a:ea typeface="Arial"/>
                <a:cs typeface="Arial"/>
                <a:sym typeface="Arial"/>
              </a:rPr>
              <a:t/>
            </a:r>
            <a:br>
              <a:rPr lang="en-US" sz="4400" i="0" u="none" strike="noStrike" cap="none">
                <a:solidFill>
                  <a:schemeClr val="lt1"/>
                </a:solidFill>
                <a:latin typeface="Arial"/>
                <a:ea typeface="Arial"/>
                <a:cs typeface="Arial"/>
                <a:sym typeface="Arial"/>
              </a:rPr>
            </a:br>
            <a:r>
              <a:rPr lang="en-US" sz="4400" i="0" u="none" strike="noStrike" cap="none">
                <a:solidFill>
                  <a:schemeClr val="lt1"/>
                </a:solidFill>
                <a:latin typeface="Arial"/>
                <a:ea typeface="Arial"/>
                <a:cs typeface="Arial"/>
                <a:sym typeface="Arial"/>
              </a:rPr>
              <a:t>Data Management?</a:t>
            </a:r>
          </a:p>
        </p:txBody>
      </p:sp>
      <p:sp>
        <p:nvSpPr>
          <p:cNvPr id="77" name="Shape 77"/>
          <p:cNvSpPr txBox="1"/>
          <p:nvPr/>
        </p:nvSpPr>
        <p:spPr>
          <a:xfrm>
            <a:off x="0" y="1828800"/>
            <a:ext cx="9144000" cy="4830900"/>
          </a:xfrm>
          <a:prstGeom prst="rect">
            <a:avLst/>
          </a:prstGeom>
          <a:noFill/>
          <a:ln>
            <a:noFill/>
          </a:ln>
        </p:spPr>
        <p:txBody>
          <a:bodyPr lIns="0" tIns="0" rIns="0" bIns="0" anchor="t" anchorCtr="0">
            <a:noAutofit/>
          </a:bodyPr>
          <a:lstStyle/>
          <a:p>
            <a:pPr lvl="0" rtl="0">
              <a:spcBef>
                <a:spcPts val="0"/>
              </a:spcBef>
              <a:buClr>
                <a:schemeClr val="dk2"/>
              </a:buClr>
              <a:buFont typeface="Times New Roman"/>
              <a:buNone/>
            </a:pPr>
            <a:endParaRPr sz="900" b="1"/>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3" name="Shape 223"/>
          <p:cNvPicPr preferRelativeResize="0">
            <a:picLocks noGrp="1"/>
          </p:cNvPicPr>
          <p:nvPr>
            <p:ph type="body" idx="1"/>
          </p:nvPr>
        </p:nvPicPr>
        <p:blipFill rotWithShape="1">
          <a:blip r:embed="rId3">
            <a:alphaModFix/>
          </a:blip>
          <a:srcRect/>
          <a:stretch/>
        </p:blipFill>
        <p:spPr>
          <a:xfrm>
            <a:off x="139390" y="1562100"/>
            <a:ext cx="4091100" cy="4533900"/>
          </a:xfrm>
          <a:prstGeom prst="rect">
            <a:avLst/>
          </a:prstGeom>
          <a:noFill/>
          <a:ln w="38100" cap="sq" cmpd="sng">
            <a:solidFill>
              <a:srgbClr val="000000"/>
            </a:solidFill>
            <a:prstDash val="solid"/>
            <a:miter/>
            <a:headEnd type="none" w="med" len="med"/>
            <a:tailEnd type="none" w="med" len="med"/>
          </a:ln>
          <a:effectLst>
            <a:outerShdw blurRad="50799" dist="38100" dir="2700000" algn="tl" rotWithShape="0">
              <a:srgbClr val="000000">
                <a:alpha val="42750"/>
              </a:srgbClr>
            </a:outerShdw>
          </a:effectLst>
        </p:spPr>
      </p:pic>
      <p:sp>
        <p:nvSpPr>
          <p:cNvPr id="224" name="Shape 224"/>
          <p:cNvSpPr/>
          <p:nvPr/>
        </p:nvSpPr>
        <p:spPr>
          <a:xfrm>
            <a:off x="2743200" y="6604084"/>
            <a:ext cx="7162800" cy="253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050" u="sng">
                <a:solidFill>
                  <a:schemeClr val="hlink"/>
                </a:solidFill>
                <a:latin typeface="Arial"/>
                <a:ea typeface="Arial"/>
                <a:cs typeface="Arial"/>
                <a:sym typeface="Arial"/>
                <a:hlinkClick r:id="rId4"/>
              </a:rPr>
              <a:t>https://forms.acponline.org/webform/comments-icmje%E2%80%99s-proposals-sharing-clinical-trial-data</a:t>
            </a:r>
            <a:r>
              <a:rPr lang="en-US" sz="1050">
                <a:solidFill>
                  <a:schemeClr val="dk1"/>
                </a:solidFill>
                <a:latin typeface="Arial"/>
                <a:ea typeface="Arial"/>
                <a:cs typeface="Arial"/>
                <a:sym typeface="Arial"/>
              </a:rPr>
              <a:t> </a:t>
            </a:r>
          </a:p>
        </p:txBody>
      </p:sp>
      <p:pic>
        <p:nvPicPr>
          <p:cNvPr id="225" name="Shape 225"/>
          <p:cNvPicPr preferRelativeResize="0"/>
          <p:nvPr/>
        </p:nvPicPr>
        <p:blipFill>
          <a:blip r:embed="rId5">
            <a:alphaModFix/>
          </a:blip>
          <a:stretch>
            <a:fillRect/>
          </a:stretch>
        </p:blipFill>
        <p:spPr>
          <a:xfrm>
            <a:off x="4481100" y="1600200"/>
            <a:ext cx="4505680" cy="4533900"/>
          </a:xfrm>
          <a:prstGeom prst="rect">
            <a:avLst/>
          </a:prstGeom>
          <a:noFill/>
          <a:ln w="38100" cap="flat" cmpd="sng">
            <a:solidFill>
              <a:srgbClr val="000000"/>
            </a:solidFill>
            <a:prstDash val="solid"/>
            <a:round/>
            <a:headEnd type="none" w="med" len="med"/>
            <a:tailEnd type="none" w="med" len="med"/>
          </a:ln>
        </p:spPr>
      </p:pic>
      <p:sp>
        <p:nvSpPr>
          <p:cNvPr id="226" name="Shape 22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20</a:t>
            </a:fld>
            <a:endParaRPr lang="en-US"/>
          </a:p>
        </p:txBody>
      </p:sp>
      <p:sp>
        <p:nvSpPr>
          <p:cNvPr id="2" name="Title 1"/>
          <p:cNvSpPr>
            <a:spLocks noGrp="1"/>
          </p:cNvSpPr>
          <p:nvPr>
            <p:ph type="title"/>
          </p:nvPr>
        </p:nvSpPr>
        <p:spPr/>
        <p:txBody>
          <a:bodyPr/>
          <a:lstStyle/>
          <a:p>
            <a:endParaRPr lang="en-US"/>
          </a:p>
        </p:txBody>
      </p:sp>
      <p:sp>
        <p:nvSpPr>
          <p:cNvPr id="8" name="Shape 191"/>
          <p:cNvSpPr txBox="1">
            <a:spLocks/>
          </p:cNvSpPr>
          <p:nvPr/>
        </p:nvSpPr>
        <p:spPr>
          <a:xfrm>
            <a:off x="0" y="0"/>
            <a:ext cx="9144000" cy="1356866"/>
          </a:xfrm>
          <a:prstGeom prst="rect">
            <a:avLst/>
          </a:prstGeom>
          <a:solidFill>
            <a:srgbClr val="FFC000"/>
          </a:solidFill>
          <a:ln>
            <a:noFill/>
          </a:ln>
        </p:spPr>
        <p:txBody>
          <a:bodyPr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None/>
              <a:defRPr sz="2800" b="0" i="0" u="none" strike="noStrike" cap="none">
                <a:solidFill>
                  <a:schemeClr val="dk1"/>
                </a:solidFill>
                <a:latin typeface="Arial"/>
                <a:ea typeface="Arial"/>
                <a:cs typeface="Arial"/>
                <a:sym typeface="Arial"/>
              </a:defRPr>
            </a:lvl1pPr>
            <a:lvl2pPr lvl="1" rtl="0">
              <a:spcBef>
                <a:spcPts val="0"/>
              </a:spcBef>
              <a:buClr>
                <a:schemeClr val="dk1"/>
              </a:buClr>
              <a:buSzPct val="100000"/>
              <a:buNone/>
              <a:defRPr sz="2800">
                <a:solidFill>
                  <a:schemeClr val="dk1"/>
                </a:solidFill>
              </a:defRPr>
            </a:lvl2pPr>
            <a:lvl3pPr lvl="2" rtl="0">
              <a:spcBef>
                <a:spcPts val="0"/>
              </a:spcBef>
              <a:buClr>
                <a:schemeClr val="dk1"/>
              </a:buClr>
              <a:buSzPct val="100000"/>
              <a:buNone/>
              <a:defRPr sz="2800">
                <a:solidFill>
                  <a:schemeClr val="dk1"/>
                </a:solidFill>
              </a:defRPr>
            </a:lvl3pPr>
            <a:lvl4pPr lvl="3" rtl="0">
              <a:spcBef>
                <a:spcPts val="0"/>
              </a:spcBef>
              <a:buClr>
                <a:schemeClr val="dk1"/>
              </a:buClr>
              <a:buSzPct val="100000"/>
              <a:buNone/>
              <a:defRPr sz="2800">
                <a:solidFill>
                  <a:schemeClr val="dk1"/>
                </a:solidFill>
              </a:defRPr>
            </a:lvl4pPr>
            <a:lvl5pPr lvl="4" rtl="0">
              <a:spcBef>
                <a:spcPts val="0"/>
              </a:spcBef>
              <a:buClr>
                <a:schemeClr val="dk1"/>
              </a:buClr>
              <a:buSzPct val="100000"/>
              <a:buNone/>
              <a:defRPr sz="2800">
                <a:solidFill>
                  <a:schemeClr val="dk1"/>
                </a:solidFill>
              </a:defRPr>
            </a:lvl5pPr>
            <a:lvl6pPr lvl="5" rtl="0">
              <a:spcBef>
                <a:spcPts val="0"/>
              </a:spcBef>
              <a:buClr>
                <a:schemeClr val="dk1"/>
              </a:buClr>
              <a:buSzPct val="100000"/>
              <a:buNone/>
              <a:defRPr sz="2800">
                <a:solidFill>
                  <a:schemeClr val="dk1"/>
                </a:solidFill>
              </a:defRPr>
            </a:lvl6pPr>
            <a:lvl7pPr lvl="6" rtl="0">
              <a:spcBef>
                <a:spcPts val="0"/>
              </a:spcBef>
              <a:buClr>
                <a:schemeClr val="dk1"/>
              </a:buClr>
              <a:buSzPct val="100000"/>
              <a:buNone/>
              <a:defRPr sz="2800">
                <a:solidFill>
                  <a:schemeClr val="dk1"/>
                </a:solidFill>
              </a:defRPr>
            </a:lvl7pPr>
            <a:lvl8pPr lvl="7" rtl="0">
              <a:spcBef>
                <a:spcPts val="0"/>
              </a:spcBef>
              <a:buClr>
                <a:schemeClr val="dk1"/>
              </a:buClr>
              <a:buSzPct val="100000"/>
              <a:buNone/>
              <a:defRPr sz="2800">
                <a:solidFill>
                  <a:schemeClr val="dk1"/>
                </a:solidFill>
              </a:defRPr>
            </a:lvl8pPr>
            <a:lvl9pPr lvl="8" rtl="0">
              <a:spcBef>
                <a:spcPts val="0"/>
              </a:spcBef>
              <a:buClr>
                <a:schemeClr val="dk1"/>
              </a:buClr>
              <a:buSzPct val="100000"/>
              <a:buNone/>
              <a:defRPr sz="2800">
                <a:solidFill>
                  <a:schemeClr val="dk1"/>
                </a:solidFill>
              </a:defRPr>
            </a:lvl9pPr>
          </a:lstStyle>
          <a:p>
            <a:pPr algn="ctr">
              <a:buSzPct val="25000"/>
            </a:pPr>
            <a:r>
              <a:rPr lang="en-US" b="1" dirty="0" smtClean="0"/>
              <a:t>Publisher requirements: Researcher Response</a:t>
            </a:r>
            <a:endParaRPr lang="en-US"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6" name="Shape 21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21</a:t>
            </a:fld>
            <a:endParaRPr lang="en-US"/>
          </a:p>
        </p:txBody>
      </p:sp>
      <p:sp>
        <p:nvSpPr>
          <p:cNvPr id="7" name="Shape 191"/>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a:t>Publisher requirements</a:t>
            </a:r>
          </a:p>
        </p:txBody>
      </p:sp>
      <p:pic>
        <p:nvPicPr>
          <p:cNvPr id="1026" name="Picture 2" descr="https://lh6.googleusercontent.com/94tHzWDw6B0anPfDlNMcECxn12Nhv0RYMRHf7EE1BLkzYFX11QWR-T6kP1aWFaDmeXqIiaQflzosaw7Bgu2N0Irzmbn2-elVhEwEoAgNvzOkj88qW2YlDuGt6vBAWU3B8uUY087ke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705" y="1676400"/>
            <a:ext cx="5468590" cy="409892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Rectangle 3"/>
          <p:cNvSpPr/>
          <p:nvPr/>
        </p:nvSpPr>
        <p:spPr>
          <a:xfrm>
            <a:off x="1409700" y="6032561"/>
            <a:ext cx="6324600" cy="738664"/>
          </a:xfrm>
          <a:prstGeom prst="rect">
            <a:avLst/>
          </a:prstGeom>
        </p:spPr>
        <p:txBody>
          <a:bodyPr wrap="square">
            <a:spAutoFit/>
          </a:bodyPr>
          <a:lstStyle/>
          <a:p>
            <a:pPr algn="ctr"/>
            <a:r>
              <a:rPr lang="en-US" u="sng" dirty="0">
                <a:solidFill>
                  <a:srgbClr val="FF9900"/>
                </a:solidFill>
                <a:latin typeface="Arial" panose="020B0604020202020204" pitchFamily="34" charset="0"/>
                <a:hlinkClick r:id="rId4"/>
              </a:rPr>
              <a:t>https://www.statnews.com/2017/06/06/data-sharing-rules-disappoint/</a:t>
            </a:r>
            <a:r>
              <a:rPr lang="en-US" dirty="0">
                <a:solidFill>
                  <a:srgbClr val="FF9900"/>
                </a:solidFill>
                <a:latin typeface="Arial" panose="020B0604020202020204" pitchFamily="34" charset="0"/>
              </a:rPr>
              <a:t> </a:t>
            </a:r>
            <a:endParaRPr lang="en-US" dirty="0"/>
          </a:p>
          <a:p>
            <a:r>
              <a:rPr lang="en-US" dirty="0"/>
              <a:t/>
            </a:r>
            <a:br>
              <a:rPr lang="en-US" dirty="0"/>
            </a:br>
            <a:endParaRPr lang="en-US" dirty="0"/>
          </a:p>
        </p:txBody>
      </p:sp>
    </p:spTree>
    <p:extLst>
      <p:ext uri="{BB962C8B-B14F-4D97-AF65-F5344CB8AC3E}">
        <p14:creationId xmlns:p14="http://schemas.microsoft.com/office/powerpoint/2010/main" val="28635367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9" name="Shape 239"/>
          <p:cNvSpPr txBox="1">
            <a:spLocks noGrp="1"/>
          </p:cNvSpPr>
          <p:nvPr>
            <p:ph type="body" idx="1"/>
          </p:nvPr>
        </p:nvSpPr>
        <p:spPr>
          <a:xfrm>
            <a:off x="112450" y="1536633"/>
            <a:ext cx="8955350" cy="4555200"/>
          </a:xfrm>
          <a:prstGeom prst="rect">
            <a:avLst/>
          </a:prstGeom>
          <a:noFill/>
          <a:ln>
            <a:noFill/>
          </a:ln>
        </p:spPr>
        <p:txBody>
          <a:bodyPr lIns="0" tIns="0" rIns="0" bIns="0" anchor="t" anchorCtr="0">
            <a:noAutofit/>
          </a:bodyPr>
          <a:lstStyle/>
          <a:p>
            <a:pPr marL="285750" lvl="0" indent="-120650" rtl="0">
              <a:spcBef>
                <a:spcPts val="0"/>
              </a:spcBef>
              <a:buChar char="•"/>
            </a:pPr>
            <a:r>
              <a:rPr lang="en-US" sz="2400" b="1" dirty="0" smtClean="0"/>
              <a:t> New </a:t>
            </a:r>
            <a:r>
              <a:rPr lang="en-US" sz="2400" b="1" dirty="0"/>
              <a:t>guidelines for grants started January 25, 2016</a:t>
            </a:r>
          </a:p>
          <a:p>
            <a:pPr marL="512762" lvl="1" indent="-106362" rtl="0">
              <a:spcBef>
                <a:spcPts val="0"/>
              </a:spcBef>
              <a:buChar char="•"/>
            </a:pPr>
            <a:r>
              <a:rPr lang="en-US" sz="2400" dirty="0" smtClean="0"/>
              <a:t> Scientific </a:t>
            </a:r>
            <a:r>
              <a:rPr lang="en-US" sz="2400" dirty="0"/>
              <a:t>premise must describe strengths/weaknesses of prior research</a:t>
            </a:r>
          </a:p>
          <a:p>
            <a:pPr marL="512762" lvl="1" indent="-106362" rtl="0">
              <a:spcBef>
                <a:spcPts val="0"/>
              </a:spcBef>
              <a:buChar char="•"/>
            </a:pPr>
            <a:r>
              <a:rPr lang="en-US" sz="2400" dirty="0" smtClean="0"/>
              <a:t> Scientific </a:t>
            </a:r>
            <a:r>
              <a:rPr lang="en-US" sz="2400" dirty="0"/>
              <a:t>rigor to ensure robust/unbiased experimental design, methodology, analysis, interpretation, reporting of </a:t>
            </a:r>
            <a:r>
              <a:rPr lang="en-US" sz="2400" dirty="0" smtClean="0"/>
              <a:t>results</a:t>
            </a:r>
          </a:p>
          <a:p>
            <a:pPr marL="512762" lvl="1" indent="-106362">
              <a:buFontTx/>
              <a:buChar char="•"/>
            </a:pPr>
            <a:r>
              <a:rPr lang="en-US" sz="2400" dirty="0" smtClean="0"/>
              <a:t> Consideration </a:t>
            </a:r>
            <a:r>
              <a:rPr lang="en-US" sz="2400" dirty="0"/>
              <a:t>of relevant biological variables</a:t>
            </a:r>
          </a:p>
          <a:p>
            <a:pPr marL="512762" lvl="1" indent="-106362" rtl="0">
              <a:spcBef>
                <a:spcPts val="0"/>
              </a:spcBef>
              <a:buChar char="•"/>
            </a:pPr>
            <a:r>
              <a:rPr lang="en-US" sz="2400" dirty="0" smtClean="0"/>
              <a:t> Authentication </a:t>
            </a:r>
            <a:r>
              <a:rPr lang="en-US" sz="2400" dirty="0"/>
              <a:t>of key biological/chemical resources</a:t>
            </a:r>
          </a:p>
        </p:txBody>
      </p:sp>
      <p:sp>
        <p:nvSpPr>
          <p:cNvPr id="240" name="Shape 240"/>
          <p:cNvSpPr txBox="1"/>
          <p:nvPr/>
        </p:nvSpPr>
        <p:spPr>
          <a:xfrm>
            <a:off x="112450" y="6561525"/>
            <a:ext cx="4273200" cy="249600"/>
          </a:xfrm>
          <a:prstGeom prst="rect">
            <a:avLst/>
          </a:prstGeom>
          <a:noFill/>
          <a:ln>
            <a:noFill/>
          </a:ln>
        </p:spPr>
        <p:txBody>
          <a:bodyPr lIns="91425" tIns="91425" rIns="91425" bIns="91425" anchor="ctr" anchorCtr="0">
            <a:noAutofit/>
          </a:bodyPr>
          <a:lstStyle/>
          <a:p>
            <a:pPr lvl="0" rtl="0">
              <a:spcBef>
                <a:spcPts val="0"/>
              </a:spcBef>
              <a:buNone/>
            </a:pPr>
            <a:r>
              <a:rPr lang="en-US" sz="1100" u="sng">
                <a:solidFill>
                  <a:schemeClr val="hlink"/>
                </a:solidFill>
                <a:hlinkClick r:id="rId3"/>
              </a:rPr>
              <a:t>http://grants.nih.gov/reproducibility/index.htm</a:t>
            </a:r>
            <a:r>
              <a:rPr lang="en-US" sz="1100"/>
              <a:t> </a:t>
            </a:r>
          </a:p>
        </p:txBody>
      </p:sp>
      <p:sp>
        <p:nvSpPr>
          <p:cNvPr id="242" name="Shape 24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22</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Rigor and Reproducibility</a:t>
            </a:r>
            <a:endParaRPr lang="en-US" b="1" dirty="0"/>
          </a:p>
        </p:txBody>
      </p:sp>
      <p:pic>
        <p:nvPicPr>
          <p:cNvPr id="9" name="Shape 122"/>
          <p:cNvPicPr preferRelativeResize="0"/>
          <p:nvPr/>
        </p:nvPicPr>
        <p:blipFill rotWithShape="1">
          <a:blip r:embed="rId4">
            <a:alphaModFix/>
          </a:blip>
          <a:srcRect/>
          <a:stretch/>
        </p:blipFill>
        <p:spPr>
          <a:xfrm>
            <a:off x="304800" y="152400"/>
            <a:ext cx="1244700" cy="1095000"/>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9" name="Shape 239"/>
          <p:cNvSpPr txBox="1">
            <a:spLocks noGrp="1"/>
          </p:cNvSpPr>
          <p:nvPr>
            <p:ph type="body" idx="1"/>
          </p:nvPr>
        </p:nvSpPr>
        <p:spPr>
          <a:xfrm>
            <a:off x="112450" y="1536633"/>
            <a:ext cx="8955350" cy="4555200"/>
          </a:xfrm>
          <a:prstGeom prst="rect">
            <a:avLst/>
          </a:prstGeom>
          <a:noFill/>
          <a:ln>
            <a:noFill/>
          </a:ln>
        </p:spPr>
        <p:txBody>
          <a:bodyPr lIns="0" tIns="0" rIns="0" bIns="0" anchor="t" anchorCtr="0">
            <a:noAutofit/>
          </a:bodyPr>
          <a:lstStyle/>
          <a:p>
            <a:pPr marL="285750" lvl="0" indent="-120650" rtl="0">
              <a:spcBef>
                <a:spcPts val="0"/>
              </a:spcBef>
              <a:buChar char="•"/>
            </a:pPr>
            <a:r>
              <a:rPr lang="en-US" sz="2400" b="1" dirty="0" smtClean="0"/>
              <a:t> New </a:t>
            </a:r>
            <a:r>
              <a:rPr lang="en-US" sz="2400" b="1" dirty="0"/>
              <a:t>guidelines for grants started January 25, 2016</a:t>
            </a:r>
          </a:p>
          <a:p>
            <a:pPr marL="512762" lvl="1" indent="-106362" rtl="0">
              <a:spcBef>
                <a:spcPts val="0"/>
              </a:spcBef>
              <a:buChar char="•"/>
            </a:pPr>
            <a:r>
              <a:rPr lang="en-US" sz="2400" dirty="0" smtClean="0"/>
              <a:t> </a:t>
            </a:r>
            <a:r>
              <a:rPr lang="en-US" sz="2400" dirty="0" smtClean="0">
                <a:solidFill>
                  <a:schemeClr val="bg1">
                    <a:lumMod val="85000"/>
                  </a:schemeClr>
                </a:solidFill>
              </a:rPr>
              <a:t>Scientific </a:t>
            </a:r>
            <a:r>
              <a:rPr lang="en-US" sz="2400" dirty="0">
                <a:solidFill>
                  <a:schemeClr val="bg1">
                    <a:lumMod val="85000"/>
                  </a:schemeClr>
                </a:solidFill>
              </a:rPr>
              <a:t>premise must describe strengths/weaknesses of prior research</a:t>
            </a:r>
          </a:p>
          <a:p>
            <a:pPr marL="512762" lvl="1" indent="-106362" rtl="0">
              <a:spcBef>
                <a:spcPts val="0"/>
              </a:spcBef>
              <a:spcAft>
                <a:spcPts val="600"/>
              </a:spcAft>
              <a:buChar char="•"/>
            </a:pPr>
            <a:r>
              <a:rPr lang="en-US" sz="2400" dirty="0" smtClean="0"/>
              <a:t> Scientific </a:t>
            </a:r>
            <a:r>
              <a:rPr lang="en-US" sz="2400" dirty="0"/>
              <a:t>rigor to ensure robust/unbiased experimental design, methodology, analysis, interpretation, reporting of </a:t>
            </a:r>
            <a:r>
              <a:rPr lang="en-US" sz="2400" dirty="0" smtClean="0"/>
              <a:t>results</a:t>
            </a:r>
          </a:p>
          <a:p>
            <a:pPr marL="406400" lvl="4"/>
            <a:r>
              <a:rPr lang="en-US" sz="2400" b="1" dirty="0" smtClean="0">
                <a:solidFill>
                  <a:srgbClr val="580F8B"/>
                </a:solidFill>
              </a:rPr>
              <a:t>      </a:t>
            </a:r>
            <a:r>
              <a:rPr lang="en-US" sz="2400" b="1" dirty="0" smtClean="0">
                <a:solidFill>
                  <a:srgbClr val="7030A0"/>
                </a:solidFill>
              </a:rPr>
              <a:t>Full transparency in reporting experimental details</a:t>
            </a:r>
            <a:endParaRPr lang="en-US" sz="2400" dirty="0">
              <a:solidFill>
                <a:srgbClr val="7030A0"/>
              </a:solidFill>
            </a:endParaRPr>
          </a:p>
          <a:p>
            <a:pPr marL="512762" lvl="1" indent="-106362">
              <a:buChar char="•"/>
            </a:pPr>
            <a:r>
              <a:rPr lang="en-US" sz="2400" dirty="0" smtClean="0"/>
              <a:t> </a:t>
            </a:r>
            <a:r>
              <a:rPr lang="en-US" sz="2400" dirty="0">
                <a:solidFill>
                  <a:schemeClr val="bg1">
                    <a:lumMod val="85000"/>
                  </a:schemeClr>
                </a:solidFill>
              </a:rPr>
              <a:t>Consideration of relevant biological variables</a:t>
            </a:r>
          </a:p>
          <a:p>
            <a:pPr marL="512762" lvl="1" indent="-106362">
              <a:buChar char="•"/>
            </a:pPr>
            <a:r>
              <a:rPr lang="en-US" sz="2400" dirty="0">
                <a:solidFill>
                  <a:schemeClr val="bg1">
                    <a:lumMod val="85000"/>
                  </a:schemeClr>
                </a:solidFill>
              </a:rPr>
              <a:t> Authentication of key biological/chemical resources</a:t>
            </a:r>
          </a:p>
        </p:txBody>
      </p:sp>
      <p:sp>
        <p:nvSpPr>
          <p:cNvPr id="240" name="Shape 240"/>
          <p:cNvSpPr txBox="1"/>
          <p:nvPr/>
        </p:nvSpPr>
        <p:spPr>
          <a:xfrm>
            <a:off x="112450" y="6561525"/>
            <a:ext cx="4273200" cy="249600"/>
          </a:xfrm>
          <a:prstGeom prst="rect">
            <a:avLst/>
          </a:prstGeom>
          <a:noFill/>
          <a:ln>
            <a:noFill/>
          </a:ln>
        </p:spPr>
        <p:txBody>
          <a:bodyPr lIns="91425" tIns="91425" rIns="91425" bIns="91425" anchor="ctr" anchorCtr="0">
            <a:noAutofit/>
          </a:bodyPr>
          <a:lstStyle/>
          <a:p>
            <a:pPr lvl="0" rtl="0">
              <a:spcBef>
                <a:spcPts val="0"/>
              </a:spcBef>
              <a:buNone/>
            </a:pPr>
            <a:r>
              <a:rPr lang="en-US" sz="1100" u="sng">
                <a:solidFill>
                  <a:schemeClr val="hlink"/>
                </a:solidFill>
                <a:hlinkClick r:id="rId3"/>
              </a:rPr>
              <a:t>http://grants.nih.gov/reproducibility/index.htm</a:t>
            </a:r>
            <a:r>
              <a:rPr lang="en-US" sz="1100"/>
              <a:t> </a:t>
            </a:r>
          </a:p>
        </p:txBody>
      </p:sp>
      <p:sp>
        <p:nvSpPr>
          <p:cNvPr id="242" name="Shape 24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23</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Rigor and Reproducibility</a:t>
            </a:r>
            <a:endParaRPr lang="en-US" b="1" dirty="0"/>
          </a:p>
        </p:txBody>
      </p:sp>
      <p:pic>
        <p:nvPicPr>
          <p:cNvPr id="9" name="Shape 122"/>
          <p:cNvPicPr preferRelativeResize="0"/>
          <p:nvPr/>
        </p:nvPicPr>
        <p:blipFill rotWithShape="1">
          <a:blip r:embed="rId4">
            <a:alphaModFix/>
          </a:blip>
          <a:srcRect/>
          <a:stretch/>
        </p:blipFill>
        <p:spPr>
          <a:xfrm>
            <a:off x="304800" y="152400"/>
            <a:ext cx="1244700" cy="1095000"/>
          </a:xfrm>
          <a:prstGeom prst="rect">
            <a:avLst/>
          </a:prstGeom>
          <a:noFill/>
          <a:ln>
            <a:noFill/>
          </a:ln>
        </p:spPr>
      </p:pic>
    </p:spTree>
    <p:extLst>
      <p:ext uri="{BB962C8B-B14F-4D97-AF65-F5344CB8AC3E}">
        <p14:creationId xmlns:p14="http://schemas.microsoft.com/office/powerpoint/2010/main" val="7435138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295400" y="271721"/>
            <a:ext cx="5775443" cy="6205279"/>
          </a:xfrm>
          <a:prstGeom prst="rect">
            <a:avLst/>
          </a:prstGeom>
        </p:spPr>
      </p:pic>
      <p:sp>
        <p:nvSpPr>
          <p:cNvPr id="5" name="Slide Number Placeholder 4"/>
          <p:cNvSpPr>
            <a:spLocks noGrp="1"/>
          </p:cNvSpPr>
          <p:nvPr>
            <p:ph type="sldNum" sz="quarter" idx="4294967295"/>
          </p:nvPr>
        </p:nvSpPr>
        <p:spPr>
          <a:xfrm>
            <a:off x="8247352" y="6453012"/>
            <a:ext cx="869614" cy="365125"/>
          </a:xfrm>
          <a:prstGeom prst="rect">
            <a:avLst/>
          </a:prstGeom>
        </p:spPr>
        <p:txBody>
          <a:bodyPr/>
          <a:lstStyle/>
          <a:p>
            <a:fld id="{F38DF745-7D3F-47F4-83A3-874385CFAA69}" type="slidenum">
              <a:rPr lang="en-US" smtClean="0"/>
              <a:pPr/>
              <a:t>24</a:t>
            </a:fld>
            <a:endParaRPr lang="en-US" dirty="0"/>
          </a:p>
        </p:txBody>
      </p:sp>
      <p:sp>
        <p:nvSpPr>
          <p:cNvPr id="2" name="Rectangle 1"/>
          <p:cNvSpPr/>
          <p:nvPr/>
        </p:nvSpPr>
        <p:spPr>
          <a:xfrm>
            <a:off x="273132" y="5581403"/>
            <a:ext cx="1052977" cy="12647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chemeClr val="tx1"/>
              </a:solidFill>
            </a:endParaRPr>
          </a:p>
        </p:txBody>
      </p:sp>
      <p:sp>
        <p:nvSpPr>
          <p:cNvPr id="6" name="Rectangle 5"/>
          <p:cNvSpPr/>
          <p:nvPr/>
        </p:nvSpPr>
        <p:spPr>
          <a:xfrm>
            <a:off x="152400" y="6503313"/>
            <a:ext cx="6248400" cy="430887"/>
          </a:xfrm>
          <a:prstGeom prst="rect">
            <a:avLst/>
          </a:prstGeom>
        </p:spPr>
        <p:txBody>
          <a:bodyPr wrap="square">
            <a:spAutoFit/>
          </a:bodyPr>
          <a:lstStyle/>
          <a:p>
            <a:r>
              <a:rPr lang="en-US" sz="1100" dirty="0">
                <a:hlinkClick r:id="rId5"/>
              </a:rPr>
              <a:t>http://www.nature.com/news/policy-nih-plans-to-enhance-reproducibility-</a:t>
            </a:r>
            <a:r>
              <a:rPr lang="en-US" sz="1100" dirty="0" smtClean="0">
                <a:hlinkClick r:id="rId5"/>
              </a:rPr>
              <a:t>1.14586</a:t>
            </a:r>
            <a:endParaRPr lang="en-US" sz="1100" dirty="0" smtClean="0"/>
          </a:p>
          <a:p>
            <a:endParaRPr lang="en-US" sz="1100" dirty="0"/>
          </a:p>
        </p:txBody>
      </p:sp>
      <p:sp>
        <p:nvSpPr>
          <p:cNvPr id="7" name="TextBox 6"/>
          <p:cNvSpPr txBox="1"/>
          <p:nvPr/>
        </p:nvSpPr>
        <p:spPr>
          <a:xfrm>
            <a:off x="4489178" y="533399"/>
            <a:ext cx="4350022" cy="2092881"/>
          </a:xfrm>
          <a:prstGeom prst="rect">
            <a:avLst/>
          </a:prstGeom>
          <a:solidFill>
            <a:srgbClr val="FFC000"/>
          </a:solidFill>
          <a:ln>
            <a:solidFill>
              <a:schemeClr val="bg2">
                <a:lumMod val="60000"/>
                <a:lumOff val="40000"/>
              </a:schemeClr>
            </a:solidFill>
          </a:ln>
        </p:spPr>
        <p:txBody>
          <a:bodyPr wrap="square" lIns="274320" tIns="182880" rIns="228600" bIns="182880" rtlCol="0">
            <a:spAutoFit/>
          </a:bodyPr>
          <a:lstStyle/>
          <a:p>
            <a:r>
              <a:rPr lang="en-US" dirty="0" smtClean="0"/>
              <a:t>“a </a:t>
            </a:r>
            <a:r>
              <a:rPr lang="en-US" dirty="0"/>
              <a:t>complex array of other factors seems to have contributed to the </a:t>
            </a:r>
            <a:r>
              <a:rPr lang="en-US" b="1" dirty="0"/>
              <a:t>lack of reproducibility</a:t>
            </a:r>
            <a:r>
              <a:rPr lang="en-US" dirty="0"/>
              <a:t>. Factors include poor training of researchers in experimental design; increased emphasis on making provocative statements rather than presenting technical details; and </a:t>
            </a:r>
            <a:r>
              <a:rPr lang="en-US" b="1" dirty="0"/>
              <a:t>publications that do not report basic elements of experimental </a:t>
            </a:r>
            <a:r>
              <a:rPr lang="en-US" b="1" dirty="0" smtClean="0"/>
              <a:t>design</a:t>
            </a:r>
            <a:r>
              <a:rPr lang="en-US" dirty="0" smtClean="0"/>
              <a:t>”</a:t>
            </a:r>
            <a:endParaRPr lang="en-US" dirty="0"/>
          </a:p>
        </p:txBody>
      </p:sp>
    </p:spTree>
    <p:custDataLst>
      <p:tags r:id="rId1"/>
    </p:custDataLst>
    <p:extLst>
      <p:ext uri="{BB962C8B-B14F-4D97-AF65-F5344CB8AC3E}">
        <p14:creationId xmlns:p14="http://schemas.microsoft.com/office/powerpoint/2010/main" val="37039030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4"/>
          <p:cNvSpPr txBox="1">
            <a:spLocks/>
          </p:cNvSpPr>
          <p:nvPr/>
        </p:nvSpPr>
        <p:spPr>
          <a:xfrm>
            <a:off x="0" y="0"/>
            <a:ext cx="9144000" cy="1356866"/>
          </a:xfrm>
          <a:prstGeom prst="rect">
            <a:avLst/>
          </a:prstGeom>
          <a:solidFill>
            <a:srgbClr val="FFC000"/>
          </a:solidFill>
        </p:spPr>
        <p:txBody>
          <a:bodyPr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pPr algn="ctr"/>
            <a:r>
              <a:rPr lang="en-US" sz="2800" b="1" dirty="0" smtClean="0"/>
              <a:t>ClinicalTrials.gov</a:t>
            </a:r>
            <a:endParaRPr lang="en-US" sz="2800" b="1" dirty="0"/>
          </a:p>
        </p:txBody>
      </p:sp>
      <p:sp>
        <p:nvSpPr>
          <p:cNvPr id="2" name="Slide Number Placeholder 1"/>
          <p:cNvSpPr>
            <a:spLocks noGrp="1"/>
          </p:cNvSpPr>
          <p:nvPr>
            <p:ph type="sldNum" sz="quarter" idx="4294967295"/>
          </p:nvPr>
        </p:nvSpPr>
        <p:spPr>
          <a:xfrm>
            <a:off x="8229600" y="6419850"/>
            <a:ext cx="457200" cy="292100"/>
          </a:xfrm>
          <a:prstGeom prst="rect">
            <a:avLst/>
          </a:prstGeom>
        </p:spPr>
        <p:txBody>
          <a:bodyPr/>
          <a:lstStyle/>
          <a:p>
            <a:pPr>
              <a:defRPr/>
            </a:pPr>
            <a:fld id="{0EE37F5F-0EB4-4B66-A270-4A17CF7D05F7}" type="slidenum">
              <a:rPr lang="en-US" smtClean="0"/>
              <a:pPr>
                <a:defRPr/>
              </a:pPr>
              <a:t>25</a:t>
            </a:fld>
            <a:endParaRPr lang="en-US" dirty="0"/>
          </a:p>
        </p:txBody>
      </p:sp>
      <p:pic>
        <p:nvPicPr>
          <p:cNvPr id="3" name="Picture 2"/>
          <p:cNvPicPr>
            <a:picLocks noChangeAspect="1"/>
          </p:cNvPicPr>
          <p:nvPr/>
        </p:nvPicPr>
        <p:blipFill>
          <a:blip r:embed="rId3"/>
          <a:stretch>
            <a:fillRect/>
          </a:stretch>
        </p:blipFill>
        <p:spPr>
          <a:xfrm>
            <a:off x="5848" y="1371600"/>
            <a:ext cx="11887200" cy="5606233"/>
          </a:xfrm>
          <a:prstGeom prst="rect">
            <a:avLst/>
          </a:prstGeom>
        </p:spPr>
      </p:pic>
      <p:pic>
        <p:nvPicPr>
          <p:cNvPr id="6" name="Shape 122"/>
          <p:cNvPicPr preferRelativeResize="0"/>
          <p:nvPr/>
        </p:nvPicPr>
        <p:blipFill rotWithShape="1">
          <a:blip r:embed="rId4">
            <a:alphaModFix/>
          </a:blip>
          <a:srcRect/>
          <a:stretch/>
        </p:blipFill>
        <p:spPr>
          <a:xfrm>
            <a:off x="304800" y="152400"/>
            <a:ext cx="1244700" cy="1095000"/>
          </a:xfrm>
          <a:prstGeom prst="rect">
            <a:avLst/>
          </a:prstGeom>
          <a:noFill/>
          <a:ln>
            <a:noFill/>
          </a:ln>
        </p:spPr>
      </p:pic>
    </p:spTree>
    <p:extLst>
      <p:ext uri="{BB962C8B-B14F-4D97-AF65-F5344CB8AC3E}">
        <p14:creationId xmlns:p14="http://schemas.microsoft.com/office/powerpoint/2010/main" val="21677457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lvl="0" rtl="0">
              <a:spcBef>
                <a:spcPts val="0"/>
              </a:spcBef>
              <a:buNone/>
            </a:pPr>
            <a:fld id="{00000000-1234-1234-1234-123412341234}" type="slidenum">
              <a:rPr lang="en-US" smtClean="0"/>
              <a:t>26</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525" y="1438803"/>
            <a:ext cx="8042275" cy="52667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Shape 124"/>
          <p:cNvSpPr txBox="1">
            <a:spLocks/>
          </p:cNvSpPr>
          <p:nvPr/>
        </p:nvSpPr>
        <p:spPr>
          <a:xfrm>
            <a:off x="0" y="0"/>
            <a:ext cx="9144000" cy="1356866"/>
          </a:xfrm>
          <a:prstGeom prst="rect">
            <a:avLst/>
          </a:prstGeom>
          <a:solidFill>
            <a:srgbClr val="FFC000"/>
          </a:solidFill>
        </p:spPr>
        <p:txBody>
          <a:bodyPr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pPr algn="ctr"/>
            <a:r>
              <a:rPr lang="en-US" sz="2800" b="1" dirty="0" smtClean="0"/>
              <a:t>The Final Rule</a:t>
            </a:r>
            <a:endParaRPr lang="en-US" sz="2800" b="1" dirty="0"/>
          </a:p>
        </p:txBody>
      </p:sp>
      <p:sp>
        <p:nvSpPr>
          <p:cNvPr id="3" name="Rectangle 2"/>
          <p:cNvSpPr/>
          <p:nvPr/>
        </p:nvSpPr>
        <p:spPr>
          <a:xfrm>
            <a:off x="4495800" y="1783080"/>
            <a:ext cx="713232" cy="4846320"/>
          </a:xfrm>
          <a:prstGeom prst="rect">
            <a:avLst/>
          </a:prstGeom>
          <a:solidFill>
            <a:srgbClr val="FF0000">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6686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0064" y="3393558"/>
            <a:ext cx="7924800" cy="3464442"/>
          </a:xfrm>
        </p:spPr>
        <p:txBody>
          <a:bodyPr/>
          <a:lstStyle/>
          <a:p>
            <a:pPr marL="0" indent="0">
              <a:spcBef>
                <a:spcPts val="600"/>
              </a:spcBef>
              <a:buNone/>
            </a:pPr>
            <a:r>
              <a:rPr lang="en-US" sz="2400" dirty="0">
                <a:latin typeface="+mn-lt"/>
              </a:rPr>
              <a:t>Detailed information </a:t>
            </a:r>
            <a:r>
              <a:rPr lang="en-US" sz="2400" dirty="0" smtClean="0">
                <a:latin typeface="+mn-lt"/>
              </a:rPr>
              <a:t>collected </a:t>
            </a:r>
            <a:r>
              <a:rPr lang="en-US" sz="2400" dirty="0">
                <a:latin typeface="+mn-lt"/>
              </a:rPr>
              <a:t>from 271 </a:t>
            </a:r>
            <a:r>
              <a:rPr lang="en-US" sz="2400" dirty="0" smtClean="0">
                <a:latin typeface="+mn-lt"/>
              </a:rPr>
              <a:t>publications </a:t>
            </a:r>
          </a:p>
          <a:p>
            <a:pPr>
              <a:spcBef>
                <a:spcPts val="600"/>
              </a:spcBef>
            </a:pPr>
            <a:r>
              <a:rPr lang="en-US" sz="2400" dirty="0" smtClean="0">
                <a:latin typeface="+mn-lt"/>
              </a:rPr>
              <a:t>59% stated hypothesis and number/characteristics of animals</a:t>
            </a:r>
          </a:p>
          <a:p>
            <a:pPr>
              <a:spcBef>
                <a:spcPts val="600"/>
              </a:spcBef>
            </a:pPr>
            <a:r>
              <a:rPr lang="en-US" sz="2400" dirty="0" smtClean="0">
                <a:latin typeface="+mn-lt"/>
              </a:rPr>
              <a:t>13% used randomization</a:t>
            </a:r>
          </a:p>
          <a:p>
            <a:pPr>
              <a:spcBef>
                <a:spcPts val="600"/>
              </a:spcBef>
            </a:pPr>
            <a:r>
              <a:rPr lang="en-US" sz="2400" dirty="0" smtClean="0">
                <a:latin typeface="+mn-lt"/>
              </a:rPr>
              <a:t>14% used blinding</a:t>
            </a:r>
          </a:p>
          <a:p>
            <a:pPr>
              <a:spcBef>
                <a:spcPts val="600"/>
              </a:spcBef>
            </a:pPr>
            <a:r>
              <a:rPr lang="en-US" sz="2400" dirty="0">
                <a:latin typeface="+mn-lt"/>
              </a:rPr>
              <a:t>3</a:t>
            </a:r>
            <a:r>
              <a:rPr lang="en-US" sz="2400" dirty="0" smtClean="0">
                <a:latin typeface="+mn-lt"/>
              </a:rPr>
              <a:t>0% of publications </a:t>
            </a:r>
            <a:r>
              <a:rPr lang="en-US" sz="2400" dirty="0">
                <a:latin typeface="+mn-lt"/>
              </a:rPr>
              <a:t>that used statistical methods </a:t>
            </a:r>
            <a:r>
              <a:rPr lang="en-US" sz="2400" dirty="0" smtClean="0">
                <a:latin typeface="+mn-lt"/>
              </a:rPr>
              <a:t>did not describe methods </a:t>
            </a:r>
            <a:endParaRPr lang="en-US" sz="2400" dirty="0">
              <a:latin typeface="+mn-lt"/>
            </a:endParaRPr>
          </a:p>
        </p:txBody>
      </p:sp>
      <p:pic>
        <p:nvPicPr>
          <p:cNvPr id="4" name="Picture 3"/>
          <p:cNvPicPr>
            <a:picLocks noChangeAspect="1"/>
          </p:cNvPicPr>
          <p:nvPr/>
        </p:nvPicPr>
        <p:blipFill>
          <a:blip r:embed="rId3"/>
          <a:stretch>
            <a:fillRect/>
          </a:stretch>
        </p:blipFill>
        <p:spPr>
          <a:xfrm>
            <a:off x="1447800" y="1340917"/>
            <a:ext cx="6471138" cy="2018227"/>
          </a:xfrm>
          <a:prstGeom prst="rect">
            <a:avLst/>
          </a:prstGeom>
          <a:ln>
            <a:solidFill>
              <a:schemeClr val="bg2"/>
            </a:solidFill>
          </a:ln>
        </p:spPr>
      </p:pic>
      <p:sp>
        <p:nvSpPr>
          <p:cNvPr id="5" name="Shape 124"/>
          <p:cNvSpPr txBox="1">
            <a:spLocks/>
          </p:cNvSpPr>
          <p:nvPr/>
        </p:nvSpPr>
        <p:spPr>
          <a:xfrm>
            <a:off x="0" y="0"/>
            <a:ext cx="9144000" cy="1356866"/>
          </a:xfrm>
          <a:prstGeom prst="rect">
            <a:avLst/>
          </a:prstGeom>
          <a:solidFill>
            <a:srgbClr val="FFC000"/>
          </a:solidFill>
        </p:spPr>
        <p:txBody>
          <a:bodyPr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pPr algn="ctr"/>
            <a:r>
              <a:rPr lang="en-US" sz="2800" b="1" dirty="0" smtClean="0"/>
              <a:t>Animal Research</a:t>
            </a:r>
            <a:endParaRPr lang="en-US" sz="2800" b="1" dirty="0"/>
          </a:p>
        </p:txBody>
      </p:sp>
      <p:sp>
        <p:nvSpPr>
          <p:cNvPr id="2" name="Rectangle 1"/>
          <p:cNvSpPr/>
          <p:nvPr/>
        </p:nvSpPr>
        <p:spPr>
          <a:xfrm>
            <a:off x="4343400" y="6596390"/>
            <a:ext cx="4800600" cy="261610"/>
          </a:xfrm>
          <a:prstGeom prst="rect">
            <a:avLst/>
          </a:prstGeom>
        </p:spPr>
        <p:txBody>
          <a:bodyPr wrap="square">
            <a:spAutoFit/>
          </a:bodyPr>
          <a:lstStyle/>
          <a:p>
            <a:r>
              <a:rPr lang="en-US" sz="1100" dirty="0"/>
              <a:t>http://journals.plos.org/plosone/article?id=10.1371/journal.pone.0007824</a:t>
            </a:r>
          </a:p>
        </p:txBody>
      </p:sp>
    </p:spTree>
    <p:extLst>
      <p:ext uri="{BB962C8B-B14F-4D97-AF65-F5344CB8AC3E}">
        <p14:creationId xmlns:p14="http://schemas.microsoft.com/office/powerpoint/2010/main" val="36101744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sldNum" idx="12"/>
          </p:nvPr>
        </p:nvSpPr>
        <p:spPr>
          <a:xfrm>
            <a:off x="8472457" y="6217622"/>
            <a:ext cx="548700" cy="524700"/>
          </a:xfrm>
          <a:prstGeom prst="rect">
            <a:avLst/>
          </a:prstGeom>
          <a:noFill/>
          <a:ln>
            <a:noFill/>
          </a:ln>
        </p:spPr>
        <p:txBody>
          <a:bodyPr lIns="0" tIns="0" rIns="0" bIns="0" anchor="t" anchorCtr="0">
            <a:noAutofit/>
          </a:bodyPr>
          <a:lstStyle/>
          <a:p>
            <a:pPr lvl="0" rtl="0">
              <a:spcBef>
                <a:spcPts val="0"/>
              </a:spcBef>
              <a:buNone/>
            </a:pPr>
            <a:fld id="{00000000-1234-1234-1234-123412341234}" type="slidenum">
              <a:rPr lang="en-US"/>
              <a:t>28</a:t>
            </a:fld>
            <a:endParaRPr lang="en-US"/>
          </a:p>
        </p:txBody>
      </p:sp>
      <p:pic>
        <p:nvPicPr>
          <p:cNvPr id="262" name="Shape 262"/>
          <p:cNvPicPr preferRelativeResize="0"/>
          <p:nvPr/>
        </p:nvPicPr>
        <p:blipFill rotWithShape="1">
          <a:blip r:embed="rId3">
            <a:alphaModFix/>
          </a:blip>
          <a:srcRect r="35249" b="75289"/>
          <a:stretch/>
        </p:blipFill>
        <p:spPr>
          <a:xfrm>
            <a:off x="152400" y="2362200"/>
            <a:ext cx="4033500" cy="762600"/>
          </a:xfrm>
          <a:prstGeom prst="rect">
            <a:avLst/>
          </a:prstGeom>
          <a:noFill/>
          <a:ln>
            <a:noFill/>
          </a:ln>
        </p:spPr>
      </p:pic>
      <p:pic>
        <p:nvPicPr>
          <p:cNvPr id="263" name="Shape 263"/>
          <p:cNvPicPr preferRelativeResize="0"/>
          <p:nvPr/>
        </p:nvPicPr>
        <p:blipFill rotWithShape="1">
          <a:blip r:embed="rId3">
            <a:alphaModFix/>
          </a:blip>
          <a:srcRect t="62951" r="5311"/>
          <a:stretch/>
        </p:blipFill>
        <p:spPr>
          <a:xfrm>
            <a:off x="1905000" y="2743807"/>
            <a:ext cx="5745900" cy="1113900"/>
          </a:xfrm>
          <a:prstGeom prst="rect">
            <a:avLst/>
          </a:prstGeom>
          <a:noFill/>
          <a:ln w="9525" cap="flat" cmpd="sng">
            <a:solidFill>
              <a:schemeClr val="dk1"/>
            </a:solidFill>
            <a:prstDash val="solid"/>
            <a:miter/>
            <a:headEnd type="none" w="med" len="med"/>
            <a:tailEnd type="none" w="med" len="med"/>
          </a:ln>
        </p:spPr>
      </p:pic>
      <p:sp>
        <p:nvSpPr>
          <p:cNvPr id="264" name="Shape 264"/>
          <p:cNvSpPr/>
          <p:nvPr/>
        </p:nvSpPr>
        <p:spPr>
          <a:xfrm>
            <a:off x="152400" y="3886807"/>
            <a:ext cx="8839200" cy="1169700"/>
          </a:xfrm>
          <a:prstGeom prst="rect">
            <a:avLst/>
          </a:prstGeom>
          <a:noFill/>
          <a:ln w="9525" cap="flat" cmpd="sng">
            <a:solidFill>
              <a:srgbClr val="080D12"/>
            </a:solidFill>
            <a:prstDash val="solid"/>
            <a:round/>
            <a:headEnd type="none" w="med" len="med"/>
            <a:tailEnd type="none" w="med" len="med"/>
          </a:ln>
        </p:spPr>
        <p:txBody>
          <a:bodyPr lIns="91425" tIns="45700" rIns="91425" bIns="45700" anchor="t" anchorCtr="0">
            <a:noAutofit/>
          </a:bodyPr>
          <a:lstStyle/>
          <a:p>
            <a:pPr marL="285750" marR="0" lvl="0" indent="-285750" algn="l" rtl="0">
              <a:spcBef>
                <a:spcPts val="0"/>
              </a:spcBef>
              <a:spcAft>
                <a:spcPts val="0"/>
              </a:spcAft>
              <a:buClr>
                <a:schemeClr val="dk1"/>
              </a:buClr>
              <a:buSzPct val="100000"/>
              <a:buFont typeface="Arial"/>
              <a:buChar char="•"/>
            </a:pPr>
            <a:r>
              <a:rPr lang="en-US" sz="2000">
                <a:solidFill>
                  <a:schemeClr val="dk1"/>
                </a:solidFill>
                <a:latin typeface="Arial"/>
                <a:ea typeface="Arial"/>
                <a:cs typeface="Arial"/>
                <a:sym typeface="Arial"/>
              </a:rPr>
              <a:t>Scientists in haematology and oncology departments at Amgen tried to confirm findings from 53 “landmark” studies</a:t>
            </a:r>
          </a:p>
          <a:p>
            <a:pPr marL="285750" marR="0" lvl="0" indent="-285750" algn="l" rtl="0">
              <a:spcBef>
                <a:spcPts val="1200"/>
              </a:spcBef>
              <a:spcAft>
                <a:spcPts val="0"/>
              </a:spcAft>
              <a:buClr>
                <a:schemeClr val="dk1"/>
              </a:buClr>
              <a:buSzPct val="100000"/>
              <a:buFont typeface="Arial"/>
              <a:buChar char="•"/>
            </a:pPr>
            <a:r>
              <a:rPr lang="en-US" sz="2000">
                <a:solidFill>
                  <a:schemeClr val="dk1"/>
                </a:solidFill>
                <a:latin typeface="Arial"/>
                <a:ea typeface="Arial"/>
                <a:cs typeface="Arial"/>
                <a:sym typeface="Arial"/>
              </a:rPr>
              <a:t>Findings confirmed in only 6 (11%) cases. </a:t>
            </a:r>
          </a:p>
        </p:txBody>
      </p:sp>
      <p:sp>
        <p:nvSpPr>
          <p:cNvPr id="265" name="Shape 265"/>
          <p:cNvSpPr txBox="1"/>
          <p:nvPr/>
        </p:nvSpPr>
        <p:spPr>
          <a:xfrm>
            <a:off x="-7088" y="6527700"/>
            <a:ext cx="5616300" cy="330300"/>
          </a:xfrm>
          <a:prstGeom prst="rect">
            <a:avLst/>
          </a:prstGeom>
          <a:noFill/>
          <a:ln>
            <a:noFill/>
          </a:ln>
        </p:spPr>
        <p:txBody>
          <a:bodyPr lIns="91425" tIns="91425" rIns="91425" bIns="91425" anchor="ctr" anchorCtr="0">
            <a:noAutofit/>
          </a:bodyPr>
          <a:lstStyle/>
          <a:p>
            <a:pPr lvl="0" rtl="0">
              <a:spcBef>
                <a:spcPts val="0"/>
              </a:spcBef>
              <a:buNone/>
            </a:pPr>
            <a:r>
              <a:rPr lang="en-US" sz="1100" u="sng" dirty="0">
                <a:solidFill>
                  <a:schemeClr val="hlink"/>
                </a:solidFill>
                <a:hlinkClick r:id="rId4"/>
              </a:rPr>
              <a:t>http://www.nature.com/nature/journal/v483/n7391/full/483531a.html</a:t>
            </a:r>
            <a:r>
              <a:rPr lang="en-US" sz="1100" dirty="0"/>
              <a:t> </a:t>
            </a:r>
          </a:p>
        </p:txBody>
      </p:sp>
      <p:sp>
        <p:nvSpPr>
          <p:cNvPr id="10" name="Shape 124"/>
          <p:cNvSpPr txBox="1">
            <a:spLocks/>
          </p:cNvSpPr>
          <p:nvPr/>
        </p:nvSpPr>
        <p:spPr>
          <a:xfrm>
            <a:off x="0" y="0"/>
            <a:ext cx="9144000" cy="1356866"/>
          </a:xfrm>
          <a:prstGeom prst="rect">
            <a:avLst/>
          </a:prstGeom>
          <a:solidFill>
            <a:srgbClr val="FFC000"/>
          </a:solidFill>
        </p:spPr>
        <p:txBody>
          <a:bodyPr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pPr algn="ctr"/>
            <a:r>
              <a:rPr lang="en-US" sz="2800" b="1" dirty="0" smtClean="0"/>
              <a:t>Reproducibility of Preclinical Research</a:t>
            </a:r>
            <a:endParaRPr lang="en-US" sz="2800"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447800"/>
            <a:ext cx="7467600" cy="4324350"/>
          </a:xfrm>
        </p:spPr>
        <p:txBody>
          <a:bodyPr>
            <a:normAutofit fontScale="77500" lnSpcReduction="20000"/>
          </a:bodyPr>
          <a:lstStyle/>
          <a:p>
            <a:pPr marL="0" indent="0">
              <a:buNone/>
            </a:pPr>
            <a:r>
              <a:rPr lang="en-US" dirty="0" smtClean="0">
                <a:solidFill>
                  <a:schemeClr val="tx1">
                    <a:lumMod val="50000"/>
                    <a:lumOff val="50000"/>
                  </a:schemeClr>
                </a:solidFill>
                <a:latin typeface="+mn-lt"/>
              </a:rPr>
              <a:t>Joint workshop June 2014: NIH, NPG, Science </a:t>
            </a:r>
          </a:p>
          <a:p>
            <a:pPr marL="0" indent="0">
              <a:buNone/>
            </a:pPr>
            <a:r>
              <a:rPr lang="en-US" dirty="0" smtClean="0">
                <a:solidFill>
                  <a:schemeClr val="tx1">
                    <a:lumMod val="50000"/>
                    <a:lumOff val="50000"/>
                  </a:schemeClr>
                </a:solidFill>
                <a:latin typeface="+mn-lt"/>
              </a:rPr>
              <a:t>Consensus from journal editors:</a:t>
            </a:r>
            <a:endParaRPr lang="en-US" dirty="0">
              <a:solidFill>
                <a:schemeClr val="tx1">
                  <a:lumMod val="50000"/>
                  <a:lumOff val="50000"/>
                </a:schemeClr>
              </a:solidFill>
              <a:latin typeface="+mn-lt"/>
            </a:endParaRPr>
          </a:p>
          <a:p>
            <a:r>
              <a:rPr lang="en-US" dirty="0" smtClean="0">
                <a:solidFill>
                  <a:schemeClr val="tx1">
                    <a:lumMod val="50000"/>
                    <a:lumOff val="50000"/>
                  </a:schemeClr>
                </a:solidFill>
                <a:latin typeface="+mn-lt"/>
              </a:rPr>
              <a:t>Rigorous </a:t>
            </a:r>
            <a:r>
              <a:rPr lang="en-US" dirty="0">
                <a:solidFill>
                  <a:schemeClr val="tx1">
                    <a:lumMod val="50000"/>
                    <a:lumOff val="50000"/>
                  </a:schemeClr>
                </a:solidFill>
                <a:latin typeface="+mn-lt"/>
              </a:rPr>
              <a:t>statistical </a:t>
            </a:r>
            <a:r>
              <a:rPr lang="en-US" dirty="0" smtClean="0">
                <a:solidFill>
                  <a:schemeClr val="tx1">
                    <a:lumMod val="50000"/>
                    <a:lumOff val="50000"/>
                  </a:schemeClr>
                </a:solidFill>
                <a:latin typeface="+mn-lt"/>
              </a:rPr>
              <a:t>analysis</a:t>
            </a:r>
          </a:p>
          <a:p>
            <a:r>
              <a:rPr lang="en-US" b="1" dirty="0" smtClean="0">
                <a:solidFill>
                  <a:schemeClr val="tx1"/>
                </a:solidFill>
                <a:latin typeface="+mn-lt"/>
              </a:rPr>
              <a:t>Transparency </a:t>
            </a:r>
            <a:r>
              <a:rPr lang="en-US" b="1" dirty="0">
                <a:solidFill>
                  <a:schemeClr val="tx1"/>
                </a:solidFill>
                <a:latin typeface="+mn-lt"/>
              </a:rPr>
              <a:t>in </a:t>
            </a:r>
            <a:r>
              <a:rPr lang="en-US" b="1" dirty="0" smtClean="0">
                <a:solidFill>
                  <a:schemeClr val="tx1"/>
                </a:solidFill>
                <a:latin typeface="+mn-lt"/>
              </a:rPr>
              <a:t>reporting</a:t>
            </a:r>
          </a:p>
          <a:p>
            <a:r>
              <a:rPr lang="en-US" b="1" dirty="0">
                <a:solidFill>
                  <a:schemeClr val="tx1"/>
                </a:solidFill>
                <a:latin typeface="+mn-lt"/>
              </a:rPr>
              <a:t>Data and material sharing</a:t>
            </a:r>
          </a:p>
          <a:p>
            <a:r>
              <a:rPr lang="en-US" dirty="0">
                <a:solidFill>
                  <a:schemeClr val="tx1">
                    <a:lumMod val="50000"/>
                    <a:lumOff val="50000"/>
                  </a:schemeClr>
                </a:solidFill>
                <a:latin typeface="+mn-lt"/>
              </a:rPr>
              <a:t>Consideration of refutations</a:t>
            </a:r>
          </a:p>
          <a:p>
            <a:r>
              <a:rPr lang="en-US" dirty="0">
                <a:solidFill>
                  <a:schemeClr val="tx1">
                    <a:lumMod val="50000"/>
                    <a:lumOff val="50000"/>
                  </a:schemeClr>
                </a:solidFill>
                <a:latin typeface="+mn-lt"/>
              </a:rPr>
              <a:t>Consider establishing best practice guidelines for:</a:t>
            </a:r>
          </a:p>
          <a:p>
            <a:pPr lvl="1">
              <a:spcBef>
                <a:spcPts val="0"/>
              </a:spcBef>
              <a:buClr>
                <a:srgbClr val="003399"/>
              </a:buClr>
            </a:pPr>
            <a:r>
              <a:rPr lang="en-US" sz="2200" dirty="0" smtClean="0">
                <a:solidFill>
                  <a:schemeClr val="tx1">
                    <a:lumMod val="50000"/>
                    <a:lumOff val="50000"/>
                  </a:schemeClr>
                </a:solidFill>
                <a:latin typeface="+mn-lt"/>
              </a:rPr>
              <a:t>Image based data</a:t>
            </a:r>
          </a:p>
          <a:p>
            <a:pPr lvl="1">
              <a:spcBef>
                <a:spcPts val="0"/>
              </a:spcBef>
              <a:buClr>
                <a:srgbClr val="003399"/>
              </a:buClr>
            </a:pPr>
            <a:r>
              <a:rPr lang="en-US" sz="2200" dirty="0" smtClean="0">
                <a:solidFill>
                  <a:schemeClr val="tx1">
                    <a:lumMod val="50000"/>
                    <a:lumOff val="50000"/>
                  </a:schemeClr>
                </a:solidFill>
                <a:latin typeface="+mn-lt"/>
              </a:rPr>
              <a:t>Antibodies</a:t>
            </a:r>
          </a:p>
          <a:p>
            <a:pPr lvl="1">
              <a:spcBef>
                <a:spcPts val="0"/>
              </a:spcBef>
              <a:buClr>
                <a:srgbClr val="003399"/>
              </a:buClr>
            </a:pPr>
            <a:r>
              <a:rPr lang="en-US" sz="2200" dirty="0" smtClean="0">
                <a:solidFill>
                  <a:schemeClr val="tx1">
                    <a:lumMod val="50000"/>
                    <a:lumOff val="50000"/>
                  </a:schemeClr>
                </a:solidFill>
                <a:latin typeface="+mn-lt"/>
              </a:rPr>
              <a:t>Cell lines</a:t>
            </a:r>
          </a:p>
          <a:p>
            <a:pPr lvl="1">
              <a:spcBef>
                <a:spcPts val="0"/>
              </a:spcBef>
              <a:buClr>
                <a:srgbClr val="003399"/>
              </a:buClr>
            </a:pPr>
            <a:r>
              <a:rPr lang="en-US" sz="2200" dirty="0" smtClean="0">
                <a:solidFill>
                  <a:schemeClr val="tx1">
                    <a:lumMod val="50000"/>
                    <a:lumOff val="50000"/>
                  </a:schemeClr>
                </a:solidFill>
                <a:latin typeface="+mn-lt"/>
              </a:rPr>
              <a:t>Animals</a:t>
            </a:r>
            <a:endParaRPr lang="en-US" sz="2200" dirty="0">
              <a:solidFill>
                <a:schemeClr val="tx1">
                  <a:lumMod val="50000"/>
                  <a:lumOff val="50000"/>
                </a:schemeClr>
              </a:solidFill>
              <a:latin typeface="+mn-lt"/>
            </a:endParaRPr>
          </a:p>
          <a:p>
            <a:pPr marL="411162" lvl="1" indent="0">
              <a:buNone/>
            </a:pPr>
            <a:endParaRPr lang="en-US" dirty="0"/>
          </a:p>
        </p:txBody>
      </p:sp>
      <p:sp>
        <p:nvSpPr>
          <p:cNvPr id="11" name="TextBox 10"/>
          <p:cNvSpPr txBox="1"/>
          <p:nvPr/>
        </p:nvSpPr>
        <p:spPr>
          <a:xfrm>
            <a:off x="3733800" y="6398841"/>
            <a:ext cx="5257800" cy="307777"/>
          </a:xfrm>
          <a:prstGeom prst="rect">
            <a:avLst/>
          </a:prstGeom>
          <a:noFill/>
        </p:spPr>
        <p:txBody>
          <a:bodyPr wrap="square" rtlCol="0">
            <a:spAutoFit/>
          </a:bodyPr>
          <a:lstStyle/>
          <a:p>
            <a:pPr marL="0" lvl="1"/>
            <a:r>
              <a:rPr lang="en-US" sz="1400" dirty="0">
                <a:hlinkClick r:id="rId4"/>
              </a:rPr>
              <a:t>http://</a:t>
            </a:r>
            <a:r>
              <a:rPr lang="en-US" sz="1400" dirty="0" smtClean="0">
                <a:hlinkClick r:id="rId4"/>
              </a:rPr>
              <a:t>www.nih.gov/about/reporting-preclinical-research.htm</a:t>
            </a:r>
            <a:endParaRPr lang="en-US" sz="1400" dirty="0" smtClean="0"/>
          </a:p>
        </p:txBody>
      </p:sp>
      <p:sp>
        <p:nvSpPr>
          <p:cNvPr id="5" name="Shape 124"/>
          <p:cNvSpPr txBox="1">
            <a:spLocks/>
          </p:cNvSpPr>
          <p:nvPr/>
        </p:nvSpPr>
        <p:spPr>
          <a:xfrm>
            <a:off x="0" y="0"/>
            <a:ext cx="9144000" cy="1356866"/>
          </a:xfrm>
          <a:prstGeom prst="rect">
            <a:avLst/>
          </a:prstGeom>
          <a:solidFill>
            <a:srgbClr val="FFC000"/>
          </a:solidFill>
          <a:ln>
            <a:noFill/>
          </a:ln>
        </p:spPr>
        <p:txBody>
          <a:bodyPr lIns="91425" tIns="91425" rIns="91425" bIns="91425"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ct val="100000"/>
              <a:buNone/>
              <a:defRPr sz="4000" b="0" i="0" u="none" strike="noStrike" cap="none">
                <a:solidFill>
                  <a:schemeClr val="dk2"/>
                </a:solidFill>
                <a:latin typeface="Source Sans Pro"/>
                <a:ea typeface="Source Sans Pro"/>
                <a:cs typeface="Source Sans Pro"/>
                <a:sym typeface="Source Sans Pro"/>
              </a:defRPr>
            </a:lvl1pPr>
            <a:lvl2pPr marL="0" marR="0" lvl="1"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2pPr>
            <a:lvl3pPr marL="0" marR="0" lvl="2"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3pPr>
            <a:lvl4pPr marL="0" marR="0" lvl="3"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4pPr>
            <a:lvl5pPr marL="0" marR="0" lvl="4"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5pPr>
            <a:lvl6pPr marL="457200" marR="0" lvl="5"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6pPr>
            <a:lvl7pPr marL="914400" marR="0" lvl="6"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7pPr>
            <a:lvl8pPr marL="1371600" marR="0" lvl="7"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8pPr>
            <a:lvl9pPr marL="1828800" marR="0" lvl="8" indent="0" algn="l" rtl="0">
              <a:spcBef>
                <a:spcPts val="0"/>
              </a:spcBef>
              <a:spcAft>
                <a:spcPts val="0"/>
              </a:spcAft>
              <a:buClr>
                <a:schemeClr val="dk1"/>
              </a:buClr>
              <a:buSzPct val="100000"/>
              <a:buNone/>
              <a:defRPr sz="2400" b="0" i="0" u="none" strike="noStrike" cap="none">
                <a:solidFill>
                  <a:schemeClr val="dk2"/>
                </a:solidFill>
                <a:latin typeface="Arial"/>
                <a:ea typeface="Arial"/>
                <a:cs typeface="Arial"/>
                <a:sym typeface="Arial"/>
              </a:defRPr>
            </a:lvl9pPr>
          </a:lstStyle>
          <a:p>
            <a:pPr algn="ctr"/>
            <a:r>
              <a:rPr lang="en-US" sz="2800" b="1" dirty="0" smtClean="0">
                <a:solidFill>
                  <a:schemeClr val="tx1"/>
                </a:solidFill>
                <a:latin typeface="+mj-lt"/>
              </a:rPr>
              <a:t>Principles and Guidelines for Reporting </a:t>
            </a:r>
          </a:p>
          <a:p>
            <a:pPr algn="ctr"/>
            <a:r>
              <a:rPr lang="en-US" sz="2800" b="1" dirty="0" smtClean="0">
                <a:solidFill>
                  <a:schemeClr val="tx1"/>
                </a:solidFill>
                <a:latin typeface="+mj-lt"/>
              </a:rPr>
              <a:t>Preclinical Research</a:t>
            </a:r>
            <a:endParaRPr lang="en-US" sz="2800" b="1" dirty="0">
              <a:solidFill>
                <a:schemeClr val="tx1"/>
              </a:solidFill>
              <a:latin typeface="+mj-lt"/>
            </a:endParaRPr>
          </a:p>
        </p:txBody>
      </p:sp>
    </p:spTree>
    <p:custDataLst>
      <p:tags r:id="rId1"/>
    </p:custDataLst>
    <p:extLst>
      <p:ext uri="{BB962C8B-B14F-4D97-AF65-F5344CB8AC3E}">
        <p14:creationId xmlns:p14="http://schemas.microsoft.com/office/powerpoint/2010/main" val="10684960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pic>
        <p:nvPicPr>
          <p:cNvPr id="83" name="Shape 83"/>
          <p:cNvPicPr preferRelativeResize="0"/>
          <p:nvPr/>
        </p:nvPicPr>
        <p:blipFill rotWithShape="1">
          <a:blip r:embed="rId3">
            <a:alphaModFix/>
          </a:blip>
          <a:srcRect/>
          <a:stretch/>
        </p:blipFill>
        <p:spPr>
          <a:xfrm>
            <a:off x="3611983" y="1927938"/>
            <a:ext cx="5150999" cy="3863400"/>
          </a:xfrm>
          <a:prstGeom prst="rect">
            <a:avLst/>
          </a:prstGeom>
          <a:noFill/>
          <a:ln>
            <a:noFill/>
          </a:ln>
        </p:spPr>
      </p:pic>
      <p:sp>
        <p:nvSpPr>
          <p:cNvPr id="84" name="Shape 84"/>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marL="0" marR="0" lvl="0" indent="0" algn="ctr" rtl="0">
              <a:spcBef>
                <a:spcPts val="0"/>
              </a:spcBef>
              <a:spcAft>
                <a:spcPts val="0"/>
              </a:spcAft>
              <a:buSzPct val="25000"/>
              <a:buNone/>
            </a:pPr>
            <a:r>
              <a:rPr lang="en-US" b="1" i="0" u="none" strike="noStrike" cap="none" dirty="0">
                <a:solidFill>
                  <a:srgbClr val="000000"/>
                </a:solidFill>
                <a:latin typeface="Arial"/>
                <a:ea typeface="Arial"/>
                <a:cs typeface="Arial"/>
                <a:sym typeface="Arial"/>
              </a:rPr>
              <a:t>What </a:t>
            </a:r>
            <a:r>
              <a:rPr lang="en-US" b="1" i="1" u="none" strike="noStrike" cap="none" dirty="0">
                <a:solidFill>
                  <a:srgbClr val="FF0000"/>
                </a:solidFill>
                <a:latin typeface="Arial"/>
                <a:ea typeface="Arial"/>
                <a:cs typeface="Arial"/>
                <a:sym typeface="Arial"/>
              </a:rPr>
              <a:t>can</a:t>
            </a:r>
            <a:r>
              <a:rPr lang="en-US" b="1" i="0" u="none" strike="noStrike" cap="none" dirty="0">
                <a:solidFill>
                  <a:srgbClr val="FF0000"/>
                </a:solidFill>
                <a:latin typeface="Arial"/>
                <a:ea typeface="Arial"/>
                <a:cs typeface="Arial"/>
                <a:sym typeface="Arial"/>
              </a:rPr>
              <a:t> </a:t>
            </a:r>
            <a:r>
              <a:rPr lang="en-US" b="1" i="0" u="none" strike="noStrike" cap="none" dirty="0">
                <a:solidFill>
                  <a:srgbClr val="000000"/>
                </a:solidFill>
                <a:latin typeface="Arial"/>
                <a:ea typeface="Arial"/>
                <a:cs typeface="Arial"/>
                <a:sym typeface="Arial"/>
              </a:rPr>
              <a:t>data management mean for you?</a:t>
            </a:r>
          </a:p>
        </p:txBody>
      </p:sp>
      <p:sp>
        <p:nvSpPr>
          <p:cNvPr id="85" name="Shape 85"/>
          <p:cNvSpPr/>
          <p:nvPr/>
        </p:nvSpPr>
        <p:spPr>
          <a:xfrm>
            <a:off x="4977621" y="2842337"/>
            <a:ext cx="2463900" cy="193889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12000" b="1" i="0" u="none" strike="noStrike" cap="none">
                <a:solidFill>
                  <a:srgbClr val="A31F00"/>
                </a:solidFill>
                <a:latin typeface="Arial"/>
                <a:ea typeface="Arial"/>
                <a:cs typeface="Arial"/>
                <a:sym typeface="Arial"/>
              </a:rPr>
              <a:t>?</a:t>
            </a:r>
          </a:p>
        </p:txBody>
      </p:sp>
      <p:sp>
        <p:nvSpPr>
          <p:cNvPr id="86" name="Shape 86"/>
          <p:cNvSpPr txBox="1"/>
          <p:nvPr/>
        </p:nvSpPr>
        <p:spPr>
          <a:xfrm>
            <a:off x="0" y="6477000"/>
            <a:ext cx="3543300" cy="335100"/>
          </a:xfrm>
          <a:prstGeom prst="rect">
            <a:avLst/>
          </a:prstGeom>
          <a:noFill/>
          <a:ln>
            <a:noFill/>
          </a:ln>
        </p:spPr>
        <p:txBody>
          <a:bodyPr lIns="91425" tIns="91425" rIns="91425" bIns="91425" anchor="ctr" anchorCtr="0">
            <a:noAutofit/>
          </a:bodyPr>
          <a:lstStyle/>
          <a:p>
            <a:pPr lvl="0" rtl="0">
              <a:spcBef>
                <a:spcPts val="0"/>
              </a:spcBef>
              <a:buNone/>
            </a:pPr>
            <a:r>
              <a:rPr lang="en-US" sz="1000"/>
              <a:t>Giulia Forsythe. “Who owns your education data?” 2013 </a:t>
            </a:r>
            <a:r>
              <a:rPr lang="en-US" sz="1000" u="sng">
                <a:solidFill>
                  <a:schemeClr val="hlink"/>
                </a:solidFill>
                <a:hlinkClick r:id="rId4"/>
              </a:rPr>
              <a:t>https://www.flickr.com/photos/gforsythe/8508041553/</a:t>
            </a:r>
            <a:r>
              <a:rPr lang="en-US" sz="1000"/>
              <a:t> </a:t>
            </a:r>
          </a:p>
        </p:txBody>
      </p:sp>
      <p:sp>
        <p:nvSpPr>
          <p:cNvPr id="87" name="Shape 87"/>
          <p:cNvSpPr txBox="1">
            <a:spLocks noGrp="1"/>
          </p:cNvSpPr>
          <p:nvPr>
            <p:ph type="body" idx="1"/>
          </p:nvPr>
        </p:nvSpPr>
        <p:spPr>
          <a:xfrm>
            <a:off x="457200" y="1433825"/>
            <a:ext cx="8375100" cy="4124700"/>
          </a:xfrm>
          <a:prstGeom prst="rect">
            <a:avLst/>
          </a:prstGeom>
        </p:spPr>
        <p:txBody>
          <a:bodyPr lIns="91425" tIns="91425" rIns="91425" bIns="91425" anchor="t" anchorCtr="0">
            <a:noAutofit/>
          </a:bodyPr>
          <a:lstStyle/>
          <a:p>
            <a:pPr marL="285750" lvl="0" indent="-120650">
              <a:spcBef>
                <a:spcPts val="0"/>
              </a:spcBef>
              <a:buChar char="•"/>
            </a:pPr>
            <a:r>
              <a:rPr lang="en-US" sz="2400" dirty="0" smtClean="0"/>
              <a:t> Organization</a:t>
            </a:r>
            <a:endParaRPr lang="en-US" sz="2400" dirty="0"/>
          </a:p>
          <a:p>
            <a:pPr marL="285750" lvl="0" indent="-120650">
              <a:spcBef>
                <a:spcPts val="0"/>
              </a:spcBef>
              <a:buChar char="•"/>
            </a:pPr>
            <a:r>
              <a:rPr lang="en-US" sz="2400" dirty="0" smtClean="0"/>
              <a:t> Comprehensibility</a:t>
            </a:r>
            <a:endParaRPr lang="en-US" sz="2400" dirty="0"/>
          </a:p>
          <a:p>
            <a:pPr marL="285750" lvl="0" indent="-120650">
              <a:spcBef>
                <a:spcPts val="0"/>
              </a:spcBef>
              <a:buChar char="•"/>
            </a:pPr>
            <a:r>
              <a:rPr lang="en-US" sz="2400" dirty="0" smtClean="0"/>
              <a:t> Efficiency</a:t>
            </a:r>
            <a:endParaRPr lang="en-US" sz="2400" dirty="0"/>
          </a:p>
          <a:p>
            <a:pPr marL="285750" lvl="0" indent="-120650">
              <a:spcBef>
                <a:spcPts val="0"/>
              </a:spcBef>
              <a:buChar char="•"/>
            </a:pPr>
            <a:r>
              <a:rPr lang="en-US" sz="2400" dirty="0" smtClean="0"/>
              <a:t> Access</a:t>
            </a:r>
            <a:endParaRPr lang="en-US" sz="2400" dirty="0"/>
          </a:p>
          <a:p>
            <a:pPr lvl="0">
              <a:spcBef>
                <a:spcPts val="0"/>
              </a:spcBef>
              <a:buClr>
                <a:schemeClr val="dk2"/>
              </a:buClr>
              <a:buSzPct val="25000"/>
              <a:buFont typeface="Times New Roman"/>
              <a:buNone/>
            </a:pPr>
            <a:endParaRPr sz="2400" dirty="0"/>
          </a:p>
          <a:p>
            <a:pPr lvl="0">
              <a:spcBef>
                <a:spcPts val="0"/>
              </a:spcBef>
              <a:buNone/>
            </a:pPr>
            <a:endParaRPr sz="2400" dirty="0"/>
          </a:p>
        </p:txBody>
      </p:sp>
      <p:sp>
        <p:nvSpPr>
          <p:cNvPr id="88" name="Shape 8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9" name="Shape 239"/>
          <p:cNvSpPr txBox="1">
            <a:spLocks noGrp="1"/>
          </p:cNvSpPr>
          <p:nvPr>
            <p:ph type="body" idx="1"/>
          </p:nvPr>
        </p:nvSpPr>
        <p:spPr>
          <a:xfrm>
            <a:off x="112450" y="1536633"/>
            <a:ext cx="8955350" cy="4555200"/>
          </a:xfrm>
          <a:prstGeom prst="rect">
            <a:avLst/>
          </a:prstGeom>
          <a:noFill/>
          <a:ln>
            <a:noFill/>
          </a:ln>
        </p:spPr>
        <p:txBody>
          <a:bodyPr lIns="0" tIns="0" rIns="0" bIns="0" anchor="t" anchorCtr="0">
            <a:noAutofit/>
          </a:bodyPr>
          <a:lstStyle/>
          <a:p>
            <a:pPr marL="285750" lvl="0" indent="-120650" rtl="0">
              <a:spcBef>
                <a:spcPts val="0"/>
              </a:spcBef>
              <a:buChar char="•"/>
            </a:pPr>
            <a:r>
              <a:rPr lang="en-US" sz="2400" b="1" dirty="0" smtClean="0"/>
              <a:t> New </a:t>
            </a:r>
            <a:r>
              <a:rPr lang="en-US" sz="2400" b="1" dirty="0"/>
              <a:t>guidelines for grants started January 25, 2016</a:t>
            </a:r>
          </a:p>
          <a:p>
            <a:pPr marL="512762" lvl="1" indent="-106362" rtl="0">
              <a:spcBef>
                <a:spcPts val="0"/>
              </a:spcBef>
              <a:buChar char="•"/>
            </a:pPr>
            <a:r>
              <a:rPr lang="en-US" sz="2400" dirty="0" smtClean="0"/>
              <a:t> </a:t>
            </a:r>
            <a:r>
              <a:rPr lang="en-US" sz="2400" dirty="0" smtClean="0">
                <a:solidFill>
                  <a:schemeClr val="bg1">
                    <a:lumMod val="85000"/>
                  </a:schemeClr>
                </a:solidFill>
              </a:rPr>
              <a:t>Scientific </a:t>
            </a:r>
            <a:r>
              <a:rPr lang="en-US" sz="2400" dirty="0">
                <a:solidFill>
                  <a:schemeClr val="bg1">
                    <a:lumMod val="85000"/>
                  </a:schemeClr>
                </a:solidFill>
              </a:rPr>
              <a:t>premise must describe strengths/weaknesses of prior research</a:t>
            </a:r>
          </a:p>
          <a:p>
            <a:pPr marL="512762" lvl="1" indent="-106362" rtl="0">
              <a:spcBef>
                <a:spcPts val="0"/>
              </a:spcBef>
              <a:spcAft>
                <a:spcPts val="600"/>
              </a:spcAft>
              <a:buChar char="•"/>
            </a:pPr>
            <a:r>
              <a:rPr lang="en-US" sz="2400" dirty="0" smtClean="0"/>
              <a:t> Scientific </a:t>
            </a:r>
            <a:r>
              <a:rPr lang="en-US" sz="2400" dirty="0"/>
              <a:t>rigor to ensure robust/unbiased experimental design, methodology, analysis, interpretation, reporting of </a:t>
            </a:r>
            <a:r>
              <a:rPr lang="en-US" sz="2400" dirty="0" smtClean="0"/>
              <a:t>results</a:t>
            </a:r>
          </a:p>
          <a:p>
            <a:pPr marL="406400" lvl="4"/>
            <a:r>
              <a:rPr lang="en-US" sz="2400" b="1" dirty="0" smtClean="0">
                <a:solidFill>
                  <a:srgbClr val="580F8B"/>
                </a:solidFill>
              </a:rPr>
              <a:t>      </a:t>
            </a:r>
            <a:r>
              <a:rPr lang="en-US" sz="2400" b="1" dirty="0" smtClean="0">
                <a:solidFill>
                  <a:srgbClr val="7030A0"/>
                </a:solidFill>
              </a:rPr>
              <a:t>Full transparency in reporting experimental details</a:t>
            </a:r>
            <a:endParaRPr lang="en-US" sz="2400" dirty="0">
              <a:solidFill>
                <a:srgbClr val="7030A0"/>
              </a:solidFill>
            </a:endParaRPr>
          </a:p>
          <a:p>
            <a:pPr marL="512762" lvl="1" indent="-106362">
              <a:buChar char="•"/>
            </a:pPr>
            <a:r>
              <a:rPr lang="en-US" sz="2400" dirty="0" smtClean="0"/>
              <a:t> </a:t>
            </a:r>
            <a:r>
              <a:rPr lang="en-US" sz="2400" dirty="0">
                <a:solidFill>
                  <a:schemeClr val="bg1">
                    <a:lumMod val="85000"/>
                  </a:schemeClr>
                </a:solidFill>
              </a:rPr>
              <a:t>Consideration of relevant biological variables</a:t>
            </a:r>
          </a:p>
          <a:p>
            <a:pPr marL="512762" lvl="1" indent="-106362">
              <a:buChar char="•"/>
            </a:pPr>
            <a:r>
              <a:rPr lang="en-US" sz="2400" dirty="0">
                <a:solidFill>
                  <a:schemeClr val="bg1">
                    <a:lumMod val="85000"/>
                  </a:schemeClr>
                </a:solidFill>
              </a:rPr>
              <a:t> Authentication of key biological/chemical resources</a:t>
            </a:r>
          </a:p>
        </p:txBody>
      </p:sp>
      <p:sp>
        <p:nvSpPr>
          <p:cNvPr id="240" name="Shape 240"/>
          <p:cNvSpPr txBox="1"/>
          <p:nvPr/>
        </p:nvSpPr>
        <p:spPr>
          <a:xfrm>
            <a:off x="112450" y="6561525"/>
            <a:ext cx="4273200" cy="249600"/>
          </a:xfrm>
          <a:prstGeom prst="rect">
            <a:avLst/>
          </a:prstGeom>
          <a:noFill/>
          <a:ln>
            <a:noFill/>
          </a:ln>
        </p:spPr>
        <p:txBody>
          <a:bodyPr lIns="91425" tIns="91425" rIns="91425" bIns="91425" anchor="ctr" anchorCtr="0">
            <a:noAutofit/>
          </a:bodyPr>
          <a:lstStyle/>
          <a:p>
            <a:pPr lvl="0" rtl="0">
              <a:spcBef>
                <a:spcPts val="0"/>
              </a:spcBef>
              <a:buNone/>
            </a:pPr>
            <a:r>
              <a:rPr lang="en-US" sz="1100" u="sng">
                <a:solidFill>
                  <a:schemeClr val="hlink"/>
                </a:solidFill>
                <a:hlinkClick r:id="rId3"/>
              </a:rPr>
              <a:t>http://grants.nih.gov/reproducibility/index.htm</a:t>
            </a:r>
            <a:r>
              <a:rPr lang="en-US" sz="1100"/>
              <a:t> </a:t>
            </a:r>
          </a:p>
        </p:txBody>
      </p:sp>
      <p:sp>
        <p:nvSpPr>
          <p:cNvPr id="242" name="Shape 24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30</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Rigor and Reproducibility</a:t>
            </a:r>
            <a:endParaRPr lang="en-US" b="1" dirty="0"/>
          </a:p>
        </p:txBody>
      </p:sp>
      <p:pic>
        <p:nvPicPr>
          <p:cNvPr id="9" name="Shape 122"/>
          <p:cNvPicPr preferRelativeResize="0"/>
          <p:nvPr/>
        </p:nvPicPr>
        <p:blipFill rotWithShape="1">
          <a:blip r:embed="rId4">
            <a:alphaModFix/>
          </a:blip>
          <a:srcRect/>
          <a:stretch/>
        </p:blipFill>
        <p:spPr>
          <a:xfrm>
            <a:off x="304800" y="152400"/>
            <a:ext cx="1244700" cy="1095000"/>
          </a:xfrm>
          <a:prstGeom prst="rect">
            <a:avLst/>
          </a:prstGeom>
          <a:noFill/>
          <a:ln>
            <a:noFill/>
          </a:ln>
        </p:spPr>
      </p:pic>
    </p:spTree>
    <p:extLst>
      <p:ext uri="{BB962C8B-B14F-4D97-AF65-F5344CB8AC3E}">
        <p14:creationId xmlns:p14="http://schemas.microsoft.com/office/powerpoint/2010/main" val="30546042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Shape 337"/>
          <p:cNvPicPr preferRelativeResize="0"/>
          <p:nvPr/>
        </p:nvPicPr>
        <p:blipFill rotWithShape="1">
          <a:blip r:embed="rId3">
            <a:alphaModFix/>
          </a:blip>
          <a:srcRect b="5168"/>
          <a:stretch/>
        </p:blipFill>
        <p:spPr>
          <a:xfrm>
            <a:off x="0" y="2125150"/>
            <a:ext cx="4876800" cy="4276200"/>
          </a:xfrm>
          <a:prstGeom prst="rect">
            <a:avLst/>
          </a:prstGeom>
          <a:noFill/>
          <a:ln>
            <a:noFill/>
          </a:ln>
        </p:spPr>
      </p:pic>
      <p:pic>
        <p:nvPicPr>
          <p:cNvPr id="338" name="Shape 338"/>
          <p:cNvPicPr preferRelativeResize="0"/>
          <p:nvPr/>
        </p:nvPicPr>
        <p:blipFill rotWithShape="1">
          <a:blip r:embed="rId4">
            <a:alphaModFix/>
          </a:blip>
          <a:srcRect/>
          <a:stretch/>
        </p:blipFill>
        <p:spPr>
          <a:xfrm>
            <a:off x="4800600" y="3205964"/>
            <a:ext cx="4419600" cy="3195299"/>
          </a:xfrm>
          <a:prstGeom prst="rect">
            <a:avLst/>
          </a:prstGeom>
          <a:noFill/>
          <a:ln>
            <a:noFill/>
          </a:ln>
        </p:spPr>
      </p:pic>
      <p:pic>
        <p:nvPicPr>
          <p:cNvPr id="339" name="Shape 339"/>
          <p:cNvPicPr preferRelativeResize="0"/>
          <p:nvPr/>
        </p:nvPicPr>
        <p:blipFill rotWithShape="1">
          <a:blip r:embed="rId5">
            <a:alphaModFix/>
          </a:blip>
          <a:srcRect b="18956"/>
          <a:stretch/>
        </p:blipFill>
        <p:spPr>
          <a:xfrm>
            <a:off x="4419600" y="9325"/>
            <a:ext cx="4724400" cy="3085200"/>
          </a:xfrm>
          <a:prstGeom prst="rect">
            <a:avLst/>
          </a:prstGeom>
          <a:noFill/>
          <a:ln>
            <a:noFill/>
          </a:ln>
        </p:spPr>
      </p:pic>
      <p:pic>
        <p:nvPicPr>
          <p:cNvPr id="340" name="Shape 340"/>
          <p:cNvPicPr preferRelativeResize="0"/>
          <p:nvPr/>
        </p:nvPicPr>
        <p:blipFill rotWithShape="1">
          <a:blip r:embed="rId6">
            <a:alphaModFix/>
          </a:blip>
          <a:srcRect b="-11333"/>
          <a:stretch/>
        </p:blipFill>
        <p:spPr>
          <a:xfrm>
            <a:off x="0" y="-4616"/>
            <a:ext cx="4419600" cy="3434700"/>
          </a:xfrm>
          <a:prstGeom prst="rect">
            <a:avLst/>
          </a:prstGeom>
          <a:noFill/>
          <a:ln>
            <a:noFill/>
          </a:ln>
        </p:spPr>
      </p:pic>
      <p:sp>
        <p:nvSpPr>
          <p:cNvPr id="341" name="Shape 341"/>
          <p:cNvSpPr/>
          <p:nvPr/>
        </p:nvSpPr>
        <p:spPr>
          <a:xfrm>
            <a:off x="2590800" y="2667000"/>
            <a:ext cx="4267200" cy="1143000"/>
          </a:xfrm>
          <a:prstGeom prst="rect">
            <a:avLst/>
          </a:prstGeom>
          <a:solidFill>
            <a:srgbClr val="080D12"/>
          </a:solidFill>
          <a:ln w="952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342" name="Shape 342"/>
          <p:cNvSpPr txBox="1"/>
          <p:nvPr/>
        </p:nvSpPr>
        <p:spPr>
          <a:xfrm>
            <a:off x="0" y="6477550"/>
            <a:ext cx="9144000" cy="408600"/>
          </a:xfrm>
          <a:prstGeom prst="rect">
            <a:avLst/>
          </a:prstGeom>
          <a:noFill/>
          <a:ln>
            <a:noFill/>
          </a:ln>
        </p:spPr>
        <p:txBody>
          <a:bodyPr lIns="91425" tIns="91425" rIns="91425" bIns="91425" anchor="ctr" anchorCtr="0">
            <a:noAutofit/>
          </a:bodyPr>
          <a:lstStyle/>
          <a:p>
            <a:pPr lvl="0" rtl="0">
              <a:lnSpc>
                <a:spcPct val="100000"/>
              </a:lnSpc>
              <a:spcBef>
                <a:spcPts val="0"/>
              </a:spcBef>
              <a:buNone/>
            </a:pPr>
            <a:r>
              <a:rPr lang="en-US" sz="800">
                <a:solidFill>
                  <a:schemeClr val="dk1"/>
                </a:solidFill>
                <a:latin typeface="Source Sans Pro"/>
                <a:ea typeface="Source Sans Pro"/>
                <a:cs typeface="Source Sans Pro"/>
                <a:sym typeface="Source Sans Pro"/>
              </a:rPr>
              <a:t>Tony Hirst. “Imprting cells with QUERY Select in google spreadsheet” 2010 </a:t>
            </a:r>
            <a:r>
              <a:rPr lang="en-US" sz="800" u="sng">
                <a:solidFill>
                  <a:schemeClr val="accent5"/>
                </a:solidFill>
                <a:latin typeface="Source Sans Pro"/>
                <a:ea typeface="Source Sans Pro"/>
                <a:cs typeface="Source Sans Pro"/>
                <a:sym typeface="Source Sans Pro"/>
                <a:hlinkClick r:id="rId7"/>
              </a:rPr>
              <a:t>https://www.flickr.com/photos/psychemedia/4270188042/</a:t>
            </a:r>
            <a:r>
              <a:rPr lang="en-US" sz="800">
                <a:solidFill>
                  <a:schemeClr val="dk1"/>
                </a:solidFill>
                <a:latin typeface="Source Sans Pro"/>
                <a:ea typeface="Source Sans Pro"/>
                <a:cs typeface="Source Sans Pro"/>
                <a:sym typeface="Source Sans Pro"/>
              </a:rPr>
              <a:t> </a:t>
            </a:r>
          </a:p>
          <a:p>
            <a:pPr lvl="0" rtl="0">
              <a:lnSpc>
                <a:spcPct val="100000"/>
              </a:lnSpc>
              <a:spcBef>
                <a:spcPts val="0"/>
              </a:spcBef>
              <a:buNone/>
            </a:pPr>
            <a:r>
              <a:rPr lang="en-US" sz="800">
                <a:solidFill>
                  <a:schemeClr val="dk1"/>
                </a:solidFill>
                <a:latin typeface="Source Sans Pro"/>
                <a:ea typeface="Source Sans Pro"/>
                <a:cs typeface="Source Sans Pro"/>
                <a:sym typeface="Source Sans Pro"/>
              </a:rPr>
              <a:t>Wikipedia.org  “Base Pairs”. 2001 </a:t>
            </a:r>
            <a:r>
              <a:rPr lang="en-US" sz="800" u="sng">
                <a:solidFill>
                  <a:schemeClr val="accent5"/>
                </a:solidFill>
                <a:latin typeface="Source Sans Pro"/>
                <a:ea typeface="Source Sans Pro"/>
                <a:cs typeface="Source Sans Pro"/>
                <a:sym typeface="Source Sans Pro"/>
                <a:hlinkClick r:id="rId8"/>
              </a:rPr>
              <a:t>http://upload.wikimedia.org/wikipedia/commons/5/5c/Hoogsteen_and_Watson%E2%80%93Crick_base_pairing.png</a:t>
            </a:r>
          </a:p>
          <a:p>
            <a:pPr lvl="0" rtl="0">
              <a:lnSpc>
                <a:spcPct val="100000"/>
              </a:lnSpc>
              <a:spcBef>
                <a:spcPts val="0"/>
              </a:spcBef>
              <a:buNone/>
            </a:pPr>
            <a:r>
              <a:rPr lang="en-US" sz="800">
                <a:solidFill>
                  <a:schemeClr val="dk1"/>
                </a:solidFill>
                <a:latin typeface="Source Sans Pro"/>
                <a:ea typeface="Source Sans Pro"/>
                <a:cs typeface="Source Sans Pro"/>
                <a:sym typeface="Source Sans Pro"/>
              </a:rPr>
              <a:t>Carolina Biological Supply. “Lily pollen meiosis, anaphase II” 2011 </a:t>
            </a:r>
            <a:r>
              <a:rPr lang="en-US" sz="800" u="sng">
                <a:solidFill>
                  <a:schemeClr val="accent5"/>
                </a:solidFill>
                <a:latin typeface="Source Sans Pro"/>
                <a:ea typeface="Source Sans Pro"/>
                <a:cs typeface="Source Sans Pro"/>
                <a:sym typeface="Source Sans Pro"/>
                <a:hlinkClick r:id="rId9"/>
              </a:rPr>
              <a:t>https://www.flickr.com/photos/carolinabio/6240931651/</a:t>
            </a:r>
          </a:p>
          <a:p>
            <a:pPr lvl="0" rtl="0">
              <a:lnSpc>
                <a:spcPct val="100000"/>
              </a:lnSpc>
              <a:spcBef>
                <a:spcPts val="0"/>
              </a:spcBef>
              <a:buNone/>
            </a:pPr>
            <a:r>
              <a:rPr lang="en-US" sz="800">
                <a:solidFill>
                  <a:schemeClr val="dk1"/>
                </a:solidFill>
                <a:latin typeface="Source Sans Pro"/>
                <a:ea typeface="Source Sans Pro"/>
                <a:cs typeface="Source Sans Pro"/>
                <a:sym typeface="Source Sans Pro"/>
              </a:rPr>
              <a:t>ZEISS Microscopy. “Drosophilia adult brain with proboscis” 2013  </a:t>
            </a:r>
            <a:r>
              <a:rPr lang="en-US" sz="800" u="sng">
                <a:solidFill>
                  <a:schemeClr val="accent5"/>
                </a:solidFill>
                <a:latin typeface="Source Sans Pro"/>
                <a:ea typeface="Source Sans Pro"/>
                <a:cs typeface="Source Sans Pro"/>
                <a:sym typeface="Source Sans Pro"/>
                <a:hlinkClick r:id="rId10"/>
              </a:rPr>
              <a:t>https://www.flickr.com/photos/zeissmicro/11404028293/</a:t>
            </a:r>
            <a:r>
              <a:rPr lang="en-US" sz="800">
                <a:solidFill>
                  <a:schemeClr val="dk1"/>
                </a:solidFill>
                <a:latin typeface="Source Sans Pro"/>
                <a:ea typeface="Source Sans Pro"/>
                <a:cs typeface="Source Sans Pro"/>
                <a:sym typeface="Source Sans Pro"/>
              </a:rPr>
              <a:t> </a:t>
            </a:r>
          </a:p>
          <a:p>
            <a:pPr lvl="0" rtl="0">
              <a:lnSpc>
                <a:spcPct val="100000"/>
              </a:lnSpc>
              <a:spcBef>
                <a:spcPts val="0"/>
              </a:spcBef>
              <a:buNone/>
            </a:pPr>
            <a:endParaRPr sz="800">
              <a:solidFill>
                <a:schemeClr val="dk1"/>
              </a:solidFill>
              <a:latin typeface="Source Sans Pro"/>
              <a:ea typeface="Source Sans Pro"/>
              <a:cs typeface="Source Sans Pro"/>
              <a:sym typeface="Source Sans Pro"/>
            </a:endParaRPr>
          </a:p>
        </p:txBody>
      </p:sp>
      <p:sp>
        <p:nvSpPr>
          <p:cNvPr id="343" name="Shape 343"/>
          <p:cNvSpPr txBox="1">
            <a:spLocks noGrp="1"/>
          </p:cNvSpPr>
          <p:nvPr>
            <p:ph type="title"/>
          </p:nvPr>
        </p:nvSpPr>
        <p:spPr>
          <a:xfrm>
            <a:off x="0" y="0"/>
            <a:ext cx="9144000" cy="6858000"/>
          </a:xfrm>
          <a:prstGeom prst="rect">
            <a:avLst/>
          </a:prstGeom>
          <a:solidFill>
            <a:srgbClr val="313335">
              <a:alpha val="33730"/>
            </a:srgbClr>
          </a:solidFill>
          <a:ln w="9525" cap="flat" cmpd="sng">
            <a:solidFill>
              <a:srgbClr val="080D12"/>
            </a:solidFill>
            <a:prstDash val="solid"/>
            <a:round/>
            <a:headEnd type="none" w="med" len="med"/>
            <a:tailEnd type="none" w="med" len="med"/>
          </a:ln>
        </p:spPr>
        <p:txBody>
          <a:bodyPr lIns="0" tIns="0" rIns="0" bIns="0" anchor="t" anchorCtr="0">
            <a:noAutofit/>
          </a:bodyPr>
          <a:lstStyle/>
          <a:p>
            <a:pPr marL="0" marR="0" lvl="0" indent="0" algn="ctr" rtl="0">
              <a:spcBef>
                <a:spcPts val="0"/>
              </a:spcBef>
              <a:spcAft>
                <a:spcPts val="0"/>
              </a:spcAft>
              <a:buSzPct val="25000"/>
              <a:buNone/>
            </a:pPr>
            <a:r>
              <a:rPr lang="en-US" sz="8200" b="1" i="0" u="none" strike="noStrike" cap="none">
                <a:solidFill>
                  <a:schemeClr val="lt1"/>
                </a:solidFill>
                <a:latin typeface="Source Sans Pro"/>
                <a:ea typeface="Source Sans Pro"/>
                <a:cs typeface="Source Sans Pro"/>
                <a:sym typeface="Source Sans Pro"/>
              </a:rPr>
              <a:t/>
            </a:r>
            <a:br>
              <a:rPr lang="en-US" sz="8200" b="1" i="0" u="none" strike="noStrike" cap="none">
                <a:solidFill>
                  <a:schemeClr val="lt1"/>
                </a:solidFill>
                <a:latin typeface="Source Sans Pro"/>
                <a:ea typeface="Source Sans Pro"/>
                <a:cs typeface="Source Sans Pro"/>
                <a:sym typeface="Source Sans Pro"/>
              </a:rPr>
            </a:br>
            <a:r>
              <a:rPr lang="en-US" sz="8200" b="1" i="0" u="none" strike="noStrike" cap="none">
                <a:solidFill>
                  <a:schemeClr val="lt1"/>
                </a:solidFill>
                <a:latin typeface="Source Sans Pro"/>
                <a:ea typeface="Source Sans Pro"/>
                <a:cs typeface="Source Sans Pro"/>
                <a:sym typeface="Source Sans Pro"/>
              </a:rPr>
              <a:t/>
            </a:r>
            <a:br>
              <a:rPr lang="en-US" sz="8200" b="1" i="0" u="none" strike="noStrike" cap="none">
                <a:solidFill>
                  <a:schemeClr val="lt1"/>
                </a:solidFill>
                <a:latin typeface="Source Sans Pro"/>
                <a:ea typeface="Source Sans Pro"/>
                <a:cs typeface="Source Sans Pro"/>
                <a:sym typeface="Source Sans Pro"/>
              </a:rPr>
            </a:br>
            <a:r>
              <a:rPr lang="en-US" sz="8800" b="1" i="0" u="none" strike="noStrike" cap="none">
                <a:solidFill>
                  <a:schemeClr val="lt1"/>
                </a:solidFill>
                <a:latin typeface="Source Sans Pro"/>
                <a:ea typeface="Source Sans Pro"/>
                <a:cs typeface="Source Sans Pro"/>
                <a:sym typeface="Source Sans Pro"/>
              </a:rPr>
              <a:t> </a:t>
            </a:r>
            <a:r>
              <a:rPr lang="en-US" sz="6600" b="1" i="0" u="none" strike="noStrike" cap="none">
                <a:solidFill>
                  <a:schemeClr val="lt1"/>
                </a:solidFill>
                <a:latin typeface="Arial"/>
                <a:ea typeface="Arial"/>
                <a:cs typeface="Arial"/>
                <a:sym typeface="Arial"/>
              </a:rPr>
              <a:t>Your data</a:t>
            </a:r>
            <a:r>
              <a:rPr lang="en-US" sz="6600" b="1" i="0" u="none" strike="noStrike" cap="none">
                <a:solidFill>
                  <a:schemeClr val="lt1"/>
                </a:solidFill>
                <a:latin typeface="Source Sans Pro"/>
                <a:ea typeface="Source Sans Pro"/>
                <a:cs typeface="Source Sans Pro"/>
                <a:sym typeface="Source Sans Pro"/>
              </a:rPr>
              <a:t>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Shape 349"/>
          <p:cNvPicPr preferRelativeResize="0"/>
          <p:nvPr/>
        </p:nvPicPr>
        <p:blipFill rotWithShape="1">
          <a:blip r:embed="rId3">
            <a:alphaModFix/>
          </a:blip>
          <a:srcRect/>
          <a:stretch/>
        </p:blipFill>
        <p:spPr>
          <a:xfrm>
            <a:off x="1676400" y="1676400"/>
            <a:ext cx="5994399" cy="4495800"/>
          </a:xfrm>
          <a:prstGeom prst="rect">
            <a:avLst/>
          </a:prstGeom>
          <a:noFill/>
          <a:ln>
            <a:noFill/>
          </a:ln>
          <a:effectLst>
            <a:outerShdw blurRad="50799" dist="38100" dir="16200000" rotWithShape="0">
              <a:srgbClr val="000000">
                <a:alpha val="40000"/>
              </a:srgbClr>
            </a:outerShdw>
          </a:effectLst>
        </p:spPr>
      </p:pic>
      <p:sp>
        <p:nvSpPr>
          <p:cNvPr id="351" name="Shape 351"/>
          <p:cNvSpPr txBox="1"/>
          <p:nvPr/>
        </p:nvSpPr>
        <p:spPr>
          <a:xfrm>
            <a:off x="0" y="6543675"/>
            <a:ext cx="6286500" cy="399900"/>
          </a:xfrm>
          <a:prstGeom prst="rect">
            <a:avLst/>
          </a:prstGeom>
          <a:noFill/>
          <a:ln>
            <a:noFill/>
          </a:ln>
        </p:spPr>
        <p:txBody>
          <a:bodyPr lIns="91425" tIns="91425" rIns="91425" bIns="91425" anchor="ctr" anchorCtr="0">
            <a:noAutofit/>
          </a:bodyPr>
          <a:lstStyle/>
          <a:p>
            <a:pPr lvl="0" rtl="0">
              <a:lnSpc>
                <a:spcPct val="115000"/>
              </a:lnSpc>
              <a:spcBef>
                <a:spcPts val="0"/>
              </a:spcBef>
              <a:buNone/>
            </a:pPr>
            <a:r>
              <a:rPr lang="en-US" sz="1100">
                <a:solidFill>
                  <a:schemeClr val="dk1"/>
                </a:solidFill>
                <a:latin typeface="Source Sans Pro"/>
                <a:ea typeface="Source Sans Pro"/>
                <a:cs typeface="Source Sans Pro"/>
                <a:sym typeface="Source Sans Pro"/>
              </a:rPr>
              <a:t>Proteinbiochemist. “lab bench” 2009 </a:t>
            </a:r>
            <a:r>
              <a:rPr lang="en-US" sz="1100" u="sng">
                <a:solidFill>
                  <a:schemeClr val="accent5"/>
                </a:solidFill>
                <a:latin typeface="Source Sans Pro"/>
                <a:ea typeface="Source Sans Pro"/>
                <a:cs typeface="Source Sans Pro"/>
                <a:sym typeface="Source Sans Pro"/>
                <a:hlinkClick r:id="rId4"/>
              </a:rPr>
              <a:t>https://www.flickr.com/photos/proteinbiochemist/3167660996/</a:t>
            </a:r>
            <a:r>
              <a:rPr lang="en-US" sz="1100">
                <a:solidFill>
                  <a:schemeClr val="dk1"/>
                </a:solidFill>
                <a:latin typeface="Source Sans Pro"/>
                <a:ea typeface="Source Sans Pro"/>
                <a:cs typeface="Source Sans Pro"/>
                <a:sym typeface="Source Sans Pro"/>
              </a:rPr>
              <a:t> </a:t>
            </a:r>
          </a:p>
        </p:txBody>
      </p:sp>
      <p:sp>
        <p:nvSpPr>
          <p:cNvPr id="352" name="Shape 35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32</a:t>
            </a:fld>
            <a:endParaRPr lang="en-US"/>
          </a:p>
        </p:txBody>
      </p:sp>
      <p:sp>
        <p:nvSpPr>
          <p:cNvPr id="7"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But what about…</a:t>
            </a:r>
            <a:endParaRPr lang="en-US"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pic>
        <p:nvPicPr>
          <p:cNvPr id="359" name="Shape 359" descr="https://upload.wikimedia.org/wikipedia/commons/thumb/4/45/Surveyor_Assay_Workflow.jpg/750px-Surveyor_Assay_Workflow.jpg"/>
          <p:cNvPicPr preferRelativeResize="0"/>
          <p:nvPr/>
        </p:nvPicPr>
        <p:blipFill>
          <a:blip r:embed="rId3">
            <a:alphaModFix/>
          </a:blip>
          <a:stretch>
            <a:fillRect/>
          </a:stretch>
        </p:blipFill>
        <p:spPr>
          <a:xfrm>
            <a:off x="1447800" y="1524000"/>
            <a:ext cx="6191250" cy="4953000"/>
          </a:xfrm>
          <a:prstGeom prst="rect">
            <a:avLst/>
          </a:prstGeom>
          <a:noFill/>
          <a:ln>
            <a:noFill/>
          </a:ln>
        </p:spPr>
      </p:pic>
      <p:sp>
        <p:nvSpPr>
          <p:cNvPr id="360" name="Shape 360"/>
          <p:cNvSpPr txBox="1"/>
          <p:nvPr/>
        </p:nvSpPr>
        <p:spPr>
          <a:xfrm>
            <a:off x="0" y="6571200"/>
            <a:ext cx="8991300" cy="286800"/>
          </a:xfrm>
          <a:prstGeom prst="rect">
            <a:avLst/>
          </a:prstGeom>
          <a:noFill/>
          <a:ln>
            <a:noFill/>
          </a:ln>
        </p:spPr>
        <p:txBody>
          <a:bodyPr lIns="91425" tIns="91425" rIns="91425" bIns="91425" anchor="ctr" anchorCtr="0">
            <a:noAutofit/>
          </a:bodyPr>
          <a:lstStyle/>
          <a:p>
            <a:pPr lvl="0" rtl="0">
              <a:spcBef>
                <a:spcPts val="0"/>
              </a:spcBef>
              <a:buNone/>
            </a:pPr>
            <a:r>
              <a:rPr lang="en-US" sz="1100"/>
              <a:t>NaomiShomer. Surveyor Assay Workflow. Wikimedia 2016. </a:t>
            </a:r>
            <a:r>
              <a:rPr lang="en-US" sz="1100" u="sng">
                <a:solidFill>
                  <a:schemeClr val="hlink"/>
                </a:solidFill>
                <a:hlinkClick r:id="rId4"/>
              </a:rPr>
              <a:t>https://commons.wikimedia.org/wiki/File:Surveyor_Assay_Workflow.jpg</a:t>
            </a:r>
            <a:r>
              <a:rPr lang="en-US" sz="1100"/>
              <a:t> </a:t>
            </a:r>
          </a:p>
        </p:txBody>
      </p:sp>
      <p:sp>
        <p:nvSpPr>
          <p:cNvPr id="361" name="Shape 36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33</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and…</a:t>
            </a:r>
            <a:endParaRPr lang="en-US"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8" name="Shape 368"/>
          <p:cNvPicPr preferRelativeResize="0"/>
          <p:nvPr/>
        </p:nvPicPr>
        <p:blipFill rotWithShape="1">
          <a:blip r:embed="rId3">
            <a:alphaModFix/>
          </a:blip>
          <a:srcRect/>
          <a:stretch/>
        </p:blipFill>
        <p:spPr>
          <a:xfrm>
            <a:off x="526950" y="1419076"/>
            <a:ext cx="8083651" cy="5134124"/>
          </a:xfrm>
          <a:prstGeom prst="rect">
            <a:avLst/>
          </a:prstGeom>
          <a:noFill/>
          <a:ln w="9525" cap="flat" cmpd="sng">
            <a:solidFill>
              <a:srgbClr val="999999"/>
            </a:solidFill>
            <a:prstDash val="solid"/>
            <a:round/>
            <a:headEnd type="none" w="med" len="med"/>
            <a:tailEnd type="none" w="med" len="med"/>
          </a:ln>
        </p:spPr>
      </p:pic>
      <p:sp>
        <p:nvSpPr>
          <p:cNvPr id="369" name="Shape 369"/>
          <p:cNvSpPr txBox="1"/>
          <p:nvPr/>
        </p:nvSpPr>
        <p:spPr>
          <a:xfrm>
            <a:off x="-17475" y="6561525"/>
            <a:ext cx="7596000" cy="299700"/>
          </a:xfrm>
          <a:prstGeom prst="rect">
            <a:avLst/>
          </a:prstGeom>
          <a:noFill/>
          <a:ln>
            <a:noFill/>
          </a:ln>
        </p:spPr>
        <p:txBody>
          <a:bodyPr lIns="91425" tIns="91425" rIns="91425" bIns="91425" anchor="ctr" anchorCtr="0">
            <a:noAutofit/>
          </a:bodyPr>
          <a:lstStyle/>
          <a:p>
            <a:pPr lvl="0" rtl="0">
              <a:spcBef>
                <a:spcPts val="0"/>
              </a:spcBef>
              <a:buNone/>
            </a:pPr>
            <a:r>
              <a:rPr lang="en-US" sz="1100"/>
              <a:t>Tudor Barker. “C++ code snippet” </a:t>
            </a:r>
            <a:r>
              <a:rPr lang="en-US" sz="1100" u="sng">
                <a:solidFill>
                  <a:schemeClr val="hlink"/>
                </a:solidFill>
                <a:hlinkClick r:id="rId4"/>
              </a:rPr>
              <a:t>https://www.flickr.com/photos/tudedude/21904978214</a:t>
            </a:r>
          </a:p>
        </p:txBody>
      </p:sp>
      <p:sp>
        <p:nvSpPr>
          <p:cNvPr id="370" name="Shape 370"/>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34</a:t>
            </a:fld>
            <a:endParaRPr lang="en-US"/>
          </a:p>
        </p:txBody>
      </p:sp>
      <p:sp>
        <p:nvSpPr>
          <p:cNvPr id="7"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and also…</a:t>
            </a:r>
            <a:endParaRPr lang="en-US"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Shape 392"/>
          <p:cNvSpPr/>
          <p:nvPr/>
        </p:nvSpPr>
        <p:spPr>
          <a:xfrm>
            <a:off x="-197050" y="2469750"/>
            <a:ext cx="9754800" cy="1448400"/>
          </a:xfrm>
          <a:prstGeom prst="rect">
            <a:avLst/>
          </a:prstGeom>
          <a:solidFill>
            <a:srgbClr val="FF0000"/>
          </a:solidFill>
          <a:ln>
            <a:noFill/>
          </a:ln>
        </p:spPr>
        <p:txBody>
          <a:bodyPr lIns="91425" tIns="91425" rIns="91425" bIns="91425" anchor="ctr" anchorCtr="0">
            <a:noAutofit/>
          </a:bodyPr>
          <a:lstStyle/>
          <a:p>
            <a:pPr lvl="0">
              <a:spcBef>
                <a:spcPts val="0"/>
              </a:spcBef>
              <a:buNone/>
            </a:pPr>
            <a:endParaRPr/>
          </a:p>
        </p:txBody>
      </p:sp>
      <p:sp>
        <p:nvSpPr>
          <p:cNvPr id="393" name="Shape 393"/>
          <p:cNvSpPr txBox="1">
            <a:spLocks noGrp="1"/>
          </p:cNvSpPr>
          <p:nvPr>
            <p:ph type="title"/>
          </p:nvPr>
        </p:nvSpPr>
        <p:spPr>
          <a:xfrm>
            <a:off x="490250" y="2834325"/>
            <a:ext cx="6367800" cy="3220200"/>
          </a:xfrm>
          <a:prstGeom prst="rect">
            <a:avLst/>
          </a:prstGeom>
          <a:noFill/>
          <a:ln>
            <a:noFill/>
          </a:ln>
        </p:spPr>
        <p:txBody>
          <a:bodyPr lIns="0" tIns="0" rIns="0" bIns="0" anchor="t" anchorCtr="0">
            <a:noAutofit/>
          </a:bodyPr>
          <a:lstStyle/>
          <a:p>
            <a:pPr lvl="0" rtl="0">
              <a:spcBef>
                <a:spcPts val="0"/>
              </a:spcBef>
              <a:buSzPct val="25000"/>
              <a:buNone/>
            </a:pPr>
            <a:r>
              <a:rPr lang="en-US" b="1"/>
              <a:t> Data Danger Zones</a:t>
            </a:r>
          </a:p>
        </p:txBody>
      </p:sp>
      <p:sp>
        <p:nvSpPr>
          <p:cNvPr id="394" name="Shape 39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Shape 400"/>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rtl="0">
              <a:spcBef>
                <a:spcPts val="0"/>
              </a:spcBef>
              <a:buNone/>
            </a:pPr>
            <a:r>
              <a:rPr lang="en-US" b="1"/>
              <a:t>Data Sharing and Management Snafu</a:t>
            </a:r>
          </a:p>
        </p:txBody>
      </p:sp>
      <p:sp>
        <p:nvSpPr>
          <p:cNvPr id="401" name="Shape 401" descr="A data management horror story by Karen Hanson, Alisa Surkis and Karen Yacobucci. This is what shouldn't happen when a researcher makes a data sharing request!  Topics include storage, documentation, and file formats.   Note: this was previously 3 separate videos.  The original videos are still available, but for this one we made some edits and compiled to one video." title="Data Sharing and Management Snafu in 3 Short Acts">
            <a:hlinkClick r:id="rId3"/>
          </p:cNvPr>
          <p:cNvSpPr/>
          <p:nvPr/>
        </p:nvSpPr>
        <p:spPr>
          <a:xfrm>
            <a:off x="1811775" y="1632199"/>
            <a:ext cx="5520450" cy="4140350"/>
          </a:xfrm>
          <a:prstGeom prst="rect">
            <a:avLst/>
          </a:prstGeom>
          <a:blipFill>
            <a:blip r:embed="rId4">
              <a:alphaModFix/>
            </a:blip>
            <a:stretch>
              <a:fillRect/>
            </a:stretch>
          </a:blipFill>
          <a:ln>
            <a:noFill/>
          </a:ln>
        </p:spPr>
      </p:sp>
      <p:sp>
        <p:nvSpPr>
          <p:cNvPr id="402" name="Shape 40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grpSp>
        <p:nvGrpSpPr>
          <p:cNvPr id="408" name="Shape 408"/>
          <p:cNvGrpSpPr/>
          <p:nvPr/>
        </p:nvGrpSpPr>
        <p:grpSpPr>
          <a:xfrm>
            <a:off x="2186857" y="1427831"/>
            <a:ext cx="5151285" cy="4972719"/>
            <a:chOff x="1196257" y="248"/>
            <a:chExt cx="5151285" cy="4972719"/>
          </a:xfrm>
        </p:grpSpPr>
        <p:sp>
          <p:nvSpPr>
            <p:cNvPr id="409" name="Shape 409"/>
            <p:cNvSpPr/>
            <p:nvPr/>
          </p:nvSpPr>
          <p:spPr>
            <a:xfrm>
              <a:off x="3020466" y="248"/>
              <a:ext cx="1502866" cy="1502866"/>
            </a:xfrm>
            <a:prstGeom prst="ellipse">
              <a:avLst/>
            </a:prstGeom>
            <a:solidFill>
              <a:srgbClr val="570C8B"/>
            </a:solidFill>
            <a:ln>
              <a:noFill/>
            </a:ln>
          </p:spPr>
          <p:txBody>
            <a:bodyPr lIns="91425" tIns="91425" rIns="91425" bIns="91425" anchor="ctr" anchorCtr="0">
              <a:noAutofit/>
            </a:bodyPr>
            <a:lstStyle/>
            <a:p>
              <a:pPr lvl="0">
                <a:spcBef>
                  <a:spcPts val="0"/>
                </a:spcBef>
                <a:buNone/>
              </a:pPr>
              <a:endParaRPr/>
            </a:p>
          </p:txBody>
        </p:sp>
        <p:sp>
          <p:nvSpPr>
            <p:cNvPr id="410" name="Shape 410"/>
            <p:cNvSpPr txBox="1"/>
            <p:nvPr/>
          </p:nvSpPr>
          <p:spPr>
            <a:xfrm>
              <a:off x="3240556" y="220337"/>
              <a:ext cx="1062686" cy="1062686"/>
            </a:xfrm>
            <a:prstGeom prst="rect">
              <a:avLst/>
            </a:prstGeom>
            <a:noFill/>
            <a:ln>
              <a:noFill/>
            </a:ln>
          </p:spPr>
          <p:txBody>
            <a:bodyPr lIns="21575" tIns="21575" rIns="21575" bIns="21575" anchor="ctr" anchorCtr="0">
              <a:noAutofit/>
            </a:bodyPr>
            <a:lstStyle/>
            <a:p>
              <a:pPr marL="0" marR="0" lvl="0" indent="0" algn="ctr" rtl="0">
                <a:lnSpc>
                  <a:spcPct val="90000"/>
                </a:lnSpc>
                <a:spcBef>
                  <a:spcPts val="0"/>
                </a:spcBef>
                <a:spcAft>
                  <a:spcPts val="0"/>
                </a:spcAft>
                <a:buSzPct val="25000"/>
                <a:buNone/>
              </a:pPr>
              <a:r>
                <a:rPr lang="en-US" sz="1700">
                  <a:solidFill>
                    <a:schemeClr val="lt1"/>
                  </a:solidFill>
                  <a:latin typeface="Arial"/>
                  <a:ea typeface="Arial"/>
                  <a:cs typeface="Arial"/>
                  <a:sym typeface="Arial"/>
                </a:rPr>
                <a:t>Creating Data</a:t>
              </a:r>
            </a:p>
          </p:txBody>
        </p:sp>
        <p:sp>
          <p:nvSpPr>
            <p:cNvPr id="411" name="Shape 411"/>
            <p:cNvSpPr/>
            <p:nvPr/>
          </p:nvSpPr>
          <p:spPr>
            <a:xfrm rot="2160000">
              <a:off x="4475603" y="1154125"/>
              <a:ext cx="398548" cy="507216"/>
            </a:xfrm>
            <a:prstGeom prst="rightArrow">
              <a:avLst>
                <a:gd name="adj1" fmla="val 60000"/>
                <a:gd name="adj2" fmla="val 50000"/>
              </a:avLst>
            </a:prstGeom>
            <a:solidFill>
              <a:srgbClr val="B3A8C4"/>
            </a:solidFill>
            <a:ln>
              <a:noFill/>
            </a:ln>
          </p:spPr>
          <p:txBody>
            <a:bodyPr lIns="91425" tIns="91425" rIns="91425" bIns="91425" anchor="ctr" anchorCtr="0">
              <a:noAutofit/>
            </a:bodyPr>
            <a:lstStyle/>
            <a:p>
              <a:pPr lvl="0">
                <a:spcBef>
                  <a:spcPts val="0"/>
                </a:spcBef>
                <a:buNone/>
              </a:pPr>
              <a:endParaRPr/>
            </a:p>
          </p:txBody>
        </p:sp>
        <p:sp>
          <p:nvSpPr>
            <p:cNvPr id="412" name="Shape 412"/>
            <p:cNvSpPr txBox="1"/>
            <p:nvPr/>
          </p:nvSpPr>
          <p:spPr>
            <a:xfrm rot="2160000">
              <a:off x="4487021" y="1220429"/>
              <a:ext cx="278983" cy="304330"/>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1400">
                <a:solidFill>
                  <a:schemeClr val="lt1"/>
                </a:solidFill>
                <a:latin typeface="Arial"/>
                <a:ea typeface="Arial"/>
                <a:cs typeface="Arial"/>
                <a:sym typeface="Arial"/>
              </a:endParaRPr>
            </a:p>
          </p:txBody>
        </p:sp>
        <p:sp>
          <p:nvSpPr>
            <p:cNvPr id="413" name="Shape 413"/>
            <p:cNvSpPr/>
            <p:nvPr/>
          </p:nvSpPr>
          <p:spPr>
            <a:xfrm>
              <a:off x="4844676" y="1325613"/>
              <a:ext cx="1502866" cy="1502866"/>
            </a:xfrm>
            <a:prstGeom prst="ellipse">
              <a:avLst/>
            </a:prstGeom>
            <a:solidFill>
              <a:srgbClr val="570C8B"/>
            </a:solidFill>
            <a:ln>
              <a:noFill/>
            </a:ln>
          </p:spPr>
          <p:txBody>
            <a:bodyPr lIns="91425" tIns="91425" rIns="91425" bIns="91425" anchor="ctr" anchorCtr="0">
              <a:noAutofit/>
            </a:bodyPr>
            <a:lstStyle/>
            <a:p>
              <a:pPr lvl="0">
                <a:spcBef>
                  <a:spcPts val="0"/>
                </a:spcBef>
                <a:buNone/>
              </a:pPr>
              <a:endParaRPr/>
            </a:p>
          </p:txBody>
        </p:sp>
        <p:sp>
          <p:nvSpPr>
            <p:cNvPr id="414" name="Shape 414"/>
            <p:cNvSpPr txBox="1"/>
            <p:nvPr/>
          </p:nvSpPr>
          <p:spPr>
            <a:xfrm>
              <a:off x="5064766" y="1545704"/>
              <a:ext cx="1062686" cy="1062686"/>
            </a:xfrm>
            <a:prstGeom prst="rect">
              <a:avLst/>
            </a:prstGeom>
            <a:noFill/>
            <a:ln>
              <a:noFill/>
            </a:ln>
          </p:spPr>
          <p:txBody>
            <a:bodyPr lIns="21575" tIns="21575" rIns="21575" bIns="21575" anchor="ctr" anchorCtr="0">
              <a:noAutofit/>
            </a:bodyPr>
            <a:lstStyle/>
            <a:p>
              <a:pPr marL="0" marR="0" lvl="0" indent="0" algn="ctr" rtl="0">
                <a:lnSpc>
                  <a:spcPct val="90000"/>
                </a:lnSpc>
                <a:spcBef>
                  <a:spcPts val="0"/>
                </a:spcBef>
                <a:spcAft>
                  <a:spcPts val="0"/>
                </a:spcAft>
                <a:buSzPct val="25000"/>
                <a:buNone/>
              </a:pPr>
              <a:r>
                <a:rPr lang="en-US" sz="1600">
                  <a:solidFill>
                    <a:schemeClr val="lt1"/>
                  </a:solidFill>
                  <a:latin typeface="Arial"/>
                  <a:ea typeface="Arial"/>
                  <a:cs typeface="Arial"/>
                  <a:sym typeface="Arial"/>
                </a:rPr>
                <a:t>Processing Data</a:t>
              </a:r>
            </a:p>
          </p:txBody>
        </p:sp>
        <p:sp>
          <p:nvSpPr>
            <p:cNvPr id="415" name="Shape 415"/>
            <p:cNvSpPr/>
            <p:nvPr/>
          </p:nvSpPr>
          <p:spPr>
            <a:xfrm rot="6480000">
              <a:off x="5051926" y="2884954"/>
              <a:ext cx="398549" cy="507216"/>
            </a:xfrm>
            <a:prstGeom prst="rightArrow">
              <a:avLst>
                <a:gd name="adj1" fmla="val 60000"/>
                <a:gd name="adj2" fmla="val 50000"/>
              </a:avLst>
            </a:prstGeom>
            <a:solidFill>
              <a:srgbClr val="B3A8C4"/>
            </a:solidFill>
            <a:ln>
              <a:noFill/>
            </a:ln>
          </p:spPr>
          <p:txBody>
            <a:bodyPr lIns="91425" tIns="91425" rIns="91425" bIns="91425" anchor="ctr" anchorCtr="0">
              <a:noAutofit/>
            </a:bodyPr>
            <a:lstStyle/>
            <a:p>
              <a:pPr lvl="0">
                <a:spcBef>
                  <a:spcPts val="0"/>
                </a:spcBef>
                <a:buNone/>
              </a:pPr>
              <a:endParaRPr/>
            </a:p>
          </p:txBody>
        </p:sp>
        <p:sp>
          <p:nvSpPr>
            <p:cNvPr id="416" name="Shape 416"/>
            <p:cNvSpPr txBox="1"/>
            <p:nvPr/>
          </p:nvSpPr>
          <p:spPr>
            <a:xfrm rot="-4320000">
              <a:off x="5130182" y="2929540"/>
              <a:ext cx="278983" cy="304331"/>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1400">
                <a:solidFill>
                  <a:schemeClr val="lt1"/>
                </a:solidFill>
                <a:latin typeface="Arial"/>
                <a:ea typeface="Arial"/>
                <a:cs typeface="Arial"/>
                <a:sym typeface="Arial"/>
              </a:endParaRPr>
            </a:p>
          </p:txBody>
        </p:sp>
        <p:sp>
          <p:nvSpPr>
            <p:cNvPr id="417" name="Shape 417"/>
            <p:cNvSpPr/>
            <p:nvPr/>
          </p:nvSpPr>
          <p:spPr>
            <a:xfrm>
              <a:off x="4147889" y="3470101"/>
              <a:ext cx="1502866" cy="1502866"/>
            </a:xfrm>
            <a:prstGeom prst="ellipse">
              <a:avLst/>
            </a:prstGeom>
            <a:solidFill>
              <a:srgbClr val="570C8B"/>
            </a:solidFill>
            <a:ln>
              <a:noFill/>
            </a:ln>
          </p:spPr>
          <p:txBody>
            <a:bodyPr lIns="91425" tIns="91425" rIns="91425" bIns="91425" anchor="ctr" anchorCtr="0">
              <a:noAutofit/>
            </a:bodyPr>
            <a:lstStyle/>
            <a:p>
              <a:pPr lvl="0">
                <a:spcBef>
                  <a:spcPts val="0"/>
                </a:spcBef>
                <a:buNone/>
              </a:pPr>
              <a:endParaRPr/>
            </a:p>
          </p:txBody>
        </p:sp>
        <p:sp>
          <p:nvSpPr>
            <p:cNvPr id="418" name="Shape 418"/>
            <p:cNvSpPr txBox="1"/>
            <p:nvPr/>
          </p:nvSpPr>
          <p:spPr>
            <a:xfrm>
              <a:off x="4367980" y="3690191"/>
              <a:ext cx="1062686" cy="1062686"/>
            </a:xfrm>
            <a:prstGeom prst="rect">
              <a:avLst/>
            </a:prstGeom>
            <a:noFill/>
            <a:ln>
              <a:noFill/>
            </a:ln>
          </p:spPr>
          <p:txBody>
            <a:bodyPr lIns="21575" tIns="21575" rIns="21575" bIns="21575" anchor="ctr" anchorCtr="0">
              <a:noAutofit/>
            </a:bodyPr>
            <a:lstStyle/>
            <a:p>
              <a:pPr marL="0" marR="0" lvl="0" indent="0" algn="ctr" rtl="0">
                <a:lnSpc>
                  <a:spcPct val="90000"/>
                </a:lnSpc>
                <a:spcBef>
                  <a:spcPts val="0"/>
                </a:spcBef>
                <a:spcAft>
                  <a:spcPts val="0"/>
                </a:spcAft>
                <a:buSzPct val="25000"/>
                <a:buNone/>
              </a:pPr>
              <a:r>
                <a:rPr lang="en-US" sz="1700">
                  <a:solidFill>
                    <a:schemeClr val="lt1"/>
                  </a:solidFill>
                  <a:latin typeface="Arial"/>
                  <a:ea typeface="Arial"/>
                  <a:cs typeface="Arial"/>
                  <a:sym typeface="Arial"/>
                </a:rPr>
                <a:t>Analyzing Data</a:t>
              </a:r>
            </a:p>
          </p:txBody>
        </p:sp>
        <p:sp>
          <p:nvSpPr>
            <p:cNvPr id="419" name="Shape 419"/>
            <p:cNvSpPr/>
            <p:nvPr/>
          </p:nvSpPr>
          <p:spPr>
            <a:xfrm rot="10800000">
              <a:off x="3583904" y="3967925"/>
              <a:ext cx="398548" cy="507216"/>
            </a:xfrm>
            <a:prstGeom prst="rightArrow">
              <a:avLst>
                <a:gd name="adj1" fmla="val 60000"/>
                <a:gd name="adj2" fmla="val 50000"/>
              </a:avLst>
            </a:prstGeom>
            <a:solidFill>
              <a:srgbClr val="B3A8C4"/>
            </a:solidFill>
            <a:ln>
              <a:noFill/>
            </a:ln>
          </p:spPr>
          <p:txBody>
            <a:bodyPr lIns="91425" tIns="91425" rIns="91425" bIns="91425" anchor="ctr" anchorCtr="0">
              <a:noAutofit/>
            </a:bodyPr>
            <a:lstStyle/>
            <a:p>
              <a:pPr lvl="0">
                <a:spcBef>
                  <a:spcPts val="0"/>
                </a:spcBef>
                <a:buNone/>
              </a:pPr>
              <a:endParaRPr/>
            </a:p>
          </p:txBody>
        </p:sp>
        <p:sp>
          <p:nvSpPr>
            <p:cNvPr id="420" name="Shape 420"/>
            <p:cNvSpPr txBox="1"/>
            <p:nvPr/>
          </p:nvSpPr>
          <p:spPr>
            <a:xfrm>
              <a:off x="3703469" y="4069367"/>
              <a:ext cx="278984" cy="304330"/>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1400">
                <a:solidFill>
                  <a:schemeClr val="lt1"/>
                </a:solidFill>
                <a:latin typeface="Arial"/>
                <a:ea typeface="Arial"/>
                <a:cs typeface="Arial"/>
                <a:sym typeface="Arial"/>
              </a:endParaRPr>
            </a:p>
          </p:txBody>
        </p:sp>
        <p:sp>
          <p:nvSpPr>
            <p:cNvPr id="421" name="Shape 421"/>
            <p:cNvSpPr/>
            <p:nvPr/>
          </p:nvSpPr>
          <p:spPr>
            <a:xfrm>
              <a:off x="1893042" y="3470101"/>
              <a:ext cx="1502866" cy="1502866"/>
            </a:xfrm>
            <a:prstGeom prst="ellipse">
              <a:avLst/>
            </a:prstGeom>
            <a:solidFill>
              <a:srgbClr val="570C8B"/>
            </a:solidFill>
            <a:ln>
              <a:noFill/>
            </a:ln>
          </p:spPr>
          <p:txBody>
            <a:bodyPr lIns="91425" tIns="91425" rIns="91425" bIns="91425" anchor="ctr" anchorCtr="0">
              <a:noAutofit/>
            </a:bodyPr>
            <a:lstStyle/>
            <a:p>
              <a:pPr lvl="0">
                <a:spcBef>
                  <a:spcPts val="0"/>
                </a:spcBef>
                <a:buNone/>
              </a:pPr>
              <a:endParaRPr/>
            </a:p>
          </p:txBody>
        </p:sp>
        <p:sp>
          <p:nvSpPr>
            <p:cNvPr id="422" name="Shape 422"/>
            <p:cNvSpPr txBox="1"/>
            <p:nvPr/>
          </p:nvSpPr>
          <p:spPr>
            <a:xfrm>
              <a:off x="2113133" y="3690191"/>
              <a:ext cx="1062686" cy="1062686"/>
            </a:xfrm>
            <a:prstGeom prst="rect">
              <a:avLst/>
            </a:prstGeom>
            <a:noFill/>
            <a:ln>
              <a:noFill/>
            </a:ln>
          </p:spPr>
          <p:txBody>
            <a:bodyPr lIns="21575" tIns="21575" rIns="21575" bIns="21575" anchor="ctr" anchorCtr="0">
              <a:noAutofit/>
            </a:bodyPr>
            <a:lstStyle/>
            <a:p>
              <a:pPr marL="0" marR="0" lvl="0" indent="0" algn="ctr" rtl="0">
                <a:lnSpc>
                  <a:spcPct val="90000"/>
                </a:lnSpc>
                <a:spcBef>
                  <a:spcPts val="0"/>
                </a:spcBef>
                <a:spcAft>
                  <a:spcPts val="0"/>
                </a:spcAft>
                <a:buSzPct val="25000"/>
                <a:buNone/>
              </a:pPr>
              <a:r>
                <a:rPr lang="en-US" sz="1600" dirty="0">
                  <a:solidFill>
                    <a:schemeClr val="lt1"/>
                  </a:solidFill>
                  <a:latin typeface="Arial"/>
                  <a:ea typeface="Arial"/>
                  <a:cs typeface="Arial"/>
                  <a:sym typeface="Arial"/>
                </a:rPr>
                <a:t>Preserving Data</a:t>
              </a:r>
            </a:p>
          </p:txBody>
        </p:sp>
        <p:sp>
          <p:nvSpPr>
            <p:cNvPr id="423" name="Shape 423"/>
            <p:cNvSpPr/>
            <p:nvPr/>
          </p:nvSpPr>
          <p:spPr>
            <a:xfrm rot="-6480000">
              <a:off x="2100294" y="2906409"/>
              <a:ext cx="398549" cy="507216"/>
            </a:xfrm>
            <a:prstGeom prst="rightArrow">
              <a:avLst>
                <a:gd name="adj1" fmla="val 60000"/>
                <a:gd name="adj2" fmla="val 50000"/>
              </a:avLst>
            </a:prstGeom>
            <a:solidFill>
              <a:srgbClr val="B3A8C4"/>
            </a:solidFill>
            <a:ln>
              <a:noFill/>
            </a:ln>
          </p:spPr>
          <p:txBody>
            <a:bodyPr lIns="91425" tIns="91425" rIns="91425" bIns="91425" anchor="ctr" anchorCtr="0">
              <a:noAutofit/>
            </a:bodyPr>
            <a:lstStyle/>
            <a:p>
              <a:pPr lvl="0">
                <a:spcBef>
                  <a:spcPts val="0"/>
                </a:spcBef>
                <a:buNone/>
              </a:pPr>
              <a:endParaRPr/>
            </a:p>
          </p:txBody>
        </p:sp>
        <p:sp>
          <p:nvSpPr>
            <p:cNvPr id="424" name="Shape 424"/>
            <p:cNvSpPr txBox="1"/>
            <p:nvPr/>
          </p:nvSpPr>
          <p:spPr>
            <a:xfrm rot="4320000">
              <a:off x="2178550" y="3064709"/>
              <a:ext cx="278983" cy="304331"/>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1400">
                <a:solidFill>
                  <a:schemeClr val="lt1"/>
                </a:solidFill>
                <a:latin typeface="Arial"/>
                <a:ea typeface="Arial"/>
                <a:cs typeface="Arial"/>
                <a:sym typeface="Arial"/>
              </a:endParaRPr>
            </a:p>
          </p:txBody>
        </p:sp>
        <p:sp>
          <p:nvSpPr>
            <p:cNvPr id="425" name="Shape 425"/>
            <p:cNvSpPr/>
            <p:nvPr/>
          </p:nvSpPr>
          <p:spPr>
            <a:xfrm>
              <a:off x="1196257" y="1325613"/>
              <a:ext cx="1502866" cy="1502866"/>
            </a:xfrm>
            <a:prstGeom prst="ellipse">
              <a:avLst/>
            </a:prstGeom>
            <a:solidFill>
              <a:srgbClr val="570C8B"/>
            </a:solidFill>
            <a:ln>
              <a:noFill/>
            </a:ln>
          </p:spPr>
          <p:txBody>
            <a:bodyPr lIns="91425" tIns="91425" rIns="91425" bIns="91425" anchor="ctr" anchorCtr="0">
              <a:noAutofit/>
            </a:bodyPr>
            <a:lstStyle/>
            <a:p>
              <a:pPr lvl="0">
                <a:spcBef>
                  <a:spcPts val="0"/>
                </a:spcBef>
                <a:buNone/>
              </a:pPr>
              <a:endParaRPr/>
            </a:p>
          </p:txBody>
        </p:sp>
        <p:sp>
          <p:nvSpPr>
            <p:cNvPr id="426" name="Shape 426"/>
            <p:cNvSpPr txBox="1"/>
            <p:nvPr/>
          </p:nvSpPr>
          <p:spPr>
            <a:xfrm>
              <a:off x="1416346" y="1545704"/>
              <a:ext cx="1062686" cy="1062686"/>
            </a:xfrm>
            <a:prstGeom prst="rect">
              <a:avLst/>
            </a:prstGeom>
            <a:noFill/>
            <a:ln>
              <a:noFill/>
            </a:ln>
          </p:spPr>
          <p:txBody>
            <a:bodyPr lIns="21575" tIns="21575" rIns="21575" bIns="21575" anchor="ctr" anchorCtr="0">
              <a:noAutofit/>
            </a:bodyPr>
            <a:lstStyle/>
            <a:p>
              <a:pPr marL="0" marR="0" lvl="0" indent="0" algn="ctr" rtl="0">
                <a:lnSpc>
                  <a:spcPct val="90000"/>
                </a:lnSpc>
                <a:spcBef>
                  <a:spcPts val="0"/>
                </a:spcBef>
                <a:spcAft>
                  <a:spcPts val="0"/>
                </a:spcAft>
                <a:buSzPct val="25000"/>
                <a:buNone/>
              </a:pPr>
              <a:r>
                <a:rPr lang="en-US" sz="1700">
                  <a:solidFill>
                    <a:schemeClr val="lt1"/>
                  </a:solidFill>
                  <a:latin typeface="Arial"/>
                  <a:ea typeface="Arial"/>
                  <a:cs typeface="Arial"/>
                  <a:sym typeface="Arial"/>
                </a:rPr>
                <a:t>Giving Access to Data</a:t>
              </a:r>
            </a:p>
          </p:txBody>
        </p:sp>
        <p:sp>
          <p:nvSpPr>
            <p:cNvPr id="427" name="Shape 427"/>
            <p:cNvSpPr/>
            <p:nvPr/>
          </p:nvSpPr>
          <p:spPr>
            <a:xfrm rot="-2160000">
              <a:off x="2651394" y="1167384"/>
              <a:ext cx="398548" cy="507216"/>
            </a:xfrm>
            <a:prstGeom prst="rightArrow">
              <a:avLst>
                <a:gd name="adj1" fmla="val 60000"/>
                <a:gd name="adj2" fmla="val 50000"/>
              </a:avLst>
            </a:prstGeom>
            <a:solidFill>
              <a:srgbClr val="B3A8C4"/>
            </a:solidFill>
            <a:ln>
              <a:noFill/>
            </a:ln>
          </p:spPr>
          <p:txBody>
            <a:bodyPr lIns="91425" tIns="91425" rIns="91425" bIns="91425" anchor="ctr" anchorCtr="0">
              <a:noAutofit/>
            </a:bodyPr>
            <a:lstStyle/>
            <a:p>
              <a:pPr lvl="0">
                <a:spcBef>
                  <a:spcPts val="0"/>
                </a:spcBef>
                <a:buNone/>
              </a:pPr>
              <a:endParaRPr/>
            </a:p>
          </p:txBody>
        </p:sp>
        <p:sp>
          <p:nvSpPr>
            <p:cNvPr id="428" name="Shape 428"/>
            <p:cNvSpPr txBox="1"/>
            <p:nvPr/>
          </p:nvSpPr>
          <p:spPr>
            <a:xfrm rot="-2160000">
              <a:off x="2662810" y="1303966"/>
              <a:ext cx="278983" cy="304330"/>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1400">
                <a:solidFill>
                  <a:schemeClr val="lt1"/>
                </a:solidFill>
                <a:latin typeface="Arial"/>
                <a:ea typeface="Arial"/>
                <a:cs typeface="Arial"/>
                <a:sym typeface="Arial"/>
              </a:endParaRPr>
            </a:p>
          </p:txBody>
        </p:sp>
      </p:grpSp>
      <p:sp>
        <p:nvSpPr>
          <p:cNvPr id="429" name="Shape 429"/>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a:t>Data management lifecycle</a:t>
            </a:r>
          </a:p>
        </p:txBody>
      </p:sp>
      <p:sp>
        <p:nvSpPr>
          <p:cNvPr id="430" name="Shape 430"/>
          <p:cNvSpPr/>
          <p:nvPr/>
        </p:nvSpPr>
        <p:spPr>
          <a:xfrm>
            <a:off x="2545281" y="4834036"/>
            <a:ext cx="1848702" cy="167639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31" name="Shape 431" descr="C:\Users\hansok01\AppData\Local\Microsoft\Windows\Temporary Internet Files\Content.IE5\SIYF9ZH6\MC900434855[1].png"/>
          <p:cNvPicPr preferRelativeResize="0"/>
          <p:nvPr/>
        </p:nvPicPr>
        <p:blipFill rotWithShape="1">
          <a:blip r:embed="rId3">
            <a:alphaModFix/>
          </a:blip>
          <a:srcRect/>
          <a:stretch/>
        </p:blipFill>
        <p:spPr>
          <a:xfrm>
            <a:off x="2617145" y="4734950"/>
            <a:ext cx="1704974" cy="1524000"/>
          </a:xfrm>
          <a:prstGeom prst="rect">
            <a:avLst/>
          </a:prstGeom>
          <a:noFill/>
          <a:ln>
            <a:noFill/>
          </a:ln>
        </p:spPr>
      </p:pic>
      <p:sp>
        <p:nvSpPr>
          <p:cNvPr id="432" name="Shape 43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Shape 438"/>
          <p:cNvSpPr/>
          <p:nvPr/>
        </p:nvSpPr>
        <p:spPr>
          <a:xfrm>
            <a:off x="2681274" y="1579175"/>
            <a:ext cx="3729996" cy="2901096"/>
          </a:xfrm>
          <a:prstGeom prst="cloud">
            <a:avLst/>
          </a:prstGeom>
          <a:solidFill>
            <a:srgbClr val="FFFFFF"/>
          </a:solidFill>
          <a:ln w="2857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39" name="Shape 439"/>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a:t>Think about your current workflow…</a:t>
            </a:r>
          </a:p>
        </p:txBody>
      </p:sp>
      <p:grpSp>
        <p:nvGrpSpPr>
          <p:cNvPr id="440" name="Shape 440"/>
          <p:cNvGrpSpPr/>
          <p:nvPr/>
        </p:nvGrpSpPr>
        <p:grpSpPr>
          <a:xfrm>
            <a:off x="3412249" y="1905000"/>
            <a:ext cx="2319500" cy="2133257"/>
            <a:chOff x="307098" y="0"/>
            <a:chExt cx="2319500" cy="2133257"/>
          </a:xfrm>
        </p:grpSpPr>
        <p:sp>
          <p:nvSpPr>
            <p:cNvPr id="441" name="Shape 441"/>
            <p:cNvSpPr/>
            <p:nvPr/>
          </p:nvSpPr>
          <p:spPr>
            <a:xfrm>
              <a:off x="1003445" y="0"/>
              <a:ext cx="926807" cy="926807"/>
            </a:xfrm>
            <a:prstGeom prst="ellipse">
              <a:avLst/>
            </a:prstGeom>
            <a:solidFill>
              <a:srgbClr val="570C8B"/>
            </a:solidFill>
            <a:ln>
              <a:noFill/>
            </a:ln>
          </p:spPr>
          <p:txBody>
            <a:bodyPr lIns="91425" tIns="91425" rIns="91425" bIns="91425" anchor="ctr" anchorCtr="0">
              <a:noAutofit/>
            </a:bodyPr>
            <a:lstStyle/>
            <a:p>
              <a:pPr lvl="0">
                <a:spcBef>
                  <a:spcPts val="0"/>
                </a:spcBef>
                <a:buNone/>
              </a:pPr>
              <a:endParaRPr/>
            </a:p>
          </p:txBody>
        </p:sp>
        <p:sp>
          <p:nvSpPr>
            <p:cNvPr id="442" name="Shape 442"/>
            <p:cNvSpPr txBox="1"/>
            <p:nvPr/>
          </p:nvSpPr>
          <p:spPr>
            <a:xfrm>
              <a:off x="1139173" y="135728"/>
              <a:ext cx="655351" cy="655351"/>
            </a:xfrm>
            <a:prstGeom prst="rect">
              <a:avLst/>
            </a:prstGeom>
            <a:noFill/>
            <a:ln>
              <a:noFill/>
            </a:ln>
          </p:spPr>
          <p:txBody>
            <a:bodyPr lIns="12700" tIns="12700" rIns="12700" bIns="12700" anchor="ctr" anchorCtr="0">
              <a:noAutofit/>
            </a:bodyPr>
            <a:lstStyle/>
            <a:p>
              <a:pPr marL="0" marR="0" lvl="0" indent="0" algn="ctr" rtl="0">
                <a:lnSpc>
                  <a:spcPct val="90000"/>
                </a:lnSpc>
                <a:spcBef>
                  <a:spcPts val="0"/>
                </a:spcBef>
                <a:spcAft>
                  <a:spcPts val="0"/>
                </a:spcAft>
                <a:buSzPct val="25000"/>
                <a:buNone/>
              </a:pPr>
              <a:r>
                <a:rPr lang="en-US" sz="1000">
                  <a:solidFill>
                    <a:schemeClr val="lt1"/>
                  </a:solidFill>
                  <a:latin typeface="Arial"/>
                  <a:ea typeface="Arial"/>
                  <a:cs typeface="Arial"/>
                  <a:sym typeface="Arial"/>
                </a:rPr>
                <a:t>Creating Data</a:t>
              </a:r>
            </a:p>
          </p:txBody>
        </p:sp>
        <p:sp>
          <p:nvSpPr>
            <p:cNvPr id="443" name="Shape 443"/>
            <p:cNvSpPr/>
            <p:nvPr/>
          </p:nvSpPr>
          <p:spPr>
            <a:xfrm rot="3600422">
              <a:off x="1687989" y="904173"/>
              <a:ext cx="247075" cy="312796"/>
            </a:xfrm>
            <a:prstGeom prst="rightArrow">
              <a:avLst>
                <a:gd name="adj1" fmla="val 60000"/>
                <a:gd name="adj2" fmla="val 50000"/>
              </a:avLst>
            </a:prstGeom>
            <a:solidFill>
              <a:srgbClr val="B3A8C4"/>
            </a:solidFill>
            <a:ln>
              <a:noFill/>
            </a:ln>
          </p:spPr>
          <p:txBody>
            <a:bodyPr lIns="91425" tIns="91425" rIns="91425" bIns="91425" anchor="ctr" anchorCtr="0">
              <a:noAutofit/>
            </a:bodyPr>
            <a:lstStyle/>
            <a:p>
              <a:pPr lvl="0">
                <a:spcBef>
                  <a:spcPts val="0"/>
                </a:spcBef>
                <a:buNone/>
              </a:pPr>
              <a:endParaRPr/>
            </a:p>
          </p:txBody>
        </p:sp>
        <p:sp>
          <p:nvSpPr>
            <p:cNvPr id="444" name="Shape 444"/>
            <p:cNvSpPr txBox="1"/>
            <p:nvPr/>
          </p:nvSpPr>
          <p:spPr>
            <a:xfrm rot="3600422">
              <a:off x="1706522" y="934634"/>
              <a:ext cx="172953" cy="187679"/>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800">
                <a:solidFill>
                  <a:schemeClr val="lt1"/>
                </a:solidFill>
                <a:latin typeface="Arial"/>
                <a:ea typeface="Arial"/>
                <a:cs typeface="Arial"/>
                <a:sym typeface="Arial"/>
              </a:endParaRPr>
            </a:p>
          </p:txBody>
        </p:sp>
        <p:sp>
          <p:nvSpPr>
            <p:cNvPr id="445" name="Shape 445"/>
            <p:cNvSpPr/>
            <p:nvPr/>
          </p:nvSpPr>
          <p:spPr>
            <a:xfrm>
              <a:off x="1699791" y="1206449"/>
              <a:ext cx="926807" cy="926807"/>
            </a:xfrm>
            <a:prstGeom prst="ellipse">
              <a:avLst/>
            </a:prstGeom>
            <a:solidFill>
              <a:srgbClr val="570C8B"/>
            </a:solidFill>
            <a:ln>
              <a:noFill/>
            </a:ln>
          </p:spPr>
          <p:txBody>
            <a:bodyPr lIns="91425" tIns="91425" rIns="91425" bIns="91425" anchor="ctr" anchorCtr="0">
              <a:noAutofit/>
            </a:bodyPr>
            <a:lstStyle/>
            <a:p>
              <a:pPr lvl="0">
                <a:spcBef>
                  <a:spcPts val="0"/>
                </a:spcBef>
                <a:buNone/>
              </a:pPr>
              <a:endParaRPr/>
            </a:p>
          </p:txBody>
        </p:sp>
        <p:sp>
          <p:nvSpPr>
            <p:cNvPr id="446" name="Shape 446"/>
            <p:cNvSpPr txBox="1"/>
            <p:nvPr/>
          </p:nvSpPr>
          <p:spPr>
            <a:xfrm>
              <a:off x="1835518" y="1342176"/>
              <a:ext cx="655351" cy="655351"/>
            </a:xfrm>
            <a:prstGeom prst="rect">
              <a:avLst/>
            </a:prstGeom>
            <a:noFill/>
            <a:ln>
              <a:noFill/>
            </a:ln>
          </p:spPr>
          <p:txBody>
            <a:bodyPr lIns="12700" tIns="12700" rIns="12700" bIns="12700" anchor="ctr" anchorCtr="0">
              <a:noAutofit/>
            </a:bodyPr>
            <a:lstStyle/>
            <a:p>
              <a:pPr marL="0" marR="0" lvl="0" indent="0" algn="ctr" rtl="0">
                <a:lnSpc>
                  <a:spcPct val="90000"/>
                </a:lnSpc>
                <a:spcBef>
                  <a:spcPts val="0"/>
                </a:spcBef>
                <a:spcAft>
                  <a:spcPts val="0"/>
                </a:spcAft>
                <a:buSzPct val="25000"/>
                <a:buNone/>
              </a:pPr>
              <a:r>
                <a:rPr lang="en-US" sz="1000">
                  <a:solidFill>
                    <a:schemeClr val="lt1"/>
                  </a:solidFill>
                  <a:latin typeface="Arial"/>
                  <a:ea typeface="Arial"/>
                  <a:cs typeface="Arial"/>
                  <a:sym typeface="Arial"/>
                </a:rPr>
                <a:t>Processing Data</a:t>
              </a:r>
            </a:p>
          </p:txBody>
        </p:sp>
        <p:sp>
          <p:nvSpPr>
            <p:cNvPr id="447" name="Shape 447"/>
            <p:cNvSpPr/>
            <p:nvPr/>
          </p:nvSpPr>
          <p:spPr>
            <a:xfrm rot="10800000">
              <a:off x="1350378" y="1513453"/>
              <a:ext cx="246917" cy="312797"/>
            </a:xfrm>
            <a:prstGeom prst="rightArrow">
              <a:avLst>
                <a:gd name="adj1" fmla="val 60000"/>
                <a:gd name="adj2" fmla="val 50000"/>
              </a:avLst>
            </a:prstGeom>
            <a:solidFill>
              <a:srgbClr val="B3A8C4"/>
            </a:solidFill>
            <a:ln>
              <a:noFill/>
            </a:ln>
          </p:spPr>
          <p:txBody>
            <a:bodyPr lIns="91425" tIns="91425" rIns="91425" bIns="91425" anchor="ctr" anchorCtr="0">
              <a:noAutofit/>
            </a:bodyPr>
            <a:lstStyle/>
            <a:p>
              <a:pPr lvl="0">
                <a:spcBef>
                  <a:spcPts val="0"/>
                </a:spcBef>
                <a:buNone/>
              </a:pPr>
              <a:endParaRPr/>
            </a:p>
          </p:txBody>
        </p:sp>
        <p:sp>
          <p:nvSpPr>
            <p:cNvPr id="448" name="Shape 448"/>
            <p:cNvSpPr txBox="1"/>
            <p:nvPr/>
          </p:nvSpPr>
          <p:spPr>
            <a:xfrm>
              <a:off x="1424454" y="1576012"/>
              <a:ext cx="172843" cy="187678"/>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800">
                <a:solidFill>
                  <a:schemeClr val="lt1"/>
                </a:solidFill>
                <a:latin typeface="Arial"/>
                <a:ea typeface="Arial"/>
                <a:cs typeface="Arial"/>
                <a:sym typeface="Arial"/>
              </a:endParaRPr>
            </a:p>
          </p:txBody>
        </p:sp>
        <p:sp>
          <p:nvSpPr>
            <p:cNvPr id="449" name="Shape 449"/>
            <p:cNvSpPr/>
            <p:nvPr/>
          </p:nvSpPr>
          <p:spPr>
            <a:xfrm>
              <a:off x="307098" y="1206449"/>
              <a:ext cx="926807" cy="926807"/>
            </a:xfrm>
            <a:prstGeom prst="ellipse">
              <a:avLst/>
            </a:prstGeom>
            <a:solidFill>
              <a:srgbClr val="570C8B"/>
            </a:solidFill>
            <a:ln>
              <a:noFill/>
            </a:ln>
          </p:spPr>
          <p:txBody>
            <a:bodyPr lIns="91425" tIns="91425" rIns="91425" bIns="91425" anchor="ctr" anchorCtr="0">
              <a:noAutofit/>
            </a:bodyPr>
            <a:lstStyle/>
            <a:p>
              <a:pPr lvl="0">
                <a:spcBef>
                  <a:spcPts val="0"/>
                </a:spcBef>
                <a:buNone/>
              </a:pPr>
              <a:endParaRPr/>
            </a:p>
          </p:txBody>
        </p:sp>
        <p:sp>
          <p:nvSpPr>
            <p:cNvPr id="450" name="Shape 450"/>
            <p:cNvSpPr txBox="1"/>
            <p:nvPr/>
          </p:nvSpPr>
          <p:spPr>
            <a:xfrm>
              <a:off x="442827" y="1342176"/>
              <a:ext cx="655351" cy="655351"/>
            </a:xfrm>
            <a:prstGeom prst="rect">
              <a:avLst/>
            </a:prstGeom>
            <a:noFill/>
            <a:ln>
              <a:noFill/>
            </a:ln>
          </p:spPr>
          <p:txBody>
            <a:bodyPr lIns="12700" tIns="12700" rIns="12700" bIns="12700" anchor="ctr" anchorCtr="0">
              <a:noAutofit/>
            </a:bodyPr>
            <a:lstStyle/>
            <a:p>
              <a:pPr marL="0" marR="0" lvl="0" indent="0" algn="ctr" rtl="0">
                <a:lnSpc>
                  <a:spcPct val="90000"/>
                </a:lnSpc>
                <a:spcBef>
                  <a:spcPts val="0"/>
                </a:spcBef>
                <a:spcAft>
                  <a:spcPts val="0"/>
                </a:spcAft>
                <a:buSzPct val="25000"/>
                <a:buNone/>
              </a:pPr>
              <a:r>
                <a:rPr lang="en-US" sz="1000">
                  <a:solidFill>
                    <a:schemeClr val="lt1"/>
                  </a:solidFill>
                  <a:latin typeface="Arial"/>
                  <a:ea typeface="Arial"/>
                  <a:cs typeface="Arial"/>
                  <a:sym typeface="Arial"/>
                </a:rPr>
                <a:t>Analyzing Data</a:t>
              </a:r>
            </a:p>
          </p:txBody>
        </p:sp>
        <p:sp>
          <p:nvSpPr>
            <p:cNvPr id="451" name="Shape 451"/>
            <p:cNvSpPr/>
            <p:nvPr/>
          </p:nvSpPr>
          <p:spPr>
            <a:xfrm rot="-3600422">
              <a:off x="991642" y="916286"/>
              <a:ext cx="247075" cy="312796"/>
            </a:xfrm>
            <a:prstGeom prst="rightArrow">
              <a:avLst>
                <a:gd name="adj1" fmla="val 60000"/>
                <a:gd name="adj2" fmla="val 50000"/>
              </a:avLst>
            </a:prstGeom>
            <a:solidFill>
              <a:srgbClr val="B3A8C4"/>
            </a:solidFill>
            <a:ln>
              <a:noFill/>
            </a:ln>
          </p:spPr>
          <p:txBody>
            <a:bodyPr lIns="91425" tIns="91425" rIns="91425" bIns="91425" anchor="ctr" anchorCtr="0">
              <a:noAutofit/>
            </a:bodyPr>
            <a:lstStyle/>
            <a:p>
              <a:pPr lvl="0">
                <a:spcBef>
                  <a:spcPts val="0"/>
                </a:spcBef>
                <a:buNone/>
              </a:pPr>
              <a:endParaRPr/>
            </a:p>
          </p:txBody>
        </p:sp>
        <p:sp>
          <p:nvSpPr>
            <p:cNvPr id="452" name="Shape 452"/>
            <p:cNvSpPr txBox="1"/>
            <p:nvPr/>
          </p:nvSpPr>
          <p:spPr>
            <a:xfrm rot="-3600422">
              <a:off x="1010176" y="1010942"/>
              <a:ext cx="172953" cy="187679"/>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800">
                <a:solidFill>
                  <a:schemeClr val="lt1"/>
                </a:solidFill>
                <a:latin typeface="Arial"/>
                <a:ea typeface="Arial"/>
                <a:cs typeface="Arial"/>
                <a:sym typeface="Arial"/>
              </a:endParaRPr>
            </a:p>
          </p:txBody>
        </p:sp>
      </p:grpSp>
      <p:sp>
        <p:nvSpPr>
          <p:cNvPr id="453" name="Shape 45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38</a:t>
            </a:fld>
            <a:endParaRPr lang="en-US"/>
          </a:p>
        </p:txBody>
      </p:sp>
      <p:sp>
        <p:nvSpPr>
          <p:cNvPr id="454" name="Shape 454"/>
          <p:cNvSpPr/>
          <p:nvPr/>
        </p:nvSpPr>
        <p:spPr>
          <a:xfrm>
            <a:off x="4190250" y="5230750"/>
            <a:ext cx="763500" cy="763500"/>
          </a:xfrm>
          <a:prstGeom prst="ellipse">
            <a:avLst/>
          </a:prstGeom>
          <a:solidFill>
            <a:srgbClr val="000000"/>
          </a:solidFill>
          <a:ln>
            <a:noFill/>
          </a:ln>
        </p:spPr>
        <p:txBody>
          <a:bodyPr lIns="91425" tIns="91425" rIns="91425" bIns="91425" anchor="ctr" anchorCtr="0">
            <a:noAutofit/>
          </a:bodyPr>
          <a:lstStyle/>
          <a:p>
            <a:pPr lvl="0">
              <a:spcBef>
                <a:spcPts val="0"/>
              </a:spcBef>
              <a:buNone/>
            </a:pPr>
            <a:endParaRPr/>
          </a:p>
        </p:txBody>
      </p:sp>
      <p:sp>
        <p:nvSpPr>
          <p:cNvPr id="455" name="Shape 455"/>
          <p:cNvSpPr/>
          <p:nvPr/>
        </p:nvSpPr>
        <p:spPr>
          <a:xfrm>
            <a:off x="4006800" y="6033925"/>
            <a:ext cx="1130400" cy="763500"/>
          </a:xfrm>
          <a:prstGeom prst="round2SameRect">
            <a:avLst>
              <a:gd name="adj1" fmla="val 16667"/>
              <a:gd name="adj2" fmla="val 0"/>
            </a:avLst>
          </a:prstGeom>
          <a:solidFill>
            <a:srgbClr val="000000"/>
          </a:solidFill>
          <a:ln>
            <a:noFill/>
          </a:ln>
        </p:spPr>
        <p:txBody>
          <a:bodyPr lIns="91425" tIns="91425" rIns="91425" bIns="91425" anchor="ctr" anchorCtr="0">
            <a:noAutofit/>
          </a:bodyPr>
          <a:lstStyle/>
          <a:p>
            <a:pPr lvl="0">
              <a:spcBef>
                <a:spcPts val="0"/>
              </a:spcBef>
              <a:buNone/>
            </a:pPr>
            <a:endParaRPr/>
          </a:p>
        </p:txBody>
      </p:sp>
      <p:sp>
        <p:nvSpPr>
          <p:cNvPr id="456" name="Shape 456"/>
          <p:cNvSpPr/>
          <p:nvPr/>
        </p:nvSpPr>
        <p:spPr>
          <a:xfrm>
            <a:off x="4642200" y="4996675"/>
            <a:ext cx="194400" cy="194400"/>
          </a:xfrm>
          <a:prstGeom prst="ellipse">
            <a:avLst/>
          </a:prstGeom>
          <a:solidFill>
            <a:srgbClr val="FFFFFF"/>
          </a:solidFill>
          <a:ln w="2857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57" name="Shape 457"/>
          <p:cNvSpPr/>
          <p:nvPr/>
        </p:nvSpPr>
        <p:spPr>
          <a:xfrm>
            <a:off x="4642200" y="4768075"/>
            <a:ext cx="194400" cy="194400"/>
          </a:xfrm>
          <a:prstGeom prst="ellipse">
            <a:avLst/>
          </a:prstGeom>
          <a:solidFill>
            <a:srgbClr val="FFFFFF"/>
          </a:solidFill>
          <a:ln w="2857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58" name="Shape 458"/>
          <p:cNvSpPr/>
          <p:nvPr/>
        </p:nvSpPr>
        <p:spPr>
          <a:xfrm>
            <a:off x="4642200" y="4539475"/>
            <a:ext cx="194400" cy="194400"/>
          </a:xfrm>
          <a:prstGeom prst="ellipse">
            <a:avLst/>
          </a:prstGeom>
          <a:solidFill>
            <a:srgbClr val="FFFFFF"/>
          </a:solidFill>
          <a:ln w="2857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pic>
        <p:nvPicPr>
          <p:cNvPr id="464" name="Shape 464"/>
          <p:cNvPicPr preferRelativeResize="0">
            <a:picLocks noGrp="1"/>
          </p:cNvPicPr>
          <p:nvPr>
            <p:ph type="body" idx="1"/>
          </p:nvPr>
        </p:nvPicPr>
        <p:blipFill rotWithShape="1">
          <a:blip r:embed="rId3">
            <a:alphaModFix/>
          </a:blip>
          <a:srcRect/>
          <a:stretch/>
        </p:blipFill>
        <p:spPr>
          <a:xfrm>
            <a:off x="4913333" y="2286000"/>
            <a:ext cx="3512699" cy="2448000"/>
          </a:xfrm>
          <a:prstGeom prst="rect">
            <a:avLst/>
          </a:prstGeom>
          <a:noFill/>
          <a:ln>
            <a:noFill/>
          </a:ln>
        </p:spPr>
      </p:pic>
      <p:sp>
        <p:nvSpPr>
          <p:cNvPr id="465" name="Shape 465"/>
          <p:cNvSpPr txBox="1">
            <a:spLocks noGrp="1"/>
          </p:cNvSpPr>
          <p:nvPr>
            <p:ph type="title"/>
          </p:nvPr>
        </p:nvSpPr>
        <p:spPr>
          <a:xfrm>
            <a:off x="0" y="0"/>
            <a:ext cx="9144000" cy="1295250"/>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sz="2800" b="1">
                <a:solidFill>
                  <a:srgbClr val="000000"/>
                </a:solidFill>
                <a:latin typeface="Arial"/>
                <a:ea typeface="Arial"/>
                <a:cs typeface="Arial"/>
                <a:sym typeface="Arial"/>
              </a:rPr>
              <a:t>Can you easily locate raw data?</a:t>
            </a:r>
          </a:p>
        </p:txBody>
      </p:sp>
      <p:pic>
        <p:nvPicPr>
          <p:cNvPr id="466" name="Shape 466"/>
          <p:cNvPicPr preferRelativeResize="0"/>
          <p:nvPr/>
        </p:nvPicPr>
        <p:blipFill rotWithShape="1">
          <a:blip r:embed="rId4">
            <a:alphaModFix/>
          </a:blip>
          <a:srcRect/>
          <a:stretch/>
        </p:blipFill>
        <p:spPr>
          <a:xfrm>
            <a:off x="762000" y="1447800"/>
            <a:ext cx="3182506" cy="4038599"/>
          </a:xfrm>
          <a:prstGeom prst="rect">
            <a:avLst/>
          </a:prstGeom>
          <a:noFill/>
          <a:ln>
            <a:noFill/>
          </a:ln>
        </p:spPr>
      </p:pic>
      <p:sp>
        <p:nvSpPr>
          <p:cNvPr id="467" name="Shape 467"/>
          <p:cNvSpPr/>
          <p:nvPr/>
        </p:nvSpPr>
        <p:spPr>
          <a:xfrm>
            <a:off x="3429000" y="2819400"/>
            <a:ext cx="1904999" cy="228600"/>
          </a:xfrm>
          <a:prstGeom prst="rightArrow">
            <a:avLst>
              <a:gd name="adj1" fmla="val 50000"/>
              <a:gd name="adj2" fmla="val 50000"/>
            </a:avLst>
          </a:prstGeom>
          <a:solidFill>
            <a:srgbClr val="FF0000"/>
          </a:solidFill>
          <a:ln w="9525" cap="flat" cmpd="sng">
            <a:solidFill>
              <a:srgbClr val="FF0000"/>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468" name="Shape 468"/>
          <p:cNvSpPr txBox="1"/>
          <p:nvPr/>
        </p:nvSpPr>
        <p:spPr>
          <a:xfrm>
            <a:off x="0" y="6170325"/>
            <a:ext cx="9352800" cy="1104300"/>
          </a:xfrm>
          <a:prstGeom prst="rect">
            <a:avLst/>
          </a:prstGeom>
          <a:noFill/>
          <a:ln>
            <a:noFill/>
          </a:ln>
        </p:spPr>
        <p:txBody>
          <a:bodyPr lIns="91425" tIns="91425" rIns="91425" bIns="91425" anchor="ctr" anchorCtr="0">
            <a:noAutofit/>
          </a:bodyPr>
          <a:lstStyle/>
          <a:p>
            <a:pPr lvl="0" rtl="0">
              <a:spcBef>
                <a:spcPts val="0"/>
              </a:spcBef>
              <a:buNone/>
            </a:pPr>
            <a:r>
              <a:rPr lang="en-US" sz="800" u="sng">
                <a:solidFill>
                  <a:schemeClr val="hlink"/>
                </a:solidFill>
                <a:hlinkClick r:id="rId5"/>
              </a:rPr>
              <a:t>http://blogs.technet.com/cfs-file.ashx/__key/CommunityServer-Blogs-Components-WeblogFiles/00-00-00-76-18-metablogapi/2055.HSG09091001_5F00_71EB0EE6.jpg</a:t>
            </a:r>
            <a:r>
              <a:rPr lang="en-US" sz="800"/>
              <a:t> Figure from a paper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a:t>Learning Objectives</a:t>
            </a:r>
          </a:p>
        </p:txBody>
      </p:sp>
      <p:sp>
        <p:nvSpPr>
          <p:cNvPr id="95" name="Shape 95"/>
          <p:cNvSpPr txBox="1">
            <a:spLocks noGrp="1"/>
          </p:cNvSpPr>
          <p:nvPr>
            <p:ph type="body" idx="1"/>
          </p:nvPr>
        </p:nvSpPr>
        <p:spPr>
          <a:xfrm>
            <a:off x="311700" y="1536633"/>
            <a:ext cx="8520600" cy="4555200"/>
          </a:xfrm>
          <a:prstGeom prst="rect">
            <a:avLst/>
          </a:prstGeom>
        </p:spPr>
        <p:txBody>
          <a:bodyPr lIns="91425" tIns="91425" rIns="91425" bIns="91425" anchor="t" anchorCtr="0">
            <a:noAutofit/>
          </a:bodyPr>
          <a:lstStyle/>
          <a:p>
            <a:pPr marL="514350" lvl="0" indent="-285750" rtl="0">
              <a:spcBef>
                <a:spcPts val="0"/>
              </a:spcBef>
              <a:buFont typeface="Arial" panose="020B0604020202020204" pitchFamily="34" charset="0"/>
              <a:buChar char="•"/>
            </a:pPr>
            <a:r>
              <a:rPr lang="en-US" sz="2000" dirty="0"/>
              <a:t>Recognize current and forthcoming requirements that mandate the management and sharing of research data</a:t>
            </a:r>
          </a:p>
          <a:p>
            <a:pPr marL="514350" lvl="0" indent="-285750" rtl="0">
              <a:spcBef>
                <a:spcPts val="0"/>
              </a:spcBef>
              <a:buFont typeface="Arial" panose="020B0604020202020204" pitchFamily="34" charset="0"/>
              <a:buChar char="•"/>
            </a:pPr>
            <a:r>
              <a:rPr lang="en-US" sz="2000" dirty="0"/>
              <a:t>Identify current requirements and issues around rigor and reproducibility</a:t>
            </a:r>
          </a:p>
          <a:p>
            <a:pPr marL="514350" lvl="0" indent="-285750" rtl="0">
              <a:spcBef>
                <a:spcPts val="0"/>
              </a:spcBef>
              <a:buFont typeface="Arial" panose="020B0604020202020204" pitchFamily="34" charset="0"/>
              <a:buChar char="•"/>
            </a:pPr>
            <a:r>
              <a:rPr lang="en-US" sz="2000" dirty="0"/>
              <a:t>Apply best practices for creating and documenting file names, variables, and workflows</a:t>
            </a:r>
          </a:p>
          <a:p>
            <a:pPr marL="514350" lvl="0" indent="-285750" rtl="0">
              <a:spcBef>
                <a:spcPts val="0"/>
              </a:spcBef>
              <a:buFont typeface="Arial" panose="020B0604020202020204" pitchFamily="34" charset="0"/>
              <a:buChar char="•"/>
            </a:pPr>
            <a:r>
              <a:rPr lang="en-US" sz="2000" dirty="0"/>
              <a:t>Identify appropriate options for storing and preserving research data</a:t>
            </a:r>
          </a:p>
          <a:p>
            <a:pPr marL="514350" lvl="0" indent="-285750" rtl="0">
              <a:spcBef>
                <a:spcPts val="0"/>
              </a:spcBef>
              <a:buFont typeface="Arial" panose="020B0604020202020204" pitchFamily="34" charset="0"/>
              <a:buChar char="•"/>
            </a:pPr>
            <a:r>
              <a:rPr lang="en-US" sz="2000" dirty="0"/>
              <a:t>Locate appropriate standards, if any, and recognize their value for research</a:t>
            </a:r>
          </a:p>
          <a:p>
            <a:pPr marL="514350" lvl="0" indent="-285750">
              <a:spcBef>
                <a:spcPts val="0"/>
              </a:spcBef>
              <a:buFont typeface="Arial" panose="020B0604020202020204" pitchFamily="34" charset="0"/>
              <a:buChar char="•"/>
            </a:pPr>
            <a:r>
              <a:rPr lang="en-US" sz="2000" dirty="0"/>
              <a:t>Evaluate repositories and determine best sharing option for data</a:t>
            </a:r>
          </a:p>
        </p:txBody>
      </p:sp>
      <p:sp>
        <p:nvSpPr>
          <p:cNvPr id="96" name="Shape 9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pic>
        <p:nvPicPr>
          <p:cNvPr id="474" name="Shape 474"/>
          <p:cNvPicPr preferRelativeResize="0"/>
          <p:nvPr/>
        </p:nvPicPr>
        <p:blipFill rotWithShape="1">
          <a:blip r:embed="rId3">
            <a:alphaModFix/>
          </a:blip>
          <a:srcRect/>
          <a:stretch/>
        </p:blipFill>
        <p:spPr>
          <a:xfrm>
            <a:off x="3161748" y="3240657"/>
            <a:ext cx="3016445" cy="2738883"/>
          </a:xfrm>
          <a:prstGeom prst="rect">
            <a:avLst/>
          </a:prstGeom>
          <a:noFill/>
          <a:ln>
            <a:noFill/>
          </a:ln>
        </p:spPr>
      </p:pic>
      <p:sp>
        <p:nvSpPr>
          <p:cNvPr id="475" name="Shape 475"/>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a:t>Can you connect different types of related data you collected?</a:t>
            </a:r>
          </a:p>
        </p:txBody>
      </p:sp>
      <p:pic>
        <p:nvPicPr>
          <p:cNvPr id="476" name="Shape 476"/>
          <p:cNvPicPr preferRelativeResize="0"/>
          <p:nvPr/>
        </p:nvPicPr>
        <p:blipFill rotWithShape="1">
          <a:blip r:embed="rId4">
            <a:alphaModFix/>
          </a:blip>
          <a:srcRect/>
          <a:stretch/>
        </p:blipFill>
        <p:spPr>
          <a:xfrm>
            <a:off x="6400800" y="3464942"/>
            <a:ext cx="2446917" cy="2514599"/>
          </a:xfrm>
          <a:prstGeom prst="rect">
            <a:avLst/>
          </a:prstGeom>
          <a:noFill/>
          <a:ln>
            <a:noFill/>
          </a:ln>
        </p:spPr>
      </p:pic>
      <p:pic>
        <p:nvPicPr>
          <p:cNvPr id="477" name="Shape 477"/>
          <p:cNvPicPr preferRelativeResize="0"/>
          <p:nvPr/>
        </p:nvPicPr>
        <p:blipFill rotWithShape="1">
          <a:blip r:embed="rId5">
            <a:alphaModFix/>
          </a:blip>
          <a:srcRect/>
          <a:stretch/>
        </p:blipFill>
        <p:spPr>
          <a:xfrm>
            <a:off x="457200" y="3543298"/>
            <a:ext cx="2438399" cy="2438399"/>
          </a:xfrm>
          <a:prstGeom prst="rect">
            <a:avLst/>
          </a:prstGeom>
          <a:noFill/>
          <a:ln>
            <a:noFill/>
          </a:ln>
        </p:spPr>
      </p:pic>
      <p:sp>
        <p:nvSpPr>
          <p:cNvPr id="478" name="Shape 478"/>
          <p:cNvSpPr/>
          <p:nvPr/>
        </p:nvSpPr>
        <p:spPr>
          <a:xfrm rot="5400000">
            <a:off x="7105650" y="2724149"/>
            <a:ext cx="952499" cy="228600"/>
          </a:xfrm>
          <a:prstGeom prst="rightArrow">
            <a:avLst>
              <a:gd name="adj1" fmla="val 50000"/>
              <a:gd name="adj2" fmla="val 50000"/>
            </a:avLst>
          </a:prstGeom>
          <a:solidFill>
            <a:srgbClr val="FF0000"/>
          </a:solidFill>
          <a:ln w="9525" cap="flat" cmpd="sng">
            <a:solidFill>
              <a:srgbClr val="FF0000"/>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479" name="Shape 479"/>
          <p:cNvSpPr/>
          <p:nvPr/>
        </p:nvSpPr>
        <p:spPr>
          <a:xfrm rot="5400000">
            <a:off x="1367823" y="2724075"/>
            <a:ext cx="731700" cy="228600"/>
          </a:xfrm>
          <a:prstGeom prst="rightArrow">
            <a:avLst>
              <a:gd name="adj1" fmla="val 50000"/>
              <a:gd name="adj2" fmla="val 50000"/>
            </a:avLst>
          </a:prstGeom>
          <a:solidFill>
            <a:srgbClr val="FF0000"/>
          </a:solidFill>
          <a:ln w="9525" cap="flat" cmpd="sng">
            <a:solidFill>
              <a:srgbClr val="FF0000"/>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480" name="Shape 480"/>
          <p:cNvSpPr/>
          <p:nvPr/>
        </p:nvSpPr>
        <p:spPr>
          <a:xfrm rot="5400000">
            <a:off x="4371975" y="2632638"/>
            <a:ext cx="476249" cy="228600"/>
          </a:xfrm>
          <a:prstGeom prst="rightArrow">
            <a:avLst>
              <a:gd name="adj1" fmla="val 50000"/>
              <a:gd name="adj2" fmla="val 50000"/>
            </a:avLst>
          </a:prstGeom>
          <a:solidFill>
            <a:srgbClr val="FF0000"/>
          </a:solidFill>
          <a:ln w="9525" cap="flat" cmpd="sng">
            <a:solidFill>
              <a:srgbClr val="FF0000"/>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481" name="Shape 481"/>
          <p:cNvSpPr/>
          <p:nvPr/>
        </p:nvSpPr>
        <p:spPr>
          <a:xfrm>
            <a:off x="1676400" y="2362200"/>
            <a:ext cx="5947858" cy="146612"/>
          </a:xfrm>
          <a:prstGeom prst="rect">
            <a:avLst/>
          </a:prstGeom>
          <a:solidFill>
            <a:srgbClr val="FF0000"/>
          </a:solidFill>
          <a:ln w="9525" cap="flat" cmpd="sng">
            <a:solidFill>
              <a:srgbClr val="FF0000"/>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482" name="Shape 48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40</a:t>
            </a:fld>
            <a:endParaRPr lang="en-US"/>
          </a:p>
        </p:txBody>
      </p:sp>
      <p:sp>
        <p:nvSpPr>
          <p:cNvPr id="483" name="Shape 483"/>
          <p:cNvSpPr txBox="1"/>
          <p:nvPr/>
        </p:nvSpPr>
        <p:spPr>
          <a:xfrm>
            <a:off x="0" y="6381600"/>
            <a:ext cx="5869800" cy="476400"/>
          </a:xfrm>
          <a:prstGeom prst="rect">
            <a:avLst/>
          </a:prstGeom>
          <a:noFill/>
          <a:ln>
            <a:noFill/>
          </a:ln>
        </p:spPr>
        <p:txBody>
          <a:bodyPr lIns="91425" tIns="91425" rIns="91425" bIns="91425" anchor="ctr" anchorCtr="0">
            <a:noAutofit/>
          </a:bodyPr>
          <a:lstStyle/>
          <a:p>
            <a:pPr lvl="0" rtl="0">
              <a:spcBef>
                <a:spcPts val="0"/>
              </a:spcBef>
              <a:buNone/>
            </a:pPr>
            <a:r>
              <a:rPr lang="en-US" sz="800" u="sng">
                <a:solidFill>
                  <a:schemeClr val="hlink"/>
                </a:solidFill>
                <a:hlinkClick r:id="rId6"/>
              </a:rPr>
              <a:t>https://www.microscopyu.com/articles/superresolution/images/stormintrofigure4.jpg</a:t>
            </a:r>
            <a:r>
              <a:rPr lang="en-US" sz="800"/>
              <a:t> </a:t>
            </a:r>
          </a:p>
          <a:p>
            <a:pPr lvl="0" rtl="0">
              <a:spcBef>
                <a:spcPts val="0"/>
              </a:spcBef>
              <a:buNone/>
            </a:pPr>
            <a:r>
              <a:rPr lang="en-US" sz="800" u="sng">
                <a:solidFill>
                  <a:schemeClr val="hlink"/>
                </a:solidFill>
                <a:hlinkClick r:id="rId7"/>
              </a:rPr>
              <a:t>http://parts.igem.org/wiki/images/0/05/BerkiGEM2006-Promoters.jpg</a:t>
            </a:r>
            <a:r>
              <a:rPr lang="en-US" sz="800"/>
              <a:t> </a:t>
            </a:r>
          </a:p>
          <a:p>
            <a:pPr lvl="0" rtl="0">
              <a:spcBef>
                <a:spcPts val="0"/>
              </a:spcBef>
              <a:buNone/>
            </a:pPr>
            <a:r>
              <a:rPr lang="en-US" sz="800" u="sng">
                <a:solidFill>
                  <a:schemeClr val="hlink"/>
                </a:solidFill>
                <a:hlinkClick r:id="rId8"/>
              </a:rPr>
              <a:t>https://www.flickr.com/photos/mgdtgd/3507973704/in/photostream/</a:t>
            </a:r>
            <a:r>
              <a:rPr lang="en-US" sz="800"/>
              <a: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Shape 489"/>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a:t>Are your naming conventions consistent with others on your team?</a:t>
            </a:r>
          </a:p>
        </p:txBody>
      </p:sp>
      <p:pic>
        <p:nvPicPr>
          <p:cNvPr id="490" name="Shape 490" descr="C:\Users\readk01\AppData\Local\Microsoft\Windows\Temporary Internet Files\Content.IE5\EKKDPWN6\rat[1].gif"/>
          <p:cNvPicPr preferRelativeResize="0"/>
          <p:nvPr/>
        </p:nvPicPr>
        <p:blipFill rotWithShape="1">
          <a:blip r:embed="rId3">
            <a:alphaModFix/>
          </a:blip>
          <a:srcRect/>
          <a:stretch/>
        </p:blipFill>
        <p:spPr>
          <a:xfrm>
            <a:off x="6629399" y="3106271"/>
            <a:ext cx="1457324" cy="1008529"/>
          </a:xfrm>
          <a:prstGeom prst="rect">
            <a:avLst/>
          </a:prstGeom>
          <a:noFill/>
          <a:ln>
            <a:noFill/>
          </a:ln>
        </p:spPr>
      </p:pic>
      <p:pic>
        <p:nvPicPr>
          <p:cNvPr id="491" name="Shape 491" descr="C:\Users\readk01\AppData\Local\Microsoft\Windows\Temporary Internet Files\Content.IE5\ZGHU15TO\afro-americans_cartoons_184436_tnb[1].png"/>
          <p:cNvPicPr preferRelativeResize="0"/>
          <p:nvPr/>
        </p:nvPicPr>
        <p:blipFill rotWithShape="1">
          <a:blip r:embed="rId4">
            <a:alphaModFix/>
          </a:blip>
          <a:srcRect/>
          <a:stretch/>
        </p:blipFill>
        <p:spPr>
          <a:xfrm flipH="1">
            <a:off x="1143000" y="3962400"/>
            <a:ext cx="1981199" cy="1649617"/>
          </a:xfrm>
          <a:prstGeom prst="rect">
            <a:avLst/>
          </a:prstGeom>
          <a:noFill/>
          <a:ln>
            <a:noFill/>
          </a:ln>
        </p:spPr>
      </p:pic>
      <p:pic>
        <p:nvPicPr>
          <p:cNvPr id="492" name="Shape 492" descr="C:\Users\readk01\AppData\Local\Microsoft\Windows\Temporary Internet Files\Content.IE5\EKKDPWN6\Picture_6[1].png"/>
          <p:cNvPicPr preferRelativeResize="0"/>
          <p:nvPr/>
        </p:nvPicPr>
        <p:blipFill rotWithShape="1">
          <a:blip r:embed="rId5">
            <a:alphaModFix/>
          </a:blip>
          <a:srcRect/>
          <a:stretch/>
        </p:blipFill>
        <p:spPr>
          <a:xfrm>
            <a:off x="6324600" y="4027851"/>
            <a:ext cx="1981347" cy="1518713"/>
          </a:xfrm>
          <a:prstGeom prst="rect">
            <a:avLst/>
          </a:prstGeom>
          <a:noFill/>
          <a:ln>
            <a:noFill/>
          </a:ln>
        </p:spPr>
      </p:pic>
      <p:sp>
        <p:nvSpPr>
          <p:cNvPr id="493" name="Shape 493"/>
          <p:cNvSpPr txBox="1"/>
          <p:nvPr/>
        </p:nvSpPr>
        <p:spPr>
          <a:xfrm>
            <a:off x="6400800" y="2667000"/>
            <a:ext cx="1685923" cy="369332"/>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1800">
                <a:solidFill>
                  <a:schemeClr val="dk1"/>
                </a:solidFill>
                <a:latin typeface="Arial"/>
                <a:ea typeface="Arial"/>
                <a:cs typeface="Arial"/>
                <a:sym typeface="Arial"/>
              </a:rPr>
              <a:t>Rat A</a:t>
            </a:r>
          </a:p>
        </p:txBody>
      </p:sp>
      <p:pic>
        <p:nvPicPr>
          <p:cNvPr id="494" name="Shape 494" descr="C:\Users\readk01\AppData\Local\Microsoft\Windows\Temporary Internet Files\Content.IE5\EKKDPWN6\rat[1].gif"/>
          <p:cNvPicPr preferRelativeResize="0"/>
          <p:nvPr/>
        </p:nvPicPr>
        <p:blipFill rotWithShape="1">
          <a:blip r:embed="rId3">
            <a:alphaModFix/>
          </a:blip>
          <a:srcRect/>
          <a:stretch/>
        </p:blipFill>
        <p:spPr>
          <a:xfrm>
            <a:off x="1524000" y="2953871"/>
            <a:ext cx="1457324" cy="1008529"/>
          </a:xfrm>
          <a:prstGeom prst="rect">
            <a:avLst/>
          </a:prstGeom>
          <a:noFill/>
          <a:ln>
            <a:noFill/>
          </a:ln>
        </p:spPr>
      </p:pic>
      <p:sp>
        <p:nvSpPr>
          <p:cNvPr id="495" name="Shape 495"/>
          <p:cNvSpPr txBox="1"/>
          <p:nvPr/>
        </p:nvSpPr>
        <p:spPr>
          <a:xfrm>
            <a:off x="1219199" y="2514600"/>
            <a:ext cx="1762124" cy="369332"/>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1800">
                <a:solidFill>
                  <a:schemeClr val="dk1"/>
                </a:solidFill>
                <a:latin typeface="Arial"/>
                <a:ea typeface="Arial"/>
                <a:cs typeface="Arial"/>
                <a:sym typeface="Arial"/>
              </a:rPr>
              <a:t>Rat 001</a:t>
            </a:r>
          </a:p>
        </p:txBody>
      </p:sp>
      <p:sp>
        <p:nvSpPr>
          <p:cNvPr id="496" name="Shape 496"/>
          <p:cNvSpPr/>
          <p:nvPr/>
        </p:nvSpPr>
        <p:spPr>
          <a:xfrm>
            <a:off x="3048000" y="3124200"/>
            <a:ext cx="3429000" cy="304799"/>
          </a:xfrm>
          <a:prstGeom prst="leftRightArrow">
            <a:avLst>
              <a:gd name="adj1" fmla="val 50000"/>
              <a:gd name="adj2" fmla="val 50000"/>
            </a:avLst>
          </a:prstGeom>
          <a:solidFill>
            <a:srgbClr val="FF0000"/>
          </a:solidFill>
          <a:ln w="9525" cap="flat" cmpd="sng">
            <a:solidFill>
              <a:srgbClr val="FF0000"/>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497" name="Shape 497"/>
          <p:cNvSpPr txBox="1"/>
          <p:nvPr/>
        </p:nvSpPr>
        <p:spPr>
          <a:xfrm>
            <a:off x="4495800" y="2438400"/>
            <a:ext cx="685799" cy="76944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400" b="1">
                <a:solidFill>
                  <a:schemeClr val="dk1"/>
                </a:solidFill>
                <a:latin typeface="Arial"/>
                <a:ea typeface="Arial"/>
                <a:cs typeface="Arial"/>
                <a:sym typeface="Arial"/>
              </a:rPr>
              <a:t>?</a:t>
            </a:r>
          </a:p>
        </p:txBody>
      </p:sp>
      <p:sp>
        <p:nvSpPr>
          <p:cNvPr id="498" name="Shape 49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41</a:t>
            </a:fld>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Shape 504"/>
          <p:cNvSpPr txBox="1">
            <a:spLocks noGrp="1"/>
          </p:cNvSpPr>
          <p:nvPr>
            <p:ph type="body" idx="4294967295"/>
          </p:nvPr>
        </p:nvSpPr>
        <p:spPr>
          <a:xfrm>
            <a:off x="457200" y="533400"/>
            <a:ext cx="7162799" cy="2443651"/>
          </a:xfrm>
          <a:prstGeom prst="rect">
            <a:avLst/>
          </a:prstGeom>
          <a:noFill/>
          <a:ln>
            <a:noFill/>
          </a:ln>
        </p:spPr>
        <p:txBody>
          <a:bodyPr lIns="0" tIns="0" rIns="0" bIns="0" anchor="t" anchorCtr="0">
            <a:noAutofit/>
          </a:bodyPr>
          <a:lstStyle/>
          <a:p>
            <a:pPr marL="91440" marR="0" lvl="0" indent="-2539" algn="l" rtl="0">
              <a:spcBef>
                <a:spcPts val="0"/>
              </a:spcBef>
              <a:spcAft>
                <a:spcPts val="0"/>
              </a:spcAft>
              <a:buClr>
                <a:schemeClr val="dk2"/>
              </a:buClr>
              <a:buSzPct val="25000"/>
              <a:buFont typeface="Times New Roman"/>
              <a:buNone/>
            </a:pPr>
            <a:r>
              <a:rPr lang="en-US" sz="1400" b="1" i="0" u="none" strike="noStrike" cap="none">
                <a:solidFill>
                  <a:srgbClr val="7F7F7F"/>
                </a:solidFill>
                <a:latin typeface="Source Sans Pro"/>
                <a:ea typeface="Source Sans Pro"/>
                <a:cs typeface="Source Sans Pro"/>
                <a:sym typeface="Source Sans Pro"/>
              </a:rPr>
              <a:t> </a:t>
            </a:r>
          </a:p>
        </p:txBody>
      </p:sp>
      <p:pic>
        <p:nvPicPr>
          <p:cNvPr id="505" name="Shape 505"/>
          <p:cNvPicPr preferRelativeResize="0"/>
          <p:nvPr/>
        </p:nvPicPr>
        <p:blipFill rotWithShape="1">
          <a:blip r:embed="rId3">
            <a:alphaModFix/>
          </a:blip>
          <a:srcRect/>
          <a:stretch/>
        </p:blipFill>
        <p:spPr>
          <a:xfrm>
            <a:off x="838199" y="1481799"/>
            <a:ext cx="7162801" cy="2490543"/>
          </a:xfrm>
          <a:prstGeom prst="rect">
            <a:avLst/>
          </a:prstGeom>
          <a:noFill/>
          <a:ln w="9525" cap="flat" cmpd="sng">
            <a:solidFill>
              <a:srgbClr val="080D12"/>
            </a:solidFill>
            <a:prstDash val="solid"/>
            <a:round/>
            <a:headEnd type="none" w="med" len="med"/>
            <a:tailEnd type="none" w="med" len="med"/>
          </a:ln>
          <a:effectLst>
            <a:outerShdw blurRad="50799" dist="38100" dir="16200000" rotWithShape="0">
              <a:srgbClr val="000000">
                <a:alpha val="40000"/>
              </a:srgbClr>
            </a:outerShdw>
          </a:effectLst>
        </p:spPr>
      </p:pic>
      <p:sp>
        <p:nvSpPr>
          <p:cNvPr id="506" name="Shape 506"/>
          <p:cNvSpPr/>
          <p:nvPr/>
        </p:nvSpPr>
        <p:spPr>
          <a:xfrm>
            <a:off x="2449286" y="6627167"/>
            <a:ext cx="5943599" cy="230832"/>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900" u="sng">
                <a:solidFill>
                  <a:schemeClr val="hlink"/>
                </a:solidFill>
                <a:latin typeface="Arial"/>
                <a:ea typeface="Arial"/>
                <a:cs typeface="Arial"/>
                <a:sym typeface="Arial"/>
                <a:hlinkClick r:id="rId4"/>
              </a:rPr>
              <a:t>http://retractionwatch.com/2013/10/30/nejm-paper-on-sleep-apnea-retracted-when-original-data-cant-be-found/</a:t>
            </a:r>
            <a:r>
              <a:rPr lang="en-US" sz="900">
                <a:solidFill>
                  <a:schemeClr val="dk1"/>
                </a:solidFill>
                <a:latin typeface="Arial"/>
                <a:ea typeface="Arial"/>
                <a:cs typeface="Arial"/>
                <a:sym typeface="Arial"/>
              </a:rPr>
              <a:t> </a:t>
            </a:r>
          </a:p>
        </p:txBody>
      </p:sp>
      <p:sp>
        <p:nvSpPr>
          <p:cNvPr id="507" name="Shape 507"/>
          <p:cNvSpPr/>
          <p:nvPr/>
        </p:nvSpPr>
        <p:spPr>
          <a:xfrm rot="-2167046">
            <a:off x="2693129" y="2341630"/>
            <a:ext cx="2880917" cy="769440"/>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4400" b="1" cap="none">
                <a:solidFill>
                  <a:srgbClr val="FF0000"/>
                </a:solidFill>
                <a:latin typeface="Arial"/>
                <a:ea typeface="Arial"/>
                <a:cs typeface="Arial"/>
                <a:sym typeface="Arial"/>
              </a:rPr>
              <a:t>Lost data!</a:t>
            </a:r>
          </a:p>
        </p:txBody>
      </p:sp>
      <p:sp>
        <p:nvSpPr>
          <p:cNvPr id="508"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a:t>Don’t end up here!</a:t>
            </a:r>
          </a:p>
        </p:txBody>
      </p:sp>
      <p:sp>
        <p:nvSpPr>
          <p:cNvPr id="509" name="Shape 509"/>
          <p:cNvSpPr txBox="1"/>
          <p:nvPr/>
        </p:nvSpPr>
        <p:spPr>
          <a:xfrm>
            <a:off x="2041768" y="58615"/>
            <a:ext cx="184666" cy="369332"/>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0" name="Shape 510"/>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Shape 516"/>
          <p:cNvSpPr txBox="1"/>
          <p:nvPr/>
        </p:nvSpPr>
        <p:spPr>
          <a:xfrm>
            <a:off x="838199" y="3972342"/>
            <a:ext cx="7467600" cy="2123700"/>
          </a:xfrm>
          <a:prstGeom prst="rect">
            <a:avLst/>
          </a:prstGeom>
          <a:solidFill>
            <a:schemeClr val="lt1"/>
          </a:solidFill>
          <a:ln>
            <a:noFill/>
          </a:ln>
        </p:spPr>
        <p:txBody>
          <a:bodyPr lIns="137150" tIns="91425" rIns="137150" bIns="91425" anchor="t" anchorCtr="0">
            <a:noAutofit/>
          </a:bodyPr>
          <a:lstStyle/>
          <a:p>
            <a:pPr marL="0" marR="0" lvl="0" indent="0" algn="just" rtl="0">
              <a:spcBef>
                <a:spcPts val="0"/>
              </a:spcBef>
              <a:spcAft>
                <a:spcPts val="0"/>
              </a:spcAft>
              <a:buSzPct val="25000"/>
              <a:buNone/>
            </a:pPr>
            <a:r>
              <a:rPr lang="en-US" sz="2400">
                <a:solidFill>
                  <a:srgbClr val="666666"/>
                </a:solidFill>
                <a:latin typeface="Arial"/>
                <a:ea typeface="Arial"/>
                <a:cs typeface="Arial"/>
                <a:sym typeface="Arial"/>
              </a:rPr>
              <a:t>Multiple errors in table</a:t>
            </a:r>
          </a:p>
          <a:p>
            <a:pPr marL="0" marR="0" lvl="0" indent="0" algn="just" rtl="0">
              <a:spcBef>
                <a:spcPts val="1200"/>
              </a:spcBef>
              <a:spcAft>
                <a:spcPts val="0"/>
              </a:spcAft>
              <a:buNone/>
            </a:pPr>
            <a:endParaRPr/>
          </a:p>
        </p:txBody>
      </p:sp>
      <p:sp>
        <p:nvSpPr>
          <p:cNvPr id="517" name="Shape 517"/>
          <p:cNvSpPr txBox="1">
            <a:spLocks noGrp="1"/>
          </p:cNvSpPr>
          <p:nvPr>
            <p:ph type="body" idx="4294967295"/>
          </p:nvPr>
        </p:nvSpPr>
        <p:spPr>
          <a:xfrm>
            <a:off x="457200" y="533400"/>
            <a:ext cx="7162800" cy="2443800"/>
          </a:xfrm>
          <a:prstGeom prst="rect">
            <a:avLst/>
          </a:prstGeom>
          <a:noFill/>
          <a:ln>
            <a:noFill/>
          </a:ln>
        </p:spPr>
        <p:txBody>
          <a:bodyPr lIns="0" tIns="0" rIns="0" bIns="0" anchor="t" anchorCtr="0">
            <a:noAutofit/>
          </a:bodyPr>
          <a:lstStyle/>
          <a:p>
            <a:pPr marL="91440" marR="0" lvl="0" indent="-2539" algn="l" rtl="0">
              <a:spcBef>
                <a:spcPts val="0"/>
              </a:spcBef>
              <a:spcAft>
                <a:spcPts val="0"/>
              </a:spcAft>
              <a:buClr>
                <a:schemeClr val="dk2"/>
              </a:buClr>
              <a:buSzPct val="25000"/>
              <a:buFont typeface="Times New Roman"/>
              <a:buNone/>
            </a:pPr>
            <a:r>
              <a:rPr lang="en-US" sz="1400" b="0" i="0" u="none" strike="noStrike" cap="none">
                <a:solidFill>
                  <a:srgbClr val="7F7F7F"/>
                </a:solidFill>
                <a:latin typeface="Source Sans Pro"/>
                <a:ea typeface="Source Sans Pro"/>
                <a:cs typeface="Source Sans Pro"/>
                <a:sym typeface="Source Sans Pro"/>
              </a:rPr>
              <a:t> </a:t>
            </a:r>
          </a:p>
        </p:txBody>
      </p:sp>
      <p:pic>
        <p:nvPicPr>
          <p:cNvPr id="518" name="Shape 518"/>
          <p:cNvPicPr preferRelativeResize="0"/>
          <p:nvPr/>
        </p:nvPicPr>
        <p:blipFill rotWithShape="1">
          <a:blip r:embed="rId3">
            <a:alphaModFix/>
          </a:blip>
          <a:srcRect/>
          <a:stretch/>
        </p:blipFill>
        <p:spPr>
          <a:xfrm>
            <a:off x="838199" y="1481799"/>
            <a:ext cx="7162800" cy="2490600"/>
          </a:xfrm>
          <a:prstGeom prst="rect">
            <a:avLst/>
          </a:prstGeom>
          <a:noFill/>
          <a:ln w="9525" cap="flat" cmpd="sng">
            <a:solidFill>
              <a:srgbClr val="080D12"/>
            </a:solidFill>
            <a:prstDash val="solid"/>
            <a:round/>
            <a:headEnd type="none" w="med" len="med"/>
            <a:tailEnd type="none" w="med" len="med"/>
          </a:ln>
          <a:effectLst>
            <a:outerShdw blurRad="50799" dist="38100" dir="16200000" rotWithShape="0">
              <a:srgbClr val="000000">
                <a:alpha val="40000"/>
              </a:srgbClr>
            </a:outerShdw>
          </a:effectLst>
        </p:spPr>
      </p:pic>
      <p:sp>
        <p:nvSpPr>
          <p:cNvPr id="519" name="Shape 519"/>
          <p:cNvSpPr/>
          <p:nvPr/>
        </p:nvSpPr>
        <p:spPr>
          <a:xfrm>
            <a:off x="2449286" y="6627167"/>
            <a:ext cx="5943600" cy="2307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900" u="sng">
                <a:solidFill>
                  <a:schemeClr val="hlink"/>
                </a:solidFill>
                <a:latin typeface="Arial"/>
                <a:ea typeface="Arial"/>
                <a:cs typeface="Arial"/>
                <a:sym typeface="Arial"/>
                <a:hlinkClick r:id="rId4"/>
              </a:rPr>
              <a:t>http://retractionwatch.com/2013/10/30/nejm-paper-on-sleep-apnea-retracted-when-original-data-cant-be-found/</a:t>
            </a:r>
            <a:r>
              <a:rPr lang="en-US" sz="900">
                <a:solidFill>
                  <a:schemeClr val="dk1"/>
                </a:solidFill>
                <a:latin typeface="Arial"/>
                <a:ea typeface="Arial"/>
                <a:cs typeface="Arial"/>
                <a:sym typeface="Arial"/>
              </a:rPr>
              <a:t> </a:t>
            </a:r>
          </a:p>
        </p:txBody>
      </p:sp>
      <p:sp>
        <p:nvSpPr>
          <p:cNvPr id="520" name="Shape 520"/>
          <p:cNvSpPr/>
          <p:nvPr/>
        </p:nvSpPr>
        <p:spPr>
          <a:xfrm rot="-2167012">
            <a:off x="2693185" y="2341684"/>
            <a:ext cx="2880728" cy="769506"/>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4400" b="1" cap="none">
                <a:solidFill>
                  <a:srgbClr val="FF0000"/>
                </a:solidFill>
                <a:latin typeface="Arial"/>
                <a:ea typeface="Arial"/>
                <a:cs typeface="Arial"/>
                <a:sym typeface="Arial"/>
              </a:rPr>
              <a:t>Lost data!</a:t>
            </a:r>
          </a:p>
        </p:txBody>
      </p:sp>
      <p:sp>
        <p:nvSpPr>
          <p:cNvPr id="522" name="Shape 522"/>
          <p:cNvSpPr txBox="1"/>
          <p:nvPr/>
        </p:nvSpPr>
        <p:spPr>
          <a:xfrm>
            <a:off x="2041768" y="58615"/>
            <a:ext cx="184800" cy="3693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3" name="Shape 52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43</a:t>
            </a:fld>
            <a:endParaRPr lang="en-US"/>
          </a:p>
        </p:txBody>
      </p:sp>
      <p:sp>
        <p:nvSpPr>
          <p:cNvPr id="11"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a:t>Don’t end up here!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Shape 529"/>
          <p:cNvSpPr txBox="1"/>
          <p:nvPr/>
        </p:nvSpPr>
        <p:spPr>
          <a:xfrm>
            <a:off x="838199" y="3972342"/>
            <a:ext cx="7467600" cy="2123700"/>
          </a:xfrm>
          <a:prstGeom prst="rect">
            <a:avLst/>
          </a:prstGeom>
          <a:solidFill>
            <a:schemeClr val="lt1"/>
          </a:solidFill>
          <a:ln>
            <a:noFill/>
          </a:ln>
        </p:spPr>
        <p:txBody>
          <a:bodyPr lIns="137150" tIns="91425" rIns="137150" bIns="91425" anchor="t" anchorCtr="0">
            <a:noAutofit/>
          </a:bodyPr>
          <a:lstStyle/>
          <a:p>
            <a:pPr marL="0" marR="0" lvl="0" indent="0" algn="just" rtl="0">
              <a:spcBef>
                <a:spcPts val="0"/>
              </a:spcBef>
              <a:spcAft>
                <a:spcPts val="0"/>
              </a:spcAft>
              <a:buSzPct val="25000"/>
              <a:buNone/>
            </a:pPr>
            <a:r>
              <a:rPr lang="en-US" sz="2400">
                <a:solidFill>
                  <a:srgbClr val="666666"/>
                </a:solidFill>
                <a:latin typeface="Arial"/>
                <a:ea typeface="Arial"/>
                <a:cs typeface="Arial"/>
                <a:sym typeface="Arial"/>
              </a:rPr>
              <a:t>Multiple errors in table</a:t>
            </a:r>
          </a:p>
          <a:p>
            <a:pPr marL="0" marR="0" lvl="0" indent="0" algn="just" rtl="0">
              <a:spcBef>
                <a:spcPts val="1200"/>
              </a:spcBef>
              <a:spcAft>
                <a:spcPts val="0"/>
              </a:spcAft>
              <a:buSzPct val="25000"/>
              <a:buNone/>
            </a:pPr>
            <a:r>
              <a:rPr lang="en-US" sz="2400">
                <a:solidFill>
                  <a:srgbClr val="666666"/>
                </a:solidFill>
                <a:latin typeface="Arial"/>
                <a:ea typeface="Arial"/>
                <a:cs typeface="Arial"/>
                <a:sym typeface="Arial"/>
              </a:rPr>
              <a:t>	Did not alter conclusions in article</a:t>
            </a:r>
          </a:p>
          <a:p>
            <a:pPr marL="0" marR="0" lvl="0" indent="0" algn="just" rtl="0">
              <a:spcBef>
                <a:spcPts val="1200"/>
              </a:spcBef>
              <a:spcAft>
                <a:spcPts val="0"/>
              </a:spcAft>
              <a:buSzPct val="25000"/>
              <a:buNone/>
            </a:pPr>
            <a:r>
              <a:rPr lang="en-US" sz="2400">
                <a:solidFill>
                  <a:srgbClr val="666666"/>
                </a:solidFill>
                <a:latin typeface="Arial"/>
                <a:ea typeface="Arial"/>
                <a:cs typeface="Arial"/>
                <a:sym typeface="Arial"/>
              </a:rPr>
              <a:t>	</a:t>
            </a:r>
          </a:p>
        </p:txBody>
      </p:sp>
      <p:sp>
        <p:nvSpPr>
          <p:cNvPr id="530" name="Shape 530"/>
          <p:cNvSpPr txBox="1">
            <a:spLocks noGrp="1"/>
          </p:cNvSpPr>
          <p:nvPr>
            <p:ph type="body" idx="4294967295"/>
          </p:nvPr>
        </p:nvSpPr>
        <p:spPr>
          <a:xfrm>
            <a:off x="457200" y="533400"/>
            <a:ext cx="7162800" cy="2443800"/>
          </a:xfrm>
          <a:prstGeom prst="rect">
            <a:avLst/>
          </a:prstGeom>
          <a:noFill/>
          <a:ln>
            <a:noFill/>
          </a:ln>
        </p:spPr>
        <p:txBody>
          <a:bodyPr lIns="0" tIns="0" rIns="0" bIns="0" anchor="t" anchorCtr="0">
            <a:noAutofit/>
          </a:bodyPr>
          <a:lstStyle/>
          <a:p>
            <a:pPr marL="91440" marR="0" lvl="0" indent="-2539" algn="l" rtl="0">
              <a:spcBef>
                <a:spcPts val="0"/>
              </a:spcBef>
              <a:spcAft>
                <a:spcPts val="0"/>
              </a:spcAft>
              <a:buClr>
                <a:schemeClr val="dk2"/>
              </a:buClr>
              <a:buSzPct val="25000"/>
              <a:buFont typeface="Times New Roman"/>
              <a:buNone/>
            </a:pPr>
            <a:r>
              <a:rPr lang="en-US" sz="1400" b="0" i="0" u="none" strike="noStrike" cap="none">
                <a:solidFill>
                  <a:srgbClr val="7F7F7F"/>
                </a:solidFill>
                <a:latin typeface="Source Sans Pro"/>
                <a:ea typeface="Source Sans Pro"/>
                <a:cs typeface="Source Sans Pro"/>
                <a:sym typeface="Source Sans Pro"/>
              </a:rPr>
              <a:t> </a:t>
            </a:r>
          </a:p>
        </p:txBody>
      </p:sp>
      <p:pic>
        <p:nvPicPr>
          <p:cNvPr id="531" name="Shape 531"/>
          <p:cNvPicPr preferRelativeResize="0"/>
          <p:nvPr/>
        </p:nvPicPr>
        <p:blipFill rotWithShape="1">
          <a:blip r:embed="rId3">
            <a:alphaModFix/>
          </a:blip>
          <a:srcRect/>
          <a:stretch/>
        </p:blipFill>
        <p:spPr>
          <a:xfrm>
            <a:off x="838199" y="1481799"/>
            <a:ext cx="7162800" cy="2490600"/>
          </a:xfrm>
          <a:prstGeom prst="rect">
            <a:avLst/>
          </a:prstGeom>
          <a:noFill/>
          <a:ln w="9525" cap="flat" cmpd="sng">
            <a:solidFill>
              <a:srgbClr val="080D12"/>
            </a:solidFill>
            <a:prstDash val="solid"/>
            <a:round/>
            <a:headEnd type="none" w="med" len="med"/>
            <a:tailEnd type="none" w="med" len="med"/>
          </a:ln>
          <a:effectLst>
            <a:outerShdw blurRad="50799" dist="38100" dir="16200000" rotWithShape="0">
              <a:srgbClr val="000000">
                <a:alpha val="40000"/>
              </a:srgbClr>
            </a:outerShdw>
          </a:effectLst>
        </p:spPr>
      </p:pic>
      <p:sp>
        <p:nvSpPr>
          <p:cNvPr id="532" name="Shape 532"/>
          <p:cNvSpPr/>
          <p:nvPr/>
        </p:nvSpPr>
        <p:spPr>
          <a:xfrm>
            <a:off x="2449286" y="6627167"/>
            <a:ext cx="5943600" cy="2307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900" u="sng">
                <a:solidFill>
                  <a:schemeClr val="hlink"/>
                </a:solidFill>
                <a:latin typeface="Arial"/>
                <a:ea typeface="Arial"/>
                <a:cs typeface="Arial"/>
                <a:sym typeface="Arial"/>
                <a:hlinkClick r:id="rId4"/>
              </a:rPr>
              <a:t>http://retractionwatch.com/2013/10/30/nejm-paper-on-sleep-apnea-retracted-when-original-data-cant-be-found/</a:t>
            </a:r>
            <a:r>
              <a:rPr lang="en-US" sz="900">
                <a:solidFill>
                  <a:schemeClr val="dk1"/>
                </a:solidFill>
                <a:latin typeface="Arial"/>
                <a:ea typeface="Arial"/>
                <a:cs typeface="Arial"/>
                <a:sym typeface="Arial"/>
              </a:rPr>
              <a:t> </a:t>
            </a:r>
          </a:p>
        </p:txBody>
      </p:sp>
      <p:sp>
        <p:nvSpPr>
          <p:cNvPr id="533" name="Shape 533"/>
          <p:cNvSpPr/>
          <p:nvPr/>
        </p:nvSpPr>
        <p:spPr>
          <a:xfrm rot="-2167012">
            <a:off x="2693185" y="2341684"/>
            <a:ext cx="2880728" cy="769506"/>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4400" b="1" cap="none">
                <a:solidFill>
                  <a:srgbClr val="FF0000"/>
                </a:solidFill>
                <a:latin typeface="Arial"/>
                <a:ea typeface="Arial"/>
                <a:cs typeface="Arial"/>
                <a:sym typeface="Arial"/>
              </a:rPr>
              <a:t>Lost data!</a:t>
            </a:r>
          </a:p>
        </p:txBody>
      </p:sp>
      <p:sp>
        <p:nvSpPr>
          <p:cNvPr id="535" name="Shape 535"/>
          <p:cNvSpPr txBox="1"/>
          <p:nvPr/>
        </p:nvSpPr>
        <p:spPr>
          <a:xfrm>
            <a:off x="2041768" y="58615"/>
            <a:ext cx="184800" cy="3693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6" name="Shape 53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44</a:t>
            </a:fld>
            <a:endParaRPr lang="en-US"/>
          </a:p>
        </p:txBody>
      </p:sp>
      <p:sp>
        <p:nvSpPr>
          <p:cNvPr id="11"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a:t>Don’t end up here!</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Shape 542"/>
          <p:cNvSpPr txBox="1"/>
          <p:nvPr/>
        </p:nvSpPr>
        <p:spPr>
          <a:xfrm>
            <a:off x="838199" y="3972342"/>
            <a:ext cx="7467600" cy="2123700"/>
          </a:xfrm>
          <a:prstGeom prst="rect">
            <a:avLst/>
          </a:prstGeom>
          <a:solidFill>
            <a:schemeClr val="lt1"/>
          </a:solidFill>
          <a:ln>
            <a:noFill/>
          </a:ln>
        </p:spPr>
        <p:txBody>
          <a:bodyPr lIns="137150" tIns="91425" rIns="137150" bIns="91425" anchor="t" anchorCtr="0">
            <a:noAutofit/>
          </a:bodyPr>
          <a:lstStyle/>
          <a:p>
            <a:pPr marL="0" marR="0" lvl="0" indent="0" algn="just" rtl="0">
              <a:spcBef>
                <a:spcPts val="0"/>
              </a:spcBef>
              <a:spcAft>
                <a:spcPts val="0"/>
              </a:spcAft>
              <a:buSzPct val="25000"/>
              <a:buNone/>
            </a:pPr>
            <a:r>
              <a:rPr lang="en-US" sz="2400">
                <a:solidFill>
                  <a:srgbClr val="666666"/>
                </a:solidFill>
                <a:latin typeface="Arial"/>
                <a:ea typeface="Arial"/>
                <a:cs typeface="Arial"/>
                <a:sym typeface="Arial"/>
              </a:rPr>
              <a:t>Multiple errors in table</a:t>
            </a:r>
          </a:p>
          <a:p>
            <a:pPr marL="0" marR="0" lvl="0" indent="0" algn="just" rtl="0">
              <a:spcBef>
                <a:spcPts val="1200"/>
              </a:spcBef>
              <a:spcAft>
                <a:spcPts val="0"/>
              </a:spcAft>
              <a:buSzPct val="25000"/>
              <a:buNone/>
            </a:pPr>
            <a:r>
              <a:rPr lang="en-US" sz="2400">
                <a:solidFill>
                  <a:srgbClr val="666666"/>
                </a:solidFill>
                <a:latin typeface="Arial"/>
                <a:ea typeface="Arial"/>
                <a:cs typeface="Arial"/>
                <a:sym typeface="Arial"/>
              </a:rPr>
              <a:t>	Did not alter conclusions in article</a:t>
            </a:r>
          </a:p>
          <a:p>
            <a:pPr marL="0" marR="0" lvl="0" indent="0" algn="just" rtl="0">
              <a:spcBef>
                <a:spcPts val="1200"/>
              </a:spcBef>
              <a:spcAft>
                <a:spcPts val="0"/>
              </a:spcAft>
              <a:buSzPct val="25000"/>
              <a:buNone/>
            </a:pPr>
            <a:r>
              <a:rPr lang="en-US" sz="2400">
                <a:solidFill>
                  <a:srgbClr val="666666"/>
                </a:solidFill>
                <a:latin typeface="Arial"/>
                <a:ea typeface="Arial"/>
                <a:cs typeface="Arial"/>
                <a:sym typeface="Arial"/>
              </a:rPr>
              <a:t>		</a:t>
            </a:r>
            <a:r>
              <a:rPr lang="en-US" sz="2400" b="1">
                <a:solidFill>
                  <a:srgbClr val="FF0000"/>
                </a:solidFill>
              </a:rPr>
              <a:t>BUT,</a:t>
            </a:r>
            <a:r>
              <a:rPr lang="en-US" sz="2400">
                <a:solidFill>
                  <a:srgbClr val="666666"/>
                </a:solidFill>
              </a:rPr>
              <a:t> could not locate primary data</a:t>
            </a:r>
          </a:p>
          <a:p>
            <a:pPr marL="0" marR="0" lvl="0" indent="0" algn="just" rtl="0">
              <a:spcBef>
                <a:spcPts val="1200"/>
              </a:spcBef>
              <a:spcAft>
                <a:spcPts val="0"/>
              </a:spcAft>
              <a:buNone/>
            </a:pPr>
            <a:endParaRPr sz="2400">
              <a:solidFill>
                <a:srgbClr val="666666"/>
              </a:solidFill>
            </a:endParaRPr>
          </a:p>
        </p:txBody>
      </p:sp>
      <p:sp>
        <p:nvSpPr>
          <p:cNvPr id="543" name="Shape 543"/>
          <p:cNvSpPr txBox="1">
            <a:spLocks noGrp="1"/>
          </p:cNvSpPr>
          <p:nvPr>
            <p:ph type="body" idx="4294967295"/>
          </p:nvPr>
        </p:nvSpPr>
        <p:spPr>
          <a:xfrm>
            <a:off x="457200" y="533400"/>
            <a:ext cx="7162800" cy="2443800"/>
          </a:xfrm>
          <a:prstGeom prst="rect">
            <a:avLst/>
          </a:prstGeom>
          <a:noFill/>
          <a:ln>
            <a:noFill/>
          </a:ln>
        </p:spPr>
        <p:txBody>
          <a:bodyPr lIns="0" tIns="0" rIns="0" bIns="0" anchor="t" anchorCtr="0">
            <a:noAutofit/>
          </a:bodyPr>
          <a:lstStyle/>
          <a:p>
            <a:pPr marL="91440" marR="0" lvl="0" indent="-2539" algn="l" rtl="0">
              <a:spcBef>
                <a:spcPts val="0"/>
              </a:spcBef>
              <a:spcAft>
                <a:spcPts val="0"/>
              </a:spcAft>
              <a:buClr>
                <a:schemeClr val="dk2"/>
              </a:buClr>
              <a:buSzPct val="25000"/>
              <a:buFont typeface="Times New Roman"/>
              <a:buNone/>
            </a:pPr>
            <a:r>
              <a:rPr lang="en-US" sz="1400" b="0" i="0" u="none" strike="noStrike" cap="none">
                <a:solidFill>
                  <a:srgbClr val="7F7F7F"/>
                </a:solidFill>
                <a:latin typeface="Source Sans Pro"/>
                <a:ea typeface="Source Sans Pro"/>
                <a:cs typeface="Source Sans Pro"/>
                <a:sym typeface="Source Sans Pro"/>
              </a:rPr>
              <a:t> </a:t>
            </a:r>
          </a:p>
        </p:txBody>
      </p:sp>
      <p:pic>
        <p:nvPicPr>
          <p:cNvPr id="544" name="Shape 544"/>
          <p:cNvPicPr preferRelativeResize="0"/>
          <p:nvPr/>
        </p:nvPicPr>
        <p:blipFill rotWithShape="1">
          <a:blip r:embed="rId3">
            <a:alphaModFix/>
          </a:blip>
          <a:srcRect/>
          <a:stretch/>
        </p:blipFill>
        <p:spPr>
          <a:xfrm>
            <a:off x="838199" y="1481799"/>
            <a:ext cx="7162800" cy="2490600"/>
          </a:xfrm>
          <a:prstGeom prst="rect">
            <a:avLst/>
          </a:prstGeom>
          <a:noFill/>
          <a:ln w="9525" cap="flat" cmpd="sng">
            <a:solidFill>
              <a:srgbClr val="080D12"/>
            </a:solidFill>
            <a:prstDash val="solid"/>
            <a:round/>
            <a:headEnd type="none" w="med" len="med"/>
            <a:tailEnd type="none" w="med" len="med"/>
          </a:ln>
          <a:effectLst>
            <a:outerShdw blurRad="50799" dist="38100" dir="16200000" rotWithShape="0">
              <a:srgbClr val="000000">
                <a:alpha val="40000"/>
              </a:srgbClr>
            </a:outerShdw>
          </a:effectLst>
        </p:spPr>
      </p:pic>
      <p:sp>
        <p:nvSpPr>
          <p:cNvPr id="545" name="Shape 545"/>
          <p:cNvSpPr/>
          <p:nvPr/>
        </p:nvSpPr>
        <p:spPr>
          <a:xfrm>
            <a:off x="2449286" y="6627167"/>
            <a:ext cx="5943600" cy="2307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900" u="sng">
                <a:solidFill>
                  <a:schemeClr val="hlink"/>
                </a:solidFill>
                <a:latin typeface="Arial"/>
                <a:ea typeface="Arial"/>
                <a:cs typeface="Arial"/>
                <a:sym typeface="Arial"/>
                <a:hlinkClick r:id="rId4"/>
              </a:rPr>
              <a:t>http://retractionwatch.com/2013/10/30/nejm-paper-on-sleep-apnea-retracted-when-original-data-cant-be-found/</a:t>
            </a:r>
            <a:r>
              <a:rPr lang="en-US" sz="900">
                <a:solidFill>
                  <a:schemeClr val="dk1"/>
                </a:solidFill>
                <a:latin typeface="Arial"/>
                <a:ea typeface="Arial"/>
                <a:cs typeface="Arial"/>
                <a:sym typeface="Arial"/>
              </a:rPr>
              <a:t> </a:t>
            </a:r>
          </a:p>
        </p:txBody>
      </p:sp>
      <p:sp>
        <p:nvSpPr>
          <p:cNvPr id="546" name="Shape 546"/>
          <p:cNvSpPr/>
          <p:nvPr/>
        </p:nvSpPr>
        <p:spPr>
          <a:xfrm rot="-2167012">
            <a:off x="2693185" y="2341684"/>
            <a:ext cx="2880728" cy="769506"/>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4400" b="1" cap="none">
                <a:solidFill>
                  <a:srgbClr val="FF0000"/>
                </a:solidFill>
                <a:latin typeface="Arial"/>
                <a:ea typeface="Arial"/>
                <a:cs typeface="Arial"/>
                <a:sym typeface="Arial"/>
              </a:rPr>
              <a:t>Lost data!</a:t>
            </a:r>
          </a:p>
        </p:txBody>
      </p:sp>
      <p:sp>
        <p:nvSpPr>
          <p:cNvPr id="548" name="Shape 548"/>
          <p:cNvSpPr txBox="1"/>
          <p:nvPr/>
        </p:nvSpPr>
        <p:spPr>
          <a:xfrm>
            <a:off x="2041768" y="58615"/>
            <a:ext cx="184800" cy="3693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49" name="Shape 54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45</a:t>
            </a:fld>
            <a:endParaRPr lang="en-US"/>
          </a:p>
        </p:txBody>
      </p:sp>
      <p:sp>
        <p:nvSpPr>
          <p:cNvPr id="11"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a:t>Don’t end up here!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12"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a:t>Don’t end up here!</a:t>
            </a:r>
          </a:p>
        </p:txBody>
      </p:sp>
      <p:sp>
        <p:nvSpPr>
          <p:cNvPr id="555" name="Shape 555"/>
          <p:cNvSpPr txBox="1"/>
          <p:nvPr/>
        </p:nvSpPr>
        <p:spPr>
          <a:xfrm>
            <a:off x="838199" y="3972342"/>
            <a:ext cx="7467600" cy="2123700"/>
          </a:xfrm>
          <a:prstGeom prst="rect">
            <a:avLst/>
          </a:prstGeom>
          <a:solidFill>
            <a:schemeClr val="lt1"/>
          </a:solidFill>
          <a:ln>
            <a:noFill/>
          </a:ln>
        </p:spPr>
        <p:txBody>
          <a:bodyPr lIns="137150" tIns="91425" rIns="137150" bIns="91425" anchor="t" anchorCtr="0">
            <a:noAutofit/>
          </a:bodyPr>
          <a:lstStyle/>
          <a:p>
            <a:pPr marL="0" marR="0" lvl="0" indent="0" algn="just" rtl="0">
              <a:spcBef>
                <a:spcPts val="0"/>
              </a:spcBef>
              <a:spcAft>
                <a:spcPts val="0"/>
              </a:spcAft>
              <a:buSzPct val="25000"/>
              <a:buNone/>
            </a:pPr>
            <a:r>
              <a:rPr lang="en-US" sz="2400">
                <a:solidFill>
                  <a:srgbClr val="666666"/>
                </a:solidFill>
                <a:latin typeface="Arial"/>
                <a:ea typeface="Arial"/>
                <a:cs typeface="Arial"/>
                <a:sym typeface="Arial"/>
              </a:rPr>
              <a:t>Multiple errors in table</a:t>
            </a:r>
          </a:p>
          <a:p>
            <a:pPr marL="0" marR="0" lvl="0" indent="0" algn="just" rtl="0">
              <a:spcBef>
                <a:spcPts val="1200"/>
              </a:spcBef>
              <a:spcAft>
                <a:spcPts val="0"/>
              </a:spcAft>
              <a:buSzPct val="25000"/>
              <a:buNone/>
            </a:pPr>
            <a:r>
              <a:rPr lang="en-US" sz="2400">
                <a:solidFill>
                  <a:srgbClr val="666666"/>
                </a:solidFill>
                <a:latin typeface="Arial"/>
                <a:ea typeface="Arial"/>
                <a:cs typeface="Arial"/>
                <a:sym typeface="Arial"/>
              </a:rPr>
              <a:t>	Did not alter conclusions in article</a:t>
            </a:r>
          </a:p>
          <a:p>
            <a:pPr marL="0" marR="0" lvl="0" indent="0" algn="just" rtl="0">
              <a:spcBef>
                <a:spcPts val="1200"/>
              </a:spcBef>
              <a:spcAft>
                <a:spcPts val="0"/>
              </a:spcAft>
              <a:buSzPct val="25000"/>
              <a:buNone/>
            </a:pPr>
            <a:r>
              <a:rPr lang="en-US" sz="2400">
                <a:solidFill>
                  <a:srgbClr val="666666"/>
                </a:solidFill>
                <a:latin typeface="Arial"/>
                <a:ea typeface="Arial"/>
                <a:cs typeface="Arial"/>
                <a:sym typeface="Arial"/>
              </a:rPr>
              <a:t>		</a:t>
            </a:r>
            <a:r>
              <a:rPr lang="en-US" sz="2400" b="1">
                <a:solidFill>
                  <a:srgbClr val="FF0000"/>
                </a:solidFill>
                <a:latin typeface="Arial"/>
                <a:ea typeface="Arial"/>
                <a:cs typeface="Arial"/>
                <a:sym typeface="Arial"/>
              </a:rPr>
              <a:t>BUT,</a:t>
            </a:r>
            <a:r>
              <a:rPr lang="en-US" sz="2400">
                <a:solidFill>
                  <a:srgbClr val="666666"/>
                </a:solidFill>
                <a:latin typeface="Arial"/>
                <a:ea typeface="Arial"/>
                <a:cs typeface="Arial"/>
                <a:sym typeface="Arial"/>
              </a:rPr>
              <a:t> could not locate primary data</a:t>
            </a:r>
          </a:p>
          <a:p>
            <a:pPr marL="0" marR="0" lvl="0" indent="0" algn="just" rtl="0">
              <a:spcBef>
                <a:spcPts val="1200"/>
              </a:spcBef>
              <a:spcAft>
                <a:spcPts val="0"/>
              </a:spcAft>
              <a:buSzPct val="25000"/>
              <a:buNone/>
            </a:pPr>
            <a:r>
              <a:rPr lang="en-US" sz="2400" b="1">
                <a:solidFill>
                  <a:srgbClr val="FF0000"/>
                </a:solidFill>
                <a:latin typeface="Arial"/>
                <a:ea typeface="Arial"/>
                <a:cs typeface="Arial"/>
                <a:sym typeface="Arial"/>
              </a:rPr>
              <a:t>			</a:t>
            </a:r>
          </a:p>
        </p:txBody>
      </p:sp>
      <p:sp>
        <p:nvSpPr>
          <p:cNvPr id="556" name="Shape 556"/>
          <p:cNvSpPr txBox="1">
            <a:spLocks noGrp="1"/>
          </p:cNvSpPr>
          <p:nvPr>
            <p:ph type="body" idx="4294967295"/>
          </p:nvPr>
        </p:nvSpPr>
        <p:spPr>
          <a:xfrm>
            <a:off x="457200" y="533400"/>
            <a:ext cx="7162800" cy="2443800"/>
          </a:xfrm>
          <a:prstGeom prst="rect">
            <a:avLst/>
          </a:prstGeom>
          <a:noFill/>
          <a:ln>
            <a:noFill/>
          </a:ln>
        </p:spPr>
        <p:txBody>
          <a:bodyPr lIns="0" tIns="0" rIns="0" bIns="0" anchor="t" anchorCtr="0">
            <a:noAutofit/>
          </a:bodyPr>
          <a:lstStyle/>
          <a:p>
            <a:pPr marL="91440" marR="0" lvl="0" indent="-2539" algn="l" rtl="0">
              <a:spcBef>
                <a:spcPts val="0"/>
              </a:spcBef>
              <a:spcAft>
                <a:spcPts val="0"/>
              </a:spcAft>
              <a:buClr>
                <a:schemeClr val="dk2"/>
              </a:buClr>
              <a:buSzPct val="25000"/>
              <a:buFont typeface="Times New Roman"/>
              <a:buNone/>
            </a:pPr>
            <a:r>
              <a:rPr lang="en-US" sz="1400" b="0" i="0" u="none" strike="noStrike" cap="none">
                <a:solidFill>
                  <a:srgbClr val="7F7F7F"/>
                </a:solidFill>
                <a:latin typeface="Source Sans Pro"/>
                <a:ea typeface="Source Sans Pro"/>
                <a:cs typeface="Source Sans Pro"/>
                <a:sym typeface="Source Sans Pro"/>
              </a:rPr>
              <a:t> </a:t>
            </a:r>
          </a:p>
        </p:txBody>
      </p:sp>
      <p:pic>
        <p:nvPicPr>
          <p:cNvPr id="557" name="Shape 557"/>
          <p:cNvPicPr preferRelativeResize="0"/>
          <p:nvPr/>
        </p:nvPicPr>
        <p:blipFill rotWithShape="1">
          <a:blip r:embed="rId3">
            <a:alphaModFix/>
          </a:blip>
          <a:srcRect/>
          <a:stretch/>
        </p:blipFill>
        <p:spPr>
          <a:xfrm>
            <a:off x="838199" y="1481799"/>
            <a:ext cx="7162800" cy="2490600"/>
          </a:xfrm>
          <a:prstGeom prst="rect">
            <a:avLst/>
          </a:prstGeom>
          <a:noFill/>
          <a:ln w="9525" cap="flat" cmpd="sng">
            <a:solidFill>
              <a:srgbClr val="080D12"/>
            </a:solidFill>
            <a:prstDash val="solid"/>
            <a:round/>
            <a:headEnd type="none" w="med" len="med"/>
            <a:tailEnd type="none" w="med" len="med"/>
          </a:ln>
          <a:effectLst>
            <a:outerShdw blurRad="50799" dist="38100" dir="16200000" rotWithShape="0">
              <a:srgbClr val="000000">
                <a:alpha val="40000"/>
              </a:srgbClr>
            </a:outerShdw>
          </a:effectLst>
        </p:spPr>
      </p:pic>
      <p:sp>
        <p:nvSpPr>
          <p:cNvPr id="558" name="Shape 558"/>
          <p:cNvSpPr/>
          <p:nvPr/>
        </p:nvSpPr>
        <p:spPr>
          <a:xfrm>
            <a:off x="2449286" y="6627167"/>
            <a:ext cx="5943600" cy="2307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900" u="sng">
                <a:solidFill>
                  <a:schemeClr val="hlink"/>
                </a:solidFill>
                <a:latin typeface="Arial"/>
                <a:ea typeface="Arial"/>
                <a:cs typeface="Arial"/>
                <a:sym typeface="Arial"/>
                <a:hlinkClick r:id="rId4"/>
              </a:rPr>
              <a:t>http://retractionwatch.com/2013/10/30/nejm-paper-on-sleep-apnea-retracted-when-original-data-cant-be-found/</a:t>
            </a:r>
            <a:r>
              <a:rPr lang="en-US" sz="900">
                <a:solidFill>
                  <a:schemeClr val="dk1"/>
                </a:solidFill>
                <a:latin typeface="Arial"/>
                <a:ea typeface="Arial"/>
                <a:cs typeface="Arial"/>
                <a:sym typeface="Arial"/>
              </a:rPr>
              <a:t> </a:t>
            </a:r>
          </a:p>
        </p:txBody>
      </p:sp>
      <p:sp>
        <p:nvSpPr>
          <p:cNvPr id="559" name="Shape 559"/>
          <p:cNvSpPr/>
          <p:nvPr/>
        </p:nvSpPr>
        <p:spPr>
          <a:xfrm rot="-2167012">
            <a:off x="2693185" y="2341684"/>
            <a:ext cx="2880728" cy="769506"/>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4400" b="1" cap="none">
                <a:solidFill>
                  <a:srgbClr val="FF0000"/>
                </a:solidFill>
                <a:latin typeface="Arial"/>
                <a:ea typeface="Arial"/>
                <a:cs typeface="Arial"/>
                <a:sym typeface="Arial"/>
              </a:rPr>
              <a:t>Lost data!</a:t>
            </a:r>
          </a:p>
        </p:txBody>
      </p:sp>
      <p:sp>
        <p:nvSpPr>
          <p:cNvPr id="561" name="Shape 561"/>
          <p:cNvSpPr txBox="1"/>
          <p:nvPr/>
        </p:nvSpPr>
        <p:spPr>
          <a:xfrm>
            <a:off x="2041768" y="58615"/>
            <a:ext cx="184800" cy="3693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2" name="Shape 56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46</a:t>
            </a:fld>
            <a:endParaRPr lang="en-US"/>
          </a:p>
        </p:txBody>
      </p:sp>
      <p:sp>
        <p:nvSpPr>
          <p:cNvPr id="563" name="Shape 563"/>
          <p:cNvSpPr txBox="1"/>
          <p:nvPr/>
        </p:nvSpPr>
        <p:spPr>
          <a:xfrm rot="-2052219">
            <a:off x="346435" y="2230234"/>
            <a:ext cx="8298703" cy="2063651"/>
          </a:xfrm>
          <a:prstGeom prst="rect">
            <a:avLst/>
          </a:prstGeom>
          <a:solidFill>
            <a:srgbClr val="FFFFFF"/>
          </a:solidFill>
          <a:ln w="38100" cap="flat" cmpd="sng">
            <a:solidFill>
              <a:srgbClr val="FF0000"/>
            </a:solidFill>
            <a:prstDash val="dash"/>
            <a:round/>
            <a:headEnd type="none" w="med" len="med"/>
            <a:tailEnd type="none" w="med" len="med"/>
          </a:ln>
        </p:spPr>
        <p:txBody>
          <a:bodyPr lIns="91425" tIns="91425" rIns="91425" bIns="91425" anchor="ctr" anchorCtr="0">
            <a:noAutofit/>
          </a:bodyPr>
          <a:lstStyle/>
          <a:p>
            <a:pPr lvl="0" algn="ctr" rtl="0">
              <a:spcBef>
                <a:spcPts val="1200"/>
              </a:spcBef>
              <a:buNone/>
            </a:pPr>
            <a:r>
              <a:rPr lang="en-US" sz="9600" b="1">
                <a:solidFill>
                  <a:srgbClr val="FF0000"/>
                </a:solidFill>
              </a:rPr>
              <a:t>RETRACTION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Shape 555"/>
          <p:cNvSpPr txBox="1"/>
          <p:nvPr/>
        </p:nvSpPr>
        <p:spPr>
          <a:xfrm>
            <a:off x="838199" y="5572500"/>
            <a:ext cx="7467600" cy="2123700"/>
          </a:xfrm>
          <a:prstGeom prst="rect">
            <a:avLst/>
          </a:prstGeom>
          <a:noFill/>
          <a:ln>
            <a:noFill/>
          </a:ln>
        </p:spPr>
        <p:txBody>
          <a:bodyPr lIns="137150" tIns="91425" rIns="137150" bIns="91425" anchor="t" anchorCtr="0">
            <a:noAutofit/>
          </a:bodyPr>
          <a:lstStyle/>
          <a:p>
            <a:pPr lvl="0" algn="just">
              <a:buSzPct val="25000"/>
            </a:pPr>
            <a:r>
              <a:rPr lang="en-US" sz="1600" dirty="0" smtClean="0"/>
              <a:t>“had </a:t>
            </a:r>
            <a:r>
              <a:rPr lang="en-US" sz="1600" dirty="0"/>
              <a:t>published duplicate pictures in several cases and had repeatedly failed to exert due diligence in </a:t>
            </a:r>
            <a:r>
              <a:rPr lang="en-US" sz="1600" dirty="0" err="1"/>
              <a:t>organising</a:t>
            </a:r>
            <a:r>
              <a:rPr lang="en-US" sz="1600" dirty="0"/>
              <a:t> her area of study over a long period of time</a:t>
            </a:r>
            <a:r>
              <a:rPr lang="en-US" sz="1600" dirty="0" smtClean="0"/>
              <a:t>.”</a:t>
            </a:r>
            <a:r>
              <a:rPr lang="en-US" sz="1600" b="1" dirty="0">
                <a:solidFill>
                  <a:srgbClr val="FF0000"/>
                </a:solidFill>
                <a:sym typeface="Arial"/>
              </a:rPr>
              <a:t>			</a:t>
            </a:r>
          </a:p>
        </p:txBody>
      </p:sp>
      <p:sp>
        <p:nvSpPr>
          <p:cNvPr id="556" name="Shape 556"/>
          <p:cNvSpPr txBox="1">
            <a:spLocks noGrp="1"/>
          </p:cNvSpPr>
          <p:nvPr>
            <p:ph type="body" idx="4294967295"/>
          </p:nvPr>
        </p:nvSpPr>
        <p:spPr>
          <a:xfrm>
            <a:off x="457200" y="533400"/>
            <a:ext cx="7162800" cy="2443800"/>
          </a:xfrm>
          <a:prstGeom prst="rect">
            <a:avLst/>
          </a:prstGeom>
          <a:noFill/>
          <a:ln>
            <a:noFill/>
          </a:ln>
        </p:spPr>
        <p:txBody>
          <a:bodyPr lIns="0" tIns="0" rIns="0" bIns="0" anchor="t" anchorCtr="0">
            <a:noAutofit/>
          </a:bodyPr>
          <a:lstStyle/>
          <a:p>
            <a:pPr marL="91440" marR="0" lvl="0" indent="-2539" algn="l" rtl="0">
              <a:spcBef>
                <a:spcPts val="0"/>
              </a:spcBef>
              <a:spcAft>
                <a:spcPts val="0"/>
              </a:spcAft>
              <a:buClr>
                <a:schemeClr val="dk2"/>
              </a:buClr>
              <a:buSzPct val="25000"/>
              <a:buFont typeface="Times New Roman"/>
              <a:buNone/>
            </a:pPr>
            <a:r>
              <a:rPr lang="en-US" sz="1400" b="0" i="0" u="none" strike="noStrike" cap="none">
                <a:solidFill>
                  <a:srgbClr val="7F7F7F"/>
                </a:solidFill>
                <a:latin typeface="Source Sans Pro"/>
                <a:ea typeface="Source Sans Pro"/>
                <a:cs typeface="Source Sans Pro"/>
                <a:sym typeface="Source Sans Pro"/>
              </a:rPr>
              <a:t> </a:t>
            </a:r>
          </a:p>
        </p:txBody>
      </p:sp>
      <p:sp>
        <p:nvSpPr>
          <p:cNvPr id="561" name="Shape 561"/>
          <p:cNvSpPr txBox="1"/>
          <p:nvPr/>
        </p:nvSpPr>
        <p:spPr>
          <a:xfrm>
            <a:off x="2041768" y="58615"/>
            <a:ext cx="184800" cy="3693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62" name="Shape 562"/>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47</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2047" y="1476102"/>
            <a:ext cx="6839905" cy="3905795"/>
          </a:xfrm>
          <a:prstGeom prst="rect">
            <a:avLst/>
          </a:prstGeom>
          <a:ln w="38100">
            <a:solidFill>
              <a:schemeClr val="tx1"/>
            </a:solidFill>
          </a:ln>
        </p:spPr>
      </p:pic>
      <p:sp>
        <p:nvSpPr>
          <p:cNvPr id="3" name="Rectangle 2"/>
          <p:cNvSpPr/>
          <p:nvPr/>
        </p:nvSpPr>
        <p:spPr>
          <a:xfrm>
            <a:off x="2590800" y="6535579"/>
            <a:ext cx="9296400" cy="246221"/>
          </a:xfrm>
          <a:prstGeom prst="rect">
            <a:avLst/>
          </a:prstGeom>
        </p:spPr>
        <p:txBody>
          <a:bodyPr wrap="square">
            <a:spAutoFit/>
          </a:bodyPr>
          <a:lstStyle/>
          <a:p>
            <a:r>
              <a:rPr lang="en-US" sz="1000" dirty="0">
                <a:hlinkClick r:id="rId4"/>
              </a:rPr>
              <a:t>http://retractionwatch.com/2016/11/02/leading-diabetes-researcher-acted-negligently-probe-concludes</a:t>
            </a:r>
            <a:r>
              <a:rPr lang="en-US" sz="1000" dirty="0" smtClean="0">
                <a:hlinkClick r:id="rId4"/>
              </a:rPr>
              <a:t>/</a:t>
            </a:r>
            <a:r>
              <a:rPr lang="en-US" sz="1000" dirty="0" smtClean="0"/>
              <a:t> </a:t>
            </a:r>
            <a:endParaRPr lang="en-US" sz="1000" dirty="0"/>
          </a:p>
        </p:txBody>
      </p:sp>
      <p:sp>
        <p:nvSpPr>
          <p:cNvPr id="10"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Or here!</a:t>
            </a:r>
            <a:endParaRPr lang="en-US" b="1" dirty="0"/>
          </a:p>
        </p:txBody>
      </p:sp>
    </p:spTree>
    <p:extLst>
      <p:ext uri="{BB962C8B-B14F-4D97-AF65-F5344CB8AC3E}">
        <p14:creationId xmlns:p14="http://schemas.microsoft.com/office/powerpoint/2010/main" val="3789852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stretch>
            <a:fillRect l="-6998" r="-6999"/>
          </a:stretch>
        </a:blipFill>
        <a:effectLst/>
      </p:bgPr>
    </p:bg>
    <p:spTree>
      <p:nvGrpSpPr>
        <p:cNvPr id="1" name="Shape 574"/>
        <p:cNvGrpSpPr/>
        <p:nvPr/>
      </p:nvGrpSpPr>
      <p:grpSpPr>
        <a:xfrm>
          <a:off x="0" y="0"/>
          <a:ext cx="0" cy="0"/>
          <a:chOff x="0" y="0"/>
          <a:chExt cx="0" cy="0"/>
        </a:xfrm>
      </p:grpSpPr>
      <p:sp>
        <p:nvSpPr>
          <p:cNvPr id="575" name="Shape 575"/>
          <p:cNvSpPr txBox="1">
            <a:spLocks noGrp="1"/>
          </p:cNvSpPr>
          <p:nvPr>
            <p:ph type="title"/>
          </p:nvPr>
        </p:nvSpPr>
        <p:spPr>
          <a:xfrm>
            <a:off x="-10886" y="0"/>
            <a:ext cx="9154885" cy="6858000"/>
          </a:xfrm>
          <a:prstGeom prst="rect">
            <a:avLst/>
          </a:prstGeom>
          <a:solidFill>
            <a:srgbClr val="080D12">
              <a:alpha val="58823"/>
            </a:srgbClr>
          </a:solidFill>
          <a:ln>
            <a:noFill/>
          </a:ln>
        </p:spPr>
        <p:txBody>
          <a:bodyPr lIns="0" tIns="0" rIns="0" bIns="0" anchor="t" anchorCtr="0">
            <a:noAutofit/>
          </a:bodyPr>
          <a:lstStyle/>
          <a:p>
            <a:pPr marL="0" marR="0" lvl="0" indent="0" algn="ctr" rtl="0">
              <a:spcBef>
                <a:spcPts val="0"/>
              </a:spcBef>
              <a:spcAft>
                <a:spcPts val="0"/>
              </a:spcAft>
              <a:buSzPct val="25000"/>
              <a:buNone/>
            </a:pPr>
            <a:r>
              <a:rPr lang="en-US" sz="4400" b="1" i="0" u="none" strike="noStrike" cap="none" dirty="0">
                <a:solidFill>
                  <a:schemeClr val="lt1"/>
                </a:solidFill>
                <a:sym typeface="Source Sans Pro"/>
              </a:rPr>
              <a:t/>
            </a:r>
            <a:br>
              <a:rPr lang="en-US" sz="4400" b="1" i="0" u="none" strike="noStrike" cap="none" dirty="0">
                <a:solidFill>
                  <a:schemeClr val="lt1"/>
                </a:solidFill>
                <a:sym typeface="Source Sans Pro"/>
              </a:rPr>
            </a:br>
            <a:r>
              <a:rPr lang="en-US" sz="4400" b="1" i="0" u="none" strike="noStrike" cap="none" dirty="0">
                <a:solidFill>
                  <a:schemeClr val="lt1"/>
                </a:solidFill>
                <a:sym typeface="Source Sans Pro"/>
              </a:rPr>
              <a:t/>
            </a:r>
            <a:br>
              <a:rPr lang="en-US" sz="4400" b="1" i="0" u="none" strike="noStrike" cap="none" dirty="0">
                <a:solidFill>
                  <a:schemeClr val="lt1"/>
                </a:solidFill>
                <a:sym typeface="Source Sans Pro"/>
              </a:rPr>
            </a:br>
            <a:r>
              <a:rPr lang="en-US" sz="4400" b="1" i="0" u="none" strike="noStrike" cap="none" dirty="0">
                <a:solidFill>
                  <a:schemeClr val="lt1"/>
                </a:solidFill>
                <a:sym typeface="Source Sans Pro"/>
              </a:rPr>
              <a:t/>
            </a:r>
            <a:br>
              <a:rPr lang="en-US" sz="4400" b="1" i="0" u="none" strike="noStrike" cap="none" dirty="0">
                <a:solidFill>
                  <a:schemeClr val="lt1"/>
                </a:solidFill>
                <a:sym typeface="Source Sans Pro"/>
              </a:rPr>
            </a:br>
            <a:r>
              <a:rPr lang="en-US" sz="4400" b="1" i="0" u="none" strike="noStrike" cap="none" dirty="0">
                <a:solidFill>
                  <a:schemeClr val="lt1"/>
                </a:solidFill>
                <a:latin typeface="Arial"/>
                <a:ea typeface="Arial"/>
                <a:cs typeface="Arial"/>
                <a:sym typeface="Arial"/>
              </a:rPr>
              <a:t/>
            </a:r>
            <a:br>
              <a:rPr lang="en-US" sz="4400" b="1" i="0" u="none" strike="noStrike" cap="none" dirty="0">
                <a:solidFill>
                  <a:schemeClr val="lt1"/>
                </a:solidFill>
                <a:latin typeface="Arial"/>
                <a:ea typeface="Arial"/>
                <a:cs typeface="Arial"/>
                <a:sym typeface="Arial"/>
              </a:rPr>
            </a:br>
            <a:r>
              <a:rPr lang="en-US" sz="4400" b="1" i="0" u="none" strike="noStrike" cap="none" dirty="0">
                <a:solidFill>
                  <a:schemeClr val="lt1"/>
                </a:solidFill>
                <a:latin typeface="Arial"/>
                <a:ea typeface="Arial"/>
                <a:cs typeface="Arial"/>
                <a:sym typeface="Arial"/>
              </a:rPr>
              <a:t>Data management best practices</a:t>
            </a:r>
            <a:br>
              <a:rPr lang="en-US" sz="4400" b="1" i="0" u="none" strike="noStrike" cap="none" dirty="0">
                <a:solidFill>
                  <a:schemeClr val="lt1"/>
                </a:solidFill>
                <a:latin typeface="Arial"/>
                <a:ea typeface="Arial"/>
                <a:cs typeface="Arial"/>
                <a:sym typeface="Arial"/>
              </a:rPr>
            </a:br>
            <a:endParaRPr lang="en-US" sz="4400" b="1" i="0" u="none" strike="noStrike" cap="none" dirty="0">
              <a:solidFill>
                <a:schemeClr val="lt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Shape 580"/>
          <p:cNvSpPr/>
          <p:nvPr/>
        </p:nvSpPr>
        <p:spPr>
          <a:xfrm>
            <a:off x="-197050" y="2622150"/>
            <a:ext cx="9754800" cy="1448400"/>
          </a:xfrm>
          <a:prstGeom prst="rect">
            <a:avLst/>
          </a:prstGeom>
          <a:solidFill>
            <a:srgbClr val="A64D79"/>
          </a:solidFill>
          <a:ln>
            <a:noFill/>
          </a:ln>
        </p:spPr>
        <p:txBody>
          <a:bodyPr lIns="91425" tIns="91425" rIns="91425" bIns="91425" anchor="ctr" anchorCtr="0">
            <a:noAutofit/>
          </a:bodyPr>
          <a:lstStyle/>
          <a:p>
            <a:pPr lvl="0" rtl="0">
              <a:spcBef>
                <a:spcPts val="0"/>
              </a:spcBef>
              <a:buNone/>
            </a:pPr>
            <a:endParaRPr>
              <a:solidFill>
                <a:srgbClr val="FFFFFF"/>
              </a:solidFill>
            </a:endParaRPr>
          </a:p>
        </p:txBody>
      </p:sp>
      <p:sp>
        <p:nvSpPr>
          <p:cNvPr id="581" name="Shape 58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49</a:t>
            </a:fld>
            <a:endParaRPr lang="en-US"/>
          </a:p>
        </p:txBody>
      </p:sp>
      <p:sp>
        <p:nvSpPr>
          <p:cNvPr id="582" name="Shape 582"/>
          <p:cNvSpPr txBox="1">
            <a:spLocks noGrp="1"/>
          </p:cNvSpPr>
          <p:nvPr>
            <p:ph type="title"/>
          </p:nvPr>
        </p:nvSpPr>
        <p:spPr>
          <a:xfrm>
            <a:off x="490250" y="600200"/>
            <a:ext cx="6367800" cy="5454300"/>
          </a:xfrm>
          <a:prstGeom prst="rect">
            <a:avLst/>
          </a:prstGeom>
        </p:spPr>
        <p:txBody>
          <a:bodyPr lIns="91425" tIns="91425" rIns="91425" bIns="91425" anchor="ctr" anchorCtr="0">
            <a:noAutofit/>
          </a:bodyPr>
          <a:lstStyle/>
          <a:p>
            <a:pPr lvl="0">
              <a:spcBef>
                <a:spcPts val="0"/>
              </a:spcBef>
              <a:buNone/>
            </a:pPr>
            <a:r>
              <a:rPr lang="en-US" b="1">
                <a:solidFill>
                  <a:srgbClr val="FFFFFF"/>
                </a:solidFill>
              </a:rPr>
              <a:t>Files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stretch>
            <a:fillRect t="-48998" b="-48998"/>
          </a:stretch>
        </a:blipFill>
        <a:effectLst/>
      </p:bgPr>
    </p:bg>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0" y="0"/>
            <a:ext cx="9144000" cy="6858000"/>
          </a:xfrm>
          <a:prstGeom prst="rect">
            <a:avLst/>
          </a:prstGeom>
          <a:solidFill>
            <a:srgbClr val="080D12">
              <a:alpha val="55686"/>
            </a:srgbClr>
          </a:solidFill>
          <a:ln>
            <a:noFill/>
          </a:ln>
        </p:spPr>
        <p:txBody>
          <a:bodyPr lIns="0" tIns="0" rIns="0" bIns="0" anchor="t" anchorCtr="0">
            <a:noAutofit/>
          </a:bodyPr>
          <a:lstStyle/>
          <a:p>
            <a:pPr marL="0" marR="0" lvl="0" indent="0" algn="ctr" rtl="0">
              <a:spcBef>
                <a:spcPts val="0"/>
              </a:spcBef>
              <a:spcAft>
                <a:spcPts val="0"/>
              </a:spcAft>
              <a:buSzPct val="25000"/>
              <a:buNone/>
            </a:pPr>
            <a:r>
              <a:rPr lang="en-US" sz="4000" b="0" i="0" u="none" strike="noStrike" cap="none">
                <a:solidFill>
                  <a:schemeClr val="lt1"/>
                </a:solidFill>
                <a:latin typeface="Source Sans Pro"/>
                <a:ea typeface="Source Sans Pro"/>
                <a:cs typeface="Source Sans Pro"/>
                <a:sym typeface="Source Sans Pro"/>
              </a:rPr>
              <a:t/>
            </a:r>
            <a:br>
              <a:rPr lang="en-US" sz="4000" b="0" i="0" u="none" strike="noStrike" cap="none">
                <a:solidFill>
                  <a:schemeClr val="lt1"/>
                </a:solidFill>
                <a:latin typeface="Source Sans Pro"/>
                <a:ea typeface="Source Sans Pro"/>
                <a:cs typeface="Source Sans Pro"/>
                <a:sym typeface="Source Sans Pro"/>
              </a:rPr>
            </a:br>
            <a:r>
              <a:rPr lang="en-US" sz="4000" b="0" i="0" u="none" strike="noStrike" cap="none">
                <a:solidFill>
                  <a:schemeClr val="lt1"/>
                </a:solidFill>
                <a:latin typeface="Source Sans Pro"/>
                <a:ea typeface="Source Sans Pro"/>
                <a:cs typeface="Source Sans Pro"/>
                <a:sym typeface="Source Sans Pro"/>
              </a:rPr>
              <a:t/>
            </a:r>
            <a:br>
              <a:rPr lang="en-US" sz="4000" b="0" i="0" u="none" strike="noStrike" cap="none">
                <a:solidFill>
                  <a:schemeClr val="lt1"/>
                </a:solidFill>
                <a:latin typeface="Source Sans Pro"/>
                <a:ea typeface="Source Sans Pro"/>
                <a:cs typeface="Source Sans Pro"/>
                <a:sym typeface="Source Sans Pro"/>
              </a:rPr>
            </a:br>
            <a:r>
              <a:rPr lang="en-US" sz="4000" i="0" u="none" strike="noStrike" cap="none">
                <a:solidFill>
                  <a:schemeClr val="lt1"/>
                </a:solidFill>
                <a:latin typeface="Arial"/>
                <a:ea typeface="Arial"/>
                <a:cs typeface="Arial"/>
                <a:sym typeface="Arial"/>
              </a:rPr>
              <a:t/>
            </a:r>
            <a:br>
              <a:rPr lang="en-US" sz="4000" i="0" u="none" strike="noStrike" cap="none">
                <a:solidFill>
                  <a:schemeClr val="lt1"/>
                </a:solidFill>
                <a:latin typeface="Arial"/>
                <a:ea typeface="Arial"/>
                <a:cs typeface="Arial"/>
                <a:sym typeface="Arial"/>
              </a:rPr>
            </a:br>
            <a:r>
              <a:rPr lang="en-US" sz="4000" i="0" u="none" strike="noStrike" cap="none">
                <a:solidFill>
                  <a:schemeClr val="lt1"/>
                </a:solidFill>
                <a:latin typeface="Arial"/>
                <a:ea typeface="Arial"/>
                <a:cs typeface="Arial"/>
                <a:sym typeface="Arial"/>
              </a:rPr>
              <a:t/>
            </a:r>
            <a:br>
              <a:rPr lang="en-US" sz="4000" i="0" u="none" strike="noStrike" cap="none">
                <a:solidFill>
                  <a:schemeClr val="lt1"/>
                </a:solidFill>
                <a:latin typeface="Arial"/>
                <a:ea typeface="Arial"/>
                <a:cs typeface="Arial"/>
                <a:sym typeface="Arial"/>
              </a:rPr>
            </a:br>
            <a:r>
              <a:rPr lang="en-US" sz="4400" i="0" u="none" strike="noStrike" cap="none">
                <a:solidFill>
                  <a:schemeClr val="lt1"/>
                </a:solidFill>
                <a:latin typeface="Arial"/>
                <a:ea typeface="Arial"/>
                <a:cs typeface="Arial"/>
                <a:sym typeface="Arial"/>
              </a:rPr>
              <a:t>What does data management mean </a:t>
            </a:r>
          </a:p>
          <a:p>
            <a:pPr marL="0" marR="0" lvl="0" indent="0" algn="ctr" rtl="0">
              <a:spcBef>
                <a:spcPts val="0"/>
              </a:spcBef>
              <a:spcAft>
                <a:spcPts val="0"/>
              </a:spcAft>
              <a:buSzPct val="25000"/>
              <a:buNone/>
            </a:pPr>
            <a:r>
              <a:rPr lang="en-US" sz="4400" i="0" u="none" strike="noStrike" cap="none">
                <a:solidFill>
                  <a:schemeClr val="lt1"/>
                </a:solidFill>
                <a:latin typeface="Arial"/>
                <a:ea typeface="Arial"/>
                <a:cs typeface="Arial"/>
                <a:sym typeface="Arial"/>
              </a:rPr>
              <a:t>for your future?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9" name="Shape 589"/>
          <p:cNvSpPr txBox="1">
            <a:spLocks noGrp="1"/>
          </p:cNvSpPr>
          <p:nvPr>
            <p:ph type="body" idx="4294967295"/>
          </p:nvPr>
        </p:nvSpPr>
        <p:spPr>
          <a:xfrm>
            <a:off x="1828800" y="1485901"/>
            <a:ext cx="5714999" cy="419099"/>
          </a:xfrm>
          <a:prstGeom prst="rect">
            <a:avLst/>
          </a:prstGeom>
          <a:noFill/>
          <a:ln>
            <a:noFill/>
          </a:ln>
        </p:spPr>
        <p:txBody>
          <a:bodyPr lIns="0" tIns="0" rIns="0" bIns="0" anchor="t" anchorCtr="0">
            <a:noAutofit/>
          </a:bodyPr>
          <a:lstStyle/>
          <a:p>
            <a:pPr marL="285750" marR="0" lvl="0" indent="-285750" algn="ctr" rtl="0">
              <a:spcBef>
                <a:spcPts val="0"/>
              </a:spcBef>
              <a:spcAft>
                <a:spcPts val="0"/>
              </a:spcAft>
              <a:buClr>
                <a:schemeClr val="dk2"/>
              </a:buClr>
              <a:buSzPct val="25000"/>
              <a:buFont typeface="Times New Roman"/>
              <a:buNone/>
            </a:pPr>
            <a:r>
              <a:rPr lang="en-US" sz="2600" b="1" i="0" u="none" strike="noStrike" cap="none" dirty="0">
                <a:solidFill>
                  <a:schemeClr val="dk1"/>
                </a:solidFill>
                <a:latin typeface="Source Sans Pro"/>
                <a:ea typeface="Source Sans Pro"/>
                <a:cs typeface="Source Sans Pro"/>
                <a:sym typeface="Source Sans Pro"/>
              </a:rPr>
              <a:t>sam_1262011.tif</a:t>
            </a:r>
          </a:p>
          <a:p>
            <a:pPr marL="285750" marR="0" lvl="0" indent="-285750" algn="l" rtl="0">
              <a:spcBef>
                <a:spcPts val="1200"/>
              </a:spcBef>
              <a:spcAft>
                <a:spcPts val="0"/>
              </a:spcAft>
              <a:buClr>
                <a:schemeClr val="dk2"/>
              </a:buClr>
              <a:buSzPct val="25000"/>
              <a:buFont typeface="Times New Roman"/>
              <a:buNone/>
            </a:pPr>
            <a:endParaRPr sz="2600" b="0" i="0" u="none" strike="noStrike" cap="none" dirty="0">
              <a:solidFill>
                <a:schemeClr val="dk1"/>
              </a:solidFill>
              <a:latin typeface="Source Sans Pro"/>
              <a:ea typeface="Source Sans Pro"/>
              <a:cs typeface="Source Sans Pro"/>
              <a:sym typeface="Source Sans Pro"/>
            </a:endParaRPr>
          </a:p>
        </p:txBody>
      </p:sp>
      <p:sp>
        <p:nvSpPr>
          <p:cNvPr id="590" name="Shape 590"/>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50</a:t>
            </a:fld>
            <a:endParaRPr lang="en-US"/>
          </a:p>
        </p:txBody>
      </p:sp>
      <p:sp>
        <p:nvSpPr>
          <p:cNvPr id="6"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a:t>
            </a:r>
            <a:endParaRPr lang="en-US"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7" name="Shape 597"/>
          <p:cNvSpPr txBox="1">
            <a:spLocks noGrp="1"/>
          </p:cNvSpPr>
          <p:nvPr>
            <p:ph type="body" idx="4294967295"/>
          </p:nvPr>
        </p:nvSpPr>
        <p:spPr>
          <a:xfrm>
            <a:off x="1828800" y="1485900"/>
            <a:ext cx="5715000" cy="419100"/>
          </a:xfrm>
          <a:prstGeom prst="rect">
            <a:avLst/>
          </a:prstGeom>
          <a:noFill/>
          <a:ln>
            <a:noFill/>
          </a:ln>
        </p:spPr>
        <p:txBody>
          <a:bodyPr lIns="0" tIns="0" rIns="0" bIns="0" anchor="t" anchorCtr="0">
            <a:noAutofit/>
          </a:bodyPr>
          <a:lstStyle/>
          <a:p>
            <a:pPr marL="285750" marR="0" lvl="0" indent="-285750" algn="ctr" rtl="0">
              <a:spcBef>
                <a:spcPts val="0"/>
              </a:spcBef>
              <a:spcAft>
                <a:spcPts val="0"/>
              </a:spcAft>
              <a:buClr>
                <a:schemeClr val="dk2"/>
              </a:buClr>
              <a:buSzPct val="25000"/>
              <a:buFont typeface="Times New Roman"/>
              <a:buNone/>
            </a:pPr>
            <a:r>
              <a:rPr lang="en-US" sz="2600" b="1" i="0" u="none" strike="noStrike" cap="none" dirty="0">
                <a:solidFill>
                  <a:schemeClr val="dk1"/>
                </a:solidFill>
                <a:latin typeface="Source Sans Pro"/>
                <a:ea typeface="Source Sans Pro"/>
                <a:cs typeface="Source Sans Pro"/>
                <a:sym typeface="Source Sans Pro"/>
              </a:rPr>
              <a:t>sam_1262011.tif</a:t>
            </a:r>
          </a:p>
          <a:p>
            <a:pPr marL="285750" marR="0" lvl="0" indent="-285750" algn="l" rtl="0">
              <a:spcBef>
                <a:spcPts val="1200"/>
              </a:spcBef>
              <a:spcAft>
                <a:spcPts val="0"/>
              </a:spcAft>
              <a:buClr>
                <a:schemeClr val="dk2"/>
              </a:buClr>
              <a:buSzPct val="25000"/>
              <a:buFont typeface="Times New Roman"/>
              <a:buNone/>
            </a:pPr>
            <a:endParaRPr sz="2600" b="0" i="0" u="none" strike="noStrike" cap="none" dirty="0">
              <a:solidFill>
                <a:schemeClr val="dk1"/>
              </a:solidFill>
              <a:latin typeface="Source Sans Pro"/>
              <a:ea typeface="Source Sans Pro"/>
              <a:cs typeface="Source Sans Pro"/>
              <a:sym typeface="Source Sans Pro"/>
            </a:endParaRPr>
          </a:p>
        </p:txBody>
      </p:sp>
      <p:sp>
        <p:nvSpPr>
          <p:cNvPr id="598" name="Shape 598"/>
          <p:cNvSpPr txBox="1"/>
          <p:nvPr/>
        </p:nvSpPr>
        <p:spPr>
          <a:xfrm>
            <a:off x="5410200" y="2028000"/>
            <a:ext cx="2867700" cy="14772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12 June, 2011?</a:t>
            </a:r>
          </a:p>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December 6, 2011?</a:t>
            </a:r>
          </a:p>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January 26, 2011?</a:t>
            </a:r>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599" name="Shape 59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51</a:t>
            </a:fld>
            <a:endParaRPr lang="en-US"/>
          </a:p>
        </p:txBody>
      </p:sp>
      <p:sp>
        <p:nvSpPr>
          <p:cNvPr id="7"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a:t>
            </a:r>
            <a:endParaRPr lang="en-US" b="1"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6" name="Shape 616"/>
          <p:cNvSpPr txBox="1">
            <a:spLocks noGrp="1"/>
          </p:cNvSpPr>
          <p:nvPr>
            <p:ph type="body" idx="4294967295"/>
          </p:nvPr>
        </p:nvSpPr>
        <p:spPr>
          <a:xfrm>
            <a:off x="1828800" y="1485900"/>
            <a:ext cx="5715000" cy="419100"/>
          </a:xfrm>
          <a:prstGeom prst="rect">
            <a:avLst/>
          </a:prstGeom>
          <a:noFill/>
          <a:ln>
            <a:noFill/>
          </a:ln>
        </p:spPr>
        <p:txBody>
          <a:bodyPr lIns="0" tIns="0" rIns="0" bIns="0" anchor="t" anchorCtr="0">
            <a:noAutofit/>
          </a:bodyPr>
          <a:lstStyle/>
          <a:p>
            <a:pPr marL="285750" marR="0" lvl="0" indent="-285750" algn="ctr" rtl="0">
              <a:spcBef>
                <a:spcPts val="0"/>
              </a:spcBef>
              <a:spcAft>
                <a:spcPts val="0"/>
              </a:spcAft>
              <a:buClr>
                <a:schemeClr val="dk2"/>
              </a:buClr>
              <a:buSzPct val="25000"/>
              <a:buFont typeface="Times New Roman"/>
              <a:buNone/>
            </a:pPr>
            <a:r>
              <a:rPr lang="en-US" sz="2600" b="1" i="0" u="none" strike="noStrike" cap="none" dirty="0">
                <a:solidFill>
                  <a:schemeClr val="dk1"/>
                </a:solidFill>
                <a:latin typeface="Source Sans Pro"/>
                <a:ea typeface="Source Sans Pro"/>
                <a:cs typeface="Source Sans Pro"/>
                <a:sym typeface="Source Sans Pro"/>
              </a:rPr>
              <a:t>sam_1262011.tif</a:t>
            </a:r>
          </a:p>
          <a:p>
            <a:pPr marL="285750" marR="0" lvl="0" indent="-285750" algn="l" rtl="0">
              <a:spcBef>
                <a:spcPts val="1200"/>
              </a:spcBef>
              <a:spcAft>
                <a:spcPts val="0"/>
              </a:spcAft>
              <a:buClr>
                <a:schemeClr val="dk2"/>
              </a:buClr>
              <a:buSzPct val="25000"/>
              <a:buFont typeface="Times New Roman"/>
              <a:buNone/>
            </a:pPr>
            <a:endParaRPr sz="2600" b="0" i="0" u="none" strike="noStrike" cap="none" dirty="0">
              <a:solidFill>
                <a:schemeClr val="dk1"/>
              </a:solidFill>
              <a:latin typeface="Source Sans Pro"/>
              <a:ea typeface="Source Sans Pro"/>
              <a:cs typeface="Source Sans Pro"/>
              <a:sym typeface="Source Sans Pro"/>
            </a:endParaRPr>
          </a:p>
        </p:txBody>
      </p:sp>
      <p:sp>
        <p:nvSpPr>
          <p:cNvPr id="618" name="Shape 618"/>
          <p:cNvSpPr txBox="1"/>
          <p:nvPr/>
        </p:nvSpPr>
        <p:spPr>
          <a:xfrm>
            <a:off x="5410200" y="2025000"/>
            <a:ext cx="2867700" cy="14772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2"/>
              </a:buClr>
              <a:buSzPct val="25000"/>
              <a:buFont typeface="Arial"/>
              <a:buNone/>
            </a:pPr>
            <a:r>
              <a:rPr lang="en-US" sz="2400">
                <a:solidFill>
                  <a:schemeClr val="dk2"/>
                </a:solidFill>
                <a:latin typeface="Arial"/>
                <a:ea typeface="Arial"/>
                <a:cs typeface="Arial"/>
                <a:sym typeface="Arial"/>
              </a:rPr>
              <a:t>12 June, 2011?</a:t>
            </a:r>
          </a:p>
          <a:p>
            <a:pPr marL="0" marR="0" lvl="0" indent="0" algn="l" rtl="0">
              <a:spcBef>
                <a:spcPts val="0"/>
              </a:spcBef>
              <a:spcAft>
                <a:spcPts val="0"/>
              </a:spcAft>
              <a:buClr>
                <a:schemeClr val="dk2"/>
              </a:buClr>
              <a:buSzPct val="25000"/>
              <a:buFont typeface="Arial"/>
              <a:buNone/>
            </a:pPr>
            <a:r>
              <a:rPr lang="en-US" sz="2400">
                <a:solidFill>
                  <a:schemeClr val="dk2"/>
                </a:solidFill>
                <a:latin typeface="Arial"/>
                <a:ea typeface="Arial"/>
                <a:cs typeface="Arial"/>
                <a:sym typeface="Arial"/>
              </a:rPr>
              <a:t>December 6, 2011?</a:t>
            </a:r>
          </a:p>
          <a:p>
            <a:pPr marL="0" marR="0" lvl="0" indent="0" algn="l" rtl="0">
              <a:spcBef>
                <a:spcPts val="0"/>
              </a:spcBef>
              <a:spcAft>
                <a:spcPts val="0"/>
              </a:spcAft>
              <a:buClr>
                <a:schemeClr val="dk2"/>
              </a:buClr>
              <a:buSzPct val="25000"/>
              <a:buFont typeface="Arial"/>
              <a:buNone/>
            </a:pPr>
            <a:r>
              <a:rPr lang="en-US" sz="2400">
                <a:solidFill>
                  <a:schemeClr val="dk2"/>
                </a:solidFill>
                <a:latin typeface="Arial"/>
                <a:ea typeface="Arial"/>
                <a:cs typeface="Arial"/>
                <a:sym typeface="Arial"/>
              </a:rPr>
              <a:t>January 26, 2011?</a:t>
            </a: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619" name="Shape 619"/>
          <p:cNvSpPr txBox="1"/>
          <p:nvPr/>
        </p:nvSpPr>
        <p:spPr>
          <a:xfrm>
            <a:off x="685800" y="2025000"/>
            <a:ext cx="4517700" cy="17850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Scanning acoustic microscope?</a:t>
            </a:r>
          </a:p>
          <a:p>
            <a:pPr marL="0" marR="0" lvl="0" indent="0" algn="l" rtl="0">
              <a:spcBef>
                <a:spcPts val="0"/>
              </a:spcBef>
              <a:spcAft>
                <a:spcPts val="0"/>
              </a:spcAft>
              <a:buClr>
                <a:schemeClr val="dk2"/>
              </a:buClr>
              <a:buSzPct val="25000"/>
              <a:buFont typeface="Arial"/>
              <a:buNone/>
            </a:pPr>
            <a:r>
              <a:rPr lang="en-US" sz="2400" dirty="0" smtClean="0">
                <a:solidFill>
                  <a:schemeClr val="dk2"/>
                </a:solidFill>
                <a:latin typeface="Arial"/>
                <a:ea typeface="Arial"/>
                <a:cs typeface="Arial"/>
                <a:sym typeface="Arial"/>
              </a:rPr>
              <a:t>Systolic anterior motion?</a:t>
            </a:r>
            <a:endParaRPr lang="en-US" sz="2400" dirty="0">
              <a:solidFill>
                <a:schemeClr val="dk2"/>
              </a:solidFill>
              <a:latin typeface="Arial"/>
              <a:ea typeface="Arial"/>
              <a:cs typeface="Arial"/>
              <a:sym typeface="Arial"/>
            </a:endParaRPr>
          </a:p>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Sam the postdoc?</a:t>
            </a:r>
          </a:p>
          <a:p>
            <a:pPr marL="0" marR="0" lvl="0" indent="0" algn="l" rtl="0">
              <a:spcBef>
                <a:spcPts val="0"/>
              </a:spcBef>
              <a:spcAft>
                <a:spcPts val="0"/>
              </a:spcAft>
              <a:buClr>
                <a:schemeClr val="dk1"/>
              </a:buClr>
              <a:buFont typeface="Arial"/>
              <a:buNone/>
            </a:pPr>
            <a:endParaRPr sz="1000" dirty="0">
              <a:solidFill>
                <a:schemeClr val="dk2"/>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000" dirty="0">
              <a:solidFill>
                <a:schemeClr val="dk2"/>
              </a:solidFill>
              <a:latin typeface="Arial"/>
              <a:ea typeface="Arial"/>
              <a:cs typeface="Arial"/>
              <a:sym typeface="Arial"/>
            </a:endParaRPr>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620" name="Shape 620"/>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52</a:t>
            </a:fld>
            <a:endParaRPr lang="en-US"/>
          </a:p>
        </p:txBody>
      </p:sp>
      <p:sp>
        <p:nvSpPr>
          <p:cNvPr id="9"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a:t>
            </a:r>
            <a:endParaRPr lang="en-US" b="1"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6" name="Shape 606"/>
          <p:cNvSpPr txBox="1">
            <a:spLocks noGrp="1"/>
          </p:cNvSpPr>
          <p:nvPr>
            <p:ph type="body" idx="4294967295"/>
          </p:nvPr>
        </p:nvSpPr>
        <p:spPr>
          <a:xfrm>
            <a:off x="1828800" y="1485900"/>
            <a:ext cx="5715000" cy="419100"/>
          </a:xfrm>
          <a:prstGeom prst="rect">
            <a:avLst/>
          </a:prstGeom>
          <a:noFill/>
          <a:ln>
            <a:noFill/>
          </a:ln>
        </p:spPr>
        <p:txBody>
          <a:bodyPr lIns="0" tIns="0" rIns="0" bIns="0" anchor="t" anchorCtr="0">
            <a:noAutofit/>
          </a:bodyPr>
          <a:lstStyle/>
          <a:p>
            <a:pPr marL="285750" marR="0" lvl="0" indent="-285750" algn="ctr" rtl="0">
              <a:spcBef>
                <a:spcPts val="0"/>
              </a:spcBef>
              <a:spcAft>
                <a:spcPts val="0"/>
              </a:spcAft>
              <a:buClr>
                <a:schemeClr val="dk2"/>
              </a:buClr>
              <a:buSzPct val="25000"/>
              <a:buFont typeface="Times New Roman"/>
              <a:buNone/>
            </a:pPr>
            <a:r>
              <a:rPr lang="en-US" sz="2600" b="1" i="0" u="none" strike="noStrike" cap="none" dirty="0">
                <a:solidFill>
                  <a:schemeClr val="dk1"/>
                </a:solidFill>
                <a:latin typeface="Source Sans Pro"/>
                <a:ea typeface="Source Sans Pro"/>
                <a:cs typeface="Source Sans Pro"/>
                <a:sym typeface="Source Sans Pro"/>
              </a:rPr>
              <a:t>sam_1262011.tif</a:t>
            </a:r>
          </a:p>
          <a:p>
            <a:pPr marL="285750" marR="0" lvl="0" indent="-285750" algn="l" rtl="0">
              <a:spcBef>
                <a:spcPts val="1200"/>
              </a:spcBef>
              <a:spcAft>
                <a:spcPts val="0"/>
              </a:spcAft>
              <a:buClr>
                <a:schemeClr val="dk2"/>
              </a:buClr>
              <a:buSzPct val="25000"/>
              <a:buFont typeface="Times New Roman"/>
              <a:buNone/>
            </a:pPr>
            <a:endParaRPr sz="2600" b="0" i="0" u="none" strike="noStrike" cap="none" dirty="0">
              <a:solidFill>
                <a:schemeClr val="dk1"/>
              </a:solidFill>
              <a:latin typeface="Source Sans Pro"/>
              <a:ea typeface="Source Sans Pro"/>
              <a:cs typeface="Source Sans Pro"/>
              <a:sym typeface="Source Sans Pro"/>
            </a:endParaRPr>
          </a:p>
        </p:txBody>
      </p:sp>
      <p:sp>
        <p:nvSpPr>
          <p:cNvPr id="607" name="Shape 607"/>
          <p:cNvSpPr txBox="1"/>
          <p:nvPr/>
        </p:nvSpPr>
        <p:spPr>
          <a:xfrm>
            <a:off x="1371600" y="3657600"/>
            <a:ext cx="7086600" cy="2209800"/>
          </a:xfrm>
          <a:prstGeom prst="rect">
            <a:avLst/>
          </a:prstGeom>
          <a:noFill/>
          <a:ln w="9525" cap="flat" cmpd="sng">
            <a:solidFill>
              <a:schemeClr val="dk2"/>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Clr>
                <a:schemeClr val="dk2"/>
              </a:buClr>
              <a:buSzPct val="25000"/>
              <a:buFont typeface="Arial"/>
              <a:buNone/>
            </a:pPr>
            <a:r>
              <a:rPr lang="en-US" sz="2400">
                <a:solidFill>
                  <a:schemeClr val="dk2"/>
                </a:solidFill>
                <a:latin typeface="Source Sans Pro"/>
                <a:ea typeface="Source Sans Pro"/>
                <a:cs typeface="Source Sans Pro"/>
                <a:sym typeface="Source Sans Pro"/>
              </a:rPr>
              <a:t>Unambiguous dates, the </a:t>
            </a:r>
            <a:r>
              <a:rPr lang="en-US" sz="2400" b="1">
                <a:solidFill>
                  <a:schemeClr val="dk2"/>
                </a:solidFill>
                <a:latin typeface="Source Sans Pro"/>
                <a:ea typeface="Source Sans Pro"/>
                <a:cs typeface="Source Sans Pro"/>
                <a:sym typeface="Source Sans Pro"/>
              </a:rPr>
              <a:t>ISO standard</a:t>
            </a:r>
            <a:r>
              <a:rPr lang="en-US" sz="2400">
                <a:solidFill>
                  <a:schemeClr val="dk2"/>
                </a:solidFill>
                <a:latin typeface="Source Sans Pro"/>
                <a:ea typeface="Source Sans Pro"/>
                <a:cs typeface="Source Sans Pro"/>
                <a:sym typeface="Source Sans Pro"/>
              </a:rPr>
              <a:t>:</a:t>
            </a:r>
          </a:p>
          <a:p>
            <a:pPr marL="342900" marR="0" lvl="0" indent="-342900" algn="l" rtl="0">
              <a:spcBef>
                <a:spcPts val="480"/>
              </a:spcBef>
              <a:spcAft>
                <a:spcPts val="0"/>
              </a:spcAft>
              <a:buClr>
                <a:schemeClr val="dk2"/>
              </a:buClr>
              <a:buSzPct val="100000"/>
              <a:buFont typeface="Arial"/>
              <a:buChar char="•"/>
            </a:pPr>
            <a:r>
              <a:rPr lang="en-US" sz="2400">
                <a:solidFill>
                  <a:schemeClr val="dk2"/>
                </a:solidFill>
                <a:latin typeface="Source Sans Pro"/>
                <a:ea typeface="Source Sans Pro"/>
                <a:cs typeface="Source Sans Pro"/>
                <a:sym typeface="Source Sans Pro"/>
              </a:rPr>
              <a:t>YYYYMMDD  </a:t>
            </a:r>
            <a:r>
              <a:rPr lang="en-US" sz="2400" i="1">
                <a:solidFill>
                  <a:schemeClr val="dk2"/>
                </a:solidFill>
                <a:latin typeface="Source Sans Pro"/>
                <a:ea typeface="Source Sans Pro"/>
                <a:cs typeface="Source Sans Pro"/>
                <a:sym typeface="Source Sans Pro"/>
              </a:rPr>
              <a:t>or</a:t>
            </a:r>
            <a:r>
              <a:rPr lang="en-US" sz="2400">
                <a:solidFill>
                  <a:schemeClr val="dk2"/>
                </a:solidFill>
                <a:latin typeface="Source Sans Pro"/>
                <a:ea typeface="Source Sans Pro"/>
                <a:cs typeface="Source Sans Pro"/>
                <a:sym typeface="Source Sans Pro"/>
              </a:rPr>
              <a:t>  YYYY-MM-DD</a:t>
            </a:r>
          </a:p>
          <a:p>
            <a:pPr marL="742950" marR="0" lvl="1" indent="-285750" algn="l" rtl="0">
              <a:spcBef>
                <a:spcPts val="400"/>
              </a:spcBef>
              <a:spcAft>
                <a:spcPts val="0"/>
              </a:spcAft>
              <a:buClr>
                <a:schemeClr val="dk2"/>
              </a:buClr>
              <a:buSzPct val="100000"/>
              <a:buFont typeface="Courier New"/>
              <a:buChar char="o"/>
            </a:pPr>
            <a:r>
              <a:rPr lang="en-US" sz="2000" b="0" i="1" u="none" strike="noStrike" cap="none">
                <a:solidFill>
                  <a:schemeClr val="dk2"/>
                </a:solidFill>
                <a:latin typeface="Source Sans Pro"/>
                <a:ea typeface="Source Sans Pro"/>
                <a:cs typeface="Source Sans Pro"/>
                <a:sym typeface="Source Sans Pro"/>
              </a:rPr>
              <a:t>e.g. 20120612 = June 6, 2012</a:t>
            </a:r>
          </a:p>
          <a:p>
            <a:pPr marL="342900" marR="0" lvl="0" indent="-342900" algn="l" rtl="0">
              <a:spcBef>
                <a:spcPts val="480"/>
              </a:spcBef>
              <a:spcAft>
                <a:spcPts val="0"/>
              </a:spcAft>
              <a:buClr>
                <a:schemeClr val="dk2"/>
              </a:buClr>
              <a:buSzPct val="100000"/>
              <a:buFont typeface="Arial"/>
              <a:buChar char="•"/>
            </a:pPr>
            <a:r>
              <a:rPr lang="en-US" sz="2400">
                <a:solidFill>
                  <a:schemeClr val="dk2"/>
                </a:solidFill>
                <a:latin typeface="Source Sans Pro"/>
                <a:ea typeface="Source Sans Pro"/>
                <a:cs typeface="Source Sans Pro"/>
                <a:sym typeface="Source Sans Pro"/>
              </a:rPr>
              <a:t>YYYYMMDDTHH:MM:SS</a:t>
            </a:r>
          </a:p>
          <a:p>
            <a:pPr marL="742950" marR="0" lvl="1" indent="-285750" algn="l" rtl="0">
              <a:spcBef>
                <a:spcPts val="400"/>
              </a:spcBef>
              <a:spcAft>
                <a:spcPts val="0"/>
              </a:spcAft>
              <a:buClr>
                <a:schemeClr val="dk2"/>
              </a:buClr>
              <a:buSzPct val="100000"/>
              <a:buFont typeface="Courier New"/>
              <a:buChar char="o"/>
            </a:pPr>
            <a:r>
              <a:rPr lang="en-US" sz="2000" b="0" i="1" u="none" strike="noStrike" cap="none">
                <a:solidFill>
                  <a:schemeClr val="dk2"/>
                </a:solidFill>
                <a:latin typeface="Source Sans Pro"/>
                <a:ea typeface="Source Sans Pro"/>
                <a:cs typeface="Source Sans Pro"/>
                <a:sym typeface="Source Sans Pro"/>
              </a:rPr>
              <a:t>e.g. 20120612T14:03:12 = June 6, 2012 2:03:12 pm </a:t>
            </a:r>
          </a:p>
        </p:txBody>
      </p:sp>
      <p:sp>
        <p:nvSpPr>
          <p:cNvPr id="608" name="Shape 608"/>
          <p:cNvSpPr txBox="1"/>
          <p:nvPr/>
        </p:nvSpPr>
        <p:spPr>
          <a:xfrm>
            <a:off x="5410200" y="2028000"/>
            <a:ext cx="2867700" cy="14772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12 June, 2011?</a:t>
            </a:r>
          </a:p>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December 6, 2011?</a:t>
            </a:r>
          </a:p>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January 26, 2011?</a:t>
            </a:r>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609" name="Shape 60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53</a:t>
            </a:fld>
            <a:endParaRPr lang="en-US"/>
          </a:p>
        </p:txBody>
      </p:sp>
      <p:sp>
        <p:nvSpPr>
          <p:cNvPr id="8" name="Shape 508"/>
          <p:cNvSpPr txBox="1">
            <a:spLocks noGrp="1"/>
          </p:cNvSpPr>
          <p:nvPr>
            <p:ph type="title"/>
          </p:nvPr>
        </p:nvSpPr>
        <p:spPr>
          <a:xfrm>
            <a:off x="0" y="1"/>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a:t>
            </a:r>
            <a:endParaRPr lang="en-US" b="1" dirty="0"/>
          </a:p>
        </p:txBody>
      </p:sp>
      <p:sp>
        <p:nvSpPr>
          <p:cNvPr id="9" name="Shape 619"/>
          <p:cNvSpPr txBox="1"/>
          <p:nvPr/>
        </p:nvSpPr>
        <p:spPr>
          <a:xfrm>
            <a:off x="685800" y="2025000"/>
            <a:ext cx="4517700" cy="17850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Scanning acoustic microscope?</a:t>
            </a:r>
          </a:p>
          <a:p>
            <a:pPr marL="0" marR="0" lvl="0" indent="0" algn="l" rtl="0">
              <a:spcBef>
                <a:spcPts val="0"/>
              </a:spcBef>
              <a:spcAft>
                <a:spcPts val="0"/>
              </a:spcAft>
              <a:buClr>
                <a:schemeClr val="dk2"/>
              </a:buClr>
              <a:buSzPct val="25000"/>
              <a:buFont typeface="Arial"/>
              <a:buNone/>
            </a:pPr>
            <a:r>
              <a:rPr lang="en-US" sz="2400" dirty="0" smtClean="0">
                <a:solidFill>
                  <a:schemeClr val="dk2"/>
                </a:solidFill>
                <a:latin typeface="Arial"/>
                <a:ea typeface="Arial"/>
                <a:cs typeface="Arial"/>
                <a:sym typeface="Arial"/>
              </a:rPr>
              <a:t>Systolic anterior motion?</a:t>
            </a:r>
            <a:endParaRPr lang="en-US" sz="2400" dirty="0">
              <a:solidFill>
                <a:schemeClr val="dk2"/>
              </a:solidFill>
              <a:latin typeface="Arial"/>
              <a:ea typeface="Arial"/>
              <a:cs typeface="Arial"/>
              <a:sym typeface="Arial"/>
            </a:endParaRPr>
          </a:p>
          <a:p>
            <a:pPr marL="0" marR="0" lvl="0" indent="0" algn="l" rtl="0">
              <a:spcBef>
                <a:spcPts val="0"/>
              </a:spcBef>
              <a:spcAft>
                <a:spcPts val="0"/>
              </a:spcAft>
              <a:buClr>
                <a:schemeClr val="dk2"/>
              </a:buClr>
              <a:buSzPct val="25000"/>
              <a:buFont typeface="Arial"/>
              <a:buNone/>
            </a:pPr>
            <a:r>
              <a:rPr lang="en-US" sz="2400" dirty="0">
                <a:solidFill>
                  <a:schemeClr val="dk2"/>
                </a:solidFill>
                <a:latin typeface="Arial"/>
                <a:ea typeface="Arial"/>
                <a:cs typeface="Arial"/>
                <a:sym typeface="Arial"/>
              </a:rPr>
              <a:t>Sam the postdoc?</a:t>
            </a:r>
          </a:p>
          <a:p>
            <a:pPr marL="0" marR="0" lvl="0" indent="0" algn="l" rtl="0">
              <a:spcBef>
                <a:spcPts val="0"/>
              </a:spcBef>
              <a:spcAft>
                <a:spcPts val="0"/>
              </a:spcAft>
              <a:buClr>
                <a:schemeClr val="dk1"/>
              </a:buClr>
              <a:buFont typeface="Arial"/>
              <a:buNone/>
            </a:pPr>
            <a:endParaRPr sz="1000" dirty="0">
              <a:solidFill>
                <a:schemeClr val="dk2"/>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000" dirty="0">
              <a:solidFill>
                <a:schemeClr val="dk2"/>
              </a:solidFill>
              <a:latin typeface="Arial"/>
              <a:ea typeface="Arial"/>
              <a:cs typeface="Arial"/>
              <a:sym typeface="Arial"/>
            </a:endParaRPr>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grpSp>
        <p:nvGrpSpPr>
          <p:cNvPr id="626" name="Shape 626"/>
          <p:cNvGrpSpPr/>
          <p:nvPr/>
        </p:nvGrpSpPr>
        <p:grpSpPr>
          <a:xfrm>
            <a:off x="66675" y="172032"/>
            <a:ext cx="2164895" cy="914400"/>
            <a:chOff x="66675" y="172032"/>
            <a:chExt cx="2164895" cy="914400"/>
          </a:xfrm>
        </p:grpSpPr>
        <p:sp>
          <p:nvSpPr>
            <p:cNvPr id="627" name="Shape 627"/>
            <p:cNvSpPr/>
            <p:nvPr/>
          </p:nvSpPr>
          <p:spPr>
            <a:xfrm>
              <a:off x="1240970" y="172032"/>
              <a:ext cx="990599" cy="9144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8" name="Shape 628"/>
            <p:cNvSpPr txBox="1"/>
            <p:nvPr/>
          </p:nvSpPr>
          <p:spPr>
            <a:xfrm>
              <a:off x="66675" y="311094"/>
              <a:ext cx="1295400" cy="6095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 rat heart</a:t>
              </a: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grpSp>
        <p:nvGrpSpPr>
          <p:cNvPr id="634" name="Shape 634"/>
          <p:cNvGrpSpPr/>
          <p:nvPr/>
        </p:nvGrpSpPr>
        <p:grpSpPr>
          <a:xfrm>
            <a:off x="76200" y="923364"/>
            <a:ext cx="2800663" cy="1323000"/>
            <a:chOff x="76200" y="914400"/>
            <a:chExt cx="2800663" cy="1323000"/>
          </a:xfrm>
        </p:grpSpPr>
        <p:pic>
          <p:nvPicPr>
            <p:cNvPr id="635" name="Shape 635"/>
            <p:cNvPicPr preferRelativeResize="0"/>
            <p:nvPr/>
          </p:nvPicPr>
          <p:blipFill rotWithShape="1">
            <a:blip r:embed="rId3">
              <a:alphaModFix/>
            </a:blip>
            <a:srcRect/>
            <a:stretch/>
          </p:blipFill>
          <p:spPr>
            <a:xfrm>
              <a:off x="1006363" y="914400"/>
              <a:ext cx="1870500" cy="1323000"/>
            </a:xfrm>
            <a:prstGeom prst="rect">
              <a:avLst/>
            </a:prstGeom>
            <a:noFill/>
            <a:ln>
              <a:noFill/>
            </a:ln>
          </p:spPr>
        </p:pic>
        <p:sp>
          <p:nvSpPr>
            <p:cNvPr id="636" name="Shape 636"/>
            <p:cNvSpPr txBox="1"/>
            <p:nvPr/>
          </p:nvSpPr>
          <p:spPr>
            <a:xfrm>
              <a:off x="76200" y="1255190"/>
              <a:ext cx="1295400" cy="6095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a:t>
              </a:r>
            </a:p>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of slices</a:t>
              </a:r>
            </a:p>
          </p:txBody>
        </p:sp>
      </p:grpSp>
      <p:grpSp>
        <p:nvGrpSpPr>
          <p:cNvPr id="637" name="Shape 637"/>
          <p:cNvGrpSpPr/>
          <p:nvPr/>
        </p:nvGrpSpPr>
        <p:grpSpPr>
          <a:xfrm>
            <a:off x="66675" y="172032"/>
            <a:ext cx="2164895" cy="914400"/>
            <a:chOff x="66675" y="172032"/>
            <a:chExt cx="2164895" cy="914400"/>
          </a:xfrm>
        </p:grpSpPr>
        <p:sp>
          <p:nvSpPr>
            <p:cNvPr id="638" name="Shape 638"/>
            <p:cNvSpPr/>
            <p:nvPr/>
          </p:nvSpPr>
          <p:spPr>
            <a:xfrm>
              <a:off x="1240970" y="172032"/>
              <a:ext cx="990600" cy="9144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39" name="Shape 639"/>
            <p:cNvSpPr txBox="1"/>
            <p:nvPr/>
          </p:nvSpPr>
          <p:spPr>
            <a:xfrm>
              <a:off x="66675" y="311094"/>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 rat heart</a:t>
              </a:r>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grpSp>
        <p:nvGrpSpPr>
          <p:cNvPr id="645" name="Shape 645"/>
          <p:cNvGrpSpPr/>
          <p:nvPr/>
        </p:nvGrpSpPr>
        <p:grpSpPr>
          <a:xfrm>
            <a:off x="76200" y="923364"/>
            <a:ext cx="2800663" cy="1323000"/>
            <a:chOff x="76200" y="914400"/>
            <a:chExt cx="2800663" cy="1323000"/>
          </a:xfrm>
        </p:grpSpPr>
        <p:pic>
          <p:nvPicPr>
            <p:cNvPr id="646" name="Shape 646"/>
            <p:cNvPicPr preferRelativeResize="0"/>
            <p:nvPr/>
          </p:nvPicPr>
          <p:blipFill rotWithShape="1">
            <a:blip r:embed="rId3">
              <a:alphaModFix/>
            </a:blip>
            <a:srcRect/>
            <a:stretch/>
          </p:blipFill>
          <p:spPr>
            <a:xfrm>
              <a:off x="1006363" y="914400"/>
              <a:ext cx="1870500" cy="1323000"/>
            </a:xfrm>
            <a:prstGeom prst="rect">
              <a:avLst/>
            </a:prstGeom>
            <a:noFill/>
            <a:ln>
              <a:noFill/>
            </a:ln>
          </p:spPr>
        </p:pic>
        <p:sp>
          <p:nvSpPr>
            <p:cNvPr id="647" name="Shape 647"/>
            <p:cNvSpPr txBox="1"/>
            <p:nvPr/>
          </p:nvSpPr>
          <p:spPr>
            <a:xfrm>
              <a:off x="76200" y="1255190"/>
              <a:ext cx="1295400" cy="6095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a:t>
              </a:r>
            </a:p>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of slices</a:t>
              </a:r>
            </a:p>
          </p:txBody>
        </p:sp>
      </p:grpSp>
      <p:grpSp>
        <p:nvGrpSpPr>
          <p:cNvPr id="648" name="Shape 648"/>
          <p:cNvGrpSpPr/>
          <p:nvPr/>
        </p:nvGrpSpPr>
        <p:grpSpPr>
          <a:xfrm>
            <a:off x="76200" y="2362200"/>
            <a:ext cx="6316435" cy="1007847"/>
            <a:chOff x="76200" y="2362200"/>
            <a:chExt cx="6316435" cy="1007847"/>
          </a:xfrm>
        </p:grpSpPr>
        <p:sp>
          <p:nvSpPr>
            <p:cNvPr id="649" name="Shape 649"/>
            <p:cNvSpPr/>
            <p:nvPr/>
          </p:nvSpPr>
          <p:spPr>
            <a:xfrm>
              <a:off x="1295400" y="23691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0" name="Shape 650"/>
            <p:cNvSpPr/>
            <p:nvPr/>
          </p:nvSpPr>
          <p:spPr>
            <a:xfrm>
              <a:off x="2079171"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1" name="Shape 651"/>
            <p:cNvSpPr/>
            <p:nvPr/>
          </p:nvSpPr>
          <p:spPr>
            <a:xfrm>
              <a:off x="2277308" y="26600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2" name="Shape 652"/>
            <p:cNvSpPr/>
            <p:nvPr/>
          </p:nvSpPr>
          <p:spPr>
            <a:xfrm>
              <a:off x="2471057"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3" name="Shape 653"/>
            <p:cNvSpPr/>
            <p:nvPr/>
          </p:nvSpPr>
          <p:spPr>
            <a:xfrm>
              <a:off x="1981201" y="24176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4" name="Shape 654"/>
            <p:cNvSpPr/>
            <p:nvPr/>
          </p:nvSpPr>
          <p:spPr>
            <a:xfrm>
              <a:off x="1447800" y="25215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5" name="Shape 655"/>
            <p:cNvSpPr/>
            <p:nvPr/>
          </p:nvSpPr>
          <p:spPr>
            <a:xfrm>
              <a:off x="2231571"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6" name="Shape 656"/>
            <p:cNvSpPr/>
            <p:nvPr/>
          </p:nvSpPr>
          <p:spPr>
            <a:xfrm>
              <a:off x="2429708" y="28124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7" name="Shape 657"/>
            <p:cNvSpPr/>
            <p:nvPr/>
          </p:nvSpPr>
          <p:spPr>
            <a:xfrm>
              <a:off x="2623457"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8" name="Shape 658"/>
            <p:cNvSpPr/>
            <p:nvPr/>
          </p:nvSpPr>
          <p:spPr>
            <a:xfrm>
              <a:off x="2133601" y="25700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9" name="Shape 659"/>
            <p:cNvSpPr/>
            <p:nvPr/>
          </p:nvSpPr>
          <p:spPr>
            <a:xfrm>
              <a:off x="1600200" y="26739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0" name="Shape 660"/>
            <p:cNvSpPr/>
            <p:nvPr/>
          </p:nvSpPr>
          <p:spPr>
            <a:xfrm>
              <a:off x="2383971"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1" name="Shape 661"/>
            <p:cNvSpPr/>
            <p:nvPr/>
          </p:nvSpPr>
          <p:spPr>
            <a:xfrm>
              <a:off x="2582108" y="29648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2" name="Shape 662"/>
            <p:cNvSpPr/>
            <p:nvPr/>
          </p:nvSpPr>
          <p:spPr>
            <a:xfrm>
              <a:off x="2775857"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3" name="Shape 663"/>
            <p:cNvSpPr/>
            <p:nvPr/>
          </p:nvSpPr>
          <p:spPr>
            <a:xfrm>
              <a:off x="2286001" y="27224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4" name="Shape 664"/>
            <p:cNvSpPr/>
            <p:nvPr/>
          </p:nvSpPr>
          <p:spPr>
            <a:xfrm>
              <a:off x="1752600" y="2826326"/>
              <a:ext cx="2057400" cy="533399"/>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5" name="Shape 665"/>
            <p:cNvSpPr/>
            <p:nvPr/>
          </p:nvSpPr>
          <p:spPr>
            <a:xfrm>
              <a:off x="2536371"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6" name="Shape 666"/>
            <p:cNvSpPr/>
            <p:nvPr/>
          </p:nvSpPr>
          <p:spPr>
            <a:xfrm>
              <a:off x="2734508" y="31172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7" name="Shape 667"/>
            <p:cNvSpPr/>
            <p:nvPr/>
          </p:nvSpPr>
          <p:spPr>
            <a:xfrm>
              <a:off x="2928257"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8" name="Shape 668"/>
            <p:cNvSpPr/>
            <p:nvPr/>
          </p:nvSpPr>
          <p:spPr>
            <a:xfrm>
              <a:off x="2438401" y="28748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9" name="Shape 669"/>
            <p:cNvSpPr/>
            <p:nvPr/>
          </p:nvSpPr>
          <p:spPr>
            <a:xfrm>
              <a:off x="3878035" y="241761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0" name="Shape 670"/>
            <p:cNvSpPr/>
            <p:nvPr/>
          </p:nvSpPr>
          <p:spPr>
            <a:xfrm>
              <a:off x="4661805"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1" name="Shape 671"/>
            <p:cNvSpPr/>
            <p:nvPr/>
          </p:nvSpPr>
          <p:spPr>
            <a:xfrm>
              <a:off x="4859942" y="2708563"/>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2" name="Shape 672"/>
            <p:cNvSpPr/>
            <p:nvPr/>
          </p:nvSpPr>
          <p:spPr>
            <a:xfrm>
              <a:off x="5053692"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3" name="Shape 673"/>
            <p:cNvSpPr/>
            <p:nvPr/>
          </p:nvSpPr>
          <p:spPr>
            <a:xfrm>
              <a:off x="4563837" y="246610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4" name="Shape 674"/>
            <p:cNvSpPr/>
            <p:nvPr/>
          </p:nvSpPr>
          <p:spPr>
            <a:xfrm>
              <a:off x="4030435" y="25318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5" name="Shape 675"/>
            <p:cNvSpPr/>
            <p:nvPr/>
          </p:nvSpPr>
          <p:spPr>
            <a:xfrm>
              <a:off x="4814205"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6" name="Shape 676"/>
            <p:cNvSpPr/>
            <p:nvPr/>
          </p:nvSpPr>
          <p:spPr>
            <a:xfrm>
              <a:off x="5012342" y="28227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7" name="Shape 677"/>
            <p:cNvSpPr/>
            <p:nvPr/>
          </p:nvSpPr>
          <p:spPr>
            <a:xfrm>
              <a:off x="5206092"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8" name="Shape 678"/>
            <p:cNvSpPr/>
            <p:nvPr/>
          </p:nvSpPr>
          <p:spPr>
            <a:xfrm>
              <a:off x="4716237" y="25803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9" name="Shape 679"/>
            <p:cNvSpPr/>
            <p:nvPr/>
          </p:nvSpPr>
          <p:spPr>
            <a:xfrm>
              <a:off x="4182835" y="26842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0" name="Shape 680"/>
            <p:cNvSpPr/>
            <p:nvPr/>
          </p:nvSpPr>
          <p:spPr>
            <a:xfrm>
              <a:off x="4966605"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1" name="Shape 681"/>
            <p:cNvSpPr/>
            <p:nvPr/>
          </p:nvSpPr>
          <p:spPr>
            <a:xfrm>
              <a:off x="5164742" y="29751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2" name="Shape 682"/>
            <p:cNvSpPr/>
            <p:nvPr/>
          </p:nvSpPr>
          <p:spPr>
            <a:xfrm>
              <a:off x="5358492"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3" name="Shape 683"/>
            <p:cNvSpPr/>
            <p:nvPr/>
          </p:nvSpPr>
          <p:spPr>
            <a:xfrm>
              <a:off x="4868637" y="27327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4" name="Shape 684"/>
            <p:cNvSpPr/>
            <p:nvPr/>
          </p:nvSpPr>
          <p:spPr>
            <a:xfrm>
              <a:off x="4335235" y="28366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5" name="Shape 685"/>
            <p:cNvSpPr/>
            <p:nvPr/>
          </p:nvSpPr>
          <p:spPr>
            <a:xfrm>
              <a:off x="5119005"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6" name="Shape 686"/>
            <p:cNvSpPr/>
            <p:nvPr/>
          </p:nvSpPr>
          <p:spPr>
            <a:xfrm>
              <a:off x="5317142" y="31275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7" name="Shape 687"/>
            <p:cNvSpPr/>
            <p:nvPr/>
          </p:nvSpPr>
          <p:spPr>
            <a:xfrm>
              <a:off x="5510892"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8" name="Shape 688"/>
            <p:cNvSpPr/>
            <p:nvPr/>
          </p:nvSpPr>
          <p:spPr>
            <a:xfrm>
              <a:off x="5021037" y="28851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9" name="Shape 689"/>
            <p:cNvSpPr txBox="1"/>
            <p:nvPr/>
          </p:nvSpPr>
          <p:spPr>
            <a:xfrm>
              <a:off x="76200" y="2362200"/>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of </a:t>
              </a:r>
            </a:p>
            <a:p>
              <a:pPr marL="0" marR="0" lvl="0" indent="0" algn="l" rtl="0">
                <a:lnSpc>
                  <a:spcPct val="100000"/>
                </a:lnSpc>
                <a:spcBef>
                  <a:spcPts val="0"/>
                </a:spcBef>
                <a:spcAft>
                  <a:spcPts val="0"/>
                </a:spcAft>
                <a:buClr>
                  <a:schemeClr val="dk2"/>
                </a:buClr>
                <a:buSzPct val="25000"/>
                <a:buFont typeface="Arial"/>
                <a:buNone/>
              </a:pPr>
              <a:r>
                <a:rPr lang="en-US" sz="2200">
                  <a:solidFill>
                    <a:schemeClr val="dk2"/>
                  </a:solidFill>
                  <a:latin typeface="Calibri"/>
                  <a:ea typeface="Calibri"/>
                  <a:cs typeface="Calibri"/>
                  <a:sym typeface="Calibri"/>
                </a:rPr>
                <a:t>slides</a:t>
              </a:r>
            </a:p>
          </p:txBody>
        </p:sp>
      </p:grpSp>
      <p:grpSp>
        <p:nvGrpSpPr>
          <p:cNvPr id="690" name="Shape 690"/>
          <p:cNvGrpSpPr/>
          <p:nvPr/>
        </p:nvGrpSpPr>
        <p:grpSpPr>
          <a:xfrm>
            <a:off x="66675" y="172032"/>
            <a:ext cx="2164895" cy="914400"/>
            <a:chOff x="66675" y="172032"/>
            <a:chExt cx="2164895" cy="914400"/>
          </a:xfrm>
        </p:grpSpPr>
        <p:sp>
          <p:nvSpPr>
            <p:cNvPr id="691" name="Shape 691"/>
            <p:cNvSpPr/>
            <p:nvPr/>
          </p:nvSpPr>
          <p:spPr>
            <a:xfrm>
              <a:off x="1240970" y="172032"/>
              <a:ext cx="990600" cy="9144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92" name="Shape 692"/>
            <p:cNvSpPr txBox="1"/>
            <p:nvPr/>
          </p:nvSpPr>
          <p:spPr>
            <a:xfrm>
              <a:off x="66675" y="311094"/>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 rat heart</a:t>
              </a:r>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grpSp>
        <p:nvGrpSpPr>
          <p:cNvPr id="698" name="Shape 698"/>
          <p:cNvGrpSpPr/>
          <p:nvPr/>
        </p:nvGrpSpPr>
        <p:grpSpPr>
          <a:xfrm>
            <a:off x="76200" y="923364"/>
            <a:ext cx="2800663" cy="1323000"/>
            <a:chOff x="76200" y="914400"/>
            <a:chExt cx="2800663" cy="1323000"/>
          </a:xfrm>
        </p:grpSpPr>
        <p:pic>
          <p:nvPicPr>
            <p:cNvPr id="699" name="Shape 699"/>
            <p:cNvPicPr preferRelativeResize="0"/>
            <p:nvPr/>
          </p:nvPicPr>
          <p:blipFill rotWithShape="1">
            <a:blip r:embed="rId3">
              <a:alphaModFix/>
            </a:blip>
            <a:srcRect/>
            <a:stretch/>
          </p:blipFill>
          <p:spPr>
            <a:xfrm>
              <a:off x="1006363" y="914400"/>
              <a:ext cx="1870500" cy="1323000"/>
            </a:xfrm>
            <a:prstGeom prst="rect">
              <a:avLst/>
            </a:prstGeom>
            <a:noFill/>
            <a:ln>
              <a:noFill/>
            </a:ln>
          </p:spPr>
        </p:pic>
        <p:sp>
          <p:nvSpPr>
            <p:cNvPr id="700" name="Shape 700"/>
            <p:cNvSpPr txBox="1"/>
            <p:nvPr/>
          </p:nvSpPr>
          <p:spPr>
            <a:xfrm>
              <a:off x="76200" y="1255190"/>
              <a:ext cx="1295400" cy="6095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a:t>
              </a:r>
            </a:p>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of slices</a:t>
              </a:r>
            </a:p>
          </p:txBody>
        </p:sp>
      </p:grpSp>
      <p:grpSp>
        <p:nvGrpSpPr>
          <p:cNvPr id="701" name="Shape 701"/>
          <p:cNvGrpSpPr/>
          <p:nvPr/>
        </p:nvGrpSpPr>
        <p:grpSpPr>
          <a:xfrm>
            <a:off x="76200" y="2362200"/>
            <a:ext cx="6316435" cy="1007847"/>
            <a:chOff x="76200" y="2362200"/>
            <a:chExt cx="6316435" cy="1007847"/>
          </a:xfrm>
        </p:grpSpPr>
        <p:sp>
          <p:nvSpPr>
            <p:cNvPr id="702" name="Shape 702"/>
            <p:cNvSpPr/>
            <p:nvPr/>
          </p:nvSpPr>
          <p:spPr>
            <a:xfrm>
              <a:off x="1295400" y="23691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3" name="Shape 703"/>
            <p:cNvSpPr/>
            <p:nvPr/>
          </p:nvSpPr>
          <p:spPr>
            <a:xfrm>
              <a:off x="2079171"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4" name="Shape 704"/>
            <p:cNvSpPr/>
            <p:nvPr/>
          </p:nvSpPr>
          <p:spPr>
            <a:xfrm>
              <a:off x="2277308" y="26600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5" name="Shape 705"/>
            <p:cNvSpPr/>
            <p:nvPr/>
          </p:nvSpPr>
          <p:spPr>
            <a:xfrm>
              <a:off x="2471057"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6" name="Shape 706"/>
            <p:cNvSpPr/>
            <p:nvPr/>
          </p:nvSpPr>
          <p:spPr>
            <a:xfrm>
              <a:off x="1981201" y="24176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7" name="Shape 707"/>
            <p:cNvSpPr/>
            <p:nvPr/>
          </p:nvSpPr>
          <p:spPr>
            <a:xfrm>
              <a:off x="1447800" y="25215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8" name="Shape 708"/>
            <p:cNvSpPr/>
            <p:nvPr/>
          </p:nvSpPr>
          <p:spPr>
            <a:xfrm>
              <a:off x="2231571"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9" name="Shape 709"/>
            <p:cNvSpPr/>
            <p:nvPr/>
          </p:nvSpPr>
          <p:spPr>
            <a:xfrm>
              <a:off x="2429708" y="28124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0" name="Shape 710"/>
            <p:cNvSpPr/>
            <p:nvPr/>
          </p:nvSpPr>
          <p:spPr>
            <a:xfrm>
              <a:off x="2623457"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1" name="Shape 711"/>
            <p:cNvSpPr/>
            <p:nvPr/>
          </p:nvSpPr>
          <p:spPr>
            <a:xfrm>
              <a:off x="2133601" y="25700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2" name="Shape 712"/>
            <p:cNvSpPr/>
            <p:nvPr/>
          </p:nvSpPr>
          <p:spPr>
            <a:xfrm>
              <a:off x="1600200" y="26739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3" name="Shape 713"/>
            <p:cNvSpPr/>
            <p:nvPr/>
          </p:nvSpPr>
          <p:spPr>
            <a:xfrm>
              <a:off x="2383971"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4" name="Shape 714"/>
            <p:cNvSpPr/>
            <p:nvPr/>
          </p:nvSpPr>
          <p:spPr>
            <a:xfrm>
              <a:off x="2582108" y="29648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5" name="Shape 715"/>
            <p:cNvSpPr/>
            <p:nvPr/>
          </p:nvSpPr>
          <p:spPr>
            <a:xfrm>
              <a:off x="2775857"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6" name="Shape 716"/>
            <p:cNvSpPr/>
            <p:nvPr/>
          </p:nvSpPr>
          <p:spPr>
            <a:xfrm>
              <a:off x="2286001" y="27224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7" name="Shape 717"/>
            <p:cNvSpPr/>
            <p:nvPr/>
          </p:nvSpPr>
          <p:spPr>
            <a:xfrm>
              <a:off x="1752600" y="2826326"/>
              <a:ext cx="2057400" cy="533399"/>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8" name="Shape 718"/>
            <p:cNvSpPr/>
            <p:nvPr/>
          </p:nvSpPr>
          <p:spPr>
            <a:xfrm>
              <a:off x="2536371"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9" name="Shape 719"/>
            <p:cNvSpPr/>
            <p:nvPr/>
          </p:nvSpPr>
          <p:spPr>
            <a:xfrm>
              <a:off x="2734508" y="31172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0" name="Shape 720"/>
            <p:cNvSpPr/>
            <p:nvPr/>
          </p:nvSpPr>
          <p:spPr>
            <a:xfrm>
              <a:off x="2928257"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1" name="Shape 721"/>
            <p:cNvSpPr/>
            <p:nvPr/>
          </p:nvSpPr>
          <p:spPr>
            <a:xfrm>
              <a:off x="2438401" y="28748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2" name="Shape 722"/>
            <p:cNvSpPr/>
            <p:nvPr/>
          </p:nvSpPr>
          <p:spPr>
            <a:xfrm>
              <a:off x="3878035" y="241761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3" name="Shape 723"/>
            <p:cNvSpPr/>
            <p:nvPr/>
          </p:nvSpPr>
          <p:spPr>
            <a:xfrm>
              <a:off x="4661805"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4" name="Shape 724"/>
            <p:cNvSpPr/>
            <p:nvPr/>
          </p:nvSpPr>
          <p:spPr>
            <a:xfrm>
              <a:off x="4859942" y="2708563"/>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5" name="Shape 725"/>
            <p:cNvSpPr/>
            <p:nvPr/>
          </p:nvSpPr>
          <p:spPr>
            <a:xfrm>
              <a:off x="5053692"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6" name="Shape 726"/>
            <p:cNvSpPr/>
            <p:nvPr/>
          </p:nvSpPr>
          <p:spPr>
            <a:xfrm>
              <a:off x="4563837" y="246610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7" name="Shape 727"/>
            <p:cNvSpPr/>
            <p:nvPr/>
          </p:nvSpPr>
          <p:spPr>
            <a:xfrm>
              <a:off x="4030435" y="25318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8" name="Shape 728"/>
            <p:cNvSpPr/>
            <p:nvPr/>
          </p:nvSpPr>
          <p:spPr>
            <a:xfrm>
              <a:off x="4814205"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9" name="Shape 729"/>
            <p:cNvSpPr/>
            <p:nvPr/>
          </p:nvSpPr>
          <p:spPr>
            <a:xfrm>
              <a:off x="5012342" y="28227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0" name="Shape 730"/>
            <p:cNvSpPr/>
            <p:nvPr/>
          </p:nvSpPr>
          <p:spPr>
            <a:xfrm>
              <a:off x="5206092"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1" name="Shape 731"/>
            <p:cNvSpPr/>
            <p:nvPr/>
          </p:nvSpPr>
          <p:spPr>
            <a:xfrm>
              <a:off x="4716237" y="25803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2" name="Shape 732"/>
            <p:cNvSpPr/>
            <p:nvPr/>
          </p:nvSpPr>
          <p:spPr>
            <a:xfrm>
              <a:off x="4182835" y="26842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3" name="Shape 733"/>
            <p:cNvSpPr/>
            <p:nvPr/>
          </p:nvSpPr>
          <p:spPr>
            <a:xfrm>
              <a:off x="4966605"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4" name="Shape 734"/>
            <p:cNvSpPr/>
            <p:nvPr/>
          </p:nvSpPr>
          <p:spPr>
            <a:xfrm>
              <a:off x="5164742" y="29751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5" name="Shape 735"/>
            <p:cNvSpPr/>
            <p:nvPr/>
          </p:nvSpPr>
          <p:spPr>
            <a:xfrm>
              <a:off x="5358492"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6" name="Shape 736"/>
            <p:cNvSpPr/>
            <p:nvPr/>
          </p:nvSpPr>
          <p:spPr>
            <a:xfrm>
              <a:off x="4868637" y="27327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7" name="Shape 737"/>
            <p:cNvSpPr/>
            <p:nvPr/>
          </p:nvSpPr>
          <p:spPr>
            <a:xfrm>
              <a:off x="4335235" y="28366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8" name="Shape 738"/>
            <p:cNvSpPr/>
            <p:nvPr/>
          </p:nvSpPr>
          <p:spPr>
            <a:xfrm>
              <a:off x="5119005"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9" name="Shape 739"/>
            <p:cNvSpPr/>
            <p:nvPr/>
          </p:nvSpPr>
          <p:spPr>
            <a:xfrm>
              <a:off x="5317142" y="31275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0" name="Shape 740"/>
            <p:cNvSpPr/>
            <p:nvPr/>
          </p:nvSpPr>
          <p:spPr>
            <a:xfrm>
              <a:off x="5510892"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1" name="Shape 741"/>
            <p:cNvSpPr/>
            <p:nvPr/>
          </p:nvSpPr>
          <p:spPr>
            <a:xfrm>
              <a:off x="5021037" y="28851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2" name="Shape 742"/>
            <p:cNvSpPr txBox="1"/>
            <p:nvPr/>
          </p:nvSpPr>
          <p:spPr>
            <a:xfrm>
              <a:off x="76200" y="2362200"/>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of </a:t>
              </a:r>
            </a:p>
            <a:p>
              <a:pPr marL="0" marR="0" lvl="0" indent="0" algn="l" rtl="0">
                <a:lnSpc>
                  <a:spcPct val="100000"/>
                </a:lnSpc>
                <a:spcBef>
                  <a:spcPts val="0"/>
                </a:spcBef>
                <a:spcAft>
                  <a:spcPts val="0"/>
                </a:spcAft>
                <a:buClr>
                  <a:schemeClr val="dk2"/>
                </a:buClr>
                <a:buSzPct val="25000"/>
                <a:buFont typeface="Arial"/>
                <a:buNone/>
              </a:pPr>
              <a:r>
                <a:rPr lang="en-US" sz="2200">
                  <a:solidFill>
                    <a:schemeClr val="dk2"/>
                  </a:solidFill>
                  <a:latin typeface="Calibri"/>
                  <a:ea typeface="Calibri"/>
                  <a:cs typeface="Calibri"/>
                  <a:sym typeface="Calibri"/>
                </a:rPr>
                <a:t>slides</a:t>
              </a:r>
            </a:p>
          </p:txBody>
        </p:sp>
      </p:grpSp>
      <p:grpSp>
        <p:nvGrpSpPr>
          <p:cNvPr id="743" name="Shape 743"/>
          <p:cNvGrpSpPr/>
          <p:nvPr/>
        </p:nvGrpSpPr>
        <p:grpSpPr>
          <a:xfrm>
            <a:off x="76200" y="3555787"/>
            <a:ext cx="8836200" cy="1359071"/>
            <a:chOff x="76200" y="3555787"/>
            <a:chExt cx="8836200" cy="1359071"/>
          </a:xfrm>
        </p:grpSpPr>
        <p:sp>
          <p:nvSpPr>
            <p:cNvPr id="744" name="Shape 744"/>
            <p:cNvSpPr/>
            <p:nvPr/>
          </p:nvSpPr>
          <p:spPr>
            <a:xfrm>
              <a:off x="6365639" y="35804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5" name="Shape 745"/>
            <p:cNvSpPr/>
            <p:nvPr/>
          </p:nvSpPr>
          <p:spPr>
            <a:xfrm>
              <a:off x="6518039" y="37328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6" name="Shape 746"/>
            <p:cNvSpPr/>
            <p:nvPr/>
          </p:nvSpPr>
          <p:spPr>
            <a:xfrm>
              <a:off x="6670439" y="38852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7" name="Shape 747"/>
            <p:cNvSpPr/>
            <p:nvPr/>
          </p:nvSpPr>
          <p:spPr>
            <a:xfrm>
              <a:off x="6822839" y="40376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8" name="Shape 748"/>
            <p:cNvSpPr/>
            <p:nvPr/>
          </p:nvSpPr>
          <p:spPr>
            <a:xfrm>
              <a:off x="7620000" y="35814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9" name="Shape 749"/>
            <p:cNvSpPr/>
            <p:nvPr/>
          </p:nvSpPr>
          <p:spPr>
            <a:xfrm>
              <a:off x="7772400" y="37338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0" name="Shape 750"/>
            <p:cNvSpPr/>
            <p:nvPr/>
          </p:nvSpPr>
          <p:spPr>
            <a:xfrm>
              <a:off x="7924800" y="38862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1" name="Shape 751"/>
            <p:cNvSpPr/>
            <p:nvPr/>
          </p:nvSpPr>
          <p:spPr>
            <a:xfrm>
              <a:off x="8077200" y="40386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2" name="Shape 752"/>
            <p:cNvSpPr/>
            <p:nvPr/>
          </p:nvSpPr>
          <p:spPr>
            <a:xfrm>
              <a:off x="8229600" y="41910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3" name="Shape 753"/>
            <p:cNvSpPr/>
            <p:nvPr/>
          </p:nvSpPr>
          <p:spPr>
            <a:xfrm>
              <a:off x="2619227" y="35812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4" name="Shape 754"/>
            <p:cNvSpPr/>
            <p:nvPr/>
          </p:nvSpPr>
          <p:spPr>
            <a:xfrm>
              <a:off x="2771627" y="37336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5" name="Shape 755"/>
            <p:cNvSpPr/>
            <p:nvPr/>
          </p:nvSpPr>
          <p:spPr>
            <a:xfrm>
              <a:off x="2924027" y="38860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6" name="Shape 756"/>
            <p:cNvSpPr/>
            <p:nvPr/>
          </p:nvSpPr>
          <p:spPr>
            <a:xfrm>
              <a:off x="3076427" y="40384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7" name="Shape 757"/>
            <p:cNvSpPr/>
            <p:nvPr/>
          </p:nvSpPr>
          <p:spPr>
            <a:xfrm>
              <a:off x="5146439" y="35557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8" name="Shape 758"/>
            <p:cNvSpPr/>
            <p:nvPr/>
          </p:nvSpPr>
          <p:spPr>
            <a:xfrm>
              <a:off x="5298839" y="37081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9" name="Shape 759"/>
            <p:cNvSpPr/>
            <p:nvPr/>
          </p:nvSpPr>
          <p:spPr>
            <a:xfrm>
              <a:off x="5451239" y="38605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0" name="Shape 760"/>
            <p:cNvSpPr/>
            <p:nvPr/>
          </p:nvSpPr>
          <p:spPr>
            <a:xfrm>
              <a:off x="5603639" y="4051158"/>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1" name="Shape 761"/>
            <p:cNvSpPr/>
            <p:nvPr/>
          </p:nvSpPr>
          <p:spPr>
            <a:xfrm>
              <a:off x="5756039" y="4203558"/>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2" name="Shape 762"/>
            <p:cNvSpPr/>
            <p:nvPr/>
          </p:nvSpPr>
          <p:spPr>
            <a:xfrm>
              <a:off x="3907878" y="35941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3" name="Shape 763"/>
            <p:cNvSpPr/>
            <p:nvPr/>
          </p:nvSpPr>
          <p:spPr>
            <a:xfrm>
              <a:off x="4060278" y="37465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4" name="Shape 764"/>
            <p:cNvSpPr/>
            <p:nvPr/>
          </p:nvSpPr>
          <p:spPr>
            <a:xfrm>
              <a:off x="4212678" y="38989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5" name="Shape 765"/>
            <p:cNvSpPr/>
            <p:nvPr/>
          </p:nvSpPr>
          <p:spPr>
            <a:xfrm>
              <a:off x="4365078" y="40513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6" name="Shape 766"/>
            <p:cNvSpPr/>
            <p:nvPr/>
          </p:nvSpPr>
          <p:spPr>
            <a:xfrm>
              <a:off x="4517478" y="416553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7" name="Shape 767"/>
            <p:cNvSpPr/>
            <p:nvPr/>
          </p:nvSpPr>
          <p:spPr>
            <a:xfrm>
              <a:off x="1316153" y="35804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8" name="Shape 768"/>
            <p:cNvSpPr/>
            <p:nvPr/>
          </p:nvSpPr>
          <p:spPr>
            <a:xfrm>
              <a:off x="1468553" y="37328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9" name="Shape 769"/>
            <p:cNvSpPr/>
            <p:nvPr/>
          </p:nvSpPr>
          <p:spPr>
            <a:xfrm>
              <a:off x="1620953" y="38852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0" name="Shape 770"/>
            <p:cNvSpPr/>
            <p:nvPr/>
          </p:nvSpPr>
          <p:spPr>
            <a:xfrm>
              <a:off x="1773352" y="40376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1" name="Shape 771"/>
            <p:cNvSpPr/>
            <p:nvPr/>
          </p:nvSpPr>
          <p:spPr>
            <a:xfrm>
              <a:off x="1925752" y="41900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ctr" anchorCtr="0">
              <a:noAutofit/>
            </a:bodyPr>
            <a:lstStyle/>
            <a:p>
              <a:pPr marL="0" marR="0" lvl="0" indent="0"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2" name="Shape 772"/>
            <p:cNvSpPr txBox="1"/>
            <p:nvPr/>
          </p:nvSpPr>
          <p:spPr>
            <a:xfrm>
              <a:off x="76200" y="3810000"/>
              <a:ext cx="1447800" cy="10152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1000s of</a:t>
              </a:r>
              <a:r>
                <a:rPr lang="en-US" sz="2200">
                  <a:solidFill>
                    <a:schemeClr val="dk2"/>
                  </a:solidFill>
                  <a:latin typeface="Calibri"/>
                  <a:ea typeface="Calibri"/>
                  <a:cs typeface="Calibri"/>
                  <a:sym typeface="Calibri"/>
                </a:rPr>
                <a:t> </a:t>
              </a:r>
              <a:r>
                <a:rPr lang="en-US" sz="2200" b="0" i="0" u="none" strike="noStrike" cap="none">
                  <a:solidFill>
                    <a:schemeClr val="dk2"/>
                  </a:solidFill>
                  <a:latin typeface="Calibri"/>
                  <a:ea typeface="Calibri"/>
                  <a:cs typeface="Calibri"/>
                  <a:sym typeface="Calibri"/>
                </a:rPr>
                <a:t>i</a:t>
              </a:r>
              <a:r>
                <a:rPr lang="en-US" sz="2200">
                  <a:solidFill>
                    <a:schemeClr val="dk2"/>
                  </a:solidFill>
                  <a:latin typeface="Calibri"/>
                  <a:ea typeface="Calibri"/>
                  <a:cs typeface="Calibri"/>
                  <a:sym typeface="Calibri"/>
                </a:rPr>
                <a:t>mage files</a:t>
              </a:r>
            </a:p>
          </p:txBody>
        </p:sp>
        <p:sp>
          <p:nvSpPr>
            <p:cNvPr id="773" name="Shape 773"/>
            <p:cNvSpPr/>
            <p:nvPr/>
          </p:nvSpPr>
          <p:spPr>
            <a:xfrm>
              <a:off x="3228827" y="41908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4" name="Shape 774"/>
            <p:cNvSpPr/>
            <p:nvPr/>
          </p:nvSpPr>
          <p:spPr>
            <a:xfrm>
              <a:off x="6975239" y="41900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grpSp>
      <p:grpSp>
        <p:nvGrpSpPr>
          <p:cNvPr id="775" name="Shape 775"/>
          <p:cNvGrpSpPr/>
          <p:nvPr/>
        </p:nvGrpSpPr>
        <p:grpSpPr>
          <a:xfrm>
            <a:off x="66675" y="172032"/>
            <a:ext cx="2164895" cy="914400"/>
            <a:chOff x="66675" y="172032"/>
            <a:chExt cx="2164895" cy="914400"/>
          </a:xfrm>
        </p:grpSpPr>
        <p:sp>
          <p:nvSpPr>
            <p:cNvPr id="776" name="Shape 776"/>
            <p:cNvSpPr/>
            <p:nvPr/>
          </p:nvSpPr>
          <p:spPr>
            <a:xfrm>
              <a:off x="1240970" y="172032"/>
              <a:ext cx="990600" cy="9144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7" name="Shape 777"/>
            <p:cNvSpPr txBox="1"/>
            <p:nvPr/>
          </p:nvSpPr>
          <p:spPr>
            <a:xfrm>
              <a:off x="66675" y="311094"/>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 rat heart</a:t>
              </a:r>
            </a:p>
          </p:txBody>
        </p:sp>
      </p:grpSp>
      <p:sp>
        <p:nvSpPr>
          <p:cNvPr id="2" name="TextBox 1"/>
          <p:cNvSpPr txBox="1"/>
          <p:nvPr/>
        </p:nvSpPr>
        <p:spPr>
          <a:xfrm>
            <a:off x="2010462" y="4406951"/>
            <a:ext cx="517070" cy="304800"/>
          </a:xfrm>
          <a:prstGeom prst="rect">
            <a:avLst/>
          </a:prstGeom>
          <a:noFill/>
        </p:spPr>
        <p:txBody>
          <a:bodyPr wrap="square" rtlCol="0">
            <a:spAutoFit/>
          </a:bodyPr>
          <a:lstStyle/>
          <a:p>
            <a:r>
              <a:rPr lang="en-US" b="1" dirty="0" smtClean="0"/>
              <a:t>TIF</a:t>
            </a:r>
            <a:endParaRPr lang="en-US" b="1" dirty="0"/>
          </a:p>
        </p:txBody>
      </p:sp>
      <p:sp>
        <p:nvSpPr>
          <p:cNvPr id="83" name="TextBox 82"/>
          <p:cNvSpPr txBox="1"/>
          <p:nvPr/>
        </p:nvSpPr>
        <p:spPr>
          <a:xfrm>
            <a:off x="3352800" y="4419600"/>
            <a:ext cx="517070" cy="304800"/>
          </a:xfrm>
          <a:prstGeom prst="rect">
            <a:avLst/>
          </a:prstGeom>
          <a:noFill/>
        </p:spPr>
        <p:txBody>
          <a:bodyPr wrap="square" rtlCol="0">
            <a:spAutoFit/>
          </a:bodyPr>
          <a:lstStyle/>
          <a:p>
            <a:r>
              <a:rPr lang="en-US" b="1" dirty="0" smtClean="0"/>
              <a:t>TIF</a:t>
            </a:r>
            <a:endParaRPr lang="en-US" b="1" dirty="0"/>
          </a:p>
        </p:txBody>
      </p:sp>
      <p:sp>
        <p:nvSpPr>
          <p:cNvPr id="84" name="TextBox 83"/>
          <p:cNvSpPr txBox="1"/>
          <p:nvPr/>
        </p:nvSpPr>
        <p:spPr>
          <a:xfrm>
            <a:off x="4664530" y="4419600"/>
            <a:ext cx="517070" cy="304800"/>
          </a:xfrm>
          <a:prstGeom prst="rect">
            <a:avLst/>
          </a:prstGeom>
          <a:noFill/>
        </p:spPr>
        <p:txBody>
          <a:bodyPr wrap="square" rtlCol="0">
            <a:spAutoFit/>
          </a:bodyPr>
          <a:lstStyle/>
          <a:p>
            <a:r>
              <a:rPr lang="en-US" b="1" dirty="0" smtClean="0"/>
              <a:t>TIF</a:t>
            </a:r>
            <a:endParaRPr lang="en-US" b="1" dirty="0"/>
          </a:p>
        </p:txBody>
      </p:sp>
      <p:sp>
        <p:nvSpPr>
          <p:cNvPr id="85" name="TextBox 84"/>
          <p:cNvSpPr txBox="1"/>
          <p:nvPr/>
        </p:nvSpPr>
        <p:spPr>
          <a:xfrm>
            <a:off x="5883730" y="4419600"/>
            <a:ext cx="517070" cy="304800"/>
          </a:xfrm>
          <a:prstGeom prst="rect">
            <a:avLst/>
          </a:prstGeom>
          <a:noFill/>
        </p:spPr>
        <p:txBody>
          <a:bodyPr wrap="square" rtlCol="0">
            <a:spAutoFit/>
          </a:bodyPr>
          <a:lstStyle/>
          <a:p>
            <a:r>
              <a:rPr lang="en-US" b="1" dirty="0" smtClean="0"/>
              <a:t>TIF</a:t>
            </a:r>
            <a:endParaRPr lang="en-US" b="1" dirty="0"/>
          </a:p>
        </p:txBody>
      </p:sp>
      <p:sp>
        <p:nvSpPr>
          <p:cNvPr id="86" name="TextBox 85"/>
          <p:cNvSpPr txBox="1"/>
          <p:nvPr/>
        </p:nvSpPr>
        <p:spPr>
          <a:xfrm>
            <a:off x="7102930" y="4419600"/>
            <a:ext cx="517070" cy="304800"/>
          </a:xfrm>
          <a:prstGeom prst="rect">
            <a:avLst/>
          </a:prstGeom>
          <a:noFill/>
        </p:spPr>
        <p:txBody>
          <a:bodyPr wrap="square" rtlCol="0">
            <a:spAutoFit/>
          </a:bodyPr>
          <a:lstStyle/>
          <a:p>
            <a:r>
              <a:rPr lang="en-US" b="1" dirty="0" smtClean="0"/>
              <a:t>TIF</a:t>
            </a:r>
            <a:endParaRPr lang="en-US" b="1" dirty="0"/>
          </a:p>
        </p:txBody>
      </p:sp>
      <p:sp>
        <p:nvSpPr>
          <p:cNvPr id="87" name="TextBox 86"/>
          <p:cNvSpPr txBox="1"/>
          <p:nvPr/>
        </p:nvSpPr>
        <p:spPr>
          <a:xfrm>
            <a:off x="8382000" y="4419600"/>
            <a:ext cx="517070" cy="304800"/>
          </a:xfrm>
          <a:prstGeom prst="rect">
            <a:avLst/>
          </a:prstGeom>
          <a:noFill/>
        </p:spPr>
        <p:txBody>
          <a:bodyPr wrap="square" rtlCol="0">
            <a:spAutoFit/>
          </a:bodyPr>
          <a:lstStyle/>
          <a:p>
            <a:r>
              <a:rPr lang="en-US" b="1" dirty="0" smtClean="0"/>
              <a:t>TIF</a:t>
            </a:r>
            <a:endParaRPr lang="en-US" b="1"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grpSp>
        <p:nvGrpSpPr>
          <p:cNvPr id="698" name="Shape 698"/>
          <p:cNvGrpSpPr/>
          <p:nvPr/>
        </p:nvGrpSpPr>
        <p:grpSpPr>
          <a:xfrm>
            <a:off x="76200" y="923364"/>
            <a:ext cx="2800663" cy="1323000"/>
            <a:chOff x="76200" y="914400"/>
            <a:chExt cx="2800663" cy="1323000"/>
          </a:xfrm>
        </p:grpSpPr>
        <p:pic>
          <p:nvPicPr>
            <p:cNvPr id="699" name="Shape 699"/>
            <p:cNvPicPr preferRelativeResize="0"/>
            <p:nvPr/>
          </p:nvPicPr>
          <p:blipFill rotWithShape="1">
            <a:blip r:embed="rId3">
              <a:alphaModFix/>
            </a:blip>
            <a:srcRect/>
            <a:stretch/>
          </p:blipFill>
          <p:spPr>
            <a:xfrm>
              <a:off x="1006363" y="914400"/>
              <a:ext cx="1870500" cy="1323000"/>
            </a:xfrm>
            <a:prstGeom prst="rect">
              <a:avLst/>
            </a:prstGeom>
            <a:noFill/>
            <a:ln>
              <a:noFill/>
            </a:ln>
          </p:spPr>
        </p:pic>
        <p:sp>
          <p:nvSpPr>
            <p:cNvPr id="700" name="Shape 700"/>
            <p:cNvSpPr txBox="1"/>
            <p:nvPr/>
          </p:nvSpPr>
          <p:spPr>
            <a:xfrm>
              <a:off x="76200" y="1255190"/>
              <a:ext cx="1295400" cy="6095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a:t>
              </a:r>
            </a:p>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of slices</a:t>
              </a:r>
            </a:p>
          </p:txBody>
        </p:sp>
      </p:grpSp>
      <p:grpSp>
        <p:nvGrpSpPr>
          <p:cNvPr id="701" name="Shape 701"/>
          <p:cNvGrpSpPr/>
          <p:nvPr/>
        </p:nvGrpSpPr>
        <p:grpSpPr>
          <a:xfrm>
            <a:off x="76200" y="2362200"/>
            <a:ext cx="6316435" cy="1007847"/>
            <a:chOff x="76200" y="2362200"/>
            <a:chExt cx="6316435" cy="1007847"/>
          </a:xfrm>
        </p:grpSpPr>
        <p:sp>
          <p:nvSpPr>
            <p:cNvPr id="702" name="Shape 702"/>
            <p:cNvSpPr/>
            <p:nvPr/>
          </p:nvSpPr>
          <p:spPr>
            <a:xfrm>
              <a:off x="1295400" y="23691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3" name="Shape 703"/>
            <p:cNvSpPr/>
            <p:nvPr/>
          </p:nvSpPr>
          <p:spPr>
            <a:xfrm>
              <a:off x="2079171"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4" name="Shape 704"/>
            <p:cNvSpPr/>
            <p:nvPr/>
          </p:nvSpPr>
          <p:spPr>
            <a:xfrm>
              <a:off x="2277308" y="26600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5" name="Shape 705"/>
            <p:cNvSpPr/>
            <p:nvPr/>
          </p:nvSpPr>
          <p:spPr>
            <a:xfrm>
              <a:off x="2471057"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6" name="Shape 706"/>
            <p:cNvSpPr/>
            <p:nvPr/>
          </p:nvSpPr>
          <p:spPr>
            <a:xfrm>
              <a:off x="1981201" y="24176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7" name="Shape 707"/>
            <p:cNvSpPr/>
            <p:nvPr/>
          </p:nvSpPr>
          <p:spPr>
            <a:xfrm>
              <a:off x="1447800" y="25215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8" name="Shape 708"/>
            <p:cNvSpPr/>
            <p:nvPr/>
          </p:nvSpPr>
          <p:spPr>
            <a:xfrm>
              <a:off x="2231571"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9" name="Shape 709"/>
            <p:cNvSpPr/>
            <p:nvPr/>
          </p:nvSpPr>
          <p:spPr>
            <a:xfrm>
              <a:off x="2429708" y="28124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0" name="Shape 710"/>
            <p:cNvSpPr/>
            <p:nvPr/>
          </p:nvSpPr>
          <p:spPr>
            <a:xfrm>
              <a:off x="2623457"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1" name="Shape 711"/>
            <p:cNvSpPr/>
            <p:nvPr/>
          </p:nvSpPr>
          <p:spPr>
            <a:xfrm>
              <a:off x="2133601" y="25700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2" name="Shape 712"/>
            <p:cNvSpPr/>
            <p:nvPr/>
          </p:nvSpPr>
          <p:spPr>
            <a:xfrm>
              <a:off x="1600200" y="26739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3" name="Shape 713"/>
            <p:cNvSpPr/>
            <p:nvPr/>
          </p:nvSpPr>
          <p:spPr>
            <a:xfrm>
              <a:off x="2383971"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4" name="Shape 714"/>
            <p:cNvSpPr/>
            <p:nvPr/>
          </p:nvSpPr>
          <p:spPr>
            <a:xfrm>
              <a:off x="2582108" y="29648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5" name="Shape 715"/>
            <p:cNvSpPr/>
            <p:nvPr/>
          </p:nvSpPr>
          <p:spPr>
            <a:xfrm>
              <a:off x="2775857"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6" name="Shape 716"/>
            <p:cNvSpPr/>
            <p:nvPr/>
          </p:nvSpPr>
          <p:spPr>
            <a:xfrm>
              <a:off x="2286001" y="27224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7" name="Shape 717"/>
            <p:cNvSpPr/>
            <p:nvPr/>
          </p:nvSpPr>
          <p:spPr>
            <a:xfrm>
              <a:off x="1752600" y="2826326"/>
              <a:ext cx="2057400" cy="533399"/>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8" name="Shape 718"/>
            <p:cNvSpPr/>
            <p:nvPr/>
          </p:nvSpPr>
          <p:spPr>
            <a:xfrm>
              <a:off x="2536371"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9" name="Shape 719"/>
            <p:cNvSpPr/>
            <p:nvPr/>
          </p:nvSpPr>
          <p:spPr>
            <a:xfrm>
              <a:off x="2734508" y="31172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0" name="Shape 720"/>
            <p:cNvSpPr/>
            <p:nvPr/>
          </p:nvSpPr>
          <p:spPr>
            <a:xfrm>
              <a:off x="2928257"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1" name="Shape 721"/>
            <p:cNvSpPr/>
            <p:nvPr/>
          </p:nvSpPr>
          <p:spPr>
            <a:xfrm>
              <a:off x="2438401" y="28748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2" name="Shape 722"/>
            <p:cNvSpPr/>
            <p:nvPr/>
          </p:nvSpPr>
          <p:spPr>
            <a:xfrm>
              <a:off x="3878035" y="241761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3" name="Shape 723"/>
            <p:cNvSpPr/>
            <p:nvPr/>
          </p:nvSpPr>
          <p:spPr>
            <a:xfrm>
              <a:off x="4661805"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4" name="Shape 724"/>
            <p:cNvSpPr/>
            <p:nvPr/>
          </p:nvSpPr>
          <p:spPr>
            <a:xfrm>
              <a:off x="4859942" y="2708563"/>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5" name="Shape 725"/>
            <p:cNvSpPr/>
            <p:nvPr/>
          </p:nvSpPr>
          <p:spPr>
            <a:xfrm>
              <a:off x="5053692"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6" name="Shape 726"/>
            <p:cNvSpPr/>
            <p:nvPr/>
          </p:nvSpPr>
          <p:spPr>
            <a:xfrm>
              <a:off x="4563837" y="246610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7" name="Shape 727"/>
            <p:cNvSpPr/>
            <p:nvPr/>
          </p:nvSpPr>
          <p:spPr>
            <a:xfrm>
              <a:off x="4030435" y="25318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8" name="Shape 728"/>
            <p:cNvSpPr/>
            <p:nvPr/>
          </p:nvSpPr>
          <p:spPr>
            <a:xfrm>
              <a:off x="4814205"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9" name="Shape 729"/>
            <p:cNvSpPr/>
            <p:nvPr/>
          </p:nvSpPr>
          <p:spPr>
            <a:xfrm>
              <a:off x="5012342" y="28227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0" name="Shape 730"/>
            <p:cNvSpPr/>
            <p:nvPr/>
          </p:nvSpPr>
          <p:spPr>
            <a:xfrm>
              <a:off x="5206092"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1" name="Shape 731"/>
            <p:cNvSpPr/>
            <p:nvPr/>
          </p:nvSpPr>
          <p:spPr>
            <a:xfrm>
              <a:off x="4716237" y="25803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2" name="Shape 732"/>
            <p:cNvSpPr/>
            <p:nvPr/>
          </p:nvSpPr>
          <p:spPr>
            <a:xfrm>
              <a:off x="4182835" y="26842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3" name="Shape 733"/>
            <p:cNvSpPr/>
            <p:nvPr/>
          </p:nvSpPr>
          <p:spPr>
            <a:xfrm>
              <a:off x="4966605"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4" name="Shape 734"/>
            <p:cNvSpPr/>
            <p:nvPr/>
          </p:nvSpPr>
          <p:spPr>
            <a:xfrm>
              <a:off x="5164742" y="29751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5" name="Shape 735"/>
            <p:cNvSpPr/>
            <p:nvPr/>
          </p:nvSpPr>
          <p:spPr>
            <a:xfrm>
              <a:off x="5358492"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6" name="Shape 736"/>
            <p:cNvSpPr/>
            <p:nvPr/>
          </p:nvSpPr>
          <p:spPr>
            <a:xfrm>
              <a:off x="4868637" y="27327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7" name="Shape 737"/>
            <p:cNvSpPr/>
            <p:nvPr/>
          </p:nvSpPr>
          <p:spPr>
            <a:xfrm>
              <a:off x="4335235" y="28366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8" name="Shape 738"/>
            <p:cNvSpPr/>
            <p:nvPr/>
          </p:nvSpPr>
          <p:spPr>
            <a:xfrm>
              <a:off x="5119005"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9" name="Shape 739"/>
            <p:cNvSpPr/>
            <p:nvPr/>
          </p:nvSpPr>
          <p:spPr>
            <a:xfrm>
              <a:off x="5317142" y="31275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0" name="Shape 740"/>
            <p:cNvSpPr/>
            <p:nvPr/>
          </p:nvSpPr>
          <p:spPr>
            <a:xfrm>
              <a:off x="5510892"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1" name="Shape 741"/>
            <p:cNvSpPr/>
            <p:nvPr/>
          </p:nvSpPr>
          <p:spPr>
            <a:xfrm>
              <a:off x="5021037" y="28851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2" name="Shape 742"/>
            <p:cNvSpPr txBox="1"/>
            <p:nvPr/>
          </p:nvSpPr>
          <p:spPr>
            <a:xfrm>
              <a:off x="76200" y="2362200"/>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of </a:t>
              </a:r>
            </a:p>
            <a:p>
              <a:pPr marL="0" marR="0" lvl="0" indent="0" algn="l" rtl="0">
                <a:lnSpc>
                  <a:spcPct val="100000"/>
                </a:lnSpc>
                <a:spcBef>
                  <a:spcPts val="0"/>
                </a:spcBef>
                <a:spcAft>
                  <a:spcPts val="0"/>
                </a:spcAft>
                <a:buClr>
                  <a:schemeClr val="dk2"/>
                </a:buClr>
                <a:buSzPct val="25000"/>
                <a:buFont typeface="Arial"/>
                <a:buNone/>
              </a:pPr>
              <a:r>
                <a:rPr lang="en-US" sz="2200">
                  <a:solidFill>
                    <a:schemeClr val="dk2"/>
                  </a:solidFill>
                  <a:latin typeface="Calibri"/>
                  <a:ea typeface="Calibri"/>
                  <a:cs typeface="Calibri"/>
                  <a:sym typeface="Calibri"/>
                </a:rPr>
                <a:t>slides</a:t>
              </a:r>
            </a:p>
          </p:txBody>
        </p:sp>
      </p:grpSp>
      <p:grpSp>
        <p:nvGrpSpPr>
          <p:cNvPr id="743" name="Shape 743"/>
          <p:cNvGrpSpPr/>
          <p:nvPr/>
        </p:nvGrpSpPr>
        <p:grpSpPr>
          <a:xfrm>
            <a:off x="76200" y="3555787"/>
            <a:ext cx="8836200" cy="1359071"/>
            <a:chOff x="76200" y="3555787"/>
            <a:chExt cx="8836200" cy="1359071"/>
          </a:xfrm>
        </p:grpSpPr>
        <p:sp>
          <p:nvSpPr>
            <p:cNvPr id="744" name="Shape 744"/>
            <p:cNvSpPr/>
            <p:nvPr/>
          </p:nvSpPr>
          <p:spPr>
            <a:xfrm>
              <a:off x="6365639" y="35804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5" name="Shape 745"/>
            <p:cNvSpPr/>
            <p:nvPr/>
          </p:nvSpPr>
          <p:spPr>
            <a:xfrm>
              <a:off x="6518039" y="37328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6" name="Shape 746"/>
            <p:cNvSpPr/>
            <p:nvPr/>
          </p:nvSpPr>
          <p:spPr>
            <a:xfrm>
              <a:off x="6670439" y="38852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7" name="Shape 747"/>
            <p:cNvSpPr/>
            <p:nvPr/>
          </p:nvSpPr>
          <p:spPr>
            <a:xfrm>
              <a:off x="6822839" y="40376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8" name="Shape 748"/>
            <p:cNvSpPr/>
            <p:nvPr/>
          </p:nvSpPr>
          <p:spPr>
            <a:xfrm>
              <a:off x="7620000" y="35814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9" name="Shape 749"/>
            <p:cNvSpPr/>
            <p:nvPr/>
          </p:nvSpPr>
          <p:spPr>
            <a:xfrm>
              <a:off x="7772400" y="37338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0" name="Shape 750"/>
            <p:cNvSpPr/>
            <p:nvPr/>
          </p:nvSpPr>
          <p:spPr>
            <a:xfrm>
              <a:off x="7924800" y="38862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1" name="Shape 751"/>
            <p:cNvSpPr/>
            <p:nvPr/>
          </p:nvSpPr>
          <p:spPr>
            <a:xfrm>
              <a:off x="8077200" y="40386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2" name="Shape 752"/>
            <p:cNvSpPr/>
            <p:nvPr/>
          </p:nvSpPr>
          <p:spPr>
            <a:xfrm>
              <a:off x="8229600" y="41910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3" name="Shape 753"/>
            <p:cNvSpPr/>
            <p:nvPr/>
          </p:nvSpPr>
          <p:spPr>
            <a:xfrm>
              <a:off x="2619227" y="35812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4" name="Shape 754"/>
            <p:cNvSpPr/>
            <p:nvPr/>
          </p:nvSpPr>
          <p:spPr>
            <a:xfrm>
              <a:off x="2771627" y="37336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5" name="Shape 755"/>
            <p:cNvSpPr/>
            <p:nvPr/>
          </p:nvSpPr>
          <p:spPr>
            <a:xfrm>
              <a:off x="2924027" y="38860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6" name="Shape 756"/>
            <p:cNvSpPr/>
            <p:nvPr/>
          </p:nvSpPr>
          <p:spPr>
            <a:xfrm>
              <a:off x="3076427" y="40384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7" name="Shape 757"/>
            <p:cNvSpPr/>
            <p:nvPr/>
          </p:nvSpPr>
          <p:spPr>
            <a:xfrm>
              <a:off x="5146439" y="35557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8" name="Shape 758"/>
            <p:cNvSpPr/>
            <p:nvPr/>
          </p:nvSpPr>
          <p:spPr>
            <a:xfrm>
              <a:off x="5298839" y="37081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9" name="Shape 759"/>
            <p:cNvSpPr/>
            <p:nvPr/>
          </p:nvSpPr>
          <p:spPr>
            <a:xfrm>
              <a:off x="5451239" y="38605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0" name="Shape 760"/>
            <p:cNvSpPr/>
            <p:nvPr/>
          </p:nvSpPr>
          <p:spPr>
            <a:xfrm>
              <a:off x="5603639" y="4051158"/>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1" name="Shape 761"/>
            <p:cNvSpPr/>
            <p:nvPr/>
          </p:nvSpPr>
          <p:spPr>
            <a:xfrm>
              <a:off x="5756039" y="4203558"/>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2" name="Shape 762"/>
            <p:cNvSpPr/>
            <p:nvPr/>
          </p:nvSpPr>
          <p:spPr>
            <a:xfrm>
              <a:off x="3907878" y="35941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3" name="Shape 763"/>
            <p:cNvSpPr/>
            <p:nvPr/>
          </p:nvSpPr>
          <p:spPr>
            <a:xfrm>
              <a:off x="4060278" y="37465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4" name="Shape 764"/>
            <p:cNvSpPr/>
            <p:nvPr/>
          </p:nvSpPr>
          <p:spPr>
            <a:xfrm>
              <a:off x="4212678" y="38989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5" name="Shape 765"/>
            <p:cNvSpPr/>
            <p:nvPr/>
          </p:nvSpPr>
          <p:spPr>
            <a:xfrm>
              <a:off x="4365078" y="40513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6" name="Shape 766"/>
            <p:cNvSpPr/>
            <p:nvPr/>
          </p:nvSpPr>
          <p:spPr>
            <a:xfrm>
              <a:off x="4517478" y="416553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7" name="Shape 767"/>
            <p:cNvSpPr/>
            <p:nvPr/>
          </p:nvSpPr>
          <p:spPr>
            <a:xfrm>
              <a:off x="1316153" y="35804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8" name="Shape 768"/>
            <p:cNvSpPr/>
            <p:nvPr/>
          </p:nvSpPr>
          <p:spPr>
            <a:xfrm>
              <a:off x="1468553" y="37328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9" name="Shape 769"/>
            <p:cNvSpPr/>
            <p:nvPr/>
          </p:nvSpPr>
          <p:spPr>
            <a:xfrm>
              <a:off x="1620953" y="38852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0" name="Shape 770"/>
            <p:cNvSpPr/>
            <p:nvPr/>
          </p:nvSpPr>
          <p:spPr>
            <a:xfrm>
              <a:off x="1773352" y="40376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1" name="Shape 771"/>
            <p:cNvSpPr/>
            <p:nvPr/>
          </p:nvSpPr>
          <p:spPr>
            <a:xfrm>
              <a:off x="1925752" y="41900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ctr" anchorCtr="0">
              <a:noAutofit/>
            </a:bodyPr>
            <a:lstStyle/>
            <a:p>
              <a:pPr marL="0" marR="0" lvl="0" indent="0"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2" name="Shape 772"/>
            <p:cNvSpPr txBox="1"/>
            <p:nvPr/>
          </p:nvSpPr>
          <p:spPr>
            <a:xfrm>
              <a:off x="76200" y="3810000"/>
              <a:ext cx="1447800" cy="10152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1000s of</a:t>
              </a:r>
              <a:r>
                <a:rPr lang="en-US" sz="2200">
                  <a:solidFill>
                    <a:schemeClr val="dk2"/>
                  </a:solidFill>
                  <a:latin typeface="Calibri"/>
                  <a:ea typeface="Calibri"/>
                  <a:cs typeface="Calibri"/>
                  <a:sym typeface="Calibri"/>
                </a:rPr>
                <a:t> </a:t>
              </a:r>
              <a:r>
                <a:rPr lang="en-US" sz="2200" b="0" i="0" u="none" strike="noStrike" cap="none">
                  <a:solidFill>
                    <a:schemeClr val="dk2"/>
                  </a:solidFill>
                  <a:latin typeface="Calibri"/>
                  <a:ea typeface="Calibri"/>
                  <a:cs typeface="Calibri"/>
                  <a:sym typeface="Calibri"/>
                </a:rPr>
                <a:t>i</a:t>
              </a:r>
              <a:r>
                <a:rPr lang="en-US" sz="2200">
                  <a:solidFill>
                    <a:schemeClr val="dk2"/>
                  </a:solidFill>
                  <a:latin typeface="Calibri"/>
                  <a:ea typeface="Calibri"/>
                  <a:cs typeface="Calibri"/>
                  <a:sym typeface="Calibri"/>
                </a:rPr>
                <a:t>mage files</a:t>
              </a:r>
            </a:p>
          </p:txBody>
        </p:sp>
        <p:sp>
          <p:nvSpPr>
            <p:cNvPr id="773" name="Shape 773"/>
            <p:cNvSpPr/>
            <p:nvPr/>
          </p:nvSpPr>
          <p:spPr>
            <a:xfrm>
              <a:off x="3228827" y="41908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4" name="Shape 774"/>
            <p:cNvSpPr/>
            <p:nvPr/>
          </p:nvSpPr>
          <p:spPr>
            <a:xfrm>
              <a:off x="6975239" y="41900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grpSp>
      <p:grpSp>
        <p:nvGrpSpPr>
          <p:cNvPr id="775" name="Shape 775"/>
          <p:cNvGrpSpPr/>
          <p:nvPr/>
        </p:nvGrpSpPr>
        <p:grpSpPr>
          <a:xfrm>
            <a:off x="66675" y="172032"/>
            <a:ext cx="2164895" cy="914400"/>
            <a:chOff x="66675" y="172032"/>
            <a:chExt cx="2164895" cy="914400"/>
          </a:xfrm>
        </p:grpSpPr>
        <p:sp>
          <p:nvSpPr>
            <p:cNvPr id="776" name="Shape 776"/>
            <p:cNvSpPr/>
            <p:nvPr/>
          </p:nvSpPr>
          <p:spPr>
            <a:xfrm>
              <a:off x="1240970" y="172032"/>
              <a:ext cx="990600" cy="9144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7" name="Shape 777"/>
            <p:cNvSpPr txBox="1"/>
            <p:nvPr/>
          </p:nvSpPr>
          <p:spPr>
            <a:xfrm>
              <a:off x="66675" y="311094"/>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 rat heart</a:t>
              </a:r>
            </a:p>
          </p:txBody>
        </p:sp>
      </p:grpSp>
      <p:sp>
        <p:nvSpPr>
          <p:cNvPr id="2" name="TextBox 1"/>
          <p:cNvSpPr txBox="1"/>
          <p:nvPr/>
        </p:nvSpPr>
        <p:spPr>
          <a:xfrm>
            <a:off x="2010462" y="4406951"/>
            <a:ext cx="517070" cy="304800"/>
          </a:xfrm>
          <a:prstGeom prst="rect">
            <a:avLst/>
          </a:prstGeom>
          <a:noFill/>
        </p:spPr>
        <p:txBody>
          <a:bodyPr wrap="square" rtlCol="0">
            <a:spAutoFit/>
          </a:bodyPr>
          <a:lstStyle/>
          <a:p>
            <a:r>
              <a:rPr lang="en-US" b="1" dirty="0" smtClean="0"/>
              <a:t>TIF</a:t>
            </a:r>
            <a:endParaRPr lang="en-US" b="1" dirty="0"/>
          </a:p>
        </p:txBody>
      </p:sp>
      <p:sp>
        <p:nvSpPr>
          <p:cNvPr id="83" name="TextBox 82"/>
          <p:cNvSpPr txBox="1"/>
          <p:nvPr/>
        </p:nvSpPr>
        <p:spPr>
          <a:xfrm>
            <a:off x="3352800" y="4419600"/>
            <a:ext cx="517070" cy="304800"/>
          </a:xfrm>
          <a:prstGeom prst="rect">
            <a:avLst/>
          </a:prstGeom>
          <a:noFill/>
        </p:spPr>
        <p:txBody>
          <a:bodyPr wrap="square" rtlCol="0">
            <a:spAutoFit/>
          </a:bodyPr>
          <a:lstStyle/>
          <a:p>
            <a:r>
              <a:rPr lang="en-US" b="1" dirty="0" smtClean="0"/>
              <a:t>TIF</a:t>
            </a:r>
            <a:endParaRPr lang="en-US" b="1" dirty="0"/>
          </a:p>
        </p:txBody>
      </p:sp>
      <p:sp>
        <p:nvSpPr>
          <p:cNvPr id="84" name="TextBox 83"/>
          <p:cNvSpPr txBox="1"/>
          <p:nvPr/>
        </p:nvSpPr>
        <p:spPr>
          <a:xfrm>
            <a:off x="4664530" y="4419600"/>
            <a:ext cx="517070" cy="304800"/>
          </a:xfrm>
          <a:prstGeom prst="rect">
            <a:avLst/>
          </a:prstGeom>
          <a:noFill/>
        </p:spPr>
        <p:txBody>
          <a:bodyPr wrap="square" rtlCol="0">
            <a:spAutoFit/>
          </a:bodyPr>
          <a:lstStyle/>
          <a:p>
            <a:r>
              <a:rPr lang="en-US" b="1" dirty="0" smtClean="0"/>
              <a:t>TIF</a:t>
            </a:r>
            <a:endParaRPr lang="en-US" b="1" dirty="0"/>
          </a:p>
        </p:txBody>
      </p:sp>
      <p:sp>
        <p:nvSpPr>
          <p:cNvPr id="85" name="TextBox 84"/>
          <p:cNvSpPr txBox="1"/>
          <p:nvPr/>
        </p:nvSpPr>
        <p:spPr>
          <a:xfrm>
            <a:off x="5883730" y="4419600"/>
            <a:ext cx="517070" cy="304800"/>
          </a:xfrm>
          <a:prstGeom prst="rect">
            <a:avLst/>
          </a:prstGeom>
          <a:noFill/>
        </p:spPr>
        <p:txBody>
          <a:bodyPr wrap="square" rtlCol="0">
            <a:spAutoFit/>
          </a:bodyPr>
          <a:lstStyle/>
          <a:p>
            <a:r>
              <a:rPr lang="en-US" b="1" dirty="0" smtClean="0"/>
              <a:t>TIF</a:t>
            </a:r>
            <a:endParaRPr lang="en-US" b="1" dirty="0"/>
          </a:p>
        </p:txBody>
      </p:sp>
      <p:sp>
        <p:nvSpPr>
          <p:cNvPr id="86" name="TextBox 85"/>
          <p:cNvSpPr txBox="1"/>
          <p:nvPr/>
        </p:nvSpPr>
        <p:spPr>
          <a:xfrm>
            <a:off x="7102930" y="4419600"/>
            <a:ext cx="517070" cy="304800"/>
          </a:xfrm>
          <a:prstGeom prst="rect">
            <a:avLst/>
          </a:prstGeom>
          <a:noFill/>
        </p:spPr>
        <p:txBody>
          <a:bodyPr wrap="square" rtlCol="0">
            <a:spAutoFit/>
          </a:bodyPr>
          <a:lstStyle/>
          <a:p>
            <a:r>
              <a:rPr lang="en-US" b="1" dirty="0" smtClean="0"/>
              <a:t>TIF</a:t>
            </a:r>
            <a:endParaRPr lang="en-US" b="1" dirty="0"/>
          </a:p>
        </p:txBody>
      </p:sp>
      <p:sp>
        <p:nvSpPr>
          <p:cNvPr id="87" name="TextBox 86"/>
          <p:cNvSpPr txBox="1"/>
          <p:nvPr/>
        </p:nvSpPr>
        <p:spPr>
          <a:xfrm>
            <a:off x="8382000" y="4419600"/>
            <a:ext cx="517070" cy="304800"/>
          </a:xfrm>
          <a:prstGeom prst="rect">
            <a:avLst/>
          </a:prstGeom>
          <a:noFill/>
        </p:spPr>
        <p:txBody>
          <a:bodyPr wrap="square" rtlCol="0">
            <a:spAutoFit/>
          </a:bodyPr>
          <a:lstStyle/>
          <a:p>
            <a:r>
              <a:rPr lang="en-US" b="1" dirty="0" smtClean="0"/>
              <a:t>TIF</a:t>
            </a:r>
            <a:endParaRPr lang="en-US" b="1" dirty="0"/>
          </a:p>
        </p:txBody>
      </p:sp>
      <p:sp>
        <p:nvSpPr>
          <p:cNvPr id="88" name="Shape 829"/>
          <p:cNvSpPr/>
          <p:nvPr/>
        </p:nvSpPr>
        <p:spPr>
          <a:xfrm>
            <a:off x="1968066" y="5176537"/>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9" name="Shape 830"/>
          <p:cNvSpPr/>
          <p:nvPr/>
        </p:nvSpPr>
        <p:spPr>
          <a:xfrm>
            <a:off x="2048748" y="5369278"/>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0" name="Shape 832"/>
          <p:cNvSpPr/>
          <p:nvPr/>
        </p:nvSpPr>
        <p:spPr>
          <a:xfrm>
            <a:off x="3246664"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1" name="Shape 833"/>
          <p:cNvSpPr/>
          <p:nvPr/>
        </p:nvSpPr>
        <p:spPr>
          <a:xfrm>
            <a:off x="3327344"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Shape 834"/>
          <p:cNvSpPr/>
          <p:nvPr/>
        </p:nvSpPr>
        <p:spPr>
          <a:xfrm>
            <a:off x="4558867"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3" name="Shape 835"/>
          <p:cNvSpPr/>
          <p:nvPr/>
        </p:nvSpPr>
        <p:spPr>
          <a:xfrm>
            <a:off x="4639548"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4" name="Shape 836"/>
          <p:cNvSpPr/>
          <p:nvPr/>
        </p:nvSpPr>
        <p:spPr>
          <a:xfrm>
            <a:off x="5778067"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5" name="Shape 837"/>
          <p:cNvSpPr/>
          <p:nvPr/>
        </p:nvSpPr>
        <p:spPr>
          <a:xfrm>
            <a:off x="5858748"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6" name="Shape 838"/>
          <p:cNvSpPr/>
          <p:nvPr/>
        </p:nvSpPr>
        <p:spPr>
          <a:xfrm>
            <a:off x="6997267"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 name="Shape 839"/>
          <p:cNvSpPr/>
          <p:nvPr/>
        </p:nvSpPr>
        <p:spPr>
          <a:xfrm>
            <a:off x="7077947"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8" name="Shape 840"/>
          <p:cNvSpPr/>
          <p:nvPr/>
        </p:nvSpPr>
        <p:spPr>
          <a:xfrm>
            <a:off x="8175428"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9" name="Shape 841"/>
          <p:cNvSpPr/>
          <p:nvPr/>
        </p:nvSpPr>
        <p:spPr>
          <a:xfrm>
            <a:off x="8256109"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0" name="Shape 831"/>
          <p:cNvSpPr txBox="1"/>
          <p:nvPr/>
        </p:nvSpPr>
        <p:spPr>
          <a:xfrm>
            <a:off x="76200" y="5176537"/>
            <a:ext cx="1657500" cy="9144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u="none" strike="noStrike" cap="none" dirty="0">
                <a:solidFill>
                  <a:schemeClr val="dk2"/>
                </a:solidFill>
                <a:latin typeface="Calibri"/>
                <a:ea typeface="Calibri"/>
                <a:cs typeface="Calibri"/>
                <a:sym typeface="Calibri"/>
              </a:rPr>
              <a:t>100s of </a:t>
            </a:r>
            <a:r>
              <a:rPr lang="en-US" sz="2200" b="0" i="1" u="none" strike="noStrike" cap="none" dirty="0">
                <a:solidFill>
                  <a:schemeClr val="dk2"/>
                </a:solidFill>
                <a:latin typeface="Calibri"/>
                <a:ea typeface="Calibri"/>
                <a:cs typeface="Calibri"/>
                <a:sym typeface="Calibri"/>
              </a:rPr>
              <a:t>huge </a:t>
            </a:r>
            <a:r>
              <a:rPr lang="en-US" sz="2200" b="0" i="0" u="none" strike="noStrike" cap="none" dirty="0">
                <a:solidFill>
                  <a:schemeClr val="dk2"/>
                </a:solidFill>
                <a:latin typeface="Calibri"/>
                <a:ea typeface="Calibri"/>
                <a:cs typeface="Calibri"/>
                <a:sym typeface="Calibri"/>
              </a:rPr>
              <a:t>images</a:t>
            </a:r>
          </a:p>
        </p:txBody>
      </p:sp>
    </p:spTree>
    <p:extLst>
      <p:ext uri="{BB962C8B-B14F-4D97-AF65-F5344CB8AC3E}">
        <p14:creationId xmlns:p14="http://schemas.microsoft.com/office/powerpoint/2010/main" val="18363457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grpSp>
        <p:nvGrpSpPr>
          <p:cNvPr id="698" name="Shape 698"/>
          <p:cNvGrpSpPr/>
          <p:nvPr/>
        </p:nvGrpSpPr>
        <p:grpSpPr>
          <a:xfrm>
            <a:off x="76200" y="923364"/>
            <a:ext cx="2800663" cy="1323000"/>
            <a:chOff x="76200" y="914400"/>
            <a:chExt cx="2800663" cy="1323000"/>
          </a:xfrm>
        </p:grpSpPr>
        <p:pic>
          <p:nvPicPr>
            <p:cNvPr id="699" name="Shape 699"/>
            <p:cNvPicPr preferRelativeResize="0"/>
            <p:nvPr/>
          </p:nvPicPr>
          <p:blipFill rotWithShape="1">
            <a:blip r:embed="rId3">
              <a:alphaModFix/>
            </a:blip>
            <a:srcRect/>
            <a:stretch/>
          </p:blipFill>
          <p:spPr>
            <a:xfrm>
              <a:off x="1006363" y="914400"/>
              <a:ext cx="1870500" cy="1323000"/>
            </a:xfrm>
            <a:prstGeom prst="rect">
              <a:avLst/>
            </a:prstGeom>
            <a:noFill/>
            <a:ln>
              <a:noFill/>
            </a:ln>
          </p:spPr>
        </p:pic>
        <p:sp>
          <p:nvSpPr>
            <p:cNvPr id="700" name="Shape 700"/>
            <p:cNvSpPr txBox="1"/>
            <p:nvPr/>
          </p:nvSpPr>
          <p:spPr>
            <a:xfrm>
              <a:off x="76200" y="1255190"/>
              <a:ext cx="1295400" cy="6095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a:t>
              </a:r>
            </a:p>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of slices</a:t>
              </a:r>
            </a:p>
          </p:txBody>
        </p:sp>
      </p:grpSp>
      <p:grpSp>
        <p:nvGrpSpPr>
          <p:cNvPr id="701" name="Shape 701"/>
          <p:cNvGrpSpPr/>
          <p:nvPr/>
        </p:nvGrpSpPr>
        <p:grpSpPr>
          <a:xfrm>
            <a:off x="76200" y="2362200"/>
            <a:ext cx="6316435" cy="1007847"/>
            <a:chOff x="76200" y="2362200"/>
            <a:chExt cx="6316435" cy="1007847"/>
          </a:xfrm>
        </p:grpSpPr>
        <p:sp>
          <p:nvSpPr>
            <p:cNvPr id="702" name="Shape 702"/>
            <p:cNvSpPr/>
            <p:nvPr/>
          </p:nvSpPr>
          <p:spPr>
            <a:xfrm>
              <a:off x="1295400" y="23691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3" name="Shape 703"/>
            <p:cNvSpPr/>
            <p:nvPr/>
          </p:nvSpPr>
          <p:spPr>
            <a:xfrm>
              <a:off x="2079171"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4" name="Shape 704"/>
            <p:cNvSpPr/>
            <p:nvPr/>
          </p:nvSpPr>
          <p:spPr>
            <a:xfrm>
              <a:off x="2277308" y="26600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5" name="Shape 705"/>
            <p:cNvSpPr/>
            <p:nvPr/>
          </p:nvSpPr>
          <p:spPr>
            <a:xfrm>
              <a:off x="2471057"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6" name="Shape 706"/>
            <p:cNvSpPr/>
            <p:nvPr/>
          </p:nvSpPr>
          <p:spPr>
            <a:xfrm>
              <a:off x="1981201" y="24176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7" name="Shape 707"/>
            <p:cNvSpPr/>
            <p:nvPr/>
          </p:nvSpPr>
          <p:spPr>
            <a:xfrm>
              <a:off x="1447800" y="25215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8" name="Shape 708"/>
            <p:cNvSpPr/>
            <p:nvPr/>
          </p:nvSpPr>
          <p:spPr>
            <a:xfrm>
              <a:off x="2231571"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9" name="Shape 709"/>
            <p:cNvSpPr/>
            <p:nvPr/>
          </p:nvSpPr>
          <p:spPr>
            <a:xfrm>
              <a:off x="2429708" y="28124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0" name="Shape 710"/>
            <p:cNvSpPr/>
            <p:nvPr/>
          </p:nvSpPr>
          <p:spPr>
            <a:xfrm>
              <a:off x="2623457"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1" name="Shape 711"/>
            <p:cNvSpPr/>
            <p:nvPr/>
          </p:nvSpPr>
          <p:spPr>
            <a:xfrm>
              <a:off x="2133601" y="25700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2" name="Shape 712"/>
            <p:cNvSpPr/>
            <p:nvPr/>
          </p:nvSpPr>
          <p:spPr>
            <a:xfrm>
              <a:off x="1600200" y="26739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3" name="Shape 713"/>
            <p:cNvSpPr/>
            <p:nvPr/>
          </p:nvSpPr>
          <p:spPr>
            <a:xfrm>
              <a:off x="2383971"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4" name="Shape 714"/>
            <p:cNvSpPr/>
            <p:nvPr/>
          </p:nvSpPr>
          <p:spPr>
            <a:xfrm>
              <a:off x="2582108" y="29648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5" name="Shape 715"/>
            <p:cNvSpPr/>
            <p:nvPr/>
          </p:nvSpPr>
          <p:spPr>
            <a:xfrm>
              <a:off x="2775857"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6" name="Shape 716"/>
            <p:cNvSpPr/>
            <p:nvPr/>
          </p:nvSpPr>
          <p:spPr>
            <a:xfrm>
              <a:off x="2286001" y="27224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7" name="Shape 717"/>
            <p:cNvSpPr/>
            <p:nvPr/>
          </p:nvSpPr>
          <p:spPr>
            <a:xfrm>
              <a:off x="1752600" y="2826326"/>
              <a:ext cx="2057400" cy="533399"/>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8" name="Shape 718"/>
            <p:cNvSpPr/>
            <p:nvPr/>
          </p:nvSpPr>
          <p:spPr>
            <a:xfrm>
              <a:off x="2536371"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9" name="Shape 719"/>
            <p:cNvSpPr/>
            <p:nvPr/>
          </p:nvSpPr>
          <p:spPr>
            <a:xfrm>
              <a:off x="2734508" y="31172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0" name="Shape 720"/>
            <p:cNvSpPr/>
            <p:nvPr/>
          </p:nvSpPr>
          <p:spPr>
            <a:xfrm>
              <a:off x="2928257"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1" name="Shape 721"/>
            <p:cNvSpPr/>
            <p:nvPr/>
          </p:nvSpPr>
          <p:spPr>
            <a:xfrm>
              <a:off x="2438401" y="28748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2" name="Shape 722"/>
            <p:cNvSpPr/>
            <p:nvPr/>
          </p:nvSpPr>
          <p:spPr>
            <a:xfrm>
              <a:off x="3878035" y="241761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3" name="Shape 723"/>
            <p:cNvSpPr/>
            <p:nvPr/>
          </p:nvSpPr>
          <p:spPr>
            <a:xfrm>
              <a:off x="4661805"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4" name="Shape 724"/>
            <p:cNvSpPr/>
            <p:nvPr/>
          </p:nvSpPr>
          <p:spPr>
            <a:xfrm>
              <a:off x="4859942" y="2708563"/>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5" name="Shape 725"/>
            <p:cNvSpPr/>
            <p:nvPr/>
          </p:nvSpPr>
          <p:spPr>
            <a:xfrm>
              <a:off x="5053692"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6" name="Shape 726"/>
            <p:cNvSpPr/>
            <p:nvPr/>
          </p:nvSpPr>
          <p:spPr>
            <a:xfrm>
              <a:off x="4563837" y="246610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7" name="Shape 727"/>
            <p:cNvSpPr/>
            <p:nvPr/>
          </p:nvSpPr>
          <p:spPr>
            <a:xfrm>
              <a:off x="4030435" y="25318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8" name="Shape 728"/>
            <p:cNvSpPr/>
            <p:nvPr/>
          </p:nvSpPr>
          <p:spPr>
            <a:xfrm>
              <a:off x="4814205"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9" name="Shape 729"/>
            <p:cNvSpPr/>
            <p:nvPr/>
          </p:nvSpPr>
          <p:spPr>
            <a:xfrm>
              <a:off x="5012342" y="28227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0" name="Shape 730"/>
            <p:cNvSpPr/>
            <p:nvPr/>
          </p:nvSpPr>
          <p:spPr>
            <a:xfrm>
              <a:off x="5206092"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1" name="Shape 731"/>
            <p:cNvSpPr/>
            <p:nvPr/>
          </p:nvSpPr>
          <p:spPr>
            <a:xfrm>
              <a:off x="4716237" y="25803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2" name="Shape 732"/>
            <p:cNvSpPr/>
            <p:nvPr/>
          </p:nvSpPr>
          <p:spPr>
            <a:xfrm>
              <a:off x="4182835" y="26842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3" name="Shape 733"/>
            <p:cNvSpPr/>
            <p:nvPr/>
          </p:nvSpPr>
          <p:spPr>
            <a:xfrm>
              <a:off x="4966605"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4" name="Shape 734"/>
            <p:cNvSpPr/>
            <p:nvPr/>
          </p:nvSpPr>
          <p:spPr>
            <a:xfrm>
              <a:off x="5164742" y="29751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5" name="Shape 735"/>
            <p:cNvSpPr/>
            <p:nvPr/>
          </p:nvSpPr>
          <p:spPr>
            <a:xfrm>
              <a:off x="5358492"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6" name="Shape 736"/>
            <p:cNvSpPr/>
            <p:nvPr/>
          </p:nvSpPr>
          <p:spPr>
            <a:xfrm>
              <a:off x="4868637" y="27327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7" name="Shape 737"/>
            <p:cNvSpPr/>
            <p:nvPr/>
          </p:nvSpPr>
          <p:spPr>
            <a:xfrm>
              <a:off x="4335235" y="28366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8" name="Shape 738"/>
            <p:cNvSpPr/>
            <p:nvPr/>
          </p:nvSpPr>
          <p:spPr>
            <a:xfrm>
              <a:off x="5119005"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9" name="Shape 739"/>
            <p:cNvSpPr/>
            <p:nvPr/>
          </p:nvSpPr>
          <p:spPr>
            <a:xfrm>
              <a:off x="5317142" y="31275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0" name="Shape 740"/>
            <p:cNvSpPr/>
            <p:nvPr/>
          </p:nvSpPr>
          <p:spPr>
            <a:xfrm>
              <a:off x="5510892"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1" name="Shape 741"/>
            <p:cNvSpPr/>
            <p:nvPr/>
          </p:nvSpPr>
          <p:spPr>
            <a:xfrm>
              <a:off x="5021037" y="28851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2" name="Shape 742"/>
            <p:cNvSpPr txBox="1"/>
            <p:nvPr/>
          </p:nvSpPr>
          <p:spPr>
            <a:xfrm>
              <a:off x="76200" y="2362200"/>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of </a:t>
              </a:r>
            </a:p>
            <a:p>
              <a:pPr marL="0" marR="0" lvl="0" indent="0" algn="l" rtl="0">
                <a:lnSpc>
                  <a:spcPct val="100000"/>
                </a:lnSpc>
                <a:spcBef>
                  <a:spcPts val="0"/>
                </a:spcBef>
                <a:spcAft>
                  <a:spcPts val="0"/>
                </a:spcAft>
                <a:buClr>
                  <a:schemeClr val="dk2"/>
                </a:buClr>
                <a:buSzPct val="25000"/>
                <a:buFont typeface="Arial"/>
                <a:buNone/>
              </a:pPr>
              <a:r>
                <a:rPr lang="en-US" sz="2200">
                  <a:solidFill>
                    <a:schemeClr val="dk2"/>
                  </a:solidFill>
                  <a:latin typeface="Calibri"/>
                  <a:ea typeface="Calibri"/>
                  <a:cs typeface="Calibri"/>
                  <a:sym typeface="Calibri"/>
                </a:rPr>
                <a:t>slides</a:t>
              </a:r>
            </a:p>
          </p:txBody>
        </p:sp>
      </p:grpSp>
      <p:grpSp>
        <p:nvGrpSpPr>
          <p:cNvPr id="743" name="Shape 743"/>
          <p:cNvGrpSpPr/>
          <p:nvPr/>
        </p:nvGrpSpPr>
        <p:grpSpPr>
          <a:xfrm>
            <a:off x="76200" y="3555787"/>
            <a:ext cx="8836200" cy="1359071"/>
            <a:chOff x="76200" y="3555787"/>
            <a:chExt cx="8836200" cy="1359071"/>
          </a:xfrm>
        </p:grpSpPr>
        <p:sp>
          <p:nvSpPr>
            <p:cNvPr id="744" name="Shape 744"/>
            <p:cNvSpPr/>
            <p:nvPr/>
          </p:nvSpPr>
          <p:spPr>
            <a:xfrm>
              <a:off x="6365639" y="35804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5" name="Shape 745"/>
            <p:cNvSpPr/>
            <p:nvPr/>
          </p:nvSpPr>
          <p:spPr>
            <a:xfrm>
              <a:off x="6518039" y="37328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6" name="Shape 746"/>
            <p:cNvSpPr/>
            <p:nvPr/>
          </p:nvSpPr>
          <p:spPr>
            <a:xfrm>
              <a:off x="6670439" y="38852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7" name="Shape 747"/>
            <p:cNvSpPr/>
            <p:nvPr/>
          </p:nvSpPr>
          <p:spPr>
            <a:xfrm>
              <a:off x="6822839" y="40376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8" name="Shape 748"/>
            <p:cNvSpPr/>
            <p:nvPr/>
          </p:nvSpPr>
          <p:spPr>
            <a:xfrm>
              <a:off x="7620000" y="35814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9" name="Shape 749"/>
            <p:cNvSpPr/>
            <p:nvPr/>
          </p:nvSpPr>
          <p:spPr>
            <a:xfrm>
              <a:off x="7772400" y="37338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0" name="Shape 750"/>
            <p:cNvSpPr/>
            <p:nvPr/>
          </p:nvSpPr>
          <p:spPr>
            <a:xfrm>
              <a:off x="7924800" y="38862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1" name="Shape 751"/>
            <p:cNvSpPr/>
            <p:nvPr/>
          </p:nvSpPr>
          <p:spPr>
            <a:xfrm>
              <a:off x="8077200" y="40386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2" name="Shape 752"/>
            <p:cNvSpPr/>
            <p:nvPr/>
          </p:nvSpPr>
          <p:spPr>
            <a:xfrm>
              <a:off x="8229600" y="41910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3" name="Shape 753"/>
            <p:cNvSpPr/>
            <p:nvPr/>
          </p:nvSpPr>
          <p:spPr>
            <a:xfrm>
              <a:off x="2619227" y="35812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4" name="Shape 754"/>
            <p:cNvSpPr/>
            <p:nvPr/>
          </p:nvSpPr>
          <p:spPr>
            <a:xfrm>
              <a:off x="2771627" y="37336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5" name="Shape 755"/>
            <p:cNvSpPr/>
            <p:nvPr/>
          </p:nvSpPr>
          <p:spPr>
            <a:xfrm>
              <a:off x="2924027" y="38860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6" name="Shape 756"/>
            <p:cNvSpPr/>
            <p:nvPr/>
          </p:nvSpPr>
          <p:spPr>
            <a:xfrm>
              <a:off x="3076427" y="40384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7" name="Shape 757"/>
            <p:cNvSpPr/>
            <p:nvPr/>
          </p:nvSpPr>
          <p:spPr>
            <a:xfrm>
              <a:off x="5146439" y="35557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8" name="Shape 758"/>
            <p:cNvSpPr/>
            <p:nvPr/>
          </p:nvSpPr>
          <p:spPr>
            <a:xfrm>
              <a:off x="5298839" y="37081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9" name="Shape 759"/>
            <p:cNvSpPr/>
            <p:nvPr/>
          </p:nvSpPr>
          <p:spPr>
            <a:xfrm>
              <a:off x="5451239" y="38605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0" name="Shape 760"/>
            <p:cNvSpPr/>
            <p:nvPr/>
          </p:nvSpPr>
          <p:spPr>
            <a:xfrm>
              <a:off x="5603639" y="4051158"/>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1" name="Shape 761"/>
            <p:cNvSpPr/>
            <p:nvPr/>
          </p:nvSpPr>
          <p:spPr>
            <a:xfrm>
              <a:off x="5756039" y="4203558"/>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2" name="Shape 762"/>
            <p:cNvSpPr/>
            <p:nvPr/>
          </p:nvSpPr>
          <p:spPr>
            <a:xfrm>
              <a:off x="3907878" y="35941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3" name="Shape 763"/>
            <p:cNvSpPr/>
            <p:nvPr/>
          </p:nvSpPr>
          <p:spPr>
            <a:xfrm>
              <a:off x="4060278" y="37465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4" name="Shape 764"/>
            <p:cNvSpPr/>
            <p:nvPr/>
          </p:nvSpPr>
          <p:spPr>
            <a:xfrm>
              <a:off x="4212678" y="38989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5" name="Shape 765"/>
            <p:cNvSpPr/>
            <p:nvPr/>
          </p:nvSpPr>
          <p:spPr>
            <a:xfrm>
              <a:off x="4365078" y="40513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6" name="Shape 766"/>
            <p:cNvSpPr/>
            <p:nvPr/>
          </p:nvSpPr>
          <p:spPr>
            <a:xfrm>
              <a:off x="4517478" y="416553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7" name="Shape 767"/>
            <p:cNvSpPr/>
            <p:nvPr/>
          </p:nvSpPr>
          <p:spPr>
            <a:xfrm>
              <a:off x="1316153" y="35804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8" name="Shape 768"/>
            <p:cNvSpPr/>
            <p:nvPr/>
          </p:nvSpPr>
          <p:spPr>
            <a:xfrm>
              <a:off x="1468553" y="37328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9" name="Shape 769"/>
            <p:cNvSpPr/>
            <p:nvPr/>
          </p:nvSpPr>
          <p:spPr>
            <a:xfrm>
              <a:off x="1620953" y="38852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0" name="Shape 770"/>
            <p:cNvSpPr/>
            <p:nvPr/>
          </p:nvSpPr>
          <p:spPr>
            <a:xfrm>
              <a:off x="1773352" y="40376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1" name="Shape 771"/>
            <p:cNvSpPr/>
            <p:nvPr/>
          </p:nvSpPr>
          <p:spPr>
            <a:xfrm>
              <a:off x="1925752" y="41900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ctr" anchorCtr="0">
              <a:noAutofit/>
            </a:bodyPr>
            <a:lstStyle/>
            <a:p>
              <a:pPr marL="0" marR="0" lvl="0" indent="0"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2" name="Shape 772"/>
            <p:cNvSpPr txBox="1"/>
            <p:nvPr/>
          </p:nvSpPr>
          <p:spPr>
            <a:xfrm>
              <a:off x="76200" y="3810000"/>
              <a:ext cx="1447800" cy="10152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1000s of</a:t>
              </a:r>
              <a:r>
                <a:rPr lang="en-US" sz="2200">
                  <a:solidFill>
                    <a:schemeClr val="dk2"/>
                  </a:solidFill>
                  <a:latin typeface="Calibri"/>
                  <a:ea typeface="Calibri"/>
                  <a:cs typeface="Calibri"/>
                  <a:sym typeface="Calibri"/>
                </a:rPr>
                <a:t> </a:t>
              </a:r>
              <a:r>
                <a:rPr lang="en-US" sz="2200" b="0" i="0" u="none" strike="noStrike" cap="none">
                  <a:solidFill>
                    <a:schemeClr val="dk2"/>
                  </a:solidFill>
                  <a:latin typeface="Calibri"/>
                  <a:ea typeface="Calibri"/>
                  <a:cs typeface="Calibri"/>
                  <a:sym typeface="Calibri"/>
                </a:rPr>
                <a:t>i</a:t>
              </a:r>
              <a:r>
                <a:rPr lang="en-US" sz="2200">
                  <a:solidFill>
                    <a:schemeClr val="dk2"/>
                  </a:solidFill>
                  <a:latin typeface="Calibri"/>
                  <a:ea typeface="Calibri"/>
                  <a:cs typeface="Calibri"/>
                  <a:sym typeface="Calibri"/>
                </a:rPr>
                <a:t>mage files</a:t>
              </a:r>
            </a:p>
          </p:txBody>
        </p:sp>
        <p:sp>
          <p:nvSpPr>
            <p:cNvPr id="773" name="Shape 773"/>
            <p:cNvSpPr/>
            <p:nvPr/>
          </p:nvSpPr>
          <p:spPr>
            <a:xfrm>
              <a:off x="3228827" y="41908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4" name="Shape 774"/>
            <p:cNvSpPr/>
            <p:nvPr/>
          </p:nvSpPr>
          <p:spPr>
            <a:xfrm>
              <a:off x="6975239" y="41900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grpSp>
      <p:grpSp>
        <p:nvGrpSpPr>
          <p:cNvPr id="775" name="Shape 775"/>
          <p:cNvGrpSpPr/>
          <p:nvPr/>
        </p:nvGrpSpPr>
        <p:grpSpPr>
          <a:xfrm>
            <a:off x="66675" y="172032"/>
            <a:ext cx="2164895" cy="914400"/>
            <a:chOff x="66675" y="172032"/>
            <a:chExt cx="2164895" cy="914400"/>
          </a:xfrm>
        </p:grpSpPr>
        <p:sp>
          <p:nvSpPr>
            <p:cNvPr id="776" name="Shape 776"/>
            <p:cNvSpPr/>
            <p:nvPr/>
          </p:nvSpPr>
          <p:spPr>
            <a:xfrm>
              <a:off x="1240970" y="172032"/>
              <a:ext cx="990600" cy="9144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7" name="Shape 777"/>
            <p:cNvSpPr txBox="1"/>
            <p:nvPr/>
          </p:nvSpPr>
          <p:spPr>
            <a:xfrm>
              <a:off x="66675" y="311094"/>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 rat heart</a:t>
              </a:r>
            </a:p>
          </p:txBody>
        </p:sp>
      </p:grpSp>
      <p:sp>
        <p:nvSpPr>
          <p:cNvPr id="2" name="TextBox 1"/>
          <p:cNvSpPr txBox="1"/>
          <p:nvPr/>
        </p:nvSpPr>
        <p:spPr>
          <a:xfrm>
            <a:off x="2010462" y="4406951"/>
            <a:ext cx="517070" cy="304800"/>
          </a:xfrm>
          <a:prstGeom prst="rect">
            <a:avLst/>
          </a:prstGeom>
          <a:noFill/>
        </p:spPr>
        <p:txBody>
          <a:bodyPr wrap="square" rtlCol="0">
            <a:spAutoFit/>
          </a:bodyPr>
          <a:lstStyle/>
          <a:p>
            <a:r>
              <a:rPr lang="en-US" b="1" dirty="0" smtClean="0"/>
              <a:t>TIF</a:t>
            </a:r>
            <a:endParaRPr lang="en-US" b="1" dirty="0"/>
          </a:p>
        </p:txBody>
      </p:sp>
      <p:sp>
        <p:nvSpPr>
          <p:cNvPr id="83" name="TextBox 82"/>
          <p:cNvSpPr txBox="1"/>
          <p:nvPr/>
        </p:nvSpPr>
        <p:spPr>
          <a:xfrm>
            <a:off x="3352800" y="4419600"/>
            <a:ext cx="517070" cy="304800"/>
          </a:xfrm>
          <a:prstGeom prst="rect">
            <a:avLst/>
          </a:prstGeom>
          <a:noFill/>
        </p:spPr>
        <p:txBody>
          <a:bodyPr wrap="square" rtlCol="0">
            <a:spAutoFit/>
          </a:bodyPr>
          <a:lstStyle/>
          <a:p>
            <a:r>
              <a:rPr lang="en-US" b="1" dirty="0" smtClean="0"/>
              <a:t>TIF</a:t>
            </a:r>
            <a:endParaRPr lang="en-US" b="1" dirty="0"/>
          </a:p>
        </p:txBody>
      </p:sp>
      <p:sp>
        <p:nvSpPr>
          <p:cNvPr id="84" name="TextBox 83"/>
          <p:cNvSpPr txBox="1"/>
          <p:nvPr/>
        </p:nvSpPr>
        <p:spPr>
          <a:xfrm>
            <a:off x="4664530" y="4419600"/>
            <a:ext cx="517070" cy="304800"/>
          </a:xfrm>
          <a:prstGeom prst="rect">
            <a:avLst/>
          </a:prstGeom>
          <a:noFill/>
        </p:spPr>
        <p:txBody>
          <a:bodyPr wrap="square" rtlCol="0">
            <a:spAutoFit/>
          </a:bodyPr>
          <a:lstStyle/>
          <a:p>
            <a:r>
              <a:rPr lang="en-US" b="1" dirty="0" smtClean="0"/>
              <a:t>TIF</a:t>
            </a:r>
            <a:endParaRPr lang="en-US" b="1" dirty="0"/>
          </a:p>
        </p:txBody>
      </p:sp>
      <p:sp>
        <p:nvSpPr>
          <p:cNvPr id="85" name="TextBox 84"/>
          <p:cNvSpPr txBox="1"/>
          <p:nvPr/>
        </p:nvSpPr>
        <p:spPr>
          <a:xfrm>
            <a:off x="5883730" y="4419600"/>
            <a:ext cx="517070" cy="304800"/>
          </a:xfrm>
          <a:prstGeom prst="rect">
            <a:avLst/>
          </a:prstGeom>
          <a:noFill/>
        </p:spPr>
        <p:txBody>
          <a:bodyPr wrap="square" rtlCol="0">
            <a:spAutoFit/>
          </a:bodyPr>
          <a:lstStyle/>
          <a:p>
            <a:r>
              <a:rPr lang="en-US" b="1" dirty="0" smtClean="0"/>
              <a:t>TIF</a:t>
            </a:r>
            <a:endParaRPr lang="en-US" b="1" dirty="0"/>
          </a:p>
        </p:txBody>
      </p:sp>
      <p:sp>
        <p:nvSpPr>
          <p:cNvPr id="86" name="TextBox 85"/>
          <p:cNvSpPr txBox="1"/>
          <p:nvPr/>
        </p:nvSpPr>
        <p:spPr>
          <a:xfrm>
            <a:off x="7102930" y="4419600"/>
            <a:ext cx="517070" cy="304800"/>
          </a:xfrm>
          <a:prstGeom prst="rect">
            <a:avLst/>
          </a:prstGeom>
          <a:noFill/>
        </p:spPr>
        <p:txBody>
          <a:bodyPr wrap="square" rtlCol="0">
            <a:spAutoFit/>
          </a:bodyPr>
          <a:lstStyle/>
          <a:p>
            <a:r>
              <a:rPr lang="en-US" b="1" dirty="0" smtClean="0"/>
              <a:t>TIF</a:t>
            </a:r>
            <a:endParaRPr lang="en-US" b="1" dirty="0"/>
          </a:p>
        </p:txBody>
      </p:sp>
      <p:sp>
        <p:nvSpPr>
          <p:cNvPr id="87" name="TextBox 86"/>
          <p:cNvSpPr txBox="1"/>
          <p:nvPr/>
        </p:nvSpPr>
        <p:spPr>
          <a:xfrm>
            <a:off x="8382000" y="4419600"/>
            <a:ext cx="517070" cy="304800"/>
          </a:xfrm>
          <a:prstGeom prst="rect">
            <a:avLst/>
          </a:prstGeom>
          <a:noFill/>
        </p:spPr>
        <p:txBody>
          <a:bodyPr wrap="square" rtlCol="0">
            <a:spAutoFit/>
          </a:bodyPr>
          <a:lstStyle/>
          <a:p>
            <a:r>
              <a:rPr lang="en-US" b="1" dirty="0" smtClean="0"/>
              <a:t>TIF</a:t>
            </a:r>
            <a:endParaRPr lang="en-US" b="1" dirty="0"/>
          </a:p>
        </p:txBody>
      </p:sp>
      <p:sp>
        <p:nvSpPr>
          <p:cNvPr id="88" name="Shape 829"/>
          <p:cNvSpPr/>
          <p:nvPr/>
        </p:nvSpPr>
        <p:spPr>
          <a:xfrm>
            <a:off x="1968066" y="5176537"/>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9" name="Shape 830"/>
          <p:cNvSpPr/>
          <p:nvPr/>
        </p:nvSpPr>
        <p:spPr>
          <a:xfrm>
            <a:off x="2048748" y="5369278"/>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0" name="Shape 832"/>
          <p:cNvSpPr/>
          <p:nvPr/>
        </p:nvSpPr>
        <p:spPr>
          <a:xfrm>
            <a:off x="3246664"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1" name="Shape 833"/>
          <p:cNvSpPr/>
          <p:nvPr/>
        </p:nvSpPr>
        <p:spPr>
          <a:xfrm>
            <a:off x="3327344"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Shape 834"/>
          <p:cNvSpPr/>
          <p:nvPr/>
        </p:nvSpPr>
        <p:spPr>
          <a:xfrm>
            <a:off x="4558867"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3" name="Shape 835"/>
          <p:cNvSpPr/>
          <p:nvPr/>
        </p:nvSpPr>
        <p:spPr>
          <a:xfrm>
            <a:off x="4639548"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4" name="Shape 836"/>
          <p:cNvSpPr/>
          <p:nvPr/>
        </p:nvSpPr>
        <p:spPr>
          <a:xfrm>
            <a:off x="5778067"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5" name="Shape 837"/>
          <p:cNvSpPr/>
          <p:nvPr/>
        </p:nvSpPr>
        <p:spPr>
          <a:xfrm>
            <a:off x="5858748"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6" name="Shape 838"/>
          <p:cNvSpPr/>
          <p:nvPr/>
        </p:nvSpPr>
        <p:spPr>
          <a:xfrm>
            <a:off x="6997267"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 name="Shape 839"/>
          <p:cNvSpPr/>
          <p:nvPr/>
        </p:nvSpPr>
        <p:spPr>
          <a:xfrm>
            <a:off x="7077947"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8" name="Shape 840"/>
          <p:cNvSpPr/>
          <p:nvPr/>
        </p:nvSpPr>
        <p:spPr>
          <a:xfrm>
            <a:off x="8175428"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9" name="Shape 841"/>
          <p:cNvSpPr/>
          <p:nvPr/>
        </p:nvSpPr>
        <p:spPr>
          <a:xfrm>
            <a:off x="8256109"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0" name="Shape 831"/>
          <p:cNvSpPr txBox="1"/>
          <p:nvPr/>
        </p:nvSpPr>
        <p:spPr>
          <a:xfrm>
            <a:off x="76200" y="5176537"/>
            <a:ext cx="1657500" cy="9144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u="none" strike="noStrike" cap="none" dirty="0">
                <a:solidFill>
                  <a:schemeClr val="dk2"/>
                </a:solidFill>
                <a:latin typeface="Calibri"/>
                <a:ea typeface="Calibri"/>
                <a:cs typeface="Calibri"/>
                <a:sym typeface="Calibri"/>
              </a:rPr>
              <a:t>100s of </a:t>
            </a:r>
            <a:r>
              <a:rPr lang="en-US" sz="2200" b="0" i="1" u="none" strike="noStrike" cap="none" dirty="0">
                <a:solidFill>
                  <a:schemeClr val="dk2"/>
                </a:solidFill>
                <a:latin typeface="Calibri"/>
                <a:ea typeface="Calibri"/>
                <a:cs typeface="Calibri"/>
                <a:sym typeface="Calibri"/>
              </a:rPr>
              <a:t>huge </a:t>
            </a:r>
            <a:r>
              <a:rPr lang="en-US" sz="2200" b="0" i="0" u="none" strike="noStrike" cap="none" dirty="0">
                <a:solidFill>
                  <a:schemeClr val="dk2"/>
                </a:solidFill>
                <a:latin typeface="Calibri"/>
                <a:ea typeface="Calibri"/>
                <a:cs typeface="Calibri"/>
                <a:sym typeface="Calibri"/>
              </a:rPr>
              <a:t>images</a:t>
            </a:r>
          </a:p>
        </p:txBody>
      </p:sp>
      <p:grpSp>
        <p:nvGrpSpPr>
          <p:cNvPr id="101" name="Shape 885"/>
          <p:cNvGrpSpPr/>
          <p:nvPr/>
        </p:nvGrpSpPr>
        <p:grpSpPr>
          <a:xfrm>
            <a:off x="3454487" y="334541"/>
            <a:ext cx="1996812" cy="1418158"/>
            <a:chOff x="3454487" y="207541"/>
            <a:chExt cx="1996812" cy="1418158"/>
          </a:xfrm>
        </p:grpSpPr>
        <p:grpSp>
          <p:nvGrpSpPr>
            <p:cNvPr id="102" name="Shape 886"/>
            <p:cNvGrpSpPr/>
            <p:nvPr/>
          </p:nvGrpSpPr>
          <p:grpSpPr>
            <a:xfrm>
              <a:off x="3454487" y="207541"/>
              <a:ext cx="1996812" cy="1011600"/>
              <a:chOff x="711287" y="2819400"/>
              <a:chExt cx="1996812" cy="1011600"/>
            </a:xfrm>
          </p:grpSpPr>
          <p:sp>
            <p:nvSpPr>
              <p:cNvPr id="104" name="Shape 887"/>
              <p:cNvSpPr/>
              <p:nvPr/>
            </p:nvSpPr>
            <p:spPr>
              <a:xfrm>
                <a:off x="1981200" y="2895600"/>
                <a:ext cx="726900" cy="825600"/>
              </a:xfrm>
              <a:prstGeom prst="smileyFace">
                <a:avLst>
                  <a:gd name="adj" fmla="val 4653"/>
                </a:avLst>
              </a:prstGeom>
              <a:solidFill>
                <a:schemeClr val="lt1"/>
              </a:solidFill>
              <a:ln w="25400" cap="flat" cmpd="sng">
                <a:solidFill>
                  <a:srgbClr val="080D1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5" name="Shape 888"/>
              <p:cNvSpPr/>
              <p:nvPr/>
            </p:nvSpPr>
            <p:spPr>
              <a:xfrm>
                <a:off x="711287" y="2819400"/>
                <a:ext cx="736499" cy="749400"/>
              </a:xfrm>
              <a:prstGeom prst="smileyFace">
                <a:avLst>
                  <a:gd name="adj" fmla="val 4653"/>
                </a:avLst>
              </a:prstGeom>
              <a:solidFill>
                <a:schemeClr val="lt1"/>
              </a:solidFill>
              <a:ln w="25400" cap="flat" cmpd="sng">
                <a:solidFill>
                  <a:srgbClr val="080D1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6" name="Shape 889"/>
              <p:cNvSpPr/>
              <p:nvPr/>
            </p:nvSpPr>
            <p:spPr>
              <a:xfrm>
                <a:off x="1295400" y="3048000"/>
                <a:ext cx="775500" cy="783000"/>
              </a:xfrm>
              <a:prstGeom prst="smileyFace">
                <a:avLst>
                  <a:gd name="adj" fmla="val 4653"/>
                </a:avLst>
              </a:prstGeom>
              <a:solidFill>
                <a:schemeClr val="lt1"/>
              </a:solidFill>
              <a:ln w="25400" cap="flat" cmpd="sng">
                <a:solidFill>
                  <a:srgbClr val="080D1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03" name="Shape 890"/>
            <p:cNvSpPr txBox="1"/>
            <p:nvPr/>
          </p:nvSpPr>
          <p:spPr>
            <a:xfrm>
              <a:off x="3598464" y="1219200"/>
              <a:ext cx="1600200" cy="406500"/>
            </a:xfrm>
            <a:prstGeom prst="rect">
              <a:avLst/>
            </a:prstGeom>
            <a:noFill/>
            <a:ln>
              <a:noFill/>
            </a:ln>
          </p:spPr>
          <p:txBody>
            <a:bodyPr lIns="91425" tIns="45700" rIns="91425" bIns="45700" anchor="t" anchorCtr="0">
              <a:noAutofit/>
            </a:bodyPr>
            <a:lstStyle/>
            <a:p>
              <a:pPr marL="342900" marR="0" lvl="0" indent="-342900" algn="ctr"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3 postdocs</a:t>
              </a:r>
            </a:p>
          </p:txBody>
        </p:sp>
      </p:grpSp>
    </p:spTree>
    <p:extLst>
      <p:ext uri="{BB962C8B-B14F-4D97-AF65-F5344CB8AC3E}">
        <p14:creationId xmlns:p14="http://schemas.microsoft.com/office/powerpoint/2010/main" val="3135765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Shape 392"/>
          <p:cNvSpPr/>
          <p:nvPr/>
        </p:nvSpPr>
        <p:spPr>
          <a:xfrm>
            <a:off x="-197050" y="2469750"/>
            <a:ext cx="9754800" cy="1448400"/>
          </a:xfrm>
          <a:prstGeom prst="rect">
            <a:avLst/>
          </a:prstGeom>
          <a:solidFill>
            <a:srgbClr val="FFC000"/>
          </a:solidFill>
          <a:ln>
            <a:noFill/>
          </a:ln>
        </p:spPr>
        <p:txBody>
          <a:bodyPr lIns="91425" tIns="91425" rIns="91425" bIns="91425" anchor="ctr" anchorCtr="0">
            <a:noAutofit/>
          </a:bodyPr>
          <a:lstStyle/>
          <a:p>
            <a:pPr lvl="0">
              <a:spcBef>
                <a:spcPts val="0"/>
              </a:spcBef>
              <a:buNone/>
            </a:pPr>
            <a:endParaRPr/>
          </a:p>
        </p:txBody>
      </p:sp>
      <p:sp>
        <p:nvSpPr>
          <p:cNvPr id="393" name="Shape 393"/>
          <p:cNvSpPr txBox="1">
            <a:spLocks noGrp="1"/>
          </p:cNvSpPr>
          <p:nvPr>
            <p:ph type="title"/>
          </p:nvPr>
        </p:nvSpPr>
        <p:spPr>
          <a:xfrm>
            <a:off x="490250" y="2834325"/>
            <a:ext cx="6367800" cy="3220200"/>
          </a:xfrm>
          <a:prstGeom prst="rect">
            <a:avLst/>
          </a:prstGeom>
          <a:noFill/>
          <a:ln>
            <a:noFill/>
          </a:ln>
        </p:spPr>
        <p:txBody>
          <a:bodyPr lIns="0" tIns="0" rIns="0" bIns="0" anchor="t" anchorCtr="0">
            <a:noAutofit/>
          </a:bodyPr>
          <a:lstStyle/>
          <a:p>
            <a:pPr lvl="0" rtl="0">
              <a:spcBef>
                <a:spcPts val="0"/>
              </a:spcBef>
              <a:buSzPct val="25000"/>
              <a:buNone/>
            </a:pPr>
            <a:r>
              <a:rPr lang="en-US" b="1" dirty="0" smtClean="0"/>
              <a:t>RDM Climate</a:t>
            </a:r>
            <a:endParaRPr lang="en-US" b="1" dirty="0"/>
          </a:p>
        </p:txBody>
      </p:sp>
      <p:sp>
        <p:nvSpPr>
          <p:cNvPr id="394" name="Shape 39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a:t>
            </a:fld>
            <a:endParaRPr lang="en-US"/>
          </a:p>
        </p:txBody>
      </p:sp>
    </p:spTree>
    <p:extLst>
      <p:ext uri="{BB962C8B-B14F-4D97-AF65-F5344CB8AC3E}">
        <p14:creationId xmlns:p14="http://schemas.microsoft.com/office/powerpoint/2010/main" val="40142978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grpSp>
        <p:nvGrpSpPr>
          <p:cNvPr id="698" name="Shape 698"/>
          <p:cNvGrpSpPr/>
          <p:nvPr/>
        </p:nvGrpSpPr>
        <p:grpSpPr>
          <a:xfrm>
            <a:off x="76200" y="923364"/>
            <a:ext cx="2800663" cy="1323000"/>
            <a:chOff x="76200" y="914400"/>
            <a:chExt cx="2800663" cy="1323000"/>
          </a:xfrm>
        </p:grpSpPr>
        <p:pic>
          <p:nvPicPr>
            <p:cNvPr id="699" name="Shape 699"/>
            <p:cNvPicPr preferRelativeResize="0"/>
            <p:nvPr/>
          </p:nvPicPr>
          <p:blipFill rotWithShape="1">
            <a:blip r:embed="rId3">
              <a:alphaModFix/>
            </a:blip>
            <a:srcRect/>
            <a:stretch/>
          </p:blipFill>
          <p:spPr>
            <a:xfrm>
              <a:off x="1006363" y="914400"/>
              <a:ext cx="1870500" cy="1323000"/>
            </a:xfrm>
            <a:prstGeom prst="rect">
              <a:avLst/>
            </a:prstGeom>
            <a:noFill/>
            <a:ln>
              <a:noFill/>
            </a:ln>
          </p:spPr>
        </p:pic>
        <p:sp>
          <p:nvSpPr>
            <p:cNvPr id="700" name="Shape 700"/>
            <p:cNvSpPr txBox="1"/>
            <p:nvPr/>
          </p:nvSpPr>
          <p:spPr>
            <a:xfrm>
              <a:off x="76200" y="1255190"/>
              <a:ext cx="1295400" cy="6095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a:t>
              </a:r>
            </a:p>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of slices</a:t>
              </a:r>
            </a:p>
          </p:txBody>
        </p:sp>
      </p:grpSp>
      <p:grpSp>
        <p:nvGrpSpPr>
          <p:cNvPr id="701" name="Shape 701"/>
          <p:cNvGrpSpPr/>
          <p:nvPr/>
        </p:nvGrpSpPr>
        <p:grpSpPr>
          <a:xfrm>
            <a:off x="76200" y="2362200"/>
            <a:ext cx="6316435" cy="1007847"/>
            <a:chOff x="76200" y="2362200"/>
            <a:chExt cx="6316435" cy="1007847"/>
          </a:xfrm>
        </p:grpSpPr>
        <p:sp>
          <p:nvSpPr>
            <p:cNvPr id="702" name="Shape 702"/>
            <p:cNvSpPr/>
            <p:nvPr/>
          </p:nvSpPr>
          <p:spPr>
            <a:xfrm>
              <a:off x="1295400" y="23691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3" name="Shape 703"/>
            <p:cNvSpPr/>
            <p:nvPr/>
          </p:nvSpPr>
          <p:spPr>
            <a:xfrm>
              <a:off x="2079171"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4" name="Shape 704"/>
            <p:cNvSpPr/>
            <p:nvPr/>
          </p:nvSpPr>
          <p:spPr>
            <a:xfrm>
              <a:off x="2277308" y="26600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5" name="Shape 705"/>
            <p:cNvSpPr/>
            <p:nvPr/>
          </p:nvSpPr>
          <p:spPr>
            <a:xfrm>
              <a:off x="2471057" y="24661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6" name="Shape 706"/>
            <p:cNvSpPr/>
            <p:nvPr/>
          </p:nvSpPr>
          <p:spPr>
            <a:xfrm>
              <a:off x="1981201" y="24176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7" name="Shape 707"/>
            <p:cNvSpPr/>
            <p:nvPr/>
          </p:nvSpPr>
          <p:spPr>
            <a:xfrm>
              <a:off x="1447800" y="25215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8" name="Shape 708"/>
            <p:cNvSpPr/>
            <p:nvPr/>
          </p:nvSpPr>
          <p:spPr>
            <a:xfrm>
              <a:off x="2231571"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9" name="Shape 709"/>
            <p:cNvSpPr/>
            <p:nvPr/>
          </p:nvSpPr>
          <p:spPr>
            <a:xfrm>
              <a:off x="2429708" y="28124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0" name="Shape 710"/>
            <p:cNvSpPr/>
            <p:nvPr/>
          </p:nvSpPr>
          <p:spPr>
            <a:xfrm>
              <a:off x="2623457" y="26185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1" name="Shape 711"/>
            <p:cNvSpPr/>
            <p:nvPr/>
          </p:nvSpPr>
          <p:spPr>
            <a:xfrm>
              <a:off x="2133601" y="25700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2" name="Shape 712"/>
            <p:cNvSpPr/>
            <p:nvPr/>
          </p:nvSpPr>
          <p:spPr>
            <a:xfrm>
              <a:off x="1600200" y="2673926"/>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3" name="Shape 713"/>
            <p:cNvSpPr/>
            <p:nvPr/>
          </p:nvSpPr>
          <p:spPr>
            <a:xfrm>
              <a:off x="2383971"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4" name="Shape 714"/>
            <p:cNvSpPr/>
            <p:nvPr/>
          </p:nvSpPr>
          <p:spPr>
            <a:xfrm>
              <a:off x="2582108" y="29648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5" name="Shape 715"/>
            <p:cNvSpPr/>
            <p:nvPr/>
          </p:nvSpPr>
          <p:spPr>
            <a:xfrm>
              <a:off x="2775857" y="27709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6" name="Shape 716"/>
            <p:cNvSpPr/>
            <p:nvPr/>
          </p:nvSpPr>
          <p:spPr>
            <a:xfrm>
              <a:off x="2286001" y="27224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7" name="Shape 717"/>
            <p:cNvSpPr/>
            <p:nvPr/>
          </p:nvSpPr>
          <p:spPr>
            <a:xfrm>
              <a:off x="1752600" y="2826326"/>
              <a:ext cx="2057400" cy="533399"/>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8" name="Shape 718"/>
            <p:cNvSpPr/>
            <p:nvPr/>
          </p:nvSpPr>
          <p:spPr>
            <a:xfrm>
              <a:off x="2536371"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9" name="Shape 719"/>
            <p:cNvSpPr/>
            <p:nvPr/>
          </p:nvSpPr>
          <p:spPr>
            <a:xfrm>
              <a:off x="2734508" y="3117272"/>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0" name="Shape 720"/>
            <p:cNvSpPr/>
            <p:nvPr/>
          </p:nvSpPr>
          <p:spPr>
            <a:xfrm>
              <a:off x="2928257" y="2923308"/>
              <a:ext cx="147000" cy="145500"/>
            </a:xfrm>
            <a:prstGeom prst="heart">
              <a:avLst/>
            </a:prstGeom>
            <a:solidFill>
              <a:srgbClr val="FF0000"/>
            </a:solidFill>
            <a:ln w="15875" cap="flat" cmpd="sng">
              <a:solidFill>
                <a:srgbClr val="8932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1" name="Shape 721"/>
            <p:cNvSpPr/>
            <p:nvPr/>
          </p:nvSpPr>
          <p:spPr>
            <a:xfrm>
              <a:off x="2438401" y="2874817"/>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2" name="Shape 722"/>
            <p:cNvSpPr/>
            <p:nvPr/>
          </p:nvSpPr>
          <p:spPr>
            <a:xfrm>
              <a:off x="3878035" y="241761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3" name="Shape 723"/>
            <p:cNvSpPr/>
            <p:nvPr/>
          </p:nvSpPr>
          <p:spPr>
            <a:xfrm>
              <a:off x="4661805"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4" name="Shape 724"/>
            <p:cNvSpPr/>
            <p:nvPr/>
          </p:nvSpPr>
          <p:spPr>
            <a:xfrm>
              <a:off x="4859942" y="2708563"/>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5" name="Shape 725"/>
            <p:cNvSpPr/>
            <p:nvPr/>
          </p:nvSpPr>
          <p:spPr>
            <a:xfrm>
              <a:off x="5053692" y="2514600"/>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6" name="Shape 726"/>
            <p:cNvSpPr/>
            <p:nvPr/>
          </p:nvSpPr>
          <p:spPr>
            <a:xfrm>
              <a:off x="4563837" y="246610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7" name="Shape 727"/>
            <p:cNvSpPr/>
            <p:nvPr/>
          </p:nvSpPr>
          <p:spPr>
            <a:xfrm>
              <a:off x="4030435" y="25318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8" name="Shape 728"/>
            <p:cNvSpPr/>
            <p:nvPr/>
          </p:nvSpPr>
          <p:spPr>
            <a:xfrm>
              <a:off x="4814205"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9" name="Shape 729"/>
            <p:cNvSpPr/>
            <p:nvPr/>
          </p:nvSpPr>
          <p:spPr>
            <a:xfrm>
              <a:off x="5012342" y="28227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0" name="Shape 730"/>
            <p:cNvSpPr/>
            <p:nvPr/>
          </p:nvSpPr>
          <p:spPr>
            <a:xfrm>
              <a:off x="5206092" y="26288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1" name="Shape 731"/>
            <p:cNvSpPr/>
            <p:nvPr/>
          </p:nvSpPr>
          <p:spPr>
            <a:xfrm>
              <a:off x="4716237" y="25803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2" name="Shape 732"/>
            <p:cNvSpPr/>
            <p:nvPr/>
          </p:nvSpPr>
          <p:spPr>
            <a:xfrm>
              <a:off x="4182835" y="26842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3" name="Shape 733"/>
            <p:cNvSpPr/>
            <p:nvPr/>
          </p:nvSpPr>
          <p:spPr>
            <a:xfrm>
              <a:off x="4966605"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4" name="Shape 734"/>
            <p:cNvSpPr/>
            <p:nvPr/>
          </p:nvSpPr>
          <p:spPr>
            <a:xfrm>
              <a:off x="5164742" y="29751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5" name="Shape 735"/>
            <p:cNvSpPr/>
            <p:nvPr/>
          </p:nvSpPr>
          <p:spPr>
            <a:xfrm>
              <a:off x="5358492" y="27812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6" name="Shape 736"/>
            <p:cNvSpPr/>
            <p:nvPr/>
          </p:nvSpPr>
          <p:spPr>
            <a:xfrm>
              <a:off x="4868637" y="27327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7" name="Shape 737"/>
            <p:cNvSpPr/>
            <p:nvPr/>
          </p:nvSpPr>
          <p:spPr>
            <a:xfrm>
              <a:off x="4335235" y="2836647"/>
              <a:ext cx="2057400" cy="533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8" name="Shape 738"/>
            <p:cNvSpPr/>
            <p:nvPr/>
          </p:nvSpPr>
          <p:spPr>
            <a:xfrm>
              <a:off x="5119005"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9" name="Shape 739"/>
            <p:cNvSpPr/>
            <p:nvPr/>
          </p:nvSpPr>
          <p:spPr>
            <a:xfrm>
              <a:off x="5317142" y="3127591"/>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0" name="Shape 740"/>
            <p:cNvSpPr/>
            <p:nvPr/>
          </p:nvSpPr>
          <p:spPr>
            <a:xfrm>
              <a:off x="5510892" y="2933628"/>
              <a:ext cx="147000" cy="145500"/>
            </a:xfrm>
            <a:prstGeom prst="heart">
              <a:avLst/>
            </a:prstGeom>
            <a:solidFill>
              <a:srgbClr val="FF0000"/>
            </a:solidFill>
            <a:ln w="15875" cap="flat" cmpd="sng">
              <a:solidFill>
                <a:srgbClr val="732F07"/>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1" name="Shape 741"/>
            <p:cNvSpPr/>
            <p:nvPr/>
          </p:nvSpPr>
          <p:spPr>
            <a:xfrm>
              <a:off x="5021037" y="2885138"/>
              <a:ext cx="734700" cy="436500"/>
            </a:xfrm>
            <a:prstGeom prst="rect">
              <a:avLst/>
            </a:prstGeom>
            <a:noFill/>
            <a:ln w="9525"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2" name="Shape 742"/>
            <p:cNvSpPr txBox="1"/>
            <p:nvPr/>
          </p:nvSpPr>
          <p:spPr>
            <a:xfrm>
              <a:off x="76200" y="2362200"/>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100s of </a:t>
              </a:r>
            </a:p>
            <a:p>
              <a:pPr marL="0" marR="0" lvl="0" indent="0" algn="l" rtl="0">
                <a:lnSpc>
                  <a:spcPct val="100000"/>
                </a:lnSpc>
                <a:spcBef>
                  <a:spcPts val="0"/>
                </a:spcBef>
                <a:spcAft>
                  <a:spcPts val="0"/>
                </a:spcAft>
                <a:buClr>
                  <a:schemeClr val="dk2"/>
                </a:buClr>
                <a:buSzPct val="25000"/>
                <a:buFont typeface="Arial"/>
                <a:buNone/>
              </a:pPr>
              <a:r>
                <a:rPr lang="en-US" sz="2200">
                  <a:solidFill>
                    <a:schemeClr val="dk2"/>
                  </a:solidFill>
                  <a:latin typeface="Calibri"/>
                  <a:ea typeface="Calibri"/>
                  <a:cs typeface="Calibri"/>
                  <a:sym typeface="Calibri"/>
                </a:rPr>
                <a:t>slides</a:t>
              </a:r>
            </a:p>
          </p:txBody>
        </p:sp>
      </p:grpSp>
      <p:grpSp>
        <p:nvGrpSpPr>
          <p:cNvPr id="743" name="Shape 743"/>
          <p:cNvGrpSpPr/>
          <p:nvPr/>
        </p:nvGrpSpPr>
        <p:grpSpPr>
          <a:xfrm>
            <a:off x="76200" y="3555787"/>
            <a:ext cx="8836200" cy="1359071"/>
            <a:chOff x="76200" y="3555787"/>
            <a:chExt cx="8836200" cy="1359071"/>
          </a:xfrm>
        </p:grpSpPr>
        <p:sp>
          <p:nvSpPr>
            <p:cNvPr id="744" name="Shape 744"/>
            <p:cNvSpPr/>
            <p:nvPr/>
          </p:nvSpPr>
          <p:spPr>
            <a:xfrm>
              <a:off x="6365639" y="35804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5" name="Shape 745"/>
            <p:cNvSpPr/>
            <p:nvPr/>
          </p:nvSpPr>
          <p:spPr>
            <a:xfrm>
              <a:off x="6518039" y="37328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6" name="Shape 746"/>
            <p:cNvSpPr/>
            <p:nvPr/>
          </p:nvSpPr>
          <p:spPr>
            <a:xfrm>
              <a:off x="6670439" y="38852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7" name="Shape 747"/>
            <p:cNvSpPr/>
            <p:nvPr/>
          </p:nvSpPr>
          <p:spPr>
            <a:xfrm>
              <a:off x="6822839" y="40376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8" name="Shape 748"/>
            <p:cNvSpPr/>
            <p:nvPr/>
          </p:nvSpPr>
          <p:spPr>
            <a:xfrm>
              <a:off x="7620000" y="35814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49" name="Shape 749"/>
            <p:cNvSpPr/>
            <p:nvPr/>
          </p:nvSpPr>
          <p:spPr>
            <a:xfrm>
              <a:off x="7772400" y="37338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0" name="Shape 750"/>
            <p:cNvSpPr/>
            <p:nvPr/>
          </p:nvSpPr>
          <p:spPr>
            <a:xfrm>
              <a:off x="7924800" y="38862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1" name="Shape 751"/>
            <p:cNvSpPr/>
            <p:nvPr/>
          </p:nvSpPr>
          <p:spPr>
            <a:xfrm>
              <a:off x="8077200" y="40386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2" name="Shape 752"/>
            <p:cNvSpPr/>
            <p:nvPr/>
          </p:nvSpPr>
          <p:spPr>
            <a:xfrm>
              <a:off x="8229600" y="419100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3" name="Shape 753"/>
            <p:cNvSpPr/>
            <p:nvPr/>
          </p:nvSpPr>
          <p:spPr>
            <a:xfrm>
              <a:off x="2619227" y="35812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4" name="Shape 754"/>
            <p:cNvSpPr/>
            <p:nvPr/>
          </p:nvSpPr>
          <p:spPr>
            <a:xfrm>
              <a:off x="2771627" y="37336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5" name="Shape 755"/>
            <p:cNvSpPr/>
            <p:nvPr/>
          </p:nvSpPr>
          <p:spPr>
            <a:xfrm>
              <a:off x="2924027" y="38860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6" name="Shape 756"/>
            <p:cNvSpPr/>
            <p:nvPr/>
          </p:nvSpPr>
          <p:spPr>
            <a:xfrm>
              <a:off x="3076427" y="40384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7" name="Shape 757"/>
            <p:cNvSpPr/>
            <p:nvPr/>
          </p:nvSpPr>
          <p:spPr>
            <a:xfrm>
              <a:off x="5146439" y="35557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8" name="Shape 758"/>
            <p:cNvSpPr/>
            <p:nvPr/>
          </p:nvSpPr>
          <p:spPr>
            <a:xfrm>
              <a:off x="5298839" y="37081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59" name="Shape 759"/>
            <p:cNvSpPr/>
            <p:nvPr/>
          </p:nvSpPr>
          <p:spPr>
            <a:xfrm>
              <a:off x="5451239" y="386058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0" name="Shape 760"/>
            <p:cNvSpPr/>
            <p:nvPr/>
          </p:nvSpPr>
          <p:spPr>
            <a:xfrm>
              <a:off x="5603639" y="4051158"/>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1" name="Shape 761"/>
            <p:cNvSpPr/>
            <p:nvPr/>
          </p:nvSpPr>
          <p:spPr>
            <a:xfrm>
              <a:off x="5756039" y="4203558"/>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2" name="Shape 762"/>
            <p:cNvSpPr/>
            <p:nvPr/>
          </p:nvSpPr>
          <p:spPr>
            <a:xfrm>
              <a:off x="3907878" y="35941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3" name="Shape 763"/>
            <p:cNvSpPr/>
            <p:nvPr/>
          </p:nvSpPr>
          <p:spPr>
            <a:xfrm>
              <a:off x="4060278" y="37465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4" name="Shape 764"/>
            <p:cNvSpPr/>
            <p:nvPr/>
          </p:nvSpPr>
          <p:spPr>
            <a:xfrm>
              <a:off x="4212678" y="38989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5" name="Shape 765"/>
            <p:cNvSpPr/>
            <p:nvPr/>
          </p:nvSpPr>
          <p:spPr>
            <a:xfrm>
              <a:off x="4365078" y="4051301"/>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6" name="Shape 766"/>
            <p:cNvSpPr/>
            <p:nvPr/>
          </p:nvSpPr>
          <p:spPr>
            <a:xfrm>
              <a:off x="4517478" y="4165530"/>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7" name="Shape 767"/>
            <p:cNvSpPr/>
            <p:nvPr/>
          </p:nvSpPr>
          <p:spPr>
            <a:xfrm>
              <a:off x="1316153" y="35804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8" name="Shape 768"/>
            <p:cNvSpPr/>
            <p:nvPr/>
          </p:nvSpPr>
          <p:spPr>
            <a:xfrm>
              <a:off x="1468553" y="37328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69" name="Shape 769"/>
            <p:cNvSpPr/>
            <p:nvPr/>
          </p:nvSpPr>
          <p:spPr>
            <a:xfrm>
              <a:off x="1620953" y="3885207"/>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0" name="Shape 770"/>
            <p:cNvSpPr/>
            <p:nvPr/>
          </p:nvSpPr>
          <p:spPr>
            <a:xfrm>
              <a:off x="1773352" y="40376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1" name="Shape 771"/>
            <p:cNvSpPr/>
            <p:nvPr/>
          </p:nvSpPr>
          <p:spPr>
            <a:xfrm>
              <a:off x="1925752" y="41900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ctr" anchorCtr="0">
              <a:noAutofit/>
            </a:bodyPr>
            <a:lstStyle/>
            <a:p>
              <a:pPr marL="0" marR="0" lvl="0" indent="0"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2" name="Shape 772"/>
            <p:cNvSpPr txBox="1"/>
            <p:nvPr/>
          </p:nvSpPr>
          <p:spPr>
            <a:xfrm>
              <a:off x="76200" y="3810000"/>
              <a:ext cx="1447800" cy="10152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1000s of</a:t>
              </a:r>
              <a:r>
                <a:rPr lang="en-US" sz="2200">
                  <a:solidFill>
                    <a:schemeClr val="dk2"/>
                  </a:solidFill>
                  <a:latin typeface="Calibri"/>
                  <a:ea typeface="Calibri"/>
                  <a:cs typeface="Calibri"/>
                  <a:sym typeface="Calibri"/>
                </a:rPr>
                <a:t> </a:t>
              </a:r>
              <a:r>
                <a:rPr lang="en-US" sz="2200" b="0" i="0" u="none" strike="noStrike" cap="none">
                  <a:solidFill>
                    <a:schemeClr val="dk2"/>
                  </a:solidFill>
                  <a:latin typeface="Calibri"/>
                  <a:ea typeface="Calibri"/>
                  <a:cs typeface="Calibri"/>
                  <a:sym typeface="Calibri"/>
                </a:rPr>
                <a:t>i</a:t>
              </a:r>
              <a:r>
                <a:rPr lang="en-US" sz="2200">
                  <a:solidFill>
                    <a:schemeClr val="dk2"/>
                  </a:solidFill>
                  <a:latin typeface="Calibri"/>
                  <a:ea typeface="Calibri"/>
                  <a:cs typeface="Calibri"/>
                  <a:sym typeface="Calibri"/>
                </a:rPr>
                <a:t>mage files</a:t>
              </a:r>
            </a:p>
          </p:txBody>
        </p:sp>
        <p:sp>
          <p:nvSpPr>
            <p:cNvPr id="773" name="Shape 773"/>
            <p:cNvSpPr/>
            <p:nvPr/>
          </p:nvSpPr>
          <p:spPr>
            <a:xfrm>
              <a:off x="3228827" y="4190894"/>
              <a:ext cx="682799"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sp>
          <p:nvSpPr>
            <p:cNvPr id="774" name="Shape 774"/>
            <p:cNvSpPr/>
            <p:nvPr/>
          </p:nvSpPr>
          <p:spPr>
            <a:xfrm>
              <a:off x="6975239" y="4190007"/>
              <a:ext cx="682800" cy="711300"/>
            </a:xfrm>
            <a:custGeom>
              <a:avLst/>
              <a:gdLst/>
              <a:ahLst/>
              <a:cxnLst/>
              <a:rect l="0" t="0" r="0" b="0"/>
              <a:pathLst>
                <a:path w="120000" h="120000" extrusionOk="0">
                  <a:moveTo>
                    <a:pt x="59761" y="120177"/>
                  </a:moveTo>
                  <a:lnTo>
                    <a:pt x="28816" y="120177"/>
                  </a:lnTo>
                  <a:lnTo>
                    <a:pt x="472" y="97272"/>
                  </a:lnTo>
                  <a:lnTo>
                    <a:pt x="472" y="60272"/>
                  </a:lnTo>
                  <a:lnTo>
                    <a:pt x="472" y="450"/>
                  </a:lnTo>
                  <a:lnTo>
                    <a:pt x="59761" y="450"/>
                  </a:lnTo>
                  <a:lnTo>
                    <a:pt x="120588" y="450"/>
                  </a:lnTo>
                  <a:lnTo>
                    <a:pt x="120588" y="59177"/>
                  </a:lnTo>
                  <a:lnTo>
                    <a:pt x="120588" y="120177"/>
                  </a:lnTo>
                  <a:lnTo>
                    <a:pt x="59761" y="120177"/>
                  </a:lnTo>
                  <a:close/>
                </a:path>
                <a:path w="120000" h="120000" extrusionOk="0">
                  <a:moveTo>
                    <a:pt x="472" y="97272"/>
                  </a:moveTo>
                  <a:lnTo>
                    <a:pt x="28816" y="97272"/>
                  </a:lnTo>
                  <a:lnTo>
                    <a:pt x="28816" y="120177"/>
                  </a:lnTo>
                  <a:lnTo>
                    <a:pt x="472" y="97272"/>
                  </a:lnTo>
                  <a:close/>
                </a:path>
              </a:pathLst>
            </a:custGeom>
            <a:solidFill>
              <a:srgbClr val="D8EBB3"/>
            </a:solidFill>
            <a:ln w="9525" cap="flat" cmpd="sng">
              <a:solidFill>
                <a:srgbClr val="000000"/>
              </a:solidFill>
              <a:prstDash val="solid"/>
              <a:miter/>
              <a:headEnd type="none" w="med" len="med"/>
              <a:tailEnd type="none" w="med" len="med"/>
            </a:ln>
            <a:effectLst>
              <a:outerShdw dist="107763" dir="2700000" algn="ctr" rotWithShape="0">
                <a:srgbClr val="808080"/>
              </a:outerShdw>
            </a:effectLst>
          </p:spPr>
          <p:txBody>
            <a:bodyPr lIns="91425" tIns="45700" rIns="91425" bIns="45700" anchor="t" anchorCtr="0">
              <a:noAutofit/>
            </a:bodyPr>
            <a:lstStyle/>
            <a:p>
              <a:pPr marL="0" marR="0" lvl="0" indent="0" algn="ctr" rtl="0">
                <a:spcBef>
                  <a:spcPts val="0"/>
                </a:spcBef>
                <a:spcAft>
                  <a:spcPts val="0"/>
                </a:spcAft>
                <a:buSzPct val="25000"/>
                <a:buNone/>
              </a:pPr>
              <a:endParaRPr lang="en-US" sz="1800" b="1" dirty="0">
                <a:solidFill>
                  <a:schemeClr val="dk1"/>
                </a:solidFill>
                <a:latin typeface="Arial"/>
                <a:ea typeface="Arial"/>
                <a:cs typeface="Arial"/>
                <a:sym typeface="Arial"/>
              </a:endParaRPr>
            </a:p>
          </p:txBody>
        </p:sp>
      </p:grpSp>
      <p:grpSp>
        <p:nvGrpSpPr>
          <p:cNvPr id="775" name="Shape 775"/>
          <p:cNvGrpSpPr/>
          <p:nvPr/>
        </p:nvGrpSpPr>
        <p:grpSpPr>
          <a:xfrm>
            <a:off x="66675" y="172032"/>
            <a:ext cx="2164895" cy="914400"/>
            <a:chOff x="66675" y="172032"/>
            <a:chExt cx="2164895" cy="914400"/>
          </a:xfrm>
        </p:grpSpPr>
        <p:sp>
          <p:nvSpPr>
            <p:cNvPr id="776" name="Shape 776"/>
            <p:cNvSpPr/>
            <p:nvPr/>
          </p:nvSpPr>
          <p:spPr>
            <a:xfrm>
              <a:off x="1240970" y="172032"/>
              <a:ext cx="990600" cy="9144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7" name="Shape 777"/>
            <p:cNvSpPr txBox="1"/>
            <p:nvPr/>
          </p:nvSpPr>
          <p:spPr>
            <a:xfrm>
              <a:off x="66675" y="311094"/>
              <a:ext cx="1295400" cy="6096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1 rat heart</a:t>
              </a:r>
            </a:p>
          </p:txBody>
        </p:sp>
      </p:grpSp>
      <p:sp>
        <p:nvSpPr>
          <p:cNvPr id="2" name="TextBox 1"/>
          <p:cNvSpPr txBox="1"/>
          <p:nvPr/>
        </p:nvSpPr>
        <p:spPr>
          <a:xfrm>
            <a:off x="2010462" y="4406951"/>
            <a:ext cx="517070" cy="304800"/>
          </a:xfrm>
          <a:prstGeom prst="rect">
            <a:avLst/>
          </a:prstGeom>
          <a:noFill/>
        </p:spPr>
        <p:txBody>
          <a:bodyPr wrap="square" rtlCol="0">
            <a:spAutoFit/>
          </a:bodyPr>
          <a:lstStyle/>
          <a:p>
            <a:r>
              <a:rPr lang="en-US" b="1" dirty="0" smtClean="0"/>
              <a:t>TIF</a:t>
            </a:r>
            <a:endParaRPr lang="en-US" b="1" dirty="0"/>
          </a:p>
        </p:txBody>
      </p:sp>
      <p:sp>
        <p:nvSpPr>
          <p:cNvPr id="83" name="TextBox 82"/>
          <p:cNvSpPr txBox="1"/>
          <p:nvPr/>
        </p:nvSpPr>
        <p:spPr>
          <a:xfrm>
            <a:off x="3352800" y="4419600"/>
            <a:ext cx="517070" cy="304800"/>
          </a:xfrm>
          <a:prstGeom prst="rect">
            <a:avLst/>
          </a:prstGeom>
          <a:noFill/>
        </p:spPr>
        <p:txBody>
          <a:bodyPr wrap="square" rtlCol="0">
            <a:spAutoFit/>
          </a:bodyPr>
          <a:lstStyle/>
          <a:p>
            <a:r>
              <a:rPr lang="en-US" b="1" dirty="0" smtClean="0"/>
              <a:t>TIF</a:t>
            </a:r>
            <a:endParaRPr lang="en-US" b="1" dirty="0"/>
          </a:p>
        </p:txBody>
      </p:sp>
      <p:sp>
        <p:nvSpPr>
          <p:cNvPr id="84" name="TextBox 83"/>
          <p:cNvSpPr txBox="1"/>
          <p:nvPr/>
        </p:nvSpPr>
        <p:spPr>
          <a:xfrm>
            <a:off x="4664530" y="4419600"/>
            <a:ext cx="517070" cy="304800"/>
          </a:xfrm>
          <a:prstGeom prst="rect">
            <a:avLst/>
          </a:prstGeom>
          <a:noFill/>
        </p:spPr>
        <p:txBody>
          <a:bodyPr wrap="square" rtlCol="0">
            <a:spAutoFit/>
          </a:bodyPr>
          <a:lstStyle/>
          <a:p>
            <a:r>
              <a:rPr lang="en-US" b="1" dirty="0" smtClean="0"/>
              <a:t>TIF</a:t>
            </a:r>
            <a:endParaRPr lang="en-US" b="1" dirty="0"/>
          </a:p>
        </p:txBody>
      </p:sp>
      <p:sp>
        <p:nvSpPr>
          <p:cNvPr id="85" name="TextBox 84"/>
          <p:cNvSpPr txBox="1"/>
          <p:nvPr/>
        </p:nvSpPr>
        <p:spPr>
          <a:xfrm>
            <a:off x="5883730" y="4419600"/>
            <a:ext cx="517070" cy="304800"/>
          </a:xfrm>
          <a:prstGeom prst="rect">
            <a:avLst/>
          </a:prstGeom>
          <a:noFill/>
        </p:spPr>
        <p:txBody>
          <a:bodyPr wrap="square" rtlCol="0">
            <a:spAutoFit/>
          </a:bodyPr>
          <a:lstStyle/>
          <a:p>
            <a:r>
              <a:rPr lang="en-US" b="1" dirty="0" smtClean="0"/>
              <a:t>TIF</a:t>
            </a:r>
            <a:endParaRPr lang="en-US" b="1" dirty="0"/>
          </a:p>
        </p:txBody>
      </p:sp>
      <p:sp>
        <p:nvSpPr>
          <p:cNvPr id="86" name="TextBox 85"/>
          <p:cNvSpPr txBox="1"/>
          <p:nvPr/>
        </p:nvSpPr>
        <p:spPr>
          <a:xfrm>
            <a:off x="7102930" y="4419600"/>
            <a:ext cx="517070" cy="304800"/>
          </a:xfrm>
          <a:prstGeom prst="rect">
            <a:avLst/>
          </a:prstGeom>
          <a:noFill/>
        </p:spPr>
        <p:txBody>
          <a:bodyPr wrap="square" rtlCol="0">
            <a:spAutoFit/>
          </a:bodyPr>
          <a:lstStyle/>
          <a:p>
            <a:r>
              <a:rPr lang="en-US" b="1" dirty="0" smtClean="0"/>
              <a:t>TIF</a:t>
            </a:r>
            <a:endParaRPr lang="en-US" b="1" dirty="0"/>
          </a:p>
        </p:txBody>
      </p:sp>
      <p:sp>
        <p:nvSpPr>
          <p:cNvPr id="87" name="TextBox 86"/>
          <p:cNvSpPr txBox="1"/>
          <p:nvPr/>
        </p:nvSpPr>
        <p:spPr>
          <a:xfrm>
            <a:off x="8382000" y="4419600"/>
            <a:ext cx="517070" cy="304800"/>
          </a:xfrm>
          <a:prstGeom prst="rect">
            <a:avLst/>
          </a:prstGeom>
          <a:noFill/>
        </p:spPr>
        <p:txBody>
          <a:bodyPr wrap="square" rtlCol="0">
            <a:spAutoFit/>
          </a:bodyPr>
          <a:lstStyle/>
          <a:p>
            <a:r>
              <a:rPr lang="en-US" b="1" dirty="0" smtClean="0"/>
              <a:t>TIF</a:t>
            </a:r>
            <a:endParaRPr lang="en-US" b="1" dirty="0"/>
          </a:p>
        </p:txBody>
      </p:sp>
      <p:sp>
        <p:nvSpPr>
          <p:cNvPr id="88" name="Shape 829"/>
          <p:cNvSpPr/>
          <p:nvPr/>
        </p:nvSpPr>
        <p:spPr>
          <a:xfrm>
            <a:off x="1968066" y="5176537"/>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9" name="Shape 830"/>
          <p:cNvSpPr/>
          <p:nvPr/>
        </p:nvSpPr>
        <p:spPr>
          <a:xfrm>
            <a:off x="2048748" y="5369278"/>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0" name="Shape 832"/>
          <p:cNvSpPr/>
          <p:nvPr/>
        </p:nvSpPr>
        <p:spPr>
          <a:xfrm>
            <a:off x="3246664"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1" name="Shape 833"/>
          <p:cNvSpPr/>
          <p:nvPr/>
        </p:nvSpPr>
        <p:spPr>
          <a:xfrm>
            <a:off x="3327344"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Shape 834"/>
          <p:cNvSpPr/>
          <p:nvPr/>
        </p:nvSpPr>
        <p:spPr>
          <a:xfrm>
            <a:off x="4558867"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3" name="Shape 835"/>
          <p:cNvSpPr/>
          <p:nvPr/>
        </p:nvSpPr>
        <p:spPr>
          <a:xfrm>
            <a:off x="4639548"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4" name="Shape 836"/>
          <p:cNvSpPr/>
          <p:nvPr/>
        </p:nvSpPr>
        <p:spPr>
          <a:xfrm>
            <a:off x="5778067"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5" name="Shape 837"/>
          <p:cNvSpPr/>
          <p:nvPr/>
        </p:nvSpPr>
        <p:spPr>
          <a:xfrm>
            <a:off x="5858748"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6" name="Shape 838"/>
          <p:cNvSpPr/>
          <p:nvPr/>
        </p:nvSpPr>
        <p:spPr>
          <a:xfrm>
            <a:off x="6997267"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 name="Shape 839"/>
          <p:cNvSpPr/>
          <p:nvPr/>
        </p:nvSpPr>
        <p:spPr>
          <a:xfrm>
            <a:off x="7077947"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8" name="Shape 840"/>
          <p:cNvSpPr/>
          <p:nvPr/>
        </p:nvSpPr>
        <p:spPr>
          <a:xfrm>
            <a:off x="8175428" y="5181600"/>
            <a:ext cx="838200" cy="914400"/>
          </a:xfrm>
          <a:prstGeom prst="rect">
            <a:avLst/>
          </a:prstGeom>
          <a:solidFill>
            <a:srgbClr val="D3EAFD"/>
          </a:solidFill>
          <a:ln w="12700" cap="flat" cmpd="sng">
            <a:solidFill>
              <a:srgbClr val="A5A5A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9" name="Shape 841"/>
          <p:cNvSpPr/>
          <p:nvPr/>
        </p:nvSpPr>
        <p:spPr>
          <a:xfrm>
            <a:off x="8256109" y="5374341"/>
            <a:ext cx="641100" cy="645600"/>
          </a:xfrm>
          <a:prstGeom prst="heart">
            <a:avLst/>
          </a:prstGeom>
          <a:solidFill>
            <a:srgbClr val="FF0000"/>
          </a:solidFill>
          <a:ln w="15875" cap="flat" cmpd="sng">
            <a:solidFill>
              <a:srgbClr val="AD470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0" name="Shape 831"/>
          <p:cNvSpPr txBox="1"/>
          <p:nvPr/>
        </p:nvSpPr>
        <p:spPr>
          <a:xfrm>
            <a:off x="76200" y="5176537"/>
            <a:ext cx="1657500" cy="9144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200" b="0" u="none" strike="noStrike" cap="none" dirty="0">
                <a:solidFill>
                  <a:schemeClr val="dk2"/>
                </a:solidFill>
                <a:latin typeface="Calibri"/>
                <a:ea typeface="Calibri"/>
                <a:cs typeface="Calibri"/>
                <a:sym typeface="Calibri"/>
              </a:rPr>
              <a:t>100s of </a:t>
            </a:r>
            <a:r>
              <a:rPr lang="en-US" sz="2200" b="0" i="1" u="none" strike="noStrike" cap="none" dirty="0">
                <a:solidFill>
                  <a:schemeClr val="dk2"/>
                </a:solidFill>
                <a:latin typeface="Calibri"/>
                <a:ea typeface="Calibri"/>
                <a:cs typeface="Calibri"/>
                <a:sym typeface="Calibri"/>
              </a:rPr>
              <a:t>huge </a:t>
            </a:r>
            <a:r>
              <a:rPr lang="en-US" sz="2200" b="0" i="0" u="none" strike="noStrike" cap="none" dirty="0">
                <a:solidFill>
                  <a:schemeClr val="dk2"/>
                </a:solidFill>
                <a:latin typeface="Calibri"/>
                <a:ea typeface="Calibri"/>
                <a:cs typeface="Calibri"/>
                <a:sym typeface="Calibri"/>
              </a:rPr>
              <a:t>images</a:t>
            </a:r>
          </a:p>
        </p:txBody>
      </p:sp>
      <p:grpSp>
        <p:nvGrpSpPr>
          <p:cNvPr id="101" name="Shape 885"/>
          <p:cNvGrpSpPr/>
          <p:nvPr/>
        </p:nvGrpSpPr>
        <p:grpSpPr>
          <a:xfrm>
            <a:off x="3454487" y="334541"/>
            <a:ext cx="1996812" cy="1418158"/>
            <a:chOff x="3454487" y="207541"/>
            <a:chExt cx="1996812" cy="1418158"/>
          </a:xfrm>
        </p:grpSpPr>
        <p:grpSp>
          <p:nvGrpSpPr>
            <p:cNvPr id="102" name="Shape 886"/>
            <p:cNvGrpSpPr/>
            <p:nvPr/>
          </p:nvGrpSpPr>
          <p:grpSpPr>
            <a:xfrm>
              <a:off x="3454487" y="207541"/>
              <a:ext cx="1996812" cy="1011600"/>
              <a:chOff x="711287" y="2819400"/>
              <a:chExt cx="1996812" cy="1011600"/>
            </a:xfrm>
          </p:grpSpPr>
          <p:sp>
            <p:nvSpPr>
              <p:cNvPr id="104" name="Shape 887"/>
              <p:cNvSpPr/>
              <p:nvPr/>
            </p:nvSpPr>
            <p:spPr>
              <a:xfrm>
                <a:off x="1981200" y="2895600"/>
                <a:ext cx="726900" cy="825600"/>
              </a:xfrm>
              <a:prstGeom prst="smileyFace">
                <a:avLst>
                  <a:gd name="adj" fmla="val 4653"/>
                </a:avLst>
              </a:prstGeom>
              <a:solidFill>
                <a:schemeClr val="lt1"/>
              </a:solidFill>
              <a:ln w="25400" cap="flat" cmpd="sng">
                <a:solidFill>
                  <a:srgbClr val="080D1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5" name="Shape 888"/>
              <p:cNvSpPr/>
              <p:nvPr/>
            </p:nvSpPr>
            <p:spPr>
              <a:xfrm>
                <a:off x="711287" y="2819400"/>
                <a:ext cx="736499" cy="749400"/>
              </a:xfrm>
              <a:prstGeom prst="smileyFace">
                <a:avLst>
                  <a:gd name="adj" fmla="val 4653"/>
                </a:avLst>
              </a:prstGeom>
              <a:solidFill>
                <a:schemeClr val="lt1"/>
              </a:solidFill>
              <a:ln w="25400" cap="flat" cmpd="sng">
                <a:solidFill>
                  <a:srgbClr val="080D1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6" name="Shape 889"/>
              <p:cNvSpPr/>
              <p:nvPr/>
            </p:nvSpPr>
            <p:spPr>
              <a:xfrm>
                <a:off x="1295400" y="3048000"/>
                <a:ext cx="775500" cy="783000"/>
              </a:xfrm>
              <a:prstGeom prst="smileyFace">
                <a:avLst>
                  <a:gd name="adj" fmla="val 4653"/>
                </a:avLst>
              </a:prstGeom>
              <a:solidFill>
                <a:schemeClr val="lt1"/>
              </a:solidFill>
              <a:ln w="25400" cap="flat" cmpd="sng">
                <a:solidFill>
                  <a:srgbClr val="080D1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03" name="Shape 890"/>
            <p:cNvSpPr txBox="1"/>
            <p:nvPr/>
          </p:nvSpPr>
          <p:spPr>
            <a:xfrm>
              <a:off x="3598464" y="1219200"/>
              <a:ext cx="1600200" cy="406500"/>
            </a:xfrm>
            <a:prstGeom prst="rect">
              <a:avLst/>
            </a:prstGeom>
            <a:noFill/>
            <a:ln>
              <a:noFill/>
            </a:ln>
          </p:spPr>
          <p:txBody>
            <a:bodyPr lIns="91425" tIns="45700" rIns="91425" bIns="45700" anchor="t" anchorCtr="0">
              <a:noAutofit/>
            </a:bodyPr>
            <a:lstStyle/>
            <a:p>
              <a:pPr marL="342900" marR="0" lvl="0" indent="-342900" algn="ctr" rtl="0">
                <a:lnSpc>
                  <a:spcPct val="100000"/>
                </a:lnSpc>
                <a:spcBef>
                  <a:spcPts val="0"/>
                </a:spcBef>
                <a:spcAft>
                  <a:spcPts val="0"/>
                </a:spcAft>
                <a:buClr>
                  <a:schemeClr val="dk2"/>
                </a:buClr>
                <a:buSzPct val="25000"/>
                <a:buFont typeface="Arial"/>
                <a:buNone/>
              </a:pPr>
              <a:r>
                <a:rPr lang="en-US" sz="2200" b="0" i="0" u="none" strike="noStrike" cap="none">
                  <a:solidFill>
                    <a:schemeClr val="dk2"/>
                  </a:solidFill>
                  <a:latin typeface="Calibri"/>
                  <a:ea typeface="Calibri"/>
                  <a:cs typeface="Calibri"/>
                  <a:sym typeface="Calibri"/>
                </a:rPr>
                <a:t>3 postdocs</a:t>
              </a:r>
            </a:p>
          </p:txBody>
        </p:sp>
      </p:grpSp>
      <p:sp>
        <p:nvSpPr>
          <p:cNvPr id="107" name="Shape 990"/>
          <p:cNvSpPr txBox="1"/>
          <p:nvPr/>
        </p:nvSpPr>
        <p:spPr>
          <a:xfrm>
            <a:off x="6183096" y="398040"/>
            <a:ext cx="2667000" cy="685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2400" b="1" u="none" strike="noStrike" cap="none" dirty="0">
                <a:solidFill>
                  <a:schemeClr val="dk2"/>
                </a:solidFill>
                <a:latin typeface="Source Sans Pro"/>
                <a:ea typeface="Source Sans Pro"/>
                <a:cs typeface="Source Sans Pro"/>
                <a:sym typeface="Source Sans Pro"/>
              </a:rPr>
              <a:t>5-7 experiments </a:t>
            </a:r>
          </a:p>
          <a:p>
            <a:pPr marL="0" marR="0" lvl="0" indent="0" algn="ctr" rtl="0">
              <a:lnSpc>
                <a:spcPct val="100000"/>
              </a:lnSpc>
              <a:spcBef>
                <a:spcPts val="0"/>
              </a:spcBef>
              <a:spcAft>
                <a:spcPts val="0"/>
              </a:spcAft>
              <a:buClr>
                <a:schemeClr val="dk2"/>
              </a:buClr>
              <a:buSzPct val="25000"/>
              <a:buFont typeface="Arial"/>
              <a:buNone/>
            </a:pPr>
            <a:r>
              <a:rPr lang="en-US" sz="2400" b="1" u="none" strike="noStrike" cap="none" dirty="0">
                <a:solidFill>
                  <a:schemeClr val="dk2"/>
                </a:solidFill>
                <a:latin typeface="Source Sans Pro"/>
                <a:ea typeface="Source Sans Pro"/>
                <a:cs typeface="Source Sans Pro"/>
                <a:sym typeface="Source Sans Pro"/>
              </a:rPr>
              <a:t>a week…</a:t>
            </a:r>
          </a:p>
        </p:txBody>
      </p:sp>
    </p:spTree>
    <p:extLst>
      <p:ext uri="{BB962C8B-B14F-4D97-AF65-F5344CB8AC3E}">
        <p14:creationId xmlns:p14="http://schemas.microsoft.com/office/powerpoint/2010/main" val="21205913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92"/>
        <p:cNvGrpSpPr/>
        <p:nvPr/>
      </p:nvGrpSpPr>
      <p:grpSpPr>
        <a:xfrm>
          <a:off x="0" y="0"/>
          <a:ext cx="0" cy="0"/>
          <a:chOff x="0" y="0"/>
          <a:chExt cx="0" cy="0"/>
        </a:xfrm>
      </p:grpSpPr>
      <p:sp>
        <p:nvSpPr>
          <p:cNvPr id="1094" name="Shape 1094"/>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14350" lvl="0" indent="-361950" rtl="0">
              <a:spcBef>
                <a:spcPts val="0"/>
              </a:spcBef>
              <a:buAutoNum type="arabicPeriod"/>
            </a:pPr>
            <a:r>
              <a:rPr lang="en-US" sz="2400" dirty="0"/>
              <a:t>Embody their content, including major parameters</a:t>
            </a:r>
          </a:p>
          <a:p>
            <a:pPr lvl="0" algn="ctr" rtl="0">
              <a:spcBef>
                <a:spcPts val="0"/>
              </a:spcBef>
              <a:buClr>
                <a:schemeClr val="dk2"/>
              </a:buClr>
              <a:buSzPct val="25000"/>
              <a:buFont typeface="Times New Roman"/>
              <a:buNone/>
            </a:pPr>
            <a:r>
              <a:rPr lang="en-US" sz="2400" dirty="0"/>
              <a:t> </a:t>
            </a:r>
            <a:r>
              <a:rPr lang="en-US" sz="2400" dirty="0">
                <a:solidFill>
                  <a:srgbClr val="000000"/>
                </a:solidFill>
              </a:rPr>
              <a:t>AtherRat_ex012_</a:t>
            </a:r>
            <a:r>
              <a:rPr lang="en-US" sz="2400" dirty="0">
                <a:solidFill>
                  <a:srgbClr val="FF0000"/>
                </a:solidFill>
              </a:rPr>
              <a:t>ather_lipitor</a:t>
            </a:r>
            <a:r>
              <a:rPr lang="en-US" sz="2400" dirty="0">
                <a:solidFill>
                  <a:srgbClr val="000000"/>
                </a:solidFill>
              </a:rPr>
              <a:t>_128.tif</a:t>
            </a:r>
          </a:p>
          <a:p>
            <a:pPr lvl="0" rtl="0">
              <a:spcBef>
                <a:spcPts val="0"/>
              </a:spcBef>
              <a:buClr>
                <a:schemeClr val="dk2"/>
              </a:buClr>
              <a:buSzPct val="133333"/>
              <a:buFont typeface="Times New Roman"/>
              <a:buNone/>
            </a:pPr>
            <a:endParaRPr sz="2400" dirty="0"/>
          </a:p>
          <a:p>
            <a:pPr lvl="0" rtl="0">
              <a:spcBef>
                <a:spcPts val="0"/>
              </a:spcBef>
              <a:buNone/>
            </a:pPr>
            <a:endParaRPr sz="2400" dirty="0"/>
          </a:p>
          <a:p>
            <a:pPr lvl="1" rtl="0">
              <a:spcBef>
                <a:spcPts val="0"/>
              </a:spcBef>
              <a:buClr>
                <a:schemeClr val="dk2"/>
              </a:buClr>
              <a:buSzPct val="25000"/>
              <a:buFont typeface="Times New Roman"/>
              <a:buNone/>
            </a:pPr>
            <a:endParaRPr sz="2400" dirty="0"/>
          </a:p>
        </p:txBody>
      </p:sp>
      <p:sp>
        <p:nvSpPr>
          <p:cNvPr id="1095" name="Shape 109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61</a:t>
            </a:fld>
            <a:endParaRPr lang="en-US"/>
          </a:p>
        </p:txBody>
      </p:sp>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 should…</a:t>
            </a:r>
            <a:endParaRPr lang="en-US" b="1"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100"/>
        <p:cNvGrpSpPr/>
        <p:nvPr/>
      </p:nvGrpSpPr>
      <p:grpSpPr>
        <a:xfrm>
          <a:off x="0" y="0"/>
          <a:ext cx="0" cy="0"/>
          <a:chOff x="0" y="0"/>
          <a:chExt cx="0" cy="0"/>
        </a:xfrm>
      </p:grpSpPr>
      <p:sp>
        <p:nvSpPr>
          <p:cNvPr id="1102" name="Shape 1102"/>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14350" lvl="0" indent="-361950" rtl="0">
              <a:spcBef>
                <a:spcPts val="0"/>
              </a:spcBef>
              <a:buAutoNum type="arabicPeriod"/>
            </a:pPr>
            <a:r>
              <a:rPr lang="en-US" sz="2400"/>
              <a:t>Embody their content, including major parameters</a:t>
            </a:r>
          </a:p>
          <a:p>
            <a:pPr lvl="0" algn="ctr" rtl="0">
              <a:spcBef>
                <a:spcPts val="0"/>
              </a:spcBef>
              <a:buClr>
                <a:schemeClr val="dk2"/>
              </a:buClr>
              <a:buSzPct val="25000"/>
              <a:buFont typeface="Times New Roman"/>
              <a:buNone/>
            </a:pPr>
            <a:r>
              <a:rPr lang="en-US" sz="2400"/>
              <a:t> </a:t>
            </a:r>
            <a:r>
              <a:rPr lang="en-US" sz="2400">
                <a:solidFill>
                  <a:srgbClr val="000000"/>
                </a:solidFill>
              </a:rPr>
              <a:t>AtherRat_ex012_</a:t>
            </a:r>
            <a:r>
              <a:rPr lang="en-US" sz="2400">
                <a:solidFill>
                  <a:srgbClr val="FF0000"/>
                </a:solidFill>
              </a:rPr>
              <a:t>ather_lipitor</a:t>
            </a:r>
            <a:r>
              <a:rPr lang="en-US" sz="2400">
                <a:solidFill>
                  <a:srgbClr val="000000"/>
                </a:solidFill>
              </a:rPr>
              <a:t>_128.tif</a:t>
            </a:r>
          </a:p>
          <a:p>
            <a:pPr marL="514350" lvl="0" indent="-361950" rtl="0">
              <a:spcBef>
                <a:spcPts val="0"/>
              </a:spcBef>
              <a:buAutoNum type="arabicPeriod" startAt="2"/>
            </a:pPr>
            <a:r>
              <a:rPr lang="en-US" sz="2400"/>
              <a:t>Have non-cryptic/intuitive names where possible</a:t>
            </a:r>
          </a:p>
          <a:p>
            <a:pPr lvl="0" algn="ctr" rtl="0">
              <a:spcBef>
                <a:spcPts val="0"/>
              </a:spcBef>
              <a:buClr>
                <a:schemeClr val="dk2"/>
              </a:buClr>
              <a:buSzPct val="25000"/>
              <a:buFont typeface="Times New Roman"/>
              <a:buNone/>
            </a:pPr>
            <a:r>
              <a:rPr lang="en-US" sz="2400">
                <a:solidFill>
                  <a:srgbClr val="000000"/>
                </a:solidFill>
              </a:rPr>
              <a:t>AtherRat_SOP_</a:t>
            </a:r>
            <a:r>
              <a:rPr lang="en-US" sz="2400">
                <a:solidFill>
                  <a:srgbClr val="FF0000"/>
                </a:solidFill>
              </a:rPr>
              <a:t>DataValidation</a:t>
            </a:r>
            <a:r>
              <a:rPr lang="en-US" sz="2400">
                <a:solidFill>
                  <a:srgbClr val="000000"/>
                </a:solidFill>
              </a:rPr>
              <a:t>_v01.docx</a:t>
            </a:r>
          </a:p>
          <a:p>
            <a:pPr lvl="0" rtl="0">
              <a:spcBef>
                <a:spcPts val="0"/>
              </a:spcBef>
              <a:buClr>
                <a:schemeClr val="dk2"/>
              </a:buClr>
              <a:buSzPct val="25000"/>
              <a:buFont typeface="Times New Roman"/>
              <a:buNone/>
            </a:pPr>
            <a:r>
              <a:rPr lang="en-US" sz="2400"/>
              <a:t>	</a:t>
            </a:r>
          </a:p>
          <a:p>
            <a:pPr lvl="0" rtl="0">
              <a:spcBef>
                <a:spcPts val="0"/>
              </a:spcBef>
              <a:buNone/>
            </a:pPr>
            <a:endParaRPr sz="2400"/>
          </a:p>
          <a:p>
            <a:pPr lvl="1" rtl="0">
              <a:spcBef>
                <a:spcPts val="0"/>
              </a:spcBef>
              <a:buClr>
                <a:schemeClr val="dk2"/>
              </a:buClr>
              <a:buSzPct val="25000"/>
              <a:buFont typeface="Times New Roman"/>
              <a:buNone/>
            </a:pPr>
            <a:endParaRPr sz="2400"/>
          </a:p>
        </p:txBody>
      </p:sp>
      <p:sp>
        <p:nvSpPr>
          <p:cNvPr id="1103" name="Shape 110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62</a:t>
            </a:fld>
            <a:endParaRPr lang="en-US"/>
          </a:p>
        </p:txBody>
      </p:sp>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 should…</a:t>
            </a:r>
            <a:endParaRPr lang="en-US" b="1"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108"/>
        <p:cNvGrpSpPr/>
        <p:nvPr/>
      </p:nvGrpSpPr>
      <p:grpSpPr>
        <a:xfrm>
          <a:off x="0" y="0"/>
          <a:ext cx="0" cy="0"/>
          <a:chOff x="0" y="0"/>
          <a:chExt cx="0" cy="0"/>
        </a:xfrm>
      </p:grpSpPr>
      <p:sp>
        <p:nvSpPr>
          <p:cNvPr id="1110" name="Shape 1110"/>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14350" lvl="0" indent="-361950" rtl="0">
              <a:spcBef>
                <a:spcPts val="0"/>
              </a:spcBef>
              <a:buAutoNum type="arabicPeriod" startAt="3"/>
            </a:pPr>
            <a:r>
              <a:rPr lang="en-US" sz="2400" dirty="0" smtClean="0"/>
              <a:t>Be </a:t>
            </a:r>
            <a:r>
              <a:rPr lang="en-US" sz="2400" dirty="0"/>
              <a:t>extensible. “</a:t>
            </a:r>
            <a:r>
              <a:rPr lang="en-US" sz="2400" dirty="0">
                <a:solidFill>
                  <a:srgbClr val="00FF00"/>
                </a:solidFill>
              </a:rPr>
              <a:t>ex001</a:t>
            </a:r>
            <a:r>
              <a:rPr lang="en-US" sz="2400" dirty="0"/>
              <a:t>” not “</a:t>
            </a:r>
            <a:r>
              <a:rPr lang="en-US" sz="2400" dirty="0">
                <a:solidFill>
                  <a:srgbClr val="FF9900"/>
                </a:solidFill>
              </a:rPr>
              <a:t>ex1</a:t>
            </a:r>
            <a:r>
              <a:rPr lang="en-US" sz="2400" dirty="0"/>
              <a:t>”</a:t>
            </a:r>
          </a:p>
          <a:p>
            <a:pPr lvl="0" rtl="0">
              <a:spcBef>
                <a:spcPts val="0"/>
              </a:spcBef>
              <a:buNone/>
            </a:pPr>
            <a:endParaRPr sz="2400" dirty="0"/>
          </a:p>
          <a:p>
            <a:pPr lvl="0" rtl="0">
              <a:spcBef>
                <a:spcPts val="0"/>
              </a:spcBef>
              <a:buClr>
                <a:schemeClr val="dk2"/>
              </a:buClr>
              <a:buSzPct val="133333"/>
              <a:buFont typeface="Source Sans Pro"/>
              <a:buNone/>
            </a:pPr>
            <a:endParaRPr sz="2400" dirty="0"/>
          </a:p>
          <a:p>
            <a:pPr lvl="0" rtl="0">
              <a:spcBef>
                <a:spcPts val="0"/>
              </a:spcBef>
              <a:buNone/>
            </a:pPr>
            <a:endParaRPr sz="2400" dirty="0"/>
          </a:p>
          <a:p>
            <a:pPr lvl="1" rtl="0">
              <a:spcBef>
                <a:spcPts val="0"/>
              </a:spcBef>
              <a:buClr>
                <a:schemeClr val="dk2"/>
              </a:buClr>
              <a:buSzPct val="25000"/>
              <a:buFont typeface="Times New Roman"/>
              <a:buNone/>
            </a:pPr>
            <a:endParaRPr sz="2400" dirty="0"/>
          </a:p>
        </p:txBody>
      </p:sp>
      <p:sp>
        <p:nvSpPr>
          <p:cNvPr id="1111" name="Shape 111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63</a:t>
            </a:fld>
            <a:endParaRPr lang="en-US"/>
          </a:p>
        </p:txBody>
      </p:sp>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 should…</a:t>
            </a:r>
            <a:endParaRPr lang="en-US" b="1" dirty="0"/>
          </a:p>
        </p:txBody>
      </p:sp>
      <p:sp>
        <p:nvSpPr>
          <p:cNvPr id="7" name="Shape 1119"/>
          <p:cNvSpPr txBox="1"/>
          <p:nvPr/>
        </p:nvSpPr>
        <p:spPr>
          <a:xfrm>
            <a:off x="2025599" y="2935924"/>
            <a:ext cx="2141825" cy="1864676"/>
          </a:xfrm>
          <a:prstGeom prst="rect">
            <a:avLst/>
          </a:prstGeom>
          <a:noFill/>
          <a:ln w="9525" cap="flat" cmpd="sng">
            <a:solidFill>
              <a:srgbClr val="666666"/>
            </a:solidFill>
            <a:prstDash val="solid"/>
            <a:round/>
            <a:headEnd type="none" w="med" len="med"/>
            <a:tailEnd type="none" w="med" len="med"/>
          </a:ln>
        </p:spPr>
        <p:txBody>
          <a:bodyPr lIns="91425" tIns="91425" rIns="91425" bIns="91425" anchor="t" anchorCtr="0">
            <a:noAutofit/>
          </a:bodyPr>
          <a:lstStyle/>
          <a:p>
            <a:pPr lvl="0">
              <a:spcBef>
                <a:spcPts val="0"/>
              </a:spcBef>
              <a:buNone/>
            </a:pPr>
            <a:r>
              <a:rPr lang="en-US" sz="1800" dirty="0">
                <a:solidFill>
                  <a:schemeClr val="dk1"/>
                </a:solidFill>
                <a:latin typeface="Source Sans Pro"/>
                <a:ea typeface="Source Sans Pro"/>
                <a:cs typeface="Source Sans Pro"/>
                <a:sym typeface="Source Sans Pro"/>
              </a:rPr>
              <a:t>RawData1</a:t>
            </a:r>
            <a:r>
              <a:rPr lang="en-US" sz="1800" dirty="0">
                <a:latin typeface="Source Sans Pro"/>
                <a:ea typeface="Source Sans Pro"/>
                <a:cs typeface="Source Sans Pro"/>
                <a:sym typeface="Source Sans Pro"/>
              </a:rPr>
              <a:t>.xlsx</a:t>
            </a:r>
          </a:p>
          <a:p>
            <a:pPr lvl="0">
              <a:spcBef>
                <a:spcPts val="0"/>
              </a:spcBef>
              <a:buNone/>
            </a:pPr>
            <a:r>
              <a:rPr lang="en-US" sz="1800" dirty="0">
                <a:latin typeface="Source Sans Pro"/>
                <a:ea typeface="Source Sans Pro"/>
                <a:cs typeface="Source Sans Pro"/>
                <a:sym typeface="Source Sans Pro"/>
              </a:rPr>
              <a:t>RawData10.xlsx</a:t>
            </a:r>
          </a:p>
          <a:p>
            <a:pPr lvl="0">
              <a:spcBef>
                <a:spcPts val="0"/>
              </a:spcBef>
              <a:buNone/>
            </a:pPr>
            <a:r>
              <a:rPr lang="en-US" sz="1800" dirty="0">
                <a:latin typeface="Source Sans Pro"/>
                <a:ea typeface="Source Sans Pro"/>
                <a:cs typeface="Source Sans Pro"/>
                <a:sym typeface="Source Sans Pro"/>
              </a:rPr>
              <a:t>RawData2.xlsx</a:t>
            </a:r>
          </a:p>
          <a:p>
            <a:pPr lvl="0" algn="ctr">
              <a:spcBef>
                <a:spcPts val="0"/>
              </a:spcBef>
              <a:buNone/>
            </a:pPr>
            <a:r>
              <a:rPr lang="en-US" sz="1800" dirty="0">
                <a:latin typeface="Source Sans Pro"/>
                <a:ea typeface="Source Sans Pro"/>
                <a:cs typeface="Source Sans Pro"/>
                <a:sym typeface="Source Sans Pro"/>
              </a:rPr>
              <a:t>*</a:t>
            </a:r>
          </a:p>
          <a:p>
            <a:pPr lvl="0" algn="ctr">
              <a:spcBef>
                <a:spcPts val="0"/>
              </a:spcBef>
              <a:buNone/>
            </a:pPr>
            <a:r>
              <a:rPr lang="en-US" sz="1800" dirty="0">
                <a:latin typeface="Source Sans Pro"/>
                <a:ea typeface="Source Sans Pro"/>
                <a:cs typeface="Source Sans Pro"/>
                <a:sym typeface="Source Sans Pro"/>
              </a:rPr>
              <a:t>*</a:t>
            </a:r>
          </a:p>
          <a:p>
            <a:pPr lvl="0" algn="ctr">
              <a:spcBef>
                <a:spcPts val="0"/>
              </a:spcBef>
              <a:buNone/>
            </a:pPr>
            <a:r>
              <a:rPr lang="en-US" sz="1800" dirty="0">
                <a:latin typeface="Source Sans Pro"/>
                <a:ea typeface="Source Sans Pro"/>
                <a:cs typeface="Source Sans Pro"/>
                <a:sym typeface="Source Sans Pro"/>
              </a:rPr>
              <a:t>*</a:t>
            </a:r>
          </a:p>
        </p:txBody>
      </p:sp>
      <p:sp>
        <p:nvSpPr>
          <p:cNvPr id="8" name="Shape 1120"/>
          <p:cNvSpPr txBox="1"/>
          <p:nvPr/>
        </p:nvSpPr>
        <p:spPr>
          <a:xfrm>
            <a:off x="5539924" y="2935924"/>
            <a:ext cx="2308676" cy="1864675"/>
          </a:xfrm>
          <a:prstGeom prst="rect">
            <a:avLst/>
          </a:prstGeom>
          <a:noFill/>
          <a:ln w="9525" cap="flat" cmpd="sng">
            <a:solidFill>
              <a:srgbClr val="666666"/>
            </a:solidFill>
            <a:prstDash val="solid"/>
            <a:round/>
            <a:headEnd type="none" w="med" len="med"/>
            <a:tailEnd type="none" w="med" len="med"/>
          </a:ln>
        </p:spPr>
        <p:txBody>
          <a:bodyPr lIns="91425" tIns="91425" rIns="91425" bIns="91425" anchor="t" anchorCtr="0">
            <a:noAutofit/>
          </a:bodyPr>
          <a:lstStyle/>
          <a:p>
            <a:pPr lvl="0" rtl="0">
              <a:spcBef>
                <a:spcPts val="0"/>
              </a:spcBef>
              <a:buNone/>
            </a:pPr>
            <a:r>
              <a:rPr lang="en-US" sz="1800" dirty="0">
                <a:latin typeface="Source Sans Pro"/>
                <a:ea typeface="Source Sans Pro"/>
                <a:cs typeface="Source Sans Pro"/>
                <a:sym typeface="Source Sans Pro"/>
              </a:rPr>
              <a:t>RawData01.xlsx</a:t>
            </a:r>
          </a:p>
          <a:p>
            <a:pPr lvl="0">
              <a:spcBef>
                <a:spcPts val="0"/>
              </a:spcBef>
              <a:buNone/>
            </a:pPr>
            <a:r>
              <a:rPr lang="en-US" sz="1800" dirty="0">
                <a:latin typeface="Source Sans Pro"/>
                <a:ea typeface="Source Sans Pro"/>
                <a:cs typeface="Source Sans Pro"/>
                <a:sym typeface="Source Sans Pro"/>
              </a:rPr>
              <a:t>RawData02.xlsx</a:t>
            </a:r>
          </a:p>
          <a:p>
            <a:pPr lvl="0" algn="ctr">
              <a:spcBef>
                <a:spcPts val="0"/>
              </a:spcBef>
              <a:buNone/>
            </a:pPr>
            <a:r>
              <a:rPr lang="en-US" sz="1800" dirty="0">
                <a:latin typeface="Source Sans Pro"/>
                <a:ea typeface="Source Sans Pro"/>
                <a:cs typeface="Source Sans Pro"/>
                <a:sym typeface="Source Sans Pro"/>
              </a:rPr>
              <a:t>*</a:t>
            </a:r>
          </a:p>
          <a:p>
            <a:pPr lvl="0" algn="ctr">
              <a:spcBef>
                <a:spcPts val="0"/>
              </a:spcBef>
              <a:buNone/>
            </a:pPr>
            <a:r>
              <a:rPr lang="en-US" sz="1800" dirty="0">
                <a:latin typeface="Source Sans Pro"/>
                <a:ea typeface="Source Sans Pro"/>
                <a:cs typeface="Source Sans Pro"/>
                <a:sym typeface="Source Sans Pro"/>
              </a:rPr>
              <a:t>*</a:t>
            </a:r>
          </a:p>
          <a:p>
            <a:pPr lvl="0" algn="ctr" rtl="0">
              <a:spcBef>
                <a:spcPts val="0"/>
              </a:spcBef>
              <a:buNone/>
            </a:pPr>
            <a:r>
              <a:rPr lang="en-US" sz="1800" dirty="0">
                <a:latin typeface="Source Sans Pro"/>
                <a:ea typeface="Source Sans Pro"/>
                <a:cs typeface="Source Sans Pro"/>
                <a:sym typeface="Source Sans Pro"/>
              </a:rPr>
              <a:t>*</a:t>
            </a:r>
          </a:p>
          <a:p>
            <a:pPr lvl="0" rtl="0">
              <a:spcBef>
                <a:spcPts val="0"/>
              </a:spcBef>
              <a:buNone/>
            </a:pPr>
            <a:r>
              <a:rPr lang="en-US" sz="1800" dirty="0">
                <a:latin typeface="Source Sans Pro"/>
                <a:ea typeface="Source Sans Pro"/>
                <a:cs typeface="Source Sans Pro"/>
                <a:sym typeface="Source Sans Pro"/>
              </a:rPr>
              <a:t>RawData10.xlsx</a:t>
            </a:r>
          </a:p>
        </p:txBody>
      </p:sp>
      <p:sp>
        <p:nvSpPr>
          <p:cNvPr id="9" name="Shape 1121"/>
          <p:cNvSpPr txBox="1"/>
          <p:nvPr/>
        </p:nvSpPr>
        <p:spPr>
          <a:xfrm>
            <a:off x="1295400" y="3151799"/>
            <a:ext cx="730200" cy="810600"/>
          </a:xfrm>
          <a:prstGeom prst="rect">
            <a:avLst/>
          </a:prstGeom>
          <a:noFill/>
          <a:ln>
            <a:noFill/>
          </a:ln>
        </p:spPr>
        <p:txBody>
          <a:bodyPr lIns="91425" tIns="91425" rIns="91425" bIns="91425" anchor="t" anchorCtr="0">
            <a:noAutofit/>
          </a:bodyPr>
          <a:lstStyle/>
          <a:p>
            <a:pPr lvl="0">
              <a:spcBef>
                <a:spcPts val="0"/>
              </a:spcBef>
              <a:buNone/>
            </a:pPr>
            <a:r>
              <a:rPr lang="en-US" sz="6000" b="1" dirty="0">
                <a:solidFill>
                  <a:srgbClr val="FF9900"/>
                </a:solidFill>
              </a:rPr>
              <a:t>x</a:t>
            </a:r>
          </a:p>
        </p:txBody>
      </p:sp>
      <p:sp>
        <p:nvSpPr>
          <p:cNvPr id="10" name="Shape 1122"/>
          <p:cNvSpPr txBox="1"/>
          <p:nvPr/>
        </p:nvSpPr>
        <p:spPr>
          <a:xfrm>
            <a:off x="4724400" y="3151799"/>
            <a:ext cx="730200" cy="810600"/>
          </a:xfrm>
          <a:prstGeom prst="rect">
            <a:avLst/>
          </a:prstGeom>
          <a:noFill/>
          <a:ln>
            <a:noFill/>
          </a:ln>
        </p:spPr>
        <p:txBody>
          <a:bodyPr lIns="91425" tIns="91425" rIns="91425" bIns="91425" anchor="t" anchorCtr="0">
            <a:noAutofit/>
          </a:bodyPr>
          <a:lstStyle/>
          <a:p>
            <a:pPr lvl="0" rtl="0">
              <a:spcBef>
                <a:spcPts val="0"/>
              </a:spcBef>
              <a:buNone/>
            </a:pPr>
            <a:r>
              <a:rPr lang="en-US" sz="6000" dirty="0">
                <a:solidFill>
                  <a:srgbClr val="00FF00"/>
                </a:solidFill>
              </a:rPr>
              <a:t>✔</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30" name="Shape 1130"/>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14350" lvl="0" indent="-361950" rtl="0">
              <a:spcBef>
                <a:spcPts val="0"/>
              </a:spcBef>
              <a:buAutoNum type="arabicPeriod" startAt="4"/>
            </a:pPr>
            <a:r>
              <a:rPr lang="en-US" sz="2400" dirty="0"/>
              <a:t>Be unique, where possible and practical.  Avoid 20 files called “data.xlsx” in different folders</a:t>
            </a:r>
          </a:p>
          <a:p>
            <a:pPr lvl="0" rtl="0">
              <a:spcBef>
                <a:spcPts val="0"/>
              </a:spcBef>
              <a:buNone/>
            </a:pPr>
            <a:endParaRPr sz="2400" dirty="0"/>
          </a:p>
          <a:p>
            <a:pPr lvl="0" rtl="0">
              <a:spcBef>
                <a:spcPts val="0"/>
              </a:spcBef>
              <a:buNone/>
            </a:pPr>
            <a:endParaRPr sz="2400" dirty="0"/>
          </a:p>
          <a:p>
            <a:pPr lvl="0" rtl="0">
              <a:spcBef>
                <a:spcPts val="0"/>
              </a:spcBef>
              <a:buClr>
                <a:schemeClr val="dk2"/>
              </a:buClr>
              <a:buSzPct val="133333"/>
              <a:buFont typeface="Source Sans Pro"/>
              <a:buNone/>
            </a:pPr>
            <a:endParaRPr sz="2400" dirty="0"/>
          </a:p>
          <a:p>
            <a:pPr lvl="0" rtl="0">
              <a:spcBef>
                <a:spcPts val="0"/>
              </a:spcBef>
              <a:buNone/>
            </a:pPr>
            <a:endParaRPr sz="2400" dirty="0"/>
          </a:p>
          <a:p>
            <a:pPr lvl="1" rtl="0">
              <a:spcBef>
                <a:spcPts val="0"/>
              </a:spcBef>
              <a:buClr>
                <a:schemeClr val="dk2"/>
              </a:buClr>
              <a:buSzPct val="25000"/>
              <a:buFont typeface="Times New Roman"/>
              <a:buNone/>
            </a:pPr>
            <a:endParaRPr sz="2400" dirty="0"/>
          </a:p>
          <a:p>
            <a:pPr lvl="1" rtl="0">
              <a:spcBef>
                <a:spcPts val="0"/>
              </a:spcBef>
              <a:buClr>
                <a:schemeClr val="dk2"/>
              </a:buClr>
              <a:buSzPct val="25000"/>
              <a:buFont typeface="Times New Roman"/>
              <a:buNone/>
            </a:pPr>
            <a:endParaRPr sz="2400" dirty="0"/>
          </a:p>
        </p:txBody>
      </p:sp>
      <p:sp>
        <p:nvSpPr>
          <p:cNvPr id="1131" name="Shape 113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64</a:t>
            </a:fld>
            <a:endParaRPr lang="en-US"/>
          </a:p>
        </p:txBody>
      </p:sp>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 should…</a:t>
            </a:r>
            <a:endParaRPr lang="en-US" b="1" dirty="0"/>
          </a:p>
        </p:txBody>
      </p:sp>
      <p:sp>
        <p:nvSpPr>
          <p:cNvPr id="7" name="File"/>
          <p:cNvSpPr>
            <a:spLocks noEditPoints="1" noChangeArrowheads="1"/>
          </p:cNvSpPr>
          <p:nvPr/>
        </p:nvSpPr>
        <p:spPr bwMode="auto">
          <a:xfrm>
            <a:off x="83634" y="3856464"/>
            <a:ext cx="2057400" cy="15240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8" name="File"/>
          <p:cNvSpPr>
            <a:spLocks noEditPoints="1" noChangeArrowheads="1"/>
          </p:cNvSpPr>
          <p:nvPr/>
        </p:nvSpPr>
        <p:spPr bwMode="auto">
          <a:xfrm>
            <a:off x="2362200" y="3856464"/>
            <a:ext cx="2057400" cy="15240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9" name="File"/>
          <p:cNvSpPr>
            <a:spLocks noEditPoints="1" noChangeArrowheads="1"/>
          </p:cNvSpPr>
          <p:nvPr/>
        </p:nvSpPr>
        <p:spPr bwMode="auto">
          <a:xfrm>
            <a:off x="4648200" y="3856464"/>
            <a:ext cx="2057400" cy="15240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0" name="File"/>
          <p:cNvSpPr>
            <a:spLocks noEditPoints="1" noChangeArrowheads="1"/>
          </p:cNvSpPr>
          <p:nvPr/>
        </p:nvSpPr>
        <p:spPr bwMode="auto">
          <a:xfrm>
            <a:off x="6934200" y="3856464"/>
            <a:ext cx="2057400" cy="15240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5" name="Document"/>
          <p:cNvSpPr>
            <a:spLocks noEditPoints="1" noChangeArrowheads="1"/>
          </p:cNvSpPr>
          <p:nvPr/>
        </p:nvSpPr>
        <p:spPr bwMode="auto">
          <a:xfrm>
            <a:off x="4771360" y="4191000"/>
            <a:ext cx="1019840" cy="1066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p>
          <a:p>
            <a:endParaRPr lang="en-US" dirty="0" smtClean="0"/>
          </a:p>
          <a:p>
            <a:r>
              <a:rPr lang="en-US" sz="1200" b="1" dirty="0" smtClean="0"/>
              <a:t>Data.xlsx</a:t>
            </a:r>
            <a:endParaRPr lang="en-US" sz="1200" b="1" dirty="0"/>
          </a:p>
        </p:txBody>
      </p:sp>
      <p:sp>
        <p:nvSpPr>
          <p:cNvPr id="17" name="Document"/>
          <p:cNvSpPr>
            <a:spLocks noEditPoints="1" noChangeArrowheads="1"/>
          </p:cNvSpPr>
          <p:nvPr/>
        </p:nvSpPr>
        <p:spPr bwMode="auto">
          <a:xfrm>
            <a:off x="7010400" y="4191000"/>
            <a:ext cx="1019840" cy="1066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p>
          <a:p>
            <a:endParaRPr lang="en-US" dirty="0" smtClean="0"/>
          </a:p>
          <a:p>
            <a:r>
              <a:rPr lang="en-US" sz="1200" b="1" dirty="0" smtClean="0"/>
              <a:t>Data.xlsx</a:t>
            </a:r>
            <a:endParaRPr lang="en-US" sz="1200" b="1" dirty="0"/>
          </a:p>
        </p:txBody>
      </p:sp>
      <p:sp>
        <p:nvSpPr>
          <p:cNvPr id="18" name="TextBox 17"/>
          <p:cNvSpPr txBox="1"/>
          <p:nvPr/>
        </p:nvSpPr>
        <p:spPr>
          <a:xfrm>
            <a:off x="83635" y="5643705"/>
            <a:ext cx="2057400" cy="307777"/>
          </a:xfrm>
          <a:prstGeom prst="rect">
            <a:avLst/>
          </a:prstGeom>
          <a:noFill/>
        </p:spPr>
        <p:txBody>
          <a:bodyPr wrap="square" rtlCol="0">
            <a:spAutoFit/>
          </a:bodyPr>
          <a:lstStyle/>
          <a:p>
            <a:pPr algn="ctr"/>
            <a:r>
              <a:rPr lang="en-US" b="1" dirty="0" smtClean="0">
                <a:solidFill>
                  <a:schemeClr val="tx1"/>
                </a:solidFill>
              </a:rPr>
              <a:t>Subject 1</a:t>
            </a:r>
            <a:endParaRPr lang="en-US" b="1" dirty="0">
              <a:solidFill>
                <a:schemeClr val="tx1"/>
              </a:solidFill>
            </a:endParaRPr>
          </a:p>
        </p:txBody>
      </p:sp>
      <p:sp>
        <p:nvSpPr>
          <p:cNvPr id="19" name="TextBox 18"/>
          <p:cNvSpPr txBox="1"/>
          <p:nvPr/>
        </p:nvSpPr>
        <p:spPr>
          <a:xfrm>
            <a:off x="2362200" y="5638800"/>
            <a:ext cx="2057400" cy="307777"/>
          </a:xfrm>
          <a:prstGeom prst="rect">
            <a:avLst/>
          </a:prstGeom>
          <a:noFill/>
        </p:spPr>
        <p:txBody>
          <a:bodyPr wrap="square" rtlCol="0">
            <a:spAutoFit/>
          </a:bodyPr>
          <a:lstStyle/>
          <a:p>
            <a:pPr algn="ctr"/>
            <a:r>
              <a:rPr lang="en-US" b="1" dirty="0" smtClean="0">
                <a:solidFill>
                  <a:schemeClr val="tx1"/>
                </a:solidFill>
              </a:rPr>
              <a:t>Subject 2</a:t>
            </a:r>
            <a:endParaRPr lang="en-US" b="1" dirty="0">
              <a:solidFill>
                <a:schemeClr val="tx1"/>
              </a:solidFill>
            </a:endParaRPr>
          </a:p>
        </p:txBody>
      </p:sp>
      <p:sp>
        <p:nvSpPr>
          <p:cNvPr id="20" name="TextBox 19"/>
          <p:cNvSpPr txBox="1"/>
          <p:nvPr/>
        </p:nvSpPr>
        <p:spPr>
          <a:xfrm>
            <a:off x="4648200" y="5638800"/>
            <a:ext cx="2057400" cy="307777"/>
          </a:xfrm>
          <a:prstGeom prst="rect">
            <a:avLst/>
          </a:prstGeom>
          <a:noFill/>
        </p:spPr>
        <p:txBody>
          <a:bodyPr wrap="square" rtlCol="0">
            <a:spAutoFit/>
          </a:bodyPr>
          <a:lstStyle/>
          <a:p>
            <a:pPr algn="ctr"/>
            <a:r>
              <a:rPr lang="en-US" b="1" dirty="0" smtClean="0">
                <a:solidFill>
                  <a:schemeClr val="tx1"/>
                </a:solidFill>
              </a:rPr>
              <a:t>Subject 3</a:t>
            </a:r>
            <a:endParaRPr lang="en-US" b="1" dirty="0">
              <a:solidFill>
                <a:schemeClr val="tx1"/>
              </a:solidFill>
            </a:endParaRPr>
          </a:p>
        </p:txBody>
      </p:sp>
      <p:sp>
        <p:nvSpPr>
          <p:cNvPr id="21" name="TextBox 20"/>
          <p:cNvSpPr txBox="1"/>
          <p:nvPr/>
        </p:nvSpPr>
        <p:spPr>
          <a:xfrm>
            <a:off x="6934200" y="5638800"/>
            <a:ext cx="2057400" cy="307777"/>
          </a:xfrm>
          <a:prstGeom prst="rect">
            <a:avLst/>
          </a:prstGeom>
          <a:noFill/>
        </p:spPr>
        <p:txBody>
          <a:bodyPr wrap="square" rtlCol="0">
            <a:spAutoFit/>
          </a:bodyPr>
          <a:lstStyle/>
          <a:p>
            <a:pPr algn="ctr"/>
            <a:r>
              <a:rPr lang="en-US" b="1" dirty="0" smtClean="0">
                <a:solidFill>
                  <a:schemeClr val="tx1"/>
                </a:solidFill>
              </a:rPr>
              <a:t>Subject 4</a:t>
            </a:r>
            <a:endParaRPr lang="en-US" b="1" dirty="0">
              <a:solidFill>
                <a:schemeClr val="tx1"/>
              </a:solidFill>
            </a:endParaRPr>
          </a:p>
        </p:txBody>
      </p:sp>
      <p:sp>
        <p:nvSpPr>
          <p:cNvPr id="22" name="Document"/>
          <p:cNvSpPr>
            <a:spLocks noEditPoints="1" noChangeArrowheads="1"/>
          </p:cNvSpPr>
          <p:nvPr/>
        </p:nvSpPr>
        <p:spPr bwMode="auto">
          <a:xfrm>
            <a:off x="2485360" y="4191000"/>
            <a:ext cx="1019840" cy="1066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p>
          <a:p>
            <a:endParaRPr lang="en-US" dirty="0" smtClean="0"/>
          </a:p>
          <a:p>
            <a:r>
              <a:rPr lang="en-US" sz="1200" b="1" dirty="0" smtClean="0"/>
              <a:t>Data.xlsx</a:t>
            </a:r>
            <a:endParaRPr lang="en-US" sz="1200" b="1" dirty="0"/>
          </a:p>
        </p:txBody>
      </p:sp>
      <p:sp>
        <p:nvSpPr>
          <p:cNvPr id="23" name="Document"/>
          <p:cNvSpPr>
            <a:spLocks noEditPoints="1" noChangeArrowheads="1"/>
          </p:cNvSpPr>
          <p:nvPr/>
        </p:nvSpPr>
        <p:spPr bwMode="auto">
          <a:xfrm>
            <a:off x="228600" y="4191000"/>
            <a:ext cx="1019840" cy="1066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p>
          <a:p>
            <a:endParaRPr lang="en-US" dirty="0" smtClean="0"/>
          </a:p>
          <a:p>
            <a:r>
              <a:rPr lang="en-US" sz="1200" b="1" dirty="0" smtClean="0"/>
              <a:t>Data.xlsx</a:t>
            </a:r>
            <a:endParaRPr lang="en-US" sz="1200" b="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30" name="Shape 1130"/>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14350" lvl="0" indent="-361950" rtl="0">
              <a:spcBef>
                <a:spcPts val="0"/>
              </a:spcBef>
              <a:buAutoNum type="arabicPeriod" startAt="4"/>
            </a:pPr>
            <a:r>
              <a:rPr lang="en-US" sz="2400" dirty="0"/>
              <a:t>Be unique, where possible and practical.  Avoid 20 files called “data.xlsx” in different folders</a:t>
            </a:r>
          </a:p>
          <a:p>
            <a:pPr lvl="0" rtl="0">
              <a:spcBef>
                <a:spcPts val="0"/>
              </a:spcBef>
              <a:buNone/>
            </a:pPr>
            <a:endParaRPr sz="2400" dirty="0"/>
          </a:p>
          <a:p>
            <a:pPr lvl="0" rtl="0">
              <a:spcBef>
                <a:spcPts val="0"/>
              </a:spcBef>
              <a:buNone/>
            </a:pPr>
            <a:endParaRPr sz="2400" dirty="0"/>
          </a:p>
          <a:p>
            <a:pPr lvl="0" rtl="0">
              <a:spcBef>
                <a:spcPts val="0"/>
              </a:spcBef>
              <a:buClr>
                <a:schemeClr val="dk2"/>
              </a:buClr>
              <a:buSzPct val="133333"/>
              <a:buFont typeface="Source Sans Pro"/>
              <a:buNone/>
            </a:pPr>
            <a:endParaRPr sz="2400" dirty="0"/>
          </a:p>
          <a:p>
            <a:pPr lvl="0" rtl="0">
              <a:spcBef>
                <a:spcPts val="0"/>
              </a:spcBef>
              <a:buNone/>
            </a:pPr>
            <a:endParaRPr sz="2400" dirty="0"/>
          </a:p>
          <a:p>
            <a:pPr lvl="1" rtl="0">
              <a:spcBef>
                <a:spcPts val="0"/>
              </a:spcBef>
              <a:buClr>
                <a:schemeClr val="dk2"/>
              </a:buClr>
              <a:buSzPct val="25000"/>
              <a:buFont typeface="Times New Roman"/>
              <a:buNone/>
            </a:pPr>
            <a:endParaRPr sz="2400" dirty="0"/>
          </a:p>
          <a:p>
            <a:pPr lvl="1" rtl="0">
              <a:spcBef>
                <a:spcPts val="0"/>
              </a:spcBef>
              <a:buClr>
                <a:schemeClr val="dk2"/>
              </a:buClr>
              <a:buSzPct val="25000"/>
              <a:buFont typeface="Times New Roman"/>
              <a:buNone/>
            </a:pPr>
            <a:endParaRPr sz="2400" dirty="0"/>
          </a:p>
        </p:txBody>
      </p:sp>
      <p:sp>
        <p:nvSpPr>
          <p:cNvPr id="1131" name="Shape 1131"/>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65</a:t>
            </a:fld>
            <a:endParaRPr lang="en-US"/>
          </a:p>
        </p:txBody>
      </p:sp>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 should…</a:t>
            </a:r>
            <a:endParaRPr lang="en-US" b="1" dirty="0"/>
          </a:p>
        </p:txBody>
      </p:sp>
      <p:sp>
        <p:nvSpPr>
          <p:cNvPr id="7" name="File"/>
          <p:cNvSpPr>
            <a:spLocks noEditPoints="1" noChangeArrowheads="1"/>
          </p:cNvSpPr>
          <p:nvPr/>
        </p:nvSpPr>
        <p:spPr bwMode="auto">
          <a:xfrm>
            <a:off x="83634" y="3856464"/>
            <a:ext cx="2057400" cy="15240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8" name="File"/>
          <p:cNvSpPr>
            <a:spLocks noEditPoints="1" noChangeArrowheads="1"/>
          </p:cNvSpPr>
          <p:nvPr/>
        </p:nvSpPr>
        <p:spPr bwMode="auto">
          <a:xfrm>
            <a:off x="2362200" y="3856464"/>
            <a:ext cx="2057400" cy="15240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9" name="File"/>
          <p:cNvSpPr>
            <a:spLocks noEditPoints="1" noChangeArrowheads="1"/>
          </p:cNvSpPr>
          <p:nvPr/>
        </p:nvSpPr>
        <p:spPr bwMode="auto">
          <a:xfrm>
            <a:off x="4648200" y="3856464"/>
            <a:ext cx="2057400" cy="15240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0" name="File"/>
          <p:cNvSpPr>
            <a:spLocks noEditPoints="1" noChangeArrowheads="1"/>
          </p:cNvSpPr>
          <p:nvPr/>
        </p:nvSpPr>
        <p:spPr bwMode="auto">
          <a:xfrm>
            <a:off x="6934200" y="3856464"/>
            <a:ext cx="2057400" cy="15240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5" name="Document"/>
          <p:cNvSpPr>
            <a:spLocks noEditPoints="1" noChangeArrowheads="1"/>
          </p:cNvSpPr>
          <p:nvPr/>
        </p:nvSpPr>
        <p:spPr bwMode="auto">
          <a:xfrm>
            <a:off x="4267200" y="2514600"/>
            <a:ext cx="1019840" cy="1066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p>
          <a:p>
            <a:endParaRPr lang="en-US" dirty="0" smtClean="0"/>
          </a:p>
          <a:p>
            <a:r>
              <a:rPr lang="en-US" sz="1200" b="1" dirty="0" smtClean="0"/>
              <a:t>Data.xlsx</a:t>
            </a:r>
            <a:endParaRPr lang="en-US" sz="1200" b="1" dirty="0"/>
          </a:p>
        </p:txBody>
      </p:sp>
      <p:sp>
        <p:nvSpPr>
          <p:cNvPr id="17" name="Document"/>
          <p:cNvSpPr>
            <a:spLocks noEditPoints="1" noChangeArrowheads="1"/>
          </p:cNvSpPr>
          <p:nvPr/>
        </p:nvSpPr>
        <p:spPr bwMode="auto">
          <a:xfrm>
            <a:off x="4999960" y="2537637"/>
            <a:ext cx="1019840" cy="1066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p>
          <a:p>
            <a:endParaRPr lang="en-US" dirty="0" smtClean="0"/>
          </a:p>
          <a:p>
            <a:r>
              <a:rPr lang="en-US" sz="1200" b="1" dirty="0" smtClean="0"/>
              <a:t>Data.xlsx</a:t>
            </a:r>
            <a:endParaRPr lang="en-US" sz="1200" b="1" dirty="0"/>
          </a:p>
        </p:txBody>
      </p:sp>
      <p:sp>
        <p:nvSpPr>
          <p:cNvPr id="18" name="TextBox 17"/>
          <p:cNvSpPr txBox="1"/>
          <p:nvPr/>
        </p:nvSpPr>
        <p:spPr>
          <a:xfrm>
            <a:off x="83635" y="5643705"/>
            <a:ext cx="2057400" cy="307777"/>
          </a:xfrm>
          <a:prstGeom prst="rect">
            <a:avLst/>
          </a:prstGeom>
          <a:noFill/>
        </p:spPr>
        <p:txBody>
          <a:bodyPr wrap="square" rtlCol="0">
            <a:spAutoFit/>
          </a:bodyPr>
          <a:lstStyle/>
          <a:p>
            <a:pPr algn="ctr"/>
            <a:r>
              <a:rPr lang="en-US" b="1" dirty="0" smtClean="0">
                <a:solidFill>
                  <a:schemeClr val="tx1"/>
                </a:solidFill>
              </a:rPr>
              <a:t>Subject 1</a:t>
            </a:r>
            <a:endParaRPr lang="en-US" b="1" dirty="0">
              <a:solidFill>
                <a:schemeClr val="tx1"/>
              </a:solidFill>
            </a:endParaRPr>
          </a:p>
        </p:txBody>
      </p:sp>
      <p:sp>
        <p:nvSpPr>
          <p:cNvPr id="19" name="TextBox 18"/>
          <p:cNvSpPr txBox="1"/>
          <p:nvPr/>
        </p:nvSpPr>
        <p:spPr>
          <a:xfrm>
            <a:off x="2362200" y="5638800"/>
            <a:ext cx="2057400" cy="307777"/>
          </a:xfrm>
          <a:prstGeom prst="rect">
            <a:avLst/>
          </a:prstGeom>
          <a:noFill/>
        </p:spPr>
        <p:txBody>
          <a:bodyPr wrap="square" rtlCol="0">
            <a:spAutoFit/>
          </a:bodyPr>
          <a:lstStyle/>
          <a:p>
            <a:pPr algn="ctr"/>
            <a:r>
              <a:rPr lang="en-US" b="1" dirty="0" smtClean="0">
                <a:solidFill>
                  <a:schemeClr val="tx1"/>
                </a:solidFill>
              </a:rPr>
              <a:t>Subject 2</a:t>
            </a:r>
            <a:endParaRPr lang="en-US" b="1" dirty="0">
              <a:solidFill>
                <a:schemeClr val="tx1"/>
              </a:solidFill>
            </a:endParaRPr>
          </a:p>
        </p:txBody>
      </p:sp>
      <p:sp>
        <p:nvSpPr>
          <p:cNvPr id="20" name="TextBox 19"/>
          <p:cNvSpPr txBox="1"/>
          <p:nvPr/>
        </p:nvSpPr>
        <p:spPr>
          <a:xfrm>
            <a:off x="4648200" y="5638800"/>
            <a:ext cx="2057400" cy="307777"/>
          </a:xfrm>
          <a:prstGeom prst="rect">
            <a:avLst/>
          </a:prstGeom>
          <a:noFill/>
        </p:spPr>
        <p:txBody>
          <a:bodyPr wrap="square" rtlCol="0">
            <a:spAutoFit/>
          </a:bodyPr>
          <a:lstStyle/>
          <a:p>
            <a:pPr algn="ctr"/>
            <a:r>
              <a:rPr lang="en-US" b="1" dirty="0" smtClean="0">
                <a:solidFill>
                  <a:schemeClr val="tx1"/>
                </a:solidFill>
              </a:rPr>
              <a:t>Subject 3</a:t>
            </a:r>
            <a:endParaRPr lang="en-US" b="1" dirty="0">
              <a:solidFill>
                <a:schemeClr val="tx1"/>
              </a:solidFill>
            </a:endParaRPr>
          </a:p>
        </p:txBody>
      </p:sp>
      <p:sp>
        <p:nvSpPr>
          <p:cNvPr id="21" name="TextBox 20"/>
          <p:cNvSpPr txBox="1"/>
          <p:nvPr/>
        </p:nvSpPr>
        <p:spPr>
          <a:xfrm>
            <a:off x="6934200" y="5638800"/>
            <a:ext cx="2057400" cy="307777"/>
          </a:xfrm>
          <a:prstGeom prst="rect">
            <a:avLst/>
          </a:prstGeom>
          <a:noFill/>
        </p:spPr>
        <p:txBody>
          <a:bodyPr wrap="square" rtlCol="0">
            <a:spAutoFit/>
          </a:bodyPr>
          <a:lstStyle/>
          <a:p>
            <a:pPr algn="ctr"/>
            <a:r>
              <a:rPr lang="en-US" b="1" dirty="0" smtClean="0">
                <a:solidFill>
                  <a:schemeClr val="tx1"/>
                </a:solidFill>
              </a:rPr>
              <a:t>Subject 4</a:t>
            </a:r>
            <a:endParaRPr lang="en-US" b="1" dirty="0">
              <a:solidFill>
                <a:schemeClr val="tx1"/>
              </a:solidFill>
            </a:endParaRPr>
          </a:p>
        </p:txBody>
      </p:sp>
      <p:sp>
        <p:nvSpPr>
          <p:cNvPr id="22" name="Document"/>
          <p:cNvSpPr>
            <a:spLocks noEditPoints="1" noChangeArrowheads="1"/>
          </p:cNvSpPr>
          <p:nvPr/>
        </p:nvSpPr>
        <p:spPr bwMode="auto">
          <a:xfrm>
            <a:off x="3452480" y="2514600"/>
            <a:ext cx="1019840" cy="1066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p>
          <a:p>
            <a:endParaRPr lang="en-US" dirty="0" smtClean="0"/>
          </a:p>
          <a:p>
            <a:r>
              <a:rPr lang="en-US" sz="1200" b="1" dirty="0" smtClean="0"/>
              <a:t>Data.xlsx</a:t>
            </a:r>
            <a:endParaRPr lang="en-US" sz="1200" b="1" dirty="0"/>
          </a:p>
        </p:txBody>
      </p:sp>
      <p:sp>
        <p:nvSpPr>
          <p:cNvPr id="23" name="Document"/>
          <p:cNvSpPr>
            <a:spLocks noEditPoints="1" noChangeArrowheads="1"/>
          </p:cNvSpPr>
          <p:nvPr/>
        </p:nvSpPr>
        <p:spPr bwMode="auto">
          <a:xfrm>
            <a:off x="2590800" y="2514600"/>
            <a:ext cx="1019840" cy="1066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p>
          <a:p>
            <a:endParaRPr lang="en-US" dirty="0" smtClean="0"/>
          </a:p>
          <a:p>
            <a:r>
              <a:rPr lang="en-US" sz="1200" b="1" dirty="0" smtClean="0"/>
              <a:t>Data.xlsx</a:t>
            </a:r>
            <a:endParaRPr lang="en-US" sz="1200" b="1" dirty="0"/>
          </a:p>
        </p:txBody>
      </p:sp>
      <p:sp>
        <p:nvSpPr>
          <p:cNvPr id="2" name="TextBox 1"/>
          <p:cNvSpPr txBox="1"/>
          <p:nvPr/>
        </p:nvSpPr>
        <p:spPr>
          <a:xfrm>
            <a:off x="3452480" y="2514600"/>
            <a:ext cx="1957720" cy="1107996"/>
          </a:xfrm>
          <a:prstGeom prst="rect">
            <a:avLst/>
          </a:prstGeom>
          <a:noFill/>
        </p:spPr>
        <p:txBody>
          <a:bodyPr wrap="square" rtlCol="0">
            <a:spAutoFit/>
          </a:bodyPr>
          <a:lstStyle/>
          <a:p>
            <a:r>
              <a:rPr lang="en-US" sz="6600" b="1" dirty="0" smtClean="0">
                <a:solidFill>
                  <a:srgbClr val="FF0000"/>
                </a:solidFill>
              </a:rPr>
              <a:t>???</a:t>
            </a:r>
            <a:endParaRPr lang="en-US" sz="6600" b="1" dirty="0">
              <a:solidFill>
                <a:srgbClr val="FF0000"/>
              </a:solidFill>
            </a:endParaRPr>
          </a:p>
        </p:txBody>
      </p:sp>
    </p:spTree>
    <p:extLst>
      <p:ext uri="{BB962C8B-B14F-4D97-AF65-F5344CB8AC3E}">
        <p14:creationId xmlns:p14="http://schemas.microsoft.com/office/powerpoint/2010/main" val="48516112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36"/>
        <p:cNvGrpSpPr/>
        <p:nvPr/>
      </p:nvGrpSpPr>
      <p:grpSpPr>
        <a:xfrm>
          <a:off x="0" y="0"/>
          <a:ext cx="0" cy="0"/>
          <a:chOff x="0" y="0"/>
          <a:chExt cx="0" cy="0"/>
        </a:xfrm>
      </p:grpSpPr>
      <p:sp>
        <p:nvSpPr>
          <p:cNvPr id="1138" name="Shape 1138"/>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514350" lvl="0" indent="-361950" rtl="0">
              <a:spcBef>
                <a:spcPts val="0"/>
              </a:spcBef>
              <a:buFont typeface="+mj-lt"/>
              <a:buAutoNum type="arabicPeriod" startAt="5"/>
            </a:pPr>
            <a:r>
              <a:rPr lang="en-US" sz="2400" dirty="0" smtClean="0"/>
              <a:t>Do </a:t>
            </a:r>
            <a:r>
              <a:rPr lang="en-US" sz="2400" dirty="0"/>
              <a:t>not use special characters – restrict file names to numbers, letters, and underscores</a:t>
            </a:r>
          </a:p>
          <a:p>
            <a:pPr lvl="0" rtl="0">
              <a:spcBef>
                <a:spcPts val="0"/>
              </a:spcBef>
              <a:buClr>
                <a:schemeClr val="dk2"/>
              </a:buClr>
              <a:buSzPct val="133333"/>
              <a:buFont typeface="Source Sans Pro"/>
              <a:buNone/>
            </a:pPr>
            <a:endParaRPr sz="2400" dirty="0"/>
          </a:p>
          <a:p>
            <a:pPr lvl="0" rtl="0">
              <a:spcBef>
                <a:spcPts val="0"/>
              </a:spcBef>
              <a:buClr>
                <a:schemeClr val="dk2"/>
              </a:buClr>
              <a:buSzPct val="133333"/>
              <a:buFont typeface="Source Sans Pro"/>
              <a:buNone/>
            </a:pPr>
            <a:endParaRPr sz="2400" dirty="0"/>
          </a:p>
          <a:p>
            <a:pPr lvl="0" rtl="0">
              <a:spcBef>
                <a:spcPts val="0"/>
              </a:spcBef>
              <a:buClr>
                <a:schemeClr val="dk2"/>
              </a:buClr>
              <a:buSzPct val="133333"/>
              <a:buFont typeface="Source Sans Pro"/>
              <a:buNone/>
            </a:pPr>
            <a:endParaRPr sz="2400" dirty="0"/>
          </a:p>
          <a:p>
            <a:pPr lvl="0" rtl="0">
              <a:spcBef>
                <a:spcPts val="0"/>
              </a:spcBef>
              <a:buClr>
                <a:schemeClr val="dk2"/>
              </a:buClr>
              <a:buSzPct val="133333"/>
              <a:buFont typeface="Source Sans Pro"/>
              <a:buNone/>
            </a:pPr>
            <a:endParaRPr sz="2400" dirty="0"/>
          </a:p>
          <a:p>
            <a:pPr lvl="0" rtl="0">
              <a:spcBef>
                <a:spcPts val="0"/>
              </a:spcBef>
              <a:buClr>
                <a:schemeClr val="dk2"/>
              </a:buClr>
              <a:buSzPct val="133333"/>
              <a:buFont typeface="Source Sans Pro"/>
              <a:buNone/>
            </a:pPr>
            <a:endParaRPr sz="2400" dirty="0"/>
          </a:p>
          <a:p>
            <a:pPr lvl="0" rtl="0">
              <a:spcBef>
                <a:spcPts val="0"/>
              </a:spcBef>
              <a:buClr>
                <a:schemeClr val="dk2"/>
              </a:buClr>
              <a:buSzPct val="133333"/>
              <a:buFont typeface="Source Sans Pro"/>
              <a:buNone/>
            </a:pPr>
            <a:endParaRPr sz="2400" dirty="0"/>
          </a:p>
          <a:p>
            <a:pPr lvl="0" rtl="0">
              <a:spcBef>
                <a:spcPts val="0"/>
              </a:spcBef>
              <a:buNone/>
            </a:pPr>
            <a:endParaRPr sz="2400" dirty="0"/>
          </a:p>
          <a:p>
            <a:pPr lvl="0" rtl="0">
              <a:spcBef>
                <a:spcPts val="0"/>
              </a:spcBef>
              <a:buClr>
                <a:schemeClr val="dk2"/>
              </a:buClr>
              <a:buSzPct val="133333"/>
              <a:buFont typeface="Source Sans Pro"/>
              <a:buNone/>
            </a:pPr>
            <a:endParaRPr sz="2400" dirty="0"/>
          </a:p>
          <a:p>
            <a:pPr lvl="0" rtl="0">
              <a:spcBef>
                <a:spcPts val="0"/>
              </a:spcBef>
              <a:buNone/>
            </a:pPr>
            <a:endParaRPr sz="2400" dirty="0"/>
          </a:p>
          <a:p>
            <a:pPr lvl="1" rtl="0">
              <a:spcBef>
                <a:spcPts val="0"/>
              </a:spcBef>
              <a:buClr>
                <a:schemeClr val="dk2"/>
              </a:buClr>
              <a:buSzPct val="25000"/>
              <a:buFont typeface="Times New Roman"/>
              <a:buNone/>
            </a:pPr>
            <a:endParaRPr sz="2400" dirty="0"/>
          </a:p>
          <a:p>
            <a:pPr lvl="1" rtl="0">
              <a:spcBef>
                <a:spcPts val="0"/>
              </a:spcBef>
              <a:buClr>
                <a:schemeClr val="dk2"/>
              </a:buClr>
              <a:buSzPct val="25000"/>
              <a:buFont typeface="Times New Roman"/>
              <a:buNone/>
            </a:pPr>
            <a:endParaRPr sz="2400" dirty="0"/>
          </a:p>
        </p:txBody>
      </p:sp>
      <p:pic>
        <p:nvPicPr>
          <p:cNvPr id="1139" name="Shape 1139"/>
          <p:cNvPicPr preferRelativeResize="0"/>
          <p:nvPr/>
        </p:nvPicPr>
        <p:blipFill rotWithShape="1">
          <a:blip r:embed="rId3">
            <a:alphaModFix/>
          </a:blip>
          <a:srcRect/>
          <a:stretch/>
        </p:blipFill>
        <p:spPr>
          <a:xfrm>
            <a:off x="1524000" y="3048000"/>
            <a:ext cx="6019800" cy="2362200"/>
          </a:xfrm>
          <a:prstGeom prst="rect">
            <a:avLst/>
          </a:prstGeom>
          <a:noFill/>
          <a:ln w="9525" cap="flat" cmpd="sng">
            <a:solidFill>
              <a:schemeClr val="dk1"/>
            </a:solidFill>
            <a:prstDash val="solid"/>
            <a:miter/>
            <a:headEnd type="none" w="med" len="med"/>
            <a:tailEnd type="none" w="med" len="med"/>
          </a:ln>
        </p:spPr>
      </p:pic>
      <p:sp>
        <p:nvSpPr>
          <p:cNvPr id="1140" name="Shape 1140"/>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66</a:t>
            </a:fld>
            <a:endParaRPr lang="en-US"/>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 should…</a:t>
            </a:r>
            <a:endParaRPr lang="en-US" b="1"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53"/>
        <p:cNvGrpSpPr/>
        <p:nvPr/>
      </p:nvGrpSpPr>
      <p:grpSpPr>
        <a:xfrm>
          <a:off x="0" y="0"/>
          <a:ext cx="0" cy="0"/>
          <a:chOff x="0" y="0"/>
          <a:chExt cx="0" cy="0"/>
        </a:xfrm>
      </p:grpSpPr>
      <p:sp>
        <p:nvSpPr>
          <p:cNvPr id="1155" name="Shape 1155"/>
          <p:cNvSpPr txBox="1">
            <a:spLocks noGrp="1"/>
          </p:cNvSpPr>
          <p:nvPr>
            <p:ph type="body" idx="1"/>
          </p:nvPr>
        </p:nvSpPr>
        <p:spPr>
          <a:xfrm>
            <a:off x="311700" y="1612833"/>
            <a:ext cx="8520600" cy="4555200"/>
          </a:xfrm>
          <a:prstGeom prst="rect">
            <a:avLst/>
          </a:prstGeom>
          <a:noFill/>
          <a:ln>
            <a:noFill/>
          </a:ln>
        </p:spPr>
        <p:txBody>
          <a:bodyPr lIns="0" tIns="0" rIns="0" bIns="0" anchor="t" anchorCtr="0">
            <a:noAutofit/>
          </a:bodyPr>
          <a:lstStyle/>
          <a:p>
            <a:pPr marL="514350" lvl="0" indent="-361950" rtl="0">
              <a:spcBef>
                <a:spcPts val="0"/>
              </a:spcBef>
              <a:buAutoNum type="arabicPeriod" startAt="6"/>
            </a:pPr>
            <a:r>
              <a:rPr lang="en-US" sz="2400" dirty="0" smtClean="0"/>
              <a:t>Use </a:t>
            </a:r>
            <a:r>
              <a:rPr lang="en-US" sz="2400" dirty="0"/>
              <a:t>consistent, documentable rules for naming files</a:t>
            </a:r>
          </a:p>
          <a:p>
            <a:pPr lvl="0" algn="ctr" rtl="0">
              <a:spcBef>
                <a:spcPts val="0"/>
              </a:spcBef>
              <a:buNone/>
            </a:pPr>
            <a:r>
              <a:rPr lang="en-US" sz="2000" b="1" dirty="0">
                <a:solidFill>
                  <a:srgbClr val="580F8B"/>
                </a:solidFill>
              </a:rPr>
              <a:t> AtherRat_012_056_mb_0423_raw.csv</a:t>
            </a:r>
          </a:p>
          <a:p>
            <a:pPr marL="914400" lvl="0" indent="457200" rtl="0">
              <a:spcBef>
                <a:spcPts val="0"/>
              </a:spcBef>
              <a:buNone/>
            </a:pPr>
            <a:r>
              <a:rPr lang="en-US" sz="2000" b="1" dirty="0" err="1">
                <a:solidFill>
                  <a:srgbClr val="580F8B"/>
                </a:solidFill>
              </a:rPr>
              <a:t>AtherRat</a:t>
            </a:r>
            <a:r>
              <a:rPr lang="en-US" sz="2000" b="1" dirty="0">
                <a:solidFill>
                  <a:srgbClr val="580F8B"/>
                </a:solidFill>
              </a:rPr>
              <a:t> =</a:t>
            </a:r>
            <a:r>
              <a:rPr lang="en-US" sz="2000" dirty="0"/>
              <a:t> experiment name</a:t>
            </a:r>
          </a:p>
          <a:p>
            <a:pPr marL="914400" lvl="0" indent="457200" rtl="0">
              <a:spcBef>
                <a:spcPts val="0"/>
              </a:spcBef>
              <a:buNone/>
            </a:pPr>
            <a:r>
              <a:rPr lang="en-US" sz="2000" b="1" dirty="0">
                <a:solidFill>
                  <a:srgbClr val="580F8B"/>
                </a:solidFill>
              </a:rPr>
              <a:t>012   = </a:t>
            </a:r>
            <a:r>
              <a:rPr lang="en-US" sz="2000" dirty="0"/>
              <a:t>experiment number</a:t>
            </a:r>
          </a:p>
          <a:p>
            <a:pPr marL="914400" lvl="0" indent="457200" rtl="0">
              <a:spcBef>
                <a:spcPts val="0"/>
              </a:spcBef>
              <a:buNone/>
            </a:pPr>
            <a:r>
              <a:rPr lang="en-US" sz="2000" b="1" dirty="0">
                <a:solidFill>
                  <a:srgbClr val="580F8B"/>
                </a:solidFill>
              </a:rPr>
              <a:t>056   =</a:t>
            </a:r>
            <a:r>
              <a:rPr lang="en-US" sz="2000" dirty="0"/>
              <a:t> sample number</a:t>
            </a:r>
          </a:p>
          <a:p>
            <a:pPr marL="914400" lvl="0" indent="457200" rtl="0">
              <a:spcBef>
                <a:spcPts val="0"/>
              </a:spcBef>
              <a:buNone/>
            </a:pPr>
            <a:r>
              <a:rPr lang="en-US" sz="2000" b="1" dirty="0" err="1">
                <a:solidFill>
                  <a:srgbClr val="580F8B"/>
                </a:solidFill>
              </a:rPr>
              <a:t>mb</a:t>
            </a:r>
            <a:r>
              <a:rPr lang="en-US" sz="2000" b="1" dirty="0">
                <a:solidFill>
                  <a:srgbClr val="580F8B"/>
                </a:solidFill>
              </a:rPr>
              <a:t>   =</a:t>
            </a:r>
            <a:r>
              <a:rPr lang="en-US" sz="2000" dirty="0"/>
              <a:t> stain used, methylene blue</a:t>
            </a:r>
          </a:p>
          <a:p>
            <a:pPr marL="914400" lvl="0" indent="457200" rtl="0">
              <a:spcBef>
                <a:spcPts val="0"/>
              </a:spcBef>
              <a:buNone/>
            </a:pPr>
            <a:r>
              <a:rPr lang="en-US" sz="2000" b="1" dirty="0">
                <a:solidFill>
                  <a:srgbClr val="580F8B"/>
                </a:solidFill>
              </a:rPr>
              <a:t>0423  =</a:t>
            </a:r>
            <a:r>
              <a:rPr lang="en-US" sz="2000" dirty="0"/>
              <a:t> 2-digit coordinates of image (4 across, 23 down)</a:t>
            </a:r>
          </a:p>
          <a:p>
            <a:pPr marL="914400" lvl="0" indent="457200" rtl="0">
              <a:spcBef>
                <a:spcPts val="0"/>
              </a:spcBef>
              <a:buNone/>
            </a:pPr>
            <a:r>
              <a:rPr lang="en-US" sz="2000" b="1" dirty="0">
                <a:solidFill>
                  <a:srgbClr val="580F8B"/>
                </a:solidFill>
              </a:rPr>
              <a:t>Raw  =</a:t>
            </a:r>
            <a:r>
              <a:rPr lang="en-US" sz="2000" dirty="0"/>
              <a:t> data stage</a:t>
            </a:r>
          </a:p>
          <a:p>
            <a:pPr lvl="0" rtl="0">
              <a:spcBef>
                <a:spcPts val="0"/>
              </a:spcBef>
              <a:buClr>
                <a:schemeClr val="dk2"/>
              </a:buClr>
              <a:buSzPct val="133333"/>
              <a:buFont typeface="Source Sans Pro"/>
              <a:buNone/>
            </a:pPr>
            <a:endParaRPr sz="2000" dirty="0"/>
          </a:p>
          <a:p>
            <a:pPr lvl="0" rtl="0">
              <a:spcBef>
                <a:spcPts val="0"/>
              </a:spcBef>
              <a:buNone/>
            </a:pPr>
            <a:endParaRPr sz="2000" dirty="0"/>
          </a:p>
          <a:p>
            <a:pPr lvl="1" rtl="0">
              <a:spcBef>
                <a:spcPts val="0"/>
              </a:spcBef>
              <a:buClr>
                <a:schemeClr val="dk2"/>
              </a:buClr>
              <a:buSzPct val="25000"/>
              <a:buFont typeface="Times New Roman"/>
              <a:buNone/>
            </a:pPr>
            <a:endParaRPr sz="2000" dirty="0"/>
          </a:p>
          <a:p>
            <a:pPr lvl="1" rtl="0">
              <a:spcBef>
                <a:spcPts val="0"/>
              </a:spcBef>
              <a:buClr>
                <a:schemeClr val="dk2"/>
              </a:buClr>
              <a:buSzPct val="25000"/>
              <a:buFont typeface="Times New Roman"/>
              <a:buNone/>
            </a:pPr>
            <a:endParaRPr sz="2400" dirty="0"/>
          </a:p>
        </p:txBody>
      </p:sp>
      <p:sp>
        <p:nvSpPr>
          <p:cNvPr id="1156" name="Shape 115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67</a:t>
            </a:fld>
            <a:endParaRPr lang="en-US"/>
          </a:p>
        </p:txBody>
      </p:sp>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File names should…</a:t>
            </a:r>
            <a:endParaRPr lang="en-US" b="1"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61"/>
        <p:cNvGrpSpPr/>
        <p:nvPr/>
      </p:nvGrpSpPr>
      <p:grpSpPr>
        <a:xfrm>
          <a:off x="0" y="0"/>
          <a:ext cx="0" cy="0"/>
          <a:chOff x="0" y="0"/>
          <a:chExt cx="0" cy="0"/>
        </a:xfrm>
      </p:grpSpPr>
      <p:pic>
        <p:nvPicPr>
          <p:cNvPr id="1163" name="Shape 1163"/>
          <p:cNvPicPr preferRelativeResize="0"/>
          <p:nvPr/>
        </p:nvPicPr>
        <p:blipFill rotWithShape="1">
          <a:blip r:embed="rId3">
            <a:alphaModFix/>
          </a:blip>
          <a:srcRect/>
          <a:stretch/>
        </p:blipFill>
        <p:spPr>
          <a:xfrm>
            <a:off x="510035" y="1508759"/>
            <a:ext cx="7805705" cy="4611652"/>
          </a:xfrm>
          <a:prstGeom prst="rect">
            <a:avLst/>
          </a:prstGeom>
          <a:noFill/>
          <a:ln w="9525" cap="flat" cmpd="sng">
            <a:solidFill>
              <a:schemeClr val="dk1"/>
            </a:solidFill>
            <a:prstDash val="solid"/>
            <a:miter/>
            <a:headEnd type="none" w="med" len="med"/>
            <a:tailEnd type="none" w="med" len="med"/>
          </a:ln>
        </p:spPr>
      </p:pic>
      <p:sp>
        <p:nvSpPr>
          <p:cNvPr id="1164" name="Shape 116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68</a:t>
            </a:fld>
            <a:endParaRPr lang="en-US"/>
          </a:p>
        </p:txBody>
      </p:sp>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In the folder…</a:t>
            </a:r>
            <a:endParaRPr lang="en-US" b="1"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69"/>
        <p:cNvGrpSpPr/>
        <p:nvPr/>
      </p:nvGrpSpPr>
      <p:grpSpPr>
        <a:xfrm>
          <a:off x="0" y="0"/>
          <a:ext cx="0" cy="0"/>
          <a:chOff x="0" y="0"/>
          <a:chExt cx="0" cy="0"/>
        </a:xfrm>
      </p:grpSpPr>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In the folder…</a:t>
            </a:r>
            <a:endParaRPr lang="en-US" b="1" dirty="0"/>
          </a:p>
        </p:txBody>
      </p:sp>
      <p:pic>
        <p:nvPicPr>
          <p:cNvPr id="1171" name="Shape 1171"/>
          <p:cNvPicPr preferRelativeResize="0"/>
          <p:nvPr/>
        </p:nvPicPr>
        <p:blipFill rotWithShape="1">
          <a:blip r:embed="rId3">
            <a:alphaModFix/>
          </a:blip>
          <a:srcRect/>
          <a:stretch/>
        </p:blipFill>
        <p:spPr>
          <a:xfrm>
            <a:off x="510035" y="1508759"/>
            <a:ext cx="7805700" cy="4611600"/>
          </a:xfrm>
          <a:prstGeom prst="rect">
            <a:avLst/>
          </a:prstGeom>
          <a:noFill/>
          <a:ln w="9525" cap="flat" cmpd="sng">
            <a:solidFill>
              <a:schemeClr val="dk1"/>
            </a:solidFill>
            <a:prstDash val="solid"/>
            <a:miter/>
            <a:headEnd type="none" w="med" len="med"/>
            <a:tailEnd type="none" w="med" len="med"/>
          </a:ln>
        </p:spPr>
      </p:pic>
      <p:sp>
        <p:nvSpPr>
          <p:cNvPr id="1172" name="Shape 1172"/>
          <p:cNvSpPr txBox="1"/>
          <p:nvPr/>
        </p:nvSpPr>
        <p:spPr>
          <a:xfrm rot="-1990670">
            <a:off x="332208" y="2800662"/>
            <a:ext cx="7324581" cy="1446660"/>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a:t>
            </a:r>
          </a:p>
        </p:txBody>
      </p:sp>
      <p:sp>
        <p:nvSpPr>
          <p:cNvPr id="1173" name="Shape 117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69</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114" name="Shape 114"/>
          <p:cNvPicPr preferRelativeResize="0"/>
          <p:nvPr/>
        </p:nvPicPr>
        <p:blipFill rotWithShape="1">
          <a:blip r:embed="rId3">
            <a:alphaModFix/>
          </a:blip>
          <a:srcRect/>
          <a:stretch/>
        </p:blipFill>
        <p:spPr>
          <a:xfrm>
            <a:off x="76200" y="5127"/>
            <a:ext cx="8991600" cy="6852873"/>
          </a:xfrm>
          <a:prstGeom prst="rect">
            <a:avLst/>
          </a:prstGeom>
          <a:noFill/>
          <a:ln>
            <a:noFill/>
          </a:ln>
          <a:effectLst>
            <a:outerShdw blurRad="50799" dist="38100" dir="16200000" rotWithShape="0">
              <a:srgbClr val="000000">
                <a:alpha val="40000"/>
              </a:srgbClr>
            </a:outerShdw>
          </a:effectLst>
        </p:spPr>
      </p:pic>
      <p:sp>
        <p:nvSpPr>
          <p:cNvPr id="115" name="Shape 115"/>
          <p:cNvSpPr txBox="1">
            <a:spLocks noGrp="1"/>
          </p:cNvSpPr>
          <p:nvPr>
            <p:ph type="body" idx="1"/>
          </p:nvPr>
        </p:nvSpPr>
        <p:spPr>
          <a:xfrm>
            <a:off x="228600" y="381000"/>
            <a:ext cx="4990500" cy="5297100"/>
          </a:xfrm>
          <a:prstGeom prst="rect">
            <a:avLst/>
          </a:prstGeom>
          <a:noFill/>
          <a:ln>
            <a:noFill/>
          </a:ln>
        </p:spPr>
        <p:txBody>
          <a:bodyPr lIns="0" tIns="0" rIns="0" bIns="0" anchor="t" anchorCtr="0">
            <a:noAutofit/>
          </a:bodyPr>
          <a:lstStyle/>
          <a:p>
            <a:pPr marL="285750" marR="0" lvl="0" indent="-285750" algn="l" rtl="0">
              <a:spcBef>
                <a:spcPts val="0"/>
              </a:spcBef>
              <a:spcAft>
                <a:spcPts val="0"/>
              </a:spcAft>
              <a:buClr>
                <a:schemeClr val="dk2"/>
              </a:buClr>
              <a:buSzPct val="100000"/>
              <a:buFont typeface="Arial"/>
              <a:buChar char="✓"/>
            </a:pPr>
            <a:r>
              <a:rPr lang="en-US" sz="2400" b="0" i="0" u="none" strike="noStrike" cap="none" dirty="0">
                <a:solidFill>
                  <a:srgbClr val="000000"/>
                </a:solidFill>
                <a:latin typeface="Arial"/>
                <a:ea typeface="Arial"/>
                <a:cs typeface="Arial"/>
                <a:sym typeface="Arial"/>
              </a:rPr>
              <a:t>NIH data management and sharing requirements</a:t>
            </a:r>
          </a:p>
          <a:p>
            <a:pPr marL="285750" marR="0" lvl="0" indent="-285750" algn="l" rtl="0">
              <a:spcBef>
                <a:spcPts val="1200"/>
              </a:spcBef>
              <a:spcAft>
                <a:spcPts val="0"/>
              </a:spcAft>
              <a:buClr>
                <a:schemeClr val="dk2"/>
              </a:buClr>
              <a:buSzPct val="100000"/>
              <a:buFont typeface="Arial"/>
              <a:buChar char="✓"/>
            </a:pPr>
            <a:r>
              <a:rPr lang="en-US" sz="2400" b="0" i="0" u="none" strike="noStrike" cap="none" dirty="0">
                <a:solidFill>
                  <a:srgbClr val="000000"/>
                </a:solidFill>
                <a:latin typeface="Arial"/>
                <a:ea typeface="Arial"/>
                <a:cs typeface="Arial"/>
                <a:sym typeface="Arial"/>
              </a:rPr>
              <a:t>Publisher data sharing policies</a:t>
            </a:r>
          </a:p>
          <a:p>
            <a:pPr marL="285750" marR="0" lvl="0" indent="-285750" algn="l" rtl="0">
              <a:spcBef>
                <a:spcPts val="1200"/>
              </a:spcBef>
              <a:spcAft>
                <a:spcPts val="0"/>
              </a:spcAft>
              <a:buClr>
                <a:schemeClr val="dk2"/>
              </a:buClr>
              <a:buSzPct val="100000"/>
              <a:buFont typeface="Arial"/>
              <a:buChar char="✓"/>
            </a:pPr>
            <a:r>
              <a:rPr lang="en-US" sz="2400" b="0" i="0" u="none" strike="noStrike" cap="none" dirty="0">
                <a:solidFill>
                  <a:srgbClr val="000000"/>
                </a:solidFill>
                <a:latin typeface="Arial"/>
                <a:ea typeface="Arial"/>
                <a:cs typeface="Arial"/>
                <a:sym typeface="Arial"/>
              </a:rPr>
              <a:t>NIH rigor and reproducibility</a:t>
            </a:r>
          </a:p>
          <a:p>
            <a:pPr marL="285750" marR="0" lvl="0" indent="-285750" algn="ctr" rtl="0">
              <a:spcBef>
                <a:spcPts val="1200"/>
              </a:spcBef>
              <a:spcAft>
                <a:spcPts val="0"/>
              </a:spcAft>
              <a:buClr>
                <a:schemeClr val="dk2"/>
              </a:buClr>
              <a:buSzPct val="100000"/>
              <a:buFont typeface="Times New Roman"/>
              <a:buNone/>
            </a:pPr>
            <a:endParaRPr sz="2400" b="0" i="0" u="none" strike="noStrike" cap="none" dirty="0">
              <a:solidFill>
                <a:schemeClr val="lt1"/>
              </a:solidFill>
              <a:latin typeface="Arial"/>
              <a:ea typeface="Arial"/>
              <a:cs typeface="Arial"/>
              <a:sym typeface="Arial"/>
            </a:endParaRPr>
          </a:p>
          <a:p>
            <a:pPr marL="285750" marR="0" lvl="0" indent="-285750" algn="ctr" rtl="0">
              <a:spcBef>
                <a:spcPts val="1200"/>
              </a:spcBef>
              <a:spcAft>
                <a:spcPts val="0"/>
              </a:spcAft>
              <a:buClr>
                <a:schemeClr val="dk2"/>
              </a:buClr>
              <a:buSzPct val="25000"/>
              <a:buFont typeface="Times New Roman"/>
              <a:buNone/>
            </a:pPr>
            <a:endParaRPr sz="2400" b="0" i="0" u="none" strike="noStrike" cap="none" dirty="0">
              <a:solidFill>
                <a:schemeClr val="lt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177"/>
        <p:cNvGrpSpPr/>
        <p:nvPr/>
      </p:nvGrpSpPr>
      <p:grpSpPr>
        <a:xfrm>
          <a:off x="0" y="0"/>
          <a:ext cx="0" cy="0"/>
          <a:chOff x="0" y="0"/>
          <a:chExt cx="0" cy="0"/>
        </a:xfrm>
      </p:grpSpPr>
      <p:sp>
        <p:nvSpPr>
          <p:cNvPr id="1178" name="Shape 1178"/>
          <p:cNvSpPr/>
          <p:nvPr/>
        </p:nvSpPr>
        <p:spPr>
          <a:xfrm>
            <a:off x="-197050" y="2622150"/>
            <a:ext cx="9754800" cy="1448400"/>
          </a:xfrm>
          <a:prstGeom prst="rect">
            <a:avLst/>
          </a:prstGeom>
          <a:solidFill>
            <a:srgbClr val="45818E"/>
          </a:solidFill>
          <a:ln>
            <a:noFill/>
          </a:ln>
        </p:spPr>
        <p:txBody>
          <a:bodyPr lIns="91425" tIns="91425" rIns="91425" bIns="91425" anchor="ctr" anchorCtr="0">
            <a:noAutofit/>
          </a:bodyPr>
          <a:lstStyle/>
          <a:p>
            <a:pPr lvl="0" rtl="0">
              <a:spcBef>
                <a:spcPts val="0"/>
              </a:spcBef>
              <a:buNone/>
            </a:pPr>
            <a:endParaRPr>
              <a:solidFill>
                <a:srgbClr val="FFFFFF"/>
              </a:solidFill>
            </a:endParaRPr>
          </a:p>
        </p:txBody>
      </p:sp>
      <p:sp>
        <p:nvSpPr>
          <p:cNvPr id="1179" name="Shape 1179"/>
          <p:cNvSpPr txBox="1">
            <a:spLocks noGrp="1"/>
          </p:cNvSpPr>
          <p:nvPr>
            <p:ph type="title"/>
          </p:nvPr>
        </p:nvSpPr>
        <p:spPr>
          <a:xfrm>
            <a:off x="490250" y="600200"/>
            <a:ext cx="6367800" cy="5454300"/>
          </a:xfrm>
          <a:prstGeom prst="rect">
            <a:avLst/>
          </a:prstGeom>
        </p:spPr>
        <p:txBody>
          <a:bodyPr lIns="91425" tIns="91425" rIns="91425" bIns="91425" anchor="ctr" anchorCtr="0">
            <a:noAutofit/>
          </a:bodyPr>
          <a:lstStyle/>
          <a:p>
            <a:pPr lvl="0">
              <a:spcBef>
                <a:spcPts val="0"/>
              </a:spcBef>
              <a:buNone/>
            </a:pPr>
            <a:r>
              <a:rPr lang="en-US" b="1">
                <a:solidFill>
                  <a:srgbClr val="FFFFFF"/>
                </a:solidFill>
              </a:rPr>
              <a:t>Data Collection</a:t>
            </a:r>
          </a:p>
        </p:txBody>
      </p:sp>
      <p:sp>
        <p:nvSpPr>
          <p:cNvPr id="1180" name="Shape 1180"/>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70</a:t>
            </a:fld>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5" name="Shape 1186"/>
          <p:cNvPicPr/>
          <p:nvPr/>
        </p:nvPicPr>
        <p:blipFill>
          <a:blip r:embed="rId3"/>
          <a:stretch/>
        </p:blipFill>
        <p:spPr>
          <a:xfrm>
            <a:off x="1371600" y="1981080"/>
            <a:ext cx="6541200" cy="1751760"/>
          </a:xfrm>
          <a:prstGeom prst="rect">
            <a:avLst/>
          </a:prstGeom>
          <a:ln w="9360">
            <a:solidFill>
              <a:srgbClr val="9FA3A6"/>
            </a:solidFill>
            <a:round/>
          </a:ln>
        </p:spPr>
      </p:pic>
      <p:sp>
        <p:nvSpPr>
          <p:cNvPr id="996" name="CustomShape 1"/>
          <p:cNvSpPr/>
          <p:nvPr/>
        </p:nvSpPr>
        <p:spPr>
          <a:xfrm>
            <a:off x="1752480" y="5036704"/>
            <a:ext cx="4114080" cy="1218600"/>
          </a:xfrm>
          <a:prstGeom prst="rect">
            <a:avLst/>
          </a:prstGeom>
          <a:solidFill>
            <a:schemeClr val="lt1"/>
          </a:solidFill>
          <a:ln w="9360">
            <a:solidFill>
              <a:schemeClr val="lt1"/>
            </a:solidFill>
            <a:round/>
          </a:ln>
        </p:spPr>
        <p:style>
          <a:lnRef idx="0">
            <a:scrgbClr r="0" g="0" b="0"/>
          </a:lnRef>
          <a:fillRef idx="0">
            <a:scrgbClr r="0" g="0" b="0"/>
          </a:fillRef>
          <a:effectRef idx="0">
            <a:scrgbClr r="0" g="0" b="0"/>
          </a:effectRef>
          <a:fontRef idx="minor"/>
        </p:style>
      </p:sp>
      <p:sp>
        <p:nvSpPr>
          <p:cNvPr id="997" name="CustomShape 2"/>
          <p:cNvSpPr/>
          <p:nvPr/>
        </p:nvSpPr>
        <p:spPr>
          <a:xfrm rot="10800000" flipH="1">
            <a:off x="13760640" y="2770560"/>
            <a:ext cx="5942880" cy="264600"/>
          </a:xfrm>
          <a:prstGeom prst="rect">
            <a:avLst/>
          </a:prstGeom>
          <a:noFill/>
          <a:ln w="22320">
            <a:solidFill>
              <a:srgbClr val="FF0000"/>
            </a:solidFill>
            <a:round/>
          </a:ln>
        </p:spPr>
        <p:style>
          <a:lnRef idx="0">
            <a:scrgbClr r="0" g="0" b="0"/>
          </a:lnRef>
          <a:fillRef idx="0">
            <a:scrgbClr r="0" g="0" b="0"/>
          </a:fillRef>
          <a:effectRef idx="0">
            <a:scrgbClr r="0" g="0" b="0"/>
          </a:effectRef>
          <a:fontRef idx="minor"/>
        </p:style>
      </p:sp>
      <p:sp>
        <p:nvSpPr>
          <p:cNvPr id="998" name="CustomShape 3"/>
          <p:cNvSpPr/>
          <p:nvPr/>
        </p:nvSpPr>
        <p:spPr>
          <a:xfrm>
            <a:off x="8472600" y="6217560"/>
            <a:ext cx="547920" cy="524160"/>
          </a:xfrm>
          <a:prstGeom prst="rect">
            <a:avLst/>
          </a:prstGeom>
          <a:noFill/>
          <a:ln>
            <a:noFill/>
          </a:ln>
        </p:spPr>
        <p:style>
          <a:lnRef idx="0">
            <a:scrgbClr r="0" g="0" b="0"/>
          </a:lnRef>
          <a:fillRef idx="0">
            <a:scrgbClr r="0" g="0" b="0"/>
          </a:fillRef>
          <a:effectRef idx="0">
            <a:scrgbClr r="0" g="0" b="0"/>
          </a:effectRef>
          <a:fontRef idx="minor"/>
        </p:style>
        <p:txBody>
          <a:bodyPr lIns="90000" tIns="91440" rIns="90000" bIns="91440" anchor="ctr"/>
          <a:lstStyle/>
          <a:p>
            <a:pPr>
              <a:lnSpc>
                <a:spcPct val="100000"/>
              </a:lnSpc>
            </a:pPr>
            <a:fld id="{4CD810E0-6003-471C-A3B5-93121D06A2E7}" type="slidenum">
              <a:rPr lang="en-US" sz="1400" strike="noStrike">
                <a:solidFill>
                  <a:srgbClr val="000000"/>
                </a:solidFill>
                <a:latin typeface="Arial"/>
                <a:ea typeface="Arial"/>
              </a:rPr>
              <a:t>71</a:t>
            </a:fld>
            <a:endParaRPr/>
          </a:p>
        </p:txBody>
      </p:sp>
      <p:sp>
        <p:nvSpPr>
          <p:cNvPr id="999" name="CustomShape 4"/>
          <p:cNvSpPr/>
          <p:nvPr/>
        </p:nvSpPr>
        <p:spPr>
          <a:xfrm>
            <a:off x="0" y="0"/>
            <a:ext cx="9143280" cy="1356120"/>
          </a:xfrm>
          <a:prstGeom prst="rect">
            <a:avLst/>
          </a:prstGeom>
          <a:solidFill>
            <a:srgbClr val="FFC000"/>
          </a:solid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US" sz="2800" b="1" strike="noStrike">
                <a:solidFill>
                  <a:srgbClr val="000000"/>
                </a:solidFill>
                <a:latin typeface="Arial"/>
                <a:ea typeface="Arial"/>
              </a:rPr>
              <a:t>Your variables</a:t>
            </a:r>
            <a:endParaRPr/>
          </a:p>
        </p:txBody>
      </p:sp>
      <p:sp>
        <p:nvSpPr>
          <p:cNvPr id="2" name="Rectangle 1"/>
          <p:cNvSpPr/>
          <p:nvPr/>
        </p:nvSpPr>
        <p:spPr>
          <a:xfrm>
            <a:off x="1376584" y="2240280"/>
            <a:ext cx="6446520" cy="2743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152319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5" name="Shape 1186"/>
          <p:cNvPicPr/>
          <p:nvPr/>
        </p:nvPicPr>
        <p:blipFill>
          <a:blip r:embed="rId3"/>
          <a:stretch/>
        </p:blipFill>
        <p:spPr>
          <a:xfrm>
            <a:off x="1371600" y="1981080"/>
            <a:ext cx="6541200" cy="1751760"/>
          </a:xfrm>
          <a:prstGeom prst="rect">
            <a:avLst/>
          </a:prstGeom>
          <a:ln w="9360">
            <a:solidFill>
              <a:srgbClr val="9FA3A6"/>
            </a:solidFill>
            <a:round/>
          </a:ln>
        </p:spPr>
      </p:pic>
      <p:sp>
        <p:nvSpPr>
          <p:cNvPr id="996" name="CustomShape 1"/>
          <p:cNvSpPr/>
          <p:nvPr/>
        </p:nvSpPr>
        <p:spPr>
          <a:xfrm>
            <a:off x="1752480" y="5036704"/>
            <a:ext cx="4114080" cy="1218600"/>
          </a:xfrm>
          <a:prstGeom prst="rect">
            <a:avLst/>
          </a:prstGeom>
          <a:solidFill>
            <a:schemeClr val="lt1"/>
          </a:solidFill>
          <a:ln w="9360">
            <a:solidFill>
              <a:schemeClr val="lt1"/>
            </a:solidFill>
            <a:round/>
          </a:ln>
        </p:spPr>
        <p:style>
          <a:lnRef idx="0">
            <a:scrgbClr r="0" g="0" b="0"/>
          </a:lnRef>
          <a:fillRef idx="0">
            <a:scrgbClr r="0" g="0" b="0"/>
          </a:fillRef>
          <a:effectRef idx="0">
            <a:scrgbClr r="0" g="0" b="0"/>
          </a:effectRef>
          <a:fontRef idx="minor"/>
        </p:style>
      </p:sp>
      <p:sp>
        <p:nvSpPr>
          <p:cNvPr id="997" name="CustomShape 2"/>
          <p:cNvSpPr/>
          <p:nvPr/>
        </p:nvSpPr>
        <p:spPr>
          <a:xfrm rot="10800000" flipH="1">
            <a:off x="13760640" y="2770560"/>
            <a:ext cx="5942880" cy="264600"/>
          </a:xfrm>
          <a:prstGeom prst="rect">
            <a:avLst/>
          </a:prstGeom>
          <a:noFill/>
          <a:ln w="22320">
            <a:solidFill>
              <a:srgbClr val="FF0000"/>
            </a:solidFill>
            <a:round/>
          </a:ln>
        </p:spPr>
        <p:style>
          <a:lnRef idx="0">
            <a:scrgbClr r="0" g="0" b="0"/>
          </a:lnRef>
          <a:fillRef idx="0">
            <a:scrgbClr r="0" g="0" b="0"/>
          </a:fillRef>
          <a:effectRef idx="0">
            <a:scrgbClr r="0" g="0" b="0"/>
          </a:effectRef>
          <a:fontRef idx="minor"/>
        </p:style>
      </p:sp>
      <p:sp>
        <p:nvSpPr>
          <p:cNvPr id="998" name="CustomShape 3"/>
          <p:cNvSpPr/>
          <p:nvPr/>
        </p:nvSpPr>
        <p:spPr>
          <a:xfrm>
            <a:off x="8472600" y="6217560"/>
            <a:ext cx="547920" cy="524160"/>
          </a:xfrm>
          <a:prstGeom prst="rect">
            <a:avLst/>
          </a:prstGeom>
          <a:noFill/>
          <a:ln>
            <a:noFill/>
          </a:ln>
        </p:spPr>
        <p:style>
          <a:lnRef idx="0">
            <a:scrgbClr r="0" g="0" b="0"/>
          </a:lnRef>
          <a:fillRef idx="0">
            <a:scrgbClr r="0" g="0" b="0"/>
          </a:fillRef>
          <a:effectRef idx="0">
            <a:scrgbClr r="0" g="0" b="0"/>
          </a:effectRef>
          <a:fontRef idx="minor"/>
        </p:style>
        <p:txBody>
          <a:bodyPr lIns="90000" tIns="91440" rIns="90000" bIns="91440" anchor="ctr"/>
          <a:lstStyle/>
          <a:p>
            <a:pPr>
              <a:lnSpc>
                <a:spcPct val="100000"/>
              </a:lnSpc>
            </a:pPr>
            <a:fld id="{4CD810E0-6003-471C-A3B5-93121D06A2E7}" type="slidenum">
              <a:rPr lang="en-US" sz="1400" strike="noStrike">
                <a:solidFill>
                  <a:srgbClr val="000000"/>
                </a:solidFill>
                <a:latin typeface="Arial"/>
                <a:ea typeface="Arial"/>
              </a:rPr>
              <a:t>72</a:t>
            </a:fld>
            <a:endParaRPr/>
          </a:p>
        </p:txBody>
      </p:sp>
      <p:sp>
        <p:nvSpPr>
          <p:cNvPr id="999" name="CustomShape 4"/>
          <p:cNvSpPr/>
          <p:nvPr/>
        </p:nvSpPr>
        <p:spPr>
          <a:xfrm>
            <a:off x="0" y="0"/>
            <a:ext cx="9143280" cy="1356120"/>
          </a:xfrm>
          <a:prstGeom prst="rect">
            <a:avLst/>
          </a:prstGeom>
          <a:solidFill>
            <a:srgbClr val="FFC000"/>
          </a:solid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US" sz="2800" b="1" strike="noStrike">
                <a:solidFill>
                  <a:srgbClr val="000000"/>
                </a:solidFill>
                <a:latin typeface="Arial"/>
                <a:ea typeface="Arial"/>
              </a:rPr>
              <a:t>Your variables</a:t>
            </a:r>
            <a:endParaRPr/>
          </a:p>
        </p:txBody>
      </p:sp>
      <p:sp>
        <p:nvSpPr>
          <p:cNvPr id="2" name="Rectangle 1"/>
          <p:cNvSpPr/>
          <p:nvPr/>
        </p:nvSpPr>
        <p:spPr>
          <a:xfrm>
            <a:off x="6665976" y="2240280"/>
            <a:ext cx="1143000" cy="13258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8235732"/>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5" name="Shape 1186"/>
          <p:cNvPicPr/>
          <p:nvPr/>
        </p:nvPicPr>
        <p:blipFill>
          <a:blip r:embed="rId3"/>
          <a:stretch/>
        </p:blipFill>
        <p:spPr>
          <a:xfrm>
            <a:off x="1371600" y="1981080"/>
            <a:ext cx="6541200" cy="1751760"/>
          </a:xfrm>
          <a:prstGeom prst="rect">
            <a:avLst/>
          </a:prstGeom>
          <a:ln w="9360">
            <a:solidFill>
              <a:srgbClr val="9FA3A6"/>
            </a:solidFill>
            <a:round/>
          </a:ln>
        </p:spPr>
      </p:pic>
      <p:sp>
        <p:nvSpPr>
          <p:cNvPr id="996" name="CustomShape 1"/>
          <p:cNvSpPr/>
          <p:nvPr/>
        </p:nvSpPr>
        <p:spPr>
          <a:xfrm>
            <a:off x="1752480" y="4952880"/>
            <a:ext cx="4114080" cy="1218600"/>
          </a:xfrm>
          <a:prstGeom prst="rect">
            <a:avLst/>
          </a:prstGeom>
          <a:solidFill>
            <a:schemeClr val="lt1"/>
          </a:solidFill>
          <a:ln w="9360">
            <a:solidFill>
              <a:schemeClr val="lt1"/>
            </a:solidFill>
            <a:round/>
          </a:ln>
        </p:spPr>
        <p:style>
          <a:lnRef idx="0">
            <a:scrgbClr r="0" g="0" b="0"/>
          </a:lnRef>
          <a:fillRef idx="0">
            <a:scrgbClr r="0" g="0" b="0"/>
          </a:fillRef>
          <a:effectRef idx="0">
            <a:scrgbClr r="0" g="0" b="0"/>
          </a:effectRef>
          <a:fontRef idx="minor"/>
        </p:style>
      </p:sp>
      <p:sp>
        <p:nvSpPr>
          <p:cNvPr id="997" name="CustomShape 2"/>
          <p:cNvSpPr/>
          <p:nvPr/>
        </p:nvSpPr>
        <p:spPr>
          <a:xfrm rot="10800000" flipH="1">
            <a:off x="13760640" y="2770560"/>
            <a:ext cx="5942880" cy="264600"/>
          </a:xfrm>
          <a:prstGeom prst="rect">
            <a:avLst/>
          </a:prstGeom>
          <a:noFill/>
          <a:ln w="22320">
            <a:solidFill>
              <a:srgbClr val="FF0000"/>
            </a:solidFill>
            <a:round/>
          </a:ln>
        </p:spPr>
        <p:style>
          <a:lnRef idx="0">
            <a:scrgbClr r="0" g="0" b="0"/>
          </a:lnRef>
          <a:fillRef idx="0">
            <a:scrgbClr r="0" g="0" b="0"/>
          </a:fillRef>
          <a:effectRef idx="0">
            <a:scrgbClr r="0" g="0" b="0"/>
          </a:effectRef>
          <a:fontRef idx="minor"/>
        </p:style>
      </p:sp>
      <p:sp>
        <p:nvSpPr>
          <p:cNvPr id="998" name="CustomShape 3"/>
          <p:cNvSpPr/>
          <p:nvPr/>
        </p:nvSpPr>
        <p:spPr>
          <a:xfrm>
            <a:off x="8472600" y="6217560"/>
            <a:ext cx="547920" cy="524160"/>
          </a:xfrm>
          <a:prstGeom prst="rect">
            <a:avLst/>
          </a:prstGeom>
          <a:noFill/>
          <a:ln>
            <a:noFill/>
          </a:ln>
        </p:spPr>
        <p:style>
          <a:lnRef idx="0">
            <a:scrgbClr r="0" g="0" b="0"/>
          </a:lnRef>
          <a:fillRef idx="0">
            <a:scrgbClr r="0" g="0" b="0"/>
          </a:fillRef>
          <a:effectRef idx="0">
            <a:scrgbClr r="0" g="0" b="0"/>
          </a:effectRef>
          <a:fontRef idx="minor"/>
        </p:style>
        <p:txBody>
          <a:bodyPr lIns="90000" tIns="91440" rIns="90000" bIns="91440" anchor="ctr"/>
          <a:lstStyle/>
          <a:p>
            <a:pPr>
              <a:lnSpc>
                <a:spcPct val="100000"/>
              </a:lnSpc>
            </a:pPr>
            <a:fld id="{4CD810E0-6003-471C-A3B5-93121D06A2E7}" type="slidenum">
              <a:rPr lang="en-US" sz="1400" strike="noStrike">
                <a:solidFill>
                  <a:srgbClr val="000000"/>
                </a:solidFill>
                <a:latin typeface="Arial"/>
                <a:ea typeface="Arial"/>
              </a:rPr>
              <a:t>73</a:t>
            </a:fld>
            <a:endParaRPr/>
          </a:p>
        </p:txBody>
      </p:sp>
      <p:sp>
        <p:nvSpPr>
          <p:cNvPr id="999" name="CustomShape 4"/>
          <p:cNvSpPr/>
          <p:nvPr/>
        </p:nvSpPr>
        <p:spPr>
          <a:xfrm>
            <a:off x="0" y="0"/>
            <a:ext cx="9143280" cy="1356120"/>
          </a:xfrm>
          <a:prstGeom prst="rect">
            <a:avLst/>
          </a:prstGeom>
          <a:solidFill>
            <a:srgbClr val="FFC000"/>
          </a:solid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US" sz="2800" b="1" strike="noStrike">
                <a:solidFill>
                  <a:srgbClr val="000000"/>
                </a:solidFill>
                <a:latin typeface="Arial"/>
                <a:ea typeface="Arial"/>
              </a:rPr>
              <a:t>Your variables</a:t>
            </a:r>
            <a:endParaRPr/>
          </a:p>
        </p:txBody>
      </p:sp>
      <p:sp>
        <p:nvSpPr>
          <p:cNvPr id="7" name="Rectangle 6"/>
          <p:cNvSpPr/>
          <p:nvPr/>
        </p:nvSpPr>
        <p:spPr>
          <a:xfrm>
            <a:off x="4114800" y="2250250"/>
            <a:ext cx="1143000" cy="1280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250063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5" name="Shape 1186"/>
          <p:cNvPicPr/>
          <p:nvPr/>
        </p:nvPicPr>
        <p:blipFill>
          <a:blip r:embed="rId3"/>
          <a:stretch/>
        </p:blipFill>
        <p:spPr>
          <a:xfrm>
            <a:off x="1371600" y="1981080"/>
            <a:ext cx="6541200" cy="1751760"/>
          </a:xfrm>
          <a:prstGeom prst="rect">
            <a:avLst/>
          </a:prstGeom>
          <a:ln w="9360">
            <a:solidFill>
              <a:srgbClr val="9FA3A6"/>
            </a:solidFill>
            <a:round/>
          </a:ln>
        </p:spPr>
      </p:pic>
      <p:sp>
        <p:nvSpPr>
          <p:cNvPr id="996" name="CustomShape 1"/>
          <p:cNvSpPr/>
          <p:nvPr/>
        </p:nvSpPr>
        <p:spPr>
          <a:xfrm>
            <a:off x="1752480" y="4952880"/>
            <a:ext cx="4114080" cy="1218600"/>
          </a:xfrm>
          <a:prstGeom prst="rect">
            <a:avLst/>
          </a:prstGeom>
          <a:solidFill>
            <a:schemeClr val="lt1"/>
          </a:solidFill>
          <a:ln w="9360">
            <a:solidFill>
              <a:schemeClr val="lt1"/>
            </a:solidFill>
            <a:round/>
          </a:ln>
        </p:spPr>
        <p:style>
          <a:lnRef idx="0">
            <a:scrgbClr r="0" g="0" b="0"/>
          </a:lnRef>
          <a:fillRef idx="0">
            <a:scrgbClr r="0" g="0" b="0"/>
          </a:fillRef>
          <a:effectRef idx="0">
            <a:scrgbClr r="0" g="0" b="0"/>
          </a:effectRef>
          <a:fontRef idx="minor"/>
        </p:style>
      </p:sp>
      <p:sp>
        <p:nvSpPr>
          <p:cNvPr id="997" name="CustomShape 2"/>
          <p:cNvSpPr/>
          <p:nvPr/>
        </p:nvSpPr>
        <p:spPr>
          <a:xfrm rot="10800000" flipH="1">
            <a:off x="13760640" y="2770560"/>
            <a:ext cx="5942880" cy="264600"/>
          </a:xfrm>
          <a:prstGeom prst="rect">
            <a:avLst/>
          </a:prstGeom>
          <a:noFill/>
          <a:ln w="22320">
            <a:solidFill>
              <a:srgbClr val="FF0000"/>
            </a:solidFill>
            <a:round/>
          </a:ln>
        </p:spPr>
        <p:style>
          <a:lnRef idx="0">
            <a:scrgbClr r="0" g="0" b="0"/>
          </a:lnRef>
          <a:fillRef idx="0">
            <a:scrgbClr r="0" g="0" b="0"/>
          </a:fillRef>
          <a:effectRef idx="0">
            <a:scrgbClr r="0" g="0" b="0"/>
          </a:effectRef>
          <a:fontRef idx="minor"/>
        </p:style>
      </p:sp>
      <p:sp>
        <p:nvSpPr>
          <p:cNvPr id="998" name="CustomShape 3"/>
          <p:cNvSpPr/>
          <p:nvPr/>
        </p:nvSpPr>
        <p:spPr>
          <a:xfrm>
            <a:off x="8472600" y="6217560"/>
            <a:ext cx="547920" cy="524160"/>
          </a:xfrm>
          <a:prstGeom prst="rect">
            <a:avLst/>
          </a:prstGeom>
          <a:noFill/>
          <a:ln>
            <a:noFill/>
          </a:ln>
        </p:spPr>
        <p:style>
          <a:lnRef idx="0">
            <a:scrgbClr r="0" g="0" b="0"/>
          </a:lnRef>
          <a:fillRef idx="0">
            <a:scrgbClr r="0" g="0" b="0"/>
          </a:fillRef>
          <a:effectRef idx="0">
            <a:scrgbClr r="0" g="0" b="0"/>
          </a:effectRef>
          <a:fontRef idx="minor"/>
        </p:style>
        <p:txBody>
          <a:bodyPr lIns="90000" tIns="91440" rIns="90000" bIns="91440" anchor="ctr"/>
          <a:lstStyle/>
          <a:p>
            <a:pPr>
              <a:lnSpc>
                <a:spcPct val="100000"/>
              </a:lnSpc>
            </a:pPr>
            <a:fld id="{4CD810E0-6003-471C-A3B5-93121D06A2E7}" type="slidenum">
              <a:rPr lang="en-US" sz="1400" strike="noStrike">
                <a:solidFill>
                  <a:srgbClr val="000000"/>
                </a:solidFill>
                <a:latin typeface="Arial"/>
                <a:ea typeface="Arial"/>
              </a:rPr>
              <a:t>74</a:t>
            </a:fld>
            <a:endParaRPr/>
          </a:p>
        </p:txBody>
      </p:sp>
      <p:sp>
        <p:nvSpPr>
          <p:cNvPr id="999" name="CustomShape 4"/>
          <p:cNvSpPr/>
          <p:nvPr/>
        </p:nvSpPr>
        <p:spPr>
          <a:xfrm>
            <a:off x="0" y="0"/>
            <a:ext cx="9143280" cy="1356120"/>
          </a:xfrm>
          <a:prstGeom prst="rect">
            <a:avLst/>
          </a:prstGeom>
          <a:solidFill>
            <a:srgbClr val="FFC000"/>
          </a:solid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US" sz="2800" b="1" strike="noStrike">
                <a:solidFill>
                  <a:srgbClr val="000000"/>
                </a:solidFill>
                <a:latin typeface="Arial"/>
                <a:ea typeface="Arial"/>
              </a:rPr>
              <a:t>Your variables</a:t>
            </a:r>
            <a:endParaRPr/>
          </a:p>
        </p:txBody>
      </p:sp>
      <p:sp>
        <p:nvSpPr>
          <p:cNvPr id="7" name="Rectangle 6"/>
          <p:cNvSpPr/>
          <p:nvPr/>
        </p:nvSpPr>
        <p:spPr>
          <a:xfrm>
            <a:off x="2971800" y="2255520"/>
            <a:ext cx="1143000" cy="1280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422110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95"/>
        <p:cNvGrpSpPr/>
        <p:nvPr/>
      </p:nvGrpSpPr>
      <p:grpSpPr>
        <a:xfrm>
          <a:off x="0" y="0"/>
          <a:ext cx="0" cy="0"/>
          <a:chOff x="0" y="0"/>
          <a:chExt cx="0" cy="0"/>
        </a:xfrm>
      </p:grpSpPr>
      <p:sp>
        <p:nvSpPr>
          <p:cNvPr id="1197" name="Shape 1197"/>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285750" lvl="0" indent="-107950" rtl="0">
              <a:spcBef>
                <a:spcPts val="0"/>
              </a:spcBef>
              <a:buChar char="•"/>
            </a:pPr>
            <a:r>
              <a:rPr lang="en-US" sz="2000" dirty="0"/>
              <a:t>Intuitive / meaningful variable names e.g. </a:t>
            </a:r>
            <a:r>
              <a:rPr lang="en-US" sz="2000" dirty="0" err="1"/>
              <a:t>study_id</a:t>
            </a:r>
            <a:endParaRPr lang="en-US" sz="2000" dirty="0"/>
          </a:p>
          <a:p>
            <a:pPr marL="285750" lvl="0" indent="-107950" rtl="0">
              <a:spcBef>
                <a:spcPts val="0"/>
              </a:spcBef>
              <a:buChar char="•"/>
            </a:pPr>
            <a:r>
              <a:rPr lang="en-US" sz="2000" dirty="0"/>
              <a:t>What do variable names mean?</a:t>
            </a:r>
          </a:p>
          <a:p>
            <a:pPr marL="285750" lvl="0" indent="-107950" rtl="0">
              <a:spcBef>
                <a:spcPts val="0"/>
              </a:spcBef>
              <a:buChar char="•"/>
            </a:pPr>
            <a:r>
              <a:rPr lang="en-US" sz="2000" dirty="0"/>
              <a:t>What does each variable contain?</a:t>
            </a:r>
          </a:p>
          <a:p>
            <a:pPr marL="285750" lvl="0" indent="-107950" rtl="0">
              <a:spcBef>
                <a:spcPts val="0"/>
              </a:spcBef>
              <a:buChar char="•"/>
            </a:pPr>
            <a:r>
              <a:rPr lang="en-US" sz="2000" dirty="0"/>
              <a:t>Are there a limited set of possible values?</a:t>
            </a:r>
          </a:p>
          <a:p>
            <a:pPr lvl="0" rtl="0">
              <a:spcBef>
                <a:spcPts val="0"/>
              </a:spcBef>
              <a:buClr>
                <a:schemeClr val="dk2"/>
              </a:buClr>
              <a:buSzPct val="133333"/>
              <a:buFont typeface="Times New Roman"/>
              <a:buNone/>
            </a:pPr>
            <a:endParaRPr sz="2000" dirty="0"/>
          </a:p>
          <a:p>
            <a:pPr lvl="0" rtl="0">
              <a:spcBef>
                <a:spcPts val="0"/>
              </a:spcBef>
              <a:buClr>
                <a:schemeClr val="dk2"/>
              </a:buClr>
              <a:buSzPct val="133333"/>
              <a:buFont typeface="Times New Roman"/>
              <a:buNone/>
            </a:pPr>
            <a:endParaRPr sz="2000" dirty="0"/>
          </a:p>
          <a:p>
            <a:pPr lvl="0" rtl="0">
              <a:spcBef>
                <a:spcPts val="0"/>
              </a:spcBef>
              <a:buClr>
                <a:schemeClr val="dk2"/>
              </a:buClr>
              <a:buSzPct val="25000"/>
              <a:buFont typeface="Times New Roman"/>
              <a:buNone/>
            </a:pPr>
            <a:endParaRPr sz="2000" dirty="0"/>
          </a:p>
        </p:txBody>
      </p:sp>
      <p:graphicFrame>
        <p:nvGraphicFramePr>
          <p:cNvPr id="1198" name="Shape 1198"/>
          <p:cNvGraphicFramePr/>
          <p:nvPr/>
        </p:nvGraphicFramePr>
        <p:xfrm>
          <a:off x="228600" y="3886200"/>
          <a:ext cx="8610600" cy="2774699"/>
        </p:xfrm>
        <a:graphic>
          <a:graphicData uri="http://schemas.openxmlformats.org/drawingml/2006/table">
            <a:tbl>
              <a:tblPr firstRow="1" bandRow="1">
                <a:noFill/>
                <a:tableStyleId>{DBB745FE-5301-45B8-91B6-729ABDDF145B}</a:tableStyleId>
              </a:tblPr>
              <a:tblGrid>
                <a:gridCol w="1752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26670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tblGrid>
              <a:tr h="432250">
                <a:tc>
                  <a:txBody>
                    <a:bodyPr/>
                    <a:lstStyle/>
                    <a:p>
                      <a:pPr marL="0" marR="0" lvl="0" indent="0" algn="l" rtl="0">
                        <a:spcBef>
                          <a:spcPts val="0"/>
                        </a:spcBef>
                        <a:buSzPct val="25000"/>
                        <a:buNone/>
                      </a:pPr>
                      <a:r>
                        <a:rPr lang="en-US" sz="1800" u="none" strike="noStrike" cap="none"/>
                        <a:t>Name</a:t>
                      </a:r>
                    </a:p>
                  </a:txBody>
                  <a:tcPr marL="91450" marR="91450" marT="45725" marB="45725">
                    <a:solidFill>
                      <a:schemeClr val="dk2"/>
                    </a:solidFill>
                  </a:tcPr>
                </a:tc>
                <a:tc>
                  <a:txBody>
                    <a:bodyPr/>
                    <a:lstStyle/>
                    <a:p>
                      <a:pPr marL="0" marR="0" lvl="0" indent="0" algn="l" rtl="0">
                        <a:spcBef>
                          <a:spcPts val="0"/>
                        </a:spcBef>
                        <a:buSzPct val="25000"/>
                        <a:buNone/>
                      </a:pPr>
                      <a:r>
                        <a:rPr lang="en-US" sz="1800"/>
                        <a:t>Field Type</a:t>
                      </a:r>
                    </a:p>
                  </a:txBody>
                  <a:tcPr marL="91450" marR="91450" marT="45725" marB="45725">
                    <a:solidFill>
                      <a:schemeClr val="dk2"/>
                    </a:solidFill>
                  </a:tcPr>
                </a:tc>
                <a:tc>
                  <a:txBody>
                    <a:bodyPr/>
                    <a:lstStyle/>
                    <a:p>
                      <a:pPr marL="0" marR="0" lvl="0" indent="0" algn="l" rtl="0">
                        <a:spcBef>
                          <a:spcPts val="0"/>
                        </a:spcBef>
                        <a:buSzPct val="25000"/>
                        <a:buNone/>
                      </a:pPr>
                      <a:r>
                        <a:rPr lang="en-US" sz="1800"/>
                        <a:t>Description</a:t>
                      </a:r>
                    </a:p>
                  </a:txBody>
                  <a:tcPr marL="91450" marR="91450" marT="45725" marB="45725">
                    <a:solidFill>
                      <a:schemeClr val="dk2"/>
                    </a:solidFill>
                  </a:tcPr>
                </a:tc>
                <a:tc>
                  <a:txBody>
                    <a:bodyPr/>
                    <a:lstStyle/>
                    <a:p>
                      <a:pPr marL="0" marR="0" lvl="0" indent="0" algn="l" rtl="0">
                        <a:spcBef>
                          <a:spcPts val="0"/>
                        </a:spcBef>
                        <a:buSzPct val="25000"/>
                        <a:buNone/>
                      </a:pPr>
                      <a:r>
                        <a:rPr lang="en-US" sz="1800"/>
                        <a:t>Possible values</a:t>
                      </a:r>
                    </a:p>
                  </a:txBody>
                  <a:tcPr marL="91450" marR="91450" marT="45725" marB="45725">
                    <a:solidFill>
                      <a:schemeClr val="dk2"/>
                    </a:solidFill>
                  </a:tcPr>
                </a:tc>
                <a:tc>
                  <a:txBody>
                    <a:bodyPr/>
                    <a:lstStyle/>
                    <a:p>
                      <a:pPr marL="0" marR="0" lvl="0" indent="0" algn="l" rtl="0">
                        <a:spcBef>
                          <a:spcPts val="0"/>
                        </a:spcBef>
                        <a:buSzPct val="25000"/>
                        <a:buNone/>
                      </a:pPr>
                      <a:r>
                        <a:rPr lang="en-US" sz="1800"/>
                        <a:t>Units</a:t>
                      </a:r>
                    </a:p>
                  </a:txBody>
                  <a:tcPr marL="91450" marR="91450" marT="45725" marB="45725">
                    <a:solidFill>
                      <a:schemeClr val="dk2"/>
                    </a:solidFill>
                  </a:tcPr>
                </a:tc>
                <a:extLst>
                  <a:ext uri="{0D108BD9-81ED-4DB2-BD59-A6C34878D82A}">
                    <a16:rowId xmlns:a16="http://schemas.microsoft.com/office/drawing/2014/main" val="10000"/>
                  </a:ext>
                </a:extLst>
              </a:tr>
              <a:tr h="634550">
                <a:tc>
                  <a:txBody>
                    <a:bodyPr/>
                    <a:lstStyle/>
                    <a:p>
                      <a:pPr marL="0" marR="0" lvl="0" indent="0" algn="l" rtl="0">
                        <a:lnSpc>
                          <a:spcPct val="100000"/>
                        </a:lnSpc>
                        <a:spcBef>
                          <a:spcPts val="0"/>
                        </a:spcBef>
                        <a:spcAft>
                          <a:spcPts val="0"/>
                        </a:spcAft>
                        <a:buClr>
                          <a:schemeClr val="dk1"/>
                        </a:buClr>
                        <a:buSzPct val="25000"/>
                        <a:buFont typeface="Source Sans Pro"/>
                        <a:buNone/>
                      </a:pPr>
                      <a:r>
                        <a:rPr lang="en-US" sz="1800"/>
                        <a:t>study_id</a:t>
                      </a:r>
                    </a:p>
                  </a:txBody>
                  <a:tcPr marL="91450" marR="91450" marT="45725" marB="45725">
                    <a:solidFill>
                      <a:srgbClr val="E0BBF9"/>
                    </a:solidFill>
                  </a:tcPr>
                </a:tc>
                <a:tc>
                  <a:txBody>
                    <a:bodyPr/>
                    <a:lstStyle/>
                    <a:p>
                      <a:pPr marL="0" marR="0" lvl="0" indent="0" algn="l" rtl="0">
                        <a:spcBef>
                          <a:spcPts val="0"/>
                        </a:spcBef>
                        <a:buSzPct val="25000"/>
                        <a:buNone/>
                      </a:pPr>
                      <a:r>
                        <a:rPr lang="en-US" sz="1800"/>
                        <a:t>text</a:t>
                      </a:r>
                    </a:p>
                  </a:txBody>
                  <a:tcPr marL="91450" marR="91450" marT="45725" marB="45725">
                    <a:solidFill>
                      <a:srgbClr val="E0BBF9"/>
                    </a:solidFill>
                  </a:tcPr>
                </a:tc>
                <a:tc>
                  <a:txBody>
                    <a:bodyPr/>
                    <a:lstStyle/>
                    <a:p>
                      <a:pPr marL="0" marR="0" lvl="0" indent="0" algn="l" rtl="0">
                        <a:spcBef>
                          <a:spcPts val="0"/>
                        </a:spcBef>
                        <a:buSzPct val="25000"/>
                        <a:buNone/>
                      </a:pPr>
                      <a:r>
                        <a:rPr lang="en-US" sz="1800"/>
                        <a:t>Unique ID of study</a:t>
                      </a:r>
                    </a:p>
                  </a:txBody>
                  <a:tcPr marL="91450" marR="91450" marT="45725" marB="45725">
                    <a:solidFill>
                      <a:srgbClr val="E0BBF9"/>
                    </a:solidFill>
                  </a:tcPr>
                </a:tc>
                <a:tc>
                  <a:txBody>
                    <a:bodyPr/>
                    <a:lstStyle/>
                    <a:p>
                      <a:pPr marL="0" marR="0" lvl="0" indent="0" algn="l" rtl="0">
                        <a:spcBef>
                          <a:spcPts val="0"/>
                        </a:spcBef>
                        <a:buSzPct val="25000"/>
                        <a:buNone/>
                      </a:pPr>
                      <a:r>
                        <a:rPr lang="en-US" sz="1800"/>
                        <a:t>8-digit number</a:t>
                      </a:r>
                    </a:p>
                  </a:txBody>
                  <a:tcPr marL="91450" marR="91450" marT="45725" marB="45725">
                    <a:solidFill>
                      <a:srgbClr val="E0BBF9"/>
                    </a:solidFill>
                  </a:tcPr>
                </a:tc>
                <a:tc>
                  <a:txBody>
                    <a:bodyPr/>
                    <a:lstStyle/>
                    <a:p>
                      <a:pPr marL="0" marR="0" lvl="0" indent="0" algn="l" rtl="0">
                        <a:spcBef>
                          <a:spcPts val="0"/>
                        </a:spcBef>
                        <a:buSzPct val="25000"/>
                        <a:buNone/>
                      </a:pPr>
                      <a:endParaRPr sz="1800"/>
                    </a:p>
                  </a:txBody>
                  <a:tcPr marL="91450" marR="91450" marT="45725" marB="45725">
                    <a:solidFill>
                      <a:srgbClr val="E0BBF9"/>
                    </a:solidFill>
                  </a:tcPr>
                </a:tc>
                <a:extLst>
                  <a:ext uri="{0D108BD9-81ED-4DB2-BD59-A6C34878D82A}">
                    <a16:rowId xmlns:a16="http://schemas.microsoft.com/office/drawing/2014/main" val="10001"/>
                  </a:ext>
                </a:extLst>
              </a:tr>
              <a:tr h="787950">
                <a:tc>
                  <a:txBody>
                    <a:bodyPr/>
                    <a:lstStyle/>
                    <a:p>
                      <a:pPr marL="0" marR="0" lvl="0" indent="0" algn="l" rtl="0">
                        <a:spcBef>
                          <a:spcPts val="0"/>
                        </a:spcBef>
                        <a:buSzPct val="25000"/>
                        <a:buNone/>
                      </a:pPr>
                      <a:r>
                        <a:rPr lang="en-US" sz="1800"/>
                        <a:t>date_enrolled</a:t>
                      </a:r>
                    </a:p>
                  </a:txBody>
                  <a:tcPr marL="91450" marR="91450" marT="45725" marB="45725">
                    <a:solidFill>
                      <a:srgbClr val="E0BBF9"/>
                    </a:solidFill>
                  </a:tcPr>
                </a:tc>
                <a:tc>
                  <a:txBody>
                    <a:bodyPr/>
                    <a:lstStyle/>
                    <a:p>
                      <a:pPr marL="0" marR="0" lvl="0" indent="0" algn="l" rtl="0">
                        <a:spcBef>
                          <a:spcPts val="0"/>
                        </a:spcBef>
                        <a:buSzPct val="25000"/>
                        <a:buNone/>
                      </a:pPr>
                      <a:r>
                        <a:rPr lang="en-US" sz="1800"/>
                        <a:t>date</a:t>
                      </a:r>
                    </a:p>
                  </a:txBody>
                  <a:tcPr marL="91450" marR="91450" marT="45725" marB="45725">
                    <a:solidFill>
                      <a:srgbClr val="E0BBF9"/>
                    </a:solidFill>
                  </a:tcPr>
                </a:tc>
                <a:tc>
                  <a:txBody>
                    <a:bodyPr/>
                    <a:lstStyle/>
                    <a:p>
                      <a:pPr marL="0" marR="0" lvl="0" indent="0" algn="l" rtl="0">
                        <a:spcBef>
                          <a:spcPts val="0"/>
                        </a:spcBef>
                        <a:buSzPct val="25000"/>
                        <a:buNone/>
                      </a:pPr>
                      <a:r>
                        <a:rPr lang="en-US" sz="1800"/>
                        <a:t>Initial subject enrollment date</a:t>
                      </a:r>
                    </a:p>
                  </a:txBody>
                  <a:tcPr marL="91450" marR="91450" marT="45725" marB="45725">
                    <a:solidFill>
                      <a:srgbClr val="E0BBF9"/>
                    </a:solidFill>
                  </a:tcPr>
                </a:tc>
                <a:tc>
                  <a:txBody>
                    <a:bodyPr/>
                    <a:lstStyle/>
                    <a:p>
                      <a:pPr marL="0" marR="0" lvl="0" indent="0" algn="l" rtl="0">
                        <a:spcBef>
                          <a:spcPts val="0"/>
                        </a:spcBef>
                        <a:buSzPct val="25000"/>
                        <a:buNone/>
                      </a:pPr>
                      <a:r>
                        <a:rPr lang="en-US" sz="1800"/>
                        <a:t>Date in format YYYY-MM-DD; All dates later than 2011-09-01</a:t>
                      </a:r>
                    </a:p>
                  </a:txBody>
                  <a:tcPr marL="91450" marR="91450" marT="45725" marB="45725">
                    <a:solidFill>
                      <a:srgbClr val="E0BBF9"/>
                    </a:solidFill>
                  </a:tcPr>
                </a:tc>
                <a:tc>
                  <a:txBody>
                    <a:bodyPr/>
                    <a:lstStyle/>
                    <a:p>
                      <a:pPr marL="0" marR="0" lvl="0" indent="0" algn="l" rtl="0">
                        <a:spcBef>
                          <a:spcPts val="0"/>
                        </a:spcBef>
                        <a:buSzPct val="25000"/>
                        <a:buNone/>
                      </a:pPr>
                      <a:endParaRPr sz="1800"/>
                    </a:p>
                  </a:txBody>
                  <a:tcPr marL="91450" marR="91450" marT="45725" marB="45725">
                    <a:solidFill>
                      <a:srgbClr val="E0BBF9"/>
                    </a:solidFill>
                  </a:tcPr>
                </a:tc>
                <a:extLst>
                  <a:ext uri="{0D108BD9-81ED-4DB2-BD59-A6C34878D82A}">
                    <a16:rowId xmlns:a16="http://schemas.microsoft.com/office/drawing/2014/main" val="10002"/>
                  </a:ext>
                </a:extLst>
              </a:tr>
              <a:tr h="787950">
                <a:tc>
                  <a:txBody>
                    <a:bodyPr/>
                    <a:lstStyle/>
                    <a:p>
                      <a:pPr marL="0" marR="0" lvl="0" indent="0" algn="l" rtl="0">
                        <a:spcBef>
                          <a:spcPts val="0"/>
                        </a:spcBef>
                        <a:buSzPct val="25000"/>
                        <a:buNone/>
                      </a:pPr>
                      <a:r>
                        <a:rPr lang="en-US" sz="1800"/>
                        <a:t>weight</a:t>
                      </a:r>
                    </a:p>
                  </a:txBody>
                  <a:tcPr marL="91450" marR="91450" marT="45725" marB="45725">
                    <a:solidFill>
                      <a:srgbClr val="E0BBF9"/>
                    </a:solidFill>
                  </a:tcPr>
                </a:tc>
                <a:tc>
                  <a:txBody>
                    <a:bodyPr/>
                    <a:lstStyle/>
                    <a:p>
                      <a:pPr marL="0" marR="0" lvl="0" indent="0" algn="l" rtl="0">
                        <a:spcBef>
                          <a:spcPts val="0"/>
                        </a:spcBef>
                        <a:buSzPct val="25000"/>
                        <a:buNone/>
                      </a:pPr>
                      <a:r>
                        <a:rPr lang="en-US" sz="1800"/>
                        <a:t>integer</a:t>
                      </a:r>
                    </a:p>
                  </a:txBody>
                  <a:tcPr marL="91450" marR="91450" marT="45725" marB="45725">
                    <a:solidFill>
                      <a:srgbClr val="E0BBF9"/>
                    </a:solidFill>
                  </a:tcPr>
                </a:tc>
                <a:tc>
                  <a:txBody>
                    <a:bodyPr/>
                    <a:lstStyle/>
                    <a:p>
                      <a:pPr marL="0" marR="0" lvl="0" indent="0" algn="l" rtl="0">
                        <a:spcBef>
                          <a:spcPts val="0"/>
                        </a:spcBef>
                        <a:buSzPct val="25000"/>
                        <a:buNone/>
                      </a:pPr>
                      <a:r>
                        <a:rPr lang="en-US" sz="1800"/>
                        <a:t>Weight of subject</a:t>
                      </a:r>
                    </a:p>
                  </a:txBody>
                  <a:tcPr marL="91450" marR="91450" marT="45725" marB="45725">
                    <a:solidFill>
                      <a:srgbClr val="E0BBF9"/>
                    </a:solidFill>
                  </a:tcPr>
                </a:tc>
                <a:tc>
                  <a:txBody>
                    <a:bodyPr/>
                    <a:lstStyle/>
                    <a:p>
                      <a:pPr marL="0" marR="0" lvl="0" indent="0" algn="l" rtl="0">
                        <a:spcBef>
                          <a:spcPts val="0"/>
                        </a:spcBef>
                        <a:buSzPct val="25000"/>
                        <a:buNone/>
                      </a:pPr>
                      <a:endParaRPr sz="1800"/>
                    </a:p>
                  </a:txBody>
                  <a:tcPr marL="91450" marR="91450" marT="45725" marB="45725">
                    <a:solidFill>
                      <a:srgbClr val="E0BBF9"/>
                    </a:solidFill>
                  </a:tcPr>
                </a:tc>
                <a:tc>
                  <a:txBody>
                    <a:bodyPr/>
                    <a:lstStyle/>
                    <a:p>
                      <a:pPr marL="0" marR="0" lvl="0" indent="0" algn="l" rtl="0">
                        <a:spcBef>
                          <a:spcPts val="0"/>
                        </a:spcBef>
                        <a:buSzPct val="25000"/>
                        <a:buNone/>
                      </a:pPr>
                      <a:r>
                        <a:rPr lang="en-US" sz="1800"/>
                        <a:t>lbs</a:t>
                      </a:r>
                    </a:p>
                  </a:txBody>
                  <a:tcPr marL="91450" marR="91450" marT="45725" marB="45725">
                    <a:solidFill>
                      <a:srgbClr val="E0BBF9"/>
                    </a:solidFill>
                  </a:tcPr>
                </a:tc>
                <a:extLst>
                  <a:ext uri="{0D108BD9-81ED-4DB2-BD59-A6C34878D82A}">
                    <a16:rowId xmlns:a16="http://schemas.microsoft.com/office/drawing/2014/main" val="10003"/>
                  </a:ext>
                </a:extLst>
              </a:tr>
            </a:tbl>
          </a:graphicData>
        </a:graphic>
      </p:graphicFrame>
      <p:sp>
        <p:nvSpPr>
          <p:cNvPr id="1199" name="Shape 119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75</a:t>
            </a:fld>
            <a:endParaRPr lang="en-US"/>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Document your variable names</a:t>
            </a:r>
            <a:endParaRPr lang="en-US" b="1"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204"/>
        <p:cNvGrpSpPr/>
        <p:nvPr/>
      </p:nvGrpSpPr>
      <p:grpSpPr>
        <a:xfrm>
          <a:off x="0" y="0"/>
          <a:ext cx="0" cy="0"/>
          <a:chOff x="0" y="0"/>
          <a:chExt cx="0" cy="0"/>
        </a:xfrm>
      </p:grpSpPr>
      <p:sp>
        <p:nvSpPr>
          <p:cNvPr id="1206" name="Shape 120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76</a:t>
            </a:fld>
            <a:endParaRPr lang="en-US"/>
          </a:p>
        </p:txBody>
      </p:sp>
      <p:pic>
        <p:nvPicPr>
          <p:cNvPr id="1207" name="Shape 1207" descr="Capture.PNG"/>
          <p:cNvPicPr preferRelativeResize="0"/>
          <p:nvPr/>
        </p:nvPicPr>
        <p:blipFill>
          <a:blip r:embed="rId3">
            <a:alphaModFix/>
          </a:blip>
          <a:stretch>
            <a:fillRect/>
          </a:stretch>
        </p:blipFill>
        <p:spPr>
          <a:xfrm>
            <a:off x="652794" y="1688363"/>
            <a:ext cx="7838417" cy="4197761"/>
          </a:xfrm>
          <a:prstGeom prst="rect">
            <a:avLst/>
          </a:prstGeom>
          <a:noFill/>
          <a:ln w="9525" cap="flat" cmpd="sng">
            <a:solidFill>
              <a:srgbClr val="000000"/>
            </a:solidFill>
            <a:prstDash val="solid"/>
            <a:round/>
            <a:headEnd type="none" w="med" len="med"/>
            <a:tailEnd type="none" w="med" len="med"/>
          </a:ln>
        </p:spPr>
      </p:pic>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Data Dictionaries</a:t>
            </a:r>
            <a:endParaRPr lang="en-US" b="1"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Shape 1234"/>
          <p:cNvSpPr/>
          <p:nvPr/>
        </p:nvSpPr>
        <p:spPr>
          <a:xfrm>
            <a:off x="-197050" y="2622150"/>
            <a:ext cx="9754800" cy="14484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solidFill>
                <a:srgbClr val="FFFFFF"/>
              </a:solidFill>
            </a:endParaRPr>
          </a:p>
        </p:txBody>
      </p:sp>
      <p:sp>
        <p:nvSpPr>
          <p:cNvPr id="1235" name="Shape 123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77</a:t>
            </a:fld>
            <a:endParaRPr lang="en-US"/>
          </a:p>
        </p:txBody>
      </p:sp>
      <p:sp>
        <p:nvSpPr>
          <p:cNvPr id="1236" name="Shape 1236"/>
          <p:cNvSpPr txBox="1">
            <a:spLocks noGrp="1"/>
          </p:cNvSpPr>
          <p:nvPr>
            <p:ph type="title"/>
          </p:nvPr>
        </p:nvSpPr>
        <p:spPr>
          <a:xfrm>
            <a:off x="490250" y="600200"/>
            <a:ext cx="6367800" cy="5454300"/>
          </a:xfrm>
          <a:prstGeom prst="rect">
            <a:avLst/>
          </a:prstGeom>
        </p:spPr>
        <p:txBody>
          <a:bodyPr lIns="91425" tIns="91425" rIns="91425" bIns="91425" anchor="ctr" anchorCtr="0">
            <a:noAutofit/>
          </a:bodyPr>
          <a:lstStyle/>
          <a:p>
            <a:pPr lvl="0">
              <a:spcBef>
                <a:spcPts val="0"/>
              </a:spcBef>
              <a:buNone/>
            </a:pPr>
            <a:r>
              <a:rPr lang="en-US" b="1">
                <a:solidFill>
                  <a:srgbClr val="FFFFFF"/>
                </a:solidFill>
              </a:rPr>
              <a:t>Workflows</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241"/>
        <p:cNvGrpSpPr/>
        <p:nvPr/>
      </p:nvGrpSpPr>
      <p:grpSpPr>
        <a:xfrm>
          <a:off x="0" y="0"/>
          <a:ext cx="0" cy="0"/>
          <a:chOff x="0" y="0"/>
          <a:chExt cx="0" cy="0"/>
        </a:xfrm>
      </p:grpSpPr>
      <p:sp>
        <p:nvSpPr>
          <p:cNvPr id="8"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Workflows</a:t>
            </a:r>
            <a:endParaRPr lang="en-US" b="1" dirty="0"/>
          </a:p>
        </p:txBody>
      </p:sp>
      <p:pic>
        <p:nvPicPr>
          <p:cNvPr id="1242" name="Shape 1242" descr="https://upload.wikimedia.org/wikipedia/commons/thumb/4/45/Surveyor_Assay_Workflow.jpg/750px-Surveyor_Assay_Workflow.jpg"/>
          <p:cNvPicPr preferRelativeResize="0"/>
          <p:nvPr/>
        </p:nvPicPr>
        <p:blipFill>
          <a:blip r:embed="rId3">
            <a:alphaModFix/>
          </a:blip>
          <a:stretch>
            <a:fillRect/>
          </a:stretch>
        </p:blipFill>
        <p:spPr>
          <a:xfrm>
            <a:off x="1219200" y="1524000"/>
            <a:ext cx="6191250" cy="4953000"/>
          </a:xfrm>
          <a:prstGeom prst="rect">
            <a:avLst/>
          </a:prstGeom>
          <a:noFill/>
          <a:ln>
            <a:noFill/>
          </a:ln>
        </p:spPr>
      </p:pic>
      <p:sp>
        <p:nvSpPr>
          <p:cNvPr id="1243" name="Shape 1243"/>
          <p:cNvSpPr txBox="1"/>
          <p:nvPr/>
        </p:nvSpPr>
        <p:spPr>
          <a:xfrm>
            <a:off x="0" y="6420000"/>
            <a:ext cx="8991300" cy="514200"/>
          </a:xfrm>
          <a:prstGeom prst="rect">
            <a:avLst/>
          </a:prstGeom>
          <a:noFill/>
          <a:ln>
            <a:noFill/>
          </a:ln>
        </p:spPr>
        <p:txBody>
          <a:bodyPr lIns="91425" tIns="91425" rIns="91425" bIns="91425" anchor="ctr" anchorCtr="0">
            <a:noAutofit/>
          </a:bodyPr>
          <a:lstStyle/>
          <a:p>
            <a:pPr lvl="0" rtl="0">
              <a:spcBef>
                <a:spcPts val="0"/>
              </a:spcBef>
              <a:buNone/>
            </a:pPr>
            <a:r>
              <a:rPr lang="en-US" sz="1100"/>
              <a:t>NaomiShomer. Surveyor Assay Workflow. Wikimedia 2016. https://commons.wikimedia.org/wiki/File:Surveyor_Assay_Workflow.jpg</a:t>
            </a:r>
          </a:p>
        </p:txBody>
      </p:sp>
      <p:sp>
        <p:nvSpPr>
          <p:cNvPr id="1246" name="Shape 124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78</a:t>
            </a:fld>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241"/>
        <p:cNvGrpSpPr/>
        <p:nvPr/>
      </p:nvGrpSpPr>
      <p:grpSpPr>
        <a:xfrm>
          <a:off x="0" y="0"/>
          <a:ext cx="0" cy="0"/>
          <a:chOff x="0" y="0"/>
          <a:chExt cx="0" cy="0"/>
        </a:xfrm>
      </p:grpSpPr>
      <p:sp>
        <p:nvSpPr>
          <p:cNvPr id="8"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Workflows</a:t>
            </a:r>
            <a:endParaRPr lang="en-US" b="1" dirty="0"/>
          </a:p>
        </p:txBody>
      </p:sp>
      <p:pic>
        <p:nvPicPr>
          <p:cNvPr id="1242" name="Shape 1242" descr="https://upload.wikimedia.org/wikipedia/commons/thumb/4/45/Surveyor_Assay_Workflow.jpg/750px-Surveyor_Assay_Workflow.jpg"/>
          <p:cNvPicPr preferRelativeResize="0"/>
          <p:nvPr/>
        </p:nvPicPr>
        <p:blipFill>
          <a:blip r:embed="rId3">
            <a:alphaModFix/>
          </a:blip>
          <a:stretch>
            <a:fillRect/>
          </a:stretch>
        </p:blipFill>
        <p:spPr>
          <a:xfrm>
            <a:off x="1219200" y="1524000"/>
            <a:ext cx="6191250" cy="4953000"/>
          </a:xfrm>
          <a:prstGeom prst="rect">
            <a:avLst/>
          </a:prstGeom>
          <a:noFill/>
          <a:ln>
            <a:noFill/>
          </a:ln>
        </p:spPr>
      </p:pic>
      <p:sp>
        <p:nvSpPr>
          <p:cNvPr id="1243" name="Shape 1243"/>
          <p:cNvSpPr txBox="1"/>
          <p:nvPr/>
        </p:nvSpPr>
        <p:spPr>
          <a:xfrm>
            <a:off x="0" y="6420000"/>
            <a:ext cx="8991300" cy="514200"/>
          </a:xfrm>
          <a:prstGeom prst="rect">
            <a:avLst/>
          </a:prstGeom>
          <a:noFill/>
          <a:ln>
            <a:noFill/>
          </a:ln>
        </p:spPr>
        <p:txBody>
          <a:bodyPr lIns="91425" tIns="91425" rIns="91425" bIns="91425" anchor="ctr" anchorCtr="0">
            <a:noAutofit/>
          </a:bodyPr>
          <a:lstStyle/>
          <a:p>
            <a:pPr lvl="0" rtl="0">
              <a:spcBef>
                <a:spcPts val="0"/>
              </a:spcBef>
              <a:buNone/>
            </a:pPr>
            <a:r>
              <a:rPr lang="en-US" sz="1100"/>
              <a:t>NaomiShomer. Surveyor Assay Workflow. Wikimedia 2016. https://commons.wikimedia.org/wiki/File:Surveyor_Assay_Workflow.jpg</a:t>
            </a:r>
          </a:p>
        </p:txBody>
      </p:sp>
      <p:sp>
        <p:nvSpPr>
          <p:cNvPr id="1244" name="Shape 1244"/>
          <p:cNvSpPr txBox="1"/>
          <p:nvPr/>
        </p:nvSpPr>
        <p:spPr>
          <a:xfrm rot="-1990670">
            <a:off x="1246608" y="2724462"/>
            <a:ext cx="7324581" cy="1446660"/>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a:t>
            </a:r>
          </a:p>
        </p:txBody>
      </p:sp>
      <p:sp>
        <p:nvSpPr>
          <p:cNvPr id="1246" name="Shape 124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79</a:t>
            </a:fld>
            <a:endParaRPr lang="en-US"/>
          </a:p>
        </p:txBody>
      </p:sp>
    </p:spTree>
    <p:extLst>
      <p:ext uri="{BB962C8B-B14F-4D97-AF65-F5344CB8AC3E}">
        <p14:creationId xmlns:p14="http://schemas.microsoft.com/office/powerpoint/2010/main" val="30224999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4"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and Data Sharing</a:t>
            </a:r>
            <a:endParaRPr lang="en-US" b="1" dirty="0"/>
          </a:p>
        </p:txBody>
      </p:sp>
      <p:sp>
        <p:nvSpPr>
          <p:cNvPr id="121" name="Shape 121"/>
          <p:cNvSpPr txBox="1">
            <a:spLocks noGrp="1"/>
          </p:cNvSpPr>
          <p:nvPr>
            <p:ph type="body" idx="1"/>
          </p:nvPr>
        </p:nvSpPr>
        <p:spPr>
          <a:xfrm>
            <a:off x="616500" y="1676400"/>
            <a:ext cx="8146500" cy="4555200"/>
          </a:xfrm>
          <a:prstGeom prst="rect">
            <a:avLst/>
          </a:prstGeom>
          <a:noFill/>
          <a:ln>
            <a:noFill/>
          </a:ln>
        </p:spPr>
        <p:txBody>
          <a:bodyPr lIns="0" tIns="0" rIns="0" bIns="0" anchor="t" anchorCtr="0">
            <a:noAutofit/>
          </a:bodyPr>
          <a:lstStyle/>
          <a:p>
            <a:pPr lvl="0">
              <a:buSzPct val="25000"/>
            </a:pPr>
            <a:r>
              <a:rPr lang="en-US" sz="2400" b="1" dirty="0" smtClean="0"/>
              <a:t>NIH Data Sharing Policy (2003)</a:t>
            </a:r>
          </a:p>
          <a:p>
            <a:pPr lvl="0">
              <a:buSzPct val="25000"/>
            </a:pPr>
            <a:r>
              <a:rPr lang="en-US" sz="2400" dirty="0" smtClean="0"/>
              <a:t>All grants &gt;$500K must submit a data sharing plan</a:t>
            </a:r>
          </a:p>
          <a:p>
            <a:pPr lvl="0">
              <a:buSzPct val="25000"/>
            </a:pPr>
            <a:endParaRPr lang="en-US" sz="2400" dirty="0"/>
          </a:p>
          <a:p>
            <a:pPr marL="457200" lvl="0" indent="0" rtl="0">
              <a:spcBef>
                <a:spcPts val="0"/>
              </a:spcBef>
              <a:buNone/>
            </a:pPr>
            <a:endParaRPr sz="2400" dirty="0"/>
          </a:p>
          <a:p>
            <a:pPr lvl="1" rtl="0">
              <a:spcBef>
                <a:spcPts val="0"/>
              </a:spcBef>
              <a:buClr>
                <a:schemeClr val="dk2"/>
              </a:buClr>
              <a:buSzPct val="142857"/>
              <a:buFont typeface="Times New Roman"/>
              <a:buNone/>
            </a:pPr>
            <a:endParaRPr sz="2400" dirty="0"/>
          </a:p>
        </p:txBody>
      </p:sp>
      <p:pic>
        <p:nvPicPr>
          <p:cNvPr id="122" name="Shape 122"/>
          <p:cNvPicPr preferRelativeResize="0"/>
          <p:nvPr/>
        </p:nvPicPr>
        <p:blipFill rotWithShape="1">
          <a:blip r:embed="rId3">
            <a:alphaModFix/>
          </a:blip>
          <a:srcRect/>
          <a:stretch/>
        </p:blipFill>
        <p:spPr>
          <a:xfrm>
            <a:off x="304800" y="152400"/>
            <a:ext cx="1244700" cy="1095000"/>
          </a:xfrm>
          <a:prstGeom prst="rect">
            <a:avLst/>
          </a:prstGeom>
          <a:noFill/>
          <a:ln>
            <a:noFill/>
          </a:ln>
        </p:spPr>
      </p:pic>
      <p:pic>
        <p:nvPicPr>
          <p:cNvPr id="123" name="Shape 123"/>
          <p:cNvPicPr preferRelativeResize="0"/>
          <p:nvPr/>
        </p:nvPicPr>
        <p:blipFill rotWithShape="1">
          <a:blip r:embed="rId4">
            <a:alphaModFix/>
          </a:blip>
          <a:srcRect/>
          <a:stretch/>
        </p:blipFill>
        <p:spPr>
          <a:xfrm>
            <a:off x="5272050" y="4637226"/>
            <a:ext cx="3749100" cy="2105100"/>
          </a:xfrm>
          <a:prstGeom prst="rect">
            <a:avLst/>
          </a:prstGeom>
          <a:noFill/>
          <a:ln>
            <a:noFill/>
          </a:ln>
          <a:effectLst>
            <a:outerShdw blurRad="50799" dist="38100" dir="16200000" rotWithShape="0">
              <a:srgbClr val="000000">
                <a:alpha val="40000"/>
              </a:srgbClr>
            </a:outerShdw>
          </a:effectLst>
        </p:spPr>
      </p:pic>
      <p:sp>
        <p:nvSpPr>
          <p:cNvPr id="125" name="Shape 12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a:t>
            </a:fld>
            <a:endParaRPr lang="en-US"/>
          </a:p>
        </p:txBody>
      </p:sp>
    </p:spTree>
    <p:extLst>
      <p:ext uri="{BB962C8B-B14F-4D97-AF65-F5344CB8AC3E}">
        <p14:creationId xmlns:p14="http://schemas.microsoft.com/office/powerpoint/2010/main" val="373957470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251"/>
        <p:cNvGrpSpPr/>
        <p:nvPr/>
      </p:nvGrpSpPr>
      <p:grpSpPr>
        <a:xfrm>
          <a:off x="0" y="0"/>
          <a:ext cx="0" cy="0"/>
          <a:chOff x="0" y="0"/>
          <a:chExt cx="0" cy="0"/>
        </a:xfrm>
      </p:grpSpPr>
      <p:sp>
        <p:nvSpPr>
          <p:cNvPr id="1252" name="Shape 1252"/>
          <p:cNvSpPr/>
          <p:nvPr/>
        </p:nvSpPr>
        <p:spPr>
          <a:xfrm>
            <a:off x="7848600" y="1295400"/>
            <a:ext cx="762000" cy="304799"/>
          </a:xfrm>
          <a:prstGeom prst="rect">
            <a:avLst/>
          </a:prstGeom>
          <a:solidFill>
            <a:schemeClr val="lt1"/>
          </a:solidFill>
          <a:ln w="9525" cap="flat" cmpd="sng">
            <a:solidFill>
              <a:schemeClr val="lt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253" name="Shape 1253"/>
          <p:cNvSpPr txBox="1"/>
          <p:nvPr/>
        </p:nvSpPr>
        <p:spPr>
          <a:xfrm>
            <a:off x="5850" y="6406500"/>
            <a:ext cx="5989800" cy="527700"/>
          </a:xfrm>
          <a:prstGeom prst="rect">
            <a:avLst/>
          </a:prstGeom>
          <a:noFill/>
          <a:ln>
            <a:noFill/>
          </a:ln>
        </p:spPr>
        <p:txBody>
          <a:bodyPr lIns="91425" tIns="91425" rIns="91425" bIns="91425" anchor="ctr" anchorCtr="0">
            <a:noAutofit/>
          </a:bodyPr>
          <a:lstStyle/>
          <a:p>
            <a:pPr lvl="0" rtl="0">
              <a:spcBef>
                <a:spcPts val="0"/>
              </a:spcBef>
              <a:buNone/>
            </a:pPr>
            <a:r>
              <a:rPr lang="en-US" sz="1100"/>
              <a:t>https://clinicaltrials.gov/ct2/show/record/NCT00797888?term=NCT00797888&amp;rank=1</a:t>
            </a:r>
          </a:p>
        </p:txBody>
      </p:sp>
      <p:grpSp>
        <p:nvGrpSpPr>
          <p:cNvPr id="1254" name="Shape 1254"/>
          <p:cNvGrpSpPr/>
          <p:nvPr/>
        </p:nvGrpSpPr>
        <p:grpSpPr>
          <a:xfrm>
            <a:off x="1295400" y="1600200"/>
            <a:ext cx="6754499" cy="4660520"/>
            <a:chOff x="100023" y="2078373"/>
            <a:chExt cx="6865204" cy="4779626"/>
          </a:xfrm>
        </p:grpSpPr>
        <p:pic>
          <p:nvPicPr>
            <p:cNvPr id="1255" name="Shape 1255"/>
            <p:cNvPicPr preferRelativeResize="0"/>
            <p:nvPr/>
          </p:nvPicPr>
          <p:blipFill rotWithShape="1">
            <a:blip r:embed="rId3">
              <a:alphaModFix/>
            </a:blip>
            <a:srcRect r="24919"/>
            <a:stretch/>
          </p:blipFill>
          <p:spPr>
            <a:xfrm>
              <a:off x="100025" y="3286125"/>
              <a:ext cx="6865200" cy="3571875"/>
            </a:xfrm>
            <a:prstGeom prst="rect">
              <a:avLst/>
            </a:prstGeom>
            <a:noFill/>
            <a:ln w="9525" cap="flat" cmpd="sng">
              <a:solidFill>
                <a:srgbClr val="999999"/>
              </a:solidFill>
              <a:prstDash val="solid"/>
              <a:round/>
              <a:headEnd type="none" w="med" len="med"/>
              <a:tailEnd type="none" w="med" len="med"/>
            </a:ln>
          </p:spPr>
        </p:pic>
        <p:pic>
          <p:nvPicPr>
            <p:cNvPr id="1256" name="Shape 1256"/>
            <p:cNvPicPr preferRelativeResize="0"/>
            <p:nvPr/>
          </p:nvPicPr>
          <p:blipFill rotWithShape="1">
            <a:blip r:embed="rId4">
              <a:alphaModFix/>
            </a:blip>
            <a:srcRect l="261" t="31273" r="24915" b="28789"/>
            <a:stretch/>
          </p:blipFill>
          <p:spPr>
            <a:xfrm>
              <a:off x="100023" y="2078373"/>
              <a:ext cx="6865204" cy="1751951"/>
            </a:xfrm>
            <a:prstGeom prst="rect">
              <a:avLst/>
            </a:prstGeom>
            <a:noFill/>
            <a:ln w="9525" cap="flat" cmpd="sng">
              <a:solidFill>
                <a:srgbClr val="999999"/>
              </a:solidFill>
              <a:prstDash val="solid"/>
              <a:round/>
              <a:headEnd type="none" w="med" len="med"/>
              <a:tailEnd type="none" w="med" len="med"/>
            </a:ln>
          </p:spPr>
        </p:pic>
      </p:grpSp>
      <p:sp>
        <p:nvSpPr>
          <p:cNvPr id="1258" name="Shape 125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80</a:t>
            </a:fld>
            <a:endParaRPr lang="en-US"/>
          </a:p>
        </p:txBody>
      </p:sp>
      <p:sp>
        <p:nvSpPr>
          <p:cNvPr id="10"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Workflows: Clinical Protocols</a:t>
            </a:r>
            <a:endParaRPr lang="en-US" b="1"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251"/>
        <p:cNvGrpSpPr/>
        <p:nvPr/>
      </p:nvGrpSpPr>
      <p:grpSpPr>
        <a:xfrm>
          <a:off x="0" y="0"/>
          <a:ext cx="0" cy="0"/>
          <a:chOff x="0" y="0"/>
          <a:chExt cx="0" cy="0"/>
        </a:xfrm>
      </p:grpSpPr>
      <p:sp>
        <p:nvSpPr>
          <p:cNvPr id="1252" name="Shape 1252"/>
          <p:cNvSpPr/>
          <p:nvPr/>
        </p:nvSpPr>
        <p:spPr>
          <a:xfrm>
            <a:off x="7848600" y="1295400"/>
            <a:ext cx="762000" cy="304799"/>
          </a:xfrm>
          <a:prstGeom prst="rect">
            <a:avLst/>
          </a:prstGeom>
          <a:solidFill>
            <a:schemeClr val="lt1"/>
          </a:solidFill>
          <a:ln w="9525" cap="flat" cmpd="sng">
            <a:solidFill>
              <a:schemeClr val="lt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253" name="Shape 1253"/>
          <p:cNvSpPr txBox="1"/>
          <p:nvPr/>
        </p:nvSpPr>
        <p:spPr>
          <a:xfrm>
            <a:off x="5850" y="6406500"/>
            <a:ext cx="5989800" cy="527700"/>
          </a:xfrm>
          <a:prstGeom prst="rect">
            <a:avLst/>
          </a:prstGeom>
          <a:noFill/>
          <a:ln>
            <a:noFill/>
          </a:ln>
        </p:spPr>
        <p:txBody>
          <a:bodyPr lIns="91425" tIns="91425" rIns="91425" bIns="91425" anchor="ctr" anchorCtr="0">
            <a:noAutofit/>
          </a:bodyPr>
          <a:lstStyle/>
          <a:p>
            <a:pPr lvl="0" rtl="0">
              <a:spcBef>
                <a:spcPts val="0"/>
              </a:spcBef>
              <a:buNone/>
            </a:pPr>
            <a:r>
              <a:rPr lang="en-US" sz="1100"/>
              <a:t>https://clinicaltrials.gov/ct2/show/record/NCT00797888?term=NCT00797888&amp;rank=1</a:t>
            </a:r>
          </a:p>
        </p:txBody>
      </p:sp>
      <p:grpSp>
        <p:nvGrpSpPr>
          <p:cNvPr id="1254" name="Shape 1254"/>
          <p:cNvGrpSpPr/>
          <p:nvPr/>
        </p:nvGrpSpPr>
        <p:grpSpPr>
          <a:xfrm>
            <a:off x="1295400" y="1600200"/>
            <a:ext cx="6754499" cy="4660520"/>
            <a:chOff x="100023" y="2078373"/>
            <a:chExt cx="6865204" cy="4779626"/>
          </a:xfrm>
        </p:grpSpPr>
        <p:pic>
          <p:nvPicPr>
            <p:cNvPr id="1255" name="Shape 1255"/>
            <p:cNvPicPr preferRelativeResize="0"/>
            <p:nvPr/>
          </p:nvPicPr>
          <p:blipFill rotWithShape="1">
            <a:blip r:embed="rId3">
              <a:alphaModFix/>
            </a:blip>
            <a:srcRect r="24919"/>
            <a:stretch/>
          </p:blipFill>
          <p:spPr>
            <a:xfrm>
              <a:off x="100025" y="3286125"/>
              <a:ext cx="6865200" cy="3571875"/>
            </a:xfrm>
            <a:prstGeom prst="rect">
              <a:avLst/>
            </a:prstGeom>
            <a:noFill/>
            <a:ln w="9525" cap="flat" cmpd="sng">
              <a:solidFill>
                <a:srgbClr val="999999"/>
              </a:solidFill>
              <a:prstDash val="solid"/>
              <a:round/>
              <a:headEnd type="none" w="med" len="med"/>
              <a:tailEnd type="none" w="med" len="med"/>
            </a:ln>
          </p:spPr>
        </p:pic>
        <p:pic>
          <p:nvPicPr>
            <p:cNvPr id="1256" name="Shape 1256"/>
            <p:cNvPicPr preferRelativeResize="0"/>
            <p:nvPr/>
          </p:nvPicPr>
          <p:blipFill rotWithShape="1">
            <a:blip r:embed="rId4">
              <a:alphaModFix/>
            </a:blip>
            <a:srcRect l="261" t="31273" r="24915" b="28789"/>
            <a:stretch/>
          </p:blipFill>
          <p:spPr>
            <a:xfrm>
              <a:off x="100023" y="2078373"/>
              <a:ext cx="6865204" cy="1751951"/>
            </a:xfrm>
            <a:prstGeom prst="rect">
              <a:avLst/>
            </a:prstGeom>
            <a:noFill/>
            <a:ln w="9525" cap="flat" cmpd="sng">
              <a:solidFill>
                <a:srgbClr val="999999"/>
              </a:solidFill>
              <a:prstDash val="solid"/>
              <a:round/>
              <a:headEnd type="none" w="med" len="med"/>
              <a:tailEnd type="none" w="med" len="med"/>
            </a:ln>
          </p:spPr>
        </p:pic>
      </p:grpSp>
      <p:sp>
        <p:nvSpPr>
          <p:cNvPr id="1258" name="Shape 125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81</a:t>
            </a:fld>
            <a:endParaRPr lang="en-US"/>
          </a:p>
        </p:txBody>
      </p:sp>
      <p:sp>
        <p:nvSpPr>
          <p:cNvPr id="10"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Workflows: Clinical Protocols</a:t>
            </a:r>
            <a:endParaRPr lang="en-US" b="1" dirty="0"/>
          </a:p>
        </p:txBody>
      </p:sp>
      <p:sp>
        <p:nvSpPr>
          <p:cNvPr id="9" name="Shape 1268"/>
          <p:cNvSpPr txBox="1"/>
          <p:nvPr/>
        </p:nvSpPr>
        <p:spPr>
          <a:xfrm rot="-1990734">
            <a:off x="536823" y="2770801"/>
            <a:ext cx="8608235" cy="1446660"/>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DOCUMENTED</a:t>
            </a:r>
          </a:p>
        </p:txBody>
      </p:sp>
    </p:spTree>
    <p:extLst>
      <p:ext uri="{BB962C8B-B14F-4D97-AF65-F5344CB8AC3E}">
        <p14:creationId xmlns:p14="http://schemas.microsoft.com/office/powerpoint/2010/main" val="205911502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275"/>
        <p:cNvGrpSpPr/>
        <p:nvPr/>
      </p:nvGrpSpPr>
      <p:grpSpPr>
        <a:xfrm>
          <a:off x="0" y="0"/>
          <a:ext cx="0" cy="0"/>
          <a:chOff x="0" y="0"/>
          <a:chExt cx="0" cy="0"/>
        </a:xfrm>
      </p:grpSpPr>
      <p:sp>
        <p:nvSpPr>
          <p:cNvPr id="1276" name="Shape 1276"/>
          <p:cNvSpPr/>
          <p:nvPr/>
        </p:nvSpPr>
        <p:spPr>
          <a:xfrm>
            <a:off x="7848600" y="1295400"/>
            <a:ext cx="762000" cy="304799"/>
          </a:xfrm>
          <a:prstGeom prst="rect">
            <a:avLst/>
          </a:prstGeom>
          <a:solidFill>
            <a:schemeClr val="lt1"/>
          </a:solidFill>
          <a:ln w="9525" cap="flat" cmpd="sng">
            <a:solidFill>
              <a:schemeClr val="lt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278" name="Shape 1278"/>
          <p:cNvSpPr txBox="1">
            <a:spLocks noGrp="1"/>
          </p:cNvSpPr>
          <p:nvPr>
            <p:ph type="body" idx="1"/>
          </p:nvPr>
        </p:nvSpPr>
        <p:spPr>
          <a:xfrm>
            <a:off x="311700" y="1689033"/>
            <a:ext cx="8520600" cy="4555200"/>
          </a:xfrm>
          <a:prstGeom prst="rect">
            <a:avLst/>
          </a:prstGeom>
        </p:spPr>
        <p:txBody>
          <a:bodyPr lIns="91425" tIns="91425" rIns="91425" bIns="91425" anchor="t" anchorCtr="0">
            <a:noAutofit/>
          </a:bodyPr>
          <a:lstStyle/>
          <a:p>
            <a:pPr marL="514350" lvl="0" indent="-285750" rtl="0">
              <a:spcBef>
                <a:spcPts val="0"/>
              </a:spcBef>
              <a:spcAft>
                <a:spcPts val="1000"/>
              </a:spcAft>
              <a:buFont typeface="Arial" panose="020B0604020202020204" pitchFamily="34" charset="0"/>
              <a:buChar char="•"/>
            </a:pPr>
            <a:r>
              <a:rPr lang="en-US" sz="2800" dirty="0"/>
              <a:t>How, when and who will do the work?</a:t>
            </a:r>
          </a:p>
          <a:p>
            <a:pPr marL="514350" lvl="0" indent="-285750" rtl="0">
              <a:spcBef>
                <a:spcPts val="0"/>
              </a:spcBef>
              <a:spcAft>
                <a:spcPts val="1000"/>
              </a:spcAft>
              <a:buFont typeface="Arial" panose="020B0604020202020204" pitchFamily="34" charset="0"/>
              <a:buChar char="•"/>
            </a:pPr>
            <a:r>
              <a:rPr lang="en-US" sz="2800" dirty="0"/>
              <a:t>Will data be reviewed for quality?</a:t>
            </a:r>
          </a:p>
          <a:p>
            <a:pPr marL="514350" lvl="0" indent="-285750">
              <a:spcBef>
                <a:spcPts val="0"/>
              </a:spcBef>
              <a:spcAft>
                <a:spcPts val="1000"/>
              </a:spcAft>
              <a:buFont typeface="Arial" panose="020B0604020202020204" pitchFamily="34" charset="0"/>
              <a:buChar char="•"/>
            </a:pPr>
            <a:r>
              <a:rPr lang="en-US" sz="2800" dirty="0"/>
              <a:t>Who manages the entire process?</a:t>
            </a:r>
          </a:p>
        </p:txBody>
      </p:sp>
      <p:sp>
        <p:nvSpPr>
          <p:cNvPr id="1279" name="Shape 127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82</a:t>
            </a:fld>
            <a:endParaRPr lang="en-US"/>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Workflows: In the weeds</a:t>
            </a:r>
            <a:endParaRPr lang="en-US" b="1" dirty="0"/>
          </a:p>
        </p:txBody>
      </p:sp>
      <p:pic>
        <p:nvPicPr>
          <p:cNvPr id="8" name="Picture 7"/>
          <p:cNvPicPr>
            <a:picLocks noChangeAspect="1"/>
          </p:cNvPicPr>
          <p:nvPr/>
        </p:nvPicPr>
        <p:blipFill rotWithShape="1">
          <a:blip r:embed="rId3"/>
          <a:srcRect t="37500"/>
          <a:stretch/>
        </p:blipFill>
        <p:spPr>
          <a:xfrm>
            <a:off x="2434292" y="4038600"/>
            <a:ext cx="4244809" cy="1993900"/>
          </a:xfrm>
          <a:prstGeom prst="rect">
            <a:avLst/>
          </a:prstGeom>
        </p:spPr>
      </p:pic>
      <p:sp>
        <p:nvSpPr>
          <p:cNvPr id="3" name="Rectangle 2"/>
          <p:cNvSpPr/>
          <p:nvPr/>
        </p:nvSpPr>
        <p:spPr>
          <a:xfrm>
            <a:off x="2464981" y="6559743"/>
            <a:ext cx="6705600" cy="307777"/>
          </a:xfrm>
          <a:prstGeom prst="rect">
            <a:avLst/>
          </a:prstGeom>
        </p:spPr>
        <p:txBody>
          <a:bodyPr wrap="square">
            <a:spAutoFit/>
          </a:bodyPr>
          <a:lstStyle/>
          <a:p>
            <a:pPr algn="r"/>
            <a:r>
              <a:rPr lang="en-US" dirty="0">
                <a:hlinkClick r:id="rId4"/>
              </a:rPr>
              <a:t>http://</a:t>
            </a:r>
            <a:r>
              <a:rPr lang="en-US" dirty="0" smtClean="0">
                <a:hlinkClick r:id="rId4"/>
              </a:rPr>
              <a:t>www.publicdomainpictures.net/pictures/20000/velka/field-of-weeds.jpg</a:t>
            </a:r>
            <a:r>
              <a:rPr lang="en-US" dirty="0" smtClean="0"/>
              <a:t> </a:t>
            </a:r>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275"/>
        <p:cNvGrpSpPr/>
        <p:nvPr/>
      </p:nvGrpSpPr>
      <p:grpSpPr>
        <a:xfrm>
          <a:off x="0" y="0"/>
          <a:ext cx="0" cy="0"/>
          <a:chOff x="0" y="0"/>
          <a:chExt cx="0" cy="0"/>
        </a:xfrm>
      </p:grpSpPr>
      <p:sp>
        <p:nvSpPr>
          <p:cNvPr id="1276" name="Shape 1276"/>
          <p:cNvSpPr/>
          <p:nvPr/>
        </p:nvSpPr>
        <p:spPr>
          <a:xfrm>
            <a:off x="7848600" y="1295400"/>
            <a:ext cx="762000" cy="304799"/>
          </a:xfrm>
          <a:prstGeom prst="rect">
            <a:avLst/>
          </a:prstGeom>
          <a:solidFill>
            <a:schemeClr val="lt1"/>
          </a:solidFill>
          <a:ln w="9525" cap="flat" cmpd="sng">
            <a:solidFill>
              <a:schemeClr val="lt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278" name="Shape 1278"/>
          <p:cNvSpPr txBox="1">
            <a:spLocks noGrp="1"/>
          </p:cNvSpPr>
          <p:nvPr>
            <p:ph type="body" idx="1"/>
          </p:nvPr>
        </p:nvSpPr>
        <p:spPr>
          <a:xfrm>
            <a:off x="311700" y="1689033"/>
            <a:ext cx="8520600" cy="4555200"/>
          </a:xfrm>
          <a:prstGeom prst="rect">
            <a:avLst/>
          </a:prstGeom>
        </p:spPr>
        <p:txBody>
          <a:bodyPr lIns="91425" tIns="91425" rIns="91425" bIns="91425" anchor="t" anchorCtr="0">
            <a:noAutofit/>
          </a:bodyPr>
          <a:lstStyle/>
          <a:p>
            <a:pPr marL="514350" lvl="0" indent="-285750" rtl="0">
              <a:spcBef>
                <a:spcPts val="0"/>
              </a:spcBef>
              <a:spcAft>
                <a:spcPts val="1000"/>
              </a:spcAft>
              <a:buFont typeface="Arial" panose="020B0604020202020204" pitchFamily="34" charset="0"/>
              <a:buChar char="•"/>
            </a:pPr>
            <a:r>
              <a:rPr lang="en-US" sz="2800" dirty="0"/>
              <a:t>How, when and who will do the work?</a:t>
            </a:r>
          </a:p>
          <a:p>
            <a:pPr marL="514350" lvl="0" indent="-285750" rtl="0">
              <a:spcBef>
                <a:spcPts val="0"/>
              </a:spcBef>
              <a:spcAft>
                <a:spcPts val="1000"/>
              </a:spcAft>
              <a:buFont typeface="Arial" panose="020B0604020202020204" pitchFamily="34" charset="0"/>
              <a:buChar char="•"/>
            </a:pPr>
            <a:r>
              <a:rPr lang="en-US" sz="2800" dirty="0"/>
              <a:t>Will data be reviewed for quality?</a:t>
            </a:r>
          </a:p>
          <a:p>
            <a:pPr marL="514350" lvl="0" indent="-285750">
              <a:spcBef>
                <a:spcPts val="0"/>
              </a:spcBef>
              <a:spcAft>
                <a:spcPts val="1000"/>
              </a:spcAft>
              <a:buFont typeface="Arial" panose="020B0604020202020204" pitchFamily="34" charset="0"/>
              <a:buChar char="•"/>
            </a:pPr>
            <a:r>
              <a:rPr lang="en-US" sz="2800" dirty="0"/>
              <a:t>Who manages the entire process?</a:t>
            </a:r>
          </a:p>
        </p:txBody>
      </p:sp>
      <p:sp>
        <p:nvSpPr>
          <p:cNvPr id="1279" name="Shape 127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83</a:t>
            </a:fld>
            <a:endParaRPr lang="en-US"/>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Workflows: In the weeds</a:t>
            </a:r>
            <a:endParaRPr lang="en-US" b="1" dirty="0"/>
          </a:p>
        </p:txBody>
      </p:sp>
      <p:pic>
        <p:nvPicPr>
          <p:cNvPr id="8" name="Picture 7"/>
          <p:cNvPicPr>
            <a:picLocks noChangeAspect="1"/>
          </p:cNvPicPr>
          <p:nvPr/>
        </p:nvPicPr>
        <p:blipFill rotWithShape="1">
          <a:blip r:embed="rId3"/>
          <a:srcRect t="37500"/>
          <a:stretch/>
        </p:blipFill>
        <p:spPr>
          <a:xfrm>
            <a:off x="2434292" y="4038600"/>
            <a:ext cx="4244809" cy="1993900"/>
          </a:xfrm>
          <a:prstGeom prst="rect">
            <a:avLst/>
          </a:prstGeom>
        </p:spPr>
      </p:pic>
      <p:sp>
        <p:nvSpPr>
          <p:cNvPr id="3" name="Rectangle 2"/>
          <p:cNvSpPr/>
          <p:nvPr/>
        </p:nvSpPr>
        <p:spPr>
          <a:xfrm>
            <a:off x="2464981" y="6559743"/>
            <a:ext cx="6705600" cy="307777"/>
          </a:xfrm>
          <a:prstGeom prst="rect">
            <a:avLst/>
          </a:prstGeom>
        </p:spPr>
        <p:txBody>
          <a:bodyPr wrap="square">
            <a:spAutoFit/>
          </a:bodyPr>
          <a:lstStyle/>
          <a:p>
            <a:pPr algn="r"/>
            <a:r>
              <a:rPr lang="en-US" dirty="0">
                <a:hlinkClick r:id="rId4"/>
              </a:rPr>
              <a:t>http://</a:t>
            </a:r>
            <a:r>
              <a:rPr lang="en-US" dirty="0" smtClean="0">
                <a:hlinkClick r:id="rId4"/>
              </a:rPr>
              <a:t>www.publicdomainpictures.net/pictures/20000/velka/field-of-weeds.jpg</a:t>
            </a:r>
            <a:r>
              <a:rPr lang="en-US" dirty="0" smtClean="0"/>
              <a:t> </a:t>
            </a:r>
            <a:endParaRPr lang="en-US" dirty="0"/>
          </a:p>
        </p:txBody>
      </p:sp>
      <p:sp>
        <p:nvSpPr>
          <p:cNvPr id="9" name="Shape 1289"/>
          <p:cNvSpPr txBox="1"/>
          <p:nvPr/>
        </p:nvSpPr>
        <p:spPr>
          <a:xfrm rot="19609266">
            <a:off x="-148976" y="2313601"/>
            <a:ext cx="8608235" cy="1446660"/>
          </a:xfrm>
          <a:prstGeom prst="rect">
            <a:avLst/>
          </a:prstGeom>
          <a:noFill/>
          <a:ln w="38100" cap="flat" cmpd="sng">
            <a:solidFill>
              <a:srgbClr val="FF0000"/>
            </a:solidFill>
            <a:prstDash val="lgDash"/>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SzPct val="25000"/>
              <a:buNone/>
            </a:pPr>
            <a:r>
              <a:rPr lang="en-US" sz="8800" b="1">
                <a:solidFill>
                  <a:srgbClr val="FF0000"/>
                </a:solidFill>
                <a:latin typeface="Arial"/>
                <a:ea typeface="Arial"/>
                <a:cs typeface="Arial"/>
                <a:sym typeface="Arial"/>
              </a:rPr>
              <a:t>DOCUMENTED</a:t>
            </a:r>
          </a:p>
        </p:txBody>
      </p:sp>
    </p:spTree>
    <p:extLst>
      <p:ext uri="{BB962C8B-B14F-4D97-AF65-F5344CB8AC3E}">
        <p14:creationId xmlns:p14="http://schemas.microsoft.com/office/powerpoint/2010/main" val="229156503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294"/>
        <p:cNvGrpSpPr/>
        <p:nvPr/>
      </p:nvGrpSpPr>
      <p:grpSpPr>
        <a:xfrm>
          <a:off x="0" y="0"/>
          <a:ext cx="0" cy="0"/>
          <a:chOff x="0" y="0"/>
          <a:chExt cx="0" cy="0"/>
        </a:xfrm>
      </p:grpSpPr>
      <p:sp>
        <p:nvSpPr>
          <p:cNvPr id="1296" name="Shape 1296"/>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84</a:t>
            </a:fld>
            <a:endParaRPr lang="en-US"/>
          </a:p>
        </p:txBody>
      </p:sp>
      <p:sp>
        <p:nvSpPr>
          <p:cNvPr id="5"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Who is responsible for data management?</a:t>
            </a:r>
            <a:endParaRPr lang="en-US" b="1"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301"/>
        <p:cNvGrpSpPr/>
        <p:nvPr/>
      </p:nvGrpSpPr>
      <p:grpSpPr>
        <a:xfrm>
          <a:off x="0" y="0"/>
          <a:ext cx="0" cy="0"/>
          <a:chOff x="0" y="0"/>
          <a:chExt cx="0" cy="0"/>
        </a:xfrm>
      </p:grpSpPr>
      <p:sp>
        <p:nvSpPr>
          <p:cNvPr id="1303" name="Shape 130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85</a:t>
            </a:fld>
            <a:endParaRPr lang="en-US"/>
          </a:p>
        </p:txBody>
      </p:sp>
      <p:sp>
        <p:nvSpPr>
          <p:cNvPr id="1304" name="Shape 1304"/>
          <p:cNvSpPr txBox="1">
            <a:spLocks noGrp="1"/>
          </p:cNvSpPr>
          <p:nvPr>
            <p:ph type="body" idx="4294967295"/>
          </p:nvPr>
        </p:nvSpPr>
        <p:spPr>
          <a:xfrm>
            <a:off x="381000" y="1570037"/>
            <a:ext cx="8382000" cy="4830900"/>
          </a:xfrm>
          <a:prstGeom prst="rect">
            <a:avLst/>
          </a:prstGeom>
          <a:noFill/>
          <a:ln>
            <a:noFill/>
          </a:ln>
        </p:spPr>
        <p:txBody>
          <a:bodyPr lIns="0" tIns="0" rIns="0" bIns="0" anchor="t" anchorCtr="0">
            <a:noAutofit/>
          </a:bodyPr>
          <a:lstStyle/>
          <a:p>
            <a:pPr marL="0" marR="0" lvl="0" indent="0" algn="ctr" rtl="0">
              <a:spcBef>
                <a:spcPts val="0"/>
              </a:spcBef>
              <a:spcAft>
                <a:spcPts val="0"/>
              </a:spcAft>
              <a:buClr>
                <a:schemeClr val="dk2"/>
              </a:buClr>
              <a:buSzPct val="25000"/>
              <a:buFont typeface="Times New Roman"/>
              <a:buNone/>
            </a:pPr>
            <a:endParaRPr sz="2600" b="0" i="0" u="none" strike="noStrike" cap="none">
              <a:solidFill>
                <a:srgbClr val="580F8B"/>
              </a:solidFill>
            </a:endParaRPr>
          </a:p>
          <a:p>
            <a:pPr marL="0" marR="0" lvl="0" indent="0" algn="ctr" rtl="0">
              <a:spcBef>
                <a:spcPts val="1200"/>
              </a:spcBef>
              <a:spcAft>
                <a:spcPts val="0"/>
              </a:spcAft>
              <a:buClr>
                <a:schemeClr val="dk2"/>
              </a:buClr>
              <a:buSzPct val="25000"/>
              <a:buFont typeface="Times New Roman"/>
              <a:buNone/>
            </a:pPr>
            <a:endParaRPr sz="2600" b="0" i="0" u="none" strike="noStrike" cap="none">
              <a:solidFill>
                <a:srgbClr val="580F8B"/>
              </a:solidFill>
            </a:endParaRPr>
          </a:p>
          <a:p>
            <a:pPr marL="0" marR="0" lvl="0" indent="0" algn="ctr" rtl="0">
              <a:spcBef>
                <a:spcPts val="1200"/>
              </a:spcBef>
              <a:spcAft>
                <a:spcPts val="0"/>
              </a:spcAft>
              <a:buClr>
                <a:schemeClr val="dk2"/>
              </a:buClr>
              <a:buSzPct val="25000"/>
              <a:buFont typeface="Times New Roman"/>
              <a:buNone/>
            </a:pPr>
            <a:r>
              <a:rPr lang="en-US" sz="9600" b="1" i="0" u="none" strike="noStrike" cap="none">
                <a:solidFill>
                  <a:srgbClr val="580F8B"/>
                </a:solidFill>
              </a:rPr>
              <a:t>Everyone!</a:t>
            </a:r>
          </a:p>
          <a:p>
            <a:pPr marL="512762" marR="0" lvl="1" indent="-233362" algn="l" rtl="0">
              <a:spcBef>
                <a:spcPts val="1200"/>
              </a:spcBef>
              <a:spcAft>
                <a:spcPts val="0"/>
              </a:spcAft>
              <a:buClr>
                <a:schemeClr val="dk2"/>
              </a:buClr>
              <a:buSzPct val="100000"/>
              <a:buFont typeface="Times New Roman"/>
              <a:buNone/>
            </a:pPr>
            <a:endParaRPr sz="2000" b="0" i="0" u="none" strike="noStrike" cap="none">
              <a:solidFill>
                <a:srgbClr val="580F8B"/>
              </a:solidFill>
            </a:endParaRPr>
          </a:p>
        </p:txBody>
      </p:sp>
      <p:sp>
        <p:nvSpPr>
          <p:cNvPr id="1305" name="Shape 1305"/>
          <p:cNvSpPr txBox="1"/>
          <p:nvPr/>
        </p:nvSpPr>
        <p:spPr>
          <a:xfrm>
            <a:off x="2853750" y="4557375"/>
            <a:ext cx="3436500" cy="579600"/>
          </a:xfrm>
          <a:prstGeom prst="rect">
            <a:avLst/>
          </a:prstGeom>
          <a:noFill/>
          <a:ln>
            <a:noFill/>
          </a:ln>
        </p:spPr>
        <p:txBody>
          <a:bodyPr lIns="91425" tIns="91425" rIns="91425" bIns="91425" anchor="t" anchorCtr="0">
            <a:noAutofit/>
          </a:bodyPr>
          <a:lstStyle/>
          <a:p>
            <a:pPr lvl="0" algn="ctr">
              <a:spcBef>
                <a:spcPts val="0"/>
              </a:spcBef>
              <a:buNone/>
            </a:pPr>
            <a:r>
              <a:rPr lang="en-US" sz="1800"/>
              <a:t>(but everyone means no one)</a:t>
            </a:r>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Who is responsible for data management?</a:t>
            </a:r>
            <a:endParaRPr lang="en-US" b="1"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sp>
        <p:nvSpPr>
          <p:cNvPr id="1312" name="Shape 1312"/>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lvl="0" rtl="0">
              <a:spcBef>
                <a:spcPts val="0"/>
              </a:spcBef>
              <a:buClr>
                <a:schemeClr val="dk2"/>
              </a:buClr>
              <a:buSzPct val="25000"/>
              <a:buFont typeface="Times New Roman"/>
              <a:buNone/>
            </a:pPr>
            <a:r>
              <a:rPr lang="en-US" sz="2400" b="1"/>
              <a:t>Assign a person to be responsible for ensuring:</a:t>
            </a:r>
          </a:p>
          <a:p>
            <a:pPr marL="739775" lvl="1" indent="-295275" rtl="0">
              <a:spcBef>
                <a:spcPts val="0"/>
              </a:spcBef>
              <a:buSzPct val="100000"/>
              <a:buChar char="✓"/>
            </a:pPr>
            <a:r>
              <a:rPr lang="en-US" sz="2400"/>
              <a:t>Naming conventions adhered to</a:t>
            </a:r>
          </a:p>
          <a:p>
            <a:pPr marL="739775" lvl="1" indent="-295275" rtl="0">
              <a:spcBef>
                <a:spcPts val="0"/>
              </a:spcBef>
              <a:buSzPct val="100000"/>
              <a:buChar char="✓"/>
            </a:pPr>
            <a:r>
              <a:rPr lang="en-US" sz="2400"/>
              <a:t>Minimum documentation</a:t>
            </a:r>
          </a:p>
          <a:p>
            <a:pPr marL="739775" lvl="1" indent="-295275" rtl="0">
              <a:spcBef>
                <a:spcPts val="0"/>
              </a:spcBef>
              <a:buSzPct val="100000"/>
              <a:buChar char="✓"/>
            </a:pPr>
            <a:r>
              <a:rPr lang="en-US" sz="2400"/>
              <a:t>Version controls followed</a:t>
            </a:r>
          </a:p>
          <a:p>
            <a:pPr marL="739775" lvl="1" indent="-295275" rtl="0">
              <a:spcBef>
                <a:spcPts val="0"/>
              </a:spcBef>
              <a:buSzPct val="100000"/>
              <a:buChar char="✓"/>
            </a:pPr>
            <a:r>
              <a:rPr lang="en-US" sz="2400"/>
              <a:t>Data backed up</a:t>
            </a:r>
          </a:p>
          <a:p>
            <a:pPr lvl="1" rtl="0">
              <a:spcBef>
                <a:spcPts val="0"/>
              </a:spcBef>
              <a:buClr>
                <a:schemeClr val="dk2"/>
              </a:buClr>
              <a:buSzPct val="142857"/>
              <a:buFont typeface="Times New Roman"/>
              <a:buNone/>
            </a:pPr>
            <a:endParaRPr sz="2400"/>
          </a:p>
        </p:txBody>
      </p:sp>
      <p:pic>
        <p:nvPicPr>
          <p:cNvPr id="1313" name="Shape 1313"/>
          <p:cNvPicPr preferRelativeResize="0"/>
          <p:nvPr/>
        </p:nvPicPr>
        <p:blipFill rotWithShape="1">
          <a:blip r:embed="rId3">
            <a:alphaModFix/>
          </a:blip>
          <a:srcRect/>
          <a:stretch/>
        </p:blipFill>
        <p:spPr>
          <a:xfrm>
            <a:off x="4800600" y="3810000"/>
            <a:ext cx="3506991" cy="2328861"/>
          </a:xfrm>
          <a:prstGeom prst="rect">
            <a:avLst/>
          </a:prstGeom>
          <a:noFill/>
          <a:ln>
            <a:noFill/>
          </a:ln>
          <a:effectLst>
            <a:outerShdw blurRad="50799" dist="38100" dir="16200000" rotWithShape="0">
              <a:srgbClr val="000000">
                <a:alpha val="40000"/>
              </a:srgbClr>
            </a:outerShdw>
          </a:effectLst>
        </p:spPr>
      </p:pic>
      <p:sp>
        <p:nvSpPr>
          <p:cNvPr id="1314" name="Shape 1314"/>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86</a:t>
            </a:fld>
            <a:endParaRPr lang="en-US"/>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Quality Control</a:t>
            </a:r>
            <a:endParaRPr lang="en-US" b="1"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325"/>
        <p:cNvGrpSpPr/>
        <p:nvPr/>
      </p:nvGrpSpPr>
      <p:grpSpPr>
        <a:xfrm>
          <a:off x="0" y="0"/>
          <a:ext cx="0" cy="0"/>
          <a:chOff x="0" y="0"/>
          <a:chExt cx="0" cy="0"/>
        </a:xfrm>
      </p:grpSpPr>
      <p:sp>
        <p:nvSpPr>
          <p:cNvPr id="1326" name="Shape 1326"/>
          <p:cNvSpPr/>
          <p:nvPr/>
        </p:nvSpPr>
        <p:spPr>
          <a:xfrm>
            <a:off x="-197050" y="2622150"/>
            <a:ext cx="9754800" cy="1448400"/>
          </a:xfrm>
          <a:prstGeom prst="rect">
            <a:avLst/>
          </a:prstGeom>
          <a:solidFill>
            <a:srgbClr val="3D85C6"/>
          </a:solidFill>
          <a:ln>
            <a:noFill/>
          </a:ln>
        </p:spPr>
        <p:txBody>
          <a:bodyPr lIns="91425" tIns="91425" rIns="91425" bIns="91425" anchor="ctr" anchorCtr="0">
            <a:noAutofit/>
          </a:bodyPr>
          <a:lstStyle/>
          <a:p>
            <a:pPr lvl="0">
              <a:spcBef>
                <a:spcPts val="0"/>
              </a:spcBef>
              <a:buNone/>
            </a:pPr>
            <a:endParaRPr/>
          </a:p>
        </p:txBody>
      </p:sp>
      <p:sp>
        <p:nvSpPr>
          <p:cNvPr id="1327" name="Shape 1327"/>
          <p:cNvSpPr txBox="1">
            <a:spLocks noGrp="1"/>
          </p:cNvSpPr>
          <p:nvPr>
            <p:ph type="title"/>
          </p:nvPr>
        </p:nvSpPr>
        <p:spPr>
          <a:xfrm>
            <a:off x="490250" y="600200"/>
            <a:ext cx="6367800" cy="5454300"/>
          </a:xfrm>
          <a:prstGeom prst="rect">
            <a:avLst/>
          </a:prstGeom>
        </p:spPr>
        <p:txBody>
          <a:bodyPr lIns="91425" tIns="91425" rIns="91425" bIns="91425" anchor="ctr" anchorCtr="0">
            <a:noAutofit/>
          </a:bodyPr>
          <a:lstStyle/>
          <a:p>
            <a:pPr lvl="0">
              <a:spcBef>
                <a:spcPts val="0"/>
              </a:spcBef>
              <a:buNone/>
            </a:pPr>
            <a:r>
              <a:rPr lang="en-US" b="1">
                <a:solidFill>
                  <a:srgbClr val="FFFFFF"/>
                </a:solidFill>
              </a:rPr>
              <a:t>Storage</a:t>
            </a:r>
          </a:p>
        </p:txBody>
      </p:sp>
      <p:sp>
        <p:nvSpPr>
          <p:cNvPr id="1328" name="Shape 1328"/>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87</a:t>
            </a:fld>
            <a:endParaRPr 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333"/>
        <p:cNvGrpSpPr/>
        <p:nvPr/>
      </p:nvGrpSpPr>
      <p:grpSpPr>
        <a:xfrm>
          <a:off x="0" y="0"/>
          <a:ext cx="0" cy="0"/>
          <a:chOff x="0" y="0"/>
          <a:chExt cx="0" cy="0"/>
        </a:xfrm>
      </p:grpSpPr>
      <p:sp>
        <p:nvSpPr>
          <p:cNvPr id="1335" name="Shape 1335"/>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marL="285750" lvl="0" indent="-120650" rtl="0">
              <a:spcBef>
                <a:spcPts val="0"/>
              </a:spcBef>
              <a:buChar char="•"/>
            </a:pPr>
            <a:r>
              <a:rPr lang="en-US" dirty="0"/>
              <a:t>Institutional Solution 1</a:t>
            </a:r>
          </a:p>
          <a:p>
            <a:pPr marL="285750" lvl="0" indent="-120650" rtl="0">
              <a:spcBef>
                <a:spcPts val="0"/>
              </a:spcBef>
              <a:buChar char="•"/>
            </a:pPr>
            <a:r>
              <a:rPr lang="en-US" dirty="0"/>
              <a:t>Institutional Solution 2</a:t>
            </a:r>
          </a:p>
          <a:p>
            <a:pPr lvl="0" rtl="0">
              <a:spcBef>
                <a:spcPts val="0"/>
              </a:spcBef>
              <a:buClr>
                <a:schemeClr val="dk2"/>
              </a:buClr>
              <a:buSzPct val="144444"/>
              <a:buFont typeface="Times New Roman"/>
              <a:buNone/>
            </a:pPr>
            <a:endParaRPr dirty="0"/>
          </a:p>
        </p:txBody>
      </p:sp>
      <p:sp>
        <p:nvSpPr>
          <p:cNvPr id="1337" name="Shape 1337"/>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88</a:t>
            </a:fld>
            <a:endParaRPr lang="en-US"/>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Storage @</a:t>
            </a:r>
            <a:endParaRPr lang="en-US" b="1" dirty="0"/>
          </a:p>
        </p:txBody>
      </p:sp>
      <p:sp>
        <p:nvSpPr>
          <p:cNvPr id="3" name="TextBox 2"/>
          <p:cNvSpPr txBox="1"/>
          <p:nvPr/>
        </p:nvSpPr>
        <p:spPr>
          <a:xfrm>
            <a:off x="7088" y="0"/>
            <a:ext cx="9144000" cy="6740307"/>
          </a:xfrm>
          <a:prstGeom prst="rect">
            <a:avLst/>
          </a:prstGeom>
          <a:noFill/>
        </p:spPr>
        <p:txBody>
          <a:bodyPr wrap="square" rtlCol="0">
            <a:spAutoFit/>
          </a:bodyPr>
          <a:lstStyle/>
          <a:p>
            <a:pPr algn="ctr"/>
            <a:r>
              <a:rPr lang="en-US" sz="7200" b="1" dirty="0" smtClean="0">
                <a:solidFill>
                  <a:srgbClr val="FF0000"/>
                </a:solidFill>
              </a:rPr>
              <a:t>Add your institutional content here (e.g. institutional drives, cloud storage, repositories)</a:t>
            </a:r>
            <a:endParaRPr lang="en-US" sz="7200" b="1" dirty="0">
              <a:solidFill>
                <a:srgbClr val="FF0000"/>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342"/>
        <p:cNvGrpSpPr/>
        <p:nvPr/>
      </p:nvGrpSpPr>
      <p:grpSpPr>
        <a:xfrm>
          <a:off x="0" y="0"/>
          <a:ext cx="0" cy="0"/>
          <a:chOff x="0" y="0"/>
          <a:chExt cx="0" cy="0"/>
        </a:xfrm>
      </p:grpSpPr>
      <p:sp>
        <p:nvSpPr>
          <p:cNvPr id="1344" name="Shape 1344"/>
          <p:cNvSpPr txBox="1">
            <a:spLocks noGrp="1"/>
          </p:cNvSpPr>
          <p:nvPr>
            <p:ph type="body" idx="1"/>
          </p:nvPr>
        </p:nvSpPr>
        <p:spPr>
          <a:xfrm>
            <a:off x="311700" y="1536633"/>
            <a:ext cx="8520600" cy="4555200"/>
          </a:xfrm>
          <a:prstGeom prst="rect">
            <a:avLst/>
          </a:prstGeom>
          <a:noFill/>
          <a:ln>
            <a:noFill/>
          </a:ln>
        </p:spPr>
        <p:txBody>
          <a:bodyPr lIns="0" tIns="0" rIns="0" bIns="0" anchor="t" anchorCtr="0">
            <a:noAutofit/>
          </a:bodyPr>
          <a:lstStyle/>
          <a:p>
            <a:pPr lvl="0" rtl="0">
              <a:spcBef>
                <a:spcPts val="0"/>
              </a:spcBef>
              <a:buNone/>
            </a:pPr>
            <a:r>
              <a:rPr lang="en-US" sz="2400" b="1"/>
              <a:t>If you are going to use cloud storage: </a:t>
            </a:r>
          </a:p>
          <a:p>
            <a:pPr marL="512762" lvl="1" indent="-195262" rtl="0">
              <a:spcBef>
                <a:spcPts val="0"/>
              </a:spcBef>
              <a:buSzPct val="100000"/>
              <a:buChar char="•"/>
            </a:pPr>
            <a:r>
              <a:rPr lang="en-US" sz="2400"/>
              <a:t>Check ownership policies</a:t>
            </a:r>
          </a:p>
          <a:p>
            <a:pPr marL="512762" lvl="1" indent="-195262" rtl="0">
              <a:spcBef>
                <a:spcPts val="0"/>
              </a:spcBef>
              <a:buSzPct val="100000"/>
              <a:buChar char="•"/>
            </a:pPr>
            <a:r>
              <a:rPr lang="en-US" sz="2400"/>
              <a:t>Pick &gt;1 provider</a:t>
            </a:r>
          </a:p>
        </p:txBody>
      </p:sp>
      <p:sp>
        <p:nvSpPr>
          <p:cNvPr id="1345" name="Shape 134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89</a:t>
            </a:fld>
            <a:endParaRPr lang="en-US"/>
          </a:p>
        </p:txBody>
      </p:sp>
      <p:sp>
        <p:nvSpPr>
          <p:cNvPr id="1346" name="Shape 1346"/>
          <p:cNvSpPr/>
          <p:nvPr/>
        </p:nvSpPr>
        <p:spPr>
          <a:xfrm>
            <a:off x="2537928" y="3301848"/>
            <a:ext cx="4068144" cy="2915784"/>
          </a:xfrm>
          <a:prstGeom prst="cloud">
            <a:avLst/>
          </a:prstGeom>
          <a:solidFill>
            <a:srgbClr val="CFE2F3"/>
          </a:solidFill>
          <a:ln w="38100"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a:spcBef>
                <a:spcPts val="0"/>
              </a:spcBef>
              <a:buNone/>
            </a:pPr>
            <a:r>
              <a:rPr lang="en-US" sz="3000" b="1"/>
              <a:t>CLOUD STORAGE</a:t>
            </a:r>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Cloud Storage</a:t>
            </a:r>
            <a:endParaRPr 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16500" y="1752600"/>
            <a:ext cx="7308300" cy="4555200"/>
          </a:xfrm>
          <a:prstGeom prst="rect">
            <a:avLst/>
          </a:prstGeom>
          <a:noFill/>
          <a:ln>
            <a:noFill/>
          </a:ln>
        </p:spPr>
        <p:txBody>
          <a:bodyPr lIns="0" tIns="0" rIns="0" bIns="0" anchor="t" anchorCtr="0">
            <a:noAutofit/>
          </a:bodyPr>
          <a:lstStyle/>
          <a:p>
            <a:pPr lvl="0">
              <a:lnSpc>
                <a:spcPct val="100000"/>
              </a:lnSpc>
              <a:spcAft>
                <a:spcPts val="0"/>
              </a:spcAft>
              <a:buSzPct val="25000"/>
            </a:pPr>
            <a:r>
              <a:rPr lang="en-US" sz="2400" b="1" dirty="0" smtClean="0"/>
              <a:t>February 2015 White Paper: </a:t>
            </a:r>
          </a:p>
          <a:p>
            <a:pPr lvl="0">
              <a:buSzPct val="25000"/>
            </a:pPr>
            <a:r>
              <a:rPr lang="en-US" sz="2400" dirty="0" smtClean="0"/>
              <a:t>Plan </a:t>
            </a:r>
            <a:r>
              <a:rPr lang="en-US" sz="2400" dirty="0"/>
              <a:t>for Increasing Access to Scientific Publications and Digital Scientific Data from NIH Funded Scientific Research</a:t>
            </a:r>
          </a:p>
          <a:p>
            <a:pPr lvl="0" rtl="0">
              <a:spcBef>
                <a:spcPts val="0"/>
              </a:spcBef>
              <a:buClr>
                <a:schemeClr val="dk2"/>
              </a:buClr>
              <a:buSzPct val="25000"/>
              <a:buFont typeface="Times New Roman"/>
              <a:buNone/>
            </a:pPr>
            <a:r>
              <a:rPr lang="en-US" sz="2400" b="1" dirty="0" smtClean="0"/>
              <a:t>November 2016 Request for Information: </a:t>
            </a:r>
            <a:r>
              <a:rPr lang="en-US" sz="2400" dirty="0" smtClean="0"/>
              <a:t>Strategies for NIH Data Management, Sharing and Citation</a:t>
            </a:r>
            <a:endParaRPr lang="en-US" sz="2400" dirty="0"/>
          </a:p>
          <a:p>
            <a:pPr marL="457200" lvl="0" indent="0" rtl="0">
              <a:spcBef>
                <a:spcPts val="0"/>
              </a:spcBef>
              <a:buNone/>
            </a:pPr>
            <a:endParaRPr sz="2400" dirty="0"/>
          </a:p>
          <a:p>
            <a:pPr lvl="1" rtl="0">
              <a:spcBef>
                <a:spcPts val="0"/>
              </a:spcBef>
              <a:buClr>
                <a:schemeClr val="dk2"/>
              </a:buClr>
              <a:buSzPct val="142857"/>
              <a:buFont typeface="Times New Roman"/>
              <a:buNone/>
            </a:pPr>
            <a:endParaRPr sz="2400" dirty="0"/>
          </a:p>
        </p:txBody>
      </p:sp>
      <p:pic>
        <p:nvPicPr>
          <p:cNvPr id="123" name="Shape 123"/>
          <p:cNvPicPr preferRelativeResize="0"/>
          <p:nvPr/>
        </p:nvPicPr>
        <p:blipFill rotWithShape="1">
          <a:blip r:embed="rId3">
            <a:alphaModFix/>
          </a:blip>
          <a:srcRect/>
          <a:stretch/>
        </p:blipFill>
        <p:spPr>
          <a:xfrm>
            <a:off x="5272050" y="4637226"/>
            <a:ext cx="3749100" cy="2105100"/>
          </a:xfrm>
          <a:prstGeom prst="rect">
            <a:avLst/>
          </a:prstGeom>
          <a:noFill/>
          <a:ln>
            <a:noFill/>
          </a:ln>
          <a:effectLst>
            <a:outerShdw blurRad="50799" dist="38100" dir="16200000" rotWithShape="0">
              <a:srgbClr val="000000">
                <a:alpha val="40000"/>
              </a:srgbClr>
            </a:outerShdw>
          </a:effectLst>
        </p:spPr>
      </p:pic>
      <p:sp>
        <p:nvSpPr>
          <p:cNvPr id="125" name="Shape 12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9</a:t>
            </a:fld>
            <a:endParaRPr lang="en-US"/>
          </a:p>
        </p:txBody>
      </p:sp>
      <p:sp>
        <p:nvSpPr>
          <p:cNvPr id="8" name="Shape 124"/>
          <p:cNvSpPr txBox="1">
            <a:spLocks noGrp="1"/>
          </p:cNvSpPr>
          <p:nvPr>
            <p:ph type="title"/>
          </p:nvPr>
        </p:nvSpPr>
        <p:spPr>
          <a:xfrm>
            <a:off x="0" y="0"/>
            <a:ext cx="9144000" cy="1356866"/>
          </a:xfrm>
          <a:prstGeom prst="rect">
            <a:avLst/>
          </a:prstGeom>
          <a:solidFill>
            <a:srgbClr val="FFC000"/>
          </a:solidFill>
        </p:spPr>
        <p:txBody>
          <a:bodyPr lIns="91425" tIns="91425" rIns="91425" bIns="91425" anchor="ctr" anchorCtr="0">
            <a:noAutofit/>
          </a:bodyPr>
          <a:lstStyle/>
          <a:p>
            <a:pPr lvl="0" algn="ctr">
              <a:spcBef>
                <a:spcPts val="0"/>
              </a:spcBef>
              <a:buNone/>
            </a:pPr>
            <a:r>
              <a:rPr lang="en-US" b="1" dirty="0" smtClean="0"/>
              <a:t>NIH and Data Management</a:t>
            </a:r>
            <a:endParaRPr lang="en-US" b="1" dirty="0"/>
          </a:p>
        </p:txBody>
      </p:sp>
      <p:pic>
        <p:nvPicPr>
          <p:cNvPr id="9" name="Shape 122"/>
          <p:cNvPicPr preferRelativeResize="0"/>
          <p:nvPr/>
        </p:nvPicPr>
        <p:blipFill rotWithShape="1">
          <a:blip r:embed="rId4">
            <a:alphaModFix/>
          </a:blip>
          <a:srcRect/>
          <a:stretch/>
        </p:blipFill>
        <p:spPr>
          <a:xfrm>
            <a:off x="304800" y="152400"/>
            <a:ext cx="1244700" cy="1095000"/>
          </a:xfrm>
          <a:prstGeom prst="rect">
            <a:avLst/>
          </a:prstGeom>
          <a:noFill/>
          <a:ln>
            <a:noFill/>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351"/>
        <p:cNvGrpSpPr/>
        <p:nvPr/>
      </p:nvGrpSpPr>
      <p:grpSpPr>
        <a:xfrm>
          <a:off x="0" y="0"/>
          <a:ext cx="0" cy="0"/>
          <a:chOff x="0" y="0"/>
          <a:chExt cx="0" cy="0"/>
        </a:xfrm>
      </p:grpSpPr>
      <p:sp>
        <p:nvSpPr>
          <p:cNvPr id="1352" name="Shape 1352"/>
          <p:cNvSpPr txBox="1">
            <a:spLocks noGrp="1"/>
          </p:cNvSpPr>
          <p:nvPr>
            <p:ph type="title"/>
          </p:nvPr>
        </p:nvSpPr>
        <p:spPr>
          <a:xfrm>
            <a:off x="457200" y="2780983"/>
            <a:ext cx="8229600" cy="742949"/>
          </a:xfrm>
          <a:prstGeom prst="rect">
            <a:avLst/>
          </a:prstGeom>
          <a:noFill/>
          <a:ln>
            <a:noFill/>
          </a:ln>
        </p:spPr>
        <p:txBody>
          <a:bodyPr lIns="0" tIns="0" rIns="0" bIns="0" anchor="t" anchorCtr="0">
            <a:noAutofit/>
          </a:bodyPr>
          <a:lstStyle/>
          <a:p>
            <a:pPr marL="0" marR="0" lvl="0" indent="0" algn="ctr" rtl="0">
              <a:spcBef>
                <a:spcPts val="0"/>
              </a:spcBef>
              <a:spcAft>
                <a:spcPts val="0"/>
              </a:spcAft>
              <a:buSzPct val="25000"/>
              <a:buNone/>
            </a:pPr>
            <a:r>
              <a:rPr lang="en-US" sz="4000" b="1" i="0" u="none" strike="noStrike" cap="none">
                <a:solidFill>
                  <a:srgbClr val="000000"/>
                </a:solidFill>
                <a:latin typeface="Arial"/>
                <a:ea typeface="Arial"/>
                <a:cs typeface="Arial"/>
                <a:sym typeface="Arial"/>
              </a:rPr>
              <a:t>Where is data stored in different parts of the workflow?</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extLst>
              <p:ext uri="{D42A27DB-BD31-4B8C-83A1-F6EECF244321}">
                <p14:modId xmlns:p14="http://schemas.microsoft.com/office/powerpoint/2010/main" val="3546600633"/>
              </p:ext>
            </p:extLst>
          </p:nvPr>
        </p:nvGraphicFramePr>
        <p:xfrm>
          <a:off x="990600" y="1427584"/>
          <a:ext cx="7543800" cy="4973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5638800" y="1752600"/>
            <a:ext cx="1851889" cy="369332"/>
          </a:xfrm>
          <a:prstGeom prst="rect">
            <a:avLst/>
          </a:prstGeom>
          <a:noFill/>
        </p:spPr>
        <p:txBody>
          <a:bodyPr wrap="none" rtlCol="0">
            <a:spAutoFit/>
          </a:bodyPr>
          <a:lstStyle/>
          <a:p>
            <a:r>
              <a:rPr lang="en-US" b="1" dirty="0" smtClean="0">
                <a:solidFill>
                  <a:srgbClr val="FF0000"/>
                </a:solidFill>
              </a:rPr>
              <a:t>Lab computer?</a:t>
            </a:r>
            <a:endParaRPr lang="en-US" b="1" dirty="0">
              <a:solidFill>
                <a:srgbClr val="FF0000"/>
              </a:solidFill>
            </a:endParaRPr>
          </a:p>
        </p:txBody>
      </p:sp>
      <p:sp>
        <p:nvSpPr>
          <p:cNvPr id="9"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sz="2800" b="1" dirty="0" smtClean="0">
                <a:solidFill>
                  <a:schemeClr val="tx1"/>
                </a:solidFill>
              </a:rPr>
              <a:t>Data Lifecycle</a:t>
            </a:r>
            <a:endParaRPr lang="en-US" sz="2800" b="1" dirty="0">
              <a:solidFill>
                <a:schemeClr val="tx1"/>
              </a:solidFill>
            </a:endParaRPr>
          </a:p>
        </p:txBody>
      </p:sp>
    </p:spTree>
    <p:extLst>
      <p:ext uri="{BB962C8B-B14F-4D97-AF65-F5344CB8AC3E}">
        <p14:creationId xmlns:p14="http://schemas.microsoft.com/office/powerpoint/2010/main" val="176203348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extLst>
              <p:ext uri="{D42A27DB-BD31-4B8C-83A1-F6EECF244321}">
                <p14:modId xmlns:p14="http://schemas.microsoft.com/office/powerpoint/2010/main" val="2675339830"/>
              </p:ext>
            </p:extLst>
          </p:nvPr>
        </p:nvGraphicFramePr>
        <p:xfrm>
          <a:off x="990600" y="1427584"/>
          <a:ext cx="7543800" cy="4973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7229316" y="4876800"/>
            <a:ext cx="1762284" cy="646331"/>
          </a:xfrm>
          <a:prstGeom prst="rect">
            <a:avLst/>
          </a:prstGeom>
          <a:noFill/>
        </p:spPr>
        <p:txBody>
          <a:bodyPr wrap="none" rtlCol="0">
            <a:spAutoFit/>
          </a:bodyPr>
          <a:lstStyle/>
          <a:p>
            <a:r>
              <a:rPr lang="en-US" b="1" dirty="0" smtClean="0">
                <a:solidFill>
                  <a:srgbClr val="FF0000"/>
                </a:solidFill>
              </a:rPr>
              <a:t>Laptop?</a:t>
            </a:r>
          </a:p>
          <a:p>
            <a:r>
              <a:rPr lang="en-US" b="1" dirty="0" smtClean="0">
                <a:solidFill>
                  <a:srgbClr val="FF0000"/>
                </a:solidFill>
              </a:rPr>
              <a:t>Google Drive?</a:t>
            </a:r>
            <a:endParaRPr lang="en-US" b="1" dirty="0">
              <a:solidFill>
                <a:srgbClr val="FF0000"/>
              </a:solidFill>
            </a:endParaRPr>
          </a:p>
        </p:txBody>
      </p:sp>
      <p:cxnSp>
        <p:nvCxnSpPr>
          <p:cNvPr id="5" name="Straight Arrow Connector 4"/>
          <p:cNvCxnSpPr/>
          <p:nvPr/>
        </p:nvCxnSpPr>
        <p:spPr bwMode="auto">
          <a:xfrm flipH="1" flipV="1">
            <a:off x="7086600" y="4191000"/>
            <a:ext cx="457200" cy="762000"/>
          </a:xfrm>
          <a:prstGeom prst="straightConnector1">
            <a:avLst/>
          </a:prstGeom>
          <a:solidFill>
            <a:schemeClr val="accent1"/>
          </a:solidFill>
          <a:ln w="28575" cap="flat" cmpd="sng" algn="ctr">
            <a:solidFill>
              <a:srgbClr val="FF330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8" name="Straight Arrow Connector 7"/>
          <p:cNvCxnSpPr/>
          <p:nvPr/>
        </p:nvCxnSpPr>
        <p:spPr bwMode="auto">
          <a:xfrm flipH="1">
            <a:off x="6781800" y="5486400"/>
            <a:ext cx="762000" cy="228600"/>
          </a:xfrm>
          <a:prstGeom prst="straightConnector1">
            <a:avLst/>
          </a:prstGeom>
          <a:solidFill>
            <a:schemeClr val="accent1"/>
          </a:solidFill>
          <a:ln w="28575" cap="flat" cmpd="sng" algn="ctr">
            <a:solidFill>
              <a:srgbClr val="FF330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9"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sz="2800" b="1" dirty="0" smtClean="0">
                <a:solidFill>
                  <a:schemeClr val="tx1"/>
                </a:solidFill>
              </a:rPr>
              <a:t>Data Lifecycle</a:t>
            </a:r>
            <a:endParaRPr lang="en-US" sz="2800" b="1" dirty="0">
              <a:solidFill>
                <a:schemeClr val="tx1"/>
              </a:solidFill>
            </a:endParaRPr>
          </a:p>
        </p:txBody>
      </p:sp>
    </p:spTree>
    <p:extLst>
      <p:ext uri="{BB962C8B-B14F-4D97-AF65-F5344CB8AC3E}">
        <p14:creationId xmlns:p14="http://schemas.microsoft.com/office/powerpoint/2010/main" val="22111761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extLst>
              <p:ext uri="{D42A27DB-BD31-4B8C-83A1-F6EECF244321}">
                <p14:modId xmlns:p14="http://schemas.microsoft.com/office/powerpoint/2010/main" val="406225454"/>
              </p:ext>
            </p:extLst>
          </p:nvPr>
        </p:nvGraphicFramePr>
        <p:xfrm>
          <a:off x="990600" y="1427584"/>
          <a:ext cx="7543800" cy="4973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066801" y="5257800"/>
            <a:ext cx="2057400" cy="523220"/>
          </a:xfrm>
          <a:prstGeom prst="rect">
            <a:avLst/>
          </a:prstGeom>
          <a:noFill/>
        </p:spPr>
        <p:txBody>
          <a:bodyPr wrap="square" rtlCol="0">
            <a:spAutoFit/>
          </a:bodyPr>
          <a:lstStyle/>
          <a:p>
            <a:r>
              <a:rPr lang="en-US" b="1" dirty="0" smtClean="0">
                <a:solidFill>
                  <a:srgbClr val="FF0000"/>
                </a:solidFill>
              </a:rPr>
              <a:t>Institutional Server</a:t>
            </a:r>
          </a:p>
          <a:p>
            <a:r>
              <a:rPr lang="en-US" b="1" dirty="0" smtClean="0">
                <a:solidFill>
                  <a:srgbClr val="FF0000"/>
                </a:solidFill>
              </a:rPr>
              <a:t>External HD?</a:t>
            </a:r>
            <a:endParaRPr lang="en-US" b="1" dirty="0">
              <a:solidFill>
                <a:srgbClr val="FF0000"/>
              </a:solidFill>
            </a:endParaRPr>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sz="2800" b="1" dirty="0" smtClean="0">
                <a:solidFill>
                  <a:schemeClr val="tx1"/>
                </a:solidFill>
              </a:rPr>
              <a:t>Data Lifecycle</a:t>
            </a:r>
            <a:endParaRPr lang="en-US" sz="2800" b="1" dirty="0">
              <a:solidFill>
                <a:schemeClr val="tx1"/>
              </a:solidFill>
            </a:endParaRPr>
          </a:p>
        </p:txBody>
      </p:sp>
    </p:spTree>
    <p:extLst>
      <p:ext uri="{BB962C8B-B14F-4D97-AF65-F5344CB8AC3E}">
        <p14:creationId xmlns:p14="http://schemas.microsoft.com/office/powerpoint/2010/main" val="101994317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extLst>
              <p:ext uri="{D42A27DB-BD31-4B8C-83A1-F6EECF244321}">
                <p14:modId xmlns:p14="http://schemas.microsoft.com/office/powerpoint/2010/main" val="455969261"/>
              </p:ext>
            </p:extLst>
          </p:nvPr>
        </p:nvGraphicFramePr>
        <p:xfrm>
          <a:off x="990600" y="1427584"/>
          <a:ext cx="7543800" cy="4973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733879" y="3244334"/>
            <a:ext cx="1856921" cy="369332"/>
          </a:xfrm>
          <a:prstGeom prst="rect">
            <a:avLst/>
          </a:prstGeom>
          <a:noFill/>
        </p:spPr>
        <p:txBody>
          <a:bodyPr wrap="square" rtlCol="0">
            <a:spAutoFit/>
          </a:bodyPr>
          <a:lstStyle/>
          <a:p>
            <a:r>
              <a:rPr lang="en-US" b="1" dirty="0" smtClean="0">
                <a:solidFill>
                  <a:srgbClr val="FF0000"/>
                </a:solidFill>
              </a:rPr>
              <a:t>Repository</a:t>
            </a:r>
          </a:p>
        </p:txBody>
      </p:sp>
      <p:sp>
        <p:nvSpPr>
          <p:cNvPr id="7"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sz="2800" b="1" dirty="0" smtClean="0">
                <a:solidFill>
                  <a:schemeClr val="tx1"/>
                </a:solidFill>
              </a:rPr>
              <a:t>Data Lifecycle</a:t>
            </a:r>
            <a:endParaRPr lang="en-US" sz="2800" b="1" dirty="0">
              <a:solidFill>
                <a:schemeClr val="tx1"/>
              </a:solidFill>
            </a:endParaRPr>
          </a:p>
        </p:txBody>
      </p:sp>
    </p:spTree>
    <p:extLst>
      <p:ext uri="{BB962C8B-B14F-4D97-AF65-F5344CB8AC3E}">
        <p14:creationId xmlns:p14="http://schemas.microsoft.com/office/powerpoint/2010/main" val="400560802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sz="2800" b="1" dirty="0" smtClean="0">
                <a:solidFill>
                  <a:schemeClr val="tx1"/>
                </a:solidFill>
              </a:rPr>
              <a:t>Data Lifecycle</a:t>
            </a:r>
            <a:endParaRPr lang="en-US" sz="2800" b="1" dirty="0">
              <a:solidFill>
                <a:schemeClr val="tx1"/>
              </a:solidFill>
            </a:endParaRPr>
          </a:p>
        </p:txBody>
      </p:sp>
      <p:graphicFrame>
        <p:nvGraphicFramePr>
          <p:cNvPr id="12" name="Diagram 11"/>
          <p:cNvGraphicFramePr/>
          <p:nvPr>
            <p:extLst>
              <p:ext uri="{D42A27DB-BD31-4B8C-83A1-F6EECF244321}">
                <p14:modId xmlns:p14="http://schemas.microsoft.com/office/powerpoint/2010/main" val="1695459568"/>
              </p:ext>
            </p:extLst>
          </p:nvPr>
        </p:nvGraphicFramePr>
        <p:xfrm>
          <a:off x="990600" y="1427584"/>
          <a:ext cx="7543800" cy="4973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rot="19609327">
            <a:off x="789357" y="2800659"/>
            <a:ext cx="7324647" cy="1446550"/>
          </a:xfrm>
          <a:prstGeom prst="rect">
            <a:avLst/>
          </a:prstGeom>
          <a:noFill/>
          <a:ln w="38100">
            <a:solidFill>
              <a:srgbClr val="FF0000"/>
            </a:solidFill>
            <a:prstDash val="lgDash"/>
          </a:ln>
        </p:spPr>
        <p:txBody>
          <a:bodyPr wrap="square" rtlCol="0">
            <a:spAutoFit/>
          </a:bodyPr>
          <a:lstStyle/>
          <a:p>
            <a:pPr algn="ctr"/>
            <a:r>
              <a:rPr lang="en-US" sz="8800" b="1" dirty="0" smtClean="0">
                <a:solidFill>
                  <a:srgbClr val="FF0000"/>
                </a:solidFill>
              </a:rPr>
              <a:t>DOCUMENT</a:t>
            </a:r>
            <a:endParaRPr lang="en-US" sz="8800" b="1" dirty="0">
              <a:solidFill>
                <a:srgbClr val="FF0000"/>
              </a:solidFill>
            </a:endParaRPr>
          </a:p>
        </p:txBody>
      </p:sp>
    </p:spTree>
    <p:extLst>
      <p:ext uri="{BB962C8B-B14F-4D97-AF65-F5344CB8AC3E}">
        <p14:creationId xmlns:p14="http://schemas.microsoft.com/office/powerpoint/2010/main" val="160862945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364"/>
        <p:cNvGrpSpPr/>
        <p:nvPr/>
      </p:nvGrpSpPr>
      <p:grpSpPr>
        <a:xfrm>
          <a:off x="0" y="0"/>
          <a:ext cx="0" cy="0"/>
          <a:chOff x="0" y="0"/>
          <a:chExt cx="0" cy="0"/>
        </a:xfrm>
      </p:grpSpPr>
      <p:pic>
        <p:nvPicPr>
          <p:cNvPr id="1365" name="Shape 1365" descr="C:\Users\readk01\AppData\Local\Microsoft\Windows\Temporary Internet Files\Content.IE5\M4J8ZWZJ\16912-illustration-of-a-globe-pv[1].png"/>
          <p:cNvPicPr preferRelativeResize="0"/>
          <p:nvPr/>
        </p:nvPicPr>
        <p:blipFill rotWithShape="1">
          <a:blip r:embed="rId3">
            <a:alphaModFix/>
          </a:blip>
          <a:srcRect/>
          <a:stretch/>
        </p:blipFill>
        <p:spPr>
          <a:xfrm>
            <a:off x="3200400" y="3282462"/>
            <a:ext cx="2921000" cy="2921000"/>
          </a:xfrm>
          <a:prstGeom prst="rect">
            <a:avLst/>
          </a:prstGeom>
          <a:noFill/>
          <a:ln>
            <a:noFill/>
          </a:ln>
        </p:spPr>
      </p:pic>
      <p:pic>
        <p:nvPicPr>
          <p:cNvPr id="1367" name="Shape 1367" descr="C:\Users\readk01\AppData\Local\Microsoft\Windows\Temporary Internet Files\Content.IE5\DGBRUPJX\paper_01[1].png"/>
          <p:cNvPicPr preferRelativeResize="0"/>
          <p:nvPr/>
        </p:nvPicPr>
        <p:blipFill rotWithShape="1">
          <a:blip r:embed="rId4">
            <a:alphaModFix/>
          </a:blip>
          <a:srcRect/>
          <a:stretch/>
        </p:blipFill>
        <p:spPr>
          <a:xfrm>
            <a:off x="1524000" y="1524000"/>
            <a:ext cx="1574403" cy="1574403"/>
          </a:xfrm>
          <a:prstGeom prst="rect">
            <a:avLst/>
          </a:prstGeom>
          <a:noFill/>
          <a:ln>
            <a:noFill/>
          </a:ln>
        </p:spPr>
      </p:pic>
      <p:pic>
        <p:nvPicPr>
          <p:cNvPr id="1368" name="Shape 1368" descr="C:\Users\readk01\AppData\Local\Microsoft\Windows\Temporary Internet Files\Content.IE5\DGBRUPJX\paper_01[1].png"/>
          <p:cNvPicPr preferRelativeResize="0"/>
          <p:nvPr/>
        </p:nvPicPr>
        <p:blipFill rotWithShape="1">
          <a:blip r:embed="rId4">
            <a:alphaModFix/>
          </a:blip>
          <a:srcRect/>
          <a:stretch/>
        </p:blipFill>
        <p:spPr>
          <a:xfrm>
            <a:off x="2997597" y="1524000"/>
            <a:ext cx="1574403" cy="1574403"/>
          </a:xfrm>
          <a:prstGeom prst="rect">
            <a:avLst/>
          </a:prstGeom>
          <a:noFill/>
          <a:ln>
            <a:noFill/>
          </a:ln>
        </p:spPr>
      </p:pic>
      <p:pic>
        <p:nvPicPr>
          <p:cNvPr id="1369" name="Shape 1369" descr="C:\Users\readk01\AppData\Local\Microsoft\Windows\Temporary Internet Files\Content.IE5\DGBRUPJX\paper_01[1].png"/>
          <p:cNvPicPr preferRelativeResize="0"/>
          <p:nvPr/>
        </p:nvPicPr>
        <p:blipFill rotWithShape="1">
          <a:blip r:embed="rId4">
            <a:alphaModFix/>
          </a:blip>
          <a:srcRect/>
          <a:stretch/>
        </p:blipFill>
        <p:spPr>
          <a:xfrm>
            <a:off x="4419600" y="1524000"/>
            <a:ext cx="1574403" cy="1574403"/>
          </a:xfrm>
          <a:prstGeom prst="rect">
            <a:avLst/>
          </a:prstGeom>
          <a:noFill/>
          <a:ln>
            <a:noFill/>
          </a:ln>
        </p:spPr>
      </p:pic>
      <p:pic>
        <p:nvPicPr>
          <p:cNvPr id="1370" name="Shape 1370" descr="C:\Users\readk01\AppData\Local\Microsoft\Windows\Temporary Internet Files\Content.IE5\DGBRUPJX\paper_01[1].png"/>
          <p:cNvPicPr preferRelativeResize="0"/>
          <p:nvPr/>
        </p:nvPicPr>
        <p:blipFill rotWithShape="1">
          <a:blip r:embed="rId4">
            <a:alphaModFix/>
          </a:blip>
          <a:srcRect/>
          <a:stretch/>
        </p:blipFill>
        <p:spPr>
          <a:xfrm>
            <a:off x="5893196" y="1524000"/>
            <a:ext cx="1574403" cy="1574403"/>
          </a:xfrm>
          <a:prstGeom prst="rect">
            <a:avLst/>
          </a:prstGeom>
          <a:noFill/>
          <a:ln>
            <a:noFill/>
          </a:ln>
        </p:spPr>
      </p:pic>
      <p:sp>
        <p:nvSpPr>
          <p:cNvPr id="1371" name="Shape 1371"/>
          <p:cNvSpPr/>
          <p:nvPr/>
        </p:nvSpPr>
        <p:spPr>
          <a:xfrm rot="-2620179">
            <a:off x="2980057" y="2968267"/>
            <a:ext cx="210936" cy="2122203"/>
          </a:xfrm>
          <a:prstGeom prst="downArrow">
            <a:avLst>
              <a:gd name="adj1" fmla="val 50000"/>
              <a:gd name="adj2" fmla="val 50000"/>
            </a:avLst>
          </a:prstGeom>
          <a:solidFill>
            <a:schemeClr val="accent1"/>
          </a:solidFill>
          <a:ln w="952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372" name="Shape 1372"/>
          <p:cNvSpPr/>
          <p:nvPr/>
        </p:nvSpPr>
        <p:spPr>
          <a:xfrm rot="-1309108">
            <a:off x="3915907" y="3128754"/>
            <a:ext cx="194425" cy="881597"/>
          </a:xfrm>
          <a:prstGeom prst="downArrow">
            <a:avLst>
              <a:gd name="adj1" fmla="val 50000"/>
              <a:gd name="adj2" fmla="val 50000"/>
            </a:avLst>
          </a:prstGeom>
          <a:solidFill>
            <a:schemeClr val="accent1"/>
          </a:solidFill>
          <a:ln w="952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373" name="Shape 1373"/>
          <p:cNvSpPr/>
          <p:nvPr/>
        </p:nvSpPr>
        <p:spPr>
          <a:xfrm rot="1441814">
            <a:off x="4784632" y="3081771"/>
            <a:ext cx="226994" cy="1222701"/>
          </a:xfrm>
          <a:prstGeom prst="downArrow">
            <a:avLst>
              <a:gd name="adj1" fmla="val 50000"/>
              <a:gd name="adj2" fmla="val 50000"/>
            </a:avLst>
          </a:prstGeom>
          <a:solidFill>
            <a:schemeClr val="accent1"/>
          </a:solidFill>
          <a:ln w="952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374" name="Shape 1374"/>
          <p:cNvSpPr/>
          <p:nvPr/>
        </p:nvSpPr>
        <p:spPr>
          <a:xfrm rot="1441814">
            <a:off x="6118376" y="3051339"/>
            <a:ext cx="212235" cy="1855583"/>
          </a:xfrm>
          <a:prstGeom prst="downArrow">
            <a:avLst>
              <a:gd name="adj1" fmla="val 50000"/>
              <a:gd name="adj2" fmla="val 50000"/>
            </a:avLst>
          </a:prstGeom>
          <a:solidFill>
            <a:schemeClr val="accent1"/>
          </a:solidFill>
          <a:ln w="952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Arial"/>
              <a:ea typeface="Arial"/>
              <a:cs typeface="Arial"/>
              <a:sym typeface="Arial"/>
            </a:endParaRPr>
          </a:p>
        </p:txBody>
      </p:sp>
      <p:sp>
        <p:nvSpPr>
          <p:cNvPr id="1375" name="Shape 1375"/>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96</a:t>
            </a:fld>
            <a:endParaRPr lang="en-US"/>
          </a:p>
        </p:txBody>
      </p:sp>
      <p:sp>
        <p:nvSpPr>
          <p:cNvPr id="14"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Multiple locations</a:t>
            </a:r>
            <a:endParaRPr lang="en-US" b="1"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380"/>
        <p:cNvGrpSpPr/>
        <p:nvPr/>
      </p:nvGrpSpPr>
      <p:grpSpPr>
        <a:xfrm>
          <a:off x="0" y="0"/>
          <a:ext cx="0" cy="0"/>
          <a:chOff x="0" y="0"/>
          <a:chExt cx="0" cy="0"/>
        </a:xfrm>
      </p:grpSpPr>
      <p:pic>
        <p:nvPicPr>
          <p:cNvPr id="1382" name="Shape 1382"/>
          <p:cNvPicPr preferRelativeResize="0"/>
          <p:nvPr/>
        </p:nvPicPr>
        <p:blipFill rotWithShape="1">
          <a:blip r:embed="rId3">
            <a:alphaModFix/>
          </a:blip>
          <a:srcRect/>
          <a:stretch/>
        </p:blipFill>
        <p:spPr>
          <a:xfrm>
            <a:off x="1981200" y="1600200"/>
            <a:ext cx="5280611" cy="3886200"/>
          </a:xfrm>
          <a:prstGeom prst="rect">
            <a:avLst/>
          </a:prstGeom>
          <a:noFill/>
          <a:ln>
            <a:noFill/>
          </a:ln>
          <a:effectLst>
            <a:outerShdw blurRad="50799" dist="38100" dir="16200000" rotWithShape="0">
              <a:srgbClr val="000000">
                <a:alpha val="40000"/>
              </a:srgbClr>
            </a:outerShdw>
          </a:effectLst>
        </p:spPr>
      </p:pic>
      <p:sp>
        <p:nvSpPr>
          <p:cNvPr id="1383" name="Shape 138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97</a:t>
            </a:fld>
            <a:endParaRPr lang="en-US"/>
          </a:p>
        </p:txBody>
      </p:sp>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Security Considerations</a:t>
            </a:r>
            <a:endParaRPr lang="en-US" b="1"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380"/>
        <p:cNvGrpSpPr/>
        <p:nvPr/>
      </p:nvGrpSpPr>
      <p:grpSpPr>
        <a:xfrm>
          <a:off x="0" y="0"/>
          <a:ext cx="0" cy="0"/>
          <a:chOff x="0" y="0"/>
          <a:chExt cx="0" cy="0"/>
        </a:xfrm>
      </p:grpSpPr>
      <p:sp>
        <p:nvSpPr>
          <p:cNvPr id="1383" name="Shape 138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98</a:t>
            </a:fld>
            <a:endParaRPr lang="en-US"/>
          </a:p>
        </p:txBody>
      </p:sp>
      <p:sp>
        <p:nvSpPr>
          <p:cNvPr id="6"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Security Considerations</a:t>
            </a:r>
            <a:endParaRPr lang="en-US" b="1" dirty="0"/>
          </a:p>
        </p:txBody>
      </p:sp>
      <p:sp>
        <p:nvSpPr>
          <p:cNvPr id="5" name="CustomShape 1"/>
          <p:cNvSpPr/>
          <p:nvPr/>
        </p:nvSpPr>
        <p:spPr>
          <a:xfrm>
            <a:off x="6305400" y="6585120"/>
            <a:ext cx="2820960" cy="261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100" u="sng" strike="noStrike">
                <a:solidFill>
                  <a:srgbClr val="0097A7"/>
                </a:solidFill>
                <a:latin typeface="Arial"/>
                <a:ea typeface="Arial"/>
              </a:rPr>
              <a:t>http://pixabay.com/p-538722/?no_redirect</a:t>
            </a:r>
            <a:r>
              <a:rPr lang="en-US" sz="1100" strike="noStrike">
                <a:solidFill>
                  <a:srgbClr val="000000"/>
                </a:solidFill>
                <a:latin typeface="Arial"/>
                <a:ea typeface="Arial"/>
              </a:rPr>
              <a:t> </a:t>
            </a:r>
            <a:endParaRPr/>
          </a:p>
        </p:txBody>
      </p:sp>
      <p:pic>
        <p:nvPicPr>
          <p:cNvPr id="7" name="Shape 1391"/>
          <p:cNvPicPr/>
          <p:nvPr/>
        </p:nvPicPr>
        <p:blipFill>
          <a:blip r:embed="rId3"/>
          <a:stretch/>
        </p:blipFill>
        <p:spPr>
          <a:xfrm>
            <a:off x="1523880" y="1638360"/>
            <a:ext cx="6095160" cy="4304520"/>
          </a:xfrm>
          <a:prstGeom prst="rect">
            <a:avLst/>
          </a:prstGeom>
          <a:ln>
            <a:noFill/>
          </a:ln>
        </p:spPr>
      </p:pic>
    </p:spTree>
    <p:extLst>
      <p:ext uri="{BB962C8B-B14F-4D97-AF65-F5344CB8AC3E}">
        <p14:creationId xmlns:p14="http://schemas.microsoft.com/office/powerpoint/2010/main" val="267548026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388"/>
        <p:cNvGrpSpPr/>
        <p:nvPr/>
      </p:nvGrpSpPr>
      <p:grpSpPr>
        <a:xfrm>
          <a:off x="0" y="0"/>
          <a:ext cx="0" cy="0"/>
          <a:chOff x="0" y="0"/>
          <a:chExt cx="0" cy="0"/>
        </a:xfrm>
      </p:grpSpPr>
      <p:sp>
        <p:nvSpPr>
          <p:cNvPr id="1390" name="Shape 1390"/>
          <p:cNvSpPr/>
          <p:nvPr/>
        </p:nvSpPr>
        <p:spPr>
          <a:xfrm>
            <a:off x="6305550" y="6585165"/>
            <a:ext cx="2821605" cy="26160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100" u="sng" dirty="0">
                <a:solidFill>
                  <a:schemeClr val="hlink"/>
                </a:solidFill>
                <a:latin typeface="Arial"/>
                <a:ea typeface="Arial"/>
                <a:cs typeface="Arial"/>
                <a:sym typeface="Arial"/>
                <a:hlinkClick r:id="rId3"/>
              </a:rPr>
              <a:t>http://pixabay.com/p-538722/?no_redirect</a:t>
            </a:r>
            <a:r>
              <a:rPr lang="en-US" sz="1100" dirty="0">
                <a:solidFill>
                  <a:schemeClr val="dk1"/>
                </a:solidFill>
                <a:latin typeface="Arial"/>
                <a:ea typeface="Arial"/>
                <a:cs typeface="Arial"/>
                <a:sym typeface="Arial"/>
              </a:rPr>
              <a:t> </a:t>
            </a:r>
          </a:p>
        </p:txBody>
      </p:sp>
      <p:pic>
        <p:nvPicPr>
          <p:cNvPr id="1391" name="Shape 1391"/>
          <p:cNvPicPr preferRelativeResize="0"/>
          <p:nvPr/>
        </p:nvPicPr>
        <p:blipFill rotWithShape="1">
          <a:blip r:embed="rId4">
            <a:alphaModFix/>
          </a:blip>
          <a:srcRect/>
          <a:stretch/>
        </p:blipFill>
        <p:spPr>
          <a:xfrm>
            <a:off x="1524000" y="1638301"/>
            <a:ext cx="6096000" cy="4305299"/>
          </a:xfrm>
          <a:prstGeom prst="rect">
            <a:avLst/>
          </a:prstGeom>
          <a:noFill/>
          <a:ln>
            <a:noFill/>
          </a:ln>
        </p:spPr>
      </p:pic>
      <p:pic>
        <p:nvPicPr>
          <p:cNvPr id="1392" name="Shape 1392" descr="C:\Users\readk01\AppData\Local\Microsoft\Windows\Temporary Internet Files\Content.IE5\EKKDPWN6\thumb-Signature-Paper-Document-Pencil-166.6-4207[1].gif"/>
          <p:cNvPicPr preferRelativeResize="0"/>
          <p:nvPr/>
        </p:nvPicPr>
        <p:blipFill rotWithShape="1">
          <a:blip r:embed="rId5">
            <a:alphaModFix/>
          </a:blip>
          <a:srcRect/>
          <a:stretch/>
        </p:blipFill>
        <p:spPr>
          <a:xfrm>
            <a:off x="3048000" y="2162176"/>
            <a:ext cx="3257550" cy="3257550"/>
          </a:xfrm>
          <a:prstGeom prst="rect">
            <a:avLst/>
          </a:prstGeom>
          <a:noFill/>
          <a:ln>
            <a:noFill/>
          </a:ln>
        </p:spPr>
      </p:pic>
      <p:sp>
        <p:nvSpPr>
          <p:cNvPr id="1393" name="Shape 1393"/>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a:spcBef>
                <a:spcPts val="0"/>
              </a:spcBef>
              <a:buNone/>
            </a:pPr>
            <a:fld id="{00000000-1234-1234-1234-123412341234}" type="slidenum">
              <a:rPr lang="en-US"/>
              <a:t>99</a:t>
            </a:fld>
            <a:endParaRPr lang="en-US" dirty="0"/>
          </a:p>
        </p:txBody>
      </p:sp>
      <p:sp>
        <p:nvSpPr>
          <p:cNvPr id="8" name="Shape 508"/>
          <p:cNvSpPr txBox="1">
            <a:spLocks noGrp="1"/>
          </p:cNvSpPr>
          <p:nvPr>
            <p:ph type="title"/>
          </p:nvPr>
        </p:nvSpPr>
        <p:spPr>
          <a:xfrm>
            <a:off x="0" y="0"/>
            <a:ext cx="9144000" cy="1356866"/>
          </a:xfrm>
          <a:prstGeom prst="rect">
            <a:avLst/>
          </a:prstGeom>
          <a:solidFill>
            <a:srgbClr val="FFC000"/>
          </a:solidFill>
          <a:ln>
            <a:noFill/>
          </a:ln>
        </p:spPr>
        <p:txBody>
          <a:bodyPr lIns="0" tIns="0" rIns="0" bIns="0" anchor="ctr" anchorCtr="0">
            <a:noAutofit/>
          </a:bodyPr>
          <a:lstStyle/>
          <a:p>
            <a:pPr lvl="0" algn="ctr" rtl="0">
              <a:spcBef>
                <a:spcPts val="0"/>
              </a:spcBef>
              <a:buSzPct val="25000"/>
              <a:buNone/>
            </a:pPr>
            <a:r>
              <a:rPr lang="en-US" b="1" dirty="0" smtClean="0"/>
              <a:t>Security Considerations</a:t>
            </a:r>
            <a:endParaRPr lang="en-US" b="1"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784</TotalTime>
  <Words>9989</Words>
  <Application>Microsoft Office PowerPoint</Application>
  <PresentationFormat>On-screen Show (4:3)</PresentationFormat>
  <Paragraphs>1156</Paragraphs>
  <Slides>144</Slides>
  <Notes>144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144</vt:i4>
      </vt:variant>
    </vt:vector>
  </HeadingPairs>
  <TitlesOfParts>
    <vt:vector size="151" baseType="lpstr">
      <vt:lpstr>Calibri</vt:lpstr>
      <vt:lpstr>Times New Roman</vt:lpstr>
      <vt:lpstr>Source Sans Pro</vt:lpstr>
      <vt:lpstr>Courier New</vt:lpstr>
      <vt:lpstr>Arial</vt:lpstr>
      <vt:lpstr>Franklin Gothic Book</vt:lpstr>
      <vt:lpstr>simple-light-2</vt:lpstr>
      <vt:lpstr>Research Data Management Essentials</vt:lpstr>
      <vt:lpstr>     Data Management?</vt:lpstr>
      <vt:lpstr>What can data management mean for you?</vt:lpstr>
      <vt:lpstr>Learning Objectives</vt:lpstr>
      <vt:lpstr>    What does data management mean  for your future? </vt:lpstr>
      <vt:lpstr>RDM Climate</vt:lpstr>
      <vt:lpstr>PowerPoint Presentation</vt:lpstr>
      <vt:lpstr>NIH and Data Sharing</vt:lpstr>
      <vt:lpstr>NIH and Data Management</vt:lpstr>
      <vt:lpstr>NIH White Paper</vt:lpstr>
      <vt:lpstr>NIH White Paper</vt:lpstr>
      <vt:lpstr>NIH White Paper</vt:lpstr>
      <vt:lpstr>NIH White Paper</vt:lpstr>
      <vt:lpstr>NIH White Paper</vt:lpstr>
      <vt:lpstr>NIH Request for Information</vt:lpstr>
      <vt:lpstr>NIH Genomic Data Sharing Policy</vt:lpstr>
      <vt:lpstr>Publisher requirements</vt:lpstr>
      <vt:lpstr>Publisher requirements</vt:lpstr>
      <vt:lpstr>Publisher requirements</vt:lpstr>
      <vt:lpstr>PowerPoint Presentation</vt:lpstr>
      <vt:lpstr>Publisher requirements</vt:lpstr>
      <vt:lpstr>NIH Rigor and Reproducibility</vt:lpstr>
      <vt:lpstr>NIH Rigor and Reproducibility</vt:lpstr>
      <vt:lpstr>PowerPoint Presentation</vt:lpstr>
      <vt:lpstr>PowerPoint Presentation</vt:lpstr>
      <vt:lpstr>PowerPoint Presentation</vt:lpstr>
      <vt:lpstr>PowerPoint Presentation</vt:lpstr>
      <vt:lpstr>PowerPoint Presentation</vt:lpstr>
      <vt:lpstr>PowerPoint Presentation</vt:lpstr>
      <vt:lpstr>NIH Rigor and Reproducibility</vt:lpstr>
      <vt:lpstr>   Your data   </vt:lpstr>
      <vt:lpstr>But what about…</vt:lpstr>
      <vt:lpstr>and…</vt:lpstr>
      <vt:lpstr>and also…</vt:lpstr>
      <vt:lpstr> Data Danger Zones</vt:lpstr>
      <vt:lpstr>Data Sharing and Management Snafu</vt:lpstr>
      <vt:lpstr>Data management lifecycle</vt:lpstr>
      <vt:lpstr>Think about your current workflow…</vt:lpstr>
      <vt:lpstr>Can you easily locate raw data?</vt:lpstr>
      <vt:lpstr>Can you connect different types of related data you collected?</vt:lpstr>
      <vt:lpstr>Are your naming conventions consistent with others on your team?</vt:lpstr>
      <vt:lpstr>Don’t end up here!</vt:lpstr>
      <vt:lpstr>Don’t end up here!</vt:lpstr>
      <vt:lpstr>Don’t end up here!</vt:lpstr>
      <vt:lpstr>Don’t end up here!</vt:lpstr>
      <vt:lpstr>Don’t end up here!</vt:lpstr>
      <vt:lpstr>Or here!</vt:lpstr>
      <vt:lpstr>    Data management best practices </vt:lpstr>
      <vt:lpstr>Files</vt:lpstr>
      <vt:lpstr>File Names</vt:lpstr>
      <vt:lpstr>File Names</vt:lpstr>
      <vt:lpstr>File Names</vt:lpstr>
      <vt:lpstr>File Names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File names should…</vt:lpstr>
      <vt:lpstr>File names should…</vt:lpstr>
      <vt:lpstr>File names should…</vt:lpstr>
      <vt:lpstr>File names should…</vt:lpstr>
      <vt:lpstr>File names should…</vt:lpstr>
      <vt:lpstr>File names should…</vt:lpstr>
      <vt:lpstr>File names should…</vt:lpstr>
      <vt:lpstr>In the folder…</vt:lpstr>
      <vt:lpstr>In the folder…</vt:lpstr>
      <vt:lpstr>Data Collection</vt:lpstr>
      <vt:lpstr>PowerPoint Presentation</vt:lpstr>
      <vt:lpstr>PowerPoint Presentation</vt:lpstr>
      <vt:lpstr>PowerPoint Presentation</vt:lpstr>
      <vt:lpstr>PowerPoint Presentation</vt:lpstr>
      <vt:lpstr>Document your variable names</vt:lpstr>
      <vt:lpstr>Data Dictionaries</vt:lpstr>
      <vt:lpstr>Workflows</vt:lpstr>
      <vt:lpstr>Workflows</vt:lpstr>
      <vt:lpstr>Workflows</vt:lpstr>
      <vt:lpstr>Workflows: Clinical Protocols</vt:lpstr>
      <vt:lpstr>Workflows: Clinical Protocols</vt:lpstr>
      <vt:lpstr>Workflows: In the weeds</vt:lpstr>
      <vt:lpstr>Workflows: In the weeds</vt:lpstr>
      <vt:lpstr>Who is responsible for data management?</vt:lpstr>
      <vt:lpstr>Who is responsible for data management?</vt:lpstr>
      <vt:lpstr>Quality Control</vt:lpstr>
      <vt:lpstr>Storage</vt:lpstr>
      <vt:lpstr>Storage @</vt:lpstr>
      <vt:lpstr>Cloud Storage</vt:lpstr>
      <vt:lpstr>Where is data stored in different parts of the workflow?</vt:lpstr>
      <vt:lpstr>Data Lifecycle</vt:lpstr>
      <vt:lpstr>Data Lifecycle</vt:lpstr>
      <vt:lpstr>Data Lifecycle</vt:lpstr>
      <vt:lpstr>Data Lifecycle</vt:lpstr>
      <vt:lpstr>Data Lifecycle</vt:lpstr>
      <vt:lpstr>Multiple locations</vt:lpstr>
      <vt:lpstr>Security Considerations</vt:lpstr>
      <vt:lpstr>Security Considerations</vt:lpstr>
      <vt:lpstr>Security Considerations</vt:lpstr>
      <vt:lpstr>Security Considerations: HIPAA</vt:lpstr>
      <vt:lpstr>Security Considerations: HIPAA</vt:lpstr>
      <vt:lpstr>Preservation</vt:lpstr>
      <vt:lpstr>PowerPoint Presentation</vt:lpstr>
      <vt:lpstr>Preservation</vt:lpstr>
      <vt:lpstr>Preservation</vt:lpstr>
      <vt:lpstr>Collection vs Dissemination </vt:lpstr>
      <vt:lpstr>PowerPoint Presentation</vt:lpstr>
      <vt:lpstr>PowerPoint Presentation</vt:lpstr>
      <vt:lpstr>If your data is irreplaceable…</vt:lpstr>
      <vt:lpstr>Encryption and Compression</vt:lpstr>
      <vt:lpstr>PowerPoint Presentation</vt:lpstr>
      <vt:lpstr>Providing Access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Clinical Data Acquisition Standards Harmonization (CDASH)</vt:lpstr>
      <vt:lpstr>Tools for Data Management</vt:lpstr>
      <vt:lpstr>PowerPoint Presentation</vt:lpstr>
      <vt:lpstr>DMP Tool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lpstr>Photo 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0</dc:title>
  <dc:creator>Read, Kevin</dc:creator>
  <cp:lastModifiedBy>Windows User</cp:lastModifiedBy>
  <cp:revision>130</cp:revision>
  <dcterms:modified xsi:type="dcterms:W3CDTF">2018-02-01T18:34:53Z</dcterms:modified>
</cp:coreProperties>
</file>