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7">
  <p:sldMasterIdLst>
    <p:sldMasterId id="2147483648" r:id="rId1"/>
  </p:sldMasterIdLst>
  <p:notesMasterIdLst>
    <p:notesMasterId r:id="rId33"/>
  </p:notesMasterIdLst>
  <p:sldIdLst>
    <p:sldId id="257" r:id="rId2"/>
    <p:sldId id="296" r:id="rId3"/>
    <p:sldId id="258" r:id="rId4"/>
    <p:sldId id="351" r:id="rId5"/>
    <p:sldId id="342" r:id="rId6"/>
    <p:sldId id="266" r:id="rId7"/>
    <p:sldId id="270" r:id="rId8"/>
    <p:sldId id="364" r:id="rId9"/>
    <p:sldId id="370" r:id="rId10"/>
    <p:sldId id="324" r:id="rId11"/>
    <p:sldId id="288" r:id="rId12"/>
    <p:sldId id="354" r:id="rId13"/>
    <p:sldId id="357" r:id="rId14"/>
    <p:sldId id="346" r:id="rId15"/>
    <p:sldId id="316" r:id="rId16"/>
    <p:sldId id="317" r:id="rId17"/>
    <p:sldId id="318" r:id="rId18"/>
    <p:sldId id="320" r:id="rId19"/>
    <p:sldId id="336" r:id="rId20"/>
    <p:sldId id="341" r:id="rId21"/>
    <p:sldId id="337" r:id="rId22"/>
    <p:sldId id="345" r:id="rId23"/>
    <p:sldId id="340" r:id="rId24"/>
    <p:sldId id="366" r:id="rId25"/>
    <p:sldId id="368" r:id="rId26"/>
    <p:sldId id="321" r:id="rId27"/>
    <p:sldId id="330" r:id="rId28"/>
    <p:sldId id="331" r:id="rId29"/>
    <p:sldId id="332" r:id="rId30"/>
    <p:sldId id="363" r:id="rId31"/>
    <p:sldId id="298"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722" autoAdjust="0"/>
    <p:restoredTop sz="94660"/>
  </p:normalViewPr>
  <p:slideViewPr>
    <p:cSldViewPr>
      <p:cViewPr varScale="1">
        <p:scale>
          <a:sx n="68" d="100"/>
          <a:sy n="68" d="100"/>
        </p:scale>
        <p:origin x="-156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C383C5-2658-4AD7-8B20-20C9180A3467}" type="datetimeFigureOut">
              <a:rPr lang="en-US" smtClean="0"/>
              <a:pPr/>
              <a:t>07-Jun-15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FB196C-4DA0-42AE-9F80-4F08DC6A24A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9AB983-38EA-4197-8E02-583E8A9C97F1}" type="datetime1">
              <a:rPr lang="en-US" smtClean="0"/>
              <a:pPr/>
              <a:t>07-Jun-15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B920-8DA9-453A-B4F1-9BE1E04F5D9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B9F93D-E6F4-489E-AB72-210278A18341}" type="datetime1">
              <a:rPr lang="en-US" smtClean="0"/>
              <a:pPr/>
              <a:t>07-Jun-15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B920-8DA9-453A-B4F1-9BE1E04F5D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04D794-66FC-4D5E-B8F4-54ABF04999CD}" type="datetime1">
              <a:rPr lang="en-US" smtClean="0"/>
              <a:pPr/>
              <a:t>07-Jun-15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B920-8DA9-453A-B4F1-9BE1E04F5D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451FA2-A697-4DAF-A4D3-DB92319F528F}" type="datetime1">
              <a:rPr lang="en-US" smtClean="0"/>
              <a:pPr/>
              <a:t>07-Jun-15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B920-8DA9-453A-B4F1-9BE1E04F5D9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3E4759-637E-4763-BAA9-BAC770663314}" type="datetime1">
              <a:rPr lang="en-US" smtClean="0"/>
              <a:pPr/>
              <a:t>07-Jun-15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30B920-8DA9-453A-B4F1-9BE1E04F5D9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4A4BBF-6429-4DD1-BAE3-1C00510C275F}" type="datetime1">
              <a:rPr lang="en-US" smtClean="0"/>
              <a:pPr/>
              <a:t>07-Jun-15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B920-8DA9-453A-B4F1-9BE1E04F5D9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3443B6-CC0F-4B8C-8FB2-B7C9E41E59F3}" type="datetime1">
              <a:rPr lang="en-US" smtClean="0"/>
              <a:pPr/>
              <a:t>07-Jun-15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30B920-8DA9-453A-B4F1-9BE1E04F5D9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D0B593-678B-48D9-B2EE-6DCC88BDAC3C}" type="datetime1">
              <a:rPr lang="en-US" smtClean="0"/>
              <a:pPr/>
              <a:t>07-Jun-15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30B920-8DA9-453A-B4F1-9BE1E04F5D9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2031CF-DDCD-48CC-8ED2-70D1EA3BDACD}" type="datetime1">
              <a:rPr lang="en-US" smtClean="0"/>
              <a:pPr/>
              <a:t>07-Jun-15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30B920-8DA9-453A-B4F1-9BE1E04F5D9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B33037-BCA5-4B69-9500-A62C323D7392}" type="datetime1">
              <a:rPr lang="en-US" smtClean="0"/>
              <a:pPr/>
              <a:t>07-Jun-15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B920-8DA9-453A-B4F1-9BE1E04F5D9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F0FB7F-6688-4F07-AB92-326F0EAFB861}" type="datetime1">
              <a:rPr lang="en-US" smtClean="0"/>
              <a:pPr/>
              <a:t>07-Jun-15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30B920-8DA9-453A-B4F1-9BE1E04F5D9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2D8F60-AD20-45C8-984C-E5B69CB1E53F}" type="datetime1">
              <a:rPr lang="en-US" smtClean="0"/>
              <a:pPr/>
              <a:t>07-Jun-15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30B920-8DA9-453A-B4F1-9BE1E04F5D9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468562"/>
          </a:xfrm>
        </p:spPr>
        <p:txBody>
          <a:bodyPr/>
          <a:lstStyle/>
          <a:p>
            <a:r>
              <a:rPr lang="en-US" b="1" dirty="0" smtClean="0"/>
              <a:t> </a:t>
            </a:r>
            <a:endParaRPr lang="en-US" b="1" dirty="0"/>
          </a:p>
        </p:txBody>
      </p:sp>
      <p:sp>
        <p:nvSpPr>
          <p:cNvPr id="3" name="Content Placeholder 2"/>
          <p:cNvSpPr>
            <a:spLocks noGrp="1"/>
          </p:cNvSpPr>
          <p:nvPr>
            <p:ph idx="1"/>
          </p:nvPr>
        </p:nvSpPr>
        <p:spPr>
          <a:xfrm>
            <a:off x="152400" y="1447800"/>
            <a:ext cx="8839200" cy="5257800"/>
          </a:xfrm>
        </p:spPr>
        <p:txBody>
          <a:bodyPr>
            <a:noAutofit/>
          </a:bodyPr>
          <a:lstStyle/>
          <a:p>
            <a:pPr>
              <a:lnSpc>
                <a:spcPct val="120000"/>
              </a:lnSpc>
              <a:buNone/>
            </a:pPr>
            <a:endParaRPr lang="en-US" sz="700" dirty="0" smtClean="0">
              <a:latin typeface="Arial" pitchFamily="34" charset="0"/>
              <a:cs typeface="Arial" pitchFamily="34" charset="0"/>
            </a:endParaRPr>
          </a:p>
          <a:p>
            <a:pPr algn="ctr">
              <a:lnSpc>
                <a:spcPct val="120000"/>
              </a:lnSpc>
              <a:buNone/>
            </a:pPr>
            <a:r>
              <a:rPr lang="en-US" sz="2400" dirty="0" smtClean="0">
                <a:latin typeface="Arial" pitchFamily="34" charset="0"/>
                <a:cs typeface="Arial" pitchFamily="34" charset="0"/>
              </a:rPr>
              <a:t>University Of Gondar</a:t>
            </a:r>
          </a:p>
          <a:p>
            <a:pPr algn="ctr">
              <a:lnSpc>
                <a:spcPct val="120000"/>
              </a:lnSpc>
              <a:buNone/>
            </a:pPr>
            <a:r>
              <a:rPr lang="en-US" sz="2400" dirty="0" smtClean="0">
                <a:latin typeface="Arial" pitchFamily="34" charset="0"/>
                <a:cs typeface="Arial" pitchFamily="34" charset="0"/>
              </a:rPr>
              <a:t>College of Medicine and Health Sciences</a:t>
            </a:r>
          </a:p>
          <a:p>
            <a:pPr algn="ctr">
              <a:lnSpc>
                <a:spcPct val="120000"/>
              </a:lnSpc>
              <a:buNone/>
            </a:pPr>
            <a:r>
              <a:rPr lang="en-US" sz="2400" dirty="0" smtClean="0">
                <a:latin typeface="Arial" pitchFamily="34" charset="0"/>
                <a:cs typeface="Arial" pitchFamily="34" charset="0"/>
              </a:rPr>
              <a:t>Institute of Public Health</a:t>
            </a:r>
          </a:p>
          <a:p>
            <a:pPr>
              <a:lnSpc>
                <a:spcPct val="120000"/>
              </a:lnSpc>
              <a:buNone/>
            </a:pPr>
            <a:endParaRPr lang="en-US" sz="2000" dirty="0" smtClean="0">
              <a:latin typeface="Arial" pitchFamily="34" charset="0"/>
              <a:cs typeface="Arial" pitchFamily="34" charset="0"/>
            </a:endParaRPr>
          </a:p>
          <a:p>
            <a:pPr>
              <a:lnSpc>
                <a:spcPct val="120000"/>
              </a:lnSpc>
              <a:buNone/>
            </a:pPr>
            <a:r>
              <a:rPr lang="en-US" sz="2000" dirty="0" smtClean="0">
                <a:latin typeface="Arial" pitchFamily="34" charset="0"/>
                <a:cs typeface="Arial" pitchFamily="34" charset="0"/>
              </a:rPr>
              <a:t>    Determinants of None-adherence To Antiretroviral Therapy Among HIV- Infected Adults In Aksum Town Health Facilities, Tigray Regional State, Ethiopia: Unmatched  case- control study</a:t>
            </a:r>
          </a:p>
          <a:p>
            <a:pPr>
              <a:lnSpc>
                <a:spcPct val="120000"/>
              </a:lnSpc>
              <a:buNone/>
            </a:pPr>
            <a:endParaRPr lang="en-US" sz="2000" dirty="0" smtClean="0">
              <a:latin typeface="Arial" pitchFamily="34" charset="0"/>
              <a:cs typeface="Arial" pitchFamily="34" charset="0"/>
            </a:endParaRPr>
          </a:p>
          <a:p>
            <a:pPr>
              <a:lnSpc>
                <a:spcPct val="120000"/>
              </a:lnSpc>
              <a:buNone/>
            </a:pPr>
            <a:r>
              <a:rPr lang="en-US" sz="2000" dirty="0" smtClean="0">
                <a:latin typeface="Arial" pitchFamily="34" charset="0"/>
                <a:cs typeface="Arial" pitchFamily="34" charset="0"/>
              </a:rPr>
              <a:t>           By: Berhe </a:t>
            </a:r>
            <a:r>
              <a:rPr lang="en-US" sz="2000" dirty="0" err="1" smtClean="0">
                <a:latin typeface="Arial" pitchFamily="34" charset="0"/>
                <a:cs typeface="Arial" pitchFamily="34" charset="0"/>
              </a:rPr>
              <a:t>Beyene</a:t>
            </a:r>
            <a:endParaRPr lang="en-US" sz="2000" dirty="0" smtClean="0">
              <a:latin typeface="Arial" pitchFamily="34" charset="0"/>
              <a:cs typeface="Arial" pitchFamily="34" charset="0"/>
            </a:endParaRPr>
          </a:p>
          <a:p>
            <a:pPr>
              <a:lnSpc>
                <a:spcPct val="120000"/>
              </a:lnSpc>
              <a:buNone/>
            </a:pPr>
            <a:r>
              <a:rPr lang="en-US" sz="2000" dirty="0" smtClean="0">
                <a:latin typeface="Arial" pitchFamily="34" charset="0"/>
                <a:cs typeface="Arial" pitchFamily="34" charset="0"/>
              </a:rPr>
              <a:t>     Advisors:  Professor Yigzaw </a:t>
            </a:r>
            <a:r>
              <a:rPr lang="en-US" sz="2000" dirty="0" err="1" smtClean="0">
                <a:latin typeface="Arial" pitchFamily="34" charset="0"/>
                <a:cs typeface="Arial" pitchFamily="34" charset="0"/>
              </a:rPr>
              <a:t>Kebede</a:t>
            </a:r>
            <a:r>
              <a:rPr lang="en-US" sz="2000" dirty="0" smtClean="0">
                <a:latin typeface="Arial" pitchFamily="34" charset="0"/>
                <a:cs typeface="Arial" pitchFamily="34" charset="0"/>
              </a:rPr>
              <a:t>(MD,MPH,  Professor)</a:t>
            </a:r>
          </a:p>
          <a:p>
            <a:pPr>
              <a:lnSpc>
                <a:spcPct val="120000"/>
              </a:lnSpc>
              <a:buNone/>
            </a:pP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Mr.Yalemzewod</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Assefa</a:t>
            </a:r>
            <a:r>
              <a:rPr lang="en-US" sz="2000" dirty="0" smtClean="0">
                <a:latin typeface="Arial" pitchFamily="34" charset="0"/>
                <a:cs typeface="Arial" pitchFamily="34" charset="0"/>
              </a:rPr>
              <a:t> (MPH)</a:t>
            </a:r>
          </a:p>
          <a:p>
            <a:pPr algn="ctr">
              <a:buNone/>
            </a:pPr>
            <a:r>
              <a:rPr lang="en-US" sz="2000" dirty="0" smtClean="0">
                <a:latin typeface="Arial" pitchFamily="34" charset="0"/>
                <a:cs typeface="Arial" pitchFamily="34" charset="0"/>
              </a:rPr>
              <a:t> </a:t>
            </a:r>
          </a:p>
          <a:p>
            <a:pPr>
              <a:lnSpc>
                <a:spcPct val="150000"/>
              </a:lnSpc>
              <a:buNone/>
            </a:pPr>
            <a:endParaRPr lang="en-US" sz="1600" dirty="0">
              <a:latin typeface="Arial" pitchFamily="34" charset="0"/>
              <a:cs typeface="Arial" pitchFamily="34" charset="0"/>
            </a:endParaRPr>
          </a:p>
        </p:txBody>
      </p:sp>
      <p:pic>
        <p:nvPicPr>
          <p:cNvPr id="4" name="Picture 3" descr="Description: D:\Documents and Settings\Administrator\My Documents\My Pictures\image.jpg"/>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 xmlns:w="http://schemas.openxmlformats.org/wordprocessingml/2006/main" xmlns:w10="urn:schemas-microsoft-com:office:word" xmlns:v="urn:schemas-microsoft-com:vml" xmlns:o="urn:schemas-microsoft-com:office:office" xmlns:arto="http://schemas.microsoft.com/office/word/2006/arto" xmlns:pic="http://schemas.openxmlformats.org/drawingml/2006/picture" xmlns:lc="http://schemas.openxmlformats.org/drawingml/2006/lockedCanvas" val="0"/>
              </a:ext>
            </a:extLst>
          </a:blip>
          <a:srcRect/>
          <a:stretch>
            <a:fillRect/>
          </a:stretch>
        </p:blipFill>
        <p:spPr bwMode="auto">
          <a:xfrm>
            <a:off x="2971800" y="152400"/>
            <a:ext cx="2743200" cy="1371600"/>
          </a:xfrm>
          <a:prstGeom prst="rect">
            <a:avLst/>
          </a:prstGeom>
          <a:noFill/>
          <a:ln>
            <a:noFill/>
          </a:ln>
          <a:extLst>
            <a:ext uri="{909E8E84-426E-40DD-AFC4-6F175D3DCCD1}">
              <a14:hiddenFill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 xmlns:w="http://schemas.openxmlformats.org/wordprocessingml/2006/main" xmlns:w10="urn:schemas-microsoft-com:office:word" xmlns:v="urn:schemas-microsoft-com:vml" xmlns:o="urn:schemas-microsoft-com:office:office" xmlns:arto="http://schemas.microsoft.com/office/word/2006/arto" xmlns:pic="http://schemas.openxmlformats.org/drawingml/2006/picture" xmlns:lc="http://schemas.openxmlformats.org/drawingml/2006/lockedCanvas">
                <a:solidFill>
                  <a:srgbClr val="FFFFFF"/>
                </a:solidFill>
              </a14:hiddenFill>
            </a:ext>
            <a:ext uri="{91240B29-F687-4F45-9708-019B960494DF}">
              <a14:hiddenLine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 xmlns:w="http://schemas.openxmlformats.org/wordprocessingml/2006/main" xmlns:w10="urn:schemas-microsoft-com:office:word" xmlns:v="urn:schemas-microsoft-com:vml" xmlns:o="urn:schemas-microsoft-com:office:office" xmlns:arto="http://schemas.microsoft.com/office/word/2006/arto" xmlns:pic="http://schemas.openxmlformats.org/drawingml/2006/picture" xmlns:lc="http://schemas.openxmlformats.org/drawingml/2006/lockedCanvas" w="9525">
                <a:solidFill>
                  <a:srgbClr val="000000"/>
                </a:solidFill>
                <a:miter lim="800000"/>
                <a:headEnd/>
                <a:tailEnd/>
              </a14:hiddenLine>
            </a:ext>
          </a:extLst>
        </p:spPr>
      </p:pic>
      <p:sp>
        <p:nvSpPr>
          <p:cNvPr id="5" name="Slide Number Placeholder 4"/>
          <p:cNvSpPr>
            <a:spLocks noGrp="1"/>
          </p:cNvSpPr>
          <p:nvPr>
            <p:ph type="sldNum" sz="quarter" idx="12"/>
          </p:nvPr>
        </p:nvSpPr>
        <p:spPr/>
        <p:txBody>
          <a:bodyPr/>
          <a:lstStyle/>
          <a:p>
            <a:fld id="{3930B920-8DA9-453A-B4F1-9BE1E04F5D90}"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57200"/>
          </a:xfrm>
        </p:spPr>
        <p:txBody>
          <a:bodyPr>
            <a:noAutofit/>
          </a:bodyPr>
          <a:lstStyle/>
          <a:p>
            <a:pPr algn="l"/>
            <a:r>
              <a:rPr lang="en-US" sz="3200" b="1" dirty="0" smtClean="0"/>
              <a:t>Sampling procedure </a:t>
            </a:r>
            <a:endParaRPr lang="en-US" sz="3200" dirty="0"/>
          </a:p>
        </p:txBody>
      </p:sp>
      <p:grpSp>
        <p:nvGrpSpPr>
          <p:cNvPr id="67586" name="Group 2"/>
          <p:cNvGrpSpPr>
            <a:grpSpLocks/>
          </p:cNvGrpSpPr>
          <p:nvPr/>
        </p:nvGrpSpPr>
        <p:grpSpPr bwMode="auto">
          <a:xfrm>
            <a:off x="609600" y="609851"/>
            <a:ext cx="7467600" cy="5486150"/>
            <a:chOff x="1665" y="2465"/>
            <a:chExt cx="8077" cy="7983"/>
          </a:xfrm>
        </p:grpSpPr>
        <p:cxnSp>
          <p:nvCxnSpPr>
            <p:cNvPr id="67587" name="AutoShape 3"/>
            <p:cNvCxnSpPr>
              <a:cxnSpLocks noChangeShapeType="1"/>
            </p:cNvCxnSpPr>
            <p:nvPr/>
          </p:nvCxnSpPr>
          <p:spPr bwMode="auto">
            <a:xfrm>
              <a:off x="4672" y="8439"/>
              <a:ext cx="372" cy="322"/>
            </a:xfrm>
            <a:prstGeom prst="straightConnector1">
              <a:avLst/>
            </a:prstGeom>
            <a:noFill/>
            <a:ln w="9525">
              <a:solidFill>
                <a:srgbClr val="000000"/>
              </a:solidFill>
              <a:round/>
              <a:headEnd/>
              <a:tailEnd type="triangle" w="med" len="med"/>
            </a:ln>
          </p:spPr>
        </p:cxnSp>
        <p:cxnSp>
          <p:nvCxnSpPr>
            <p:cNvPr id="67588" name="AutoShape 4"/>
            <p:cNvCxnSpPr>
              <a:cxnSpLocks noChangeShapeType="1"/>
            </p:cNvCxnSpPr>
            <p:nvPr/>
          </p:nvCxnSpPr>
          <p:spPr bwMode="auto">
            <a:xfrm rot="10800000" flipV="1">
              <a:off x="6280" y="8508"/>
              <a:ext cx="466" cy="253"/>
            </a:xfrm>
            <a:prstGeom prst="straightConnector1">
              <a:avLst/>
            </a:prstGeom>
            <a:noFill/>
            <a:ln w="9525">
              <a:solidFill>
                <a:srgbClr val="000000"/>
              </a:solidFill>
              <a:round/>
              <a:headEnd/>
              <a:tailEnd type="triangle" w="med" len="med"/>
            </a:ln>
          </p:spPr>
        </p:cxnSp>
        <p:sp>
          <p:nvSpPr>
            <p:cNvPr id="67589" name="AutoShape 5"/>
            <p:cNvSpPr>
              <a:spLocks noChangeArrowheads="1"/>
            </p:cNvSpPr>
            <p:nvPr/>
          </p:nvSpPr>
          <p:spPr bwMode="auto">
            <a:xfrm>
              <a:off x="3718" y="2465"/>
              <a:ext cx="4283" cy="1009"/>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Arial" pitchFamily="34" charset="0"/>
                  <a:cs typeface="Arial" pitchFamily="34" charset="0"/>
                </a:rPr>
                <a:t>Aksum town </a:t>
              </a:r>
              <a:endParaRPr lang="en-US" sz="1600" b="1" dirty="0" smtClean="0">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N=1351 adults on ART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90" name="AutoShape 6"/>
            <p:cNvSpPr>
              <a:spLocks noChangeArrowheads="1"/>
            </p:cNvSpPr>
            <p:nvPr/>
          </p:nvSpPr>
          <p:spPr bwMode="auto">
            <a:xfrm>
              <a:off x="6962" y="4181"/>
              <a:ext cx="2780" cy="2214"/>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Arial" pitchFamily="34" charset="0"/>
                  <a:cs typeface="Arial" pitchFamily="34" charset="0"/>
                </a:rPr>
                <a:t>Aksum health center</a:t>
              </a:r>
            </a:p>
            <a:p>
              <a:pPr marL="0" marR="0" lvl="0" indent="0" algn="ctr" defTabSz="914400" rtl="0" eaLnBrk="1" fontAlgn="base" latinLnBrk="0" hangingPunct="1">
                <a:lnSpc>
                  <a:spcPct val="100000"/>
                </a:lnSpc>
                <a:spcBef>
                  <a:spcPct val="0"/>
                </a:spcBef>
                <a:spcAft>
                  <a:spcPts val="1000"/>
                </a:spcAft>
                <a:buClrTx/>
                <a:buSzTx/>
                <a:buFontTx/>
                <a:buNone/>
                <a:tabLst/>
              </a:pPr>
              <a:r>
                <a:rPr lang="en-US" sz="1600" dirty="0" smtClean="0">
                  <a:latin typeface="Arial" pitchFamily="34" charset="0"/>
                  <a:cs typeface="Arial" pitchFamily="34" charset="0"/>
                </a:rPr>
                <a:t>n2</a:t>
              </a:r>
              <a:r>
                <a:rPr kumimoji="0" lang="en-US" sz="1600" b="0" i="0" u="none" strike="noStrike" cap="none" normalizeH="0" baseline="0" dirty="0" smtClean="0">
                  <a:ln>
                    <a:noFill/>
                  </a:ln>
                  <a:solidFill>
                    <a:schemeClr val="tx1"/>
                  </a:solidFill>
                  <a:effectLst/>
                  <a:latin typeface="Arial" pitchFamily="34" charset="0"/>
                  <a:cs typeface="Arial" pitchFamily="34" charset="0"/>
                </a:rPr>
                <a:t>=208</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Cases=22</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Controls= 180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91" name="AutoShape 7"/>
            <p:cNvSpPr>
              <a:spLocks noChangeArrowheads="1"/>
            </p:cNvSpPr>
            <p:nvPr/>
          </p:nvSpPr>
          <p:spPr bwMode="auto">
            <a:xfrm>
              <a:off x="1665" y="4181"/>
              <a:ext cx="3156" cy="2214"/>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Aksum </a:t>
              </a:r>
              <a:r>
                <a:rPr kumimoji="0" lang="en-US" sz="1400" b="1" i="0" u="none" strike="noStrike" cap="none" normalizeH="0" baseline="0" dirty="0" err="1" smtClean="0">
                  <a:ln>
                    <a:noFill/>
                  </a:ln>
                  <a:solidFill>
                    <a:schemeClr val="tx1"/>
                  </a:solidFill>
                  <a:effectLst/>
                  <a:latin typeface="Arial" pitchFamily="34" charset="0"/>
                  <a:cs typeface="Arial" pitchFamily="34" charset="0"/>
                </a:rPr>
                <a:t>St.Marry</a:t>
              </a:r>
              <a:r>
                <a:rPr kumimoji="0" lang="en-US" sz="1400" b="1" i="0" u="none" strike="noStrike" cap="none" normalizeH="0" baseline="0" dirty="0" smtClean="0">
                  <a:ln>
                    <a:noFill/>
                  </a:ln>
                  <a:solidFill>
                    <a:schemeClr val="tx1"/>
                  </a:solidFill>
                  <a:effectLst/>
                  <a:latin typeface="Arial" pitchFamily="34" charset="0"/>
                  <a:cs typeface="Arial" pitchFamily="34" charset="0"/>
                </a:rPr>
                <a:t> hospital</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n1=1143</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Cases=143</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Controls=1000</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92" name="AutoShape 8"/>
            <p:cNvSpPr>
              <a:spLocks noChangeArrowheads="1"/>
            </p:cNvSpPr>
            <p:nvPr/>
          </p:nvSpPr>
          <p:spPr bwMode="auto">
            <a:xfrm>
              <a:off x="4073" y="8761"/>
              <a:ext cx="2982" cy="1687"/>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Arial" pitchFamily="34" charset="0"/>
                  <a:cs typeface="Arial" pitchFamily="34" charset="0"/>
                </a:rPr>
                <a:t>Total sample size=411</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Arial" pitchFamily="34" charset="0"/>
                  <a:cs typeface="Arial" pitchFamily="34" charset="0"/>
                </a:rPr>
                <a:t>Case=137</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Arial" pitchFamily="34" charset="0"/>
                  <a:cs typeface="Arial" pitchFamily="34" charset="0"/>
                </a:rPr>
                <a:t>Control=274</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67593" name="AutoShape 9"/>
            <p:cNvSpPr>
              <a:spLocks noChangeArrowheads="1"/>
            </p:cNvSpPr>
            <p:nvPr/>
          </p:nvSpPr>
          <p:spPr bwMode="auto">
            <a:xfrm>
              <a:off x="6671" y="7388"/>
              <a:ext cx="1742" cy="112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Case=18</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Controls=42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7594" name="AutoShape 10"/>
            <p:cNvSpPr>
              <a:spLocks noChangeArrowheads="1"/>
            </p:cNvSpPr>
            <p:nvPr/>
          </p:nvSpPr>
          <p:spPr bwMode="auto">
            <a:xfrm>
              <a:off x="2891" y="7351"/>
              <a:ext cx="1855" cy="1157"/>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Cases=119</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Controls=232</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67595" name="AutoShape 11"/>
            <p:cNvCxnSpPr>
              <a:cxnSpLocks noChangeShapeType="1"/>
            </p:cNvCxnSpPr>
            <p:nvPr/>
          </p:nvCxnSpPr>
          <p:spPr bwMode="auto">
            <a:xfrm rot="5400000">
              <a:off x="2711" y="3991"/>
              <a:ext cx="370" cy="10"/>
            </a:xfrm>
            <a:prstGeom prst="straightConnector1">
              <a:avLst/>
            </a:prstGeom>
            <a:noFill/>
            <a:ln w="9525">
              <a:solidFill>
                <a:srgbClr val="000000"/>
              </a:solidFill>
              <a:round/>
              <a:headEnd/>
              <a:tailEnd type="triangle" w="med" len="med"/>
            </a:ln>
          </p:spPr>
        </p:cxnSp>
        <p:cxnSp>
          <p:nvCxnSpPr>
            <p:cNvPr id="67596" name="AutoShape 12"/>
            <p:cNvCxnSpPr>
              <a:cxnSpLocks noChangeShapeType="1"/>
            </p:cNvCxnSpPr>
            <p:nvPr/>
          </p:nvCxnSpPr>
          <p:spPr bwMode="auto">
            <a:xfrm>
              <a:off x="2901" y="3811"/>
              <a:ext cx="5523" cy="1"/>
            </a:xfrm>
            <a:prstGeom prst="straightConnector1">
              <a:avLst/>
            </a:prstGeom>
            <a:noFill/>
            <a:ln w="9525">
              <a:solidFill>
                <a:srgbClr val="000000"/>
              </a:solidFill>
              <a:round/>
              <a:headEnd/>
              <a:tailEnd/>
            </a:ln>
          </p:spPr>
        </p:cxnSp>
        <p:cxnSp>
          <p:nvCxnSpPr>
            <p:cNvPr id="67597" name="AutoShape 13"/>
            <p:cNvCxnSpPr>
              <a:cxnSpLocks noChangeShapeType="1"/>
            </p:cNvCxnSpPr>
            <p:nvPr/>
          </p:nvCxnSpPr>
          <p:spPr bwMode="auto">
            <a:xfrm rot="5400000">
              <a:off x="8234" y="3992"/>
              <a:ext cx="370" cy="9"/>
            </a:xfrm>
            <a:prstGeom prst="straightConnector1">
              <a:avLst/>
            </a:prstGeom>
            <a:noFill/>
            <a:ln w="9525">
              <a:solidFill>
                <a:srgbClr val="000000"/>
              </a:solidFill>
              <a:round/>
              <a:headEnd/>
              <a:tailEnd type="triangle" w="med" len="med"/>
            </a:ln>
          </p:spPr>
        </p:cxnSp>
        <p:cxnSp>
          <p:nvCxnSpPr>
            <p:cNvPr id="67598" name="AutoShape 14"/>
            <p:cNvCxnSpPr>
              <a:cxnSpLocks noChangeShapeType="1"/>
            </p:cNvCxnSpPr>
            <p:nvPr/>
          </p:nvCxnSpPr>
          <p:spPr bwMode="auto">
            <a:xfrm rot="16200000" flipH="1">
              <a:off x="5535" y="3643"/>
              <a:ext cx="337" cy="0"/>
            </a:xfrm>
            <a:prstGeom prst="straightConnector1">
              <a:avLst/>
            </a:prstGeom>
            <a:noFill/>
            <a:ln w="9525">
              <a:solidFill>
                <a:srgbClr val="000000"/>
              </a:solidFill>
              <a:round/>
              <a:headEnd/>
              <a:tailEnd type="triangle" w="med" len="med"/>
            </a:ln>
          </p:spPr>
        </p:cxnSp>
        <p:cxnSp>
          <p:nvCxnSpPr>
            <p:cNvPr id="67599" name="AutoShape 15"/>
            <p:cNvCxnSpPr>
              <a:cxnSpLocks noChangeShapeType="1"/>
            </p:cNvCxnSpPr>
            <p:nvPr/>
          </p:nvCxnSpPr>
          <p:spPr bwMode="auto">
            <a:xfrm>
              <a:off x="2901" y="6395"/>
              <a:ext cx="868" cy="993"/>
            </a:xfrm>
            <a:prstGeom prst="straightConnector1">
              <a:avLst/>
            </a:prstGeom>
            <a:noFill/>
            <a:ln w="9525">
              <a:solidFill>
                <a:srgbClr val="000000"/>
              </a:solidFill>
              <a:round/>
              <a:headEnd/>
              <a:tailEnd type="triangle" w="med" len="med"/>
            </a:ln>
          </p:spPr>
        </p:cxnSp>
        <p:cxnSp>
          <p:nvCxnSpPr>
            <p:cNvPr id="67600" name="AutoShape 16"/>
            <p:cNvCxnSpPr>
              <a:cxnSpLocks noChangeShapeType="1"/>
              <a:stCxn id="67590" idx="2"/>
            </p:cNvCxnSpPr>
            <p:nvPr/>
          </p:nvCxnSpPr>
          <p:spPr bwMode="auto">
            <a:xfrm rot="5400000">
              <a:off x="7436" y="6472"/>
              <a:ext cx="993" cy="839"/>
            </a:xfrm>
            <a:prstGeom prst="straightConnector1">
              <a:avLst/>
            </a:prstGeom>
            <a:noFill/>
            <a:ln w="9525">
              <a:solidFill>
                <a:srgbClr val="000000"/>
              </a:solidFill>
              <a:round/>
              <a:headEnd/>
              <a:tailEnd type="triangle" w="med" len="med"/>
            </a:ln>
          </p:spPr>
        </p:cxnSp>
        <p:sp>
          <p:nvSpPr>
            <p:cNvPr id="67601" name="AutoShape 17"/>
            <p:cNvSpPr>
              <a:spLocks noChangeArrowheads="1"/>
            </p:cNvSpPr>
            <p:nvPr/>
          </p:nvSpPr>
          <p:spPr bwMode="auto">
            <a:xfrm>
              <a:off x="2654" y="6644"/>
              <a:ext cx="6437" cy="454"/>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Using Proportional allocation formula</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67602" name="Rectangle 18"/>
          <p:cNvSpPr>
            <a:spLocks noChangeArrowheads="1"/>
          </p:cNvSpPr>
          <p:nvPr/>
        </p:nvSpPr>
        <p:spPr bwMode="auto">
          <a:xfrm>
            <a:off x="0" y="6248400"/>
            <a:ext cx="8915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i="0" u="none" strike="noStrike" cap="none" normalizeH="0" baseline="0" dirty="0" smtClean="0" bmk="_Toc420735016">
                <a:ln>
                  <a:noFill/>
                </a:ln>
                <a:solidFill>
                  <a:schemeClr val="tx1"/>
                </a:solidFill>
                <a:effectLst/>
                <a:latin typeface="Arial" pitchFamily="34" charset="0"/>
                <a:ea typeface="Calibri" pitchFamily="34" charset="0"/>
                <a:cs typeface="Arial" pitchFamily="34" charset="0"/>
              </a:rPr>
              <a:t>Figure 2: Sampling procedure for selecting adults on ART in Aksum town health </a:t>
            </a:r>
            <a:r>
              <a:rPr kumimoji="0" lang="en-US" sz="1600" i="0" u="none" strike="noStrike" cap="none" normalizeH="0" dirty="0" smtClean="0" bmk="_Toc420735016">
                <a:ln>
                  <a:noFill/>
                </a:ln>
                <a:solidFill>
                  <a:schemeClr val="tx1"/>
                </a:solidFill>
                <a:effectLst/>
                <a:latin typeface="Arial" pitchFamily="34" charset="0"/>
                <a:ea typeface="Calibri" pitchFamily="34" charset="0"/>
                <a:cs typeface="Arial" pitchFamily="34" charset="0"/>
              </a:rPr>
              <a:t> </a:t>
            </a:r>
            <a:r>
              <a:rPr kumimoji="0" lang="en-US" sz="1600" i="0" u="none" strike="noStrike" cap="none" normalizeH="0" baseline="0" dirty="0" smtClean="0" bmk="_Toc420735016">
                <a:ln>
                  <a:noFill/>
                </a:ln>
                <a:solidFill>
                  <a:schemeClr val="tx1"/>
                </a:solidFill>
                <a:effectLst/>
                <a:latin typeface="Arial" pitchFamily="34" charset="0"/>
                <a:ea typeface="Calibri" pitchFamily="34" charset="0"/>
                <a:cs typeface="Arial" pitchFamily="34" charset="0"/>
              </a:rPr>
              <a:t>facilities, Tigray Regional State, Ethiopia 2015.</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Slide Number Placeholder 19"/>
          <p:cNvSpPr>
            <a:spLocks noGrp="1"/>
          </p:cNvSpPr>
          <p:nvPr>
            <p:ph type="sldNum" sz="quarter" idx="12"/>
          </p:nvPr>
        </p:nvSpPr>
        <p:spPr/>
        <p:txBody>
          <a:bodyPr/>
          <a:lstStyle/>
          <a:p>
            <a:fld id="{3930B920-8DA9-453A-B4F1-9BE1E04F5D90}"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Autofit/>
          </a:bodyPr>
          <a:lstStyle/>
          <a:p>
            <a:pPr lvl="0" algn="l"/>
            <a:r>
              <a:rPr lang="en-US" sz="3600" b="1" dirty="0" smtClean="0"/>
              <a:t/>
            </a:r>
            <a:br>
              <a:rPr lang="en-US" sz="3600" b="1" dirty="0" smtClean="0"/>
            </a:br>
            <a:r>
              <a:rPr lang="en-US" sz="3600" b="1" dirty="0" smtClean="0"/>
              <a:t>Ethical consideration</a:t>
            </a:r>
            <a:br>
              <a:rPr lang="en-US" sz="3600" b="1" dirty="0" smtClean="0"/>
            </a:br>
            <a:endParaRPr lang="en-US" sz="3600" dirty="0"/>
          </a:p>
        </p:txBody>
      </p:sp>
      <p:sp>
        <p:nvSpPr>
          <p:cNvPr id="3" name="Content Placeholder 2"/>
          <p:cNvSpPr>
            <a:spLocks noGrp="1"/>
          </p:cNvSpPr>
          <p:nvPr>
            <p:ph idx="1"/>
          </p:nvPr>
        </p:nvSpPr>
        <p:spPr>
          <a:xfrm>
            <a:off x="228600" y="762000"/>
            <a:ext cx="8686800" cy="5867400"/>
          </a:xfrm>
        </p:spPr>
        <p:txBody>
          <a:bodyPr>
            <a:noAutofit/>
          </a:bodyPr>
          <a:lstStyle/>
          <a:p>
            <a:pPr algn="just">
              <a:buFont typeface="Wingdings" pitchFamily="2" charset="2"/>
              <a:buChar char="v"/>
            </a:pPr>
            <a:r>
              <a:rPr lang="en-US" sz="2400" dirty="0" smtClean="0"/>
              <a:t>Ethical clearance was obtained from Review Board of institute of public health, CMHS  and  </a:t>
            </a:r>
            <a:r>
              <a:rPr lang="en-US" sz="2400" dirty="0" err="1" smtClean="0"/>
              <a:t>UoG</a:t>
            </a:r>
            <a:r>
              <a:rPr lang="en-US" sz="2400" dirty="0" smtClean="0"/>
              <a:t>.</a:t>
            </a:r>
          </a:p>
          <a:p>
            <a:pPr algn="just">
              <a:buFont typeface="Wingdings" pitchFamily="2" charset="2"/>
              <a:buChar char="v"/>
            </a:pPr>
            <a:endParaRPr lang="en-US" sz="2400" dirty="0" smtClean="0"/>
          </a:p>
          <a:p>
            <a:pPr algn="just">
              <a:buFont typeface="Wingdings" pitchFamily="2" charset="2"/>
              <a:buChar char="v"/>
            </a:pPr>
            <a:r>
              <a:rPr lang="en-US" sz="2400" dirty="0" smtClean="0"/>
              <a:t> An official permission letter was obtained from Aksum </a:t>
            </a:r>
            <a:r>
              <a:rPr lang="en-US" sz="2400" dirty="0" err="1" smtClean="0"/>
              <a:t>St.Marry</a:t>
            </a:r>
            <a:r>
              <a:rPr lang="en-US" sz="2400" dirty="0" smtClean="0"/>
              <a:t> hospital and Aksum health center administrators. </a:t>
            </a:r>
          </a:p>
          <a:p>
            <a:pPr algn="just">
              <a:buFont typeface="Wingdings" pitchFamily="2" charset="2"/>
              <a:buChar char="v"/>
            </a:pPr>
            <a:endParaRPr lang="en-US" sz="2400" dirty="0" smtClean="0"/>
          </a:p>
          <a:p>
            <a:pPr algn="just">
              <a:buFont typeface="Wingdings" pitchFamily="2" charset="2"/>
              <a:buChar char="v"/>
            </a:pPr>
            <a:r>
              <a:rPr lang="en-US" sz="2400" dirty="0" smtClean="0"/>
              <a:t>Written consent was obtained from each participant after they were introduced the purpose and importance of the study.  </a:t>
            </a:r>
          </a:p>
          <a:p>
            <a:pPr algn="just">
              <a:buFont typeface="Wingdings" pitchFamily="2" charset="2"/>
              <a:buChar char="v"/>
            </a:pPr>
            <a:endParaRPr lang="en-US" sz="2400" dirty="0" smtClean="0"/>
          </a:p>
          <a:p>
            <a:pPr algn="just">
              <a:buFont typeface="Wingdings" pitchFamily="2" charset="2"/>
              <a:buChar char="v"/>
            </a:pPr>
            <a:r>
              <a:rPr lang="en-US" sz="2400" dirty="0" smtClean="0"/>
              <a:t>Participant’s involvement in the study was on voluntary basis.  </a:t>
            </a:r>
          </a:p>
          <a:p>
            <a:pPr algn="just">
              <a:buFont typeface="Wingdings" pitchFamily="2" charset="2"/>
              <a:buChar char="v"/>
            </a:pPr>
            <a:endParaRPr lang="en-US" sz="2400" dirty="0" smtClean="0"/>
          </a:p>
          <a:p>
            <a:pPr algn="just">
              <a:buFont typeface="Wingdings" pitchFamily="2" charset="2"/>
              <a:buChar char="v"/>
            </a:pPr>
            <a:r>
              <a:rPr lang="en-US" sz="2400" dirty="0" smtClean="0"/>
              <a:t>Name or any other personal identifiers was not  recorded. </a:t>
            </a:r>
            <a:endParaRPr lang="en-US" sz="24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
            </a:r>
            <a:br>
              <a:rPr lang="en-US" sz="3200" b="1" dirty="0" smtClean="0"/>
            </a:br>
            <a:r>
              <a:rPr lang="en-US" sz="3200" b="1" dirty="0" smtClean="0"/>
              <a:t>Results and discussion </a:t>
            </a:r>
            <a:r>
              <a:rPr lang="en-US" sz="3200" dirty="0" smtClean="0"/>
              <a:t> </a:t>
            </a:r>
            <a:r>
              <a:rPr lang="en-US" sz="3200" b="1" dirty="0" smtClean="0"/>
              <a:t/>
            </a:r>
            <a:br>
              <a:rPr lang="en-US" sz="3200" b="1" dirty="0" smtClean="0"/>
            </a:br>
            <a:endParaRPr lang="en-US" sz="3200" dirty="0"/>
          </a:p>
        </p:txBody>
      </p:sp>
      <p:sp>
        <p:nvSpPr>
          <p:cNvPr id="3" name="Content Placeholder 2"/>
          <p:cNvSpPr>
            <a:spLocks noGrp="1"/>
          </p:cNvSpPr>
          <p:nvPr>
            <p:ph idx="1"/>
          </p:nvPr>
        </p:nvSpPr>
        <p:spPr>
          <a:xfrm>
            <a:off x="457200" y="2362200"/>
            <a:ext cx="8229600" cy="3763963"/>
          </a:xfrm>
        </p:spPr>
        <p:txBody>
          <a:bodyPr>
            <a:normAutofit/>
          </a:bodyPr>
          <a:lstStyle/>
          <a:p>
            <a:pPr>
              <a:buFont typeface="Wingdings" pitchFamily="2" charset="2"/>
              <a:buChar char="q"/>
            </a:pPr>
            <a:r>
              <a:rPr lang="en-US" dirty="0" smtClean="0"/>
              <a:t>A total of 411 adults on ART were participated in the study(cases = 137 &amp;controls =274) </a:t>
            </a:r>
            <a:endParaRPr lang="en-US"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609600"/>
          </a:xfrm>
        </p:spPr>
        <p:txBody>
          <a:bodyPr>
            <a:noAutofit/>
          </a:bodyPr>
          <a:lstStyle/>
          <a:p>
            <a:pPr lvl="0" algn="l" fontAlgn="base">
              <a:spcAft>
                <a:spcPct val="0"/>
              </a:spcAft>
              <a:tabLst>
                <a:tab pos="1947863" algn="l"/>
              </a:tabLst>
            </a:pPr>
            <a:r>
              <a:rPr lang="en-US" sz="1400" b="1" dirty="0" smtClean="0">
                <a:latin typeface="Arial" pitchFamily="34" charset="0"/>
                <a:ea typeface="Calibri" pitchFamily="34" charset="0"/>
                <a:cs typeface="Arial" pitchFamily="34" charset="0"/>
              </a:rPr>
              <a:t>T</a:t>
            </a:r>
            <a:r>
              <a:rPr lang="en-US" sz="1400" b="1" dirty="0" smtClean="0" bmk="">
                <a:latin typeface="Arial" pitchFamily="34" charset="0"/>
                <a:ea typeface="Calibri" pitchFamily="34" charset="0"/>
                <a:cs typeface="Arial" pitchFamily="34" charset="0"/>
              </a:rPr>
              <a:t>able </a:t>
            </a:r>
            <a:r>
              <a:rPr lang="en-US" sz="1400" b="1" dirty="0" smtClean="0" bmk="_Toc420823340">
                <a:latin typeface="Arial" pitchFamily="34" charset="0"/>
                <a:ea typeface="Calibri" pitchFamily="34" charset="0"/>
                <a:cs typeface="Arial" pitchFamily="34" charset="0"/>
              </a:rPr>
              <a:t>2: Socio demographic and economic characteristics of HIV infected adults on </a:t>
            </a:r>
            <a:br>
              <a:rPr lang="en-US" sz="1400" b="1" dirty="0" smtClean="0" bmk="_Toc420823340">
                <a:latin typeface="Arial" pitchFamily="34" charset="0"/>
                <a:ea typeface="Calibri" pitchFamily="34" charset="0"/>
                <a:cs typeface="Arial" pitchFamily="34" charset="0"/>
              </a:rPr>
            </a:br>
            <a:r>
              <a:rPr lang="en-US" sz="1400" b="1" dirty="0" smtClean="0" bmk="_Toc420823340">
                <a:latin typeface="Arial" pitchFamily="34" charset="0"/>
                <a:ea typeface="Calibri" pitchFamily="34" charset="0"/>
                <a:cs typeface="Arial" pitchFamily="34" charset="0"/>
              </a:rPr>
              <a:t>ART in Aksum town health facilities, </a:t>
            </a:r>
            <a:r>
              <a:rPr lang="en-US" sz="1400" b="1" dirty="0" err="1" smtClean="0" bmk="_Toc420823340">
                <a:latin typeface="Arial" pitchFamily="34" charset="0"/>
                <a:ea typeface="Calibri" pitchFamily="34" charset="0"/>
                <a:cs typeface="Arial" pitchFamily="34" charset="0"/>
              </a:rPr>
              <a:t>Tigray</a:t>
            </a:r>
            <a:r>
              <a:rPr lang="en-US" sz="1400" b="1" dirty="0" smtClean="0" bmk="_Toc420823340">
                <a:latin typeface="Arial" pitchFamily="34" charset="0"/>
                <a:ea typeface="Calibri" pitchFamily="34" charset="0"/>
                <a:cs typeface="Arial" pitchFamily="34" charset="0"/>
              </a:rPr>
              <a:t> Regional State, Ethiopia 2015.</a:t>
            </a:r>
            <a:r>
              <a:rPr lang="en-US" sz="2000" b="1" dirty="0" smtClean="0">
                <a:latin typeface="Arial" pitchFamily="34" charset="0"/>
                <a:cs typeface="Arial" pitchFamily="34" charset="0"/>
              </a:rPr>
              <a:t/>
            </a:r>
            <a:br>
              <a:rPr lang="en-US" sz="2000" b="1" dirty="0" smtClean="0">
                <a:latin typeface="Arial" pitchFamily="34" charset="0"/>
                <a:cs typeface="Arial" pitchFamily="34" charset="0"/>
              </a:rPr>
            </a:br>
            <a:endParaRPr lang="en-US" sz="1400" dirty="0"/>
          </a:p>
        </p:txBody>
      </p:sp>
      <p:graphicFrame>
        <p:nvGraphicFramePr>
          <p:cNvPr id="4" name="Content Placeholder 3"/>
          <p:cNvGraphicFramePr>
            <a:graphicFrameLocks noGrp="1"/>
          </p:cNvGraphicFramePr>
          <p:nvPr>
            <p:ph idx="1"/>
          </p:nvPr>
        </p:nvGraphicFramePr>
        <p:xfrm>
          <a:off x="152400" y="685810"/>
          <a:ext cx="8762999" cy="6071133"/>
        </p:xfrm>
        <a:graphic>
          <a:graphicData uri="http://schemas.openxmlformats.org/drawingml/2006/table">
            <a:tbl>
              <a:tblPr/>
              <a:tblGrid>
                <a:gridCol w="3913909"/>
                <a:gridCol w="2424545"/>
                <a:gridCol w="2424545"/>
              </a:tblGrid>
              <a:tr h="316831">
                <a:tc rowSpan="2">
                  <a:txBody>
                    <a:bodyPr/>
                    <a:lstStyle/>
                    <a:p>
                      <a:pPr marL="0" marR="0" algn="just">
                        <a:lnSpc>
                          <a:spcPct val="150000"/>
                        </a:lnSpc>
                        <a:spcBef>
                          <a:spcPts val="0"/>
                        </a:spcBef>
                        <a:spcAft>
                          <a:spcPts val="0"/>
                        </a:spcAft>
                      </a:pPr>
                      <a:r>
                        <a:rPr lang="en-US" sz="1400" dirty="0">
                          <a:solidFill>
                            <a:srgbClr val="000000"/>
                          </a:solidFill>
                          <a:latin typeface="Arial"/>
                          <a:ea typeface="Calibri"/>
                          <a:cs typeface="Times New Roman"/>
                        </a:rPr>
                        <a:t>Variables/categories</a:t>
                      </a:r>
                      <a:endParaRPr lang="en-US" sz="1400" dirty="0">
                        <a:solidFill>
                          <a:srgbClr val="000000"/>
                        </a:solidFill>
                        <a:latin typeface="Calibri"/>
                        <a:ea typeface="Calibri"/>
                        <a:cs typeface="Times New Roman"/>
                      </a:endParaRPr>
                    </a:p>
                  </a:txBody>
                  <a:tcPr marL="59552" marR="59552"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just">
                        <a:lnSpc>
                          <a:spcPct val="150000"/>
                        </a:lnSpc>
                        <a:spcBef>
                          <a:spcPts val="0"/>
                        </a:spcBef>
                        <a:spcAft>
                          <a:spcPts val="0"/>
                        </a:spcAft>
                      </a:pPr>
                      <a:r>
                        <a:rPr lang="en-US" sz="1400">
                          <a:solidFill>
                            <a:srgbClr val="000000"/>
                          </a:solidFill>
                          <a:latin typeface="Arial"/>
                          <a:ea typeface="Calibri"/>
                          <a:cs typeface="Times New Roman"/>
                        </a:rPr>
                        <a:t>    Adherence status to ART treatment</a:t>
                      </a:r>
                      <a:endParaRPr lang="en-US" sz="1400">
                        <a:solidFill>
                          <a:srgbClr val="000000"/>
                        </a:solidFill>
                        <a:latin typeface="Calibri"/>
                        <a:ea typeface="Calibri"/>
                        <a:cs typeface="Times New Roman"/>
                      </a:endParaRPr>
                    </a:p>
                  </a:txBody>
                  <a:tcPr marL="59552" marR="59552"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33662">
                <a:tc vMerge="1">
                  <a:txBody>
                    <a:bodyPr/>
                    <a:lstStyle/>
                    <a:p>
                      <a:endParaRPr lang="en-US"/>
                    </a:p>
                  </a:txBody>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Non-adherent</a:t>
                      </a:r>
                      <a:endParaRPr lang="en-US" sz="1400">
                        <a:solidFill>
                          <a:srgbClr val="000000"/>
                        </a:solidFill>
                        <a:latin typeface="Calibri"/>
                        <a:ea typeface="Calibri"/>
                        <a:cs typeface="Times New Roman"/>
                      </a:endParaRPr>
                    </a:p>
                    <a:p>
                      <a:pPr marL="0" marR="0" algn="ctr">
                        <a:lnSpc>
                          <a:spcPct val="150000"/>
                        </a:lnSpc>
                        <a:spcBef>
                          <a:spcPts val="0"/>
                        </a:spcBef>
                        <a:spcAft>
                          <a:spcPts val="0"/>
                        </a:spcAft>
                      </a:pPr>
                      <a:r>
                        <a:rPr lang="en-US" sz="1400">
                          <a:solidFill>
                            <a:srgbClr val="000000"/>
                          </a:solidFill>
                          <a:latin typeface="Arial"/>
                          <a:ea typeface="Calibri"/>
                          <a:cs typeface="Times New Roman"/>
                        </a:rPr>
                        <a:t>Number (%)</a:t>
                      </a:r>
                      <a:endParaRPr lang="en-US" sz="1400">
                        <a:solidFill>
                          <a:srgbClr val="000000"/>
                        </a:solidFill>
                        <a:latin typeface="Calibri"/>
                        <a:ea typeface="Calibri"/>
                        <a:cs typeface="Times New Roman"/>
                      </a:endParaRPr>
                    </a:p>
                  </a:txBody>
                  <a:tcPr marL="59552" marR="59552"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Adherent</a:t>
                      </a:r>
                      <a:endParaRPr lang="en-US" sz="1400">
                        <a:solidFill>
                          <a:srgbClr val="000000"/>
                        </a:solidFill>
                        <a:latin typeface="Calibri"/>
                        <a:ea typeface="Calibri"/>
                        <a:cs typeface="Times New Roman"/>
                      </a:endParaRPr>
                    </a:p>
                    <a:p>
                      <a:pPr marL="0" marR="0" algn="ctr">
                        <a:lnSpc>
                          <a:spcPct val="150000"/>
                        </a:lnSpc>
                        <a:spcBef>
                          <a:spcPts val="0"/>
                        </a:spcBef>
                        <a:spcAft>
                          <a:spcPts val="0"/>
                        </a:spcAft>
                      </a:pPr>
                      <a:r>
                        <a:rPr lang="en-US" sz="1400">
                          <a:solidFill>
                            <a:srgbClr val="000000"/>
                          </a:solidFill>
                          <a:latin typeface="Arial"/>
                          <a:ea typeface="Calibri"/>
                          <a:cs typeface="Times New Roman"/>
                        </a:rPr>
                        <a:t>Number (%)</a:t>
                      </a:r>
                      <a:endParaRPr lang="en-US" sz="1400">
                        <a:solidFill>
                          <a:srgbClr val="000000"/>
                        </a:solidFill>
                        <a:latin typeface="Calibri"/>
                        <a:ea typeface="Calibri"/>
                        <a:cs typeface="Times New Roman"/>
                      </a:endParaRPr>
                    </a:p>
                  </a:txBody>
                  <a:tcPr marL="59552" marR="59552"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831">
                <a:tc>
                  <a:txBody>
                    <a:bodyPr/>
                    <a:lstStyle/>
                    <a:p>
                      <a:pPr marL="0" marR="0" algn="just">
                        <a:lnSpc>
                          <a:spcPct val="150000"/>
                        </a:lnSpc>
                        <a:spcBef>
                          <a:spcPts val="0"/>
                        </a:spcBef>
                        <a:spcAft>
                          <a:spcPts val="0"/>
                        </a:spcAft>
                        <a:tabLst>
                          <a:tab pos="1948180" algn="l"/>
                        </a:tabLst>
                      </a:pPr>
                      <a:r>
                        <a:rPr lang="en-US" sz="1400">
                          <a:solidFill>
                            <a:srgbClr val="000000"/>
                          </a:solidFill>
                          <a:latin typeface="Arial"/>
                          <a:ea typeface="Calibri"/>
                          <a:cs typeface="Times New Roman"/>
                        </a:rPr>
                        <a:t>Sex	</a:t>
                      </a:r>
                      <a:endParaRPr lang="en-US" sz="1400">
                        <a:solidFill>
                          <a:srgbClr val="000000"/>
                        </a:solidFill>
                        <a:latin typeface="Calibri"/>
                        <a:ea typeface="Calibri"/>
                        <a:cs typeface="Times New Roman"/>
                      </a:endParaRPr>
                    </a:p>
                  </a:txBody>
                  <a:tcPr marL="59552" marR="59552"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0"/>
                        </a:spcAft>
                      </a:pPr>
                      <a:endParaRPr lang="en-US" sz="1400" dirty="0">
                        <a:solidFill>
                          <a:srgbClr val="000000"/>
                        </a:solidFill>
                        <a:latin typeface="Arial"/>
                        <a:ea typeface="Calibri"/>
                        <a:cs typeface="Times New Roman"/>
                      </a:endParaRPr>
                    </a:p>
                  </a:txBody>
                  <a:tcPr marL="59552" marR="59552"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0"/>
                        </a:spcAft>
                      </a:pPr>
                      <a:endParaRPr lang="en-US" sz="1400">
                        <a:solidFill>
                          <a:srgbClr val="000000"/>
                        </a:solidFill>
                        <a:latin typeface="Arial"/>
                        <a:ea typeface="Calibri"/>
                        <a:cs typeface="Times New Roman"/>
                      </a:endParaRPr>
                    </a:p>
                  </a:txBody>
                  <a:tcPr marL="59552" marR="59552" marT="0" marB="0">
                    <a:lnL>
                      <a:noFill/>
                    </a:lnL>
                    <a:lnR>
                      <a:noFill/>
                    </a:lnR>
                    <a:lnT w="12700" cap="flat" cmpd="sng" algn="ctr">
                      <a:solidFill>
                        <a:srgbClr val="000000"/>
                      </a:solidFill>
                      <a:prstDash val="solid"/>
                      <a:round/>
                      <a:headEnd type="none" w="med" len="med"/>
                      <a:tailEnd type="none" w="med" len="med"/>
                    </a:lnT>
                    <a:lnB>
                      <a:noFill/>
                    </a:lnB>
                  </a:tcPr>
                </a:tc>
              </a:tr>
              <a:tr h="316831">
                <a:tc>
                  <a:txBody>
                    <a:bodyPr/>
                    <a:lstStyle/>
                    <a:p>
                      <a:pPr marL="457200" marR="0" algn="just">
                        <a:lnSpc>
                          <a:spcPct val="150000"/>
                        </a:lnSpc>
                        <a:spcBef>
                          <a:spcPts val="0"/>
                        </a:spcBef>
                        <a:spcAft>
                          <a:spcPts val="0"/>
                        </a:spcAft>
                      </a:pPr>
                      <a:r>
                        <a:rPr lang="en-US" sz="1400" b="1">
                          <a:solidFill>
                            <a:srgbClr val="000000"/>
                          </a:solidFill>
                          <a:latin typeface="Arial"/>
                          <a:ea typeface="Calibri"/>
                          <a:cs typeface="Times New Roman"/>
                        </a:rPr>
                        <a:t>Male</a:t>
                      </a:r>
                      <a:endParaRPr lang="en-US" sz="1400" b="1">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69(50.4)</a:t>
                      </a:r>
                      <a:endParaRPr lang="en-US" sz="1400" b="1" dirty="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170(62)</a:t>
                      </a:r>
                      <a:endParaRPr lang="en-US" sz="1400" b="1" dirty="0">
                        <a:solidFill>
                          <a:srgbClr val="000000"/>
                        </a:solidFill>
                        <a:latin typeface="Calibri"/>
                        <a:ea typeface="Calibri"/>
                        <a:cs typeface="Times New Roman"/>
                      </a:endParaRPr>
                    </a:p>
                  </a:txBody>
                  <a:tcPr marL="59552" marR="59552" marT="0" marB="0">
                    <a:lnL>
                      <a:noFill/>
                    </a:lnL>
                    <a:lnR>
                      <a:noFill/>
                    </a:lnR>
                    <a:lnT>
                      <a:noFill/>
                    </a:lnT>
                    <a:lnB>
                      <a:noFill/>
                    </a:lnB>
                  </a:tcPr>
                </a:tc>
              </a:tr>
              <a:tr h="316831">
                <a:tc>
                  <a:txBody>
                    <a:bodyPr/>
                    <a:lstStyle/>
                    <a:p>
                      <a:pPr marL="457200" marR="0" algn="just">
                        <a:lnSpc>
                          <a:spcPct val="150000"/>
                        </a:lnSpc>
                        <a:spcBef>
                          <a:spcPts val="0"/>
                        </a:spcBef>
                        <a:spcAft>
                          <a:spcPts val="0"/>
                        </a:spcAft>
                      </a:pPr>
                      <a:r>
                        <a:rPr lang="en-US" sz="1400">
                          <a:solidFill>
                            <a:srgbClr val="000000"/>
                          </a:solidFill>
                          <a:latin typeface="Arial"/>
                          <a:ea typeface="Calibri"/>
                          <a:cs typeface="Times New Roman"/>
                        </a:rPr>
                        <a:t>Female</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68(49.6)</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104(38)</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r>
              <a:tr h="316831">
                <a:tc>
                  <a:txBody>
                    <a:bodyPr/>
                    <a:lstStyle/>
                    <a:p>
                      <a:pPr marL="0" marR="0" algn="just">
                        <a:lnSpc>
                          <a:spcPct val="150000"/>
                        </a:lnSpc>
                        <a:spcBef>
                          <a:spcPts val="0"/>
                        </a:spcBef>
                        <a:spcAft>
                          <a:spcPts val="0"/>
                        </a:spcAft>
                      </a:pPr>
                      <a:r>
                        <a:rPr lang="en-US" sz="1400">
                          <a:solidFill>
                            <a:srgbClr val="000000"/>
                          </a:solidFill>
                          <a:latin typeface="Arial"/>
                          <a:ea typeface="Calibri"/>
                          <a:cs typeface="Times New Roman"/>
                        </a:rPr>
                        <a:t>Age</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Arial"/>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Arial"/>
                        <a:ea typeface="Calibri"/>
                        <a:cs typeface="Times New Roman"/>
                      </a:endParaRPr>
                    </a:p>
                  </a:txBody>
                  <a:tcPr marL="59552" marR="59552" marT="0" marB="0">
                    <a:lnL>
                      <a:noFill/>
                    </a:lnL>
                    <a:lnR>
                      <a:noFill/>
                    </a:lnR>
                    <a:lnT>
                      <a:noFill/>
                    </a:lnT>
                    <a:lnB>
                      <a:noFill/>
                    </a:lnB>
                  </a:tcPr>
                </a:tc>
              </a:tr>
              <a:tr h="316831">
                <a:tc>
                  <a:txBody>
                    <a:bodyPr/>
                    <a:lstStyle/>
                    <a:p>
                      <a:pPr marL="342900" marR="0" algn="just">
                        <a:lnSpc>
                          <a:spcPct val="150000"/>
                        </a:lnSpc>
                        <a:spcBef>
                          <a:spcPts val="0"/>
                        </a:spcBef>
                        <a:spcAft>
                          <a:spcPts val="0"/>
                        </a:spcAft>
                      </a:pPr>
                      <a:r>
                        <a:rPr lang="en-US" sz="1400">
                          <a:solidFill>
                            <a:srgbClr val="000000"/>
                          </a:solidFill>
                          <a:latin typeface="Arial"/>
                          <a:ea typeface="Calibri"/>
                          <a:cs typeface="Times New Roman"/>
                        </a:rPr>
                        <a:t>18-29</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23(16.8)</a:t>
                      </a:r>
                      <a:endParaRPr lang="en-US" sz="1400" dirty="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54(19.7)</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r>
              <a:tr h="316831">
                <a:tc>
                  <a:txBody>
                    <a:bodyPr/>
                    <a:lstStyle/>
                    <a:p>
                      <a:pPr marL="342900" marR="0" algn="just">
                        <a:lnSpc>
                          <a:spcPct val="150000"/>
                        </a:lnSpc>
                        <a:spcBef>
                          <a:spcPts val="0"/>
                        </a:spcBef>
                        <a:spcAft>
                          <a:spcPts val="0"/>
                        </a:spcAft>
                      </a:pPr>
                      <a:r>
                        <a:rPr lang="en-US" sz="1400" b="1" dirty="0">
                          <a:solidFill>
                            <a:srgbClr val="000000"/>
                          </a:solidFill>
                          <a:latin typeface="Arial"/>
                          <a:ea typeface="Calibri"/>
                          <a:cs typeface="Times New Roman"/>
                        </a:rPr>
                        <a:t>30-39</a:t>
                      </a:r>
                      <a:endParaRPr lang="en-US" sz="1400" b="1" dirty="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60(43.8)</a:t>
                      </a:r>
                      <a:endParaRPr lang="en-US" sz="1400" b="1" dirty="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127(46.4)</a:t>
                      </a:r>
                      <a:endParaRPr lang="en-US" sz="1400" b="1" dirty="0">
                        <a:solidFill>
                          <a:srgbClr val="000000"/>
                        </a:solidFill>
                        <a:latin typeface="Calibri"/>
                        <a:ea typeface="Calibri"/>
                        <a:cs typeface="Times New Roman"/>
                      </a:endParaRPr>
                    </a:p>
                  </a:txBody>
                  <a:tcPr marL="59552" marR="59552" marT="0" marB="0">
                    <a:lnL>
                      <a:noFill/>
                    </a:lnL>
                    <a:lnR>
                      <a:noFill/>
                    </a:lnR>
                    <a:lnT>
                      <a:noFill/>
                    </a:lnT>
                    <a:lnB>
                      <a:noFill/>
                    </a:lnB>
                  </a:tcPr>
                </a:tc>
              </a:tr>
              <a:tr h="316831">
                <a:tc>
                  <a:txBody>
                    <a:bodyPr/>
                    <a:lstStyle/>
                    <a:p>
                      <a:pPr marL="342900" marR="0" algn="just">
                        <a:lnSpc>
                          <a:spcPct val="150000"/>
                        </a:lnSpc>
                        <a:spcBef>
                          <a:spcPts val="0"/>
                        </a:spcBef>
                        <a:spcAft>
                          <a:spcPts val="0"/>
                        </a:spcAft>
                      </a:pPr>
                      <a:r>
                        <a:rPr lang="en-US" sz="1400">
                          <a:solidFill>
                            <a:srgbClr val="000000"/>
                          </a:solidFill>
                          <a:latin typeface="Arial"/>
                          <a:ea typeface="Calibri"/>
                          <a:cs typeface="Times New Roman"/>
                        </a:rPr>
                        <a:t>40-49</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35(25.5)</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74(27.0)</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r>
              <a:tr h="316831">
                <a:tc>
                  <a:txBody>
                    <a:bodyPr/>
                    <a:lstStyle/>
                    <a:p>
                      <a:pPr marL="342900" marR="0" algn="just">
                        <a:lnSpc>
                          <a:spcPct val="150000"/>
                        </a:lnSpc>
                        <a:spcBef>
                          <a:spcPts val="0"/>
                        </a:spcBef>
                        <a:spcAft>
                          <a:spcPts val="0"/>
                        </a:spcAft>
                      </a:pPr>
                      <a:r>
                        <a:rPr lang="en-US" sz="1400">
                          <a:solidFill>
                            <a:srgbClr val="000000"/>
                          </a:solidFill>
                          <a:latin typeface="Arial"/>
                          <a:ea typeface="Calibri"/>
                          <a:cs typeface="Times New Roman"/>
                        </a:rPr>
                        <a:t>&gt;=50</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19(13.9)</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19(6.9)</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r>
              <a:tr h="316831">
                <a:tc>
                  <a:txBody>
                    <a:bodyPr/>
                    <a:lstStyle/>
                    <a:p>
                      <a:pPr marL="342900" marR="0" algn="just">
                        <a:lnSpc>
                          <a:spcPct val="150000"/>
                        </a:lnSpc>
                        <a:spcBef>
                          <a:spcPts val="0"/>
                        </a:spcBef>
                        <a:spcAft>
                          <a:spcPts val="0"/>
                        </a:spcAft>
                      </a:pPr>
                      <a:r>
                        <a:rPr lang="en-US" sz="1400" b="1" dirty="0">
                          <a:solidFill>
                            <a:schemeClr val="tx1"/>
                          </a:solidFill>
                          <a:latin typeface="Arial"/>
                          <a:ea typeface="Calibri"/>
                          <a:cs typeface="Times New Roman"/>
                        </a:rPr>
                        <a:t>Mean(SD)</a:t>
                      </a:r>
                      <a:endParaRPr lang="en-US" sz="1400" b="1" dirty="0">
                        <a:solidFill>
                          <a:schemeClr val="tx1"/>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chemeClr val="tx1"/>
                          </a:solidFill>
                          <a:latin typeface="Arial"/>
                          <a:ea typeface="Calibri"/>
                          <a:cs typeface="Times New Roman"/>
                        </a:rPr>
                        <a:t>37.21(9.95)</a:t>
                      </a:r>
                      <a:endParaRPr lang="en-US" sz="1400" b="1" dirty="0">
                        <a:solidFill>
                          <a:schemeClr val="tx1"/>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chemeClr val="tx1"/>
                          </a:solidFill>
                          <a:latin typeface="Arial"/>
                          <a:ea typeface="Calibri"/>
                          <a:cs typeface="Times New Roman"/>
                        </a:rPr>
                        <a:t>35(8.85)</a:t>
                      </a:r>
                      <a:endParaRPr lang="en-US" sz="1400" b="1" dirty="0">
                        <a:solidFill>
                          <a:schemeClr val="tx1"/>
                        </a:solidFill>
                        <a:latin typeface="Calibri"/>
                        <a:ea typeface="Calibri"/>
                        <a:cs typeface="Times New Roman"/>
                      </a:endParaRPr>
                    </a:p>
                  </a:txBody>
                  <a:tcPr marL="59552" marR="59552" marT="0" marB="0">
                    <a:lnL>
                      <a:noFill/>
                    </a:lnL>
                    <a:lnR>
                      <a:noFill/>
                    </a:lnR>
                    <a:lnT>
                      <a:noFill/>
                    </a:lnT>
                    <a:lnB>
                      <a:noFill/>
                    </a:lnB>
                  </a:tcPr>
                </a:tc>
              </a:tr>
              <a:tr h="316831">
                <a:tc>
                  <a:txBody>
                    <a:bodyPr/>
                    <a:lstStyle/>
                    <a:p>
                      <a:pPr marL="0" marR="0" algn="just">
                        <a:lnSpc>
                          <a:spcPct val="150000"/>
                        </a:lnSpc>
                        <a:spcBef>
                          <a:spcPts val="0"/>
                        </a:spcBef>
                        <a:spcAft>
                          <a:spcPts val="0"/>
                        </a:spcAft>
                      </a:pPr>
                      <a:r>
                        <a:rPr lang="en-US" sz="1400">
                          <a:solidFill>
                            <a:srgbClr val="000000"/>
                          </a:solidFill>
                          <a:latin typeface="Arial"/>
                          <a:ea typeface="Calibri"/>
                          <a:cs typeface="Times New Roman"/>
                        </a:rPr>
                        <a:t>Religion </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endParaRPr lang="en-US" sz="1400" dirty="0">
                        <a:solidFill>
                          <a:srgbClr val="000000"/>
                        </a:solidFill>
                        <a:latin typeface="Arial"/>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Arial"/>
                        <a:ea typeface="Calibri"/>
                        <a:cs typeface="Times New Roman"/>
                      </a:endParaRPr>
                    </a:p>
                  </a:txBody>
                  <a:tcPr marL="59552" marR="59552" marT="0" marB="0">
                    <a:lnL>
                      <a:noFill/>
                    </a:lnL>
                    <a:lnR>
                      <a:noFill/>
                    </a:lnR>
                    <a:lnT>
                      <a:noFill/>
                    </a:lnT>
                    <a:lnB>
                      <a:noFill/>
                    </a:lnB>
                  </a:tcPr>
                </a:tc>
              </a:tr>
              <a:tr h="316831">
                <a:tc>
                  <a:txBody>
                    <a:bodyPr/>
                    <a:lstStyle/>
                    <a:p>
                      <a:pPr marL="342900" marR="0" algn="just">
                        <a:lnSpc>
                          <a:spcPct val="150000"/>
                        </a:lnSpc>
                        <a:spcBef>
                          <a:spcPts val="0"/>
                        </a:spcBef>
                        <a:spcAft>
                          <a:spcPts val="0"/>
                        </a:spcAft>
                      </a:pPr>
                      <a:r>
                        <a:rPr lang="en-US" sz="1400" b="1">
                          <a:solidFill>
                            <a:srgbClr val="000000"/>
                          </a:solidFill>
                          <a:latin typeface="Arial"/>
                          <a:ea typeface="Calibri"/>
                          <a:cs typeface="Times New Roman"/>
                        </a:rPr>
                        <a:t>Orthodox </a:t>
                      </a:r>
                      <a:endParaRPr lang="en-US" sz="1400" b="1">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127(92.7)</a:t>
                      </a:r>
                      <a:endParaRPr lang="en-US" sz="1400" b="1" dirty="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235(85.7)</a:t>
                      </a:r>
                      <a:endParaRPr lang="en-US" sz="1400" b="1" dirty="0">
                        <a:solidFill>
                          <a:srgbClr val="000000"/>
                        </a:solidFill>
                        <a:latin typeface="Calibri"/>
                        <a:ea typeface="Calibri"/>
                        <a:cs typeface="Times New Roman"/>
                      </a:endParaRPr>
                    </a:p>
                  </a:txBody>
                  <a:tcPr marL="59552" marR="59552" marT="0" marB="0">
                    <a:lnL>
                      <a:noFill/>
                    </a:lnL>
                    <a:lnR>
                      <a:noFill/>
                    </a:lnR>
                    <a:lnT>
                      <a:noFill/>
                    </a:lnT>
                    <a:lnB>
                      <a:noFill/>
                    </a:lnB>
                  </a:tcPr>
                </a:tc>
              </a:tr>
              <a:tr h="316831">
                <a:tc>
                  <a:txBody>
                    <a:bodyPr/>
                    <a:lstStyle/>
                    <a:p>
                      <a:pPr marL="342900" marR="0" algn="just">
                        <a:lnSpc>
                          <a:spcPct val="150000"/>
                        </a:lnSpc>
                        <a:spcBef>
                          <a:spcPts val="0"/>
                        </a:spcBef>
                        <a:spcAft>
                          <a:spcPts val="0"/>
                        </a:spcAft>
                      </a:pPr>
                      <a:r>
                        <a:rPr lang="en-US" sz="1400">
                          <a:solidFill>
                            <a:srgbClr val="000000"/>
                          </a:solidFill>
                          <a:latin typeface="Arial"/>
                          <a:ea typeface="Calibri"/>
                          <a:cs typeface="Times New Roman"/>
                        </a:rPr>
                        <a:t>Muslim </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9(6.6)</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38(13.9)</a:t>
                      </a:r>
                      <a:endParaRPr lang="en-US" sz="1400" dirty="0">
                        <a:solidFill>
                          <a:srgbClr val="000000"/>
                        </a:solidFill>
                        <a:latin typeface="Calibri"/>
                        <a:ea typeface="Calibri"/>
                        <a:cs typeface="Times New Roman"/>
                      </a:endParaRPr>
                    </a:p>
                  </a:txBody>
                  <a:tcPr marL="59552" marR="59552" marT="0" marB="0">
                    <a:lnL>
                      <a:noFill/>
                    </a:lnL>
                    <a:lnR>
                      <a:noFill/>
                    </a:lnR>
                    <a:lnT>
                      <a:noFill/>
                    </a:lnT>
                    <a:lnB>
                      <a:noFill/>
                    </a:lnB>
                  </a:tcPr>
                </a:tc>
              </a:tr>
              <a:tr h="316831">
                <a:tc>
                  <a:txBody>
                    <a:bodyPr/>
                    <a:lstStyle/>
                    <a:p>
                      <a:pPr marL="342900" marR="0" algn="just">
                        <a:lnSpc>
                          <a:spcPct val="150000"/>
                        </a:lnSpc>
                        <a:spcBef>
                          <a:spcPts val="0"/>
                        </a:spcBef>
                        <a:spcAft>
                          <a:spcPts val="0"/>
                        </a:spcAft>
                      </a:pPr>
                      <a:r>
                        <a:rPr lang="en-US" sz="1400">
                          <a:solidFill>
                            <a:srgbClr val="000000"/>
                          </a:solidFill>
                          <a:latin typeface="Arial"/>
                          <a:ea typeface="Calibri"/>
                          <a:cs typeface="Times New Roman"/>
                        </a:rPr>
                        <a:t>Catholic </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1(0.7)</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1(0.4)</a:t>
                      </a:r>
                      <a:endParaRPr lang="en-US" sz="1400">
                        <a:solidFill>
                          <a:srgbClr val="000000"/>
                        </a:solidFill>
                        <a:latin typeface="Calibri"/>
                        <a:ea typeface="Calibri"/>
                        <a:cs typeface="Times New Roman"/>
                      </a:endParaRPr>
                    </a:p>
                  </a:txBody>
                  <a:tcPr marL="59552" marR="59552" marT="0" marB="0">
                    <a:lnL>
                      <a:noFill/>
                    </a:lnL>
                    <a:lnR>
                      <a:noFill/>
                    </a:lnR>
                    <a:lnT>
                      <a:noFill/>
                    </a:lnT>
                    <a:lnB>
                      <a:noFill/>
                    </a:lnB>
                  </a:tcPr>
                </a:tc>
              </a:tr>
              <a:tr h="316831">
                <a:tc>
                  <a:txBody>
                    <a:bodyPr/>
                    <a:lstStyle/>
                    <a:p>
                      <a:pPr marL="0" marR="0" algn="just">
                        <a:lnSpc>
                          <a:spcPct val="150000"/>
                        </a:lnSpc>
                        <a:spcBef>
                          <a:spcPts val="0"/>
                        </a:spcBef>
                        <a:spcAft>
                          <a:spcPts val="0"/>
                        </a:spcAft>
                      </a:pPr>
                      <a:r>
                        <a:rPr lang="en-US" sz="1200" dirty="0">
                          <a:solidFill>
                            <a:srgbClr val="000000"/>
                          </a:solidFill>
                          <a:latin typeface="Arial"/>
                          <a:ea typeface="Calibri"/>
                          <a:cs typeface="Times New Roman"/>
                        </a:rPr>
                        <a:t>Residence</a:t>
                      </a:r>
                      <a:endParaRPr lang="en-US" sz="12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endParaRPr lang="en-US" sz="1200" dirty="0">
                        <a:solidFill>
                          <a:srgbClr val="000000"/>
                        </a:solidFill>
                        <a:latin typeface="Arial"/>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endParaRPr lang="en-US" sz="1200">
                        <a:solidFill>
                          <a:srgbClr val="000000"/>
                        </a:solidFill>
                        <a:latin typeface="Arial"/>
                        <a:ea typeface="Calibri"/>
                        <a:cs typeface="Times New Roman"/>
                      </a:endParaRPr>
                    </a:p>
                  </a:txBody>
                  <a:tcPr marL="41907" marR="41907" marT="0" marB="0">
                    <a:lnL>
                      <a:noFill/>
                    </a:lnL>
                    <a:lnR>
                      <a:noFill/>
                    </a:lnR>
                    <a:lnT>
                      <a:noFill/>
                    </a:lnT>
                    <a:lnB>
                      <a:noFill/>
                    </a:lnB>
                  </a:tcPr>
                </a:tc>
              </a:tr>
              <a:tr h="316831">
                <a:tc>
                  <a:txBody>
                    <a:bodyPr/>
                    <a:lstStyle/>
                    <a:p>
                      <a:pPr marL="342900" marR="0" algn="just">
                        <a:lnSpc>
                          <a:spcPct val="150000"/>
                        </a:lnSpc>
                        <a:spcBef>
                          <a:spcPts val="0"/>
                        </a:spcBef>
                        <a:spcAft>
                          <a:spcPts val="0"/>
                        </a:spcAft>
                      </a:pPr>
                      <a:r>
                        <a:rPr lang="en-US" sz="1200" b="1" dirty="0">
                          <a:solidFill>
                            <a:srgbClr val="000000"/>
                          </a:solidFill>
                          <a:latin typeface="Arial"/>
                          <a:ea typeface="Calibri"/>
                          <a:cs typeface="Times New Roman"/>
                        </a:rPr>
                        <a:t>Urban </a:t>
                      </a:r>
                      <a:endParaRPr lang="en-US" sz="1200" b="1"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200" b="1" dirty="0">
                          <a:solidFill>
                            <a:srgbClr val="000000"/>
                          </a:solidFill>
                          <a:latin typeface="Arial"/>
                          <a:ea typeface="Calibri"/>
                          <a:cs typeface="Times New Roman"/>
                        </a:rPr>
                        <a:t>114 (83.2)  </a:t>
                      </a:r>
                      <a:endParaRPr lang="en-US" sz="1200" b="1"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200" b="1" dirty="0">
                          <a:solidFill>
                            <a:srgbClr val="000000"/>
                          </a:solidFill>
                          <a:latin typeface="Arial"/>
                          <a:ea typeface="Calibri"/>
                          <a:cs typeface="Times New Roman"/>
                        </a:rPr>
                        <a:t>253(92.3)</a:t>
                      </a:r>
                      <a:endParaRPr lang="en-US" sz="1200" b="1" dirty="0">
                        <a:solidFill>
                          <a:srgbClr val="000000"/>
                        </a:solidFill>
                        <a:latin typeface="Calibri"/>
                        <a:ea typeface="Calibri"/>
                        <a:cs typeface="Times New Roman"/>
                      </a:endParaRPr>
                    </a:p>
                  </a:txBody>
                  <a:tcPr marL="41907" marR="41907" marT="0" marB="0">
                    <a:lnL>
                      <a:noFill/>
                    </a:lnL>
                    <a:lnR>
                      <a:noFill/>
                    </a:lnR>
                    <a:lnT>
                      <a:noFill/>
                    </a:lnT>
                    <a:lnB>
                      <a:noFill/>
                    </a:lnB>
                  </a:tcPr>
                </a:tc>
              </a:tr>
              <a:tr h="316831">
                <a:tc>
                  <a:txBody>
                    <a:bodyPr/>
                    <a:lstStyle/>
                    <a:p>
                      <a:pPr marL="342900" marR="0" algn="just">
                        <a:lnSpc>
                          <a:spcPct val="150000"/>
                        </a:lnSpc>
                        <a:spcBef>
                          <a:spcPts val="0"/>
                        </a:spcBef>
                        <a:spcAft>
                          <a:spcPts val="0"/>
                        </a:spcAft>
                      </a:pPr>
                      <a:r>
                        <a:rPr lang="en-US" sz="1200" dirty="0">
                          <a:solidFill>
                            <a:srgbClr val="000000"/>
                          </a:solidFill>
                          <a:latin typeface="Arial"/>
                          <a:ea typeface="Calibri"/>
                          <a:cs typeface="Times New Roman"/>
                        </a:rPr>
                        <a:t>Rural </a:t>
                      </a:r>
                      <a:endParaRPr lang="en-US" sz="1200" dirty="0">
                        <a:solidFill>
                          <a:srgbClr val="000000"/>
                        </a:solidFill>
                        <a:latin typeface="Calibri"/>
                        <a:ea typeface="Calibri"/>
                        <a:cs typeface="Times New Roman"/>
                      </a:endParaRPr>
                    </a:p>
                  </a:txBody>
                  <a:tcPr marL="41907" marR="41907"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rgbClr val="000000"/>
                          </a:solidFill>
                          <a:latin typeface="Arial"/>
                          <a:ea typeface="Calibri"/>
                          <a:cs typeface="Times New Roman"/>
                        </a:rPr>
                        <a:t>23(16.8)</a:t>
                      </a:r>
                      <a:endParaRPr lang="en-US" sz="1200" dirty="0">
                        <a:solidFill>
                          <a:srgbClr val="000000"/>
                        </a:solidFill>
                        <a:latin typeface="Calibri"/>
                        <a:ea typeface="Calibri"/>
                        <a:cs typeface="Times New Roman"/>
                      </a:endParaRPr>
                    </a:p>
                  </a:txBody>
                  <a:tcPr marL="41907" marR="41907"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200" dirty="0">
                          <a:solidFill>
                            <a:srgbClr val="000000"/>
                          </a:solidFill>
                          <a:latin typeface="Arial"/>
                          <a:ea typeface="Calibri"/>
                          <a:cs typeface="Times New Roman"/>
                        </a:rPr>
                        <a:t>21(7.7)</a:t>
                      </a:r>
                      <a:endParaRPr lang="en-US" sz="1200" dirty="0">
                        <a:solidFill>
                          <a:srgbClr val="000000"/>
                        </a:solidFill>
                        <a:latin typeface="Calibri"/>
                        <a:ea typeface="Calibri"/>
                        <a:cs typeface="Times New Roman"/>
                      </a:endParaRPr>
                    </a:p>
                  </a:txBody>
                  <a:tcPr marL="41907" marR="41907"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3930B920-8DA9-453A-B4F1-9BE1E04F5D90}"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685800"/>
          </a:xfrm>
        </p:spPr>
        <p:txBody>
          <a:bodyPr>
            <a:noAutofit/>
          </a:bodyPr>
          <a:lstStyle/>
          <a:p>
            <a:pPr marL="0" marR="0" algn="l">
              <a:lnSpc>
                <a:spcPct val="150000"/>
              </a:lnSpc>
              <a:spcBef>
                <a:spcPts val="0"/>
              </a:spcBef>
              <a:spcAft>
                <a:spcPts val="0"/>
              </a:spcAft>
            </a:pPr>
            <a:r>
              <a:rPr lang="en-US" sz="1800" b="1" dirty="0" smtClean="0">
                <a:solidFill>
                  <a:srgbClr val="000000"/>
                </a:solidFill>
                <a:latin typeface="Arial"/>
                <a:ea typeface="Calibri"/>
                <a:cs typeface="Times New Roman"/>
              </a:rPr>
              <a:t/>
            </a:r>
            <a:br>
              <a:rPr lang="en-US" sz="1800" b="1" dirty="0" smtClean="0">
                <a:solidFill>
                  <a:srgbClr val="000000"/>
                </a:solidFill>
                <a:latin typeface="Arial"/>
                <a:ea typeface="Calibri"/>
                <a:cs typeface="Times New Roman"/>
              </a:rPr>
            </a:br>
            <a:r>
              <a:rPr lang="en-US" sz="1800" b="1" dirty="0" smtClean="0">
                <a:solidFill>
                  <a:srgbClr val="000000"/>
                </a:solidFill>
                <a:latin typeface="Arial"/>
                <a:ea typeface="Calibri"/>
                <a:cs typeface="Times New Roman"/>
              </a:rPr>
              <a:t>Table 2(Continued): Socio demographic and economic characteristics of HIV infected adults  on ART in Aksum town health facilities, Tigray, Ethiopia 2015.</a:t>
            </a:r>
            <a:r>
              <a:rPr lang="en-US" sz="1800" b="1" dirty="0" smtClean="0">
                <a:solidFill>
                  <a:srgbClr val="000000"/>
                </a:solidFill>
                <a:ea typeface="Calibri"/>
                <a:cs typeface="Times New Roman"/>
              </a:rPr>
              <a:t/>
            </a:r>
            <a:br>
              <a:rPr lang="en-US" sz="1800" b="1" dirty="0" smtClean="0">
                <a:solidFill>
                  <a:srgbClr val="000000"/>
                </a:solidFill>
                <a:ea typeface="Calibri"/>
                <a:cs typeface="Times New Roman"/>
              </a:rPr>
            </a:br>
            <a:endParaRPr lang="en-US" sz="1800" b="1" dirty="0"/>
          </a:p>
        </p:txBody>
      </p:sp>
      <p:graphicFrame>
        <p:nvGraphicFramePr>
          <p:cNvPr id="4" name="Content Placeholder 3"/>
          <p:cNvGraphicFramePr>
            <a:graphicFrameLocks noGrp="1"/>
          </p:cNvGraphicFramePr>
          <p:nvPr>
            <p:ph idx="1"/>
          </p:nvPr>
        </p:nvGraphicFramePr>
        <p:xfrm>
          <a:off x="228600" y="838193"/>
          <a:ext cx="8686799" cy="6080760"/>
        </p:xfrm>
        <a:graphic>
          <a:graphicData uri="http://schemas.openxmlformats.org/drawingml/2006/table">
            <a:tbl>
              <a:tblPr/>
              <a:tblGrid>
                <a:gridCol w="3879875"/>
                <a:gridCol w="2403462"/>
                <a:gridCol w="2403462"/>
              </a:tblGrid>
              <a:tr h="298890">
                <a:tc rowSpan="2">
                  <a:txBody>
                    <a:bodyPr/>
                    <a:lstStyle/>
                    <a:p>
                      <a:pPr marL="0" marR="0" algn="just">
                        <a:lnSpc>
                          <a:spcPct val="150000"/>
                        </a:lnSpc>
                        <a:spcBef>
                          <a:spcPts val="0"/>
                        </a:spcBef>
                        <a:spcAft>
                          <a:spcPts val="0"/>
                        </a:spcAft>
                      </a:pPr>
                      <a:r>
                        <a:rPr lang="en-US" sz="1400" dirty="0">
                          <a:solidFill>
                            <a:srgbClr val="000000"/>
                          </a:solidFill>
                          <a:latin typeface="Arial"/>
                          <a:ea typeface="Calibri"/>
                          <a:cs typeface="Times New Roman"/>
                        </a:rPr>
                        <a:t>Variables/categories</a:t>
                      </a:r>
                      <a:endParaRPr lang="en-US" sz="1400" dirty="0">
                        <a:solidFill>
                          <a:srgbClr val="000000"/>
                        </a:solidFill>
                        <a:latin typeface="Calibri"/>
                        <a:ea typeface="Calibri"/>
                        <a:cs typeface="Times New Roman"/>
                      </a:endParaRPr>
                    </a:p>
                  </a:txBody>
                  <a:tcPr marL="41907" marR="419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just">
                        <a:lnSpc>
                          <a:spcPct val="150000"/>
                        </a:lnSpc>
                        <a:spcBef>
                          <a:spcPts val="0"/>
                        </a:spcBef>
                        <a:spcAft>
                          <a:spcPts val="0"/>
                        </a:spcAft>
                      </a:pPr>
                      <a:r>
                        <a:rPr lang="en-US" sz="1400">
                          <a:solidFill>
                            <a:srgbClr val="000000"/>
                          </a:solidFill>
                          <a:latin typeface="Arial"/>
                          <a:ea typeface="Calibri"/>
                          <a:cs typeface="Times New Roman"/>
                        </a:rPr>
                        <a:t>    Adherence status to ART treatment</a:t>
                      </a:r>
                      <a:endParaRPr lang="en-US" sz="1400">
                        <a:solidFill>
                          <a:srgbClr val="000000"/>
                        </a:solidFill>
                        <a:latin typeface="Calibri"/>
                        <a:ea typeface="Calibri"/>
                        <a:cs typeface="Times New Roman"/>
                      </a:endParaRPr>
                    </a:p>
                  </a:txBody>
                  <a:tcPr marL="41907" marR="419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33870">
                <a:tc vMerge="1">
                  <a:txBody>
                    <a:bodyPr/>
                    <a:lstStyle/>
                    <a:p>
                      <a:endParaRPr lang="en-US"/>
                    </a:p>
                  </a:txBody>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Non-adherent</a:t>
                      </a:r>
                      <a:endParaRPr lang="en-US" sz="1400" dirty="0">
                        <a:solidFill>
                          <a:srgbClr val="000000"/>
                        </a:solidFill>
                        <a:latin typeface="Calibri"/>
                        <a:ea typeface="Calibri"/>
                        <a:cs typeface="Times New Roman"/>
                      </a:endParaRPr>
                    </a:p>
                    <a:p>
                      <a:pPr marL="0" marR="0" algn="ctr">
                        <a:lnSpc>
                          <a:spcPct val="150000"/>
                        </a:lnSpc>
                        <a:spcBef>
                          <a:spcPts val="0"/>
                        </a:spcBef>
                        <a:spcAft>
                          <a:spcPts val="0"/>
                        </a:spcAft>
                      </a:pPr>
                      <a:r>
                        <a:rPr lang="en-US" sz="1400" dirty="0">
                          <a:solidFill>
                            <a:srgbClr val="000000"/>
                          </a:solidFill>
                          <a:latin typeface="Arial"/>
                          <a:ea typeface="Calibri"/>
                          <a:cs typeface="Times New Roman"/>
                        </a:rPr>
                        <a:t>Number (%)</a:t>
                      </a:r>
                      <a:endParaRPr lang="en-US" sz="1400" dirty="0">
                        <a:solidFill>
                          <a:srgbClr val="000000"/>
                        </a:solidFill>
                        <a:latin typeface="Calibri"/>
                        <a:ea typeface="Calibri"/>
                        <a:cs typeface="Times New Roman"/>
                      </a:endParaRPr>
                    </a:p>
                  </a:txBody>
                  <a:tcPr marL="41907" marR="419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Adherent</a:t>
                      </a:r>
                      <a:endParaRPr lang="en-US" sz="1400" dirty="0">
                        <a:solidFill>
                          <a:srgbClr val="000000"/>
                        </a:solidFill>
                        <a:latin typeface="Calibri"/>
                        <a:ea typeface="Calibri"/>
                        <a:cs typeface="Times New Roman"/>
                      </a:endParaRPr>
                    </a:p>
                    <a:p>
                      <a:pPr marL="0" marR="0" algn="ctr">
                        <a:lnSpc>
                          <a:spcPct val="150000"/>
                        </a:lnSpc>
                        <a:spcBef>
                          <a:spcPts val="0"/>
                        </a:spcBef>
                        <a:spcAft>
                          <a:spcPts val="0"/>
                        </a:spcAft>
                      </a:pPr>
                      <a:r>
                        <a:rPr lang="en-US" sz="1400" dirty="0">
                          <a:solidFill>
                            <a:srgbClr val="000000"/>
                          </a:solidFill>
                          <a:latin typeface="Arial"/>
                          <a:ea typeface="Calibri"/>
                          <a:cs typeface="Times New Roman"/>
                        </a:rPr>
                        <a:t>Number </a:t>
                      </a:r>
                      <a:r>
                        <a:rPr lang="en-US" sz="1400" dirty="0" smtClean="0">
                          <a:solidFill>
                            <a:srgbClr val="000000"/>
                          </a:solidFill>
                          <a:latin typeface="Arial"/>
                          <a:ea typeface="Calibri"/>
                          <a:cs typeface="Times New Roman"/>
                        </a:rPr>
                        <a:t>(%)</a:t>
                      </a:r>
                      <a:endParaRPr lang="en-US" sz="1400" dirty="0">
                        <a:solidFill>
                          <a:srgbClr val="000000"/>
                        </a:solidFill>
                        <a:latin typeface="Calibri"/>
                        <a:ea typeface="Calibri"/>
                        <a:cs typeface="Times New Roman"/>
                      </a:endParaRPr>
                    </a:p>
                  </a:txBody>
                  <a:tcPr marL="41907" marR="419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8890">
                <a:tc>
                  <a:txBody>
                    <a:bodyPr/>
                    <a:lstStyle/>
                    <a:p>
                      <a:pPr marL="0" marR="0">
                        <a:lnSpc>
                          <a:spcPct val="150000"/>
                        </a:lnSpc>
                        <a:spcBef>
                          <a:spcPts val="0"/>
                        </a:spcBef>
                        <a:spcAft>
                          <a:spcPts val="0"/>
                        </a:spcAft>
                      </a:pPr>
                      <a:r>
                        <a:rPr lang="en-US" sz="1400" dirty="0">
                          <a:solidFill>
                            <a:srgbClr val="000000"/>
                          </a:solidFill>
                          <a:latin typeface="Arial"/>
                          <a:ea typeface="Calibri"/>
                          <a:cs typeface="Times New Roman"/>
                        </a:rPr>
                        <a:t>Marital status</a:t>
                      </a:r>
                      <a:endParaRPr lang="en-US" sz="1400" dirty="0">
                        <a:solidFill>
                          <a:srgbClr val="000000"/>
                        </a:solidFill>
                        <a:latin typeface="Calibri"/>
                        <a:ea typeface="Calibri"/>
                        <a:cs typeface="Times New Roman"/>
                      </a:endParaRPr>
                    </a:p>
                  </a:txBody>
                  <a:tcPr marL="41907" marR="41907"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0"/>
                        </a:spcAft>
                      </a:pPr>
                      <a:endParaRPr lang="en-US" sz="1400" dirty="0">
                        <a:solidFill>
                          <a:srgbClr val="000000"/>
                        </a:solidFill>
                        <a:latin typeface="Arial"/>
                        <a:ea typeface="Calibri"/>
                        <a:cs typeface="Times New Roman"/>
                      </a:endParaRPr>
                    </a:p>
                  </a:txBody>
                  <a:tcPr marL="41907" marR="41907"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0"/>
                        </a:spcAft>
                      </a:pPr>
                      <a:endParaRPr lang="en-US" sz="1400" dirty="0">
                        <a:solidFill>
                          <a:srgbClr val="000000"/>
                        </a:solidFill>
                        <a:latin typeface="Arial"/>
                        <a:ea typeface="Calibri"/>
                        <a:cs typeface="Times New Roman"/>
                      </a:endParaRPr>
                    </a:p>
                  </a:txBody>
                  <a:tcPr marL="41907" marR="41907" marT="0" marB="0">
                    <a:lnL>
                      <a:noFill/>
                    </a:lnL>
                    <a:lnR>
                      <a:noFill/>
                    </a:lnR>
                    <a:lnT w="12700" cap="flat" cmpd="sng" algn="ctr">
                      <a:solidFill>
                        <a:srgbClr val="000000"/>
                      </a:solidFill>
                      <a:prstDash val="solid"/>
                      <a:round/>
                      <a:headEnd type="none" w="med" len="med"/>
                      <a:tailEnd type="none" w="med" len="med"/>
                    </a:lnT>
                    <a:lnB>
                      <a:noFill/>
                    </a:lnB>
                  </a:tcPr>
                </a:tc>
              </a:tr>
              <a:tr h="298890">
                <a:tc>
                  <a:txBody>
                    <a:bodyPr/>
                    <a:lstStyle/>
                    <a:p>
                      <a:pPr marL="342900" marR="0" algn="just">
                        <a:lnSpc>
                          <a:spcPct val="150000"/>
                        </a:lnSpc>
                        <a:spcBef>
                          <a:spcPts val="0"/>
                        </a:spcBef>
                        <a:spcAft>
                          <a:spcPts val="0"/>
                        </a:spcAft>
                      </a:pPr>
                      <a:r>
                        <a:rPr lang="en-US" sz="1400" dirty="0">
                          <a:solidFill>
                            <a:srgbClr val="000000"/>
                          </a:solidFill>
                          <a:latin typeface="Arial"/>
                          <a:ea typeface="Calibri"/>
                          <a:cs typeface="Times New Roman"/>
                        </a:rPr>
                        <a:t>Single </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25(18.2)</a:t>
                      </a:r>
                      <a:endParaRPr lang="en-US" sz="140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47(17.2)</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342900" marR="0" algn="just">
                        <a:lnSpc>
                          <a:spcPct val="150000"/>
                        </a:lnSpc>
                        <a:spcBef>
                          <a:spcPts val="0"/>
                        </a:spcBef>
                        <a:spcAft>
                          <a:spcPts val="0"/>
                        </a:spcAft>
                      </a:pPr>
                      <a:r>
                        <a:rPr lang="en-US" sz="1400" b="1" dirty="0">
                          <a:solidFill>
                            <a:srgbClr val="000000"/>
                          </a:solidFill>
                          <a:latin typeface="Arial"/>
                          <a:ea typeface="Calibri"/>
                          <a:cs typeface="Times New Roman"/>
                        </a:rPr>
                        <a:t>Married</a:t>
                      </a:r>
                      <a:endParaRPr lang="en-US" sz="1400" b="1"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64(46.7)</a:t>
                      </a:r>
                      <a:endParaRPr lang="en-US" sz="1400" b="1"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128(46.7)</a:t>
                      </a:r>
                      <a:endParaRPr lang="en-US" sz="1400" b="1" dirty="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342900" marR="0" algn="just">
                        <a:lnSpc>
                          <a:spcPct val="150000"/>
                        </a:lnSpc>
                        <a:spcBef>
                          <a:spcPts val="0"/>
                        </a:spcBef>
                        <a:spcAft>
                          <a:spcPts val="0"/>
                        </a:spcAft>
                      </a:pPr>
                      <a:r>
                        <a:rPr lang="en-US" sz="1400" dirty="0">
                          <a:solidFill>
                            <a:srgbClr val="000000"/>
                          </a:solidFill>
                          <a:latin typeface="Arial"/>
                          <a:ea typeface="Calibri"/>
                          <a:cs typeface="Times New Roman"/>
                        </a:rPr>
                        <a:t>Widowed   </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14(10.2)</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32(11.7)</a:t>
                      </a:r>
                      <a:endParaRPr lang="en-US" sz="140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342900" marR="0" algn="just">
                        <a:lnSpc>
                          <a:spcPct val="150000"/>
                        </a:lnSpc>
                        <a:spcBef>
                          <a:spcPts val="0"/>
                        </a:spcBef>
                        <a:spcAft>
                          <a:spcPts val="0"/>
                        </a:spcAft>
                      </a:pPr>
                      <a:r>
                        <a:rPr lang="en-US" sz="1400" dirty="0">
                          <a:solidFill>
                            <a:srgbClr val="000000"/>
                          </a:solidFill>
                          <a:latin typeface="Arial"/>
                          <a:ea typeface="Calibri"/>
                          <a:cs typeface="Times New Roman"/>
                        </a:rPr>
                        <a:t>Divorced/separated</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34(24.8)</a:t>
                      </a:r>
                      <a:endParaRPr lang="en-US" sz="140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67(24.4)</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0" marR="0" algn="just">
                        <a:lnSpc>
                          <a:spcPct val="150000"/>
                        </a:lnSpc>
                        <a:spcBef>
                          <a:spcPts val="0"/>
                        </a:spcBef>
                        <a:spcAft>
                          <a:spcPts val="0"/>
                        </a:spcAft>
                      </a:pPr>
                      <a:r>
                        <a:rPr lang="en-US" sz="1400" dirty="0">
                          <a:solidFill>
                            <a:srgbClr val="000000"/>
                          </a:solidFill>
                          <a:latin typeface="Arial"/>
                          <a:ea typeface="Calibri"/>
                          <a:cs typeface="Times New Roman"/>
                        </a:rPr>
                        <a:t>Educational level</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endParaRPr lang="en-US" sz="1400" dirty="0">
                        <a:solidFill>
                          <a:srgbClr val="000000"/>
                        </a:solidFill>
                        <a:latin typeface="Arial"/>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endParaRPr lang="en-US" sz="1400" dirty="0">
                        <a:solidFill>
                          <a:srgbClr val="000000"/>
                        </a:solidFill>
                        <a:latin typeface="Arial"/>
                        <a:ea typeface="Calibri"/>
                        <a:cs typeface="Times New Roman"/>
                      </a:endParaRPr>
                    </a:p>
                  </a:txBody>
                  <a:tcPr marL="41907" marR="41907" marT="0" marB="0">
                    <a:lnL>
                      <a:noFill/>
                    </a:lnL>
                    <a:lnR>
                      <a:noFill/>
                    </a:lnR>
                    <a:lnT>
                      <a:noFill/>
                    </a:lnT>
                    <a:lnB>
                      <a:noFill/>
                    </a:lnB>
                  </a:tcPr>
                </a:tc>
              </a:tr>
              <a:tr h="298890">
                <a:tc>
                  <a:txBody>
                    <a:bodyPr/>
                    <a:lstStyle/>
                    <a:p>
                      <a:pPr marL="285750" marR="0" algn="just">
                        <a:lnSpc>
                          <a:spcPct val="150000"/>
                        </a:lnSpc>
                        <a:spcBef>
                          <a:spcPts val="0"/>
                        </a:spcBef>
                        <a:spcAft>
                          <a:spcPts val="0"/>
                        </a:spcAft>
                      </a:pPr>
                      <a:r>
                        <a:rPr lang="en-US" sz="1400">
                          <a:solidFill>
                            <a:srgbClr val="000000"/>
                          </a:solidFill>
                          <a:latin typeface="Arial"/>
                          <a:ea typeface="Calibri"/>
                          <a:cs typeface="Times New Roman"/>
                        </a:rPr>
                        <a:t>No formal education</a:t>
                      </a:r>
                      <a:endParaRPr lang="en-US" sz="140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29(21.2)</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57(20.8)</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285750" marR="0" algn="just">
                        <a:lnSpc>
                          <a:spcPct val="150000"/>
                        </a:lnSpc>
                        <a:spcBef>
                          <a:spcPts val="0"/>
                        </a:spcBef>
                        <a:spcAft>
                          <a:spcPts val="0"/>
                        </a:spcAft>
                      </a:pPr>
                      <a:r>
                        <a:rPr lang="en-US" sz="1400" b="1" dirty="0">
                          <a:solidFill>
                            <a:srgbClr val="000000"/>
                          </a:solidFill>
                          <a:latin typeface="Arial"/>
                          <a:ea typeface="Calibri"/>
                          <a:cs typeface="Times New Roman"/>
                        </a:rPr>
                        <a:t>Primary education(1-8)</a:t>
                      </a:r>
                      <a:endParaRPr lang="en-US" sz="1400" b="1"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68(49.6)</a:t>
                      </a:r>
                      <a:endParaRPr lang="en-US" sz="1400" b="1"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128(46.7)</a:t>
                      </a:r>
                      <a:endParaRPr lang="en-US" sz="1400" b="1" dirty="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285750" marR="0" algn="just">
                        <a:lnSpc>
                          <a:spcPct val="150000"/>
                        </a:lnSpc>
                        <a:spcBef>
                          <a:spcPts val="0"/>
                        </a:spcBef>
                        <a:spcAft>
                          <a:spcPts val="0"/>
                        </a:spcAft>
                      </a:pPr>
                      <a:r>
                        <a:rPr lang="en-US" sz="1400" dirty="0">
                          <a:solidFill>
                            <a:srgbClr val="000000"/>
                          </a:solidFill>
                          <a:latin typeface="Arial"/>
                          <a:ea typeface="Calibri"/>
                          <a:cs typeface="Times New Roman"/>
                        </a:rPr>
                        <a:t>Secondary education(9-12)</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33(24.1)</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69(25.2)</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285750" marR="0" algn="just">
                        <a:lnSpc>
                          <a:spcPct val="150000"/>
                        </a:lnSpc>
                        <a:spcBef>
                          <a:spcPts val="0"/>
                        </a:spcBef>
                        <a:spcAft>
                          <a:spcPts val="0"/>
                        </a:spcAft>
                      </a:pPr>
                      <a:r>
                        <a:rPr lang="en-US" sz="1400" dirty="0">
                          <a:solidFill>
                            <a:srgbClr val="000000"/>
                          </a:solidFill>
                          <a:latin typeface="Arial"/>
                          <a:ea typeface="Calibri"/>
                          <a:cs typeface="Times New Roman"/>
                        </a:rPr>
                        <a:t>12</a:t>
                      </a:r>
                      <a:r>
                        <a:rPr lang="en-US" sz="1400" baseline="30000" dirty="0" smtClean="0">
                          <a:solidFill>
                            <a:srgbClr val="000000"/>
                          </a:solidFill>
                          <a:latin typeface="Arial"/>
                          <a:ea typeface="Calibri"/>
                          <a:cs typeface="Times New Roman"/>
                        </a:rPr>
                        <a:t>+</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7(5.1)</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20(7.3)</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0" marR="0" algn="just">
                        <a:lnSpc>
                          <a:spcPct val="150000"/>
                        </a:lnSpc>
                        <a:spcBef>
                          <a:spcPts val="0"/>
                        </a:spcBef>
                        <a:spcAft>
                          <a:spcPts val="0"/>
                        </a:spcAft>
                      </a:pPr>
                      <a:r>
                        <a:rPr lang="en-US" sz="1400" dirty="0">
                          <a:solidFill>
                            <a:srgbClr val="000000"/>
                          </a:solidFill>
                          <a:latin typeface="Arial"/>
                          <a:ea typeface="Calibri"/>
                          <a:cs typeface="Times New Roman"/>
                        </a:rPr>
                        <a:t>Occupation </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endParaRPr lang="en-US" sz="1400" dirty="0">
                        <a:solidFill>
                          <a:srgbClr val="000000"/>
                        </a:solidFill>
                        <a:latin typeface="Arial"/>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endParaRPr lang="en-US" sz="1400" dirty="0">
                        <a:solidFill>
                          <a:srgbClr val="000000"/>
                        </a:solidFill>
                        <a:latin typeface="Arial"/>
                        <a:ea typeface="Calibri"/>
                        <a:cs typeface="Times New Roman"/>
                      </a:endParaRPr>
                    </a:p>
                  </a:txBody>
                  <a:tcPr marL="41907" marR="41907" marT="0" marB="0">
                    <a:lnL>
                      <a:noFill/>
                    </a:lnL>
                    <a:lnR>
                      <a:noFill/>
                    </a:lnR>
                    <a:lnT>
                      <a:noFill/>
                    </a:lnT>
                    <a:lnB>
                      <a:noFill/>
                    </a:lnB>
                  </a:tcPr>
                </a:tc>
              </a:tr>
              <a:tr h="298890">
                <a:tc>
                  <a:txBody>
                    <a:bodyPr/>
                    <a:lstStyle/>
                    <a:p>
                      <a:pPr marL="342900" marR="0" algn="just">
                        <a:lnSpc>
                          <a:spcPct val="150000"/>
                        </a:lnSpc>
                        <a:spcBef>
                          <a:spcPts val="0"/>
                        </a:spcBef>
                        <a:spcAft>
                          <a:spcPts val="0"/>
                        </a:spcAft>
                      </a:pPr>
                      <a:r>
                        <a:rPr lang="en-US" sz="1400" dirty="0">
                          <a:solidFill>
                            <a:srgbClr val="000000"/>
                          </a:solidFill>
                          <a:latin typeface="Arial"/>
                          <a:ea typeface="Calibri"/>
                          <a:cs typeface="Times New Roman"/>
                        </a:rPr>
                        <a:t>no occupation</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21(15.3)</a:t>
                      </a:r>
                      <a:endParaRPr lang="en-US" sz="140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42(15.3)</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342900" marR="0" algn="just">
                        <a:lnSpc>
                          <a:spcPct val="150000"/>
                        </a:lnSpc>
                        <a:spcBef>
                          <a:spcPts val="0"/>
                        </a:spcBef>
                        <a:spcAft>
                          <a:spcPts val="0"/>
                        </a:spcAft>
                      </a:pPr>
                      <a:r>
                        <a:rPr lang="en-US" sz="1400">
                          <a:solidFill>
                            <a:srgbClr val="000000"/>
                          </a:solidFill>
                          <a:latin typeface="Arial"/>
                          <a:ea typeface="Calibri"/>
                          <a:cs typeface="Times New Roman"/>
                        </a:rPr>
                        <a:t>government employed</a:t>
                      </a:r>
                      <a:endParaRPr lang="en-US" sz="140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25(18.3)</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52 (19)</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342900" marR="0" algn="just">
                        <a:lnSpc>
                          <a:spcPct val="150000"/>
                        </a:lnSpc>
                        <a:spcBef>
                          <a:spcPts val="0"/>
                        </a:spcBef>
                        <a:spcAft>
                          <a:spcPts val="0"/>
                        </a:spcAft>
                      </a:pPr>
                      <a:r>
                        <a:rPr lang="en-US" sz="1400" b="1" dirty="0">
                          <a:solidFill>
                            <a:srgbClr val="000000"/>
                          </a:solidFill>
                          <a:latin typeface="Arial"/>
                          <a:ea typeface="Calibri"/>
                          <a:cs typeface="Times New Roman"/>
                        </a:rPr>
                        <a:t>business/self employed</a:t>
                      </a:r>
                      <a:endParaRPr lang="en-US" sz="1400" b="1"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40(29.2)</a:t>
                      </a:r>
                      <a:endParaRPr lang="en-US" sz="1400" b="1"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96(35)</a:t>
                      </a:r>
                      <a:endParaRPr lang="en-US" sz="1400" b="1" dirty="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342900" marR="0" algn="just">
                        <a:lnSpc>
                          <a:spcPct val="150000"/>
                        </a:lnSpc>
                        <a:spcBef>
                          <a:spcPts val="0"/>
                        </a:spcBef>
                        <a:spcAft>
                          <a:spcPts val="0"/>
                        </a:spcAft>
                      </a:pPr>
                      <a:r>
                        <a:rPr lang="en-US" sz="1400">
                          <a:solidFill>
                            <a:srgbClr val="000000"/>
                          </a:solidFill>
                          <a:latin typeface="Arial"/>
                          <a:ea typeface="Calibri"/>
                          <a:cs typeface="Times New Roman"/>
                        </a:rPr>
                        <a:t>Farmer</a:t>
                      </a:r>
                      <a:endParaRPr lang="en-US" sz="140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14(10.2)</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10(3.7)</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r>
              <a:tr h="298890">
                <a:tc>
                  <a:txBody>
                    <a:bodyPr/>
                    <a:lstStyle/>
                    <a:p>
                      <a:pPr marL="342900" marR="0" algn="just">
                        <a:lnSpc>
                          <a:spcPct val="150000"/>
                        </a:lnSpc>
                        <a:spcBef>
                          <a:spcPts val="0"/>
                        </a:spcBef>
                        <a:spcAft>
                          <a:spcPts val="0"/>
                        </a:spcAft>
                      </a:pPr>
                      <a:r>
                        <a:rPr lang="en-US" sz="1400">
                          <a:solidFill>
                            <a:srgbClr val="000000"/>
                          </a:solidFill>
                          <a:latin typeface="Arial"/>
                          <a:ea typeface="Calibri"/>
                          <a:cs typeface="Times New Roman"/>
                        </a:rPr>
                        <a:t>Daily laborer</a:t>
                      </a:r>
                      <a:endParaRPr lang="en-US" sz="140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37(27)</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74(27)</a:t>
                      </a:r>
                      <a:endParaRPr lang="en-US" sz="1400" dirty="0">
                        <a:solidFill>
                          <a:srgbClr val="000000"/>
                        </a:solidFill>
                        <a:latin typeface="Calibri"/>
                        <a:ea typeface="Calibri"/>
                        <a:cs typeface="Times New Roman"/>
                      </a:endParaRPr>
                    </a:p>
                  </a:txBody>
                  <a:tcPr marL="41907" marR="41907" marT="0" marB="0">
                    <a:lnL>
                      <a:noFill/>
                    </a:lnL>
                    <a:lnR>
                      <a:noFill/>
                    </a:lnR>
                    <a:lnT>
                      <a:noFill/>
                    </a:lnT>
                    <a:lnB>
                      <a:noFill/>
                    </a:lnB>
                  </a:tcPr>
                </a:tc>
              </a:tr>
            </a:tbl>
          </a:graphicData>
        </a:graphic>
      </p:graphicFrame>
      <p:sp>
        <p:nvSpPr>
          <p:cNvPr id="5" name="Slide Number Placeholder 4"/>
          <p:cNvSpPr>
            <a:spLocks noGrp="1"/>
          </p:cNvSpPr>
          <p:nvPr>
            <p:ph type="sldNum" sz="quarter" idx="12"/>
          </p:nvPr>
        </p:nvSpPr>
        <p:spPr/>
        <p:txBody>
          <a:bodyPr/>
          <a:lstStyle/>
          <a:p>
            <a:fld id="{3930B920-8DA9-453A-B4F1-9BE1E04F5D90}"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458200" cy="381000"/>
          </a:xfrm>
        </p:spPr>
        <p:txBody>
          <a:bodyPr>
            <a:noAutofit/>
          </a:bodyPr>
          <a:lstStyle/>
          <a:p>
            <a:pPr algn="l"/>
            <a:r>
              <a:rPr lang="en-US" sz="3000" b="1" dirty="0" smtClean="0"/>
              <a:t>Result and discussion  con’t…</a:t>
            </a:r>
            <a:endParaRPr lang="en-US" sz="3000" b="1" dirty="0"/>
          </a:p>
        </p:txBody>
      </p:sp>
      <p:sp>
        <p:nvSpPr>
          <p:cNvPr id="3" name="Content Placeholder 2"/>
          <p:cNvSpPr>
            <a:spLocks noGrp="1"/>
          </p:cNvSpPr>
          <p:nvPr>
            <p:ph idx="1"/>
          </p:nvPr>
        </p:nvSpPr>
        <p:spPr>
          <a:xfrm>
            <a:off x="228600" y="533400"/>
            <a:ext cx="8686800" cy="6096000"/>
          </a:xfrm>
        </p:spPr>
        <p:txBody>
          <a:bodyPr>
            <a:noAutofit/>
          </a:bodyPr>
          <a:lstStyle/>
          <a:p>
            <a:pPr algn="just">
              <a:buFont typeface="Wingdings" pitchFamily="2" charset="2"/>
              <a:buChar char="v"/>
            </a:pPr>
            <a:r>
              <a:rPr lang="en-US" sz="2800" dirty="0" smtClean="0"/>
              <a:t>Those who were on ART for more than two years had higher odds of being  non-adherence compared to those who have been on ART for 6-12 months </a:t>
            </a:r>
            <a:r>
              <a:rPr lang="en-US" sz="2800" dirty="0" smtClean="0">
                <a:solidFill>
                  <a:srgbClr val="7030A0"/>
                </a:solidFill>
              </a:rPr>
              <a:t>(AOR=7 and 95% CI=2.2-22.6) </a:t>
            </a:r>
            <a:r>
              <a:rPr lang="en-US" sz="2800" dirty="0" smtClean="0"/>
              <a:t>.This Could be </a:t>
            </a:r>
          </a:p>
          <a:p>
            <a:pPr algn="just"/>
            <a:endParaRPr lang="en-US" sz="2800" dirty="0" smtClean="0"/>
          </a:p>
          <a:p>
            <a:pPr algn="just">
              <a:buFont typeface="Wingdings" pitchFamily="2" charset="2"/>
              <a:buChar char="Ø"/>
            </a:pPr>
            <a:r>
              <a:rPr lang="en-US" sz="2800" dirty="0" smtClean="0"/>
              <a:t>Clients may become complacent and find it harder to follow the strict regimen </a:t>
            </a:r>
          </a:p>
          <a:p>
            <a:pPr algn="just">
              <a:buNone/>
            </a:pPr>
            <a:endParaRPr lang="en-US" sz="2800" dirty="0" smtClean="0"/>
          </a:p>
          <a:p>
            <a:pPr algn="just">
              <a:buFont typeface="Wingdings" pitchFamily="2" charset="2"/>
              <a:buChar char="Ø"/>
            </a:pPr>
            <a:r>
              <a:rPr lang="en-US" sz="2800" dirty="0" smtClean="0"/>
              <a:t>Due to family members who had initially played a role in helping clients take their ART might followed up with the  less regularly</a:t>
            </a:r>
          </a:p>
          <a:p>
            <a:pPr algn="just">
              <a:buFont typeface="Wingdings" pitchFamily="2" charset="2"/>
              <a:buChar char="Ø"/>
            </a:pPr>
            <a:endParaRPr lang="en-US" sz="2800" dirty="0" smtClean="0"/>
          </a:p>
          <a:p>
            <a:pPr algn="just">
              <a:buFont typeface="Wingdings" pitchFamily="2" charset="2"/>
              <a:buChar char="Ø"/>
            </a:pPr>
            <a:r>
              <a:rPr lang="en-US" sz="2800" dirty="0" smtClean="0"/>
              <a:t>Might be they were bored of taking the medication.</a:t>
            </a:r>
          </a:p>
        </p:txBody>
      </p:sp>
      <p:sp>
        <p:nvSpPr>
          <p:cNvPr id="4" name="Slide Number Placeholder 3"/>
          <p:cNvSpPr>
            <a:spLocks noGrp="1"/>
          </p:cNvSpPr>
          <p:nvPr>
            <p:ph type="sldNum" sz="quarter" idx="12"/>
          </p:nvPr>
        </p:nvSpPr>
        <p:spPr/>
        <p:txBody>
          <a:bodyPr/>
          <a:lstStyle/>
          <a:p>
            <a:fld id="{3930B920-8DA9-453A-B4F1-9BE1E04F5D90}"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63562"/>
          </a:xfrm>
        </p:spPr>
        <p:txBody>
          <a:bodyPr>
            <a:noAutofit/>
          </a:bodyPr>
          <a:lstStyle/>
          <a:p>
            <a:pPr algn="l"/>
            <a:r>
              <a:rPr lang="en-US" sz="3600" b="1" dirty="0" smtClean="0"/>
              <a:t>Result and discussion …</a:t>
            </a:r>
            <a:endParaRPr lang="en-US" sz="3600" b="1" dirty="0"/>
          </a:p>
        </p:txBody>
      </p:sp>
      <p:sp>
        <p:nvSpPr>
          <p:cNvPr id="3" name="Content Placeholder 2"/>
          <p:cNvSpPr>
            <a:spLocks noGrp="1"/>
          </p:cNvSpPr>
          <p:nvPr>
            <p:ph idx="1"/>
          </p:nvPr>
        </p:nvSpPr>
        <p:spPr>
          <a:xfrm>
            <a:off x="228600" y="838200"/>
            <a:ext cx="8686800" cy="5791200"/>
          </a:xfrm>
        </p:spPr>
        <p:txBody>
          <a:bodyPr>
            <a:normAutofit/>
          </a:bodyPr>
          <a:lstStyle/>
          <a:p>
            <a:pPr algn="just">
              <a:buFont typeface="Wingdings" pitchFamily="2" charset="2"/>
              <a:buChar char="§"/>
            </a:pPr>
            <a:r>
              <a:rPr lang="en-US" sz="2800" dirty="0" smtClean="0"/>
              <a:t>This is agreed with studies in Ethiopia (</a:t>
            </a:r>
            <a:r>
              <a:rPr lang="en-US" sz="2800" dirty="0" err="1" smtClean="0"/>
              <a:t>Harari</a:t>
            </a:r>
            <a:r>
              <a:rPr lang="en-US" sz="2800" dirty="0" smtClean="0"/>
              <a:t> and </a:t>
            </a:r>
            <a:r>
              <a:rPr lang="en-US" sz="2800" dirty="0" err="1" smtClean="0"/>
              <a:t>Yirgalem</a:t>
            </a:r>
            <a:r>
              <a:rPr lang="en-US" sz="2800" dirty="0" smtClean="0"/>
              <a:t> Hospitals) </a:t>
            </a:r>
            <a:r>
              <a:rPr lang="en-US" sz="2800" dirty="0" smtClean="0">
                <a:solidFill>
                  <a:srgbClr val="0070C0"/>
                </a:solidFill>
              </a:rPr>
              <a:t>(</a:t>
            </a:r>
            <a:r>
              <a:rPr lang="en-US" sz="2800" dirty="0" err="1" smtClean="0">
                <a:solidFill>
                  <a:srgbClr val="0070C0"/>
                </a:solidFill>
              </a:rPr>
              <a:t>Mitiku</a:t>
            </a:r>
            <a:r>
              <a:rPr lang="en-US" sz="2800" dirty="0" smtClean="0">
                <a:solidFill>
                  <a:srgbClr val="0070C0"/>
                </a:solidFill>
              </a:rPr>
              <a:t> et al., 2013,, </a:t>
            </a:r>
            <a:r>
              <a:rPr lang="en-US" sz="2800" dirty="0" err="1" smtClean="0">
                <a:solidFill>
                  <a:srgbClr val="0070C0"/>
                </a:solidFill>
              </a:rPr>
              <a:t>Irano</a:t>
            </a:r>
            <a:r>
              <a:rPr lang="en-US" sz="2800" dirty="0" smtClean="0">
                <a:solidFill>
                  <a:srgbClr val="0070C0"/>
                </a:solidFill>
              </a:rPr>
              <a:t> et al., 2015)</a:t>
            </a:r>
            <a:r>
              <a:rPr lang="en-US" sz="2800" dirty="0" smtClean="0">
                <a:solidFill>
                  <a:srgbClr val="00B050"/>
                </a:solidFill>
              </a:rPr>
              <a:t> </a:t>
            </a:r>
            <a:r>
              <a:rPr lang="en-US" sz="2800" dirty="0" smtClean="0"/>
              <a:t>and Lao PDR</a:t>
            </a:r>
            <a:r>
              <a:rPr lang="en-US" sz="2800" dirty="0" smtClean="0">
                <a:solidFill>
                  <a:srgbClr val="0070C0"/>
                </a:solidFill>
              </a:rPr>
              <a:t>(</a:t>
            </a:r>
            <a:r>
              <a:rPr lang="en-US" sz="2800" dirty="0" err="1" smtClean="0">
                <a:solidFill>
                  <a:srgbClr val="0070C0"/>
                </a:solidFill>
              </a:rPr>
              <a:t>Hansana</a:t>
            </a:r>
            <a:r>
              <a:rPr lang="en-US" sz="2800" dirty="0" smtClean="0">
                <a:solidFill>
                  <a:srgbClr val="0070C0"/>
                </a:solidFill>
              </a:rPr>
              <a:t> et al., 2013)</a:t>
            </a:r>
          </a:p>
          <a:p>
            <a:pPr algn="just"/>
            <a:endParaRPr lang="en-US" sz="2800" dirty="0" smtClean="0"/>
          </a:p>
          <a:p>
            <a:pPr algn="just">
              <a:buFont typeface="Wingdings" pitchFamily="2" charset="2"/>
              <a:buChar char="§"/>
            </a:pPr>
            <a:r>
              <a:rPr lang="en-US" sz="2800" dirty="0" smtClean="0"/>
              <a:t>But is contradicted with  findings in Asia </a:t>
            </a:r>
            <a:r>
              <a:rPr lang="en-US" sz="2800" dirty="0" smtClean="0">
                <a:solidFill>
                  <a:srgbClr val="0070C0"/>
                </a:solidFill>
              </a:rPr>
              <a:t>(</a:t>
            </a:r>
            <a:r>
              <a:rPr lang="en-US" sz="2800" dirty="0" err="1" smtClean="0">
                <a:solidFill>
                  <a:srgbClr val="0070C0"/>
                </a:solidFill>
              </a:rPr>
              <a:t>Jiamsakul</a:t>
            </a:r>
            <a:r>
              <a:rPr lang="en-US" sz="2800" dirty="0" smtClean="0">
                <a:solidFill>
                  <a:srgbClr val="0070C0"/>
                </a:solidFill>
              </a:rPr>
              <a:t> et al., 2014) and Nepal(</a:t>
            </a:r>
            <a:r>
              <a:rPr lang="en-US" sz="2800" dirty="0" err="1" smtClean="0">
                <a:solidFill>
                  <a:srgbClr val="0070C0"/>
                </a:solidFill>
              </a:rPr>
              <a:t>Wasti</a:t>
            </a:r>
            <a:r>
              <a:rPr lang="en-US" sz="2800" dirty="0" smtClean="0">
                <a:solidFill>
                  <a:srgbClr val="0070C0"/>
                </a:solidFill>
              </a:rPr>
              <a:t> et al., May 2012). </a:t>
            </a:r>
            <a:r>
              <a:rPr lang="en-US" sz="2800" dirty="0" smtClean="0"/>
              <a:t> Being on ART for short period  were more likely to be non-adherent. </a:t>
            </a:r>
          </a:p>
          <a:p>
            <a:pPr algn="just">
              <a:buFont typeface="Wingdings" pitchFamily="2" charset="2"/>
              <a:buChar char="§"/>
            </a:pPr>
            <a:endParaRPr lang="en-US" sz="2800" dirty="0" smtClean="0"/>
          </a:p>
          <a:p>
            <a:pPr algn="just">
              <a:buFont typeface="Wingdings" pitchFamily="2" charset="2"/>
              <a:buChar char="Ø"/>
            </a:pPr>
            <a:r>
              <a:rPr lang="en-US" sz="2800" dirty="0" smtClean="0"/>
              <a:t>difference could be due to those studies included study participants &lt;6 months duration on ART could be faced difficulty of adhering at early phase of treatment</a:t>
            </a:r>
          </a:p>
          <a:p>
            <a:pPr algn="just"/>
            <a:endParaRPr lang="en-US" sz="28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Autofit/>
          </a:bodyPr>
          <a:lstStyle/>
          <a:p>
            <a:pPr algn="l"/>
            <a:r>
              <a:rPr lang="en-US" sz="3600" b="1" dirty="0" smtClean="0"/>
              <a:t>Result and discussion  con’t…</a:t>
            </a:r>
            <a:endParaRPr lang="en-US" sz="3600" b="1" dirty="0"/>
          </a:p>
        </p:txBody>
      </p:sp>
      <p:sp>
        <p:nvSpPr>
          <p:cNvPr id="3" name="Content Placeholder 2"/>
          <p:cNvSpPr>
            <a:spLocks noGrp="1"/>
          </p:cNvSpPr>
          <p:nvPr>
            <p:ph idx="1"/>
          </p:nvPr>
        </p:nvSpPr>
        <p:spPr>
          <a:xfrm>
            <a:off x="152400" y="914400"/>
            <a:ext cx="8763000" cy="5715000"/>
          </a:xfrm>
        </p:spPr>
        <p:txBody>
          <a:bodyPr>
            <a:normAutofit/>
          </a:bodyPr>
          <a:lstStyle/>
          <a:p>
            <a:pPr algn="just">
              <a:buFont typeface="Wingdings" pitchFamily="2" charset="2"/>
              <a:buChar char="v"/>
            </a:pPr>
            <a:r>
              <a:rPr lang="en-US" sz="2800" dirty="0" smtClean="0"/>
              <a:t>Participants who experienced ART adverse effect had higher probability of being non-adherents compare to those who did not had any adverse effect </a:t>
            </a:r>
            <a:r>
              <a:rPr lang="en-US" sz="2800" dirty="0" smtClean="0">
                <a:solidFill>
                  <a:srgbClr val="7030A0"/>
                </a:solidFill>
              </a:rPr>
              <a:t>(AOR= 6.9  and 95% CI=1.4-32.9</a:t>
            </a:r>
            <a:r>
              <a:rPr lang="en-US" sz="2800" dirty="0" smtClean="0"/>
              <a:t>). </a:t>
            </a:r>
          </a:p>
          <a:p>
            <a:pPr algn="just">
              <a:buNone/>
            </a:pPr>
            <a:endParaRPr lang="en-US" sz="2800" dirty="0" smtClean="0"/>
          </a:p>
          <a:p>
            <a:pPr algn="just">
              <a:buFont typeface="Wingdings" pitchFamily="2" charset="2"/>
              <a:buChar char="Ø"/>
            </a:pPr>
            <a:r>
              <a:rPr lang="en-US" sz="2800" dirty="0" smtClean="0"/>
              <a:t>Adverse effects and toxicity of  ART drugs  could be associated with non-adherence to ART.</a:t>
            </a:r>
          </a:p>
          <a:p>
            <a:pPr algn="just">
              <a:buFont typeface="Wingdings" pitchFamily="2" charset="2"/>
              <a:buChar char="Ø"/>
            </a:pPr>
            <a:endParaRPr lang="en-US" sz="2800" dirty="0" smtClean="0"/>
          </a:p>
          <a:p>
            <a:pPr algn="just">
              <a:buFont typeface="Wingdings" pitchFamily="2" charset="2"/>
              <a:buChar char="§"/>
            </a:pPr>
            <a:r>
              <a:rPr lang="en-US" sz="2800" dirty="0" smtClean="0"/>
              <a:t>Supported by studies in northwest Ethiopia </a:t>
            </a:r>
            <a:r>
              <a:rPr lang="en-US" sz="2800" dirty="0" smtClean="0">
                <a:solidFill>
                  <a:srgbClr val="0070C0"/>
                </a:solidFill>
              </a:rPr>
              <a:t>(</a:t>
            </a:r>
            <a:r>
              <a:rPr lang="en-US" sz="2800" dirty="0" err="1" smtClean="0">
                <a:solidFill>
                  <a:srgbClr val="0070C0"/>
                </a:solidFill>
              </a:rPr>
              <a:t>Tessema</a:t>
            </a:r>
            <a:r>
              <a:rPr lang="en-US" sz="2800" dirty="0" smtClean="0">
                <a:solidFill>
                  <a:srgbClr val="0070C0"/>
                </a:solidFill>
              </a:rPr>
              <a:t> et al., 2010</a:t>
            </a:r>
            <a:r>
              <a:rPr lang="en-US" sz="2800" dirty="0" smtClean="0"/>
              <a:t>) and Asian developing countries</a:t>
            </a:r>
            <a:r>
              <a:rPr lang="en-US" sz="2800" dirty="0" smtClean="0">
                <a:solidFill>
                  <a:srgbClr val="0070C0"/>
                </a:solidFill>
              </a:rPr>
              <a:t> (</a:t>
            </a:r>
            <a:r>
              <a:rPr lang="en-US" sz="2800" dirty="0" err="1" smtClean="0">
                <a:solidFill>
                  <a:srgbClr val="0070C0"/>
                </a:solidFill>
              </a:rPr>
              <a:t>Wasti</a:t>
            </a:r>
            <a:r>
              <a:rPr lang="en-US" sz="2800" dirty="0" smtClean="0">
                <a:solidFill>
                  <a:srgbClr val="0070C0"/>
                </a:solidFill>
              </a:rPr>
              <a:t> et al., 2012)</a:t>
            </a:r>
            <a:r>
              <a:rPr lang="en-US" sz="2800" dirty="0" smtClean="0"/>
              <a:t>. </a:t>
            </a:r>
          </a:p>
          <a:p>
            <a:pPr algn="just"/>
            <a:endParaRPr lang="en-US" sz="2800" dirty="0" smtClean="0"/>
          </a:p>
        </p:txBody>
      </p:sp>
      <p:sp>
        <p:nvSpPr>
          <p:cNvPr id="4" name="Slide Number Placeholder 3"/>
          <p:cNvSpPr>
            <a:spLocks noGrp="1"/>
          </p:cNvSpPr>
          <p:nvPr>
            <p:ph type="sldNum" sz="quarter" idx="12"/>
          </p:nvPr>
        </p:nvSpPr>
        <p:spPr/>
        <p:txBody>
          <a:bodyPr/>
          <a:lstStyle/>
          <a:p>
            <a:fld id="{3930B920-8DA9-453A-B4F1-9BE1E04F5D90}"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57200"/>
          </a:xfrm>
        </p:spPr>
        <p:txBody>
          <a:bodyPr>
            <a:noAutofit/>
          </a:bodyPr>
          <a:lstStyle/>
          <a:p>
            <a:pPr algn="l"/>
            <a:r>
              <a:rPr lang="en-US" sz="3200" b="1" dirty="0" smtClean="0"/>
              <a:t>Result and discussion con’t…</a:t>
            </a:r>
            <a:endParaRPr lang="en-US" sz="3200" b="1" dirty="0"/>
          </a:p>
        </p:txBody>
      </p:sp>
      <p:sp>
        <p:nvSpPr>
          <p:cNvPr id="3" name="Content Placeholder 2"/>
          <p:cNvSpPr>
            <a:spLocks noGrp="1"/>
          </p:cNvSpPr>
          <p:nvPr>
            <p:ph idx="1"/>
          </p:nvPr>
        </p:nvSpPr>
        <p:spPr>
          <a:xfrm>
            <a:off x="228600" y="609600"/>
            <a:ext cx="8763000" cy="6096000"/>
          </a:xfrm>
        </p:spPr>
        <p:txBody>
          <a:bodyPr>
            <a:noAutofit/>
          </a:bodyPr>
          <a:lstStyle/>
          <a:p>
            <a:pPr algn="just">
              <a:buFont typeface="Wingdings" pitchFamily="2" charset="2"/>
              <a:buChar char="v"/>
            </a:pPr>
            <a:r>
              <a:rPr lang="en-US" sz="2800" dirty="0" smtClean="0"/>
              <a:t>Non-adherence was found to be higher among substance users compared to non users</a:t>
            </a:r>
            <a:r>
              <a:rPr lang="en-US" sz="2800" dirty="0" smtClean="0">
                <a:solidFill>
                  <a:srgbClr val="7030A0"/>
                </a:solidFill>
              </a:rPr>
              <a:t>(AOR=5.3 and 95% CI= 1.4-20.0) </a:t>
            </a:r>
            <a:r>
              <a:rPr lang="en-US" sz="2800" dirty="0" smtClean="0"/>
              <a:t>. </a:t>
            </a:r>
          </a:p>
          <a:p>
            <a:pPr algn="just">
              <a:buNone/>
            </a:pPr>
            <a:endParaRPr lang="en-US" sz="2800" dirty="0" smtClean="0"/>
          </a:p>
          <a:p>
            <a:pPr algn="just">
              <a:buFont typeface="Wingdings" pitchFamily="2" charset="2"/>
              <a:buChar char="Ø"/>
            </a:pPr>
            <a:r>
              <a:rPr lang="en-US" sz="2800" dirty="0" smtClean="0"/>
              <a:t>Substance use can result into forgetfulness of ART doses.</a:t>
            </a:r>
          </a:p>
          <a:p>
            <a:pPr algn="just"/>
            <a:endParaRPr lang="en-US" sz="2800" dirty="0" smtClean="0"/>
          </a:p>
          <a:p>
            <a:pPr algn="just">
              <a:buFont typeface="Wingdings" pitchFamily="2" charset="2"/>
              <a:buChar char="Ø"/>
            </a:pPr>
            <a:r>
              <a:rPr lang="en-US" sz="2800" dirty="0" smtClean="0"/>
              <a:t>Since alcohol drinking is common in the study area </a:t>
            </a:r>
            <a:r>
              <a:rPr lang="en-US" sz="2800" dirty="0" smtClean="0">
                <a:solidFill>
                  <a:srgbClr val="0070C0"/>
                </a:solidFill>
              </a:rPr>
              <a:t>clients may stopped taking medication </a:t>
            </a:r>
            <a:r>
              <a:rPr lang="en-US" sz="2800" dirty="0" smtClean="0"/>
              <a:t>even when they drunk on a particular occasion.</a:t>
            </a:r>
          </a:p>
          <a:p>
            <a:pPr algn="just">
              <a:buFont typeface="Wingdings" pitchFamily="2" charset="2"/>
              <a:buChar char="Ø"/>
            </a:pPr>
            <a:endParaRPr lang="en-US" sz="2800" dirty="0" smtClean="0"/>
          </a:p>
          <a:p>
            <a:pPr algn="just">
              <a:buFont typeface="Wingdings" pitchFamily="2" charset="2"/>
              <a:buChar char="§"/>
            </a:pPr>
            <a:r>
              <a:rPr lang="en-US" sz="2800" dirty="0" smtClean="0"/>
              <a:t>This is consistent with studies in southern Ethiopia </a:t>
            </a:r>
            <a:r>
              <a:rPr lang="en-US" sz="2800" dirty="0" smtClean="0">
                <a:solidFill>
                  <a:srgbClr val="0070C0"/>
                </a:solidFill>
              </a:rPr>
              <a:t>(</a:t>
            </a:r>
            <a:r>
              <a:rPr lang="en-US" sz="2800" dirty="0" err="1" smtClean="0">
                <a:solidFill>
                  <a:srgbClr val="0070C0"/>
                </a:solidFill>
              </a:rPr>
              <a:t>Bitew</a:t>
            </a:r>
            <a:r>
              <a:rPr lang="en-US" sz="2800" dirty="0" smtClean="0">
                <a:solidFill>
                  <a:srgbClr val="0070C0"/>
                </a:solidFill>
              </a:rPr>
              <a:t> et al., 2014) </a:t>
            </a:r>
            <a:r>
              <a:rPr lang="en-US" sz="2800" dirty="0" smtClean="0"/>
              <a:t>and</a:t>
            </a:r>
            <a:r>
              <a:rPr lang="en-US" sz="2800" dirty="0" smtClean="0">
                <a:solidFill>
                  <a:srgbClr val="0070C0"/>
                </a:solidFill>
              </a:rPr>
              <a:t> </a:t>
            </a:r>
            <a:r>
              <a:rPr lang="en-US" sz="2800" dirty="0" smtClean="0"/>
              <a:t>Tanzania</a:t>
            </a:r>
            <a:r>
              <a:rPr lang="en-US" sz="2800" dirty="0" smtClean="0">
                <a:solidFill>
                  <a:srgbClr val="0070C0"/>
                </a:solidFill>
              </a:rPr>
              <a:t>(IDINDIL et al., July 2012)</a:t>
            </a:r>
            <a:endParaRPr lang="en-US" sz="2800" dirty="0" smtClean="0"/>
          </a:p>
          <a:p>
            <a:pPr algn="just">
              <a:buFont typeface="Wingdings" pitchFamily="2" charset="2"/>
              <a:buChar char="Ø"/>
            </a:pPr>
            <a:endParaRPr lang="en-US" sz="2800" dirty="0" smtClean="0"/>
          </a:p>
          <a:p>
            <a:pPr algn="just"/>
            <a:endParaRPr lang="en-US" sz="2800" dirty="0" smtClean="0"/>
          </a:p>
          <a:p>
            <a:pPr algn="just"/>
            <a:endParaRPr lang="en-US" sz="2800" dirty="0" smtClean="0"/>
          </a:p>
          <a:p>
            <a:pPr algn="just"/>
            <a:endParaRPr lang="en-US" sz="28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534400" cy="533400"/>
          </a:xfrm>
        </p:spPr>
        <p:txBody>
          <a:bodyPr>
            <a:normAutofit fontScale="90000"/>
          </a:bodyPr>
          <a:lstStyle/>
          <a:p>
            <a:pPr algn="l"/>
            <a:r>
              <a:rPr lang="en-US" sz="3600" b="1" dirty="0" smtClean="0"/>
              <a:t>Result and discussion con’t…</a:t>
            </a:r>
            <a:endParaRPr lang="en-US" sz="3600" b="1" dirty="0"/>
          </a:p>
        </p:txBody>
      </p:sp>
      <p:sp>
        <p:nvSpPr>
          <p:cNvPr id="3" name="Content Placeholder 2"/>
          <p:cNvSpPr>
            <a:spLocks noGrp="1"/>
          </p:cNvSpPr>
          <p:nvPr>
            <p:ph idx="1"/>
          </p:nvPr>
        </p:nvSpPr>
        <p:spPr>
          <a:xfrm>
            <a:off x="152400" y="838200"/>
            <a:ext cx="8763000" cy="5791200"/>
          </a:xfrm>
        </p:spPr>
        <p:txBody>
          <a:bodyPr>
            <a:normAutofit lnSpcReduction="10000"/>
          </a:bodyPr>
          <a:lstStyle/>
          <a:p>
            <a:pPr algn="just"/>
            <a:r>
              <a:rPr lang="en-US" sz="2800" dirty="0" smtClean="0"/>
              <a:t>The odds of non-adherence was higher among those who live with their parents compared to those who live alone</a:t>
            </a:r>
            <a:r>
              <a:rPr lang="en-US" sz="2800" dirty="0" smtClean="0">
                <a:solidFill>
                  <a:srgbClr val="7030A0"/>
                </a:solidFill>
              </a:rPr>
              <a:t>(AOR= 3.4 and 95%CI = 1.2-10.3) </a:t>
            </a:r>
            <a:r>
              <a:rPr lang="en-US" sz="2800" dirty="0" smtClean="0"/>
              <a:t>. </a:t>
            </a:r>
          </a:p>
          <a:p>
            <a:pPr algn="just"/>
            <a:endParaRPr lang="en-US" sz="2800" dirty="0" smtClean="0"/>
          </a:p>
          <a:p>
            <a:pPr algn="just"/>
            <a:r>
              <a:rPr lang="en-US" sz="2800" dirty="0" smtClean="0"/>
              <a:t>Clients may not be comfortable to take ART dose in front of others</a:t>
            </a:r>
          </a:p>
          <a:p>
            <a:pPr algn="just"/>
            <a:endParaRPr lang="en-US" sz="2800" dirty="0" smtClean="0"/>
          </a:p>
          <a:p>
            <a:pPr algn="just"/>
            <a:r>
              <a:rPr lang="en-US" sz="2800" dirty="0" smtClean="0"/>
              <a:t>But in Canada individuals living with someone were less non-adherent  compared to that of with those who live alone</a:t>
            </a:r>
            <a:r>
              <a:rPr lang="en-US" sz="2800" dirty="0" smtClean="0">
                <a:solidFill>
                  <a:srgbClr val="0070C0"/>
                </a:solidFill>
              </a:rPr>
              <a:t>(</a:t>
            </a:r>
            <a:r>
              <a:rPr lang="en-US" sz="2800" dirty="0" err="1" smtClean="0">
                <a:solidFill>
                  <a:srgbClr val="0070C0"/>
                </a:solidFill>
              </a:rPr>
              <a:t>Godin</a:t>
            </a:r>
            <a:r>
              <a:rPr lang="en-US" sz="2800" dirty="0" smtClean="0">
                <a:solidFill>
                  <a:srgbClr val="0070C0"/>
                </a:solidFill>
              </a:rPr>
              <a:t> et al., 27 Sep 2010). </a:t>
            </a:r>
          </a:p>
          <a:p>
            <a:pPr algn="just"/>
            <a:endParaRPr lang="en-US" sz="2800" dirty="0" smtClean="0">
              <a:solidFill>
                <a:srgbClr val="0070C0"/>
              </a:solidFill>
            </a:endParaRPr>
          </a:p>
          <a:p>
            <a:pPr algn="just"/>
            <a:r>
              <a:rPr lang="en-US" sz="2800" dirty="0" smtClean="0"/>
              <a:t>The difference may be due to self-efficacy and attitude towards ART medication.</a:t>
            </a:r>
          </a:p>
          <a:p>
            <a:pPr algn="just"/>
            <a:endParaRPr lang="en-US" sz="28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pPr algn="l"/>
            <a:r>
              <a:rPr lang="en-US" sz="3600" b="1" dirty="0" smtClean="0"/>
              <a:t>Presentation outline </a:t>
            </a:r>
            <a:endParaRPr lang="en-US" sz="3600" b="1" dirty="0"/>
          </a:p>
        </p:txBody>
      </p:sp>
      <p:sp>
        <p:nvSpPr>
          <p:cNvPr id="3" name="Content Placeholder 2"/>
          <p:cNvSpPr>
            <a:spLocks noGrp="1"/>
          </p:cNvSpPr>
          <p:nvPr>
            <p:ph idx="1"/>
          </p:nvPr>
        </p:nvSpPr>
        <p:spPr>
          <a:xfrm>
            <a:off x="609600" y="1066800"/>
            <a:ext cx="8077200" cy="5410200"/>
          </a:xfrm>
        </p:spPr>
        <p:txBody>
          <a:bodyPr>
            <a:normAutofit fontScale="92500" lnSpcReduction="10000"/>
          </a:bodyPr>
          <a:lstStyle/>
          <a:p>
            <a:pPr algn="just"/>
            <a:r>
              <a:rPr lang="en-US" dirty="0" smtClean="0">
                <a:solidFill>
                  <a:srgbClr val="0070C0"/>
                </a:solidFill>
              </a:rPr>
              <a:t>Introduction </a:t>
            </a:r>
          </a:p>
          <a:p>
            <a:pPr algn="just"/>
            <a:r>
              <a:rPr lang="en-US" dirty="0" smtClean="0">
                <a:solidFill>
                  <a:srgbClr val="0070C0"/>
                </a:solidFill>
              </a:rPr>
              <a:t>Objective </a:t>
            </a:r>
          </a:p>
          <a:p>
            <a:pPr algn="just"/>
            <a:r>
              <a:rPr lang="en-US" dirty="0" smtClean="0">
                <a:solidFill>
                  <a:srgbClr val="0070C0"/>
                </a:solidFill>
              </a:rPr>
              <a:t>Methodology</a:t>
            </a:r>
          </a:p>
          <a:p>
            <a:pPr algn="just"/>
            <a:r>
              <a:rPr lang="en-US" dirty="0" smtClean="0">
                <a:solidFill>
                  <a:srgbClr val="0070C0"/>
                </a:solidFill>
              </a:rPr>
              <a:t>Ethical clearance </a:t>
            </a:r>
          </a:p>
          <a:p>
            <a:pPr algn="just"/>
            <a:r>
              <a:rPr lang="en-US" dirty="0" smtClean="0">
                <a:solidFill>
                  <a:srgbClr val="0070C0"/>
                </a:solidFill>
              </a:rPr>
              <a:t>Result</a:t>
            </a:r>
          </a:p>
          <a:p>
            <a:pPr algn="just"/>
            <a:r>
              <a:rPr lang="en-US" dirty="0" smtClean="0">
                <a:solidFill>
                  <a:srgbClr val="0070C0"/>
                </a:solidFill>
              </a:rPr>
              <a:t>Discussion </a:t>
            </a:r>
          </a:p>
          <a:p>
            <a:pPr algn="just"/>
            <a:r>
              <a:rPr lang="en-US" dirty="0" smtClean="0">
                <a:solidFill>
                  <a:srgbClr val="0070C0"/>
                </a:solidFill>
              </a:rPr>
              <a:t> Conclusion</a:t>
            </a:r>
          </a:p>
          <a:p>
            <a:pPr algn="just"/>
            <a:r>
              <a:rPr lang="en-US" dirty="0" smtClean="0">
                <a:solidFill>
                  <a:srgbClr val="0070C0"/>
                </a:solidFill>
              </a:rPr>
              <a:t>Recommendation </a:t>
            </a:r>
          </a:p>
          <a:p>
            <a:pPr algn="just"/>
            <a:r>
              <a:rPr lang="en-US" dirty="0" smtClean="0">
                <a:solidFill>
                  <a:srgbClr val="0070C0"/>
                </a:solidFill>
              </a:rPr>
              <a:t>Acknowledgment</a:t>
            </a:r>
          </a:p>
          <a:p>
            <a:pPr algn="just"/>
            <a:r>
              <a:rPr lang="en-US" dirty="0" smtClean="0">
                <a:solidFill>
                  <a:srgbClr val="0070C0"/>
                </a:solidFill>
              </a:rPr>
              <a:t>Reference</a:t>
            </a:r>
          </a:p>
          <a:p>
            <a:pPr algn="just"/>
            <a:endParaRPr lang="en-US" dirty="0">
              <a:solidFill>
                <a:srgbClr val="0070C0"/>
              </a:solidFill>
            </a:endParaRPr>
          </a:p>
        </p:txBody>
      </p:sp>
      <p:sp>
        <p:nvSpPr>
          <p:cNvPr id="4" name="Slide Number Placeholder 3"/>
          <p:cNvSpPr>
            <a:spLocks noGrp="1"/>
          </p:cNvSpPr>
          <p:nvPr>
            <p:ph type="sldNum" sz="quarter" idx="12"/>
          </p:nvPr>
        </p:nvSpPr>
        <p:spPr/>
        <p:txBody>
          <a:bodyPr/>
          <a:lstStyle/>
          <a:p>
            <a:fld id="{3930B920-8DA9-453A-B4F1-9BE1E04F5D90}"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763000" cy="609600"/>
          </a:xfrm>
        </p:spPr>
        <p:txBody>
          <a:bodyPr>
            <a:noAutofit/>
          </a:bodyPr>
          <a:lstStyle/>
          <a:p>
            <a:pPr algn="l"/>
            <a:r>
              <a:rPr lang="en-US" sz="3600" b="1" dirty="0" smtClean="0"/>
              <a:t>Result and discussion con’t…</a:t>
            </a:r>
            <a:endParaRPr lang="en-US" sz="3600" dirty="0"/>
          </a:p>
        </p:txBody>
      </p:sp>
      <p:sp>
        <p:nvSpPr>
          <p:cNvPr id="3" name="Content Placeholder 2"/>
          <p:cNvSpPr>
            <a:spLocks noGrp="1"/>
          </p:cNvSpPr>
          <p:nvPr>
            <p:ph idx="1"/>
          </p:nvPr>
        </p:nvSpPr>
        <p:spPr>
          <a:xfrm>
            <a:off x="152400" y="838200"/>
            <a:ext cx="8763000" cy="5791200"/>
          </a:xfrm>
        </p:spPr>
        <p:txBody>
          <a:bodyPr>
            <a:noAutofit/>
          </a:bodyPr>
          <a:lstStyle/>
          <a:p>
            <a:pPr algn="just"/>
            <a:r>
              <a:rPr lang="en-US" sz="2800" dirty="0" smtClean="0"/>
              <a:t>Those who had depression symptom were at higher probability of being  non-adherence compared to those who had no depression</a:t>
            </a:r>
            <a:r>
              <a:rPr lang="en-US" sz="2800" dirty="0" smtClean="0">
                <a:solidFill>
                  <a:srgbClr val="7030A0"/>
                </a:solidFill>
              </a:rPr>
              <a:t>(AOR=3.3 and 95% CI=1.4-7.5</a:t>
            </a:r>
            <a:r>
              <a:rPr lang="en-US" sz="2800" dirty="0" smtClean="0"/>
              <a:t>) . </a:t>
            </a:r>
          </a:p>
          <a:p>
            <a:pPr algn="just"/>
            <a:endParaRPr lang="en-US" sz="2800" dirty="0" smtClean="0"/>
          </a:p>
          <a:p>
            <a:pPr algn="just"/>
            <a:r>
              <a:rPr lang="en-US" sz="2800" dirty="0" smtClean="0"/>
              <a:t>Clients with depressive symptoms may easily forget dose and or  they may fell being hopeless and can miss doses .</a:t>
            </a:r>
          </a:p>
          <a:p>
            <a:pPr algn="just"/>
            <a:endParaRPr lang="en-US" sz="2800" dirty="0" smtClean="0"/>
          </a:p>
          <a:p>
            <a:pPr algn="just"/>
            <a:r>
              <a:rPr lang="en-US" sz="2800" dirty="0" smtClean="0"/>
              <a:t>This is agreed with existing literatures in southwest Ethiopia</a:t>
            </a:r>
            <a:r>
              <a:rPr lang="en-US" sz="2800" dirty="0" smtClean="0">
                <a:solidFill>
                  <a:srgbClr val="0070C0"/>
                </a:solidFill>
              </a:rPr>
              <a:t>(</a:t>
            </a:r>
            <a:r>
              <a:rPr lang="en-US" sz="2800" dirty="0" err="1" smtClean="0">
                <a:solidFill>
                  <a:srgbClr val="0070C0"/>
                </a:solidFill>
              </a:rPr>
              <a:t>Amberbir</a:t>
            </a:r>
            <a:r>
              <a:rPr lang="en-US" sz="2800" dirty="0" smtClean="0">
                <a:solidFill>
                  <a:srgbClr val="0070C0"/>
                </a:solidFill>
              </a:rPr>
              <a:t> et al., 2008) and  </a:t>
            </a:r>
            <a:r>
              <a:rPr lang="en-US" sz="2800" dirty="0" smtClean="0"/>
              <a:t>South Africa</a:t>
            </a:r>
            <a:r>
              <a:rPr lang="en-US" sz="2800" dirty="0" smtClean="0">
                <a:solidFill>
                  <a:srgbClr val="0070C0"/>
                </a:solidFill>
              </a:rPr>
              <a:t>(</a:t>
            </a:r>
            <a:r>
              <a:rPr lang="en-US" sz="2800" dirty="0" err="1" smtClean="0">
                <a:solidFill>
                  <a:srgbClr val="0070C0"/>
                </a:solidFill>
              </a:rPr>
              <a:t>Peltzer</a:t>
            </a:r>
            <a:r>
              <a:rPr lang="en-US" sz="2800" dirty="0" smtClean="0">
                <a:solidFill>
                  <a:srgbClr val="0070C0"/>
                </a:solidFill>
              </a:rPr>
              <a:t> et al., 2010) </a:t>
            </a:r>
            <a:r>
              <a:rPr lang="en-US" sz="2800" dirty="0" smtClean="0"/>
              <a:t>which stated that the presence of depressive symptoms proved to be a barrier to ART adherence .</a:t>
            </a:r>
            <a:r>
              <a:rPr lang="en-US" sz="2800" dirty="0" smtClean="0">
                <a:solidFill>
                  <a:srgbClr val="FF0000"/>
                </a:solidFill>
              </a:rPr>
              <a:t> </a:t>
            </a:r>
          </a:p>
          <a:p>
            <a:pPr algn="just"/>
            <a:endParaRPr lang="en-US" sz="2800" dirty="0" smtClean="0"/>
          </a:p>
          <a:p>
            <a:pPr algn="just"/>
            <a:endParaRPr lang="en-US" sz="2800" dirty="0" smtClean="0"/>
          </a:p>
          <a:p>
            <a:pPr algn="just"/>
            <a:r>
              <a:rPr lang="en-US" sz="2800" dirty="0" smtClean="0"/>
              <a:t>. </a:t>
            </a:r>
          </a:p>
        </p:txBody>
      </p:sp>
      <p:sp>
        <p:nvSpPr>
          <p:cNvPr id="4" name="Slide Number Placeholder 3"/>
          <p:cNvSpPr>
            <a:spLocks noGrp="1"/>
          </p:cNvSpPr>
          <p:nvPr>
            <p:ph type="sldNum" sz="quarter" idx="12"/>
          </p:nvPr>
        </p:nvSpPr>
        <p:spPr/>
        <p:txBody>
          <a:bodyPr/>
          <a:lstStyle/>
          <a:p>
            <a:fld id="{3930B920-8DA9-453A-B4F1-9BE1E04F5D90}"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763000" cy="609600"/>
          </a:xfrm>
        </p:spPr>
        <p:txBody>
          <a:bodyPr>
            <a:noAutofit/>
          </a:bodyPr>
          <a:lstStyle/>
          <a:p>
            <a:pPr algn="l"/>
            <a:r>
              <a:rPr lang="en-US" sz="3200" b="1" dirty="0" smtClean="0"/>
              <a:t>Result and discussion con’t…</a:t>
            </a:r>
            <a:endParaRPr lang="en-US" sz="3200" dirty="0"/>
          </a:p>
        </p:txBody>
      </p:sp>
      <p:sp>
        <p:nvSpPr>
          <p:cNvPr id="3" name="Content Placeholder 2"/>
          <p:cNvSpPr>
            <a:spLocks noGrp="1"/>
          </p:cNvSpPr>
          <p:nvPr>
            <p:ph idx="1"/>
          </p:nvPr>
        </p:nvSpPr>
        <p:spPr>
          <a:xfrm>
            <a:off x="228600" y="685800"/>
            <a:ext cx="8686800" cy="6019800"/>
          </a:xfrm>
        </p:spPr>
        <p:txBody>
          <a:bodyPr>
            <a:normAutofit/>
          </a:bodyPr>
          <a:lstStyle/>
          <a:p>
            <a:pPr algn="just"/>
            <a:r>
              <a:rPr lang="en-US" sz="2800" dirty="0" smtClean="0"/>
              <a:t>The odds of non-adherence was higher among clients with CD4 cell cont less than 350 cells/mm</a:t>
            </a:r>
            <a:r>
              <a:rPr lang="en-US" sz="2800" baseline="30000" dirty="0" smtClean="0"/>
              <a:t>3</a:t>
            </a:r>
            <a:r>
              <a:rPr lang="en-US" sz="2800" dirty="0" smtClean="0"/>
              <a:t> compared to their counterpart </a:t>
            </a:r>
            <a:r>
              <a:rPr lang="en-US" sz="2800" dirty="0" smtClean="0">
                <a:solidFill>
                  <a:srgbClr val="7030A0"/>
                </a:solidFill>
              </a:rPr>
              <a:t>(AOR= 3.2 and 95% CI=1.8-5.8</a:t>
            </a:r>
            <a:r>
              <a:rPr lang="en-US" sz="2800" dirty="0" smtClean="0"/>
              <a:t>) .</a:t>
            </a:r>
          </a:p>
          <a:p>
            <a:pPr algn="just"/>
            <a:endParaRPr lang="en-US" sz="2800" dirty="0" smtClean="0"/>
          </a:p>
          <a:p>
            <a:pPr algn="just"/>
            <a:r>
              <a:rPr lang="en-US" sz="2800" dirty="0" smtClean="0"/>
              <a:t>This might be due to clients with lower CD4 counts and less perceptions of their health are likely to have witnessed less improvement in their health as a result of commencing ART.</a:t>
            </a:r>
          </a:p>
          <a:p>
            <a:pPr algn="just"/>
            <a:endParaRPr lang="en-US" sz="2800" dirty="0" smtClean="0"/>
          </a:p>
          <a:p>
            <a:pPr algn="just"/>
            <a:r>
              <a:rPr lang="en-US" sz="2800" dirty="0" smtClean="0"/>
              <a:t>Supported by studies in north Ethiopia</a:t>
            </a:r>
            <a:r>
              <a:rPr lang="en-US" sz="2800" dirty="0" smtClean="0">
                <a:solidFill>
                  <a:srgbClr val="7030A0"/>
                </a:solidFill>
              </a:rPr>
              <a:t>(Berhe et al., 2013) </a:t>
            </a:r>
            <a:r>
              <a:rPr lang="en-US" sz="2800" dirty="0" smtClean="0"/>
              <a:t>and systematic review in Cameron</a:t>
            </a:r>
            <a:r>
              <a:rPr lang="en-US" sz="2800" dirty="0" smtClean="0">
                <a:solidFill>
                  <a:srgbClr val="7030A0"/>
                </a:solidFill>
              </a:rPr>
              <a:t>(</a:t>
            </a:r>
            <a:r>
              <a:rPr lang="en-US" sz="2800" dirty="0" err="1" smtClean="0">
                <a:solidFill>
                  <a:srgbClr val="7030A0"/>
                </a:solidFill>
              </a:rPr>
              <a:t>Mbuagbaw</a:t>
            </a:r>
            <a:r>
              <a:rPr lang="en-US" sz="2800" dirty="0" smtClean="0">
                <a:solidFill>
                  <a:srgbClr val="7030A0"/>
                </a:solidFill>
              </a:rPr>
              <a:t> et al., 2012),</a:t>
            </a:r>
            <a:endParaRPr lang="en-US" sz="2800" dirty="0">
              <a:solidFill>
                <a:srgbClr val="7030A0"/>
              </a:solidFill>
            </a:endParaRPr>
          </a:p>
        </p:txBody>
      </p:sp>
      <p:sp>
        <p:nvSpPr>
          <p:cNvPr id="4" name="Slide Number Placeholder 3"/>
          <p:cNvSpPr>
            <a:spLocks noGrp="1"/>
          </p:cNvSpPr>
          <p:nvPr>
            <p:ph type="sldNum" sz="quarter" idx="12"/>
          </p:nvPr>
        </p:nvSpPr>
        <p:spPr/>
        <p:txBody>
          <a:bodyPr/>
          <a:lstStyle/>
          <a:p>
            <a:fld id="{3930B920-8DA9-453A-B4F1-9BE1E04F5D90}"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685800"/>
          </a:xfrm>
        </p:spPr>
        <p:txBody>
          <a:bodyPr>
            <a:normAutofit/>
          </a:bodyPr>
          <a:lstStyle/>
          <a:p>
            <a:pPr algn="l"/>
            <a:r>
              <a:rPr lang="en-US" sz="3600" b="1" dirty="0" smtClean="0"/>
              <a:t>Result and discussion con’t…</a:t>
            </a:r>
            <a:endParaRPr lang="en-US" sz="3600" dirty="0"/>
          </a:p>
        </p:txBody>
      </p:sp>
      <p:sp>
        <p:nvSpPr>
          <p:cNvPr id="3" name="Content Placeholder 2"/>
          <p:cNvSpPr>
            <a:spLocks noGrp="1"/>
          </p:cNvSpPr>
          <p:nvPr>
            <p:ph idx="1"/>
          </p:nvPr>
        </p:nvSpPr>
        <p:spPr>
          <a:xfrm>
            <a:off x="228600" y="990600"/>
            <a:ext cx="8686800" cy="5715000"/>
          </a:xfrm>
        </p:spPr>
        <p:txBody>
          <a:bodyPr>
            <a:normAutofit/>
          </a:bodyPr>
          <a:lstStyle/>
          <a:p>
            <a:pPr algn="just">
              <a:buFont typeface="Wingdings" pitchFamily="2" charset="2"/>
              <a:buChar char="v"/>
            </a:pPr>
            <a:r>
              <a:rPr lang="en-US" sz="2800" dirty="0" smtClean="0"/>
              <a:t>However it is controversial with study done in </a:t>
            </a:r>
            <a:r>
              <a:rPr lang="en-US" sz="2800" dirty="0" err="1" smtClean="0"/>
              <a:t>Yirgalem</a:t>
            </a:r>
            <a:r>
              <a:rPr lang="en-US" sz="2800" dirty="0" smtClean="0"/>
              <a:t> Hospital, Ethiopia </a:t>
            </a:r>
            <a:r>
              <a:rPr lang="en-US" sz="2800" dirty="0" smtClean="0">
                <a:solidFill>
                  <a:srgbClr val="0070C0"/>
                </a:solidFill>
              </a:rPr>
              <a:t>(</a:t>
            </a:r>
            <a:r>
              <a:rPr lang="en-US" sz="2800" dirty="0" err="1" smtClean="0">
                <a:solidFill>
                  <a:srgbClr val="0070C0"/>
                </a:solidFill>
              </a:rPr>
              <a:t>Irano</a:t>
            </a:r>
            <a:r>
              <a:rPr lang="en-US" sz="2800" dirty="0" smtClean="0">
                <a:solidFill>
                  <a:srgbClr val="0070C0"/>
                </a:solidFill>
              </a:rPr>
              <a:t> et al., 2015). </a:t>
            </a:r>
            <a:r>
              <a:rPr lang="en-US" sz="2800" dirty="0" smtClean="0"/>
              <a:t>May be due to</a:t>
            </a:r>
          </a:p>
          <a:p>
            <a:pPr algn="just"/>
            <a:endParaRPr lang="en-US" sz="2800" dirty="0" smtClean="0">
              <a:solidFill>
                <a:srgbClr val="0070C0"/>
              </a:solidFill>
            </a:endParaRPr>
          </a:p>
          <a:p>
            <a:pPr algn="just"/>
            <a:r>
              <a:rPr lang="en-US" sz="2800" dirty="0" smtClean="0"/>
              <a:t>Higher CD4 count could be attributed to improvement of health status of the clients on ART, thus making him/her careless and casual in their approach to ART </a:t>
            </a:r>
          </a:p>
          <a:p>
            <a:pPr algn="just"/>
            <a:endParaRPr lang="en-US" sz="2800" dirty="0" smtClean="0"/>
          </a:p>
          <a:p>
            <a:pPr algn="just"/>
            <a:r>
              <a:rPr lang="en-US" sz="2800" dirty="0" smtClean="0"/>
              <a:t> This reason was supported  by studies in Delhi, India </a:t>
            </a:r>
            <a:r>
              <a:rPr lang="en-US" sz="2800" dirty="0" smtClean="0">
                <a:solidFill>
                  <a:srgbClr val="0070C0"/>
                </a:solidFill>
              </a:rPr>
              <a:t>(</a:t>
            </a:r>
            <a:r>
              <a:rPr lang="en-US" sz="2800" dirty="0" err="1" smtClean="0">
                <a:solidFill>
                  <a:srgbClr val="0070C0"/>
                </a:solidFill>
              </a:rPr>
              <a:t>Anuradha</a:t>
            </a:r>
            <a:r>
              <a:rPr lang="en-US" sz="2800" dirty="0" smtClean="0">
                <a:solidFill>
                  <a:srgbClr val="0070C0"/>
                </a:solidFill>
              </a:rPr>
              <a:t> et al., 2011).</a:t>
            </a:r>
          </a:p>
          <a:p>
            <a:pPr algn="just"/>
            <a:endParaRPr lang="en-US" sz="28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763000" cy="685800"/>
          </a:xfrm>
        </p:spPr>
        <p:txBody>
          <a:bodyPr>
            <a:normAutofit/>
          </a:bodyPr>
          <a:lstStyle/>
          <a:p>
            <a:pPr algn="l"/>
            <a:r>
              <a:rPr lang="en-US" sz="3600" b="1" dirty="0" smtClean="0"/>
              <a:t>Result and discussion con’t…</a:t>
            </a:r>
            <a:endParaRPr lang="en-US" sz="3600" dirty="0"/>
          </a:p>
        </p:txBody>
      </p:sp>
      <p:sp>
        <p:nvSpPr>
          <p:cNvPr id="3" name="Content Placeholder 2"/>
          <p:cNvSpPr>
            <a:spLocks noGrp="1"/>
          </p:cNvSpPr>
          <p:nvPr>
            <p:ph idx="1"/>
          </p:nvPr>
        </p:nvSpPr>
        <p:spPr>
          <a:xfrm>
            <a:off x="152400" y="914400"/>
            <a:ext cx="8763000" cy="5715000"/>
          </a:xfrm>
        </p:spPr>
        <p:txBody>
          <a:bodyPr>
            <a:normAutofit/>
          </a:bodyPr>
          <a:lstStyle/>
          <a:p>
            <a:pPr algn="just"/>
            <a:r>
              <a:rPr lang="en-US" sz="2800" dirty="0" smtClean="0"/>
              <a:t>Those who had low dietary diversity were 2 fold at higher risk of non-adherence compared to those of who had medium and above dietary diversity </a:t>
            </a:r>
            <a:r>
              <a:rPr lang="en-US" sz="2800" dirty="0" smtClean="0">
                <a:solidFill>
                  <a:srgbClr val="7030A0"/>
                </a:solidFill>
              </a:rPr>
              <a:t>(AOR= 2 and 95% CI=1.1-3.7). </a:t>
            </a:r>
          </a:p>
          <a:p>
            <a:pPr algn="just"/>
            <a:endParaRPr lang="en-US" sz="2800" dirty="0" smtClean="0"/>
          </a:p>
          <a:p>
            <a:pPr algn="just"/>
            <a:r>
              <a:rPr lang="en-US" sz="2800" dirty="0" smtClean="0"/>
              <a:t>Clients might have been taught and believed that ART drugs always need to be taken with food and some might have missed ART as they missed their meal due to the food/dietary insufficiency. </a:t>
            </a:r>
          </a:p>
          <a:p>
            <a:pPr algn="just"/>
            <a:endParaRPr lang="en-US" sz="2800" dirty="0" smtClean="0"/>
          </a:p>
          <a:p>
            <a:pPr algn="just"/>
            <a:r>
              <a:rPr lang="en-US" sz="2800" dirty="0" smtClean="0"/>
              <a:t>Supported by findings in south  Ethiopia</a:t>
            </a:r>
            <a:r>
              <a:rPr lang="en-US" sz="2800" dirty="0" smtClean="0">
                <a:solidFill>
                  <a:srgbClr val="0070C0"/>
                </a:solidFill>
              </a:rPr>
              <a:t>(</a:t>
            </a:r>
            <a:r>
              <a:rPr lang="en-US" sz="2800" dirty="0" err="1" smtClean="0">
                <a:solidFill>
                  <a:srgbClr val="0070C0"/>
                </a:solidFill>
              </a:rPr>
              <a:t>Bitew</a:t>
            </a:r>
            <a:r>
              <a:rPr lang="en-US" sz="2800" dirty="0" smtClean="0">
                <a:solidFill>
                  <a:srgbClr val="0070C0"/>
                </a:solidFill>
              </a:rPr>
              <a:t> et al., 2014) </a:t>
            </a:r>
            <a:r>
              <a:rPr lang="en-US" sz="2800" dirty="0" smtClean="0"/>
              <a:t>and Zambia </a:t>
            </a:r>
            <a:r>
              <a:rPr lang="en-US" sz="2800" dirty="0" smtClean="0">
                <a:solidFill>
                  <a:srgbClr val="0070C0"/>
                </a:solidFill>
              </a:rPr>
              <a:t>(Sasaki et al., 2012). </a:t>
            </a:r>
          </a:p>
          <a:p>
            <a:pPr algn="just"/>
            <a:endParaRPr lang="en-US" sz="28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762000"/>
          </a:xfrm>
        </p:spPr>
        <p:txBody>
          <a:bodyPr>
            <a:noAutofit/>
          </a:bodyPr>
          <a:lstStyle/>
          <a:p>
            <a:pPr algn="l"/>
            <a:r>
              <a:rPr lang="en-US" sz="2000" b="1" dirty="0" smtClean="0"/>
              <a:t>Result &amp; discussion </a:t>
            </a:r>
            <a:r>
              <a:rPr lang="en-US" sz="2000" b="1" dirty="0" err="1" smtClean="0"/>
              <a:t>con’t</a:t>
            </a:r>
            <a:r>
              <a:rPr lang="en-US" sz="2000" b="1" dirty="0" smtClean="0"/>
              <a:t>…</a:t>
            </a:r>
            <a:r>
              <a:rPr lang="en-US" sz="2000" dirty="0" smtClean="0"/>
              <a:t/>
            </a:r>
            <a:br>
              <a:rPr lang="en-US" sz="2000" dirty="0" smtClean="0"/>
            </a:br>
            <a:r>
              <a:rPr lang="en-US" sz="2000" dirty="0" smtClean="0"/>
              <a:t>Table 3: Determinants of non-adherence to ART among HIV-infected adults at Aksum town health facilities, Tigray Regional State, Ethiopia 2015</a:t>
            </a:r>
            <a:endParaRPr lang="en-US" sz="20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24</a:t>
            </a:fld>
            <a:endParaRPr lang="en-US"/>
          </a:p>
        </p:txBody>
      </p:sp>
      <p:graphicFrame>
        <p:nvGraphicFramePr>
          <p:cNvPr id="5" name="Table 4"/>
          <p:cNvGraphicFramePr>
            <a:graphicFrameLocks noGrp="1"/>
          </p:cNvGraphicFramePr>
          <p:nvPr/>
        </p:nvGraphicFramePr>
        <p:xfrm>
          <a:off x="304802" y="1133127"/>
          <a:ext cx="8610597" cy="5391797"/>
        </p:xfrm>
        <a:graphic>
          <a:graphicData uri="http://schemas.openxmlformats.org/drawingml/2006/table">
            <a:tbl>
              <a:tblPr/>
              <a:tblGrid>
                <a:gridCol w="2189134"/>
                <a:gridCol w="1637797"/>
                <a:gridCol w="1443208"/>
                <a:gridCol w="1637797"/>
                <a:gridCol w="1702661"/>
              </a:tblGrid>
              <a:tr h="345424">
                <a:tc rowSpan="2">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Explanatory variables</a:t>
                      </a:r>
                      <a:endParaRPr lang="en-US" sz="1400" dirty="0">
                        <a:solidFill>
                          <a:srgbClr val="000000"/>
                        </a:solidFill>
                        <a:latin typeface="Calibri"/>
                        <a:ea typeface="Calibri"/>
                        <a:cs typeface="Times New Roman"/>
                      </a:endParaRPr>
                    </a:p>
                  </a:txBody>
                  <a:tcPr marL="50800" marR="5080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Adherence status to ART</a:t>
                      </a:r>
                      <a:endParaRPr lang="en-US" sz="1400" dirty="0">
                        <a:solidFill>
                          <a:srgbClr val="000000"/>
                        </a:solidFill>
                        <a:latin typeface="Calibri"/>
                        <a:ea typeface="Calibri"/>
                        <a:cs typeface="Times New Roman"/>
                      </a:endParaRPr>
                    </a:p>
                  </a:txBody>
                  <a:tcPr marL="50800" marR="5080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rowSpan="2">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COR(95%CI)</a:t>
                      </a:r>
                      <a:endParaRPr lang="en-US" sz="1400" dirty="0">
                        <a:solidFill>
                          <a:srgbClr val="000000"/>
                        </a:solidFill>
                        <a:latin typeface="Calibri"/>
                        <a:ea typeface="Calibri"/>
                        <a:cs typeface="Times New Roman"/>
                      </a:endParaRPr>
                    </a:p>
                  </a:txBody>
                  <a:tcPr marL="50800" marR="5080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AOR(95%CI)</a:t>
                      </a:r>
                      <a:endParaRPr lang="en-US" sz="1400">
                        <a:solidFill>
                          <a:srgbClr val="000000"/>
                        </a:solidFill>
                        <a:latin typeface="Calibri"/>
                        <a:ea typeface="Calibri"/>
                        <a:cs typeface="Times New Roman"/>
                      </a:endParaRPr>
                    </a:p>
                  </a:txBody>
                  <a:tcPr marL="50800" marR="5080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0846">
                <a:tc vMerge="1">
                  <a:txBody>
                    <a:bodyPr/>
                    <a:lstStyle/>
                    <a:p>
                      <a:endParaRPr lang="en-US"/>
                    </a:p>
                  </a:txBody>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Non-adherent</a:t>
                      </a:r>
                      <a:endParaRPr lang="en-US" sz="1400" dirty="0">
                        <a:solidFill>
                          <a:srgbClr val="000000"/>
                        </a:solidFill>
                        <a:latin typeface="Calibri"/>
                        <a:ea typeface="Calibri"/>
                        <a:cs typeface="Times New Roman"/>
                      </a:endParaRPr>
                    </a:p>
                    <a:p>
                      <a:pPr marL="0" marR="0" algn="ctr">
                        <a:lnSpc>
                          <a:spcPct val="150000"/>
                        </a:lnSpc>
                        <a:spcBef>
                          <a:spcPts val="0"/>
                        </a:spcBef>
                        <a:spcAft>
                          <a:spcPts val="0"/>
                        </a:spcAft>
                      </a:pPr>
                      <a:r>
                        <a:rPr lang="en-US" sz="1400" dirty="0">
                          <a:solidFill>
                            <a:srgbClr val="000000"/>
                          </a:solidFill>
                          <a:latin typeface="Arial"/>
                          <a:ea typeface="Calibri"/>
                          <a:cs typeface="Times New Roman"/>
                        </a:rPr>
                        <a:t>Number (%)</a:t>
                      </a:r>
                      <a:endParaRPr lang="en-US" sz="1400" dirty="0">
                        <a:solidFill>
                          <a:srgbClr val="000000"/>
                        </a:solidFill>
                        <a:latin typeface="Calibri"/>
                        <a:ea typeface="Calibri"/>
                        <a:cs typeface="Times New Roman"/>
                      </a:endParaRPr>
                    </a:p>
                  </a:txBody>
                  <a:tcPr marL="50800" marR="5080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Adherent</a:t>
                      </a:r>
                      <a:endParaRPr lang="en-US" sz="1400">
                        <a:solidFill>
                          <a:srgbClr val="000000"/>
                        </a:solidFill>
                        <a:latin typeface="Calibri"/>
                        <a:ea typeface="Calibri"/>
                        <a:cs typeface="Times New Roman"/>
                      </a:endParaRPr>
                    </a:p>
                    <a:p>
                      <a:pPr marL="0" marR="0" algn="ctr">
                        <a:lnSpc>
                          <a:spcPct val="150000"/>
                        </a:lnSpc>
                        <a:spcBef>
                          <a:spcPts val="0"/>
                        </a:spcBef>
                        <a:spcAft>
                          <a:spcPts val="0"/>
                        </a:spcAft>
                      </a:pPr>
                      <a:r>
                        <a:rPr lang="en-US" sz="1400">
                          <a:solidFill>
                            <a:srgbClr val="000000"/>
                          </a:solidFill>
                          <a:latin typeface="Arial"/>
                          <a:ea typeface="Calibri"/>
                          <a:cs typeface="Times New Roman"/>
                        </a:rPr>
                        <a:t>Number (%)</a:t>
                      </a:r>
                      <a:endParaRPr lang="en-US" sz="1400">
                        <a:solidFill>
                          <a:srgbClr val="000000"/>
                        </a:solidFill>
                        <a:latin typeface="Calibri"/>
                        <a:ea typeface="Calibri"/>
                        <a:cs typeface="Times New Roman"/>
                      </a:endParaRPr>
                    </a:p>
                  </a:txBody>
                  <a:tcPr marL="50800" marR="5080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r>
              <a:tr h="350833">
                <a:tc>
                  <a:txBody>
                    <a:bodyPr/>
                    <a:lstStyle/>
                    <a:p>
                      <a:pPr marL="0" marR="0">
                        <a:lnSpc>
                          <a:spcPct val="150000"/>
                        </a:lnSpc>
                        <a:spcBef>
                          <a:spcPts val="0"/>
                        </a:spcBef>
                        <a:spcAft>
                          <a:spcPts val="0"/>
                        </a:spcAft>
                      </a:pPr>
                      <a:r>
                        <a:rPr lang="en-US" sz="1400">
                          <a:solidFill>
                            <a:srgbClr val="000000"/>
                          </a:solidFill>
                          <a:latin typeface="Arial"/>
                          <a:ea typeface="Calibri"/>
                          <a:cs typeface="Times New Roman"/>
                        </a:rPr>
                        <a:t>Sex</a:t>
                      </a:r>
                      <a:endParaRPr lang="en-US" sz="1400">
                        <a:solidFill>
                          <a:srgbClr val="000000"/>
                        </a:solidFill>
                        <a:latin typeface="Calibri"/>
                        <a:ea typeface="Calibri"/>
                        <a:cs typeface="Times New Roman"/>
                      </a:endParaRPr>
                    </a:p>
                  </a:txBody>
                  <a:tcPr marL="50800" marR="5080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50000"/>
                        </a:lnSpc>
                        <a:spcBef>
                          <a:spcPts val="0"/>
                        </a:spcBef>
                        <a:spcAft>
                          <a:spcPts val="0"/>
                        </a:spcAft>
                      </a:pPr>
                      <a:endParaRPr lang="en-US" sz="1400">
                        <a:solidFill>
                          <a:srgbClr val="000000"/>
                        </a:solidFill>
                        <a:latin typeface="Arial"/>
                        <a:ea typeface="Calibri"/>
                        <a:cs typeface="Times New Roman"/>
                      </a:endParaRPr>
                    </a:p>
                  </a:txBody>
                  <a:tcPr marL="50800" marR="5080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50000"/>
                        </a:lnSpc>
                        <a:spcBef>
                          <a:spcPts val="0"/>
                        </a:spcBef>
                        <a:spcAft>
                          <a:spcPts val="0"/>
                        </a:spcAft>
                      </a:pPr>
                      <a:endParaRPr lang="en-US" sz="1400">
                        <a:solidFill>
                          <a:srgbClr val="000000"/>
                        </a:solidFill>
                        <a:latin typeface="Arial"/>
                        <a:ea typeface="Calibri"/>
                        <a:cs typeface="Times New Roman"/>
                      </a:endParaRPr>
                    </a:p>
                  </a:txBody>
                  <a:tcPr marL="50800" marR="5080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50000"/>
                        </a:lnSpc>
                        <a:spcBef>
                          <a:spcPts val="0"/>
                        </a:spcBef>
                        <a:spcAft>
                          <a:spcPts val="0"/>
                        </a:spcAft>
                      </a:pPr>
                      <a:endParaRPr lang="en-US" sz="1400">
                        <a:solidFill>
                          <a:srgbClr val="000000"/>
                        </a:solidFill>
                        <a:latin typeface="Arial"/>
                        <a:ea typeface="Calibri"/>
                        <a:cs typeface="Times New Roman"/>
                      </a:endParaRPr>
                    </a:p>
                  </a:txBody>
                  <a:tcPr marL="50800" marR="5080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50000"/>
                        </a:lnSpc>
                        <a:spcBef>
                          <a:spcPts val="0"/>
                        </a:spcBef>
                        <a:spcAft>
                          <a:spcPts val="0"/>
                        </a:spcAft>
                      </a:pPr>
                      <a:endParaRPr lang="en-US" sz="1400">
                        <a:solidFill>
                          <a:srgbClr val="000000"/>
                        </a:solidFill>
                        <a:latin typeface="Arial"/>
                        <a:ea typeface="Calibri"/>
                        <a:cs typeface="Times New Roman"/>
                      </a:endParaRPr>
                    </a:p>
                  </a:txBody>
                  <a:tcPr marL="50800" marR="50800" marT="0" marB="0">
                    <a:lnL>
                      <a:noFill/>
                    </a:lnL>
                    <a:lnR>
                      <a:noFill/>
                    </a:lnR>
                    <a:lnT w="12700" cap="flat" cmpd="sng" algn="ctr">
                      <a:solidFill>
                        <a:srgbClr val="000000"/>
                      </a:solidFill>
                      <a:prstDash val="solid"/>
                      <a:round/>
                      <a:headEnd type="none" w="med" len="med"/>
                      <a:tailEnd type="none" w="med" len="med"/>
                    </a:lnT>
                    <a:lnB>
                      <a:noFill/>
                    </a:lnB>
                  </a:tcPr>
                </a:tc>
              </a:tr>
              <a:tr h="345424">
                <a:tc>
                  <a:txBody>
                    <a:bodyPr/>
                    <a:lstStyle/>
                    <a:p>
                      <a:pPr marL="342900" marR="0">
                        <a:lnSpc>
                          <a:spcPct val="150000"/>
                        </a:lnSpc>
                        <a:spcBef>
                          <a:spcPts val="0"/>
                        </a:spcBef>
                        <a:spcAft>
                          <a:spcPts val="0"/>
                        </a:spcAft>
                      </a:pPr>
                      <a:r>
                        <a:rPr lang="en-US" sz="1400">
                          <a:solidFill>
                            <a:srgbClr val="000000"/>
                          </a:solidFill>
                          <a:latin typeface="Arial"/>
                          <a:ea typeface="Calibri"/>
                          <a:cs typeface="Times New Roman"/>
                        </a:rPr>
                        <a:t>Male</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69(50.4)</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170(62)</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r>
              <a:tr h="345424">
                <a:tc>
                  <a:txBody>
                    <a:bodyPr/>
                    <a:lstStyle/>
                    <a:p>
                      <a:pPr marL="342900" marR="0">
                        <a:lnSpc>
                          <a:spcPct val="150000"/>
                        </a:lnSpc>
                        <a:spcBef>
                          <a:spcPts val="0"/>
                        </a:spcBef>
                        <a:spcAft>
                          <a:spcPts val="0"/>
                        </a:spcAft>
                      </a:pPr>
                      <a:r>
                        <a:rPr lang="en-US" sz="1400">
                          <a:solidFill>
                            <a:srgbClr val="000000"/>
                          </a:solidFill>
                          <a:latin typeface="Arial"/>
                          <a:ea typeface="Calibri"/>
                          <a:cs typeface="Times New Roman"/>
                        </a:rPr>
                        <a:t>Female</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68(49.6)</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1o4(38)</a:t>
                      </a:r>
                      <a:endParaRPr lang="en-US" sz="1400" dirty="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1.6(1.1-2.4)</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1.4(0.8-2.4)</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r>
              <a:tr h="350833">
                <a:tc>
                  <a:txBody>
                    <a:bodyPr/>
                    <a:lstStyle/>
                    <a:p>
                      <a:pPr marL="0" marR="0">
                        <a:lnSpc>
                          <a:spcPct val="150000"/>
                        </a:lnSpc>
                        <a:spcBef>
                          <a:spcPts val="0"/>
                        </a:spcBef>
                        <a:spcAft>
                          <a:spcPts val="0"/>
                        </a:spcAft>
                      </a:pPr>
                      <a:r>
                        <a:rPr lang="en-US" sz="1400" dirty="0">
                          <a:solidFill>
                            <a:srgbClr val="000000"/>
                          </a:solidFill>
                          <a:latin typeface="Arial"/>
                          <a:ea typeface="Calibri"/>
                          <a:cs typeface="Times New Roman"/>
                        </a:rPr>
                        <a:t>Residence</a:t>
                      </a:r>
                      <a:endParaRPr lang="en-US" sz="1400" dirty="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Arial"/>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Arial"/>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Arial"/>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Arial"/>
                        <a:ea typeface="Calibri"/>
                        <a:cs typeface="Times New Roman"/>
                      </a:endParaRPr>
                    </a:p>
                  </a:txBody>
                  <a:tcPr marL="50800" marR="50800" marT="0" marB="0">
                    <a:lnL>
                      <a:noFill/>
                    </a:lnL>
                    <a:lnR>
                      <a:noFill/>
                    </a:lnR>
                    <a:lnT>
                      <a:noFill/>
                    </a:lnT>
                    <a:lnB>
                      <a:noFill/>
                    </a:lnB>
                  </a:tcPr>
                </a:tc>
              </a:tr>
              <a:tr h="345424">
                <a:tc>
                  <a:txBody>
                    <a:bodyPr/>
                    <a:lstStyle/>
                    <a:p>
                      <a:pPr marL="285750" marR="0">
                        <a:lnSpc>
                          <a:spcPct val="150000"/>
                        </a:lnSpc>
                        <a:spcBef>
                          <a:spcPts val="0"/>
                        </a:spcBef>
                        <a:spcAft>
                          <a:spcPts val="0"/>
                        </a:spcAft>
                      </a:pPr>
                      <a:r>
                        <a:rPr lang="en-US" sz="1400" dirty="0">
                          <a:solidFill>
                            <a:srgbClr val="000000"/>
                          </a:solidFill>
                          <a:latin typeface="Arial"/>
                          <a:ea typeface="Calibri"/>
                          <a:cs typeface="Times New Roman"/>
                        </a:rPr>
                        <a:t>Urban </a:t>
                      </a:r>
                      <a:endParaRPr lang="en-US" sz="1400" dirty="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114(83.2)</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253(92.3)</a:t>
                      </a:r>
                      <a:endParaRPr lang="en-US" sz="1400" dirty="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15000"/>
                        </a:lnSpc>
                        <a:spcBef>
                          <a:spcPts val="0"/>
                        </a:spcBef>
                        <a:spcAft>
                          <a:spcPts val="0"/>
                        </a:spcAft>
                      </a:pPr>
                      <a:r>
                        <a:rPr lang="en-US" sz="1400">
                          <a:solidFill>
                            <a:srgbClr val="000000"/>
                          </a:solidFill>
                          <a:latin typeface="Arial"/>
                          <a:ea typeface="Calibri"/>
                          <a:cs typeface="Times New Roman"/>
                        </a:rPr>
                        <a:t>1</a:t>
                      </a:r>
                      <a:endParaRPr lang="en-US" sz="1400">
                        <a:solidFill>
                          <a:srgbClr val="000000"/>
                        </a:solidFill>
                        <a:latin typeface="Calibri"/>
                        <a:ea typeface="Calibri"/>
                        <a:cs typeface="Times New Roman"/>
                      </a:endParaRPr>
                    </a:p>
                  </a:txBody>
                  <a:tcPr marL="50800" marR="50800" marT="0" marB="0">
                    <a:lnL>
                      <a:noFill/>
                    </a:lnL>
                    <a:lnR>
                      <a:noFill/>
                    </a:lnR>
                    <a:lnT>
                      <a:noFill/>
                    </a:lnT>
                    <a:lnB>
                      <a:noFill/>
                    </a:lnB>
                  </a:tcPr>
                </a:tc>
              </a:tr>
              <a:tr h="345424">
                <a:tc>
                  <a:txBody>
                    <a:bodyPr/>
                    <a:lstStyle/>
                    <a:p>
                      <a:pPr marL="285750" marR="0">
                        <a:lnSpc>
                          <a:spcPct val="150000"/>
                        </a:lnSpc>
                        <a:spcBef>
                          <a:spcPts val="0"/>
                        </a:spcBef>
                        <a:spcAft>
                          <a:spcPts val="0"/>
                        </a:spcAft>
                      </a:pPr>
                      <a:r>
                        <a:rPr lang="en-US" sz="1400" dirty="0">
                          <a:solidFill>
                            <a:srgbClr val="000000"/>
                          </a:solidFill>
                          <a:latin typeface="Arial"/>
                          <a:ea typeface="Calibri"/>
                          <a:cs typeface="Times New Roman"/>
                        </a:rPr>
                        <a:t>Rural </a:t>
                      </a:r>
                      <a:endParaRPr lang="en-US" sz="1400" dirty="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23(16.8)</a:t>
                      </a:r>
                      <a:endParaRPr lang="en-US" sz="1400" dirty="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21(76.7)</a:t>
                      </a:r>
                      <a:endParaRPr lang="en-US" sz="1400" dirty="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2.4(1.3-4.6)</a:t>
                      </a:r>
                      <a:endParaRPr lang="en-US" sz="1400" dirty="0">
                        <a:solidFill>
                          <a:srgbClr val="000000"/>
                        </a:solidFill>
                        <a:latin typeface="Calibri"/>
                        <a:ea typeface="Calibri"/>
                        <a:cs typeface="Times New Roman"/>
                      </a:endParaRPr>
                    </a:p>
                  </a:txBody>
                  <a:tcPr marL="50800" marR="50800" marT="0" marB="0">
                    <a:lnL>
                      <a:noFill/>
                    </a:lnL>
                    <a:lnR>
                      <a:noFill/>
                    </a:lnR>
                    <a:lnT>
                      <a:noFill/>
                    </a:lnT>
                    <a:lnB>
                      <a:noFill/>
                    </a:lnB>
                  </a:tcPr>
                </a:tc>
                <a:tc>
                  <a:txBody>
                    <a:bodyPr/>
                    <a:lstStyle/>
                    <a:p>
                      <a:pPr marL="0" marR="0" algn="ctr">
                        <a:lnSpc>
                          <a:spcPct val="115000"/>
                        </a:lnSpc>
                        <a:spcBef>
                          <a:spcPts val="0"/>
                        </a:spcBef>
                        <a:spcAft>
                          <a:spcPts val="0"/>
                        </a:spcAft>
                      </a:pPr>
                      <a:r>
                        <a:rPr lang="en-US" sz="1400" dirty="0">
                          <a:solidFill>
                            <a:srgbClr val="000000"/>
                          </a:solidFill>
                          <a:latin typeface="Arial"/>
                          <a:ea typeface="Calibri"/>
                          <a:cs typeface="Times New Roman"/>
                        </a:rPr>
                        <a:t>1.4(0.5-4.0</a:t>
                      </a:r>
                      <a:endParaRPr lang="en-US" sz="1400" dirty="0">
                        <a:solidFill>
                          <a:srgbClr val="000000"/>
                        </a:solidFill>
                        <a:latin typeface="Calibri"/>
                        <a:ea typeface="Calibri"/>
                        <a:cs typeface="Times New Roman"/>
                      </a:endParaRPr>
                    </a:p>
                  </a:txBody>
                  <a:tcPr marL="50800" marR="50800" marT="0" marB="0">
                    <a:lnL>
                      <a:noFill/>
                    </a:lnL>
                    <a:lnR>
                      <a:noFill/>
                    </a:lnR>
                    <a:lnT>
                      <a:noFill/>
                    </a:lnT>
                    <a:lnB>
                      <a:noFill/>
                    </a:lnB>
                  </a:tcPr>
                </a:tc>
              </a:tr>
              <a:tr h="326417">
                <a:tc>
                  <a:txBody>
                    <a:bodyPr/>
                    <a:lstStyle/>
                    <a:p>
                      <a:pPr marL="0" marR="0">
                        <a:lnSpc>
                          <a:spcPct val="150000"/>
                        </a:lnSpc>
                        <a:spcBef>
                          <a:spcPts val="0"/>
                        </a:spcBef>
                        <a:spcAft>
                          <a:spcPts val="0"/>
                        </a:spcAft>
                      </a:pPr>
                      <a:r>
                        <a:rPr lang="en-US" sz="1400" dirty="0">
                          <a:solidFill>
                            <a:srgbClr val="000000"/>
                          </a:solidFill>
                          <a:latin typeface="Arial"/>
                          <a:ea typeface="Calibri"/>
                          <a:cs typeface="Times New Roman"/>
                        </a:rPr>
                        <a:t>Duration on ART </a:t>
                      </a:r>
                      <a:endParaRPr lang="en-US" sz="1400"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r>
              <a:tr h="326417">
                <a:tc>
                  <a:txBody>
                    <a:bodyPr/>
                    <a:lstStyle/>
                    <a:p>
                      <a:pPr marL="0" marR="0">
                        <a:lnSpc>
                          <a:spcPct val="150000"/>
                        </a:lnSpc>
                        <a:spcBef>
                          <a:spcPts val="0"/>
                        </a:spcBef>
                        <a:spcAft>
                          <a:spcPts val="0"/>
                        </a:spcAft>
                      </a:pPr>
                      <a:r>
                        <a:rPr lang="en-US" sz="1400" dirty="0">
                          <a:solidFill>
                            <a:srgbClr val="000000"/>
                          </a:solidFill>
                          <a:latin typeface="Arial"/>
                          <a:ea typeface="Calibri"/>
                          <a:cs typeface="Times New Roman"/>
                        </a:rPr>
                        <a:t>      6-12 month</a:t>
                      </a:r>
                      <a:endParaRPr lang="en-US" sz="1400"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7(5.1)</a:t>
                      </a: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38(13.9)</a:t>
                      </a: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a:t>
                      </a: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a:t>
                      </a: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r>
              <a:tr h="326417">
                <a:tc>
                  <a:txBody>
                    <a:bodyPr/>
                    <a:lstStyle/>
                    <a:p>
                      <a:pPr marL="0" marR="0">
                        <a:lnSpc>
                          <a:spcPct val="150000"/>
                        </a:lnSpc>
                        <a:spcBef>
                          <a:spcPts val="0"/>
                        </a:spcBef>
                        <a:spcAft>
                          <a:spcPts val="0"/>
                        </a:spcAft>
                      </a:pPr>
                      <a:r>
                        <a:rPr lang="en-US" sz="1400" dirty="0">
                          <a:solidFill>
                            <a:srgbClr val="000000"/>
                          </a:solidFill>
                          <a:latin typeface="Arial"/>
                          <a:ea typeface="Calibri"/>
                          <a:cs typeface="Times New Roman"/>
                        </a:rPr>
                        <a:t>      13-24 month</a:t>
                      </a:r>
                      <a:endParaRPr lang="en-US" sz="1400"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14(10.2)</a:t>
                      </a:r>
                      <a:endParaRPr lang="en-US" sz="1400"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38 (13.9)</a:t>
                      </a: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2.0(0.7- 5.5)</a:t>
                      </a: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2(0.5-8.8)</a:t>
                      </a:r>
                      <a:endParaRPr lang="en-US" sz="1400" dirty="0">
                        <a:solidFill>
                          <a:srgbClr val="000000"/>
                        </a:solidFill>
                        <a:latin typeface="Calibri"/>
                        <a:ea typeface="Calibri"/>
                        <a:cs typeface="Times New Roman"/>
                      </a:endParaRPr>
                    </a:p>
                  </a:txBody>
                  <a:tcPr marL="68580" marR="68580" marT="0" marB="0">
                    <a:lnL>
                      <a:noFill/>
                    </a:lnL>
                    <a:lnR>
                      <a:noFill/>
                    </a:lnR>
                    <a:lnT>
                      <a:noFill/>
                    </a:lnT>
                    <a:lnB>
                      <a:noFill/>
                    </a:lnB>
                  </a:tcPr>
                </a:tc>
              </a:tr>
              <a:tr h="326417">
                <a:tc>
                  <a:txBody>
                    <a:bodyPr/>
                    <a:lstStyle/>
                    <a:p>
                      <a:pPr marL="0" marR="0">
                        <a:lnSpc>
                          <a:spcPct val="150000"/>
                        </a:lnSpc>
                        <a:spcBef>
                          <a:spcPts val="0"/>
                        </a:spcBef>
                        <a:spcAft>
                          <a:spcPts val="0"/>
                        </a:spcAft>
                      </a:pPr>
                      <a:r>
                        <a:rPr lang="en-US" sz="1400" b="1" dirty="0">
                          <a:solidFill>
                            <a:srgbClr val="000000"/>
                          </a:solidFill>
                          <a:latin typeface="Arial"/>
                          <a:ea typeface="Calibri"/>
                          <a:cs typeface="Times New Roman"/>
                        </a:rPr>
                        <a:t>       &gt;=25 month</a:t>
                      </a:r>
                      <a:endParaRPr lang="en-US" sz="1400" b="1"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116(84.7)</a:t>
                      </a:r>
                      <a:endParaRPr lang="en-US" sz="1400" b="1"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198(72.2)</a:t>
                      </a:r>
                      <a:endParaRPr lang="en-US" sz="1400" b="1"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3.2(1.4   7.4)</a:t>
                      </a:r>
                      <a:endParaRPr lang="en-US" sz="1400" b="1"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FF0000"/>
                          </a:solidFill>
                          <a:latin typeface="Arial"/>
                          <a:ea typeface="Calibri"/>
                          <a:cs typeface="Times New Roman"/>
                        </a:rPr>
                        <a:t>7(2.2,22.6)**</a:t>
                      </a:r>
                      <a:endParaRPr lang="en-US" sz="1400" b="1" dirty="0">
                        <a:solidFill>
                          <a:srgbClr val="FF0000"/>
                        </a:solidFill>
                        <a:latin typeface="Calibri"/>
                        <a:ea typeface="Calibri"/>
                        <a:cs typeface="Times New Roman"/>
                      </a:endParaRPr>
                    </a:p>
                  </a:txBody>
                  <a:tcPr marL="68580" marR="68580" marT="0" marB="0">
                    <a:lnL>
                      <a:noFill/>
                    </a:lnL>
                    <a:lnR>
                      <a:noFill/>
                    </a:lnR>
                    <a:lnT>
                      <a:noFill/>
                    </a:lnT>
                    <a:lnB>
                      <a:noFill/>
                    </a:lnB>
                  </a:tcPr>
                </a:tc>
              </a:tr>
              <a:tr h="326417">
                <a:tc>
                  <a:txBody>
                    <a:bodyPr/>
                    <a:lstStyle/>
                    <a:p>
                      <a:pPr marL="0" marR="0">
                        <a:lnSpc>
                          <a:spcPct val="150000"/>
                        </a:lnSpc>
                        <a:spcBef>
                          <a:spcPts val="0"/>
                        </a:spcBef>
                        <a:spcAft>
                          <a:spcPts val="0"/>
                        </a:spcAft>
                      </a:pPr>
                      <a:r>
                        <a:rPr lang="en-US" sz="1400">
                          <a:solidFill>
                            <a:srgbClr val="000000"/>
                          </a:solidFill>
                          <a:latin typeface="Arial"/>
                          <a:ea typeface="Calibri"/>
                          <a:cs typeface="Times New Roman"/>
                        </a:rPr>
                        <a:t>ART adverse effect  </a:t>
                      </a: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50000"/>
                        </a:lnSpc>
                        <a:spcBef>
                          <a:spcPts val="0"/>
                        </a:spcBef>
                        <a:spcAft>
                          <a:spcPts val="0"/>
                        </a:spcAft>
                      </a:pP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50000"/>
                        </a:lnSpc>
                        <a:spcBef>
                          <a:spcPts val="0"/>
                        </a:spcBef>
                        <a:spcAft>
                          <a:spcPts val="0"/>
                        </a:spcAft>
                      </a:pP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50000"/>
                        </a:lnSpc>
                        <a:spcBef>
                          <a:spcPts val="0"/>
                        </a:spcBef>
                        <a:spcAft>
                          <a:spcPts val="0"/>
                        </a:spcAft>
                      </a:pP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r>
              <a:tr h="296077">
                <a:tc>
                  <a:txBody>
                    <a:bodyPr/>
                    <a:lstStyle/>
                    <a:p>
                      <a:pPr marL="285750" marR="0">
                        <a:lnSpc>
                          <a:spcPct val="150000"/>
                        </a:lnSpc>
                        <a:spcBef>
                          <a:spcPts val="0"/>
                        </a:spcBef>
                        <a:spcAft>
                          <a:spcPts val="0"/>
                        </a:spcAft>
                      </a:pPr>
                      <a:r>
                        <a:rPr lang="en-US" sz="1400" b="1" dirty="0">
                          <a:solidFill>
                            <a:srgbClr val="000000"/>
                          </a:solidFill>
                          <a:latin typeface="Arial"/>
                          <a:ea typeface="Calibri"/>
                          <a:cs typeface="Times New Roman"/>
                        </a:rPr>
                        <a:t>Yes</a:t>
                      </a:r>
                      <a:endParaRPr lang="en-US" sz="1400" b="1"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26(19)</a:t>
                      </a:r>
                      <a:endParaRPr lang="en-US" sz="1400" b="1"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000000"/>
                          </a:solidFill>
                          <a:latin typeface="Arial"/>
                          <a:ea typeface="Calibri"/>
                          <a:cs typeface="Times New Roman"/>
                        </a:rPr>
                        <a:t>3(1.1)</a:t>
                      </a:r>
                      <a:endParaRPr lang="en-US" sz="1400" b="1"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50000"/>
                        </a:lnSpc>
                        <a:spcBef>
                          <a:spcPts val="0"/>
                        </a:spcBef>
                        <a:spcAft>
                          <a:spcPts val="0"/>
                        </a:spcAft>
                      </a:pPr>
                      <a:r>
                        <a:rPr lang="en-US" sz="1400" b="1" dirty="0">
                          <a:solidFill>
                            <a:srgbClr val="000000"/>
                          </a:solidFill>
                          <a:latin typeface="Arial"/>
                          <a:ea typeface="Calibri"/>
                          <a:cs typeface="Times New Roman"/>
                        </a:rPr>
                        <a:t>21.2(6.3-71.3)</a:t>
                      </a:r>
                      <a:endParaRPr lang="en-US" sz="1400" b="1"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b="1" dirty="0">
                          <a:solidFill>
                            <a:srgbClr val="FF0000"/>
                          </a:solidFill>
                          <a:latin typeface="Arial"/>
                          <a:ea typeface="Calibri"/>
                          <a:cs typeface="Times New Roman"/>
                        </a:rPr>
                        <a:t>6.9(1.4,32.9)**</a:t>
                      </a:r>
                      <a:endParaRPr lang="en-US" sz="1400" dirty="0">
                        <a:solidFill>
                          <a:srgbClr val="FF0000"/>
                        </a:solidFill>
                        <a:latin typeface="Calibri"/>
                        <a:ea typeface="Calibri"/>
                        <a:cs typeface="Times New Roman"/>
                      </a:endParaRPr>
                    </a:p>
                  </a:txBody>
                  <a:tcPr marL="68580" marR="68580" marT="0" marB="0">
                    <a:lnL>
                      <a:noFill/>
                    </a:lnL>
                    <a:lnR>
                      <a:noFill/>
                    </a:lnR>
                    <a:lnT>
                      <a:noFill/>
                    </a:lnT>
                    <a:lnB>
                      <a:noFill/>
                    </a:lnB>
                  </a:tcPr>
                </a:tc>
              </a:tr>
              <a:tr h="296077">
                <a:tc>
                  <a:txBody>
                    <a:bodyPr/>
                    <a:lstStyle/>
                    <a:p>
                      <a:pPr marL="285750" marR="0">
                        <a:lnSpc>
                          <a:spcPct val="150000"/>
                        </a:lnSpc>
                        <a:spcBef>
                          <a:spcPts val="0"/>
                        </a:spcBef>
                        <a:spcAft>
                          <a:spcPts val="0"/>
                        </a:spcAft>
                      </a:pPr>
                      <a:r>
                        <a:rPr lang="en-US" sz="1400">
                          <a:solidFill>
                            <a:srgbClr val="000000"/>
                          </a:solidFill>
                          <a:latin typeface="Arial"/>
                          <a:ea typeface="Calibri"/>
                          <a:cs typeface="Times New Roman"/>
                        </a:rPr>
                        <a:t>No   </a:t>
                      </a: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111(81)</a:t>
                      </a: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a:solidFill>
                            <a:srgbClr val="000000"/>
                          </a:solidFill>
                          <a:latin typeface="Arial"/>
                          <a:ea typeface="Calibri"/>
                          <a:cs typeface="Times New Roman"/>
                        </a:rPr>
                        <a:t>271 (98.9)</a:t>
                      </a:r>
                      <a:endParaRPr lang="en-US" sz="140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1</a:t>
                      </a:r>
                      <a:endParaRPr lang="en-US" sz="1400"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marL="0" marR="0" algn="ctr">
                        <a:lnSpc>
                          <a:spcPct val="150000"/>
                        </a:lnSpc>
                        <a:spcBef>
                          <a:spcPts val="0"/>
                        </a:spcBef>
                        <a:spcAft>
                          <a:spcPts val="0"/>
                        </a:spcAft>
                      </a:pPr>
                      <a:r>
                        <a:rPr lang="en-US" sz="1400" dirty="0">
                          <a:solidFill>
                            <a:srgbClr val="000000"/>
                          </a:solidFill>
                          <a:latin typeface="Arial"/>
                          <a:ea typeface="Calibri"/>
                          <a:cs typeface="Times New Roman"/>
                        </a:rPr>
                        <a:t>1</a:t>
                      </a:r>
                      <a:endParaRPr lang="en-US" sz="1400" dirty="0">
                        <a:solidFill>
                          <a:srgbClr val="000000"/>
                        </a:solidFill>
                        <a:latin typeface="Calibri"/>
                        <a:ea typeface="Calibri"/>
                        <a:cs typeface="Times New Roman"/>
                      </a:endParaRPr>
                    </a:p>
                  </a:txBody>
                  <a:tcPr marL="68580" marR="68580"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534400" cy="685800"/>
          </a:xfrm>
        </p:spPr>
        <p:txBody>
          <a:bodyPr>
            <a:noAutofit/>
          </a:bodyPr>
          <a:lstStyle/>
          <a:p>
            <a:pPr algn="l"/>
            <a:r>
              <a:rPr lang="en-US" sz="2000" b="1" dirty="0" smtClean="0"/>
              <a:t/>
            </a:r>
            <a:br>
              <a:rPr lang="en-US" sz="2000" b="1" dirty="0" smtClean="0"/>
            </a:br>
            <a:r>
              <a:rPr lang="en-US" sz="2000" b="1" dirty="0" smtClean="0"/>
              <a:t>Result &amp; discussion </a:t>
            </a:r>
            <a:r>
              <a:rPr lang="en-US" sz="2000" b="1" dirty="0" err="1" smtClean="0"/>
              <a:t>con’t</a:t>
            </a:r>
            <a:r>
              <a:rPr lang="en-US" sz="2000" b="1" dirty="0" smtClean="0"/>
              <a:t>… </a:t>
            </a:r>
            <a:r>
              <a:rPr lang="en-US" sz="2000" dirty="0" smtClean="0"/>
              <a:t/>
            </a:r>
            <a:br>
              <a:rPr lang="en-US" sz="2000" dirty="0" smtClean="0"/>
            </a:br>
            <a:r>
              <a:rPr lang="en-US" sz="2000" dirty="0" smtClean="0"/>
              <a:t>Table 3(Continued): Determinants of non-adherence to ART among HIV-infected adults at Aksum town health facilities, </a:t>
            </a:r>
            <a:r>
              <a:rPr lang="en-US" sz="2000" dirty="0" err="1" smtClean="0"/>
              <a:t>Tigray</a:t>
            </a:r>
            <a:r>
              <a:rPr lang="en-US" sz="2000" dirty="0" smtClean="0"/>
              <a:t> Regional State, Ethiopia 2015.</a:t>
            </a:r>
            <a:endParaRPr lang="en-US" sz="2000" dirty="0"/>
          </a:p>
        </p:txBody>
      </p:sp>
      <p:graphicFrame>
        <p:nvGraphicFramePr>
          <p:cNvPr id="5" name="Content Placeholder 4"/>
          <p:cNvGraphicFramePr>
            <a:graphicFrameLocks noGrp="1"/>
          </p:cNvGraphicFramePr>
          <p:nvPr>
            <p:ph idx="1"/>
          </p:nvPr>
        </p:nvGraphicFramePr>
        <p:xfrm>
          <a:off x="228600" y="1018026"/>
          <a:ext cx="8382001" cy="5689715"/>
        </p:xfrm>
        <a:graphic>
          <a:graphicData uri="http://schemas.openxmlformats.org/drawingml/2006/table">
            <a:tbl>
              <a:tblPr/>
              <a:tblGrid>
                <a:gridCol w="2096922"/>
                <a:gridCol w="1568807"/>
                <a:gridCol w="1382414"/>
                <a:gridCol w="149646"/>
                <a:gridCol w="1553274"/>
                <a:gridCol w="1630938"/>
              </a:tblGrid>
              <a:tr h="272903">
                <a:tc rowSpan="2">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Explanatory variables</a:t>
                      </a:r>
                      <a:endParaRPr lang="en-US" sz="1300" dirty="0">
                        <a:solidFill>
                          <a:srgbClr val="000000"/>
                        </a:solidFill>
                        <a:latin typeface="Calibri"/>
                        <a:ea typeface="Calibri"/>
                        <a:cs typeface="Times New Roman"/>
                      </a:endParaRPr>
                    </a:p>
                  </a:txBody>
                  <a:tcPr marL="43519" marR="435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Adherence status to ART</a:t>
                      </a:r>
                      <a:endParaRPr lang="en-US" sz="1300">
                        <a:solidFill>
                          <a:srgbClr val="000000"/>
                        </a:solidFill>
                        <a:latin typeface="Calibri"/>
                        <a:ea typeface="Calibri"/>
                        <a:cs typeface="Times New Roman"/>
                      </a:endParaRPr>
                    </a:p>
                  </a:txBody>
                  <a:tcPr marL="43519" marR="435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rowSpan="2" gridSpan="2">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COR(95%CI)</a:t>
                      </a:r>
                      <a:endParaRPr lang="en-US" sz="1300" dirty="0">
                        <a:solidFill>
                          <a:srgbClr val="000000"/>
                        </a:solidFill>
                        <a:latin typeface="Calibri"/>
                        <a:ea typeface="Calibri"/>
                        <a:cs typeface="Times New Roman"/>
                      </a:endParaRPr>
                    </a:p>
                  </a:txBody>
                  <a:tcPr marL="43519" marR="435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en-US"/>
                    </a:p>
                  </a:txBody>
                  <a:tcPr/>
                </a:tc>
                <a:tc rowSpan="2">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AOR(95%CI)</a:t>
                      </a:r>
                      <a:endParaRPr lang="en-US" sz="1300">
                        <a:solidFill>
                          <a:srgbClr val="000000"/>
                        </a:solidFill>
                        <a:latin typeface="Calibri"/>
                        <a:ea typeface="Calibri"/>
                        <a:cs typeface="Times New Roman"/>
                      </a:endParaRPr>
                    </a:p>
                  </a:txBody>
                  <a:tcPr marL="43519" marR="435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8742">
                <a:tc vMerge="1">
                  <a:txBody>
                    <a:bodyPr/>
                    <a:lstStyle/>
                    <a:p>
                      <a:endParaRPr lang="en-US"/>
                    </a:p>
                  </a:txBody>
                  <a:tcPr/>
                </a:tc>
                <a:tc>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Non-adherent</a:t>
                      </a:r>
                      <a:endParaRPr lang="en-US" sz="1300" dirty="0">
                        <a:solidFill>
                          <a:srgbClr val="000000"/>
                        </a:solidFill>
                        <a:latin typeface="Calibri"/>
                        <a:ea typeface="Calibri"/>
                        <a:cs typeface="Times New Roman"/>
                      </a:endParaRPr>
                    </a:p>
                    <a:p>
                      <a:pPr marL="0" marR="0" algn="ctr">
                        <a:lnSpc>
                          <a:spcPct val="150000"/>
                        </a:lnSpc>
                        <a:spcBef>
                          <a:spcPts val="0"/>
                        </a:spcBef>
                        <a:spcAft>
                          <a:spcPts val="0"/>
                        </a:spcAft>
                      </a:pPr>
                      <a:r>
                        <a:rPr lang="en-US" sz="1300" dirty="0">
                          <a:solidFill>
                            <a:srgbClr val="000000"/>
                          </a:solidFill>
                          <a:latin typeface="Arial"/>
                          <a:ea typeface="Calibri"/>
                          <a:cs typeface="Times New Roman"/>
                        </a:rPr>
                        <a:t>Number (%)</a:t>
                      </a:r>
                      <a:endParaRPr lang="en-US" sz="1300" dirty="0">
                        <a:solidFill>
                          <a:srgbClr val="000000"/>
                        </a:solidFill>
                        <a:latin typeface="Calibri"/>
                        <a:ea typeface="Calibri"/>
                        <a:cs typeface="Times New Roman"/>
                      </a:endParaRPr>
                    </a:p>
                  </a:txBody>
                  <a:tcPr marL="43519" marR="435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Adherent</a:t>
                      </a:r>
                      <a:endParaRPr lang="en-US" sz="1300">
                        <a:solidFill>
                          <a:srgbClr val="000000"/>
                        </a:solidFill>
                        <a:latin typeface="Calibri"/>
                        <a:ea typeface="Calibri"/>
                        <a:cs typeface="Times New Roman"/>
                      </a:endParaRPr>
                    </a:p>
                    <a:p>
                      <a:pPr marL="0" marR="0" algn="ctr">
                        <a:lnSpc>
                          <a:spcPct val="150000"/>
                        </a:lnSpc>
                        <a:spcBef>
                          <a:spcPts val="0"/>
                        </a:spcBef>
                        <a:spcAft>
                          <a:spcPts val="0"/>
                        </a:spcAft>
                      </a:pPr>
                      <a:r>
                        <a:rPr lang="en-US" sz="1300">
                          <a:solidFill>
                            <a:srgbClr val="000000"/>
                          </a:solidFill>
                          <a:latin typeface="Arial"/>
                          <a:ea typeface="Calibri"/>
                          <a:cs typeface="Times New Roman"/>
                        </a:rPr>
                        <a:t>Number (%)</a:t>
                      </a:r>
                      <a:endParaRPr lang="en-US" sz="1300">
                        <a:solidFill>
                          <a:srgbClr val="000000"/>
                        </a:solidFill>
                        <a:latin typeface="Calibri"/>
                        <a:ea typeface="Calibri"/>
                        <a:cs typeface="Times New Roman"/>
                      </a:endParaRPr>
                    </a:p>
                  </a:txBody>
                  <a:tcPr marL="43519" marR="4351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r>
              <a:tr h="305839">
                <a:tc>
                  <a:txBody>
                    <a:bodyPr/>
                    <a:lstStyle/>
                    <a:p>
                      <a:pPr marL="0" marR="0">
                        <a:lnSpc>
                          <a:spcPct val="150000"/>
                        </a:lnSpc>
                        <a:spcBef>
                          <a:spcPts val="0"/>
                        </a:spcBef>
                        <a:spcAft>
                          <a:spcPts val="0"/>
                        </a:spcAft>
                      </a:pPr>
                      <a:r>
                        <a:rPr lang="en-US" sz="1300" dirty="0">
                          <a:solidFill>
                            <a:srgbClr val="000000"/>
                          </a:solidFill>
                          <a:latin typeface="Arial"/>
                          <a:ea typeface="Calibri"/>
                          <a:cs typeface="Times New Roman"/>
                        </a:rPr>
                        <a:t>ART adverse effect  </a:t>
                      </a:r>
                      <a:endParaRPr lang="en-US" sz="1300" dirty="0">
                        <a:solidFill>
                          <a:srgbClr val="000000"/>
                        </a:solidFill>
                        <a:latin typeface="Calibri"/>
                        <a:ea typeface="Calibri"/>
                        <a:cs typeface="Times New Roman"/>
                      </a:endParaRPr>
                    </a:p>
                  </a:txBody>
                  <a:tcPr marL="43519" marR="4351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w="12700" cap="flat" cmpd="sng" algn="ctr">
                      <a:solidFill>
                        <a:srgbClr val="000000"/>
                      </a:solidFill>
                      <a:prstDash val="solid"/>
                      <a:round/>
                      <a:headEnd type="none" w="med" len="med"/>
                      <a:tailEnd type="none" w="med" len="med"/>
                    </a:lnT>
                    <a:lnB>
                      <a:noFill/>
                    </a:lnB>
                  </a:tcPr>
                </a:tc>
                <a:tc gridSpan="2">
                  <a:txBody>
                    <a:bodyPr/>
                    <a:lstStyle/>
                    <a:p>
                      <a:pPr marL="0" marR="0">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w="12700" cap="flat" cmpd="sng" algn="ctr">
                      <a:solidFill>
                        <a:srgbClr val="000000"/>
                      </a:solidFill>
                      <a:prstDash val="solid"/>
                      <a:round/>
                      <a:headEnd type="none" w="med" len="med"/>
                      <a:tailEnd type="none" w="med" len="med"/>
                    </a:lnT>
                    <a:lnB>
                      <a:noFill/>
                    </a:lnB>
                  </a:tcPr>
                </a:tc>
              </a:tr>
              <a:tr h="272903">
                <a:tc>
                  <a:txBody>
                    <a:bodyPr/>
                    <a:lstStyle/>
                    <a:p>
                      <a:pPr marL="285750" marR="0">
                        <a:lnSpc>
                          <a:spcPct val="150000"/>
                        </a:lnSpc>
                        <a:spcBef>
                          <a:spcPts val="0"/>
                        </a:spcBef>
                        <a:spcAft>
                          <a:spcPts val="0"/>
                        </a:spcAft>
                      </a:pPr>
                      <a:r>
                        <a:rPr lang="en-US" sz="1300" b="1" dirty="0">
                          <a:solidFill>
                            <a:srgbClr val="000000"/>
                          </a:solidFill>
                          <a:latin typeface="Arial"/>
                          <a:ea typeface="Calibri"/>
                          <a:cs typeface="Times New Roman"/>
                        </a:rPr>
                        <a:t>Yes</a:t>
                      </a:r>
                      <a:endParaRPr lang="en-US" sz="1300" b="1"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b="1" dirty="0" smtClean="0">
                          <a:solidFill>
                            <a:srgbClr val="000000"/>
                          </a:solidFill>
                          <a:latin typeface="Arial"/>
                          <a:ea typeface="Calibri"/>
                          <a:cs typeface="Times New Roman"/>
                        </a:rPr>
                        <a:t>21(15.3)</a:t>
                      </a:r>
                      <a:endParaRPr lang="en-US" sz="1300" b="1" dirty="0">
                        <a:solidFill>
                          <a:srgbClr val="000000"/>
                        </a:solidFill>
                        <a:latin typeface="+mn-lt"/>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b="1" dirty="0">
                          <a:solidFill>
                            <a:srgbClr val="000000"/>
                          </a:solidFill>
                          <a:latin typeface="Arial"/>
                          <a:ea typeface="Calibri"/>
                          <a:cs typeface="Times New Roman"/>
                        </a:rPr>
                        <a:t>5(1.8)</a:t>
                      </a:r>
                      <a:endParaRPr lang="en-US" sz="1300" b="1" dirty="0">
                        <a:solidFill>
                          <a:srgbClr val="000000"/>
                        </a:solidFill>
                        <a:latin typeface="Calibri"/>
                        <a:ea typeface="Calibri"/>
                        <a:cs typeface="Times New Roman"/>
                      </a:endParaRPr>
                    </a:p>
                  </a:txBody>
                  <a:tcPr marL="43519" marR="43519" marT="0" marB="0">
                    <a:lnL>
                      <a:noFill/>
                    </a:lnL>
                    <a:lnR>
                      <a:noFill/>
                    </a:lnR>
                    <a:lnT>
                      <a:noFill/>
                    </a:lnT>
                    <a:lnB>
                      <a:noFill/>
                    </a:lnB>
                  </a:tcPr>
                </a:tc>
                <a:tc gridSpan="2">
                  <a:txBody>
                    <a:bodyPr/>
                    <a:lstStyle/>
                    <a:p>
                      <a:pPr marL="0" marR="0">
                        <a:lnSpc>
                          <a:spcPct val="150000"/>
                        </a:lnSpc>
                        <a:spcBef>
                          <a:spcPts val="0"/>
                        </a:spcBef>
                        <a:spcAft>
                          <a:spcPts val="0"/>
                        </a:spcAft>
                      </a:pPr>
                      <a:r>
                        <a:rPr lang="en-US" sz="1300" b="1" dirty="0" smtClean="0">
                          <a:solidFill>
                            <a:srgbClr val="000000"/>
                          </a:solidFill>
                          <a:latin typeface="Arial"/>
                          <a:ea typeface="Calibri"/>
                          <a:cs typeface="Times New Roman"/>
                        </a:rPr>
                        <a:t>9.7(3.6-26.5)</a:t>
                      </a:r>
                      <a:endParaRPr lang="en-US" sz="1300" b="1" dirty="0">
                        <a:solidFill>
                          <a:srgbClr val="000000"/>
                        </a:solidFill>
                        <a:latin typeface="Calibri"/>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r>
                        <a:rPr lang="en-US" sz="1300" b="1" dirty="0" smtClean="0">
                          <a:solidFill>
                            <a:srgbClr val="FF0000"/>
                          </a:solidFill>
                          <a:latin typeface="Arial"/>
                          <a:ea typeface="Calibri"/>
                          <a:cs typeface="Times New Roman"/>
                        </a:rPr>
                        <a:t>5.3(1.4-20.0)**</a:t>
                      </a:r>
                      <a:endParaRPr lang="en-US" sz="1300" b="1" dirty="0">
                        <a:solidFill>
                          <a:srgbClr val="FF0000"/>
                        </a:solidFill>
                        <a:latin typeface="Calibri"/>
                        <a:ea typeface="Calibri"/>
                        <a:cs typeface="Times New Roman"/>
                      </a:endParaRPr>
                    </a:p>
                  </a:txBody>
                  <a:tcPr marL="43519" marR="43519" marT="0" marB="0">
                    <a:lnL>
                      <a:noFill/>
                    </a:lnL>
                    <a:lnR>
                      <a:noFill/>
                    </a:lnR>
                    <a:lnT>
                      <a:noFill/>
                    </a:lnT>
                    <a:lnB>
                      <a:noFill/>
                    </a:lnB>
                  </a:tcPr>
                </a:tc>
              </a:tr>
              <a:tr h="272903">
                <a:tc>
                  <a:txBody>
                    <a:bodyPr/>
                    <a:lstStyle/>
                    <a:p>
                      <a:pPr marL="285750" marR="0">
                        <a:lnSpc>
                          <a:spcPct val="150000"/>
                        </a:lnSpc>
                        <a:spcBef>
                          <a:spcPts val="0"/>
                        </a:spcBef>
                        <a:spcAft>
                          <a:spcPts val="0"/>
                        </a:spcAft>
                      </a:pPr>
                      <a:r>
                        <a:rPr lang="en-US" sz="1300" dirty="0">
                          <a:solidFill>
                            <a:srgbClr val="000000"/>
                          </a:solidFill>
                          <a:latin typeface="Arial"/>
                          <a:ea typeface="Calibri"/>
                          <a:cs typeface="Times New Roman"/>
                        </a:rPr>
                        <a:t>No   </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dirty="0" smtClean="0">
                          <a:solidFill>
                            <a:srgbClr val="000000"/>
                          </a:solidFill>
                          <a:latin typeface="Arial"/>
                          <a:ea typeface="Calibri"/>
                          <a:cs typeface="Times New Roman"/>
                        </a:rPr>
                        <a:t>116(84.7)</a:t>
                      </a:r>
                      <a:endParaRPr lang="en-US" sz="1300" dirty="0">
                        <a:solidFill>
                          <a:srgbClr val="000000"/>
                        </a:solidFill>
                        <a:latin typeface="+mn-lt"/>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269(98.2)</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1</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1</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r>
              <a:tr h="305839">
                <a:tc>
                  <a:txBody>
                    <a:bodyPr/>
                    <a:lstStyle/>
                    <a:p>
                      <a:pPr marL="0" marR="0">
                        <a:lnSpc>
                          <a:spcPct val="150000"/>
                        </a:lnSpc>
                        <a:spcBef>
                          <a:spcPts val="0"/>
                        </a:spcBef>
                        <a:spcAft>
                          <a:spcPts val="0"/>
                        </a:spcAft>
                      </a:pPr>
                      <a:r>
                        <a:rPr lang="en-US" sz="1300" dirty="0">
                          <a:solidFill>
                            <a:srgbClr val="000000"/>
                          </a:solidFill>
                          <a:latin typeface="Arial"/>
                          <a:ea typeface="Calibri"/>
                          <a:cs typeface="Times New Roman"/>
                        </a:rPr>
                        <a:t>Live with</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r>
              <a:tr h="272903">
                <a:tc>
                  <a:txBody>
                    <a:bodyPr/>
                    <a:lstStyle/>
                    <a:p>
                      <a:pPr marL="285750" marR="0">
                        <a:lnSpc>
                          <a:spcPct val="150000"/>
                        </a:lnSpc>
                        <a:spcBef>
                          <a:spcPts val="0"/>
                        </a:spcBef>
                        <a:spcAft>
                          <a:spcPts val="0"/>
                        </a:spcAft>
                      </a:pPr>
                      <a:r>
                        <a:rPr lang="en-US" sz="1300" dirty="0">
                          <a:solidFill>
                            <a:srgbClr val="000000"/>
                          </a:solidFill>
                          <a:latin typeface="Arial"/>
                          <a:ea typeface="Calibri"/>
                          <a:cs typeface="Times New Roman"/>
                        </a:rPr>
                        <a:t>Alone</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33(24.1)</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83(30.3)</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1</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1</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r>
              <a:tr h="272903">
                <a:tc>
                  <a:txBody>
                    <a:bodyPr/>
                    <a:lstStyle/>
                    <a:p>
                      <a:pPr marL="285750" marR="0">
                        <a:lnSpc>
                          <a:spcPct val="150000"/>
                        </a:lnSpc>
                        <a:spcBef>
                          <a:spcPts val="0"/>
                        </a:spcBef>
                        <a:spcAft>
                          <a:spcPts val="0"/>
                        </a:spcAft>
                      </a:pPr>
                      <a:r>
                        <a:rPr lang="en-US" sz="1300" b="1">
                          <a:solidFill>
                            <a:srgbClr val="000000"/>
                          </a:solidFill>
                          <a:latin typeface="Arial"/>
                          <a:ea typeface="Calibri"/>
                          <a:cs typeface="Times New Roman"/>
                        </a:rPr>
                        <a:t>Parents</a:t>
                      </a:r>
                      <a:endParaRPr lang="en-US" sz="1300" b="1">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b="1">
                          <a:solidFill>
                            <a:srgbClr val="000000"/>
                          </a:solidFill>
                          <a:latin typeface="Arial"/>
                          <a:ea typeface="Calibri"/>
                          <a:cs typeface="Times New Roman"/>
                        </a:rPr>
                        <a:t>18(13.1)</a:t>
                      </a:r>
                      <a:endParaRPr lang="en-US" sz="1300" b="1">
                        <a:solidFill>
                          <a:srgbClr val="000000"/>
                        </a:solidFill>
                        <a:latin typeface="Calibri"/>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r>
                        <a:rPr lang="en-US" sz="1300" b="1">
                          <a:solidFill>
                            <a:srgbClr val="000000"/>
                          </a:solidFill>
                          <a:latin typeface="Arial"/>
                          <a:ea typeface="Calibri"/>
                          <a:cs typeface="Times New Roman"/>
                        </a:rPr>
                        <a:t>21(7.7)</a:t>
                      </a:r>
                      <a:endParaRPr lang="en-US" sz="1300" b="1">
                        <a:solidFill>
                          <a:srgbClr val="000000"/>
                        </a:solidFill>
                        <a:latin typeface="Calibri"/>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r>
                        <a:rPr lang="en-US" sz="1300" b="1" dirty="0">
                          <a:solidFill>
                            <a:srgbClr val="000000"/>
                          </a:solidFill>
                          <a:latin typeface="Arial"/>
                          <a:ea typeface="Calibri"/>
                          <a:cs typeface="Times New Roman"/>
                        </a:rPr>
                        <a:t>2.2(1.02-4.6)</a:t>
                      </a:r>
                      <a:endParaRPr lang="en-US" sz="1300" b="1"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b="1" dirty="0">
                          <a:solidFill>
                            <a:srgbClr val="FF0000"/>
                          </a:solidFill>
                          <a:latin typeface="Arial"/>
                          <a:ea typeface="Calibri"/>
                          <a:cs typeface="Times New Roman"/>
                        </a:rPr>
                        <a:t>3.4(1.2-10.3)**</a:t>
                      </a:r>
                      <a:endParaRPr lang="en-US" sz="1300" b="1" dirty="0">
                        <a:solidFill>
                          <a:srgbClr val="FF0000"/>
                        </a:solidFill>
                        <a:latin typeface="Calibri"/>
                        <a:ea typeface="Calibri"/>
                        <a:cs typeface="Times New Roman"/>
                      </a:endParaRPr>
                    </a:p>
                  </a:txBody>
                  <a:tcPr marL="43519" marR="43519" marT="0" marB="0">
                    <a:lnL>
                      <a:noFill/>
                    </a:lnL>
                    <a:lnR>
                      <a:noFill/>
                    </a:lnR>
                    <a:lnT>
                      <a:noFill/>
                    </a:lnT>
                    <a:lnB>
                      <a:noFill/>
                    </a:lnB>
                  </a:tcPr>
                </a:tc>
              </a:tr>
              <a:tr h="272903">
                <a:tc>
                  <a:txBody>
                    <a:bodyPr/>
                    <a:lstStyle/>
                    <a:p>
                      <a:pPr marL="285750" marR="0">
                        <a:lnSpc>
                          <a:spcPct val="150000"/>
                        </a:lnSpc>
                        <a:spcBef>
                          <a:spcPts val="0"/>
                        </a:spcBef>
                        <a:spcAft>
                          <a:spcPts val="0"/>
                        </a:spcAft>
                      </a:pPr>
                      <a:r>
                        <a:rPr lang="en-US" sz="1300" dirty="0">
                          <a:solidFill>
                            <a:srgbClr val="000000"/>
                          </a:solidFill>
                          <a:latin typeface="Arial"/>
                          <a:ea typeface="Calibri"/>
                          <a:cs typeface="Times New Roman"/>
                        </a:rPr>
                        <a:t>Family</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86(62.8)</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170(62)</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1.3(0.8-2.1)</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1.5(0.8-2.8)</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r>
              <a:tr h="305839">
                <a:tc>
                  <a:txBody>
                    <a:bodyPr/>
                    <a:lstStyle/>
                    <a:p>
                      <a:pPr marL="0" marR="0">
                        <a:lnSpc>
                          <a:spcPct val="150000"/>
                        </a:lnSpc>
                        <a:spcBef>
                          <a:spcPts val="0"/>
                        </a:spcBef>
                        <a:spcAft>
                          <a:spcPts val="0"/>
                        </a:spcAft>
                      </a:pPr>
                      <a:r>
                        <a:rPr lang="en-US" sz="1300" dirty="0">
                          <a:solidFill>
                            <a:srgbClr val="000000"/>
                          </a:solidFill>
                          <a:latin typeface="Arial"/>
                          <a:ea typeface="Calibri"/>
                          <a:cs typeface="Times New Roman"/>
                        </a:rPr>
                        <a:t>Depression status</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endParaRPr lang="en-US" sz="1300" dirty="0">
                        <a:solidFill>
                          <a:srgbClr val="000000"/>
                        </a:solidFill>
                        <a:latin typeface="Arial"/>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r>
              <a:tr h="272903">
                <a:tc>
                  <a:txBody>
                    <a:bodyPr/>
                    <a:lstStyle/>
                    <a:p>
                      <a:pPr marL="285750" marR="0">
                        <a:lnSpc>
                          <a:spcPct val="150000"/>
                        </a:lnSpc>
                        <a:spcBef>
                          <a:spcPts val="0"/>
                        </a:spcBef>
                        <a:spcAft>
                          <a:spcPts val="0"/>
                        </a:spcAft>
                      </a:pPr>
                      <a:r>
                        <a:rPr lang="en-US" sz="1300" b="1">
                          <a:solidFill>
                            <a:srgbClr val="000000"/>
                          </a:solidFill>
                          <a:latin typeface="Arial"/>
                          <a:ea typeface="Calibri"/>
                          <a:cs typeface="Times New Roman"/>
                        </a:rPr>
                        <a:t>Depressed </a:t>
                      </a:r>
                      <a:endParaRPr lang="en-US" sz="1300" b="1">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b="1">
                          <a:solidFill>
                            <a:srgbClr val="000000"/>
                          </a:solidFill>
                          <a:latin typeface="Arial"/>
                          <a:ea typeface="Calibri"/>
                          <a:cs typeface="Times New Roman"/>
                        </a:rPr>
                        <a:t>41(29.9)</a:t>
                      </a:r>
                      <a:endParaRPr lang="en-US" sz="1300" b="1">
                        <a:solidFill>
                          <a:srgbClr val="000000"/>
                        </a:solidFill>
                        <a:latin typeface="Calibri"/>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r>
                        <a:rPr lang="en-US" sz="1300" b="1">
                          <a:solidFill>
                            <a:srgbClr val="000000"/>
                          </a:solidFill>
                          <a:latin typeface="Arial"/>
                          <a:ea typeface="Calibri"/>
                          <a:cs typeface="Times New Roman"/>
                        </a:rPr>
                        <a:t>19 (6.9)</a:t>
                      </a:r>
                      <a:endParaRPr lang="en-US" sz="1300" b="1">
                        <a:solidFill>
                          <a:srgbClr val="000000"/>
                        </a:solidFill>
                        <a:latin typeface="Calibri"/>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r>
                        <a:rPr lang="en-US" sz="1300" b="1" dirty="0">
                          <a:solidFill>
                            <a:srgbClr val="000000"/>
                          </a:solidFill>
                          <a:latin typeface="Arial"/>
                          <a:ea typeface="Calibri"/>
                          <a:cs typeface="Times New Roman"/>
                        </a:rPr>
                        <a:t>5.7(3.2-10.4)</a:t>
                      </a:r>
                      <a:endParaRPr lang="en-US" sz="1300" b="1"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b="1" dirty="0">
                          <a:solidFill>
                            <a:srgbClr val="FF0000"/>
                          </a:solidFill>
                          <a:latin typeface="Arial"/>
                          <a:ea typeface="Calibri"/>
                          <a:cs typeface="Times New Roman"/>
                        </a:rPr>
                        <a:t>3.3(1.4-7.5)**</a:t>
                      </a:r>
                      <a:endParaRPr lang="en-US" sz="1300" dirty="0">
                        <a:solidFill>
                          <a:srgbClr val="FF0000"/>
                        </a:solidFill>
                        <a:latin typeface="Calibri"/>
                        <a:ea typeface="Calibri"/>
                        <a:cs typeface="Times New Roman"/>
                      </a:endParaRPr>
                    </a:p>
                  </a:txBody>
                  <a:tcPr marL="43519" marR="43519" marT="0" marB="0">
                    <a:lnL>
                      <a:noFill/>
                    </a:lnL>
                    <a:lnR>
                      <a:noFill/>
                    </a:lnR>
                    <a:lnT>
                      <a:noFill/>
                    </a:lnT>
                    <a:lnB>
                      <a:noFill/>
                    </a:lnB>
                  </a:tcPr>
                </a:tc>
              </a:tr>
              <a:tr h="272903">
                <a:tc>
                  <a:txBody>
                    <a:bodyPr/>
                    <a:lstStyle/>
                    <a:p>
                      <a:pPr marL="285750" marR="0">
                        <a:lnSpc>
                          <a:spcPct val="150000"/>
                        </a:lnSpc>
                        <a:spcBef>
                          <a:spcPts val="0"/>
                        </a:spcBef>
                        <a:spcAft>
                          <a:spcPts val="0"/>
                        </a:spcAft>
                      </a:pPr>
                      <a:r>
                        <a:rPr lang="en-US" sz="1300" dirty="0">
                          <a:solidFill>
                            <a:srgbClr val="000000"/>
                          </a:solidFill>
                          <a:latin typeface="Arial"/>
                          <a:ea typeface="Calibri"/>
                          <a:cs typeface="Times New Roman"/>
                        </a:rPr>
                        <a:t>Not depressed</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96(70.1)</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255(93.1)</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1</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1</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r>
              <a:tr h="305839">
                <a:tc>
                  <a:txBody>
                    <a:bodyPr/>
                    <a:lstStyle/>
                    <a:p>
                      <a:pPr marL="0" marR="0">
                        <a:lnSpc>
                          <a:spcPct val="150000"/>
                        </a:lnSpc>
                        <a:spcBef>
                          <a:spcPts val="0"/>
                        </a:spcBef>
                        <a:spcAft>
                          <a:spcPts val="0"/>
                        </a:spcAft>
                      </a:pPr>
                      <a:r>
                        <a:rPr lang="en-US" sz="1300" dirty="0">
                          <a:solidFill>
                            <a:srgbClr val="000000"/>
                          </a:solidFill>
                          <a:latin typeface="Arial"/>
                          <a:ea typeface="Calibri"/>
                          <a:cs typeface="Times New Roman"/>
                        </a:rPr>
                        <a:t>CD4 cell count</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r>
              <a:tr h="272903">
                <a:tc>
                  <a:txBody>
                    <a:bodyPr/>
                    <a:lstStyle/>
                    <a:p>
                      <a:pPr marL="0" marR="0">
                        <a:lnSpc>
                          <a:spcPct val="150000"/>
                        </a:lnSpc>
                        <a:spcBef>
                          <a:spcPts val="0"/>
                        </a:spcBef>
                        <a:spcAft>
                          <a:spcPts val="0"/>
                        </a:spcAft>
                      </a:pPr>
                      <a:r>
                        <a:rPr lang="en-US" sz="1300" b="1" dirty="0">
                          <a:solidFill>
                            <a:srgbClr val="000000"/>
                          </a:solidFill>
                          <a:latin typeface="Arial"/>
                          <a:ea typeface="Calibri"/>
                          <a:cs typeface="Times New Roman"/>
                        </a:rPr>
                        <a:t>   &lt;350 cells/mm</a:t>
                      </a:r>
                      <a:r>
                        <a:rPr lang="en-US" sz="1300" b="1" baseline="30000" dirty="0">
                          <a:solidFill>
                            <a:srgbClr val="000000"/>
                          </a:solidFill>
                          <a:latin typeface="Arial"/>
                          <a:ea typeface="Calibri"/>
                          <a:cs typeface="Times New Roman"/>
                        </a:rPr>
                        <a:t>3</a:t>
                      </a:r>
                      <a:endParaRPr lang="en-US" sz="1300" b="1"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b="1">
                          <a:solidFill>
                            <a:srgbClr val="000000"/>
                          </a:solidFill>
                          <a:latin typeface="Arial"/>
                          <a:ea typeface="Calibri"/>
                          <a:cs typeface="Times New Roman"/>
                        </a:rPr>
                        <a:t>58(42.3)</a:t>
                      </a:r>
                      <a:endParaRPr lang="en-US" sz="1300" b="1">
                        <a:solidFill>
                          <a:srgbClr val="000000"/>
                        </a:solidFill>
                        <a:latin typeface="Calibri"/>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r>
                        <a:rPr lang="en-US" sz="1300" b="1">
                          <a:solidFill>
                            <a:srgbClr val="000000"/>
                          </a:solidFill>
                          <a:latin typeface="Arial"/>
                          <a:ea typeface="Calibri"/>
                          <a:cs typeface="Times New Roman"/>
                        </a:rPr>
                        <a:t>45 (16.4)</a:t>
                      </a:r>
                      <a:endParaRPr lang="en-US" sz="1300" b="1">
                        <a:solidFill>
                          <a:srgbClr val="000000"/>
                        </a:solidFill>
                        <a:latin typeface="Calibri"/>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r>
                        <a:rPr lang="en-US" sz="1300" b="1" dirty="0">
                          <a:solidFill>
                            <a:srgbClr val="000000"/>
                          </a:solidFill>
                          <a:latin typeface="Arial"/>
                          <a:ea typeface="Calibri"/>
                          <a:cs typeface="Times New Roman"/>
                        </a:rPr>
                        <a:t>3.7(2.4-6.0)</a:t>
                      </a:r>
                      <a:endParaRPr lang="en-US" sz="1300" b="1"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b="1" dirty="0">
                          <a:solidFill>
                            <a:srgbClr val="FF0000"/>
                          </a:solidFill>
                          <a:latin typeface="Arial"/>
                          <a:ea typeface="Calibri"/>
                          <a:cs typeface="Times New Roman"/>
                        </a:rPr>
                        <a:t>3.2(1.8-5.8)**</a:t>
                      </a:r>
                      <a:endParaRPr lang="en-US" sz="1300" dirty="0">
                        <a:solidFill>
                          <a:srgbClr val="FF0000"/>
                        </a:solidFill>
                        <a:latin typeface="Calibri"/>
                        <a:ea typeface="Calibri"/>
                        <a:cs typeface="Times New Roman"/>
                      </a:endParaRPr>
                    </a:p>
                  </a:txBody>
                  <a:tcPr marL="43519" marR="43519" marT="0" marB="0">
                    <a:lnL>
                      <a:noFill/>
                    </a:lnL>
                    <a:lnR>
                      <a:noFill/>
                    </a:lnR>
                    <a:lnT>
                      <a:noFill/>
                    </a:lnT>
                    <a:lnB>
                      <a:noFill/>
                    </a:lnB>
                  </a:tcPr>
                </a:tc>
              </a:tr>
              <a:tr h="272903">
                <a:tc>
                  <a:txBody>
                    <a:bodyPr/>
                    <a:lstStyle/>
                    <a:p>
                      <a:pPr marL="0" marR="0">
                        <a:lnSpc>
                          <a:spcPct val="150000"/>
                        </a:lnSpc>
                        <a:spcBef>
                          <a:spcPts val="0"/>
                        </a:spcBef>
                        <a:spcAft>
                          <a:spcPts val="0"/>
                        </a:spcAft>
                      </a:pPr>
                      <a:r>
                        <a:rPr lang="en-US" sz="1300" dirty="0">
                          <a:solidFill>
                            <a:srgbClr val="000000"/>
                          </a:solidFill>
                          <a:latin typeface="Arial"/>
                          <a:ea typeface="Calibri"/>
                          <a:cs typeface="Times New Roman"/>
                        </a:rPr>
                        <a:t>   &gt;=350 cells/mm</a:t>
                      </a:r>
                      <a:r>
                        <a:rPr lang="en-US" sz="1300" baseline="30000" dirty="0">
                          <a:solidFill>
                            <a:srgbClr val="000000"/>
                          </a:solidFill>
                          <a:latin typeface="Arial"/>
                          <a:ea typeface="Calibri"/>
                          <a:cs typeface="Times New Roman"/>
                        </a:rPr>
                        <a:t>3</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79(57.7)</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229 (83.6)</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1</a:t>
                      </a:r>
                      <a:endParaRPr lang="en-US" sz="1300"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a:solidFill>
                            <a:srgbClr val="000000"/>
                          </a:solidFill>
                          <a:latin typeface="Arial"/>
                          <a:ea typeface="Calibri"/>
                          <a:cs typeface="Times New Roman"/>
                        </a:rPr>
                        <a:t>1</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r>
              <a:tr h="305839">
                <a:tc>
                  <a:txBody>
                    <a:bodyPr/>
                    <a:lstStyle/>
                    <a:p>
                      <a:pPr marL="0" marR="0">
                        <a:lnSpc>
                          <a:spcPct val="150000"/>
                        </a:lnSpc>
                        <a:spcBef>
                          <a:spcPts val="0"/>
                        </a:spcBef>
                        <a:spcAft>
                          <a:spcPts val="0"/>
                        </a:spcAft>
                      </a:pPr>
                      <a:r>
                        <a:rPr lang="en-US" sz="1300">
                          <a:solidFill>
                            <a:srgbClr val="000000"/>
                          </a:solidFill>
                          <a:latin typeface="Arial"/>
                          <a:ea typeface="Calibri"/>
                          <a:cs typeface="Times New Roman"/>
                        </a:rPr>
                        <a:t>Dietary diversity </a:t>
                      </a:r>
                      <a:endParaRPr lang="en-US" sz="130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endParaRPr lang="en-US" sz="1300" dirty="0">
                        <a:solidFill>
                          <a:srgbClr val="000000"/>
                        </a:solidFill>
                        <a:latin typeface="Arial"/>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endParaRPr lang="en-US" sz="1300">
                        <a:solidFill>
                          <a:srgbClr val="000000"/>
                        </a:solidFill>
                        <a:latin typeface="Arial"/>
                        <a:ea typeface="Calibri"/>
                        <a:cs typeface="Times New Roman"/>
                      </a:endParaRPr>
                    </a:p>
                  </a:txBody>
                  <a:tcPr marL="43519" marR="43519" marT="0" marB="0">
                    <a:lnL>
                      <a:noFill/>
                    </a:lnL>
                    <a:lnR>
                      <a:noFill/>
                    </a:lnR>
                    <a:lnT>
                      <a:noFill/>
                    </a:lnT>
                    <a:lnB>
                      <a:noFill/>
                    </a:lnB>
                  </a:tcPr>
                </a:tc>
              </a:tr>
              <a:tr h="272903">
                <a:tc>
                  <a:txBody>
                    <a:bodyPr/>
                    <a:lstStyle/>
                    <a:p>
                      <a:pPr marL="0" marR="0">
                        <a:lnSpc>
                          <a:spcPct val="150000"/>
                        </a:lnSpc>
                        <a:spcBef>
                          <a:spcPts val="0"/>
                        </a:spcBef>
                        <a:spcAft>
                          <a:spcPts val="0"/>
                        </a:spcAft>
                      </a:pPr>
                      <a:r>
                        <a:rPr lang="en-US" sz="1300" b="1" dirty="0">
                          <a:solidFill>
                            <a:srgbClr val="000000"/>
                          </a:solidFill>
                          <a:latin typeface="Arial"/>
                          <a:ea typeface="Calibri"/>
                          <a:cs typeface="Times New Roman"/>
                        </a:rPr>
                        <a:t>     Low</a:t>
                      </a:r>
                      <a:endParaRPr lang="en-US" sz="1300" b="1"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b="1" dirty="0">
                          <a:solidFill>
                            <a:srgbClr val="000000"/>
                          </a:solidFill>
                          <a:latin typeface="Arial"/>
                          <a:ea typeface="Calibri"/>
                          <a:cs typeface="Times New Roman"/>
                        </a:rPr>
                        <a:t>57(41.6)</a:t>
                      </a:r>
                      <a:endParaRPr lang="en-US" sz="1300" b="1" dirty="0">
                        <a:solidFill>
                          <a:srgbClr val="000000"/>
                        </a:solidFill>
                        <a:latin typeface="Calibri"/>
                        <a:ea typeface="Calibri"/>
                        <a:cs typeface="Times New Roman"/>
                      </a:endParaRPr>
                    </a:p>
                  </a:txBody>
                  <a:tcPr marL="43519" marR="43519" marT="0" marB="0">
                    <a:lnL>
                      <a:noFill/>
                    </a:lnL>
                    <a:lnR>
                      <a:noFill/>
                    </a:lnR>
                    <a:lnT>
                      <a:noFill/>
                    </a:lnT>
                    <a:lnB>
                      <a:noFill/>
                    </a:lnB>
                  </a:tcPr>
                </a:tc>
                <a:tc gridSpan="2">
                  <a:txBody>
                    <a:bodyPr/>
                    <a:lstStyle/>
                    <a:p>
                      <a:pPr marL="0" marR="0" algn="ctr">
                        <a:lnSpc>
                          <a:spcPct val="150000"/>
                        </a:lnSpc>
                        <a:spcBef>
                          <a:spcPts val="0"/>
                        </a:spcBef>
                        <a:spcAft>
                          <a:spcPts val="0"/>
                        </a:spcAft>
                      </a:pPr>
                      <a:r>
                        <a:rPr lang="en-US" sz="1300" b="1" dirty="0">
                          <a:solidFill>
                            <a:srgbClr val="000000"/>
                          </a:solidFill>
                          <a:latin typeface="Arial"/>
                          <a:ea typeface="Calibri"/>
                          <a:cs typeface="Times New Roman"/>
                        </a:rPr>
                        <a:t>43(15.7)</a:t>
                      </a:r>
                      <a:endParaRPr lang="en-US" sz="1300" b="1" dirty="0">
                        <a:solidFill>
                          <a:srgbClr val="000000"/>
                        </a:solidFill>
                        <a:latin typeface="Calibri"/>
                        <a:ea typeface="Calibri"/>
                        <a:cs typeface="Times New Roman"/>
                      </a:endParaRPr>
                    </a:p>
                  </a:txBody>
                  <a:tcPr marL="43519" marR="43519" marT="0" marB="0">
                    <a:lnL>
                      <a:noFill/>
                    </a:lnL>
                    <a:lnR>
                      <a:noFill/>
                    </a:lnR>
                    <a:lnT>
                      <a:noFill/>
                    </a:lnT>
                    <a:lnB>
                      <a:noFill/>
                    </a:lnB>
                  </a:tcPr>
                </a:tc>
                <a:tc hMerge="1">
                  <a:txBody>
                    <a:bodyPr/>
                    <a:lstStyle/>
                    <a:p>
                      <a:endParaRPr lang="en-US"/>
                    </a:p>
                  </a:txBody>
                  <a:tcPr/>
                </a:tc>
                <a:tc>
                  <a:txBody>
                    <a:bodyPr/>
                    <a:lstStyle/>
                    <a:p>
                      <a:pPr marL="0" marR="0" algn="ctr">
                        <a:lnSpc>
                          <a:spcPct val="150000"/>
                        </a:lnSpc>
                        <a:spcBef>
                          <a:spcPts val="0"/>
                        </a:spcBef>
                        <a:spcAft>
                          <a:spcPts val="0"/>
                        </a:spcAft>
                      </a:pPr>
                      <a:r>
                        <a:rPr lang="en-US" sz="1300" b="1" dirty="0">
                          <a:solidFill>
                            <a:srgbClr val="000000"/>
                          </a:solidFill>
                          <a:latin typeface="Arial"/>
                          <a:ea typeface="Calibri"/>
                          <a:cs typeface="Times New Roman"/>
                        </a:rPr>
                        <a:t>3.8(2.4-6.1)</a:t>
                      </a:r>
                      <a:endParaRPr lang="en-US" sz="1300" b="1" dirty="0">
                        <a:solidFill>
                          <a:srgbClr val="000000"/>
                        </a:solidFill>
                        <a:latin typeface="Calibri"/>
                        <a:ea typeface="Calibri"/>
                        <a:cs typeface="Times New Roman"/>
                      </a:endParaRPr>
                    </a:p>
                  </a:txBody>
                  <a:tcPr marL="43519" marR="43519" marT="0" marB="0">
                    <a:lnL>
                      <a:noFill/>
                    </a:lnL>
                    <a:lnR>
                      <a:noFill/>
                    </a:lnR>
                    <a:lnT>
                      <a:noFill/>
                    </a:lnT>
                    <a:lnB>
                      <a:noFill/>
                    </a:lnB>
                  </a:tcPr>
                </a:tc>
                <a:tc>
                  <a:txBody>
                    <a:bodyPr/>
                    <a:lstStyle/>
                    <a:p>
                      <a:pPr marL="0" marR="0" algn="ctr">
                        <a:lnSpc>
                          <a:spcPct val="150000"/>
                        </a:lnSpc>
                        <a:spcBef>
                          <a:spcPts val="0"/>
                        </a:spcBef>
                        <a:spcAft>
                          <a:spcPts val="0"/>
                        </a:spcAft>
                      </a:pPr>
                      <a:r>
                        <a:rPr lang="en-US" sz="1300" b="1" dirty="0">
                          <a:solidFill>
                            <a:srgbClr val="FF0000"/>
                          </a:solidFill>
                          <a:latin typeface="Arial"/>
                          <a:ea typeface="Calibri"/>
                          <a:cs typeface="Times New Roman"/>
                        </a:rPr>
                        <a:t>2(1.1-3.7)**</a:t>
                      </a:r>
                      <a:endParaRPr lang="en-US" sz="1300" b="1" dirty="0">
                        <a:solidFill>
                          <a:srgbClr val="FF0000"/>
                        </a:solidFill>
                        <a:latin typeface="Calibri"/>
                        <a:ea typeface="Calibri"/>
                        <a:cs typeface="Times New Roman"/>
                      </a:endParaRPr>
                    </a:p>
                  </a:txBody>
                  <a:tcPr marL="43519" marR="43519" marT="0" marB="0">
                    <a:lnL>
                      <a:noFill/>
                    </a:lnL>
                    <a:lnR>
                      <a:noFill/>
                    </a:lnR>
                    <a:lnT>
                      <a:noFill/>
                    </a:lnT>
                    <a:lnB>
                      <a:noFill/>
                    </a:lnB>
                  </a:tcPr>
                </a:tc>
              </a:tr>
              <a:tr h="272903">
                <a:tc>
                  <a:txBody>
                    <a:bodyPr/>
                    <a:lstStyle/>
                    <a:p>
                      <a:pPr marL="0" marR="0" algn="just">
                        <a:lnSpc>
                          <a:spcPct val="150000"/>
                        </a:lnSpc>
                        <a:spcBef>
                          <a:spcPts val="0"/>
                        </a:spcBef>
                        <a:spcAft>
                          <a:spcPts val="0"/>
                        </a:spcAft>
                      </a:pPr>
                      <a:r>
                        <a:rPr lang="en-US" sz="1300" dirty="0">
                          <a:solidFill>
                            <a:srgbClr val="000000"/>
                          </a:solidFill>
                          <a:latin typeface="Arial"/>
                          <a:ea typeface="Calibri"/>
                          <a:cs typeface="Times New Roman"/>
                        </a:rPr>
                        <a:t>     Medium &amp; above</a:t>
                      </a:r>
                      <a:endParaRPr lang="en-US" sz="1300" dirty="0">
                        <a:solidFill>
                          <a:srgbClr val="000000"/>
                        </a:solidFill>
                        <a:latin typeface="Calibri"/>
                        <a:ea typeface="Calibri"/>
                        <a:cs typeface="Times New Roman"/>
                      </a:endParaRPr>
                    </a:p>
                  </a:txBody>
                  <a:tcPr marL="43519" marR="4351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80(58.4)</a:t>
                      </a:r>
                      <a:endParaRPr lang="en-US" sz="1300" dirty="0">
                        <a:solidFill>
                          <a:srgbClr val="000000"/>
                        </a:solidFill>
                        <a:latin typeface="Calibri"/>
                        <a:ea typeface="Calibri"/>
                        <a:cs typeface="Times New Roman"/>
                      </a:endParaRPr>
                    </a:p>
                  </a:txBody>
                  <a:tcPr marL="43519" marR="43519" marT="0" marB="0">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231(84.3)</a:t>
                      </a:r>
                      <a:endParaRPr lang="en-US" sz="1300" dirty="0">
                        <a:solidFill>
                          <a:srgbClr val="000000"/>
                        </a:solidFill>
                        <a:latin typeface="Calibri"/>
                        <a:ea typeface="Calibri"/>
                        <a:cs typeface="Times New Roman"/>
                      </a:endParaRPr>
                    </a:p>
                  </a:txBody>
                  <a:tcPr marL="43519" marR="43519" marT="0" marB="0">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1</a:t>
                      </a:r>
                      <a:endParaRPr lang="en-US" sz="1300" dirty="0">
                        <a:solidFill>
                          <a:srgbClr val="000000"/>
                        </a:solidFill>
                        <a:latin typeface="Calibri"/>
                        <a:ea typeface="Calibri"/>
                        <a:cs typeface="Times New Roman"/>
                      </a:endParaRPr>
                    </a:p>
                  </a:txBody>
                  <a:tcPr marL="43519" marR="43519"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300" dirty="0">
                          <a:solidFill>
                            <a:srgbClr val="000000"/>
                          </a:solidFill>
                          <a:latin typeface="Arial"/>
                          <a:ea typeface="Calibri"/>
                          <a:cs typeface="Times New Roman"/>
                        </a:rPr>
                        <a:t>1</a:t>
                      </a:r>
                      <a:endParaRPr lang="en-US" sz="1300" dirty="0">
                        <a:solidFill>
                          <a:srgbClr val="000000"/>
                        </a:solidFill>
                        <a:latin typeface="Calibri"/>
                        <a:ea typeface="Calibri"/>
                        <a:cs typeface="Times New Roman"/>
                      </a:endParaRPr>
                    </a:p>
                  </a:txBody>
                  <a:tcPr marL="43519" marR="43519"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fld id="{3930B920-8DA9-453A-B4F1-9BE1E04F5D90}" type="slidenum">
              <a:rPr lang="en-US" smtClean="0"/>
              <a:pPr/>
              <a:t>25</a:t>
            </a:fld>
            <a:endParaRPr lang="en-US"/>
          </a:p>
        </p:txBody>
      </p:sp>
      <p:sp>
        <p:nvSpPr>
          <p:cNvPr id="6" name="Rectangle 5"/>
          <p:cNvSpPr/>
          <p:nvPr/>
        </p:nvSpPr>
        <p:spPr>
          <a:xfrm>
            <a:off x="609600" y="6553200"/>
            <a:ext cx="2020746" cy="307777"/>
          </a:xfrm>
          <a:prstGeom prst="rect">
            <a:avLst/>
          </a:prstGeom>
        </p:spPr>
        <p:txBody>
          <a:bodyPr wrap="square">
            <a:spAutoFit/>
          </a:bodyPr>
          <a:lstStyle/>
          <a:p>
            <a:pPr lvl="0" fontAlgn="base">
              <a:spcBef>
                <a:spcPct val="0"/>
              </a:spcBef>
              <a:spcAft>
                <a:spcPct val="0"/>
              </a:spcAft>
            </a:pPr>
            <a:r>
              <a:rPr lang="en-US" sz="1400" b="1" dirty="0" smtClean="0">
                <a:latin typeface="Arial" pitchFamily="34" charset="0"/>
                <a:ea typeface="Times New Roman" pitchFamily="18" charset="0"/>
                <a:cs typeface="Arial" pitchFamily="34" charset="0"/>
              </a:rPr>
              <a:t>**P </a:t>
            </a:r>
            <a:r>
              <a:rPr lang="en-US" sz="1400" b="1" dirty="0" smtClean="0">
                <a:latin typeface="Cambria"/>
                <a:ea typeface="Times New Roman" pitchFamily="18" charset="0"/>
                <a:cs typeface="Arial" pitchFamily="34" charset="0"/>
              </a:rPr>
              <a:t>–</a:t>
            </a:r>
            <a:r>
              <a:rPr lang="en-US" sz="1400" b="1" dirty="0" smtClean="0">
                <a:latin typeface="Arial" pitchFamily="34" charset="0"/>
                <a:ea typeface="Times New Roman" pitchFamily="18" charset="0"/>
                <a:cs typeface="Arial" pitchFamily="34" charset="0"/>
              </a:rPr>
              <a:t> value &lt; 0.05</a:t>
            </a:r>
            <a:endParaRPr lang="en-US" sz="1400" b="1" dirty="0" smtClean="0">
              <a:solidFill>
                <a:srgbClr val="365F91"/>
              </a:solidFill>
              <a:latin typeface="Cambria" pitchFamily="18" charset="0"/>
              <a:ea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609600"/>
          </a:xfrm>
        </p:spPr>
        <p:txBody>
          <a:bodyPr>
            <a:noAutofit/>
          </a:bodyPr>
          <a:lstStyle/>
          <a:p>
            <a:pPr algn="l"/>
            <a:r>
              <a:rPr lang="en-US" sz="3600" b="1" dirty="0" smtClean="0"/>
              <a:t> Limitation </a:t>
            </a:r>
            <a:endParaRPr lang="en-US" sz="3600" b="1" dirty="0"/>
          </a:p>
        </p:txBody>
      </p:sp>
      <p:sp>
        <p:nvSpPr>
          <p:cNvPr id="3" name="Content Placeholder 2"/>
          <p:cNvSpPr>
            <a:spLocks noGrp="1"/>
          </p:cNvSpPr>
          <p:nvPr>
            <p:ph idx="1"/>
          </p:nvPr>
        </p:nvSpPr>
        <p:spPr>
          <a:xfrm>
            <a:off x="152400" y="685800"/>
            <a:ext cx="8839200" cy="5943600"/>
          </a:xfrm>
        </p:spPr>
        <p:txBody>
          <a:bodyPr>
            <a:normAutofit/>
          </a:bodyPr>
          <a:lstStyle/>
          <a:p>
            <a:pPr algn="just">
              <a:buFont typeface="Wingdings" pitchFamily="2" charset="2"/>
              <a:buChar char="Ø"/>
            </a:pPr>
            <a:r>
              <a:rPr lang="en-US" sz="2800" dirty="0" smtClean="0"/>
              <a:t> This case-control study cannot establish whether the factors are causative or not (can only show associations). </a:t>
            </a:r>
          </a:p>
          <a:p>
            <a:pPr algn="just">
              <a:buFont typeface="Wingdings" pitchFamily="2" charset="2"/>
              <a:buChar char="Ø"/>
            </a:pPr>
            <a:endParaRPr lang="en-US" sz="2800" dirty="0" smtClean="0"/>
          </a:p>
          <a:p>
            <a:pPr algn="just">
              <a:buFont typeface="Wingdings" pitchFamily="2" charset="2"/>
              <a:buChar char="Ø"/>
            </a:pPr>
            <a:r>
              <a:rPr lang="en-US" sz="2800" dirty="0" smtClean="0"/>
              <a:t>Self report of past events could have been introduced recall bias.</a:t>
            </a:r>
          </a:p>
          <a:p>
            <a:pPr algn="just">
              <a:buFont typeface="Wingdings" pitchFamily="2" charset="2"/>
              <a:buChar char="Ø"/>
            </a:pPr>
            <a:endParaRPr lang="en-US" sz="2800" dirty="0" smtClean="0"/>
          </a:p>
          <a:p>
            <a:pPr algn="just">
              <a:buFont typeface="Wingdings" pitchFamily="2" charset="2"/>
              <a:buChar char="Ø"/>
            </a:pPr>
            <a:r>
              <a:rPr lang="en-US" sz="2800" dirty="0" smtClean="0"/>
              <a:t>ART clinic nurses and case managers as data collectors might have been introduced an interviewer bias. </a:t>
            </a:r>
          </a:p>
          <a:p>
            <a:pPr algn="just">
              <a:buNone/>
            </a:pPr>
            <a:endParaRPr lang="en-US" sz="2800" dirty="0" smtClean="0"/>
          </a:p>
          <a:p>
            <a:pPr algn="just">
              <a:buFont typeface="Wingdings" pitchFamily="2" charset="2"/>
              <a:buChar char="Ø"/>
            </a:pPr>
            <a:r>
              <a:rPr lang="en-US" sz="2800" dirty="0" smtClean="0"/>
              <a:t>It would have been better to utilize a combination of quantitative &amp; qualitative methods to complement the findings</a:t>
            </a:r>
          </a:p>
          <a:p>
            <a:pPr algn="just">
              <a:buFont typeface="Wingdings" pitchFamily="2" charset="2"/>
              <a:buChar char="Ø"/>
            </a:pPr>
            <a:endParaRPr lang="en-US" sz="2800" dirty="0" smtClean="0"/>
          </a:p>
          <a:p>
            <a:pPr algn="just"/>
            <a:endParaRPr lang="en-US" sz="28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pPr algn="l"/>
            <a:r>
              <a:rPr lang="en-US" sz="3600" b="1" dirty="0" smtClean="0"/>
              <a:t/>
            </a:r>
            <a:br>
              <a:rPr lang="en-US" sz="3600" b="1" dirty="0" smtClean="0"/>
            </a:br>
            <a:r>
              <a:rPr lang="en-US" sz="3600" b="1" dirty="0" smtClean="0"/>
              <a:t>CONCLUSION</a:t>
            </a:r>
            <a:br>
              <a:rPr lang="en-US" sz="3600" b="1" dirty="0" smtClean="0"/>
            </a:br>
            <a:endParaRPr lang="en-US" sz="3600" dirty="0"/>
          </a:p>
        </p:txBody>
      </p:sp>
      <p:sp>
        <p:nvSpPr>
          <p:cNvPr id="3" name="Content Placeholder 2"/>
          <p:cNvSpPr>
            <a:spLocks noGrp="1"/>
          </p:cNvSpPr>
          <p:nvPr>
            <p:ph idx="1"/>
          </p:nvPr>
        </p:nvSpPr>
        <p:spPr>
          <a:xfrm>
            <a:off x="152400" y="1143000"/>
            <a:ext cx="8839200" cy="5334000"/>
          </a:xfrm>
        </p:spPr>
        <p:txBody>
          <a:bodyPr>
            <a:normAutofit/>
          </a:bodyPr>
          <a:lstStyle/>
          <a:p>
            <a:pPr algn="just"/>
            <a:r>
              <a:rPr lang="en-US" sz="2800" dirty="0" smtClean="0"/>
              <a:t>Duration on antiretroviral therapy, ART adverse effect, substance use, living condition, depression, CD4 cell count and dietary diversity were  showed significant association with  non-adherence among adults on ART. </a:t>
            </a:r>
          </a:p>
          <a:p>
            <a:pPr algn="just"/>
            <a:endParaRPr lang="en-US" sz="2800" dirty="0" smtClean="0"/>
          </a:p>
          <a:p>
            <a:pPr algn="just">
              <a:buNone/>
            </a:pPr>
            <a:endParaRPr lang="en-US" sz="28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534400" cy="609600"/>
          </a:xfrm>
        </p:spPr>
        <p:txBody>
          <a:bodyPr>
            <a:normAutofit/>
          </a:bodyPr>
          <a:lstStyle/>
          <a:p>
            <a:pPr algn="l"/>
            <a:r>
              <a:rPr lang="en-US" sz="2800" b="1" dirty="0" smtClean="0"/>
              <a:t>RECOMMENDATIONS </a:t>
            </a:r>
            <a:endParaRPr lang="en-US" sz="2800" dirty="0"/>
          </a:p>
        </p:txBody>
      </p:sp>
      <p:sp>
        <p:nvSpPr>
          <p:cNvPr id="3" name="Content Placeholder 2"/>
          <p:cNvSpPr>
            <a:spLocks noGrp="1"/>
          </p:cNvSpPr>
          <p:nvPr>
            <p:ph idx="1"/>
          </p:nvPr>
        </p:nvSpPr>
        <p:spPr>
          <a:xfrm>
            <a:off x="228600" y="838200"/>
            <a:ext cx="8686800" cy="5791200"/>
          </a:xfrm>
        </p:spPr>
        <p:txBody>
          <a:bodyPr>
            <a:normAutofit fontScale="92500" lnSpcReduction="10000"/>
          </a:bodyPr>
          <a:lstStyle/>
          <a:p>
            <a:pPr algn="just">
              <a:buFont typeface="Wingdings" pitchFamily="2" charset="2"/>
              <a:buChar char="q"/>
            </a:pPr>
            <a:r>
              <a:rPr lang="en-US" b="1" dirty="0" smtClean="0"/>
              <a:t>For government and policy makers:</a:t>
            </a:r>
            <a:r>
              <a:rPr lang="en-US" dirty="0" smtClean="0"/>
              <a:t> </a:t>
            </a:r>
          </a:p>
          <a:p>
            <a:pPr algn="just">
              <a:buFont typeface="Wingdings" pitchFamily="2" charset="2"/>
              <a:buChar char="Ø"/>
            </a:pPr>
            <a:r>
              <a:rPr lang="en-US" sz="3000" dirty="0" smtClean="0"/>
              <a:t>In addition to distributing food supplementation, for those who have no food sufficiency/dietary diversity income generating activities is need based on local context.</a:t>
            </a:r>
          </a:p>
          <a:p>
            <a:pPr algn="just">
              <a:buFont typeface="Wingdings" pitchFamily="2" charset="2"/>
              <a:buChar char="q"/>
            </a:pPr>
            <a:endParaRPr lang="en-US" dirty="0" smtClean="0"/>
          </a:p>
          <a:p>
            <a:pPr algn="just">
              <a:buFont typeface="Wingdings" pitchFamily="2" charset="2"/>
              <a:buChar char="q"/>
            </a:pPr>
            <a:r>
              <a:rPr lang="en-US" b="1" dirty="0" smtClean="0"/>
              <a:t>For health care workers:</a:t>
            </a:r>
            <a:r>
              <a:rPr lang="en-US" dirty="0" smtClean="0"/>
              <a:t> </a:t>
            </a:r>
          </a:p>
          <a:p>
            <a:pPr algn="just">
              <a:buFont typeface="Wingdings" pitchFamily="2" charset="2"/>
              <a:buChar char="Ø"/>
            </a:pPr>
            <a:r>
              <a:rPr lang="en-US" sz="3000" dirty="0" smtClean="0"/>
              <a:t>For PLWHA who stayed on ART for long duration and those with low CD4 count, HCW need to dedicated time with every patient to counsel/ educate </a:t>
            </a:r>
          </a:p>
          <a:p>
            <a:pPr algn="just">
              <a:buFont typeface="Wingdings" pitchFamily="2" charset="2"/>
              <a:buChar char="Ø"/>
            </a:pPr>
            <a:endParaRPr lang="en-US" sz="3000" dirty="0" smtClean="0"/>
          </a:p>
          <a:p>
            <a:pPr algn="just">
              <a:buFont typeface="Wingdings" pitchFamily="2" charset="2"/>
              <a:buChar char="Ø"/>
            </a:pPr>
            <a:r>
              <a:rPr lang="en-US" sz="3000" dirty="0" smtClean="0"/>
              <a:t>Management of ART adverse effects and discussing all potential adverse effects with clients is needed.</a:t>
            </a:r>
          </a:p>
          <a:p>
            <a:pPr algn="just">
              <a:buFont typeface="Wingdings" pitchFamily="2" charset="2"/>
              <a:buChar char="Ø"/>
            </a:pPr>
            <a:endParaRPr lang="en-US" dirty="0" smtClean="0"/>
          </a:p>
          <a:p>
            <a:pPr algn="just">
              <a:buFont typeface="Wingdings" pitchFamily="2" charset="2"/>
              <a:buChar char="q"/>
            </a:pPr>
            <a:endParaRPr lang="en-US" dirty="0" smtClean="0"/>
          </a:p>
          <a:p>
            <a:pPr algn="just"/>
            <a:endParaRPr lang="en-US"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noAutofit/>
          </a:bodyPr>
          <a:lstStyle/>
          <a:p>
            <a:pPr algn="l"/>
            <a:r>
              <a:rPr lang="en-US" sz="3600" b="1" dirty="0" smtClean="0"/>
              <a:t>Recommendation con’t …</a:t>
            </a:r>
            <a:endParaRPr lang="en-US" sz="3600" b="1" dirty="0"/>
          </a:p>
        </p:txBody>
      </p:sp>
      <p:sp>
        <p:nvSpPr>
          <p:cNvPr id="3" name="Content Placeholder 2"/>
          <p:cNvSpPr>
            <a:spLocks noGrp="1"/>
          </p:cNvSpPr>
          <p:nvPr>
            <p:ph idx="1"/>
          </p:nvPr>
        </p:nvSpPr>
        <p:spPr>
          <a:xfrm>
            <a:off x="228600" y="609600"/>
            <a:ext cx="8686800" cy="6019800"/>
          </a:xfrm>
        </p:spPr>
        <p:txBody>
          <a:bodyPr>
            <a:normAutofit/>
          </a:bodyPr>
          <a:lstStyle/>
          <a:p>
            <a:pPr algn="just">
              <a:buFont typeface="Wingdings" pitchFamily="2" charset="2"/>
              <a:buChar char="Ø"/>
            </a:pPr>
            <a:r>
              <a:rPr lang="en-US" sz="2800" dirty="0" smtClean="0"/>
              <a:t>Continuous counseling in order to avoid substance use</a:t>
            </a:r>
          </a:p>
          <a:p>
            <a:pPr algn="just">
              <a:buFont typeface="Wingdings" pitchFamily="2" charset="2"/>
              <a:buChar char="Ø"/>
            </a:pPr>
            <a:endParaRPr lang="en-US" sz="2800" dirty="0" smtClean="0"/>
          </a:p>
          <a:p>
            <a:pPr algn="just">
              <a:buFont typeface="Wingdings" pitchFamily="2" charset="2"/>
              <a:buChar char="Ø"/>
            </a:pPr>
            <a:r>
              <a:rPr lang="en-US" sz="2800" dirty="0" smtClean="0"/>
              <a:t>Access to mental health care for those screening positive for depression symptoms</a:t>
            </a:r>
          </a:p>
          <a:p>
            <a:pPr algn="just">
              <a:buFont typeface="Wingdings" pitchFamily="2" charset="2"/>
              <a:buChar char="Ø"/>
            </a:pPr>
            <a:endParaRPr lang="en-US" sz="2800" dirty="0" smtClean="0"/>
          </a:p>
          <a:p>
            <a:pPr algn="just">
              <a:buFont typeface="Wingdings" pitchFamily="2" charset="2"/>
              <a:buChar char="q"/>
            </a:pPr>
            <a:r>
              <a:rPr lang="en-US" sz="3000" b="1" dirty="0" smtClean="0"/>
              <a:t>For researchers:</a:t>
            </a:r>
            <a:r>
              <a:rPr lang="en-US" sz="3000" dirty="0" smtClean="0"/>
              <a:t> </a:t>
            </a:r>
          </a:p>
          <a:p>
            <a:pPr algn="just">
              <a:buFont typeface="Wingdings" pitchFamily="2" charset="2"/>
              <a:buChar char="Ø"/>
            </a:pPr>
            <a:r>
              <a:rPr lang="en-US" sz="2800" dirty="0" smtClean="0"/>
              <a:t>Further research preferably longitudinal design by integrating  qualitative study method.</a:t>
            </a:r>
            <a:endParaRPr lang="en-US" sz="2800" dirty="0" smtClean="0">
              <a:solidFill>
                <a:srgbClr val="FF0000"/>
              </a:solidFill>
            </a:endParaRPr>
          </a:p>
          <a:p>
            <a:pPr algn="just">
              <a:buFont typeface="Wingdings" pitchFamily="2" charset="2"/>
              <a:buChar char="Ø"/>
            </a:pPr>
            <a:endParaRPr lang="en-US" sz="2800" dirty="0" smtClean="0"/>
          </a:p>
          <a:p>
            <a:pPr algn="just"/>
            <a:endParaRPr lang="en-US" sz="28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533400"/>
          </a:xfrm>
        </p:spPr>
        <p:txBody>
          <a:bodyPr>
            <a:noAutofit/>
          </a:bodyPr>
          <a:lstStyle/>
          <a:p>
            <a:pPr algn="l"/>
            <a:r>
              <a:rPr lang="en-US" sz="3600" b="1" dirty="0" smtClean="0"/>
              <a:t> Introduction </a:t>
            </a:r>
            <a:endParaRPr lang="en-US" sz="3600" b="1" dirty="0"/>
          </a:p>
        </p:txBody>
      </p:sp>
      <p:sp>
        <p:nvSpPr>
          <p:cNvPr id="3" name="Content Placeholder 2"/>
          <p:cNvSpPr>
            <a:spLocks noGrp="1"/>
          </p:cNvSpPr>
          <p:nvPr>
            <p:ph idx="1"/>
          </p:nvPr>
        </p:nvSpPr>
        <p:spPr>
          <a:xfrm>
            <a:off x="304800" y="609600"/>
            <a:ext cx="8839200" cy="6096000"/>
          </a:xfrm>
        </p:spPr>
        <p:txBody>
          <a:bodyPr>
            <a:noAutofit/>
          </a:bodyPr>
          <a:lstStyle/>
          <a:p>
            <a:pPr algn="just">
              <a:buFont typeface="Wingdings" pitchFamily="2" charset="2"/>
              <a:buChar char="v"/>
            </a:pPr>
            <a:r>
              <a:rPr lang="en-US" sz="2800" dirty="0" smtClean="0">
                <a:cs typeface="Arial" pitchFamily="34" charset="0"/>
              </a:rPr>
              <a:t>Globally at the end of 2013:</a:t>
            </a:r>
          </a:p>
          <a:p>
            <a:pPr algn="just">
              <a:lnSpc>
                <a:spcPct val="200000"/>
              </a:lnSpc>
              <a:buFont typeface="Wingdings" pitchFamily="2" charset="2"/>
              <a:buChar char="Ø"/>
            </a:pPr>
            <a:r>
              <a:rPr lang="en-US" sz="2800" dirty="0" smtClean="0">
                <a:cs typeface="Arial" pitchFamily="34" charset="0"/>
              </a:rPr>
              <a:t> Almost 12.9 million people were receiving ART .</a:t>
            </a:r>
          </a:p>
          <a:p>
            <a:pPr algn="just">
              <a:lnSpc>
                <a:spcPct val="200000"/>
              </a:lnSpc>
              <a:buFont typeface="Wingdings" pitchFamily="2" charset="2"/>
              <a:buChar char="Ø"/>
            </a:pPr>
            <a:r>
              <a:rPr lang="en-US" sz="2800" dirty="0" smtClean="0">
                <a:cs typeface="Arial" pitchFamily="34" charset="0"/>
              </a:rPr>
              <a:t>Only 38% of adults had access to treatment</a:t>
            </a:r>
          </a:p>
          <a:p>
            <a:pPr algn="just">
              <a:lnSpc>
                <a:spcPct val="200000"/>
              </a:lnSpc>
              <a:buFont typeface="Wingdings" pitchFamily="2" charset="2"/>
              <a:buChar char="Ø"/>
            </a:pPr>
            <a:r>
              <a:rPr lang="en-US" sz="2800" dirty="0" smtClean="0">
                <a:cs typeface="Arial" pitchFamily="34" charset="0"/>
              </a:rPr>
              <a:t>Three forth receiving ART were in sub-Saharan Africa</a:t>
            </a:r>
            <a:r>
              <a:rPr lang="en-US" sz="2800" dirty="0" smtClean="0">
                <a:solidFill>
                  <a:srgbClr val="7030A0"/>
                </a:solidFill>
                <a:cs typeface="Arial" pitchFamily="34" charset="0"/>
              </a:rPr>
              <a:t>(UNAIDS, July 2014)</a:t>
            </a:r>
            <a:endParaRPr lang="en-US" sz="2800" dirty="0" smtClean="0">
              <a:solidFill>
                <a:srgbClr val="7030A0"/>
              </a:solidFill>
            </a:endParaRPr>
          </a:p>
          <a:p>
            <a:pPr algn="just">
              <a:lnSpc>
                <a:spcPct val="150000"/>
              </a:lnSpc>
              <a:buFont typeface="Wingdings" pitchFamily="2" charset="2"/>
              <a:buChar char="v"/>
            </a:pPr>
            <a:r>
              <a:rPr lang="en-US" sz="2800" dirty="0" smtClean="0"/>
              <a:t>At least 95% ART adherence is required to be fully effective  and to avoid the emergence of resistant strains of HIV virus </a:t>
            </a:r>
            <a:r>
              <a:rPr lang="en-US" dirty="0" smtClean="0">
                <a:solidFill>
                  <a:srgbClr val="7030A0"/>
                </a:solidFill>
              </a:rPr>
              <a:t>(Horizon, 2004)</a:t>
            </a:r>
            <a:r>
              <a:rPr lang="en-US" sz="3600" dirty="0" smtClean="0">
                <a:solidFill>
                  <a:srgbClr val="7030A0"/>
                </a:solidFill>
              </a:rPr>
              <a:t>.</a:t>
            </a:r>
            <a:endParaRPr lang="en-US" sz="2800" dirty="0" smtClean="0">
              <a:solidFill>
                <a:srgbClr val="7030A0"/>
              </a:solidFill>
            </a:endParaRPr>
          </a:p>
          <a:p>
            <a:pPr algn="just">
              <a:lnSpc>
                <a:spcPct val="150000"/>
              </a:lnSpc>
              <a:buFont typeface="Wingdings" pitchFamily="2" charset="2"/>
              <a:buChar char="Ø"/>
            </a:pPr>
            <a:endParaRPr lang="en-US" sz="2800" dirty="0" smtClean="0">
              <a:solidFill>
                <a:srgbClr val="0070C0"/>
              </a:solidFill>
            </a:endParaRPr>
          </a:p>
          <a:p>
            <a:pPr algn="just">
              <a:buFont typeface="Wingdings" pitchFamily="2" charset="2"/>
              <a:buChar char="Ø"/>
            </a:pPr>
            <a:endParaRPr lang="en-US" sz="2800" dirty="0" smtClean="0">
              <a:solidFill>
                <a:srgbClr val="0070C0"/>
              </a:solidFill>
            </a:endParaRPr>
          </a:p>
          <a:p>
            <a:pPr algn="just">
              <a:lnSpc>
                <a:spcPct val="160000"/>
              </a:lnSpc>
            </a:pPr>
            <a:endParaRPr lang="en-US" sz="2800" dirty="0" smtClean="0">
              <a:solidFill>
                <a:srgbClr val="0070C0"/>
              </a:solidFill>
            </a:endParaRPr>
          </a:p>
          <a:p>
            <a:pPr algn="just">
              <a:buFont typeface="Wingdings" pitchFamily="2" charset="2"/>
              <a:buChar char="Ø"/>
            </a:pPr>
            <a:endParaRPr lang="en-US" sz="2800" dirty="0" smtClean="0">
              <a:solidFill>
                <a:srgbClr val="0070C0"/>
              </a:solidFill>
            </a:endParaRPr>
          </a:p>
          <a:p>
            <a:pPr algn="just"/>
            <a:endParaRPr lang="en-US" sz="2800" dirty="0" smtClean="0">
              <a:solidFill>
                <a:srgbClr val="00B050"/>
              </a:solidFill>
              <a:cs typeface="Arial" pitchFamily="34" charset="0"/>
            </a:endParaRPr>
          </a:p>
          <a:p>
            <a:pPr algn="just"/>
            <a:endParaRPr lang="en-US" sz="2800" dirty="0" smtClean="0">
              <a:cs typeface="Arial" pitchFamily="34" charset="0"/>
            </a:endParaRPr>
          </a:p>
          <a:p>
            <a:endParaRPr lang="en-US" sz="2800" dirty="0" smtClean="0"/>
          </a:p>
          <a:p>
            <a:pPr algn="just"/>
            <a:endParaRPr lang="en-US" sz="2800" dirty="0" smtClean="0"/>
          </a:p>
          <a:p>
            <a:pPr algn="just"/>
            <a:endParaRPr lang="en-US" sz="2800" dirty="0" smtClean="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3930B920-8DA9-453A-B4F1-9BE1E04F5D90}"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534400" cy="457200"/>
          </a:xfrm>
        </p:spPr>
        <p:txBody>
          <a:bodyPr>
            <a:normAutofit fontScale="90000"/>
          </a:bodyPr>
          <a:lstStyle/>
          <a:p>
            <a:pPr algn="l"/>
            <a:r>
              <a:rPr lang="en-US" sz="3200" b="1" dirty="0" smtClean="0"/>
              <a:t>ACKNOWLEDGEMENT </a:t>
            </a:r>
            <a:endParaRPr lang="en-US" sz="3200" dirty="0"/>
          </a:p>
        </p:txBody>
      </p:sp>
      <p:sp>
        <p:nvSpPr>
          <p:cNvPr id="3" name="Content Placeholder 2"/>
          <p:cNvSpPr>
            <a:spLocks noGrp="1"/>
          </p:cNvSpPr>
          <p:nvPr>
            <p:ph idx="1"/>
          </p:nvPr>
        </p:nvSpPr>
        <p:spPr>
          <a:xfrm>
            <a:off x="152400" y="533400"/>
            <a:ext cx="8839200" cy="6172200"/>
          </a:xfrm>
        </p:spPr>
        <p:txBody>
          <a:bodyPr>
            <a:noAutofit/>
          </a:bodyPr>
          <a:lstStyle/>
          <a:p>
            <a:pPr algn="just">
              <a:buFont typeface="Wingdings" pitchFamily="2" charset="2"/>
              <a:buChar char="q"/>
            </a:pPr>
            <a:r>
              <a:rPr lang="en-US" sz="2600" dirty="0" smtClean="0">
                <a:latin typeface="Arial" pitchFamily="34" charset="0"/>
                <a:cs typeface="Arial" pitchFamily="34" charset="0"/>
              </a:rPr>
              <a:t>First and foremost, I would like to </a:t>
            </a:r>
            <a:r>
              <a:rPr lang="en-US" sz="2600" dirty="0" smtClean="0">
                <a:latin typeface="Arial" pitchFamily="34" charset="0"/>
                <a:cs typeface="Arial" pitchFamily="34" charset="0"/>
              </a:rPr>
              <a:t>thank </a:t>
            </a:r>
            <a:r>
              <a:rPr lang="en-US" sz="2600" dirty="0" smtClean="0">
                <a:latin typeface="Arial" pitchFamily="34" charset="0"/>
                <a:cs typeface="Arial" pitchFamily="34" charset="0"/>
              </a:rPr>
              <a:t>my advisors </a:t>
            </a:r>
            <a:r>
              <a:rPr lang="en-US" sz="2600" dirty="0" smtClean="0">
                <a:latin typeface="Arial" pitchFamily="34" charset="0"/>
                <a:cs typeface="Arial" pitchFamily="34" charset="0"/>
              </a:rPr>
              <a:t>  - Professor </a:t>
            </a:r>
            <a:r>
              <a:rPr lang="en-US" sz="2600" dirty="0" err="1" smtClean="0">
                <a:latin typeface="Arial" pitchFamily="34" charset="0"/>
                <a:cs typeface="Arial" pitchFamily="34" charset="0"/>
              </a:rPr>
              <a:t>Yigzaw</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Kebede</a:t>
            </a:r>
            <a:r>
              <a:rPr lang="en-US" sz="2600" dirty="0" smtClean="0">
                <a:latin typeface="Arial" pitchFamily="34" charset="0"/>
                <a:cs typeface="Arial" pitchFamily="34" charset="0"/>
              </a:rPr>
              <a:t> and </a:t>
            </a:r>
            <a:endParaRPr lang="en-US" sz="2600" dirty="0" smtClean="0">
              <a:latin typeface="Arial" pitchFamily="34" charset="0"/>
              <a:cs typeface="Arial" pitchFamily="34" charset="0"/>
            </a:endParaRPr>
          </a:p>
          <a:p>
            <a:pPr algn="just">
              <a:buNone/>
            </a:pP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Mr.Yalemzewod</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Assefa</a:t>
            </a:r>
            <a:r>
              <a:rPr lang="en-US" sz="2600" dirty="0" smtClean="0">
                <a:latin typeface="Arial" pitchFamily="34" charset="0"/>
                <a:cs typeface="Arial" pitchFamily="34" charset="0"/>
              </a:rPr>
              <a:t> </a:t>
            </a:r>
            <a:r>
              <a:rPr lang="en-US" sz="2600" dirty="0" smtClean="0">
                <a:latin typeface="Arial" pitchFamily="34" charset="0"/>
                <a:cs typeface="Arial" pitchFamily="34" charset="0"/>
              </a:rPr>
              <a:t>for their unreserved help </a:t>
            </a:r>
            <a:r>
              <a:rPr lang="en-US" sz="2600" dirty="0" smtClean="0">
                <a:latin typeface="Arial" pitchFamily="34" charset="0"/>
                <a:cs typeface="Arial" pitchFamily="34" charset="0"/>
              </a:rPr>
              <a:t>  &amp; constructive </a:t>
            </a:r>
            <a:r>
              <a:rPr lang="en-US" sz="2600" dirty="0" smtClean="0">
                <a:latin typeface="Arial" pitchFamily="34" charset="0"/>
                <a:cs typeface="Arial" pitchFamily="34" charset="0"/>
              </a:rPr>
              <a:t>comments and guidance through out my  thesis work.</a:t>
            </a:r>
            <a:endParaRPr lang="en-US" sz="2600" dirty="0" smtClean="0">
              <a:latin typeface="Arial" pitchFamily="34" charset="0"/>
              <a:cs typeface="Arial" pitchFamily="34" charset="0"/>
            </a:endParaRPr>
          </a:p>
          <a:p>
            <a:pPr algn="just">
              <a:buFont typeface="Wingdings" pitchFamily="2" charset="2"/>
              <a:buChar char="q"/>
            </a:pPr>
            <a:endParaRPr lang="en-US" sz="2600" dirty="0" smtClean="0">
              <a:latin typeface="Arial" pitchFamily="34" charset="0"/>
              <a:cs typeface="Arial" pitchFamily="34" charset="0"/>
            </a:endParaRPr>
          </a:p>
          <a:p>
            <a:pPr algn="just">
              <a:buNone/>
            </a:pPr>
            <a:r>
              <a:rPr lang="en-US" sz="2600" dirty="0" smtClean="0">
                <a:latin typeface="Arial" pitchFamily="34" charset="0"/>
                <a:cs typeface="Arial" pitchFamily="34" charset="0"/>
              </a:rPr>
              <a:t>My sincere appreciation also extends to </a:t>
            </a:r>
          </a:p>
          <a:p>
            <a:pPr algn="just">
              <a:buFont typeface="Wingdings" pitchFamily="2" charset="2"/>
              <a:buChar char="§"/>
            </a:pPr>
            <a:r>
              <a:rPr lang="en-US" sz="2600" dirty="0" smtClean="0">
                <a:latin typeface="Arial" pitchFamily="34" charset="0"/>
                <a:cs typeface="Arial" pitchFamily="34" charset="0"/>
              </a:rPr>
              <a:t> University of Gondar and Aksum </a:t>
            </a:r>
            <a:r>
              <a:rPr lang="en-US" sz="2600" dirty="0" smtClean="0">
                <a:latin typeface="Arial" pitchFamily="34" charset="0"/>
                <a:cs typeface="Arial" pitchFamily="34" charset="0"/>
              </a:rPr>
              <a:t>University</a:t>
            </a:r>
          </a:p>
          <a:p>
            <a:pPr algn="just">
              <a:buFont typeface="Wingdings" pitchFamily="2" charset="2"/>
              <a:buChar char="§"/>
            </a:pPr>
            <a:endParaRPr lang="en-US" sz="2600" dirty="0" smtClean="0">
              <a:latin typeface="Arial" pitchFamily="34" charset="0"/>
              <a:cs typeface="Arial" pitchFamily="34" charset="0"/>
            </a:endParaRPr>
          </a:p>
          <a:p>
            <a:pPr algn="just">
              <a:buFont typeface="Wingdings" pitchFamily="2" charset="2"/>
              <a:buChar char="§"/>
            </a:pPr>
            <a:r>
              <a:rPr lang="en-US" sz="2600" dirty="0" smtClean="0">
                <a:latin typeface="Arial" pitchFamily="34" charset="0"/>
                <a:cs typeface="Arial" pitchFamily="34" charset="0"/>
              </a:rPr>
              <a:t> Aksum </a:t>
            </a:r>
            <a:r>
              <a:rPr lang="en-US" sz="2600" dirty="0" err="1" smtClean="0">
                <a:latin typeface="Arial" pitchFamily="34" charset="0"/>
                <a:cs typeface="Arial" pitchFamily="34" charset="0"/>
              </a:rPr>
              <a:t>St.Marry</a:t>
            </a:r>
            <a:r>
              <a:rPr lang="en-US" sz="2600" dirty="0" smtClean="0">
                <a:latin typeface="Arial" pitchFamily="34" charset="0"/>
                <a:cs typeface="Arial" pitchFamily="34" charset="0"/>
              </a:rPr>
              <a:t> hospital and Aksum H/C </a:t>
            </a:r>
            <a:r>
              <a:rPr lang="en-US" sz="2600" dirty="0" smtClean="0">
                <a:latin typeface="Arial" pitchFamily="34" charset="0"/>
                <a:cs typeface="Arial" pitchFamily="34" charset="0"/>
              </a:rPr>
              <a:t>administrators</a:t>
            </a:r>
          </a:p>
          <a:p>
            <a:pPr algn="just">
              <a:buFont typeface="Wingdings" pitchFamily="2" charset="2"/>
              <a:buChar char="§"/>
            </a:pPr>
            <a:endParaRPr lang="en-US" sz="2600" dirty="0" smtClean="0">
              <a:latin typeface="Arial" pitchFamily="34" charset="0"/>
              <a:cs typeface="Arial" pitchFamily="34" charset="0"/>
            </a:endParaRPr>
          </a:p>
          <a:p>
            <a:pPr algn="just">
              <a:buFont typeface="Wingdings" pitchFamily="2" charset="2"/>
              <a:buChar char="§"/>
            </a:pPr>
            <a:r>
              <a:rPr lang="en-US" sz="2600" dirty="0" smtClean="0">
                <a:latin typeface="Arial" pitchFamily="34" charset="0"/>
                <a:cs typeface="Arial" pitchFamily="34" charset="0"/>
              </a:rPr>
              <a:t>My respected data collectors and supervisors </a:t>
            </a:r>
            <a:r>
              <a:rPr lang="en-US" sz="2600" dirty="0" smtClean="0">
                <a:latin typeface="Arial" pitchFamily="34" charset="0"/>
                <a:cs typeface="Arial" pitchFamily="34" charset="0"/>
              </a:rPr>
              <a:t>&amp; study </a:t>
            </a:r>
            <a:r>
              <a:rPr lang="en-US" sz="2600" dirty="0" smtClean="0">
                <a:latin typeface="Arial" pitchFamily="34" charset="0"/>
                <a:cs typeface="Arial" pitchFamily="34" charset="0"/>
              </a:rPr>
              <a:t>participants</a:t>
            </a:r>
          </a:p>
          <a:p>
            <a:pPr algn="just"/>
            <a:endParaRPr lang="en-US" sz="26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057401"/>
            <a:ext cx="8610600" cy="2286000"/>
          </a:xfrm>
        </p:spPr>
        <p:txBody>
          <a:bodyPr>
            <a:normAutofit/>
          </a:bodyPr>
          <a:lstStyle/>
          <a:p>
            <a:pPr algn="ctr">
              <a:buNone/>
            </a:pPr>
            <a:r>
              <a:rPr lang="en-US" sz="6000" b="1" dirty="0" smtClean="0"/>
              <a:t> Thank You So Much </a:t>
            </a:r>
          </a:p>
        </p:txBody>
      </p:sp>
      <p:sp>
        <p:nvSpPr>
          <p:cNvPr id="4" name="Slide Number Placeholder 3"/>
          <p:cNvSpPr>
            <a:spLocks noGrp="1"/>
          </p:cNvSpPr>
          <p:nvPr>
            <p:ph type="sldNum" sz="quarter" idx="12"/>
          </p:nvPr>
        </p:nvSpPr>
        <p:spPr/>
        <p:txBody>
          <a:bodyPr/>
          <a:lstStyle/>
          <a:p>
            <a:fld id="{3930B920-8DA9-453A-B4F1-9BE1E04F5D90}" type="slidenum">
              <a:rPr lang="en-US" smtClean="0"/>
              <a:pPr/>
              <a:t>31</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normAutofit fontScale="90000"/>
          </a:bodyPr>
          <a:lstStyle/>
          <a:p>
            <a:pPr algn="l"/>
            <a:r>
              <a:rPr lang="en-US" b="1" dirty="0" smtClean="0"/>
              <a:t> Introduction </a:t>
            </a:r>
            <a:r>
              <a:rPr lang="en-US" b="1" dirty="0" err="1" smtClean="0"/>
              <a:t>con’t</a:t>
            </a:r>
            <a:r>
              <a:rPr lang="en-US" b="1" dirty="0" smtClean="0"/>
              <a:t>… </a:t>
            </a:r>
            <a:endParaRPr lang="en-US" dirty="0"/>
          </a:p>
        </p:txBody>
      </p:sp>
      <p:sp>
        <p:nvSpPr>
          <p:cNvPr id="3" name="Content Placeholder 2"/>
          <p:cNvSpPr>
            <a:spLocks noGrp="1"/>
          </p:cNvSpPr>
          <p:nvPr>
            <p:ph idx="1"/>
          </p:nvPr>
        </p:nvSpPr>
        <p:spPr>
          <a:xfrm>
            <a:off x="152400" y="609600"/>
            <a:ext cx="8763000" cy="6019800"/>
          </a:xfrm>
        </p:spPr>
        <p:txBody>
          <a:bodyPr>
            <a:normAutofit fontScale="85000" lnSpcReduction="10000"/>
          </a:bodyPr>
          <a:lstStyle/>
          <a:p>
            <a:pPr algn="just">
              <a:lnSpc>
                <a:spcPct val="160000"/>
              </a:lnSpc>
              <a:buFont typeface="Wingdings" pitchFamily="2" charset="2"/>
              <a:buChar char="v"/>
            </a:pPr>
            <a:r>
              <a:rPr lang="en-US" dirty="0" smtClean="0">
                <a:cs typeface="Arial" pitchFamily="34" charset="0"/>
              </a:rPr>
              <a:t>But a meta-analysis in North America and Africa showed only 55% and 77%  respectively, achieved over 80% adherence</a:t>
            </a:r>
            <a:r>
              <a:rPr lang="en-US" dirty="0" smtClean="0">
                <a:solidFill>
                  <a:srgbClr val="7030A0"/>
                </a:solidFill>
                <a:cs typeface="Arial" pitchFamily="34" charset="0"/>
              </a:rPr>
              <a:t>(Mills et al, 2006).</a:t>
            </a:r>
          </a:p>
          <a:p>
            <a:pPr algn="just">
              <a:lnSpc>
                <a:spcPct val="160000"/>
              </a:lnSpc>
              <a:buNone/>
            </a:pPr>
            <a:endParaRPr lang="en-US" dirty="0" smtClean="0">
              <a:solidFill>
                <a:srgbClr val="00B050"/>
              </a:solidFill>
              <a:cs typeface="Arial" pitchFamily="34" charset="0"/>
            </a:endParaRPr>
          </a:p>
          <a:p>
            <a:pPr algn="just">
              <a:buFont typeface="Wingdings" pitchFamily="2" charset="2"/>
              <a:buChar char="Ø"/>
            </a:pPr>
            <a:r>
              <a:rPr lang="en-US" dirty="0" smtClean="0">
                <a:cs typeface="Arial" pitchFamily="34" charset="0"/>
              </a:rPr>
              <a:t>In Ethiopia </a:t>
            </a:r>
            <a:r>
              <a:rPr lang="en-US" b="1" dirty="0" smtClean="0">
                <a:cs typeface="Arial" pitchFamily="34" charset="0"/>
              </a:rPr>
              <a:t>o</a:t>
            </a:r>
            <a:r>
              <a:rPr lang="en-US" dirty="0" smtClean="0"/>
              <a:t>nly 70.3% of adults who ever started ART were currently on treatment indicating that e</a:t>
            </a:r>
            <a:r>
              <a:rPr lang="en-US" dirty="0" smtClean="0">
                <a:cs typeface="Arial" pitchFamily="34" charset="0"/>
              </a:rPr>
              <a:t>nsuring adherence to ART regimens are  major challenges of the ART program </a:t>
            </a:r>
            <a:r>
              <a:rPr lang="en-US" dirty="0" smtClean="0">
                <a:solidFill>
                  <a:srgbClr val="7030A0"/>
                </a:solidFill>
              </a:rPr>
              <a:t>(HAPCO, 2014).</a:t>
            </a:r>
          </a:p>
          <a:p>
            <a:pPr algn="just">
              <a:buNone/>
            </a:pPr>
            <a:endParaRPr lang="en-US" dirty="0" smtClean="0">
              <a:solidFill>
                <a:srgbClr val="0070C0"/>
              </a:solidFill>
              <a:cs typeface="Arial" pitchFamily="34" charset="0"/>
            </a:endParaRPr>
          </a:p>
          <a:p>
            <a:pPr algn="just">
              <a:buFont typeface="Wingdings" pitchFamily="2" charset="2"/>
              <a:buChar char="Ø"/>
            </a:pPr>
            <a:r>
              <a:rPr lang="en-US" dirty="0" smtClean="0"/>
              <a:t>Despite free ART services and </a:t>
            </a:r>
            <a:r>
              <a:rPr lang="en-US" dirty="0" err="1" smtClean="0"/>
              <a:t>programme</a:t>
            </a:r>
            <a:r>
              <a:rPr lang="en-US" dirty="0" smtClean="0"/>
              <a:t> have been the greatest achievements, ART adherence rate were reported below 95% </a:t>
            </a:r>
            <a:r>
              <a:rPr lang="en-US" dirty="0" smtClean="0">
                <a:solidFill>
                  <a:srgbClr val="7030A0"/>
                </a:solidFill>
              </a:rPr>
              <a:t>(</a:t>
            </a:r>
            <a:r>
              <a:rPr lang="en-US" dirty="0" err="1" smtClean="0">
                <a:solidFill>
                  <a:srgbClr val="7030A0"/>
                </a:solidFill>
              </a:rPr>
              <a:t>Tessema</a:t>
            </a:r>
            <a:r>
              <a:rPr lang="en-US" dirty="0" smtClean="0">
                <a:solidFill>
                  <a:srgbClr val="7030A0"/>
                </a:solidFill>
              </a:rPr>
              <a:t> et al., 2010, </a:t>
            </a:r>
            <a:r>
              <a:rPr lang="en-US" dirty="0" err="1" smtClean="0">
                <a:solidFill>
                  <a:srgbClr val="7030A0"/>
                </a:solidFill>
              </a:rPr>
              <a:t>Mitiku</a:t>
            </a:r>
            <a:r>
              <a:rPr lang="en-US" dirty="0" smtClean="0">
                <a:solidFill>
                  <a:srgbClr val="7030A0"/>
                </a:solidFill>
              </a:rPr>
              <a:t> et al., 20114). </a:t>
            </a:r>
          </a:p>
          <a:p>
            <a:pPr algn="just">
              <a:buFont typeface="Wingdings" pitchFamily="2" charset="2"/>
              <a:buChar char="Ø"/>
            </a:pPr>
            <a:endParaRPr lang="en-US" dirty="0" smtClean="0">
              <a:solidFill>
                <a:srgbClr val="0070C0"/>
              </a:solidFill>
              <a:cs typeface="Arial" pitchFamily="34" charset="0"/>
            </a:endParaRPr>
          </a:p>
          <a:p>
            <a:pPr algn="just">
              <a:lnSpc>
                <a:spcPct val="160000"/>
              </a:lnSpc>
            </a:pPr>
            <a:endParaRPr lang="en-US" dirty="0" smtClean="0">
              <a:solidFill>
                <a:srgbClr val="00B050"/>
              </a:solidFill>
              <a:cs typeface="Arial" pitchFamily="34" charset="0"/>
            </a:endParaRPr>
          </a:p>
          <a:p>
            <a:pPr algn="just">
              <a:lnSpc>
                <a:spcPct val="160000"/>
              </a:lnSpc>
            </a:pPr>
            <a:endParaRPr lang="en-US" dirty="0" smtClean="0">
              <a:solidFill>
                <a:srgbClr val="00B050"/>
              </a:solidFill>
              <a:cs typeface="Arial" pitchFamily="34" charset="0"/>
            </a:endParaRPr>
          </a:p>
          <a:p>
            <a:pPr algn="just">
              <a:lnSpc>
                <a:spcPct val="160000"/>
              </a:lnSpc>
            </a:pPr>
            <a:endParaRPr lang="en-US" dirty="0" smtClean="0">
              <a:solidFill>
                <a:srgbClr val="0070C0"/>
              </a:solidFill>
            </a:endParaRPr>
          </a:p>
          <a:p>
            <a:pPr algn="just"/>
            <a:endParaRPr lang="en-US" dirty="0" smtClean="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noAutofit/>
          </a:bodyPr>
          <a:lstStyle/>
          <a:p>
            <a:pPr algn="l"/>
            <a:r>
              <a:rPr lang="en-US" sz="3200" b="1" dirty="0" smtClean="0"/>
              <a:t/>
            </a:r>
            <a:br>
              <a:rPr lang="en-US" sz="3200" b="1" dirty="0" smtClean="0"/>
            </a:br>
            <a:r>
              <a:rPr lang="en-US" sz="3200" b="1" dirty="0" smtClean="0"/>
              <a:t/>
            </a:r>
            <a:br>
              <a:rPr lang="en-US" sz="3200" b="1" dirty="0" smtClean="0"/>
            </a:br>
            <a:r>
              <a:rPr lang="en-US" sz="3200" b="1" dirty="0" smtClean="0"/>
              <a:t> Conceptual framework </a:t>
            </a:r>
            <a:br>
              <a:rPr lang="en-US" sz="3200" b="1" dirty="0" smtClean="0"/>
            </a:br>
            <a:r>
              <a:rPr lang="en-US" sz="3200" dirty="0" smtClean="0"/>
              <a:t/>
            </a:r>
            <a:br>
              <a:rPr lang="en-US" sz="3200" dirty="0" smtClean="0"/>
            </a:br>
            <a:endParaRPr lang="en-US" sz="3200" dirty="0"/>
          </a:p>
        </p:txBody>
      </p:sp>
      <p:grpSp>
        <p:nvGrpSpPr>
          <p:cNvPr id="1026" name="Group 2"/>
          <p:cNvGrpSpPr>
            <a:grpSpLocks/>
          </p:cNvGrpSpPr>
          <p:nvPr/>
        </p:nvGrpSpPr>
        <p:grpSpPr bwMode="auto">
          <a:xfrm>
            <a:off x="381000" y="609600"/>
            <a:ext cx="8229600" cy="5181600"/>
            <a:chOff x="1080" y="2789"/>
            <a:chExt cx="10457" cy="8050"/>
          </a:xfrm>
        </p:grpSpPr>
        <p:cxnSp>
          <p:nvCxnSpPr>
            <p:cNvPr id="1027" name="AutoShape 3"/>
            <p:cNvCxnSpPr>
              <a:cxnSpLocks noChangeShapeType="1"/>
            </p:cNvCxnSpPr>
            <p:nvPr/>
          </p:nvCxnSpPr>
          <p:spPr bwMode="auto">
            <a:xfrm flipV="1">
              <a:off x="4590" y="7164"/>
              <a:ext cx="519" cy="319"/>
            </a:xfrm>
            <a:prstGeom prst="straightConnector1">
              <a:avLst/>
            </a:prstGeom>
            <a:noFill/>
            <a:ln w="9525">
              <a:solidFill>
                <a:srgbClr val="000000"/>
              </a:solidFill>
              <a:round/>
              <a:headEnd/>
              <a:tailEnd type="triangle" w="med" len="med"/>
            </a:ln>
          </p:spPr>
        </p:cxnSp>
        <p:cxnSp>
          <p:nvCxnSpPr>
            <p:cNvPr id="1028" name="AutoShape 4"/>
            <p:cNvCxnSpPr>
              <a:cxnSpLocks noChangeShapeType="1"/>
            </p:cNvCxnSpPr>
            <p:nvPr/>
          </p:nvCxnSpPr>
          <p:spPr bwMode="auto">
            <a:xfrm>
              <a:off x="4590" y="6162"/>
              <a:ext cx="607" cy="333"/>
            </a:xfrm>
            <a:prstGeom prst="straightConnector1">
              <a:avLst/>
            </a:prstGeom>
            <a:noFill/>
            <a:ln w="9525">
              <a:solidFill>
                <a:srgbClr val="000000"/>
              </a:solidFill>
              <a:round/>
              <a:headEnd/>
              <a:tailEnd type="triangle" w="med" len="med"/>
            </a:ln>
          </p:spPr>
        </p:cxnSp>
        <p:cxnSp>
          <p:nvCxnSpPr>
            <p:cNvPr id="1029" name="AutoShape 5"/>
            <p:cNvCxnSpPr>
              <a:cxnSpLocks noChangeShapeType="1"/>
            </p:cNvCxnSpPr>
            <p:nvPr/>
          </p:nvCxnSpPr>
          <p:spPr bwMode="auto">
            <a:xfrm>
              <a:off x="4680" y="4751"/>
              <a:ext cx="3165" cy="13"/>
            </a:xfrm>
            <a:prstGeom prst="straightConnector1">
              <a:avLst/>
            </a:prstGeom>
            <a:noFill/>
            <a:ln w="9525">
              <a:solidFill>
                <a:srgbClr val="000000"/>
              </a:solidFill>
              <a:round/>
              <a:headEnd/>
              <a:tailEnd type="triangle" w="med" len="med"/>
            </a:ln>
          </p:spPr>
        </p:cxnSp>
        <p:sp>
          <p:nvSpPr>
            <p:cNvPr id="1030" name="AutoShape 6"/>
            <p:cNvSpPr>
              <a:spLocks noChangeArrowheads="1"/>
            </p:cNvSpPr>
            <p:nvPr/>
          </p:nvSpPr>
          <p:spPr bwMode="auto">
            <a:xfrm>
              <a:off x="1080" y="7062"/>
              <a:ext cx="3600" cy="3777"/>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Medication and clinical related factor</a:t>
              </a: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ART adverse effect</a:t>
              </a:r>
            </a:p>
            <a:p>
              <a:pPr fontAlgn="base">
                <a:spcBef>
                  <a:spcPct val="0"/>
                </a:spcBef>
                <a:spcAft>
                  <a:spcPts val="1000"/>
                </a:spcAft>
                <a:buFont typeface="Symbol" pitchFamily="18" charset="2"/>
                <a:buChar char="·"/>
              </a:pPr>
              <a:r>
                <a:rPr lang="en-US" sz="1400" dirty="0" smtClean="0">
                  <a:latin typeface="Arial" pitchFamily="34" charset="0"/>
                  <a:cs typeface="Arial" pitchFamily="34" charset="0"/>
                </a:rPr>
                <a:t>Treatment other than ART</a:t>
              </a:r>
            </a:p>
            <a:p>
              <a:pPr marL="0" marR="0" lvl="0" indent="0" defTabSz="914400" rtl="0" eaLnBrk="1" fontAlgn="base" latinLnBrk="0" hangingPunct="1">
                <a:lnSpc>
                  <a:spcPct val="100000"/>
                </a:lnSpc>
                <a:spcBef>
                  <a:spcPct val="0"/>
                </a:spcBef>
                <a:spcAft>
                  <a:spcPts val="1000"/>
                </a:spcAft>
                <a:buClrTx/>
                <a:buSzTx/>
                <a:buFont typeface="Symbol" pitchFamily="18"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WHO staging</a:t>
              </a:r>
            </a:p>
            <a:p>
              <a:pPr marL="0" marR="0" lvl="0" indent="0" defTabSz="914400" rtl="0" eaLnBrk="1" fontAlgn="base" latinLnBrk="0" hangingPunct="1">
                <a:lnSpc>
                  <a:spcPct val="100000"/>
                </a:lnSpc>
                <a:spcBef>
                  <a:spcPct val="0"/>
                </a:spcBef>
                <a:spcAft>
                  <a:spcPts val="1000"/>
                </a:spcAft>
                <a:buClrTx/>
                <a:buSzTx/>
                <a:buFont typeface="Symbol" pitchFamily="18"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Duration on ART</a:t>
              </a:r>
            </a:p>
            <a:p>
              <a:pPr marL="0" marR="0" lvl="0" indent="0" defTabSz="914400" rtl="0" eaLnBrk="1" fontAlgn="base" latinLnBrk="0" hangingPunct="1">
                <a:lnSpc>
                  <a:spcPct val="100000"/>
                </a:lnSpc>
                <a:spcBef>
                  <a:spcPct val="0"/>
                </a:spcBef>
                <a:spcAft>
                  <a:spcPts val="1000"/>
                </a:spcAft>
                <a:buClrTx/>
                <a:buSzTx/>
                <a:buFont typeface="Symbol" pitchFamily="18"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Opportunistic infection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1" name="AutoShape 7"/>
            <p:cNvSpPr>
              <a:spLocks noChangeArrowheads="1"/>
            </p:cNvSpPr>
            <p:nvPr/>
          </p:nvSpPr>
          <p:spPr bwMode="auto">
            <a:xfrm>
              <a:off x="8136" y="6104"/>
              <a:ext cx="3401" cy="4617"/>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Psychosocial related factors</a:t>
              </a: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Social support</a:t>
              </a: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Living condition</a:t>
              </a: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Depression</a:t>
              </a: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Disclosure </a:t>
              </a: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Substance   use(Alcohol use cigarette smoking and chat chewing)</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2" name="AutoShape 8"/>
            <p:cNvSpPr>
              <a:spLocks noChangeArrowheads="1"/>
            </p:cNvSpPr>
            <p:nvPr/>
          </p:nvSpPr>
          <p:spPr bwMode="auto">
            <a:xfrm>
              <a:off x="7845" y="2789"/>
              <a:ext cx="3359" cy="269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Nutrition/Feeding related factors</a:t>
              </a: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dietary diversity</a:t>
              </a:r>
            </a:p>
            <a:p>
              <a:pPr fontAlgn="base">
                <a:spcBef>
                  <a:spcPct val="0"/>
                </a:spcBef>
                <a:spcAft>
                  <a:spcPts val="1000"/>
                </a:spcAft>
                <a:buFont typeface="Wingdings" pitchFamily="2" charset="2"/>
                <a:buChar char="§"/>
              </a:pPr>
              <a:r>
                <a:rPr kumimoji="0" lang="en-US" sz="1400" b="0" i="0" u="none" strike="noStrike" cap="none" normalizeH="0" baseline="0" dirty="0" smtClean="0">
                  <a:ln>
                    <a:noFill/>
                  </a:ln>
                  <a:solidFill>
                    <a:schemeClr val="tx1"/>
                  </a:solidFill>
                  <a:effectLst/>
                  <a:latin typeface="Arial" pitchFamily="34" charset="0"/>
                  <a:cs typeface="Arial" pitchFamily="34" charset="0"/>
                </a:rPr>
                <a:t>meal frequency</a:t>
              </a:r>
            </a:p>
            <a:p>
              <a:pPr fontAlgn="base">
                <a:spcBef>
                  <a:spcPct val="0"/>
                </a:spcBef>
                <a:spcAft>
                  <a:spcPts val="1000"/>
                </a:spcAft>
                <a:buFont typeface="Wingdings" pitchFamily="2" charset="2"/>
                <a:buChar char="§"/>
              </a:pPr>
              <a:r>
                <a:rPr lang="en-US" sz="1400" dirty="0" smtClean="0">
                  <a:latin typeface="Arial" pitchFamily="34" charset="0"/>
                  <a:cs typeface="Arial" pitchFamily="34" charset="0"/>
                </a:rPr>
                <a:t>BMI</a:t>
              </a: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AutoShape 9"/>
            <p:cNvSpPr>
              <a:spLocks noChangeArrowheads="1"/>
            </p:cNvSpPr>
            <p:nvPr/>
          </p:nvSpPr>
          <p:spPr bwMode="auto">
            <a:xfrm>
              <a:off x="5315" y="9123"/>
              <a:ext cx="2530" cy="1507"/>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Immunological factors</a:t>
              </a:r>
            </a:p>
            <a:p>
              <a:pPr marL="457200" marR="0" lvl="1" indent="0" algn="l" defTabSz="914400" rtl="0" eaLnBrk="1" fontAlgn="base" latinLnBrk="0" hangingPunct="1">
                <a:lnSpc>
                  <a:spcPct val="100000"/>
                </a:lnSpc>
                <a:spcBef>
                  <a:spcPct val="0"/>
                </a:spcBef>
                <a:spcAft>
                  <a:spcPts val="1000"/>
                </a:spcAft>
                <a:buClrTx/>
                <a:buSzTx/>
                <a:buFont typeface="Symbol" pitchFamily="18"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CD4 count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 name="AutoShape 10"/>
            <p:cNvSpPr>
              <a:spLocks noChangeArrowheads="1"/>
            </p:cNvSpPr>
            <p:nvPr/>
          </p:nvSpPr>
          <p:spPr bwMode="auto">
            <a:xfrm>
              <a:off x="1476" y="2907"/>
              <a:ext cx="3204" cy="3841"/>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Socio-demographic and economic factors</a:t>
              </a: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Sex</a:t>
              </a:r>
              <a:endParaRPr lang="en-US" sz="1400" dirty="0" smtClean="0">
                <a:latin typeface="Arial" pitchFamily="34" charset="0"/>
                <a:cs typeface="Arial" pitchFamily="34" charset="0"/>
              </a:endParaRP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Age</a:t>
              </a:r>
              <a:endParaRPr lang="en-US" sz="1400" dirty="0" smtClean="0">
                <a:latin typeface="Arial" pitchFamily="34" charset="0"/>
                <a:cs typeface="Arial" pitchFamily="34" charset="0"/>
              </a:endParaRP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Religion</a:t>
              </a:r>
              <a:endParaRPr lang="en-US" sz="1400" dirty="0" smtClean="0">
                <a:latin typeface="Arial" pitchFamily="34" charset="0"/>
                <a:cs typeface="Arial" pitchFamily="34" charset="0"/>
              </a:endParaRP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Education</a:t>
              </a:r>
              <a:endParaRPr lang="en-US" sz="1400" dirty="0" smtClean="0">
                <a:latin typeface="Arial" pitchFamily="34" charset="0"/>
                <a:cs typeface="Arial" pitchFamily="34" charset="0"/>
              </a:endParaRPr>
            </a:p>
            <a:p>
              <a:pPr marL="0" marR="0" lvl="0" indent="0" defTabSz="914400" rtl="0" eaLnBrk="1" fontAlgn="base" latinLnBrk="0" hangingPunct="1">
                <a:lnSpc>
                  <a:spcPct val="100000"/>
                </a:lnSpc>
                <a:spcBef>
                  <a:spcPct val="0"/>
                </a:spcBef>
                <a:spcAft>
                  <a:spcPts val="1000"/>
                </a:spcAft>
                <a:buClrTx/>
                <a:buSzTx/>
                <a:buFont typeface="Wingdings" pitchFamily="2" charset="2"/>
                <a:buChar char="§"/>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Employment status</a:t>
              </a:r>
            </a:p>
            <a:p>
              <a:pPr marL="457200" marR="0" lvl="1" indent="0" algn="l" defTabSz="914400" rtl="0" eaLnBrk="1" fontAlgn="base" latinLnBrk="0" hangingPunct="1">
                <a:lnSpc>
                  <a:spcPct val="100000"/>
                </a:lnSpc>
                <a:spcBef>
                  <a:spcPct val="0"/>
                </a:spcBef>
                <a:spcAft>
                  <a:spcPts val="100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1" fontAlgn="base" latinLnBrk="0" hangingPunct="1">
                <a:lnSpc>
                  <a:spcPct val="100000"/>
                </a:lnSpc>
                <a:spcBef>
                  <a:spcPct val="0"/>
                </a:spcBef>
                <a:spcAft>
                  <a:spcPts val="100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1" fontAlgn="base" latinLnBrk="0" hangingPunct="1">
                <a:lnSpc>
                  <a:spcPct val="100000"/>
                </a:lnSpc>
                <a:spcBef>
                  <a:spcPct val="0"/>
                </a:spcBef>
                <a:spcAft>
                  <a:spcPts val="100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5" name="Oval 11"/>
            <p:cNvSpPr>
              <a:spLocks noChangeArrowheads="1"/>
            </p:cNvSpPr>
            <p:nvPr/>
          </p:nvSpPr>
          <p:spPr bwMode="auto">
            <a:xfrm>
              <a:off x="4845" y="6295"/>
              <a:ext cx="3000" cy="111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Arial" pitchFamily="34" charset="0"/>
                  <a:cs typeface="Arial" pitchFamily="34" charset="0"/>
                </a:rPr>
                <a:t>Non-adherence to ART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36" name="AutoShape 12"/>
            <p:cNvCxnSpPr>
              <a:cxnSpLocks noChangeShapeType="1"/>
            </p:cNvCxnSpPr>
            <p:nvPr/>
          </p:nvCxnSpPr>
          <p:spPr bwMode="auto">
            <a:xfrm flipH="1" flipV="1">
              <a:off x="7279" y="7235"/>
              <a:ext cx="857" cy="487"/>
            </a:xfrm>
            <a:prstGeom prst="straightConnector1">
              <a:avLst/>
            </a:prstGeom>
            <a:noFill/>
            <a:ln w="9525">
              <a:solidFill>
                <a:srgbClr val="000000"/>
              </a:solidFill>
              <a:round/>
              <a:headEnd/>
              <a:tailEnd type="triangle" w="med" len="med"/>
            </a:ln>
          </p:spPr>
        </p:cxnSp>
        <p:cxnSp>
          <p:nvCxnSpPr>
            <p:cNvPr id="1037" name="AutoShape 13"/>
            <p:cNvCxnSpPr>
              <a:cxnSpLocks noChangeShapeType="1"/>
            </p:cNvCxnSpPr>
            <p:nvPr/>
          </p:nvCxnSpPr>
          <p:spPr bwMode="auto">
            <a:xfrm rot="16200000" flipV="1">
              <a:off x="5393" y="8208"/>
              <a:ext cx="1717" cy="114"/>
            </a:xfrm>
            <a:prstGeom prst="straightConnector1">
              <a:avLst/>
            </a:prstGeom>
            <a:noFill/>
            <a:ln w="9525">
              <a:solidFill>
                <a:srgbClr val="000000"/>
              </a:solidFill>
              <a:round/>
              <a:headEnd/>
              <a:tailEnd type="triangle" w="med" len="med"/>
            </a:ln>
          </p:spPr>
        </p:cxnSp>
        <p:cxnSp>
          <p:nvCxnSpPr>
            <p:cNvPr id="1038" name="AutoShape 14"/>
            <p:cNvCxnSpPr>
              <a:cxnSpLocks noChangeShapeType="1"/>
            </p:cNvCxnSpPr>
            <p:nvPr/>
          </p:nvCxnSpPr>
          <p:spPr bwMode="auto">
            <a:xfrm flipH="1">
              <a:off x="7138" y="5397"/>
              <a:ext cx="917" cy="1005"/>
            </a:xfrm>
            <a:prstGeom prst="straightConnector1">
              <a:avLst/>
            </a:prstGeom>
            <a:noFill/>
            <a:ln w="9525">
              <a:solidFill>
                <a:srgbClr val="000000"/>
              </a:solidFill>
              <a:round/>
              <a:headEnd/>
              <a:tailEnd type="triangle" w="med" len="med"/>
            </a:ln>
          </p:spPr>
        </p:cxnSp>
      </p:grpSp>
      <p:sp>
        <p:nvSpPr>
          <p:cNvPr id="1039" name="Rectangle 15"/>
          <p:cNvSpPr>
            <a:spLocks noChangeArrowheads="1"/>
          </p:cNvSpPr>
          <p:nvPr/>
        </p:nvSpPr>
        <p:spPr bwMode="auto">
          <a:xfrm>
            <a:off x="304800" y="6096000"/>
            <a:ext cx="85344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a:t>
            </a:r>
            <a:r>
              <a:rPr kumimoji="0" lang="en-US" sz="1600" b="1" i="0" u="none" strike="noStrike" cap="none" normalizeH="0" baseline="0" dirty="0" smtClean="0" bmk="">
                <a:ln>
                  <a:noFill/>
                </a:ln>
                <a:solidFill>
                  <a:schemeClr val="tx1"/>
                </a:solidFill>
                <a:effectLst/>
                <a:latin typeface="Arial" pitchFamily="34" charset="0"/>
                <a:ea typeface="Calibri" pitchFamily="34" charset="0"/>
                <a:cs typeface="Arial" pitchFamily="34" charset="0"/>
              </a:rPr>
              <a:t>igure </a:t>
            </a:r>
            <a:r>
              <a:rPr kumimoji="0" lang="en-US" sz="1600" b="1" i="0" u="none" strike="noStrike" cap="none" normalizeH="0" baseline="0" dirty="0" smtClean="0" bmk="_Toc420735015">
                <a:ln>
                  <a:noFill/>
                </a:ln>
                <a:solidFill>
                  <a:schemeClr val="tx1"/>
                </a:solidFill>
                <a:effectLst/>
                <a:latin typeface="Arial" pitchFamily="34" charset="0"/>
                <a:ea typeface="Calibri" pitchFamily="34" charset="0"/>
                <a:cs typeface="Arial" pitchFamily="34" charset="0"/>
              </a:rPr>
              <a:t>1: Determinants of non-adherence to antiretroviral therapy among HIV- Infected adults in Aksum town health facilities, Ethiopia 2015</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p:txBody>
      </p:sp>
      <p:sp>
        <p:nvSpPr>
          <p:cNvPr id="17" name="Slide Number Placeholder 16"/>
          <p:cNvSpPr>
            <a:spLocks noGrp="1"/>
          </p:cNvSpPr>
          <p:nvPr>
            <p:ph type="sldNum" sz="quarter" idx="12"/>
          </p:nvPr>
        </p:nvSpPr>
        <p:spPr/>
        <p:txBody>
          <a:bodyPr/>
          <a:lstStyle/>
          <a:p>
            <a:fld id="{3930B920-8DA9-453A-B4F1-9BE1E04F5D90}"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686800" cy="533400"/>
          </a:xfrm>
        </p:spPr>
        <p:txBody>
          <a:bodyPr>
            <a:noAutofit/>
          </a:bodyPr>
          <a:lstStyle/>
          <a:p>
            <a:pPr algn="l"/>
            <a:r>
              <a:rPr lang="en-US" sz="3600" dirty="0" smtClean="0"/>
              <a:t> </a:t>
            </a:r>
            <a:r>
              <a:rPr lang="en-US" sz="3600" b="1" dirty="0" smtClean="0"/>
              <a:t>Justification</a:t>
            </a:r>
            <a:endParaRPr lang="en-US" sz="3600" dirty="0" smtClean="0"/>
          </a:p>
        </p:txBody>
      </p:sp>
      <p:sp>
        <p:nvSpPr>
          <p:cNvPr id="3" name="Content Placeholder 2"/>
          <p:cNvSpPr>
            <a:spLocks noGrp="1"/>
          </p:cNvSpPr>
          <p:nvPr>
            <p:ph idx="1"/>
          </p:nvPr>
        </p:nvSpPr>
        <p:spPr>
          <a:xfrm>
            <a:off x="152400" y="609600"/>
            <a:ext cx="8839200" cy="6019800"/>
          </a:xfrm>
        </p:spPr>
        <p:txBody>
          <a:bodyPr>
            <a:noAutofit/>
          </a:bodyPr>
          <a:lstStyle/>
          <a:p>
            <a:pPr algn="just">
              <a:buFont typeface="Wingdings" pitchFamily="2" charset="2"/>
              <a:buChar char="v"/>
            </a:pPr>
            <a:r>
              <a:rPr lang="en-US" sz="2600" dirty="0" smtClean="0"/>
              <a:t>ART adherence status changes over time and is Influenced by multiple factors (Horizon, 2004). </a:t>
            </a:r>
          </a:p>
          <a:p>
            <a:pPr algn="just"/>
            <a:endParaRPr lang="en-US" sz="2400" dirty="0" smtClean="0"/>
          </a:p>
          <a:p>
            <a:pPr algn="just">
              <a:buFont typeface="Wingdings" pitchFamily="2" charset="2"/>
              <a:buChar char="v"/>
            </a:pPr>
            <a:r>
              <a:rPr lang="en-US" sz="2600" dirty="0" smtClean="0"/>
              <a:t>Controversial association  of variables with ART adherence, </a:t>
            </a:r>
            <a:r>
              <a:rPr lang="en-US" sz="2600" dirty="0" err="1" smtClean="0"/>
              <a:t>e.g</a:t>
            </a:r>
            <a:r>
              <a:rPr lang="en-US" sz="2600" dirty="0" smtClean="0"/>
              <a:t>,</a:t>
            </a:r>
            <a:endParaRPr lang="en-US" sz="2400" dirty="0" smtClean="0"/>
          </a:p>
          <a:p>
            <a:pPr algn="just">
              <a:buFont typeface="Wingdings" pitchFamily="2" charset="2"/>
              <a:buChar char="Ø"/>
            </a:pPr>
            <a:r>
              <a:rPr lang="en-US" sz="2600" dirty="0" smtClean="0"/>
              <a:t>Duration on ART between studies in Ethiopia </a:t>
            </a:r>
            <a:r>
              <a:rPr lang="en-US" sz="2600" dirty="0" smtClean="0">
                <a:solidFill>
                  <a:srgbClr val="7030A0"/>
                </a:solidFill>
              </a:rPr>
              <a:t>(</a:t>
            </a:r>
            <a:r>
              <a:rPr lang="en-US" sz="2600" dirty="0" err="1" smtClean="0">
                <a:solidFill>
                  <a:srgbClr val="7030A0"/>
                </a:solidFill>
              </a:rPr>
              <a:t>Asmare</a:t>
            </a:r>
            <a:r>
              <a:rPr lang="en-US" sz="2600" dirty="0" smtClean="0">
                <a:solidFill>
                  <a:srgbClr val="7030A0"/>
                </a:solidFill>
              </a:rPr>
              <a:t> et al., 2014, </a:t>
            </a:r>
            <a:r>
              <a:rPr lang="en-US" sz="2600" dirty="0" err="1" smtClean="0">
                <a:solidFill>
                  <a:srgbClr val="7030A0"/>
                </a:solidFill>
              </a:rPr>
              <a:t>Irano</a:t>
            </a:r>
            <a:r>
              <a:rPr lang="en-US" sz="2600" dirty="0" smtClean="0">
                <a:solidFill>
                  <a:srgbClr val="7030A0"/>
                </a:solidFill>
              </a:rPr>
              <a:t> et al., 2015) </a:t>
            </a:r>
            <a:r>
              <a:rPr lang="en-US" sz="2600" dirty="0" smtClean="0"/>
              <a:t>and  Nepal </a:t>
            </a:r>
            <a:r>
              <a:rPr lang="en-US" sz="2600" dirty="0" smtClean="0">
                <a:solidFill>
                  <a:srgbClr val="7030A0"/>
                </a:solidFill>
              </a:rPr>
              <a:t>(</a:t>
            </a:r>
            <a:r>
              <a:rPr lang="en-US" sz="2600" dirty="0" err="1" smtClean="0">
                <a:solidFill>
                  <a:srgbClr val="7030A0"/>
                </a:solidFill>
              </a:rPr>
              <a:t>Wasti</a:t>
            </a:r>
            <a:r>
              <a:rPr lang="en-US" sz="2600" dirty="0" smtClean="0">
                <a:solidFill>
                  <a:srgbClr val="7030A0"/>
                </a:solidFill>
              </a:rPr>
              <a:t> et al., 2012)</a:t>
            </a:r>
            <a:r>
              <a:rPr lang="en-US" sz="2600" dirty="0" smtClean="0">
                <a:solidFill>
                  <a:srgbClr val="0070C0"/>
                </a:solidFill>
              </a:rPr>
              <a:t> </a:t>
            </a:r>
            <a:r>
              <a:rPr lang="en-US" sz="2600" dirty="0" smtClean="0"/>
              <a:t>and </a:t>
            </a:r>
          </a:p>
          <a:p>
            <a:pPr algn="just">
              <a:buFont typeface="Wingdings" pitchFamily="2" charset="2"/>
              <a:buChar char="Ø"/>
            </a:pPr>
            <a:endParaRPr lang="en-US" sz="2400" dirty="0" smtClean="0"/>
          </a:p>
          <a:p>
            <a:pPr algn="just">
              <a:buFont typeface="Wingdings" pitchFamily="2" charset="2"/>
              <a:buChar char="Ø"/>
            </a:pPr>
            <a:r>
              <a:rPr lang="en-US" sz="2600" dirty="0" smtClean="0"/>
              <a:t>CD4 count between studies in south and north Ethiopia </a:t>
            </a:r>
            <a:r>
              <a:rPr lang="en-US" sz="2600" dirty="0" smtClean="0">
                <a:solidFill>
                  <a:srgbClr val="0070C0"/>
                </a:solidFill>
              </a:rPr>
              <a:t> </a:t>
            </a:r>
            <a:r>
              <a:rPr lang="en-US" sz="2600" dirty="0" smtClean="0">
                <a:solidFill>
                  <a:srgbClr val="7030A0"/>
                </a:solidFill>
              </a:rPr>
              <a:t>(</a:t>
            </a:r>
            <a:r>
              <a:rPr lang="en-US" sz="2600" dirty="0" err="1" smtClean="0">
                <a:solidFill>
                  <a:srgbClr val="7030A0"/>
                </a:solidFill>
              </a:rPr>
              <a:t>Bitew</a:t>
            </a:r>
            <a:r>
              <a:rPr lang="en-US" sz="2600" dirty="0" smtClean="0">
                <a:solidFill>
                  <a:srgbClr val="7030A0"/>
                </a:solidFill>
              </a:rPr>
              <a:t> et al., 2014, Berhe et al., 2013</a:t>
            </a:r>
            <a:r>
              <a:rPr lang="en-US" sz="2600" dirty="0" smtClean="0">
                <a:solidFill>
                  <a:srgbClr val="0070C0"/>
                </a:solidFill>
              </a:rPr>
              <a:t>) </a:t>
            </a:r>
            <a:r>
              <a:rPr lang="en-US" sz="2600" dirty="0" smtClean="0"/>
              <a:t>and in </a:t>
            </a:r>
            <a:r>
              <a:rPr lang="en-US" sz="2600" dirty="0" err="1" smtClean="0"/>
              <a:t>Yirgalem</a:t>
            </a:r>
            <a:r>
              <a:rPr lang="en-US" sz="2600" dirty="0" smtClean="0"/>
              <a:t> Hospital </a:t>
            </a:r>
            <a:r>
              <a:rPr lang="en-US" sz="2600" dirty="0" smtClean="0">
                <a:solidFill>
                  <a:srgbClr val="7030A0"/>
                </a:solidFill>
              </a:rPr>
              <a:t>(</a:t>
            </a:r>
            <a:r>
              <a:rPr lang="en-US" sz="2600" dirty="0" err="1" smtClean="0">
                <a:solidFill>
                  <a:srgbClr val="7030A0"/>
                </a:solidFill>
              </a:rPr>
              <a:t>Irano</a:t>
            </a:r>
            <a:r>
              <a:rPr lang="en-US" sz="2600" dirty="0" smtClean="0">
                <a:solidFill>
                  <a:srgbClr val="7030A0"/>
                </a:solidFill>
              </a:rPr>
              <a:t> et al., 2015).</a:t>
            </a:r>
          </a:p>
          <a:p>
            <a:pPr algn="just">
              <a:buFont typeface="Wingdings" pitchFamily="2" charset="2"/>
              <a:buChar char="Ø"/>
            </a:pPr>
            <a:endParaRPr lang="en-US" sz="2600" dirty="0" smtClean="0"/>
          </a:p>
          <a:p>
            <a:pPr algn="just">
              <a:buFont typeface="Wingdings" pitchFamily="2" charset="2"/>
              <a:buChar char="v"/>
            </a:pPr>
            <a:r>
              <a:rPr lang="en-US" sz="2600" dirty="0" smtClean="0"/>
              <a:t>Information is lacking  on factors associated with non-adherence in Tigray Region particularly in Aksum town. </a:t>
            </a:r>
          </a:p>
          <a:p>
            <a:pPr algn="just"/>
            <a:endParaRPr lang="en-US" sz="2400" dirty="0" smtClean="0"/>
          </a:p>
          <a:p>
            <a:pPr algn="just"/>
            <a:endParaRPr lang="en-US" sz="2400" dirty="0" smtClean="0"/>
          </a:p>
          <a:p>
            <a:pPr algn="just"/>
            <a:endParaRPr lang="en-US" sz="2400" dirty="0" smtClean="0"/>
          </a:p>
          <a:p>
            <a:pPr algn="just"/>
            <a:endParaRPr lang="en-US" sz="24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1219200"/>
          </a:xfrm>
        </p:spPr>
        <p:txBody>
          <a:bodyPr>
            <a:noAutofit/>
          </a:bodyPr>
          <a:lstStyle/>
          <a:p>
            <a:pPr lvl="0" algn="l"/>
            <a:r>
              <a:rPr lang="en-US" sz="3600" b="1" dirty="0" smtClean="0"/>
              <a:t>Objective of the study</a:t>
            </a:r>
            <a:br>
              <a:rPr lang="en-US" sz="3600" b="1" dirty="0" smtClean="0"/>
            </a:br>
            <a:endParaRPr lang="en-US" sz="3600" dirty="0"/>
          </a:p>
        </p:txBody>
      </p:sp>
      <p:sp>
        <p:nvSpPr>
          <p:cNvPr id="3" name="Content Placeholder 2"/>
          <p:cNvSpPr>
            <a:spLocks noGrp="1"/>
          </p:cNvSpPr>
          <p:nvPr>
            <p:ph idx="1"/>
          </p:nvPr>
        </p:nvSpPr>
        <p:spPr>
          <a:xfrm>
            <a:off x="228600" y="1447800"/>
            <a:ext cx="8686800" cy="5029200"/>
          </a:xfrm>
        </p:spPr>
        <p:txBody>
          <a:bodyPr>
            <a:normAutofit/>
          </a:bodyPr>
          <a:lstStyle/>
          <a:p>
            <a:pPr algn="just">
              <a:buFont typeface="Wingdings" pitchFamily="2" charset="2"/>
              <a:buChar char="v"/>
            </a:pPr>
            <a:r>
              <a:rPr lang="en-US" sz="2800" dirty="0" smtClean="0"/>
              <a:t>The objective of the study was to identify determinants of non-adherence to Antiretroviral Therapy among HIV infected adults on ART in Aksum town.</a:t>
            </a:r>
          </a:p>
          <a:p>
            <a:pPr algn="just">
              <a:buNone/>
            </a:pPr>
            <a:r>
              <a:rPr lang="en-US" sz="2800" dirty="0" smtClean="0"/>
              <a:t> </a:t>
            </a:r>
          </a:p>
          <a:p>
            <a:pPr algn="just"/>
            <a:endParaRPr lang="en-US" sz="2800" dirty="0"/>
          </a:p>
        </p:txBody>
      </p:sp>
      <p:sp>
        <p:nvSpPr>
          <p:cNvPr id="4" name="Slide Number Placeholder 3"/>
          <p:cNvSpPr>
            <a:spLocks noGrp="1"/>
          </p:cNvSpPr>
          <p:nvPr>
            <p:ph type="sldNum" sz="quarter" idx="12"/>
          </p:nvPr>
        </p:nvSpPr>
        <p:spPr/>
        <p:txBody>
          <a:bodyPr/>
          <a:lstStyle/>
          <a:p>
            <a:fld id="{3930B920-8DA9-453A-B4F1-9BE1E04F5D90}"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228601" y="304800"/>
          <a:ext cx="8610599" cy="6269472"/>
        </p:xfrm>
        <a:graphic>
          <a:graphicData uri="http://schemas.openxmlformats.org/drawingml/2006/table">
            <a:tbl>
              <a:tblPr/>
              <a:tblGrid>
                <a:gridCol w="2184779"/>
                <a:gridCol w="5301302"/>
                <a:gridCol w="1124518"/>
              </a:tblGrid>
              <a:tr h="326004">
                <a:tc gridSpan="3">
                  <a:txBody>
                    <a:bodyPr/>
                    <a:lstStyle/>
                    <a:p>
                      <a:pPr marL="0" marR="0">
                        <a:lnSpc>
                          <a:spcPct val="115000"/>
                        </a:lnSpc>
                        <a:spcBef>
                          <a:spcPts val="0"/>
                        </a:spcBef>
                        <a:spcAft>
                          <a:spcPts val="0"/>
                        </a:spcAft>
                      </a:pPr>
                      <a:r>
                        <a:rPr lang="en-US" sz="2000" b="1" dirty="0" smtClean="0">
                          <a:solidFill>
                            <a:srgbClr val="000000"/>
                          </a:solidFill>
                          <a:latin typeface="Arial"/>
                          <a:ea typeface="Calibri"/>
                          <a:cs typeface="Times New Roman"/>
                        </a:rPr>
                        <a:t>Methodology </a:t>
                      </a:r>
                      <a:endParaRPr lang="en-US" sz="1800" b="1" dirty="0">
                        <a:solidFill>
                          <a:srgbClr val="000000"/>
                        </a:solidFill>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r>
              <a:tr h="652007">
                <a:tc>
                  <a:txBody>
                    <a:bodyPr/>
                    <a:lstStyle/>
                    <a:p>
                      <a:pPr marL="0" marR="0">
                        <a:lnSpc>
                          <a:spcPct val="115000"/>
                        </a:lnSpc>
                        <a:spcBef>
                          <a:spcPts val="0"/>
                        </a:spcBef>
                        <a:spcAft>
                          <a:spcPts val="0"/>
                        </a:spcAft>
                      </a:pPr>
                      <a:r>
                        <a:rPr lang="en-US" sz="1800">
                          <a:solidFill>
                            <a:srgbClr val="000000"/>
                          </a:solidFill>
                          <a:latin typeface="Arial"/>
                          <a:ea typeface="Calibri"/>
                          <a:cs typeface="Times New Roman"/>
                        </a:rPr>
                        <a:t>Study design and period  </a:t>
                      </a:r>
                      <a:endParaRPr lang="en-US" sz="1600">
                        <a:solidFill>
                          <a:srgbClr val="000000"/>
                        </a:solidFill>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gridSpan="2">
                  <a:txBody>
                    <a:bodyPr/>
                    <a:lstStyle/>
                    <a:p>
                      <a:pPr marL="0" marR="0">
                        <a:lnSpc>
                          <a:spcPct val="115000"/>
                        </a:lnSpc>
                        <a:spcBef>
                          <a:spcPts val="0"/>
                        </a:spcBef>
                        <a:spcAft>
                          <a:spcPts val="0"/>
                        </a:spcAft>
                      </a:pPr>
                      <a:r>
                        <a:rPr lang="en-US" sz="1800" dirty="0">
                          <a:solidFill>
                            <a:srgbClr val="000000"/>
                          </a:solidFill>
                          <a:latin typeface="Arial"/>
                          <a:ea typeface="Calibri"/>
                          <a:cs typeface="Times New Roman"/>
                        </a:rPr>
                        <a:t>-An institution based unmatched case control study from March 20/2015 to May 15/2015</a:t>
                      </a:r>
                      <a:endParaRPr lang="en-US" sz="1600" dirty="0">
                        <a:solidFill>
                          <a:srgbClr val="000000"/>
                        </a:solidFill>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r>
              <a:tr h="369073">
                <a:tc>
                  <a:txBody>
                    <a:bodyPr/>
                    <a:lstStyle/>
                    <a:p>
                      <a:pPr marL="0" marR="0">
                        <a:lnSpc>
                          <a:spcPct val="115000"/>
                        </a:lnSpc>
                        <a:spcBef>
                          <a:spcPts val="0"/>
                        </a:spcBef>
                        <a:spcAft>
                          <a:spcPts val="0"/>
                        </a:spcAft>
                      </a:pPr>
                      <a:r>
                        <a:rPr lang="en-US" sz="1800">
                          <a:solidFill>
                            <a:srgbClr val="000000"/>
                          </a:solidFill>
                          <a:latin typeface="Arial"/>
                          <a:ea typeface="Calibri"/>
                          <a:cs typeface="Times New Roman"/>
                        </a:rPr>
                        <a:t>Study setting </a:t>
                      </a:r>
                      <a:endParaRPr lang="en-US" sz="1600">
                        <a:solidFill>
                          <a:srgbClr val="000000"/>
                        </a:solidFill>
                        <a:latin typeface="Calibri"/>
                        <a:ea typeface="Calibri"/>
                        <a:cs typeface="Times New Roman"/>
                      </a:endParaRPr>
                    </a:p>
                  </a:txBody>
                  <a:tcPr marL="68580" marR="68580" marT="0" marB="0">
                    <a:lnL>
                      <a:noFill/>
                    </a:lnL>
                    <a:lnR>
                      <a:noFill/>
                    </a:lnR>
                    <a:lnT>
                      <a:noFill/>
                    </a:lnT>
                    <a:lnB>
                      <a:noFill/>
                    </a:lnB>
                    <a:solidFill>
                      <a:srgbClr val="FFFFFF"/>
                    </a:solidFill>
                  </a:tcPr>
                </a:tc>
                <a:tc gridSpan="2">
                  <a:txBody>
                    <a:bodyPr/>
                    <a:lstStyle/>
                    <a:p>
                      <a:pPr marL="0" marR="0" algn="just">
                        <a:lnSpc>
                          <a:spcPct val="115000"/>
                        </a:lnSpc>
                        <a:spcBef>
                          <a:spcPts val="0"/>
                        </a:spcBef>
                        <a:spcAft>
                          <a:spcPts val="0"/>
                        </a:spcAft>
                      </a:pPr>
                      <a:r>
                        <a:rPr lang="en-US" sz="1600" kern="1200" dirty="0">
                          <a:solidFill>
                            <a:srgbClr val="000000"/>
                          </a:solidFill>
                          <a:latin typeface="Arial"/>
                          <a:ea typeface="Calibri"/>
                          <a:cs typeface="Times New Roman"/>
                        </a:rPr>
                        <a:t>-Aksum town health facilities 1067 K/m north of Addis Ababa	</a:t>
                      </a:r>
                      <a:r>
                        <a:rPr lang="en-US" sz="1600" kern="1200" dirty="0">
                          <a:solidFill>
                            <a:srgbClr val="000000"/>
                          </a:solidFill>
                          <a:latin typeface="Calibri"/>
                          <a:ea typeface="Calibri"/>
                          <a:cs typeface="Times New Roman"/>
                        </a:rPr>
                        <a:t> </a:t>
                      </a:r>
                      <a:endParaRPr lang="en-US" sz="1600" dirty="0">
                        <a:solidFill>
                          <a:srgbClr val="000000"/>
                        </a:solidFill>
                        <a:latin typeface="Calibri"/>
                        <a:ea typeface="Times New Roman"/>
                        <a:cs typeface="Times New Roman"/>
                      </a:endParaRPr>
                    </a:p>
                  </a:txBody>
                  <a:tcPr marL="68580" marR="68580" marT="0" marB="0">
                    <a:lnL>
                      <a:noFill/>
                    </a:lnL>
                    <a:lnR>
                      <a:noFill/>
                    </a:lnR>
                    <a:lnT>
                      <a:noFill/>
                    </a:lnT>
                    <a:lnB>
                      <a:noFill/>
                    </a:lnB>
                    <a:solidFill>
                      <a:srgbClr val="FFFFFF"/>
                    </a:solidFill>
                  </a:tcPr>
                </a:tc>
                <a:tc hMerge="1">
                  <a:txBody>
                    <a:bodyPr/>
                    <a:lstStyle/>
                    <a:p>
                      <a:endParaRPr lang="en-US"/>
                    </a:p>
                  </a:txBody>
                  <a:tcPr/>
                </a:tc>
              </a:tr>
              <a:tr h="326004">
                <a:tc>
                  <a:txBody>
                    <a:bodyPr/>
                    <a:lstStyle/>
                    <a:p>
                      <a:pPr marL="0" marR="0">
                        <a:lnSpc>
                          <a:spcPct val="115000"/>
                        </a:lnSpc>
                        <a:spcBef>
                          <a:spcPts val="0"/>
                        </a:spcBef>
                        <a:spcAft>
                          <a:spcPts val="0"/>
                        </a:spcAft>
                      </a:pPr>
                      <a:endParaRPr lang="en-US" sz="1800">
                        <a:solidFill>
                          <a:srgbClr val="000000"/>
                        </a:solidFill>
                        <a:latin typeface="Arial"/>
                        <a:ea typeface="Calibri"/>
                        <a:cs typeface="Times New Roman"/>
                      </a:endParaRPr>
                    </a:p>
                  </a:txBody>
                  <a:tcPr marL="68580" marR="68580" marT="0" marB="0">
                    <a:lnL>
                      <a:noFill/>
                    </a:lnL>
                    <a:lnR>
                      <a:noFill/>
                    </a:lnR>
                    <a:lnT>
                      <a:noFill/>
                    </a:lnT>
                    <a:lnB>
                      <a:noFill/>
                    </a:lnB>
                    <a:solidFill>
                      <a:srgbClr val="FFFFFF"/>
                    </a:solidFill>
                  </a:tcPr>
                </a:tc>
                <a:tc gridSpan="2">
                  <a:txBody>
                    <a:bodyPr/>
                    <a:lstStyle/>
                    <a:p>
                      <a:pPr marL="0" marR="0" algn="just">
                        <a:lnSpc>
                          <a:spcPct val="115000"/>
                        </a:lnSpc>
                        <a:spcBef>
                          <a:spcPts val="0"/>
                        </a:spcBef>
                        <a:spcAft>
                          <a:spcPts val="0"/>
                        </a:spcAft>
                      </a:pPr>
                      <a:r>
                        <a:rPr lang="en-US" sz="1600" kern="1200">
                          <a:solidFill>
                            <a:srgbClr val="000000"/>
                          </a:solidFill>
                          <a:latin typeface="Arial"/>
                          <a:ea typeface="Calibri"/>
                          <a:cs typeface="Times New Roman"/>
                        </a:rPr>
                        <a:t>-has 60706 total population  (29746 male and 30960 female)</a:t>
                      </a:r>
                      <a:r>
                        <a:rPr lang="en-US" sz="1600" kern="1200">
                          <a:solidFill>
                            <a:srgbClr val="000000"/>
                          </a:solidFill>
                          <a:latin typeface="Calibri"/>
                          <a:ea typeface="Calibri"/>
                          <a:cs typeface="Times New Roman"/>
                        </a:rPr>
                        <a:t> </a:t>
                      </a:r>
                      <a:endParaRPr lang="en-US" sz="1600">
                        <a:solidFill>
                          <a:srgbClr val="000000"/>
                        </a:solidFill>
                        <a:latin typeface="Calibri"/>
                        <a:ea typeface="Times New Roman"/>
                        <a:cs typeface="Times New Roman"/>
                      </a:endParaRPr>
                    </a:p>
                  </a:txBody>
                  <a:tcPr marL="68580" marR="68580" marT="0" marB="0">
                    <a:lnL>
                      <a:noFill/>
                    </a:lnL>
                    <a:lnR>
                      <a:noFill/>
                    </a:lnR>
                    <a:lnT>
                      <a:noFill/>
                    </a:lnT>
                    <a:lnB>
                      <a:noFill/>
                    </a:lnB>
                    <a:solidFill>
                      <a:srgbClr val="FFFFFF"/>
                    </a:solidFill>
                  </a:tcPr>
                </a:tc>
                <a:tc hMerge="1">
                  <a:txBody>
                    <a:bodyPr/>
                    <a:lstStyle/>
                    <a:p>
                      <a:endParaRPr lang="en-US"/>
                    </a:p>
                  </a:txBody>
                  <a:tcPr/>
                </a:tc>
              </a:tr>
              <a:tr h="326004">
                <a:tc>
                  <a:txBody>
                    <a:bodyPr/>
                    <a:lstStyle/>
                    <a:p>
                      <a:pPr marL="0" marR="0">
                        <a:lnSpc>
                          <a:spcPct val="115000"/>
                        </a:lnSpc>
                        <a:spcBef>
                          <a:spcPts val="0"/>
                        </a:spcBef>
                        <a:spcAft>
                          <a:spcPts val="0"/>
                        </a:spcAft>
                      </a:pPr>
                      <a:endParaRPr lang="en-US" sz="1800">
                        <a:solidFill>
                          <a:srgbClr val="000000"/>
                        </a:solidFill>
                        <a:latin typeface="Arial"/>
                        <a:ea typeface="Calibri"/>
                        <a:cs typeface="Times New Roman"/>
                      </a:endParaRPr>
                    </a:p>
                  </a:txBody>
                  <a:tcPr marL="68580" marR="68580" marT="0" marB="0">
                    <a:lnL>
                      <a:noFill/>
                    </a:lnL>
                    <a:lnR>
                      <a:noFill/>
                    </a:lnR>
                    <a:lnT>
                      <a:noFill/>
                    </a:lnT>
                    <a:lnB>
                      <a:noFill/>
                    </a:lnB>
                    <a:solidFill>
                      <a:srgbClr val="FFFFFF"/>
                    </a:solidFill>
                  </a:tcPr>
                </a:tc>
                <a:tc gridSpan="2">
                  <a:txBody>
                    <a:bodyPr/>
                    <a:lstStyle/>
                    <a:p>
                      <a:pPr marL="0" marR="0" algn="just">
                        <a:lnSpc>
                          <a:spcPct val="115000"/>
                        </a:lnSpc>
                        <a:spcBef>
                          <a:spcPts val="0"/>
                        </a:spcBef>
                        <a:spcAft>
                          <a:spcPts val="0"/>
                        </a:spcAft>
                      </a:pPr>
                      <a:r>
                        <a:rPr lang="en-US" sz="1600" kern="1200">
                          <a:solidFill>
                            <a:srgbClr val="000000"/>
                          </a:solidFill>
                          <a:latin typeface="Arial"/>
                          <a:ea typeface="Calibri"/>
                          <a:cs typeface="Times New Roman"/>
                        </a:rPr>
                        <a:t>-Currently 1351 adults on ART (Aksum St. hospital =1143)</a:t>
                      </a:r>
                      <a:r>
                        <a:rPr lang="en-US" sz="1600" kern="1200">
                          <a:solidFill>
                            <a:srgbClr val="000000"/>
                          </a:solidFill>
                          <a:latin typeface="Calibri"/>
                          <a:ea typeface="Calibri"/>
                          <a:cs typeface="Times New Roman"/>
                        </a:rPr>
                        <a:t> </a:t>
                      </a:r>
                      <a:endParaRPr lang="en-US" sz="1600">
                        <a:solidFill>
                          <a:srgbClr val="000000"/>
                        </a:solidFill>
                        <a:latin typeface="Calibri"/>
                        <a:ea typeface="Times New Roman"/>
                        <a:cs typeface="Times New Roman"/>
                      </a:endParaRPr>
                    </a:p>
                  </a:txBody>
                  <a:tcPr marL="68580" marR="68580" marT="0" marB="0">
                    <a:lnL>
                      <a:noFill/>
                    </a:lnL>
                    <a:lnR>
                      <a:noFill/>
                    </a:lnR>
                    <a:lnT>
                      <a:noFill/>
                    </a:lnT>
                    <a:lnB>
                      <a:noFill/>
                    </a:lnB>
                    <a:solidFill>
                      <a:srgbClr val="FFFFFF"/>
                    </a:solidFill>
                  </a:tcPr>
                </a:tc>
                <a:tc hMerge="1">
                  <a:txBody>
                    <a:bodyPr/>
                    <a:lstStyle/>
                    <a:p>
                      <a:endParaRPr lang="en-US"/>
                    </a:p>
                  </a:txBody>
                  <a:tcPr/>
                </a:tc>
              </a:tr>
              <a:tr h="597673">
                <a:tc rowSpan="2">
                  <a:txBody>
                    <a:bodyPr/>
                    <a:lstStyle/>
                    <a:p>
                      <a:pPr marL="0" marR="0" algn="just">
                        <a:lnSpc>
                          <a:spcPct val="115000"/>
                        </a:lnSpc>
                        <a:spcBef>
                          <a:spcPts val="0"/>
                        </a:spcBef>
                        <a:spcAft>
                          <a:spcPts val="0"/>
                        </a:spcAft>
                      </a:pPr>
                      <a:r>
                        <a:rPr lang="en-US" sz="1600" kern="1200">
                          <a:solidFill>
                            <a:srgbClr val="000000"/>
                          </a:solidFill>
                          <a:latin typeface="Arial"/>
                          <a:ea typeface="Calibri"/>
                          <a:cs typeface="Times New Roman"/>
                        </a:rPr>
                        <a:t>Source Population/</a:t>
                      </a:r>
                      <a:endParaRPr lang="en-US" sz="1600">
                        <a:solidFill>
                          <a:srgbClr val="000000"/>
                        </a:solidFill>
                        <a:latin typeface="Calibri"/>
                        <a:ea typeface="Times New Roman"/>
                        <a:cs typeface="Times New Roman"/>
                      </a:endParaRPr>
                    </a:p>
                    <a:p>
                      <a:pPr marL="0" marR="0" algn="just">
                        <a:lnSpc>
                          <a:spcPct val="115000"/>
                        </a:lnSpc>
                        <a:spcBef>
                          <a:spcPts val="0"/>
                        </a:spcBef>
                        <a:spcAft>
                          <a:spcPts val="0"/>
                        </a:spcAft>
                      </a:pPr>
                      <a:r>
                        <a:rPr lang="en-US" sz="1600" kern="1200">
                          <a:solidFill>
                            <a:srgbClr val="000000"/>
                          </a:solidFill>
                          <a:latin typeface="Arial"/>
                          <a:ea typeface="Calibri"/>
                          <a:cs typeface="Times New Roman"/>
                        </a:rPr>
                        <a:t>Study Population</a:t>
                      </a:r>
                      <a:r>
                        <a:rPr lang="en-US" sz="1600" kern="1200">
                          <a:solidFill>
                            <a:srgbClr val="000000"/>
                          </a:solidFill>
                          <a:latin typeface="Calibri"/>
                          <a:ea typeface="Calibri"/>
                          <a:cs typeface="Times New Roman"/>
                        </a:rPr>
                        <a:t> </a:t>
                      </a:r>
                      <a:endParaRPr lang="en-US" sz="1600">
                        <a:solidFill>
                          <a:srgbClr val="000000"/>
                        </a:solidFill>
                        <a:latin typeface="Calibri"/>
                        <a:ea typeface="Times New Roman"/>
                        <a:cs typeface="Times New Roman"/>
                      </a:endParaRPr>
                    </a:p>
                  </a:txBody>
                  <a:tcPr marL="68580" marR="68580" marT="0" marB="0">
                    <a:lnL>
                      <a:noFill/>
                    </a:lnL>
                    <a:lnR>
                      <a:noFill/>
                    </a:lnR>
                    <a:lnT>
                      <a:noFill/>
                    </a:lnT>
                    <a:lnB>
                      <a:noFill/>
                    </a:lnB>
                    <a:solidFill>
                      <a:srgbClr val="FFFFFF"/>
                    </a:solidFill>
                  </a:tcPr>
                </a:tc>
                <a:tc gridSpan="2">
                  <a:txBody>
                    <a:bodyPr/>
                    <a:lstStyle/>
                    <a:p>
                      <a:pPr marL="0" marR="0" algn="just">
                        <a:lnSpc>
                          <a:spcPct val="115000"/>
                        </a:lnSpc>
                        <a:spcBef>
                          <a:spcPts val="0"/>
                        </a:spcBef>
                        <a:spcAft>
                          <a:spcPts val="0"/>
                        </a:spcAft>
                      </a:pPr>
                      <a:r>
                        <a:rPr lang="en-US" sz="1600" kern="1200" dirty="0">
                          <a:solidFill>
                            <a:srgbClr val="000000"/>
                          </a:solidFill>
                          <a:latin typeface="Arial"/>
                          <a:ea typeface="Calibri"/>
                          <a:cs typeface="Times New Roman"/>
                        </a:rPr>
                        <a:t>Cases= All adults on ART who were non-adherent at least once in the last three visits</a:t>
                      </a:r>
                      <a:r>
                        <a:rPr lang="en-US" sz="1600" kern="1200" dirty="0">
                          <a:solidFill>
                            <a:srgbClr val="000000"/>
                          </a:solidFill>
                          <a:latin typeface="Calibri"/>
                          <a:ea typeface="Calibri"/>
                          <a:cs typeface="Times New Roman"/>
                        </a:rPr>
                        <a:t>.</a:t>
                      </a:r>
                      <a:endParaRPr lang="en-US" sz="1600" dirty="0">
                        <a:solidFill>
                          <a:srgbClr val="000000"/>
                        </a:solidFill>
                        <a:latin typeface="Calibri"/>
                        <a:ea typeface="Times New Roman"/>
                        <a:cs typeface="Times New Roman"/>
                      </a:endParaRPr>
                    </a:p>
                  </a:txBody>
                  <a:tcPr marL="68580" marR="68580" marT="0" marB="0">
                    <a:lnL>
                      <a:noFill/>
                    </a:lnL>
                    <a:lnR>
                      <a:noFill/>
                    </a:lnR>
                    <a:lnT>
                      <a:noFill/>
                    </a:lnT>
                    <a:lnB>
                      <a:noFill/>
                    </a:lnB>
                    <a:solidFill>
                      <a:srgbClr val="FFFFFF"/>
                    </a:solidFill>
                  </a:tcPr>
                </a:tc>
                <a:tc hMerge="1">
                  <a:txBody>
                    <a:bodyPr/>
                    <a:lstStyle/>
                    <a:p>
                      <a:endParaRPr lang="en-US"/>
                    </a:p>
                  </a:txBody>
                  <a:tcPr/>
                </a:tc>
              </a:tr>
              <a:tr h="652007">
                <a:tc vMerge="1">
                  <a:txBody>
                    <a:bodyPr/>
                    <a:lstStyle/>
                    <a:p>
                      <a:endParaRPr lang="en-US"/>
                    </a:p>
                  </a:txBody>
                  <a:tcPr/>
                </a:tc>
                <a:tc gridSpan="2">
                  <a:txBody>
                    <a:bodyPr/>
                    <a:lstStyle/>
                    <a:p>
                      <a:pPr marL="0" marR="0">
                        <a:lnSpc>
                          <a:spcPct val="115000"/>
                        </a:lnSpc>
                        <a:spcBef>
                          <a:spcPts val="0"/>
                        </a:spcBef>
                        <a:spcAft>
                          <a:spcPts val="0"/>
                        </a:spcAft>
                      </a:pPr>
                      <a:r>
                        <a:rPr lang="en-US" sz="1800" kern="1200">
                          <a:solidFill>
                            <a:srgbClr val="000000"/>
                          </a:solidFill>
                          <a:latin typeface="Arial"/>
                          <a:ea typeface="Calibri"/>
                          <a:cs typeface="Times New Roman"/>
                        </a:rPr>
                        <a:t>Controls=all adults on ART who were adherent in all of the last three visits</a:t>
                      </a:r>
                      <a:r>
                        <a:rPr lang="en-US" sz="1800" kern="1200">
                          <a:solidFill>
                            <a:srgbClr val="000000"/>
                          </a:solidFill>
                          <a:latin typeface="Calibri"/>
                          <a:ea typeface="Calibri"/>
                          <a:cs typeface="Times New Roman"/>
                        </a:rPr>
                        <a:t> </a:t>
                      </a:r>
                      <a:endParaRPr lang="en-US" sz="1600">
                        <a:solidFill>
                          <a:srgbClr val="000000"/>
                        </a:solidFill>
                        <a:latin typeface="Calibri"/>
                        <a:ea typeface="Calibri"/>
                        <a:cs typeface="Times New Roman"/>
                      </a:endParaRPr>
                    </a:p>
                  </a:txBody>
                  <a:tcPr marL="68580" marR="68580" marT="0" marB="0">
                    <a:lnL>
                      <a:noFill/>
                    </a:lnL>
                    <a:lnR>
                      <a:noFill/>
                    </a:lnR>
                    <a:lnT>
                      <a:noFill/>
                    </a:lnT>
                    <a:lnB>
                      <a:noFill/>
                    </a:lnB>
                    <a:solidFill>
                      <a:srgbClr val="FFFFFF"/>
                    </a:solidFill>
                  </a:tcPr>
                </a:tc>
                <a:tc hMerge="1">
                  <a:txBody>
                    <a:bodyPr/>
                    <a:lstStyle/>
                    <a:p>
                      <a:endParaRPr lang="en-US"/>
                    </a:p>
                  </a:txBody>
                  <a:tcPr/>
                </a:tc>
              </a:tr>
              <a:tr h="896509">
                <a:tc>
                  <a:txBody>
                    <a:bodyPr/>
                    <a:lstStyle/>
                    <a:p>
                      <a:pPr marL="0" marR="0" algn="just">
                        <a:lnSpc>
                          <a:spcPct val="115000"/>
                        </a:lnSpc>
                        <a:spcBef>
                          <a:spcPts val="0"/>
                        </a:spcBef>
                        <a:spcAft>
                          <a:spcPts val="0"/>
                        </a:spcAft>
                      </a:pPr>
                      <a:r>
                        <a:rPr lang="en-US" sz="1600" kern="1200">
                          <a:solidFill>
                            <a:srgbClr val="000000"/>
                          </a:solidFill>
                          <a:latin typeface="Arial"/>
                          <a:ea typeface="Calibri"/>
                          <a:cs typeface="Times New Roman"/>
                        </a:rPr>
                        <a:t>Sample size </a:t>
                      </a:r>
                      <a:endParaRPr lang="en-US" sz="1600">
                        <a:solidFill>
                          <a:srgbClr val="000000"/>
                        </a:solidFill>
                        <a:latin typeface="Calibri"/>
                        <a:ea typeface="Times New Roman"/>
                        <a:cs typeface="Times New Roman"/>
                      </a:endParaRPr>
                    </a:p>
                  </a:txBody>
                  <a:tcPr marL="68580" marR="68580" marT="0" marB="0">
                    <a:lnL>
                      <a:noFill/>
                    </a:lnL>
                    <a:lnR>
                      <a:noFill/>
                    </a:lnR>
                    <a:lnT>
                      <a:noFill/>
                    </a:lnT>
                    <a:lnB>
                      <a:noFill/>
                    </a:lnB>
                    <a:solidFill>
                      <a:srgbClr val="FFFFFF"/>
                    </a:solidFill>
                  </a:tcPr>
                </a:tc>
                <a:tc gridSpan="2">
                  <a:txBody>
                    <a:bodyPr/>
                    <a:lstStyle/>
                    <a:p>
                      <a:pPr marL="0" marR="0" algn="just">
                        <a:lnSpc>
                          <a:spcPct val="115000"/>
                        </a:lnSpc>
                        <a:spcBef>
                          <a:spcPts val="0"/>
                        </a:spcBef>
                        <a:spcAft>
                          <a:spcPts val="0"/>
                        </a:spcAft>
                      </a:pPr>
                      <a:r>
                        <a:rPr lang="en-US" sz="1600" kern="1200" dirty="0">
                          <a:solidFill>
                            <a:srgbClr val="000000"/>
                          </a:solidFill>
                          <a:latin typeface="Arial"/>
                          <a:ea typeface="Calibri"/>
                          <a:cs typeface="Times New Roman"/>
                        </a:rPr>
                        <a:t>-Using  EPIINFO by assuming α= 5%, power = 80%, case to control Ratio =1:2, non-response = 5%, percent  of controls exposed= 12.1 and OR=2.18.Then final sample size =411.( Case=137 &amp; controls=274)</a:t>
                      </a:r>
                      <a:r>
                        <a:rPr lang="en-US" sz="1600" kern="1200" dirty="0">
                          <a:solidFill>
                            <a:srgbClr val="000000"/>
                          </a:solidFill>
                          <a:latin typeface="Calibri"/>
                          <a:ea typeface="Calibri"/>
                          <a:cs typeface="Times New Roman"/>
                        </a:rPr>
                        <a:t> </a:t>
                      </a:r>
                      <a:endParaRPr lang="en-US" sz="1600" dirty="0">
                        <a:solidFill>
                          <a:srgbClr val="000000"/>
                        </a:solidFill>
                        <a:latin typeface="Calibri"/>
                        <a:ea typeface="Times New Roman"/>
                        <a:cs typeface="Times New Roman"/>
                      </a:endParaRPr>
                    </a:p>
                  </a:txBody>
                  <a:tcPr marL="68580" marR="68580" marT="0" marB="0">
                    <a:lnL>
                      <a:noFill/>
                    </a:lnL>
                    <a:lnR>
                      <a:noFill/>
                    </a:lnR>
                    <a:lnT>
                      <a:noFill/>
                    </a:lnT>
                    <a:lnB>
                      <a:noFill/>
                    </a:lnB>
                    <a:solidFill>
                      <a:srgbClr val="FFFFFF"/>
                    </a:solidFill>
                  </a:tcPr>
                </a:tc>
                <a:tc hMerge="1">
                  <a:txBody>
                    <a:bodyPr/>
                    <a:lstStyle/>
                    <a:p>
                      <a:endParaRPr lang="en-US"/>
                    </a:p>
                  </a:txBody>
                  <a:tcPr/>
                </a:tc>
              </a:tr>
              <a:tr h="597673">
                <a:tc>
                  <a:txBody>
                    <a:bodyPr/>
                    <a:lstStyle/>
                    <a:p>
                      <a:pPr marL="0" marR="0" algn="just">
                        <a:lnSpc>
                          <a:spcPct val="115000"/>
                        </a:lnSpc>
                        <a:spcBef>
                          <a:spcPts val="0"/>
                        </a:spcBef>
                        <a:spcAft>
                          <a:spcPts val="0"/>
                        </a:spcAft>
                      </a:pPr>
                      <a:r>
                        <a:rPr lang="en-US" sz="1600" kern="1200">
                          <a:solidFill>
                            <a:srgbClr val="000000"/>
                          </a:solidFill>
                          <a:latin typeface="Arial"/>
                          <a:ea typeface="Calibri"/>
                          <a:cs typeface="Times New Roman"/>
                        </a:rPr>
                        <a:t>Sampling procedure </a:t>
                      </a:r>
                      <a:endParaRPr lang="en-US" sz="1600">
                        <a:solidFill>
                          <a:srgbClr val="000000"/>
                        </a:solidFill>
                        <a:latin typeface="Calibri"/>
                        <a:ea typeface="Times New Roman"/>
                        <a:cs typeface="Times New Roman"/>
                      </a:endParaRPr>
                    </a:p>
                  </a:txBody>
                  <a:tcPr marL="68580" marR="68580" marT="0" marB="0">
                    <a:lnL>
                      <a:noFill/>
                    </a:lnL>
                    <a:lnR>
                      <a:noFill/>
                    </a:lnR>
                    <a:lnT>
                      <a:noFill/>
                    </a:lnT>
                    <a:lnB>
                      <a:noFill/>
                    </a:lnB>
                    <a:solidFill>
                      <a:srgbClr val="FFFFFF"/>
                    </a:solidFill>
                  </a:tcPr>
                </a:tc>
                <a:tc gridSpan="2">
                  <a:txBody>
                    <a:bodyPr/>
                    <a:lstStyle/>
                    <a:p>
                      <a:pPr marL="0" marR="0" algn="just">
                        <a:lnSpc>
                          <a:spcPct val="115000"/>
                        </a:lnSpc>
                        <a:spcBef>
                          <a:spcPts val="0"/>
                        </a:spcBef>
                        <a:spcAft>
                          <a:spcPts val="0"/>
                        </a:spcAft>
                      </a:pPr>
                      <a:r>
                        <a:rPr lang="en-US" sz="1600" kern="1200" dirty="0">
                          <a:solidFill>
                            <a:srgbClr val="000000"/>
                          </a:solidFill>
                          <a:latin typeface="Arial"/>
                          <a:ea typeface="Calibri"/>
                          <a:cs typeface="Times New Roman"/>
                        </a:rPr>
                        <a:t>-All cases were taken &amp; for controls systematic random sampling technique  </a:t>
                      </a:r>
                      <a:endParaRPr lang="en-US" sz="1600" dirty="0">
                        <a:solidFill>
                          <a:srgbClr val="000000"/>
                        </a:solidFill>
                        <a:latin typeface="Calibri"/>
                        <a:ea typeface="Times New Roman"/>
                        <a:cs typeface="Times New Roman"/>
                      </a:endParaRPr>
                    </a:p>
                  </a:txBody>
                  <a:tcPr marL="68580" marR="68580" marT="0" marB="0">
                    <a:lnL>
                      <a:noFill/>
                    </a:lnL>
                    <a:lnR>
                      <a:noFill/>
                    </a:lnR>
                    <a:lnT>
                      <a:noFill/>
                    </a:lnT>
                    <a:lnB>
                      <a:noFill/>
                    </a:lnB>
                    <a:solidFill>
                      <a:srgbClr val="FFFFFF"/>
                    </a:solidFill>
                  </a:tcPr>
                </a:tc>
                <a:tc hMerge="1">
                  <a:txBody>
                    <a:bodyPr/>
                    <a:lstStyle/>
                    <a:p>
                      <a:endParaRPr lang="en-US"/>
                    </a:p>
                  </a:txBody>
                  <a:tcPr/>
                </a:tc>
              </a:tr>
              <a:tr h="298836">
                <a:tc>
                  <a:txBody>
                    <a:bodyPr/>
                    <a:lstStyle/>
                    <a:p>
                      <a:pPr marL="0" marR="0" algn="just">
                        <a:lnSpc>
                          <a:spcPct val="115000"/>
                        </a:lnSpc>
                        <a:spcBef>
                          <a:spcPts val="0"/>
                        </a:spcBef>
                        <a:spcAft>
                          <a:spcPts val="0"/>
                        </a:spcAft>
                      </a:pPr>
                      <a:r>
                        <a:rPr lang="en-US" sz="1600" kern="1200">
                          <a:solidFill>
                            <a:srgbClr val="000000"/>
                          </a:solidFill>
                          <a:latin typeface="Arial"/>
                          <a:ea typeface="Calibri"/>
                          <a:cs typeface="Times New Roman"/>
                        </a:rPr>
                        <a:t>Inclusion criteria </a:t>
                      </a:r>
                      <a:endParaRPr lang="en-US" sz="1600">
                        <a:solidFill>
                          <a:srgbClr val="000000"/>
                        </a:solidFill>
                        <a:latin typeface="Calibri"/>
                        <a:ea typeface="Times New Roman"/>
                        <a:cs typeface="Times New Roman"/>
                      </a:endParaRPr>
                    </a:p>
                  </a:txBody>
                  <a:tcPr marL="68580" marR="68580" marT="0" marB="0">
                    <a:lnL>
                      <a:noFill/>
                    </a:lnL>
                    <a:lnR>
                      <a:noFill/>
                    </a:lnR>
                    <a:lnT>
                      <a:noFill/>
                    </a:lnT>
                    <a:lnB>
                      <a:noFill/>
                    </a:lnB>
                    <a:solidFill>
                      <a:srgbClr val="FFFFFF"/>
                    </a:solidFill>
                  </a:tcPr>
                </a:tc>
                <a:tc gridSpan="2">
                  <a:txBody>
                    <a:bodyPr/>
                    <a:lstStyle/>
                    <a:p>
                      <a:pPr marL="0" marR="0" algn="just">
                        <a:lnSpc>
                          <a:spcPct val="115000"/>
                        </a:lnSpc>
                        <a:spcBef>
                          <a:spcPts val="0"/>
                        </a:spcBef>
                        <a:spcAft>
                          <a:spcPts val="0"/>
                        </a:spcAft>
                      </a:pPr>
                      <a:r>
                        <a:rPr lang="en-US" sz="1600" kern="1200">
                          <a:solidFill>
                            <a:srgbClr val="000000"/>
                          </a:solidFill>
                          <a:latin typeface="Arial"/>
                          <a:ea typeface="Calibri"/>
                          <a:cs typeface="Times New Roman"/>
                        </a:rPr>
                        <a:t>All adults on ART&gt;=18yrs and those with complete data</a:t>
                      </a:r>
                      <a:r>
                        <a:rPr lang="en-US" sz="1600" kern="1200">
                          <a:solidFill>
                            <a:srgbClr val="000000"/>
                          </a:solidFill>
                          <a:latin typeface="Calibri"/>
                          <a:ea typeface="Calibri"/>
                          <a:cs typeface="Times New Roman"/>
                        </a:rPr>
                        <a:t> </a:t>
                      </a:r>
                      <a:endParaRPr lang="en-US" sz="1600">
                        <a:solidFill>
                          <a:srgbClr val="000000"/>
                        </a:solidFill>
                        <a:latin typeface="Calibri"/>
                        <a:ea typeface="Times New Roman"/>
                        <a:cs typeface="Times New Roman"/>
                      </a:endParaRPr>
                    </a:p>
                  </a:txBody>
                  <a:tcPr marL="68580" marR="68580" marT="0" marB="0">
                    <a:lnL>
                      <a:noFill/>
                    </a:lnL>
                    <a:lnR>
                      <a:noFill/>
                    </a:lnR>
                    <a:lnT>
                      <a:noFill/>
                    </a:lnT>
                    <a:lnB>
                      <a:noFill/>
                    </a:lnB>
                    <a:solidFill>
                      <a:srgbClr val="FFFFFF"/>
                    </a:solidFill>
                  </a:tcPr>
                </a:tc>
                <a:tc hMerge="1">
                  <a:txBody>
                    <a:bodyPr/>
                    <a:lstStyle/>
                    <a:p>
                      <a:endParaRPr lang="en-US"/>
                    </a:p>
                  </a:txBody>
                  <a:tcPr/>
                </a:tc>
              </a:tr>
              <a:tr h="326004">
                <a:tc>
                  <a:txBody>
                    <a:bodyPr/>
                    <a:lstStyle/>
                    <a:p>
                      <a:pPr marL="0" marR="0">
                        <a:lnSpc>
                          <a:spcPct val="115000"/>
                        </a:lnSpc>
                        <a:spcBef>
                          <a:spcPts val="0"/>
                        </a:spcBef>
                        <a:spcAft>
                          <a:spcPts val="0"/>
                        </a:spcAft>
                      </a:pPr>
                      <a:r>
                        <a:rPr lang="en-US" sz="1800">
                          <a:solidFill>
                            <a:srgbClr val="000000"/>
                          </a:solidFill>
                          <a:latin typeface="Arial"/>
                          <a:ea typeface="Calibri"/>
                          <a:cs typeface="Times New Roman"/>
                        </a:rPr>
                        <a:t>Study variables</a:t>
                      </a:r>
                      <a:endParaRPr lang="en-US" sz="1600">
                        <a:solidFill>
                          <a:srgbClr val="000000"/>
                        </a:solidFill>
                        <a:latin typeface="Calibri"/>
                        <a:ea typeface="Calibri"/>
                        <a:cs typeface="Times New Roman"/>
                      </a:endParaRPr>
                    </a:p>
                  </a:txBody>
                  <a:tcPr marL="68580" marR="68580" marT="0" marB="0">
                    <a:lnL>
                      <a:noFill/>
                    </a:lnL>
                    <a:lnR>
                      <a:noFill/>
                    </a:lnR>
                    <a:lnT>
                      <a:noFill/>
                    </a:lnT>
                    <a:lnB>
                      <a:noFill/>
                    </a:lnB>
                    <a:solidFill>
                      <a:srgbClr val="FFFFFF"/>
                    </a:solidFill>
                  </a:tcPr>
                </a:tc>
                <a:tc>
                  <a:txBody>
                    <a:bodyPr/>
                    <a:lstStyle/>
                    <a:p>
                      <a:pPr marL="0" marR="0">
                        <a:lnSpc>
                          <a:spcPct val="115000"/>
                        </a:lnSpc>
                        <a:spcBef>
                          <a:spcPts val="0"/>
                        </a:spcBef>
                        <a:spcAft>
                          <a:spcPts val="0"/>
                        </a:spcAft>
                      </a:pPr>
                      <a:r>
                        <a:rPr lang="en-US" sz="1800">
                          <a:solidFill>
                            <a:srgbClr val="000000"/>
                          </a:solidFill>
                          <a:latin typeface="Arial"/>
                          <a:ea typeface="Calibri"/>
                          <a:cs typeface="Times New Roman"/>
                        </a:rPr>
                        <a:t>Dependent V: Non-adherence to ART </a:t>
                      </a:r>
                      <a:endParaRPr lang="en-US" sz="1600">
                        <a:solidFill>
                          <a:srgbClr val="000000"/>
                        </a:solidFill>
                        <a:latin typeface="Calibri"/>
                        <a:ea typeface="Calibri"/>
                        <a:cs typeface="Times New Roman"/>
                      </a:endParaRPr>
                    </a:p>
                  </a:txBody>
                  <a:tcPr marL="68580" marR="68580" marT="0" marB="0">
                    <a:lnL>
                      <a:noFill/>
                    </a:lnL>
                    <a:lnR>
                      <a:noFill/>
                    </a:lnR>
                    <a:lnT>
                      <a:noFill/>
                    </a:lnT>
                    <a:lnB>
                      <a:noFill/>
                    </a:lnB>
                    <a:solidFill>
                      <a:srgbClr val="FFFFFF"/>
                    </a:solidFill>
                  </a:tcPr>
                </a:tc>
                <a:tc>
                  <a:txBody>
                    <a:bodyPr/>
                    <a:lstStyle/>
                    <a:p>
                      <a:pPr marL="0" marR="0">
                        <a:lnSpc>
                          <a:spcPct val="115000"/>
                        </a:lnSpc>
                        <a:spcBef>
                          <a:spcPts val="0"/>
                        </a:spcBef>
                        <a:spcAft>
                          <a:spcPts val="0"/>
                        </a:spcAft>
                      </a:pPr>
                      <a:endParaRPr lang="en-US" sz="1800">
                        <a:solidFill>
                          <a:srgbClr val="000000"/>
                        </a:solidFill>
                        <a:latin typeface="Arial"/>
                        <a:ea typeface="Calibri"/>
                        <a:cs typeface="Times New Roman"/>
                      </a:endParaRPr>
                    </a:p>
                  </a:txBody>
                  <a:tcPr marL="68580" marR="68580" marT="0" marB="0">
                    <a:lnL>
                      <a:noFill/>
                    </a:lnL>
                    <a:lnR>
                      <a:noFill/>
                    </a:lnR>
                    <a:lnT>
                      <a:noFill/>
                    </a:lnT>
                    <a:lnB>
                      <a:noFill/>
                    </a:lnB>
                    <a:solidFill>
                      <a:srgbClr val="FFFFFF"/>
                    </a:solidFill>
                  </a:tcPr>
                </a:tc>
              </a:tr>
              <a:tr h="652007">
                <a:tc>
                  <a:txBody>
                    <a:bodyPr/>
                    <a:lstStyle/>
                    <a:p>
                      <a:pPr marL="0" marR="0">
                        <a:lnSpc>
                          <a:spcPct val="115000"/>
                        </a:lnSpc>
                        <a:spcBef>
                          <a:spcPts val="0"/>
                        </a:spcBef>
                        <a:spcAft>
                          <a:spcPts val="0"/>
                        </a:spcAft>
                      </a:pPr>
                      <a:endParaRPr lang="en-US" sz="1800">
                        <a:solidFill>
                          <a:srgbClr val="000000"/>
                        </a:solidFill>
                        <a:latin typeface="Arial"/>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gridSpan="2">
                  <a:txBody>
                    <a:bodyPr/>
                    <a:lstStyle/>
                    <a:p>
                      <a:pPr marL="0" marR="0">
                        <a:lnSpc>
                          <a:spcPct val="115000"/>
                        </a:lnSpc>
                        <a:spcBef>
                          <a:spcPts val="0"/>
                        </a:spcBef>
                        <a:spcAft>
                          <a:spcPts val="0"/>
                        </a:spcAft>
                      </a:pPr>
                      <a:r>
                        <a:rPr lang="en-US" sz="1800" dirty="0">
                          <a:solidFill>
                            <a:srgbClr val="000000"/>
                          </a:solidFill>
                          <a:latin typeface="Arial"/>
                          <a:ea typeface="Calibri"/>
                          <a:cs typeface="Times New Roman"/>
                        </a:rPr>
                        <a:t>Independent </a:t>
                      </a:r>
                      <a:r>
                        <a:rPr lang="en-US" sz="1800" dirty="0" err="1">
                          <a:solidFill>
                            <a:srgbClr val="000000"/>
                          </a:solidFill>
                          <a:latin typeface="Arial"/>
                          <a:ea typeface="Calibri"/>
                          <a:cs typeface="Times New Roman"/>
                        </a:rPr>
                        <a:t>Vs:E.g</a:t>
                      </a:r>
                      <a:r>
                        <a:rPr lang="en-US" sz="1800" dirty="0">
                          <a:solidFill>
                            <a:srgbClr val="000000"/>
                          </a:solidFill>
                          <a:latin typeface="Arial"/>
                          <a:ea typeface="Calibri"/>
                          <a:cs typeface="Times New Roman"/>
                        </a:rPr>
                        <a:t>. sex, age, duration on ART,CD4 count, depression, dietary diversity etc </a:t>
                      </a:r>
                      <a:endParaRPr lang="en-US" sz="1600" dirty="0">
                        <a:solidFill>
                          <a:srgbClr val="000000"/>
                        </a:solidFill>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r>
            </a:tbl>
          </a:graphicData>
        </a:graphic>
      </p:graphicFrame>
      <p:sp>
        <p:nvSpPr>
          <p:cNvPr id="4" name="Slide Number Placeholder 3"/>
          <p:cNvSpPr>
            <a:spLocks noGrp="1"/>
          </p:cNvSpPr>
          <p:nvPr>
            <p:ph type="sldNum" sz="quarter" idx="12"/>
          </p:nvPr>
        </p:nvSpPr>
        <p:spPr/>
        <p:txBody>
          <a:bodyPr/>
          <a:lstStyle/>
          <a:p>
            <a:fld id="{3930B920-8DA9-453A-B4F1-9BE1E04F5D90}"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380999" y="228603"/>
          <a:ext cx="8458200" cy="6449207"/>
        </p:xfrm>
        <a:graphic>
          <a:graphicData uri="http://schemas.openxmlformats.org/drawingml/2006/table">
            <a:tbl>
              <a:tblPr/>
              <a:tblGrid>
                <a:gridCol w="1752601"/>
                <a:gridCol w="6705599"/>
              </a:tblGrid>
              <a:tr h="260286">
                <a:tc gridSpan="2">
                  <a:txBody>
                    <a:bodyPr/>
                    <a:lstStyle/>
                    <a:p>
                      <a:pPr marL="0" marR="0">
                        <a:lnSpc>
                          <a:spcPct val="115000"/>
                        </a:lnSpc>
                        <a:spcBef>
                          <a:spcPts val="0"/>
                        </a:spcBef>
                        <a:spcAft>
                          <a:spcPts val="0"/>
                        </a:spcAft>
                      </a:pPr>
                      <a:r>
                        <a:rPr lang="en-US" sz="1600" b="1" dirty="0">
                          <a:solidFill>
                            <a:srgbClr val="000000"/>
                          </a:solidFill>
                          <a:latin typeface="Arial"/>
                          <a:ea typeface="Calibri"/>
                          <a:cs typeface="Times New Roman"/>
                        </a:rPr>
                        <a:t>Method  </a:t>
                      </a:r>
                      <a:r>
                        <a:rPr lang="en-US" sz="1600" b="1" dirty="0" err="1">
                          <a:solidFill>
                            <a:srgbClr val="000000"/>
                          </a:solidFill>
                          <a:latin typeface="Arial"/>
                          <a:ea typeface="Calibri"/>
                          <a:cs typeface="Times New Roman"/>
                        </a:rPr>
                        <a:t>con’t</a:t>
                      </a:r>
                      <a:r>
                        <a:rPr lang="en-US" sz="1600" b="1" dirty="0">
                          <a:solidFill>
                            <a:srgbClr val="000000"/>
                          </a:solidFill>
                          <a:latin typeface="Arial"/>
                          <a:ea typeface="Calibri"/>
                          <a:cs typeface="Times New Roman"/>
                        </a:rPr>
                        <a:t>…</a:t>
                      </a:r>
                      <a:endParaRPr lang="en-US" sz="1400" b="1" dirty="0">
                        <a:solidFill>
                          <a:srgbClr val="000000"/>
                        </a:solidFill>
                        <a:latin typeface="Calibri"/>
                        <a:ea typeface="Calibri"/>
                        <a:cs typeface="Times New Roman"/>
                      </a:endParaRPr>
                    </a:p>
                  </a:txBody>
                  <a:tcPr marL="52089" marR="52089"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r>
              <a:tr h="816772">
                <a:tc rowSpan="2">
                  <a:txBody>
                    <a:bodyPr/>
                    <a:lstStyle/>
                    <a:p>
                      <a:pPr marL="0" marR="0">
                        <a:lnSpc>
                          <a:spcPct val="115000"/>
                        </a:lnSpc>
                        <a:spcBef>
                          <a:spcPts val="0"/>
                        </a:spcBef>
                        <a:spcAft>
                          <a:spcPts val="0"/>
                        </a:spcAft>
                      </a:pPr>
                      <a:r>
                        <a:rPr lang="en-US" sz="1600" dirty="0">
                          <a:solidFill>
                            <a:srgbClr val="000000"/>
                          </a:solidFill>
                          <a:latin typeface="Arial"/>
                          <a:ea typeface="Calibri"/>
                          <a:cs typeface="Times New Roman"/>
                        </a:rPr>
                        <a:t>Operational </a:t>
                      </a:r>
                      <a:r>
                        <a:rPr lang="en-US" sz="1600" dirty="0" err="1" smtClean="0">
                          <a:solidFill>
                            <a:srgbClr val="000000"/>
                          </a:solidFill>
                          <a:latin typeface="Arial"/>
                          <a:ea typeface="Calibri"/>
                          <a:cs typeface="Times New Roman"/>
                        </a:rPr>
                        <a:t>defn’t</a:t>
                      </a:r>
                      <a:endParaRPr lang="en-US" sz="1600" dirty="0" smtClean="0">
                        <a:solidFill>
                          <a:srgbClr val="000000"/>
                        </a:solidFill>
                        <a:latin typeface="Arial"/>
                        <a:ea typeface="Calibri"/>
                        <a:cs typeface="Times New Roman"/>
                      </a:endParaRPr>
                    </a:p>
                    <a:p>
                      <a:pPr marL="0" marR="0">
                        <a:lnSpc>
                          <a:spcPct val="115000"/>
                        </a:lnSpc>
                        <a:spcBef>
                          <a:spcPts val="0"/>
                        </a:spcBef>
                        <a:spcAft>
                          <a:spcPts val="0"/>
                        </a:spcAft>
                      </a:pPr>
                      <a:r>
                        <a:rPr lang="en-US" sz="1600" dirty="0" smtClean="0">
                          <a:solidFill>
                            <a:srgbClr val="000000"/>
                          </a:solidFill>
                          <a:latin typeface="Arial"/>
                          <a:ea typeface="Calibri"/>
                          <a:cs typeface="Times New Roman"/>
                        </a:rPr>
                        <a:t>-Non-adherence</a:t>
                      </a:r>
                      <a:r>
                        <a:rPr lang="en-US" sz="1600" baseline="0" dirty="0" smtClean="0">
                          <a:solidFill>
                            <a:srgbClr val="000000"/>
                          </a:solidFill>
                          <a:latin typeface="Arial"/>
                          <a:ea typeface="Calibri"/>
                          <a:cs typeface="Times New Roman"/>
                        </a:rPr>
                        <a:t> </a:t>
                      </a:r>
                      <a:r>
                        <a:rPr lang="en-US" sz="1600" dirty="0" smtClean="0">
                          <a:solidFill>
                            <a:srgbClr val="000000"/>
                          </a:solidFill>
                          <a:latin typeface="Arial"/>
                          <a:ea typeface="Calibri"/>
                          <a:cs typeface="Times New Roman"/>
                        </a:rPr>
                        <a:t>to </a:t>
                      </a:r>
                      <a:r>
                        <a:rPr lang="en-US" sz="1600" dirty="0">
                          <a:solidFill>
                            <a:srgbClr val="000000"/>
                          </a:solidFill>
                          <a:latin typeface="Arial"/>
                          <a:ea typeface="Calibri"/>
                          <a:cs typeface="Times New Roman"/>
                        </a:rPr>
                        <a:t>ART</a:t>
                      </a:r>
                      <a:endParaRPr lang="en-US" sz="1400" dirty="0">
                        <a:solidFill>
                          <a:srgbClr val="000000"/>
                        </a:solidFill>
                        <a:latin typeface="Calibri"/>
                        <a:ea typeface="Calibri"/>
                        <a:cs typeface="Times New Roman"/>
                      </a:endParaRPr>
                    </a:p>
                    <a:p>
                      <a:pPr marL="0" marR="0">
                        <a:lnSpc>
                          <a:spcPct val="115000"/>
                        </a:lnSpc>
                        <a:spcBef>
                          <a:spcPts val="0"/>
                        </a:spcBef>
                        <a:spcAft>
                          <a:spcPts val="0"/>
                        </a:spcAft>
                      </a:pPr>
                      <a:r>
                        <a:rPr lang="en-US" sz="1600" dirty="0">
                          <a:solidFill>
                            <a:srgbClr val="000000"/>
                          </a:solidFill>
                          <a:latin typeface="Arial"/>
                          <a:ea typeface="Calibri"/>
                          <a:cs typeface="Times New Roman"/>
                        </a:rPr>
                        <a:t>     </a:t>
                      </a:r>
                      <a:endParaRPr lang="en-US" sz="1600" dirty="0" smtClean="0">
                        <a:solidFill>
                          <a:srgbClr val="000000"/>
                        </a:solidFill>
                        <a:latin typeface="Arial"/>
                        <a:ea typeface="Calibri"/>
                        <a:cs typeface="Times New Roman"/>
                      </a:endParaRPr>
                    </a:p>
                    <a:p>
                      <a:pPr marL="0" marR="0">
                        <a:lnSpc>
                          <a:spcPct val="115000"/>
                        </a:lnSpc>
                        <a:spcBef>
                          <a:spcPts val="0"/>
                        </a:spcBef>
                        <a:spcAft>
                          <a:spcPts val="0"/>
                        </a:spcAft>
                      </a:pPr>
                      <a:r>
                        <a:rPr lang="en-US" sz="1600" dirty="0" smtClean="0">
                          <a:solidFill>
                            <a:srgbClr val="000000"/>
                          </a:solidFill>
                          <a:latin typeface="Arial"/>
                          <a:ea typeface="Calibri"/>
                          <a:cs typeface="Times New Roman"/>
                        </a:rPr>
                        <a:t>   </a:t>
                      </a:r>
                      <a:r>
                        <a:rPr lang="en-US" sz="1600" dirty="0">
                          <a:solidFill>
                            <a:srgbClr val="000000"/>
                          </a:solidFill>
                          <a:latin typeface="Arial"/>
                          <a:ea typeface="Calibri"/>
                          <a:cs typeface="Times New Roman"/>
                        </a:rPr>
                        <a:t>-Depression </a:t>
                      </a:r>
                      <a:endParaRPr lang="en-US" sz="1400" dirty="0">
                        <a:solidFill>
                          <a:srgbClr val="000000"/>
                        </a:solidFill>
                        <a:latin typeface="Calibri"/>
                        <a:ea typeface="Calibri"/>
                        <a:cs typeface="Times New Roman"/>
                      </a:endParaRPr>
                    </a:p>
                  </a:txBody>
                  <a:tcPr marL="52089" marR="52089"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0" marR="0">
                        <a:lnSpc>
                          <a:spcPct val="115000"/>
                        </a:lnSpc>
                        <a:spcBef>
                          <a:spcPts val="0"/>
                        </a:spcBef>
                        <a:spcAft>
                          <a:spcPts val="0"/>
                        </a:spcAft>
                      </a:pPr>
                      <a:endParaRPr lang="en-US" sz="1600">
                        <a:solidFill>
                          <a:srgbClr val="000000"/>
                        </a:solidFill>
                        <a:latin typeface="Arial"/>
                        <a:ea typeface="Calibri"/>
                        <a:cs typeface="Times New Roman"/>
                      </a:endParaRPr>
                    </a:p>
                    <a:p>
                      <a:pPr marL="0" marR="0">
                        <a:lnSpc>
                          <a:spcPct val="115000"/>
                        </a:lnSpc>
                        <a:spcBef>
                          <a:spcPts val="0"/>
                        </a:spcBef>
                        <a:spcAft>
                          <a:spcPts val="0"/>
                        </a:spcAft>
                      </a:pPr>
                      <a:r>
                        <a:rPr lang="en-US" sz="1600">
                          <a:solidFill>
                            <a:srgbClr val="000000"/>
                          </a:solidFill>
                          <a:latin typeface="Arial"/>
                          <a:ea typeface="Calibri"/>
                          <a:cs typeface="Times New Roman"/>
                        </a:rPr>
                        <a:t>Ingesting &lt;95% of  prescribed ART doses and not following physicians instruction e.g. time and food (Bitew et al., 2014)</a:t>
                      </a:r>
                      <a:endParaRPr lang="en-US" sz="1400">
                        <a:solidFill>
                          <a:srgbClr val="000000"/>
                        </a:solidFill>
                        <a:latin typeface="Calibri"/>
                        <a:ea typeface="Calibri"/>
                        <a:cs typeface="Times New Roman"/>
                      </a:endParaRPr>
                    </a:p>
                  </a:txBody>
                  <a:tcPr marL="52089" marR="52089" marT="0"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r>
              <a:tr h="1418052">
                <a:tc vMerge="1">
                  <a:txBody>
                    <a:bodyPr/>
                    <a:lstStyle/>
                    <a:p>
                      <a:endParaRPr lang="en-US"/>
                    </a:p>
                  </a:txBody>
                  <a:tcPr/>
                </a:tc>
                <a:tc>
                  <a:txBody>
                    <a:bodyPr/>
                    <a:lstStyle/>
                    <a:p>
                      <a:pPr marL="0" marR="0">
                        <a:lnSpc>
                          <a:spcPct val="115000"/>
                        </a:lnSpc>
                        <a:spcBef>
                          <a:spcPts val="0"/>
                        </a:spcBef>
                        <a:spcAft>
                          <a:spcPts val="0"/>
                        </a:spcAft>
                      </a:pPr>
                      <a:endParaRPr lang="en-US" sz="1600" dirty="0" smtClean="0">
                        <a:solidFill>
                          <a:srgbClr val="000000"/>
                        </a:solidFill>
                        <a:latin typeface="Arial"/>
                        <a:ea typeface="Calibri"/>
                        <a:cs typeface="Times New Roman"/>
                      </a:endParaRPr>
                    </a:p>
                    <a:p>
                      <a:pPr marL="0" marR="0">
                        <a:lnSpc>
                          <a:spcPct val="115000"/>
                        </a:lnSpc>
                        <a:spcBef>
                          <a:spcPts val="0"/>
                        </a:spcBef>
                        <a:spcAft>
                          <a:spcPts val="0"/>
                        </a:spcAft>
                      </a:pPr>
                      <a:r>
                        <a:rPr lang="en-US" sz="1600" dirty="0" smtClean="0">
                          <a:solidFill>
                            <a:srgbClr val="000000"/>
                          </a:solidFill>
                          <a:latin typeface="Arial"/>
                          <a:ea typeface="Calibri"/>
                          <a:cs typeface="Times New Roman"/>
                        </a:rPr>
                        <a:t>By </a:t>
                      </a:r>
                      <a:r>
                        <a:rPr lang="en-US" sz="1600" dirty="0">
                          <a:solidFill>
                            <a:srgbClr val="000000"/>
                          </a:solidFill>
                          <a:latin typeface="Arial"/>
                          <a:ea typeface="Calibri"/>
                          <a:cs typeface="Times New Roman"/>
                        </a:rPr>
                        <a:t>patient health questionnaire (PHQ) with 9-items  score ranges from 0-27,score of 1-4-no depression, 5-9 mild,10-14 moderate, 15-19-moderately severe &amp; 20 - 27 severe depression(</a:t>
                      </a:r>
                      <a:r>
                        <a:rPr lang="en-US" sz="1600" dirty="0" err="1">
                          <a:solidFill>
                            <a:srgbClr val="000000"/>
                          </a:solidFill>
                          <a:latin typeface="Arial"/>
                          <a:ea typeface="Calibri"/>
                          <a:cs typeface="Times New Roman"/>
                        </a:rPr>
                        <a:t>Kroenke</a:t>
                      </a:r>
                      <a:r>
                        <a:rPr lang="en-US" sz="1600" dirty="0">
                          <a:solidFill>
                            <a:srgbClr val="000000"/>
                          </a:solidFill>
                          <a:latin typeface="Arial"/>
                          <a:ea typeface="Calibri"/>
                          <a:cs typeface="Times New Roman"/>
                        </a:rPr>
                        <a:t> and Spitzer, 2002). </a:t>
                      </a:r>
                      <a:endParaRPr lang="en-US" sz="1400" dirty="0">
                        <a:solidFill>
                          <a:srgbClr val="000000"/>
                        </a:solidFill>
                        <a:latin typeface="Calibri"/>
                        <a:ea typeface="Calibri"/>
                        <a:cs typeface="Times New Roman"/>
                      </a:endParaRPr>
                    </a:p>
                  </a:txBody>
                  <a:tcPr marL="52089" marR="52089" marT="0" marB="0">
                    <a:lnL>
                      <a:noFill/>
                    </a:lnL>
                    <a:lnR>
                      <a:noFill/>
                    </a:lnR>
                    <a:lnT>
                      <a:noFill/>
                    </a:lnT>
                    <a:lnB>
                      <a:noFill/>
                    </a:lnB>
                    <a:solidFill>
                      <a:srgbClr val="FFFFFF"/>
                    </a:solidFill>
                  </a:tcPr>
                </a:tc>
              </a:tr>
              <a:tr h="725279">
                <a:tc>
                  <a:txBody>
                    <a:bodyPr/>
                    <a:lstStyle/>
                    <a:p>
                      <a:pPr marL="0" marR="0">
                        <a:lnSpc>
                          <a:spcPct val="115000"/>
                        </a:lnSpc>
                        <a:spcBef>
                          <a:spcPts val="0"/>
                        </a:spcBef>
                        <a:spcAft>
                          <a:spcPts val="0"/>
                        </a:spcAft>
                      </a:pPr>
                      <a:r>
                        <a:rPr lang="en-US" sz="1400" kern="1200">
                          <a:solidFill>
                            <a:srgbClr val="000000"/>
                          </a:solidFill>
                          <a:latin typeface="Arial"/>
                          <a:ea typeface="Calibri"/>
                          <a:cs typeface="Times New Roman"/>
                        </a:rPr>
                        <a:t>Data collection procedure</a:t>
                      </a:r>
                      <a:r>
                        <a:rPr lang="en-US" sz="1400" kern="1200">
                          <a:solidFill>
                            <a:srgbClr val="000000"/>
                          </a:solidFill>
                          <a:latin typeface="Calibri"/>
                          <a:ea typeface="Calibri"/>
                          <a:cs typeface="Times New Roman"/>
                        </a:rPr>
                        <a:t> </a:t>
                      </a:r>
                      <a:endParaRPr lang="en-US" sz="1400">
                        <a:solidFill>
                          <a:srgbClr val="000000"/>
                        </a:solidFill>
                        <a:latin typeface="Calibri"/>
                        <a:ea typeface="Times New Roman"/>
                        <a:cs typeface="Times New Roman"/>
                      </a:endParaRPr>
                    </a:p>
                  </a:txBody>
                  <a:tcPr marL="52089" marR="52089" marT="0" marB="0">
                    <a:lnL>
                      <a:noFill/>
                    </a:lnL>
                    <a:lnR>
                      <a:noFill/>
                    </a:lnR>
                    <a:lnT>
                      <a:noFill/>
                    </a:lnT>
                    <a:lnB>
                      <a:noFill/>
                    </a:lnB>
                    <a:solidFill>
                      <a:srgbClr val="FFFFFF"/>
                    </a:solidFill>
                  </a:tcPr>
                </a:tc>
                <a:tc>
                  <a:txBody>
                    <a:bodyPr/>
                    <a:lstStyle/>
                    <a:p>
                      <a:pPr marL="0" marR="0" algn="just">
                        <a:lnSpc>
                          <a:spcPct val="115000"/>
                        </a:lnSpc>
                        <a:spcBef>
                          <a:spcPts val="0"/>
                        </a:spcBef>
                        <a:spcAft>
                          <a:spcPts val="0"/>
                        </a:spcAft>
                      </a:pPr>
                      <a:r>
                        <a:rPr lang="en-US" sz="1400" kern="1200">
                          <a:solidFill>
                            <a:srgbClr val="000000"/>
                          </a:solidFill>
                          <a:latin typeface="Arial"/>
                          <a:ea typeface="Calibri"/>
                          <a:cs typeface="Times New Roman"/>
                        </a:rPr>
                        <a:t>Document review, face to face interview with A structured and pre-tested questionnaire </a:t>
                      </a:r>
                      <a:r>
                        <a:rPr lang="en-US" sz="1400" kern="1200">
                          <a:solidFill>
                            <a:srgbClr val="000000"/>
                          </a:solidFill>
                          <a:latin typeface="Arial"/>
                          <a:ea typeface="TimesNewRoman"/>
                          <a:cs typeface="Times New Roman"/>
                        </a:rPr>
                        <a:t> developed in English and translated to the local language Tigrigna</a:t>
                      </a:r>
                      <a:r>
                        <a:rPr lang="en-US" sz="1400" kern="1200">
                          <a:solidFill>
                            <a:srgbClr val="000000"/>
                          </a:solidFill>
                          <a:latin typeface="Calibri"/>
                          <a:ea typeface="Calibri"/>
                          <a:cs typeface="Times New Roman"/>
                        </a:rPr>
                        <a:t> </a:t>
                      </a:r>
                      <a:endParaRPr lang="en-US" sz="1400">
                        <a:solidFill>
                          <a:srgbClr val="000000"/>
                        </a:solidFill>
                        <a:latin typeface="Calibri"/>
                        <a:ea typeface="Times New Roman"/>
                        <a:cs typeface="Times New Roman"/>
                      </a:endParaRPr>
                    </a:p>
                  </a:txBody>
                  <a:tcPr marL="52089" marR="52089" marT="0" marB="0">
                    <a:lnL>
                      <a:noFill/>
                    </a:lnL>
                    <a:lnR>
                      <a:noFill/>
                    </a:lnR>
                    <a:lnT>
                      <a:noFill/>
                    </a:lnT>
                    <a:lnB>
                      <a:noFill/>
                    </a:lnB>
                    <a:solidFill>
                      <a:srgbClr val="FFFFFF"/>
                    </a:solidFill>
                  </a:tcPr>
                </a:tc>
              </a:tr>
              <a:tr h="243462">
                <a:tc>
                  <a:txBody>
                    <a:bodyPr/>
                    <a:lstStyle/>
                    <a:p>
                      <a:pPr marL="0" marR="0" algn="just">
                        <a:lnSpc>
                          <a:spcPct val="115000"/>
                        </a:lnSpc>
                        <a:spcBef>
                          <a:spcPts val="0"/>
                        </a:spcBef>
                        <a:spcAft>
                          <a:spcPts val="0"/>
                        </a:spcAft>
                      </a:pPr>
                      <a:r>
                        <a:rPr lang="en-US" sz="1400" kern="1200">
                          <a:solidFill>
                            <a:srgbClr val="000000"/>
                          </a:solidFill>
                          <a:latin typeface="Arial"/>
                          <a:ea typeface="Calibri"/>
                          <a:cs typeface="Times New Roman"/>
                        </a:rPr>
                        <a:t>Data collectors</a:t>
                      </a:r>
                      <a:r>
                        <a:rPr lang="en-US" sz="1400" kern="1200">
                          <a:solidFill>
                            <a:srgbClr val="000000"/>
                          </a:solidFill>
                          <a:latin typeface="Calibri"/>
                          <a:ea typeface="Calibri"/>
                          <a:cs typeface="Times New Roman"/>
                        </a:rPr>
                        <a:t> </a:t>
                      </a:r>
                      <a:endParaRPr lang="en-US" sz="1400">
                        <a:solidFill>
                          <a:srgbClr val="000000"/>
                        </a:solidFill>
                        <a:latin typeface="Calibri"/>
                        <a:ea typeface="Times New Roman"/>
                        <a:cs typeface="Times New Roman"/>
                      </a:endParaRPr>
                    </a:p>
                  </a:txBody>
                  <a:tcPr marL="52089" marR="52089" marT="0" marB="0">
                    <a:lnL>
                      <a:noFill/>
                    </a:lnL>
                    <a:lnR>
                      <a:noFill/>
                    </a:lnR>
                    <a:lnT>
                      <a:noFill/>
                    </a:lnT>
                    <a:lnB>
                      <a:noFill/>
                    </a:lnB>
                    <a:solidFill>
                      <a:srgbClr val="FFFFFF"/>
                    </a:solidFill>
                  </a:tcPr>
                </a:tc>
                <a:tc>
                  <a:txBody>
                    <a:bodyPr/>
                    <a:lstStyle/>
                    <a:p>
                      <a:pPr marL="0" marR="0" algn="just">
                        <a:lnSpc>
                          <a:spcPct val="115000"/>
                        </a:lnSpc>
                        <a:spcBef>
                          <a:spcPts val="0"/>
                        </a:spcBef>
                        <a:spcAft>
                          <a:spcPts val="0"/>
                        </a:spcAft>
                      </a:pPr>
                      <a:r>
                        <a:rPr lang="en-US" sz="1400" kern="1200">
                          <a:solidFill>
                            <a:srgbClr val="000000"/>
                          </a:solidFill>
                          <a:latin typeface="Arial"/>
                          <a:ea typeface="Calibri"/>
                          <a:cs typeface="Times New Roman"/>
                        </a:rPr>
                        <a:t>2  diploma nurses and 3 case managers</a:t>
                      </a:r>
                      <a:r>
                        <a:rPr lang="en-US" sz="1400" kern="1200">
                          <a:solidFill>
                            <a:srgbClr val="000000"/>
                          </a:solidFill>
                          <a:latin typeface="Calibri"/>
                          <a:ea typeface="Calibri"/>
                          <a:cs typeface="Times New Roman"/>
                        </a:rPr>
                        <a:t> </a:t>
                      </a:r>
                      <a:endParaRPr lang="en-US" sz="1400">
                        <a:solidFill>
                          <a:srgbClr val="000000"/>
                        </a:solidFill>
                        <a:latin typeface="Calibri"/>
                        <a:ea typeface="Times New Roman"/>
                        <a:cs typeface="Times New Roman"/>
                      </a:endParaRPr>
                    </a:p>
                  </a:txBody>
                  <a:tcPr marL="52089" marR="52089" marT="0" marB="0">
                    <a:lnL>
                      <a:noFill/>
                    </a:lnL>
                    <a:lnR>
                      <a:noFill/>
                    </a:lnR>
                    <a:lnT>
                      <a:noFill/>
                    </a:lnT>
                    <a:lnB>
                      <a:noFill/>
                    </a:lnB>
                    <a:solidFill>
                      <a:srgbClr val="FFFFFF"/>
                    </a:solidFill>
                  </a:tcPr>
                </a:tc>
              </a:tr>
              <a:tr h="243462">
                <a:tc>
                  <a:txBody>
                    <a:bodyPr/>
                    <a:lstStyle/>
                    <a:p>
                      <a:pPr marL="0" marR="0" algn="just">
                        <a:lnSpc>
                          <a:spcPct val="115000"/>
                        </a:lnSpc>
                        <a:spcBef>
                          <a:spcPts val="0"/>
                        </a:spcBef>
                        <a:spcAft>
                          <a:spcPts val="0"/>
                        </a:spcAft>
                      </a:pPr>
                      <a:r>
                        <a:rPr lang="en-US" sz="1400" kern="1200">
                          <a:solidFill>
                            <a:srgbClr val="000000"/>
                          </a:solidFill>
                          <a:latin typeface="Arial"/>
                          <a:ea typeface="Calibri"/>
                          <a:cs typeface="Times New Roman"/>
                        </a:rPr>
                        <a:t>Supervisors </a:t>
                      </a:r>
                      <a:endParaRPr lang="en-US" sz="1400">
                        <a:solidFill>
                          <a:srgbClr val="000000"/>
                        </a:solidFill>
                        <a:latin typeface="Calibri"/>
                        <a:ea typeface="Times New Roman"/>
                        <a:cs typeface="Times New Roman"/>
                      </a:endParaRPr>
                    </a:p>
                  </a:txBody>
                  <a:tcPr marL="52089" marR="52089" marT="0" marB="0">
                    <a:lnL>
                      <a:noFill/>
                    </a:lnL>
                    <a:lnR>
                      <a:noFill/>
                    </a:lnR>
                    <a:lnT>
                      <a:noFill/>
                    </a:lnT>
                    <a:lnB>
                      <a:noFill/>
                    </a:lnB>
                    <a:solidFill>
                      <a:srgbClr val="FFFFFF"/>
                    </a:solidFill>
                  </a:tcPr>
                </a:tc>
                <a:tc>
                  <a:txBody>
                    <a:bodyPr/>
                    <a:lstStyle/>
                    <a:p>
                      <a:pPr marL="0" marR="0" algn="just">
                        <a:lnSpc>
                          <a:spcPct val="115000"/>
                        </a:lnSpc>
                        <a:spcBef>
                          <a:spcPts val="0"/>
                        </a:spcBef>
                        <a:spcAft>
                          <a:spcPts val="0"/>
                        </a:spcAft>
                      </a:pPr>
                      <a:r>
                        <a:rPr lang="en-US" sz="1400" kern="1200">
                          <a:solidFill>
                            <a:srgbClr val="000000"/>
                          </a:solidFill>
                          <a:latin typeface="Arial"/>
                          <a:ea typeface="Calibri"/>
                          <a:cs typeface="Times New Roman"/>
                        </a:rPr>
                        <a:t>Principal investigator  and 2 BSC nurses</a:t>
                      </a:r>
                      <a:r>
                        <a:rPr lang="en-US" sz="1400" kern="1200">
                          <a:solidFill>
                            <a:srgbClr val="000000"/>
                          </a:solidFill>
                          <a:latin typeface="Calibri"/>
                          <a:ea typeface="Calibri"/>
                          <a:cs typeface="Times New Roman"/>
                        </a:rPr>
                        <a:t> </a:t>
                      </a:r>
                      <a:endParaRPr lang="en-US" sz="1400">
                        <a:solidFill>
                          <a:srgbClr val="000000"/>
                        </a:solidFill>
                        <a:latin typeface="Calibri"/>
                        <a:ea typeface="Times New Roman"/>
                        <a:cs typeface="Times New Roman"/>
                      </a:endParaRPr>
                    </a:p>
                  </a:txBody>
                  <a:tcPr marL="52089" marR="52089" marT="0" marB="0">
                    <a:lnL>
                      <a:noFill/>
                    </a:lnL>
                    <a:lnR>
                      <a:noFill/>
                    </a:lnR>
                    <a:lnT>
                      <a:noFill/>
                    </a:lnT>
                    <a:lnB>
                      <a:noFill/>
                    </a:lnB>
                    <a:solidFill>
                      <a:srgbClr val="FFFFFF"/>
                    </a:solidFill>
                  </a:tcPr>
                </a:tc>
              </a:tr>
              <a:tr h="722823">
                <a:tc>
                  <a:txBody>
                    <a:bodyPr/>
                    <a:lstStyle/>
                    <a:p>
                      <a:pPr marL="0" marR="0" algn="just">
                        <a:lnSpc>
                          <a:spcPct val="115000"/>
                        </a:lnSpc>
                        <a:spcBef>
                          <a:spcPts val="0"/>
                        </a:spcBef>
                        <a:spcAft>
                          <a:spcPts val="0"/>
                        </a:spcAft>
                      </a:pPr>
                      <a:r>
                        <a:rPr lang="en-US" sz="1400" kern="1200">
                          <a:solidFill>
                            <a:srgbClr val="000000"/>
                          </a:solidFill>
                          <a:latin typeface="Arial"/>
                          <a:ea typeface="Calibri"/>
                          <a:cs typeface="Times New Roman"/>
                        </a:rPr>
                        <a:t>Data quality control </a:t>
                      </a:r>
                      <a:endParaRPr lang="en-US" sz="1400">
                        <a:solidFill>
                          <a:srgbClr val="000000"/>
                        </a:solidFill>
                        <a:latin typeface="Calibri"/>
                        <a:ea typeface="Times New Roman"/>
                        <a:cs typeface="Times New Roman"/>
                      </a:endParaRPr>
                    </a:p>
                  </a:txBody>
                  <a:tcPr marL="52089" marR="52089" marT="0" marB="0">
                    <a:lnL>
                      <a:noFill/>
                    </a:lnL>
                    <a:lnR>
                      <a:noFill/>
                    </a:lnR>
                    <a:lnT>
                      <a:noFill/>
                    </a:lnT>
                    <a:lnB>
                      <a:noFill/>
                    </a:lnB>
                    <a:solidFill>
                      <a:srgbClr val="FFFFFF"/>
                    </a:solidFill>
                  </a:tcPr>
                </a:tc>
                <a:tc>
                  <a:txBody>
                    <a:bodyPr/>
                    <a:lstStyle/>
                    <a:p>
                      <a:pPr marL="0" marR="0" algn="just">
                        <a:lnSpc>
                          <a:spcPct val="115000"/>
                        </a:lnSpc>
                        <a:spcBef>
                          <a:spcPts val="0"/>
                        </a:spcBef>
                        <a:spcAft>
                          <a:spcPts val="0"/>
                        </a:spcAft>
                      </a:pPr>
                      <a:r>
                        <a:rPr lang="en-US" sz="1400" kern="1200" dirty="0">
                          <a:solidFill>
                            <a:srgbClr val="000000"/>
                          </a:solidFill>
                          <a:latin typeface="Arial"/>
                          <a:ea typeface="Calibri"/>
                          <a:cs typeface="Times New Roman"/>
                        </a:rPr>
                        <a:t>- pre testing done on 21 clients </a:t>
                      </a:r>
                      <a:r>
                        <a:rPr lang="en-US" sz="1400" kern="1200" dirty="0" err="1">
                          <a:solidFill>
                            <a:srgbClr val="000000"/>
                          </a:solidFill>
                          <a:latin typeface="Arial"/>
                          <a:ea typeface="Calibri"/>
                          <a:cs typeface="Times New Roman"/>
                        </a:rPr>
                        <a:t>WukroMaray</a:t>
                      </a:r>
                      <a:r>
                        <a:rPr lang="en-US" sz="1400" kern="1200" dirty="0">
                          <a:solidFill>
                            <a:srgbClr val="000000"/>
                          </a:solidFill>
                          <a:latin typeface="Arial"/>
                          <a:ea typeface="Calibri"/>
                          <a:cs typeface="Times New Roman"/>
                        </a:rPr>
                        <a:t> H/</a:t>
                      </a:r>
                      <a:r>
                        <a:rPr lang="en-US" sz="1400" kern="1200" dirty="0" err="1">
                          <a:solidFill>
                            <a:srgbClr val="000000"/>
                          </a:solidFill>
                          <a:latin typeface="Arial"/>
                          <a:ea typeface="Calibri"/>
                          <a:cs typeface="Times New Roman"/>
                        </a:rPr>
                        <a:t>c</a:t>
                      </a:r>
                      <a:r>
                        <a:rPr lang="en-US" sz="1400" kern="1200" dirty="0" err="1">
                          <a:solidFill>
                            <a:srgbClr val="000000"/>
                          </a:solidFill>
                          <a:latin typeface="Calibri"/>
                          <a:ea typeface="Calibri"/>
                          <a:cs typeface="Times New Roman"/>
                        </a:rPr>
                        <a:t>,</a:t>
                      </a:r>
                      <a:r>
                        <a:rPr lang="en-US" sz="1400" kern="1200" dirty="0" err="1">
                          <a:solidFill>
                            <a:srgbClr val="000000"/>
                          </a:solidFill>
                          <a:latin typeface="Arial"/>
                          <a:ea typeface="Calibri"/>
                          <a:cs typeface="Times New Roman"/>
                        </a:rPr>
                        <a:t>One</a:t>
                      </a:r>
                      <a:r>
                        <a:rPr lang="en-US" sz="1400" kern="1200" dirty="0">
                          <a:solidFill>
                            <a:srgbClr val="000000"/>
                          </a:solidFill>
                          <a:latin typeface="Arial"/>
                          <a:ea typeface="Calibri"/>
                          <a:cs typeface="Times New Roman"/>
                        </a:rPr>
                        <a:t> day training for data collectors &amp; </a:t>
                      </a:r>
                      <a:r>
                        <a:rPr lang="en-US" sz="1400" kern="1200" dirty="0" err="1">
                          <a:solidFill>
                            <a:srgbClr val="000000"/>
                          </a:solidFill>
                          <a:latin typeface="Arial"/>
                          <a:ea typeface="Calibri"/>
                          <a:cs typeface="Times New Roman"/>
                        </a:rPr>
                        <a:t>supervisors,day</a:t>
                      </a:r>
                      <a:r>
                        <a:rPr lang="en-US" sz="1400" kern="1200" dirty="0">
                          <a:solidFill>
                            <a:srgbClr val="000000"/>
                          </a:solidFill>
                          <a:latin typeface="Arial"/>
                          <a:ea typeface="Calibri"/>
                          <a:cs typeface="Times New Roman"/>
                        </a:rPr>
                        <a:t> to day Supervision   </a:t>
                      </a:r>
                      <a:r>
                        <a:rPr lang="en-US" sz="1400" kern="1200" dirty="0">
                          <a:solidFill>
                            <a:srgbClr val="000000"/>
                          </a:solidFill>
                          <a:latin typeface="Calibri"/>
                          <a:ea typeface="Calibri"/>
                          <a:cs typeface="Times New Roman"/>
                        </a:rPr>
                        <a:t> and d</a:t>
                      </a:r>
                      <a:r>
                        <a:rPr lang="en-US" sz="1400" kern="1200" dirty="0">
                          <a:solidFill>
                            <a:srgbClr val="000000"/>
                          </a:solidFill>
                          <a:latin typeface="Arial"/>
                          <a:ea typeface="Calibri"/>
                          <a:cs typeface="Times New Roman"/>
                        </a:rPr>
                        <a:t>ata cleanup</a:t>
                      </a:r>
                      <a:r>
                        <a:rPr lang="en-US" sz="1400" kern="1200" dirty="0">
                          <a:solidFill>
                            <a:srgbClr val="000000"/>
                          </a:solidFill>
                          <a:latin typeface="Calibri"/>
                          <a:ea typeface="Calibri"/>
                          <a:cs typeface="Times New Roman"/>
                        </a:rPr>
                        <a:t> </a:t>
                      </a:r>
                      <a:endParaRPr lang="en-US" sz="1400" dirty="0">
                        <a:solidFill>
                          <a:srgbClr val="000000"/>
                        </a:solidFill>
                        <a:latin typeface="Calibri"/>
                        <a:ea typeface="Times New Roman"/>
                        <a:cs typeface="Times New Roman"/>
                      </a:endParaRPr>
                    </a:p>
                  </a:txBody>
                  <a:tcPr marL="52089" marR="52089" marT="0" marB="0">
                    <a:lnL>
                      <a:noFill/>
                    </a:lnL>
                    <a:lnR>
                      <a:noFill/>
                    </a:lnR>
                    <a:lnT>
                      <a:noFill/>
                    </a:lnT>
                    <a:lnB>
                      <a:noFill/>
                    </a:lnB>
                    <a:solidFill>
                      <a:srgbClr val="FFFFFF"/>
                    </a:solidFill>
                  </a:tcPr>
                </a:tc>
              </a:tr>
              <a:tr h="722257">
                <a:tc>
                  <a:txBody>
                    <a:bodyPr/>
                    <a:lstStyle/>
                    <a:p>
                      <a:pPr marL="0" marR="0" algn="just">
                        <a:lnSpc>
                          <a:spcPct val="115000"/>
                        </a:lnSpc>
                        <a:spcBef>
                          <a:spcPts val="0"/>
                        </a:spcBef>
                        <a:spcAft>
                          <a:spcPts val="0"/>
                        </a:spcAft>
                      </a:pPr>
                      <a:r>
                        <a:rPr lang="en-US" sz="1400" kern="1200">
                          <a:solidFill>
                            <a:srgbClr val="000000"/>
                          </a:solidFill>
                          <a:latin typeface="Arial"/>
                          <a:ea typeface="Calibri"/>
                          <a:cs typeface="Times New Roman"/>
                        </a:rPr>
                        <a:t>Data management and analysis</a:t>
                      </a:r>
                      <a:r>
                        <a:rPr lang="en-US" sz="1400" kern="1200">
                          <a:solidFill>
                            <a:srgbClr val="000000"/>
                          </a:solidFill>
                          <a:latin typeface="Calibri"/>
                          <a:ea typeface="Calibri"/>
                          <a:cs typeface="Times New Roman"/>
                        </a:rPr>
                        <a:t> </a:t>
                      </a:r>
                      <a:endParaRPr lang="en-US" sz="1400">
                        <a:solidFill>
                          <a:srgbClr val="000000"/>
                        </a:solidFill>
                        <a:latin typeface="Calibri"/>
                        <a:ea typeface="Times New Roman"/>
                        <a:cs typeface="Times New Roman"/>
                      </a:endParaRPr>
                    </a:p>
                  </a:txBody>
                  <a:tcPr marL="52089" marR="52089" marT="0" marB="0">
                    <a:lnL>
                      <a:noFill/>
                    </a:lnL>
                    <a:lnR>
                      <a:noFill/>
                    </a:lnR>
                    <a:lnT>
                      <a:noFill/>
                    </a:lnT>
                    <a:lnB>
                      <a:noFill/>
                    </a:lnB>
                    <a:solidFill>
                      <a:srgbClr val="FFFFFF"/>
                    </a:solidFill>
                  </a:tcPr>
                </a:tc>
                <a:tc>
                  <a:txBody>
                    <a:bodyPr/>
                    <a:lstStyle/>
                    <a:p>
                      <a:pPr marL="0" marR="0" algn="just">
                        <a:lnSpc>
                          <a:spcPct val="115000"/>
                        </a:lnSpc>
                        <a:spcBef>
                          <a:spcPts val="0"/>
                        </a:spcBef>
                        <a:spcAft>
                          <a:spcPts val="0"/>
                        </a:spcAft>
                        <a:tabLst>
                          <a:tab pos="3634740" algn="r"/>
                        </a:tabLst>
                      </a:pPr>
                      <a:r>
                        <a:rPr lang="en-US" sz="1400" kern="1200" dirty="0">
                          <a:solidFill>
                            <a:srgbClr val="000000"/>
                          </a:solidFill>
                          <a:latin typeface="Arial"/>
                          <a:ea typeface="Calibri"/>
                          <a:cs typeface="Times New Roman"/>
                        </a:rPr>
                        <a:t>-Data  entered by  EPI-INFO V 3.5.1 &amp; and </a:t>
                      </a:r>
                      <a:r>
                        <a:rPr lang="en-US" sz="1400" kern="1200" dirty="0" err="1">
                          <a:solidFill>
                            <a:srgbClr val="000000"/>
                          </a:solidFill>
                          <a:latin typeface="Arial"/>
                          <a:ea typeface="Calibri"/>
                          <a:cs typeface="Times New Roman"/>
                        </a:rPr>
                        <a:t>alyzed</a:t>
                      </a:r>
                      <a:r>
                        <a:rPr lang="en-US" sz="1400" kern="1200" dirty="0">
                          <a:solidFill>
                            <a:srgbClr val="000000"/>
                          </a:solidFill>
                          <a:latin typeface="Arial"/>
                          <a:ea typeface="Calibri"/>
                          <a:cs typeface="Times New Roman"/>
                        </a:rPr>
                        <a:t> by  STATA V. 12</a:t>
                      </a:r>
                      <a:r>
                        <a:rPr lang="en-US" sz="1400" kern="1200" dirty="0">
                          <a:solidFill>
                            <a:srgbClr val="000000"/>
                          </a:solidFill>
                          <a:latin typeface="Calibri"/>
                          <a:ea typeface="Calibri"/>
                          <a:cs typeface="Times New Roman"/>
                        </a:rPr>
                        <a:t> &amp;</a:t>
                      </a:r>
                      <a:endParaRPr lang="en-US" sz="1400" dirty="0">
                        <a:solidFill>
                          <a:srgbClr val="000000"/>
                        </a:solidFill>
                        <a:latin typeface="Calibri"/>
                        <a:ea typeface="Times New Roman"/>
                        <a:cs typeface="Times New Roman"/>
                      </a:endParaRPr>
                    </a:p>
                    <a:p>
                      <a:pPr marL="0" marR="0" algn="just">
                        <a:lnSpc>
                          <a:spcPct val="115000"/>
                        </a:lnSpc>
                        <a:spcBef>
                          <a:spcPts val="0"/>
                        </a:spcBef>
                        <a:spcAft>
                          <a:spcPts val="0"/>
                        </a:spcAft>
                      </a:pPr>
                      <a:r>
                        <a:rPr lang="en-US" sz="1400" kern="1200" dirty="0">
                          <a:solidFill>
                            <a:srgbClr val="000000"/>
                          </a:solidFill>
                          <a:latin typeface="Arial"/>
                          <a:ea typeface="Calibri"/>
                          <a:cs typeface="Times New Roman"/>
                        </a:rPr>
                        <a:t>-Both </a:t>
                      </a:r>
                      <a:r>
                        <a:rPr lang="en-US" sz="1400" kern="1200" dirty="0" err="1">
                          <a:solidFill>
                            <a:srgbClr val="000000"/>
                          </a:solidFill>
                          <a:latin typeface="Arial"/>
                          <a:ea typeface="Calibri"/>
                          <a:cs typeface="Times New Roman"/>
                        </a:rPr>
                        <a:t>bivariable</a:t>
                      </a:r>
                      <a:r>
                        <a:rPr lang="en-US" sz="1400" kern="1200" dirty="0">
                          <a:solidFill>
                            <a:srgbClr val="000000"/>
                          </a:solidFill>
                          <a:latin typeface="Arial"/>
                          <a:ea typeface="Calibri"/>
                          <a:cs typeface="Times New Roman"/>
                        </a:rPr>
                        <a:t> and multivariable analysis were conducted</a:t>
                      </a:r>
                      <a:r>
                        <a:rPr lang="en-US" sz="1400" kern="1200" dirty="0">
                          <a:solidFill>
                            <a:srgbClr val="000000"/>
                          </a:solidFill>
                          <a:latin typeface="Calibri"/>
                          <a:ea typeface="Calibri"/>
                          <a:cs typeface="Times New Roman"/>
                        </a:rPr>
                        <a:t> </a:t>
                      </a:r>
                      <a:endParaRPr lang="en-US" sz="1400" dirty="0">
                        <a:solidFill>
                          <a:srgbClr val="000000"/>
                        </a:solidFill>
                        <a:latin typeface="Calibri"/>
                        <a:ea typeface="Times New Roman"/>
                        <a:cs typeface="Times New Roman"/>
                      </a:endParaRPr>
                    </a:p>
                  </a:txBody>
                  <a:tcPr marL="52089" marR="52089" marT="0" marB="0">
                    <a:lnL>
                      <a:noFill/>
                    </a:lnL>
                    <a:lnR>
                      <a:noFill/>
                    </a:lnR>
                    <a:lnT>
                      <a:noFill/>
                    </a:lnT>
                    <a:lnB>
                      <a:noFill/>
                    </a:lnB>
                    <a:solidFill>
                      <a:srgbClr val="FFFFFF"/>
                    </a:solidFill>
                  </a:tcPr>
                </a:tc>
              </a:tr>
              <a:tr h="1248404">
                <a:tc>
                  <a:txBody>
                    <a:bodyPr/>
                    <a:lstStyle/>
                    <a:p>
                      <a:pPr marL="0" marR="0" algn="just">
                        <a:lnSpc>
                          <a:spcPct val="115000"/>
                        </a:lnSpc>
                        <a:spcBef>
                          <a:spcPts val="0"/>
                        </a:spcBef>
                        <a:spcAft>
                          <a:spcPts val="0"/>
                        </a:spcAft>
                      </a:pPr>
                      <a:r>
                        <a:rPr lang="en-US" sz="1400" kern="1200">
                          <a:solidFill>
                            <a:srgbClr val="000000"/>
                          </a:solidFill>
                          <a:latin typeface="Arial"/>
                          <a:ea typeface="Calibri"/>
                          <a:cs typeface="Times New Roman"/>
                        </a:rPr>
                        <a:t>Assumptions  </a:t>
                      </a:r>
                      <a:endParaRPr lang="en-US" sz="1400">
                        <a:solidFill>
                          <a:srgbClr val="000000"/>
                        </a:solidFill>
                        <a:latin typeface="Calibri"/>
                        <a:ea typeface="Times New Roman"/>
                        <a:cs typeface="Times New Roman"/>
                      </a:endParaRPr>
                    </a:p>
                  </a:txBody>
                  <a:tcPr marL="52089" marR="52089"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0" marR="0" algn="just">
                        <a:lnSpc>
                          <a:spcPct val="115000"/>
                        </a:lnSpc>
                        <a:spcBef>
                          <a:spcPts val="0"/>
                        </a:spcBef>
                        <a:spcAft>
                          <a:spcPts val="0"/>
                        </a:spcAft>
                      </a:pPr>
                      <a:r>
                        <a:rPr lang="en-US" sz="1400" kern="1200" dirty="0">
                          <a:solidFill>
                            <a:srgbClr val="000000"/>
                          </a:solidFill>
                          <a:latin typeface="Arial"/>
                          <a:ea typeface="Calibri"/>
                          <a:cs typeface="Times New Roman"/>
                        </a:rPr>
                        <a:t>- Model fitness -</a:t>
                      </a:r>
                      <a:r>
                        <a:rPr lang="en-US" sz="1400" kern="1200" dirty="0" err="1">
                          <a:solidFill>
                            <a:srgbClr val="000000"/>
                          </a:solidFill>
                          <a:latin typeface="Arial"/>
                          <a:ea typeface="Calibri"/>
                          <a:cs typeface="Times New Roman"/>
                        </a:rPr>
                        <a:t>Hosmer–Lemeshow</a:t>
                      </a:r>
                      <a:r>
                        <a:rPr lang="en-US" sz="1400" kern="1200" dirty="0">
                          <a:solidFill>
                            <a:srgbClr val="000000"/>
                          </a:solidFill>
                          <a:latin typeface="Arial"/>
                          <a:ea typeface="Calibri"/>
                          <a:cs typeface="Times New Roman"/>
                        </a:rPr>
                        <a:t> goodness-of-fit </a:t>
                      </a:r>
                      <a:r>
                        <a:rPr lang="en-US" sz="1400" kern="1200" dirty="0" smtClean="0">
                          <a:solidFill>
                            <a:srgbClr val="000000"/>
                          </a:solidFill>
                          <a:latin typeface="Arial"/>
                          <a:ea typeface="Calibri"/>
                          <a:cs typeface="Times New Roman"/>
                        </a:rPr>
                        <a:t>test</a:t>
                      </a:r>
                      <a:r>
                        <a:rPr lang="en-US" sz="1400" kern="1200" dirty="0" smtClean="0">
                          <a:solidFill>
                            <a:srgbClr val="000000"/>
                          </a:solidFill>
                          <a:latin typeface="Calibri"/>
                          <a:ea typeface="Calibri"/>
                          <a:cs typeface="Times New Roman"/>
                        </a:rPr>
                        <a:t> </a:t>
                      </a:r>
                      <a:endParaRPr lang="en-US" sz="1400" dirty="0" smtClean="0">
                        <a:solidFill>
                          <a:srgbClr val="000000"/>
                        </a:solidFill>
                        <a:latin typeface="Calibri"/>
                        <a:ea typeface="Times New Roman"/>
                        <a:cs typeface="Times New Roman"/>
                      </a:endParaRPr>
                    </a:p>
                    <a:p>
                      <a:pPr marL="0" marR="0" algn="just">
                        <a:lnSpc>
                          <a:spcPct val="115000"/>
                        </a:lnSpc>
                        <a:spcBef>
                          <a:spcPts val="0"/>
                        </a:spcBef>
                        <a:spcAft>
                          <a:spcPts val="0"/>
                        </a:spcAft>
                      </a:pPr>
                      <a:r>
                        <a:rPr lang="en-US" sz="1400" kern="1200" dirty="0" smtClean="0">
                          <a:solidFill>
                            <a:srgbClr val="000000"/>
                          </a:solidFill>
                          <a:latin typeface="Arial"/>
                          <a:ea typeface="Calibri"/>
                          <a:cs typeface="Times New Roman"/>
                        </a:rPr>
                        <a:t> -Co-linearity   - tolerance/VIF </a:t>
                      </a:r>
                      <a:r>
                        <a:rPr lang="en-US" sz="1400" kern="1200" dirty="0" smtClean="0">
                          <a:solidFill>
                            <a:srgbClr val="000000"/>
                          </a:solidFill>
                          <a:latin typeface="Calibri"/>
                          <a:ea typeface="Calibri"/>
                          <a:cs typeface="Times New Roman"/>
                        </a:rPr>
                        <a:t>,</a:t>
                      </a:r>
                      <a:r>
                        <a:rPr lang="en-US" sz="1400" kern="1200" dirty="0" smtClean="0">
                          <a:solidFill>
                            <a:srgbClr val="000000"/>
                          </a:solidFill>
                          <a:latin typeface="Arial"/>
                          <a:ea typeface="Calibri"/>
                          <a:cs typeface="Times New Roman"/>
                        </a:rPr>
                        <a:t> </a:t>
                      </a:r>
                      <a:endParaRPr lang="en-US" sz="1400" dirty="0" smtClean="0">
                        <a:solidFill>
                          <a:srgbClr val="000000"/>
                        </a:solidFill>
                        <a:latin typeface="Calibri"/>
                        <a:ea typeface="Times New Roman"/>
                        <a:cs typeface="Times New Roman"/>
                      </a:endParaRPr>
                    </a:p>
                    <a:p>
                      <a:pPr marL="0" marR="0" algn="just">
                        <a:lnSpc>
                          <a:spcPct val="115000"/>
                        </a:lnSpc>
                        <a:spcBef>
                          <a:spcPts val="0"/>
                        </a:spcBef>
                        <a:spcAft>
                          <a:spcPts val="0"/>
                        </a:spcAft>
                      </a:pPr>
                      <a:r>
                        <a:rPr lang="en-US" sz="1400" kern="1200" dirty="0" smtClean="0">
                          <a:solidFill>
                            <a:srgbClr val="000000"/>
                          </a:solidFill>
                          <a:latin typeface="Arial"/>
                          <a:ea typeface="Calibri"/>
                          <a:cs typeface="Times New Roman"/>
                        </a:rPr>
                        <a:t>-</a:t>
                      </a:r>
                      <a:r>
                        <a:rPr lang="en-US" sz="1400" kern="1200" dirty="0">
                          <a:solidFill>
                            <a:srgbClr val="000000"/>
                          </a:solidFill>
                          <a:latin typeface="Arial"/>
                          <a:ea typeface="Calibri"/>
                          <a:cs typeface="Times New Roman"/>
                        </a:rPr>
                        <a:t>Interaction effect checked  </a:t>
                      </a:r>
                      <a:endParaRPr lang="en-US" sz="1400" dirty="0">
                        <a:solidFill>
                          <a:srgbClr val="000000"/>
                        </a:solidFill>
                        <a:latin typeface="Calibri"/>
                        <a:ea typeface="Times New Roman"/>
                        <a:cs typeface="Times New Roman"/>
                      </a:endParaRPr>
                    </a:p>
                    <a:p>
                      <a:pPr marL="0" marR="0" algn="just">
                        <a:lnSpc>
                          <a:spcPct val="115000"/>
                        </a:lnSpc>
                        <a:spcBef>
                          <a:spcPts val="0"/>
                        </a:spcBef>
                        <a:spcAft>
                          <a:spcPts val="0"/>
                        </a:spcAft>
                      </a:pPr>
                      <a:r>
                        <a:rPr lang="en-US" sz="1400" kern="1200" dirty="0">
                          <a:solidFill>
                            <a:srgbClr val="000000"/>
                          </a:solidFill>
                          <a:latin typeface="Arial"/>
                          <a:ea typeface="Calibri"/>
                          <a:cs typeface="Times New Roman"/>
                        </a:rPr>
                        <a:t>- AOR with 95% CI and P-value &lt;0.05 considered as    significant. </a:t>
                      </a:r>
                      <a:endParaRPr lang="en-US" sz="1400" dirty="0">
                        <a:solidFill>
                          <a:srgbClr val="000000"/>
                        </a:solidFill>
                        <a:latin typeface="Calibri"/>
                        <a:ea typeface="Times New Roman"/>
                        <a:cs typeface="Times New Roman"/>
                      </a:endParaRPr>
                    </a:p>
                  </a:txBody>
                  <a:tcPr marL="52089" marR="52089"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4" name="Slide Number Placeholder 3"/>
          <p:cNvSpPr>
            <a:spLocks noGrp="1"/>
          </p:cNvSpPr>
          <p:nvPr>
            <p:ph type="sldNum" sz="quarter" idx="12"/>
          </p:nvPr>
        </p:nvSpPr>
        <p:spPr/>
        <p:txBody>
          <a:bodyPr/>
          <a:lstStyle/>
          <a:p>
            <a:fld id="{3930B920-8DA9-453A-B4F1-9BE1E04F5D90}"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3338</TotalTime>
  <Words>2541</Words>
  <Application>Microsoft Office PowerPoint</Application>
  <PresentationFormat>On-screen Show (4:3)</PresentationFormat>
  <Paragraphs>523</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 </vt:lpstr>
      <vt:lpstr>Presentation outline </vt:lpstr>
      <vt:lpstr> Introduction </vt:lpstr>
      <vt:lpstr> Introduction con’t… </vt:lpstr>
      <vt:lpstr>   Conceptual framework   </vt:lpstr>
      <vt:lpstr> Justification</vt:lpstr>
      <vt:lpstr>Objective of the study </vt:lpstr>
      <vt:lpstr>Slide 8</vt:lpstr>
      <vt:lpstr>Slide 9</vt:lpstr>
      <vt:lpstr>Sampling procedure </vt:lpstr>
      <vt:lpstr> Ethical consideration </vt:lpstr>
      <vt:lpstr> Results and discussion   </vt:lpstr>
      <vt:lpstr>Table 2: Socio demographic and economic characteristics of HIV infected adults on  ART in Aksum town health facilities, Tigray Regional State, Ethiopia 2015. </vt:lpstr>
      <vt:lpstr> Table 2(Continued): Socio demographic and economic characteristics of HIV infected adults  on ART in Aksum town health facilities, Tigray, Ethiopia 2015. </vt:lpstr>
      <vt:lpstr>Result and discussion  con’t…</vt:lpstr>
      <vt:lpstr>Result and discussion …</vt:lpstr>
      <vt:lpstr>Result and discussion  con’t…</vt:lpstr>
      <vt:lpstr>Result and discussion con’t…</vt:lpstr>
      <vt:lpstr>Result and discussion con’t…</vt:lpstr>
      <vt:lpstr>Result and discussion con’t…</vt:lpstr>
      <vt:lpstr>Result and discussion con’t…</vt:lpstr>
      <vt:lpstr>Result and discussion con’t…</vt:lpstr>
      <vt:lpstr>Result and discussion con’t…</vt:lpstr>
      <vt:lpstr>Result &amp; discussion con’t… Table 3: Determinants of non-adherence to ART among HIV-infected adults at Aksum town health facilities, Tigray Regional State, Ethiopia 2015</vt:lpstr>
      <vt:lpstr> Result &amp; discussion con’t…  Table 3(Continued): Determinants of non-adherence to ART among HIV-infected adults at Aksum town health facilities, Tigray Regional State, Ethiopia 2015.</vt:lpstr>
      <vt:lpstr> Limitation </vt:lpstr>
      <vt:lpstr> CONCLUSION </vt:lpstr>
      <vt:lpstr>RECOMMENDATIONS </vt:lpstr>
      <vt:lpstr>Recommendation con’t …</vt:lpstr>
      <vt:lpstr>ACKNOWLEDGEMENT </vt:lpstr>
      <vt:lpstr>Slide 31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berhe</dc:creator>
  <cp:lastModifiedBy>berhe</cp:lastModifiedBy>
  <cp:revision>345</cp:revision>
  <dcterms:created xsi:type="dcterms:W3CDTF">2015-02-27T17:54:04Z</dcterms:created>
  <dcterms:modified xsi:type="dcterms:W3CDTF">2015-06-07T12:06:32Z</dcterms:modified>
</cp:coreProperties>
</file>