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360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SPAD!$E$2:$E$9</c:f>
              <c:numCache>
                <c:formatCode>General</c:formatCode>
                <c:ptCount val="8"/>
                <c:pt idx="0">
                  <c:v>34</c:v>
                </c:pt>
                <c:pt idx="1">
                  <c:v>36</c:v>
                </c:pt>
                <c:pt idx="2">
                  <c:v>38</c:v>
                </c:pt>
                <c:pt idx="3">
                  <c:v>40</c:v>
                </c:pt>
                <c:pt idx="4">
                  <c:v>42</c:v>
                </c:pt>
                <c:pt idx="5">
                  <c:v>44</c:v>
                </c:pt>
                <c:pt idx="6">
                  <c:v>46</c:v>
                </c:pt>
                <c:pt idx="7">
                  <c:v>48</c:v>
                </c:pt>
              </c:numCache>
            </c:numRef>
          </c:cat>
          <c:val>
            <c:numRef>
              <c:f>SPAD!$F$2:$F$9</c:f>
              <c:numCache>
                <c:formatCode>General</c:formatCode>
                <c:ptCount val="8"/>
                <c:pt idx="0">
                  <c:v>1</c:v>
                </c:pt>
                <c:pt idx="1">
                  <c:v>0</c:v>
                </c:pt>
                <c:pt idx="2">
                  <c:v>13</c:v>
                </c:pt>
                <c:pt idx="3">
                  <c:v>45</c:v>
                </c:pt>
                <c:pt idx="4">
                  <c:v>60</c:v>
                </c:pt>
                <c:pt idx="5">
                  <c:v>48</c:v>
                </c:pt>
                <c:pt idx="6">
                  <c:v>19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62769032"/>
        <c:axId val="205954048"/>
      </c:barChart>
      <c:catAx>
        <c:axId val="62769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5954048"/>
        <c:crosses val="autoZero"/>
        <c:auto val="1"/>
        <c:lblAlgn val="ctr"/>
        <c:lblOffset val="100"/>
        <c:noMultiLvlLbl val="0"/>
      </c:catAx>
      <c:valAx>
        <c:axId val="205954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62769032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穂数!$P$2:$P$8</c:f>
              <c:numCache>
                <c:formatCode>General</c:formatCode>
                <c:ptCount val="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</c:numCache>
            </c:numRef>
          </c:cat>
          <c:val>
            <c:numRef>
              <c:f>穂数!$Q$2:$Q$8</c:f>
              <c:numCache>
                <c:formatCode>General</c:formatCode>
                <c:ptCount val="7"/>
                <c:pt idx="0">
                  <c:v>1</c:v>
                </c:pt>
                <c:pt idx="1">
                  <c:v>8</c:v>
                </c:pt>
                <c:pt idx="2">
                  <c:v>44</c:v>
                </c:pt>
                <c:pt idx="3">
                  <c:v>81</c:v>
                </c:pt>
                <c:pt idx="4">
                  <c:v>41</c:v>
                </c:pt>
                <c:pt idx="5">
                  <c:v>14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7636352"/>
        <c:axId val="207636744"/>
      </c:barChart>
      <c:catAx>
        <c:axId val="207636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7636744"/>
        <c:crosses val="autoZero"/>
        <c:auto val="1"/>
        <c:lblAlgn val="ctr"/>
        <c:lblOffset val="100"/>
        <c:noMultiLvlLbl val="0"/>
      </c:catAx>
      <c:valAx>
        <c:axId val="2076367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76363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ヒストグラム!$E$2:$E$9</c:f>
              <c:numCache>
                <c:formatCode>General</c:formatCode>
                <c:ptCount val="8"/>
                <c:pt idx="0">
                  <c:v>20</c:v>
                </c:pt>
                <c:pt idx="1">
                  <c:v>25</c:v>
                </c:pt>
                <c:pt idx="2">
                  <c:v>30</c:v>
                </c:pt>
                <c:pt idx="3">
                  <c:v>35</c:v>
                </c:pt>
                <c:pt idx="4">
                  <c:v>40</c:v>
                </c:pt>
                <c:pt idx="5">
                  <c:v>45</c:v>
                </c:pt>
                <c:pt idx="6">
                  <c:v>50</c:v>
                </c:pt>
                <c:pt idx="7">
                  <c:v>55</c:v>
                </c:pt>
              </c:numCache>
            </c:numRef>
          </c:cat>
          <c:val>
            <c:numRef>
              <c:f>ヒストグラム!$F$2:$F$9</c:f>
              <c:numCache>
                <c:formatCode>General</c:formatCode>
                <c:ptCount val="8"/>
                <c:pt idx="0">
                  <c:v>1</c:v>
                </c:pt>
                <c:pt idx="1">
                  <c:v>10</c:v>
                </c:pt>
                <c:pt idx="2">
                  <c:v>24</c:v>
                </c:pt>
                <c:pt idx="3">
                  <c:v>17</c:v>
                </c:pt>
                <c:pt idx="4">
                  <c:v>16</c:v>
                </c:pt>
                <c:pt idx="5">
                  <c:v>16</c:v>
                </c:pt>
                <c:pt idx="6">
                  <c:v>11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07637528"/>
        <c:axId val="207637920"/>
      </c:barChart>
      <c:catAx>
        <c:axId val="207637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itchFamily="18" charset="0"/>
                <a:cs typeface="Times New Roman" pitchFamily="18" charset="0"/>
              </a:defRPr>
            </a:pPr>
            <a:endParaRPr lang="ja-JP"/>
          </a:p>
        </c:txPr>
        <c:crossAx val="207637920"/>
        <c:crosses val="autoZero"/>
        <c:auto val="1"/>
        <c:lblAlgn val="ctr"/>
        <c:lblOffset val="100"/>
        <c:noMultiLvlLbl val="0"/>
      </c:catAx>
      <c:valAx>
        <c:axId val="2076379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itchFamily="18" charset="0"/>
                <a:cs typeface="Times New Roman" pitchFamily="18" charset="0"/>
              </a:defRPr>
            </a:pPr>
            <a:endParaRPr lang="ja-JP"/>
          </a:p>
        </c:txPr>
        <c:crossAx val="20763752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到穂日数!$S$2:$S$8</c:f>
              <c:numCache>
                <c:formatCode>General</c:formatCode>
                <c:ptCount val="7"/>
                <c:pt idx="0">
                  <c:v>104</c:v>
                </c:pt>
                <c:pt idx="1">
                  <c:v>107</c:v>
                </c:pt>
                <c:pt idx="2">
                  <c:v>110</c:v>
                </c:pt>
                <c:pt idx="3">
                  <c:v>113</c:v>
                </c:pt>
                <c:pt idx="4">
                  <c:v>116</c:v>
                </c:pt>
                <c:pt idx="5">
                  <c:v>119</c:v>
                </c:pt>
                <c:pt idx="6">
                  <c:v>122</c:v>
                </c:pt>
              </c:numCache>
            </c:numRef>
          </c:cat>
          <c:val>
            <c:numRef>
              <c:f>到穂日数!$T$2:$T$8</c:f>
              <c:numCache>
                <c:formatCode>General</c:formatCode>
                <c:ptCount val="7"/>
                <c:pt idx="0">
                  <c:v>2</c:v>
                </c:pt>
                <c:pt idx="1">
                  <c:v>14</c:v>
                </c:pt>
                <c:pt idx="2">
                  <c:v>75</c:v>
                </c:pt>
                <c:pt idx="3">
                  <c:v>70</c:v>
                </c:pt>
                <c:pt idx="4">
                  <c:v>23</c:v>
                </c:pt>
                <c:pt idx="5">
                  <c:v>6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7638704"/>
        <c:axId val="207639096"/>
      </c:barChart>
      <c:catAx>
        <c:axId val="207638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7639096"/>
        <c:crosses val="autoZero"/>
        <c:auto val="1"/>
        <c:lblAlgn val="ctr"/>
        <c:lblOffset val="100"/>
        <c:noMultiLvlLbl val="0"/>
      </c:catAx>
      <c:valAx>
        <c:axId val="207639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7638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千粒重!$E$2:$E$9</c:f>
              <c:numCache>
                <c:formatCode>General</c:formatCode>
                <c:ptCount val="8"/>
                <c:pt idx="0">
                  <c:v>24</c:v>
                </c:pt>
                <c:pt idx="1">
                  <c:v>26</c:v>
                </c:pt>
                <c:pt idx="2">
                  <c:v>28</c:v>
                </c:pt>
                <c:pt idx="3">
                  <c:v>30</c:v>
                </c:pt>
                <c:pt idx="4">
                  <c:v>32</c:v>
                </c:pt>
                <c:pt idx="5">
                  <c:v>34</c:v>
                </c:pt>
                <c:pt idx="6">
                  <c:v>36</c:v>
                </c:pt>
                <c:pt idx="7">
                  <c:v>38</c:v>
                </c:pt>
              </c:numCache>
            </c:numRef>
          </c:cat>
          <c:val>
            <c:numRef>
              <c:f>千粒重!$F$2:$F$9</c:f>
              <c:numCache>
                <c:formatCode>General</c:formatCode>
                <c:ptCount val="8"/>
                <c:pt idx="0">
                  <c:v>2</c:v>
                </c:pt>
                <c:pt idx="1">
                  <c:v>10</c:v>
                </c:pt>
                <c:pt idx="2">
                  <c:v>69</c:v>
                </c:pt>
                <c:pt idx="3">
                  <c:v>51</c:v>
                </c:pt>
                <c:pt idx="4">
                  <c:v>36</c:v>
                </c:pt>
                <c:pt idx="5">
                  <c:v>16</c:v>
                </c:pt>
                <c:pt idx="6">
                  <c:v>6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8430248"/>
        <c:axId val="208430640"/>
      </c:barChart>
      <c:catAx>
        <c:axId val="208430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8430640"/>
        <c:crosses val="autoZero"/>
        <c:auto val="1"/>
        <c:lblAlgn val="ctr"/>
        <c:lblOffset val="100"/>
        <c:noMultiLvlLbl val="0"/>
      </c:catAx>
      <c:valAx>
        <c:axId val="2084306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8430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Sheet1!$S$2:$S$10</c:f>
              <c:numCache>
                <c:formatCode>General</c:formatCode>
                <c:ptCount val="9"/>
                <c:pt idx="0">
                  <c:v>125</c:v>
                </c:pt>
                <c:pt idx="1">
                  <c:v>150</c:v>
                </c:pt>
                <c:pt idx="2">
                  <c:v>175</c:v>
                </c:pt>
                <c:pt idx="3">
                  <c:v>200</c:v>
                </c:pt>
                <c:pt idx="4">
                  <c:v>225</c:v>
                </c:pt>
                <c:pt idx="5">
                  <c:v>250</c:v>
                </c:pt>
                <c:pt idx="6">
                  <c:v>275</c:v>
                </c:pt>
                <c:pt idx="7">
                  <c:v>300</c:v>
                </c:pt>
                <c:pt idx="8">
                  <c:v>325</c:v>
                </c:pt>
              </c:numCache>
            </c:numRef>
          </c:cat>
          <c:val>
            <c:numRef>
              <c:f>Sheet1!$T$2:$T$10</c:f>
              <c:numCache>
                <c:formatCode>General</c:formatCode>
                <c:ptCount val="9"/>
                <c:pt idx="0">
                  <c:v>3</c:v>
                </c:pt>
                <c:pt idx="1">
                  <c:v>16</c:v>
                </c:pt>
                <c:pt idx="2">
                  <c:v>32</c:v>
                </c:pt>
                <c:pt idx="3">
                  <c:v>45</c:v>
                </c:pt>
                <c:pt idx="4">
                  <c:v>54</c:v>
                </c:pt>
                <c:pt idx="5">
                  <c:v>25</c:v>
                </c:pt>
                <c:pt idx="6">
                  <c:v>14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8431424"/>
        <c:axId val="208431816"/>
      </c:barChart>
      <c:catAx>
        <c:axId val="208431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8431816"/>
        <c:crosses val="autoZero"/>
        <c:auto val="1"/>
        <c:lblAlgn val="ctr"/>
        <c:lblOffset val="100"/>
        <c:noMultiLvlLbl val="0"/>
      </c:catAx>
      <c:valAx>
        <c:axId val="2084318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84314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Sheet2!$P$2:$P$8</c:f>
              <c:numCache>
                <c:formatCode>General</c:formatCode>
                <c:ptCount val="7"/>
                <c:pt idx="0">
                  <c:v>20</c:v>
                </c:pt>
                <c:pt idx="1">
                  <c:v>25</c:v>
                </c:pt>
                <c:pt idx="2">
                  <c:v>30</c:v>
                </c:pt>
                <c:pt idx="3">
                  <c:v>35</c:v>
                </c:pt>
                <c:pt idx="4">
                  <c:v>40</c:v>
                </c:pt>
                <c:pt idx="5">
                  <c:v>45</c:v>
                </c:pt>
                <c:pt idx="6">
                  <c:v>50</c:v>
                </c:pt>
              </c:numCache>
            </c:numRef>
          </c:cat>
          <c:val>
            <c:numRef>
              <c:f>Sheet2!$Q$2:$Q$8</c:f>
              <c:numCache>
                <c:formatCode>General</c:formatCode>
                <c:ptCount val="7"/>
                <c:pt idx="0">
                  <c:v>2</c:v>
                </c:pt>
                <c:pt idx="1">
                  <c:v>8</c:v>
                </c:pt>
                <c:pt idx="2">
                  <c:v>22</c:v>
                </c:pt>
                <c:pt idx="3">
                  <c:v>56</c:v>
                </c:pt>
                <c:pt idx="4">
                  <c:v>63</c:v>
                </c:pt>
                <c:pt idx="5">
                  <c:v>35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4953800"/>
        <c:axId val="206282592"/>
      </c:barChart>
      <c:catAx>
        <c:axId val="4953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282592"/>
        <c:crosses val="autoZero"/>
        <c:auto val="1"/>
        <c:lblAlgn val="ctr"/>
        <c:lblOffset val="100"/>
        <c:noMultiLvlLbl val="0"/>
      </c:catAx>
      <c:valAx>
        <c:axId val="2062825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4953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全重!$O$2:$O$8</c:f>
              <c:numCache>
                <c:formatCode>General</c:formatCode>
                <c:ptCount val="7"/>
                <c:pt idx="0">
                  <c:v>600</c:v>
                </c:pt>
                <c:pt idx="1">
                  <c:v>700</c:v>
                </c:pt>
                <c:pt idx="2">
                  <c:v>800</c:v>
                </c:pt>
                <c:pt idx="3">
                  <c:v>900</c:v>
                </c:pt>
                <c:pt idx="4">
                  <c:v>1000</c:v>
                </c:pt>
                <c:pt idx="5">
                  <c:v>1100</c:v>
                </c:pt>
                <c:pt idx="6">
                  <c:v>1200</c:v>
                </c:pt>
              </c:numCache>
            </c:numRef>
          </c:cat>
          <c:val>
            <c:numRef>
              <c:f>全重!$P$2:$P$8</c:f>
              <c:numCache>
                <c:formatCode>General</c:formatCode>
                <c:ptCount val="7"/>
                <c:pt idx="0">
                  <c:v>1</c:v>
                </c:pt>
                <c:pt idx="1">
                  <c:v>11</c:v>
                </c:pt>
                <c:pt idx="2">
                  <c:v>61</c:v>
                </c:pt>
                <c:pt idx="3">
                  <c:v>74</c:v>
                </c:pt>
                <c:pt idx="4">
                  <c:v>40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6750808"/>
        <c:axId val="206755288"/>
      </c:barChart>
      <c:catAx>
        <c:axId val="206750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755288"/>
        <c:crosses val="autoZero"/>
        <c:auto val="1"/>
        <c:lblAlgn val="ctr"/>
        <c:lblOffset val="100"/>
        <c:noMultiLvlLbl val="0"/>
      </c:catAx>
      <c:valAx>
        <c:axId val="2067552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7508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全粒重!$E$2:$E$8</c:f>
              <c:numCache>
                <c:formatCode>General</c:formatCode>
                <c:ptCount val="7"/>
                <c:pt idx="0">
                  <c:v>150</c:v>
                </c:pt>
                <c:pt idx="1">
                  <c:v>200</c:v>
                </c:pt>
                <c:pt idx="2">
                  <c:v>250</c:v>
                </c:pt>
                <c:pt idx="3">
                  <c:v>300</c:v>
                </c:pt>
                <c:pt idx="4">
                  <c:v>350</c:v>
                </c:pt>
                <c:pt idx="5">
                  <c:v>400</c:v>
                </c:pt>
                <c:pt idx="6">
                  <c:v>450</c:v>
                </c:pt>
              </c:numCache>
            </c:numRef>
          </c:cat>
          <c:val>
            <c:numRef>
              <c:f>全粒重!$F$2:$F$8</c:f>
              <c:numCache>
                <c:formatCode>General</c:formatCode>
                <c:ptCount val="7"/>
                <c:pt idx="0">
                  <c:v>3</c:v>
                </c:pt>
                <c:pt idx="1">
                  <c:v>8</c:v>
                </c:pt>
                <c:pt idx="2">
                  <c:v>27</c:v>
                </c:pt>
                <c:pt idx="3">
                  <c:v>64</c:v>
                </c:pt>
                <c:pt idx="4">
                  <c:v>66</c:v>
                </c:pt>
                <c:pt idx="5">
                  <c:v>21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6841304"/>
        <c:axId val="206749992"/>
      </c:barChart>
      <c:catAx>
        <c:axId val="206841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749992"/>
        <c:crosses val="autoZero"/>
        <c:auto val="1"/>
        <c:lblAlgn val="ctr"/>
        <c:lblOffset val="100"/>
        <c:noMultiLvlLbl val="0"/>
      </c:catAx>
      <c:valAx>
        <c:axId val="206749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841304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茎葉重!$E$2:$E$10</c:f>
              <c:numCache>
                <c:formatCode>General</c:formatCode>
                <c:ptCount val="9"/>
                <c:pt idx="0">
                  <c:v>400</c:v>
                </c:pt>
                <c:pt idx="1">
                  <c:v>450</c:v>
                </c:pt>
                <c:pt idx="2">
                  <c:v>500</c:v>
                </c:pt>
                <c:pt idx="3">
                  <c:v>550</c:v>
                </c:pt>
                <c:pt idx="4">
                  <c:v>600</c:v>
                </c:pt>
                <c:pt idx="5">
                  <c:v>650</c:v>
                </c:pt>
                <c:pt idx="6">
                  <c:v>700</c:v>
                </c:pt>
                <c:pt idx="7">
                  <c:v>750</c:v>
                </c:pt>
                <c:pt idx="8">
                  <c:v>800</c:v>
                </c:pt>
              </c:numCache>
            </c:numRef>
          </c:cat>
          <c:val>
            <c:numRef>
              <c:f>茎葉重!$F$2:$F$10</c:f>
              <c:numCache>
                <c:formatCode>General</c:formatCode>
                <c:ptCount val="9"/>
                <c:pt idx="0">
                  <c:v>3</c:v>
                </c:pt>
                <c:pt idx="1">
                  <c:v>24</c:v>
                </c:pt>
                <c:pt idx="2">
                  <c:v>35</c:v>
                </c:pt>
                <c:pt idx="3">
                  <c:v>49</c:v>
                </c:pt>
                <c:pt idx="4">
                  <c:v>38</c:v>
                </c:pt>
                <c:pt idx="5">
                  <c:v>29</c:v>
                </c:pt>
                <c:pt idx="6">
                  <c:v>7</c:v>
                </c:pt>
                <c:pt idx="7">
                  <c:v>4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4889136"/>
        <c:axId val="204888744"/>
      </c:barChart>
      <c:catAx>
        <c:axId val="204889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4888744"/>
        <c:crosses val="autoZero"/>
        <c:auto val="1"/>
        <c:lblAlgn val="ctr"/>
        <c:lblOffset val="100"/>
        <c:noMultiLvlLbl val="0"/>
      </c:catAx>
      <c:valAx>
        <c:axId val="2048887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4889136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稈長!$E$2:$E$9</c:f>
              <c:numCache>
                <c:formatCode>General</c:formatCode>
                <c:ptCount val="8"/>
                <c:pt idx="0">
                  <c:v>70</c:v>
                </c:pt>
                <c:pt idx="1">
                  <c:v>80</c:v>
                </c:pt>
                <c:pt idx="2">
                  <c:v>90</c:v>
                </c:pt>
                <c:pt idx="3">
                  <c:v>100</c:v>
                </c:pt>
                <c:pt idx="4">
                  <c:v>110</c:v>
                </c:pt>
                <c:pt idx="5">
                  <c:v>120</c:v>
                </c:pt>
                <c:pt idx="6">
                  <c:v>130</c:v>
                </c:pt>
                <c:pt idx="7">
                  <c:v>140</c:v>
                </c:pt>
              </c:numCache>
            </c:numRef>
          </c:cat>
          <c:val>
            <c:numRef>
              <c:f>稈長!$F$2:$F$9</c:f>
              <c:numCache>
                <c:formatCode>General</c:formatCode>
                <c:ptCount val="8"/>
                <c:pt idx="0">
                  <c:v>2</c:v>
                </c:pt>
                <c:pt idx="1">
                  <c:v>31</c:v>
                </c:pt>
                <c:pt idx="2">
                  <c:v>26</c:v>
                </c:pt>
                <c:pt idx="3">
                  <c:v>18</c:v>
                </c:pt>
                <c:pt idx="4">
                  <c:v>40</c:v>
                </c:pt>
                <c:pt idx="5">
                  <c:v>42</c:v>
                </c:pt>
                <c:pt idx="6">
                  <c:v>26</c:v>
                </c:pt>
                <c:pt idx="7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4891096"/>
        <c:axId val="206502064"/>
      </c:barChart>
      <c:catAx>
        <c:axId val="204891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502064"/>
        <c:crosses val="autoZero"/>
        <c:auto val="1"/>
        <c:lblAlgn val="ctr"/>
        <c:lblOffset val="100"/>
        <c:noMultiLvlLbl val="0"/>
      </c:catAx>
      <c:valAx>
        <c:axId val="2065020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4891096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Sheet1!$AC$2:$AC$11</c:f>
              <c:numCache>
                <c:formatCode>General</c:formatCode>
                <c:ptCount val="10"/>
                <c:pt idx="0">
                  <c:v>50</c:v>
                </c:pt>
                <c:pt idx="1">
                  <c:v>55</c:v>
                </c:pt>
                <c:pt idx="2">
                  <c:v>60</c:v>
                </c:pt>
                <c:pt idx="3">
                  <c:v>65</c:v>
                </c:pt>
                <c:pt idx="4">
                  <c:v>70</c:v>
                </c:pt>
                <c:pt idx="5">
                  <c:v>75</c:v>
                </c:pt>
                <c:pt idx="6">
                  <c:v>80</c:v>
                </c:pt>
                <c:pt idx="7">
                  <c:v>85</c:v>
                </c:pt>
                <c:pt idx="8">
                  <c:v>90</c:v>
                </c:pt>
                <c:pt idx="9">
                  <c:v>95</c:v>
                </c:pt>
              </c:numCache>
            </c:numRef>
          </c:cat>
          <c:val>
            <c:numRef>
              <c:f>Sheet1!$AD$2:$AD$11</c:f>
              <c:numCache>
                <c:formatCode>General</c:formatCode>
                <c:ptCount val="10"/>
                <c:pt idx="0">
                  <c:v>1</c:v>
                </c:pt>
                <c:pt idx="1">
                  <c:v>5</c:v>
                </c:pt>
                <c:pt idx="2">
                  <c:v>2</c:v>
                </c:pt>
                <c:pt idx="3">
                  <c:v>6</c:v>
                </c:pt>
                <c:pt idx="4">
                  <c:v>11</c:v>
                </c:pt>
                <c:pt idx="5">
                  <c:v>6</c:v>
                </c:pt>
                <c:pt idx="6">
                  <c:v>39</c:v>
                </c:pt>
                <c:pt idx="7">
                  <c:v>61</c:v>
                </c:pt>
                <c:pt idx="8">
                  <c:v>47</c:v>
                </c:pt>
                <c:pt idx="9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6503240"/>
        <c:axId val="206503632"/>
      </c:barChart>
      <c:catAx>
        <c:axId val="206503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503632"/>
        <c:crosses val="autoZero"/>
        <c:auto val="1"/>
        <c:lblAlgn val="ctr"/>
        <c:lblOffset val="100"/>
        <c:noMultiLvlLbl val="0"/>
      </c:catAx>
      <c:valAx>
        <c:axId val="2065036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503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穂長!$E$2:$E$9</c:f>
              <c:numCache>
                <c:formatCode>General</c:formatCode>
                <c:ptCount val="8"/>
                <c:pt idx="0">
                  <c:v>23</c:v>
                </c:pt>
                <c:pt idx="1">
                  <c:v>25</c:v>
                </c:pt>
                <c:pt idx="2">
                  <c:v>27</c:v>
                </c:pt>
                <c:pt idx="3">
                  <c:v>29</c:v>
                </c:pt>
                <c:pt idx="4">
                  <c:v>31</c:v>
                </c:pt>
                <c:pt idx="5">
                  <c:v>33</c:v>
                </c:pt>
                <c:pt idx="6">
                  <c:v>35</c:v>
                </c:pt>
                <c:pt idx="7">
                  <c:v>37</c:v>
                </c:pt>
              </c:numCache>
            </c:numRef>
          </c:cat>
          <c:val>
            <c:numRef>
              <c:f>穂長!$F$2:$F$9</c:f>
              <c:numCache>
                <c:formatCode>General</c:formatCode>
                <c:ptCount val="8"/>
                <c:pt idx="0">
                  <c:v>2</c:v>
                </c:pt>
                <c:pt idx="1">
                  <c:v>19</c:v>
                </c:pt>
                <c:pt idx="2">
                  <c:v>34</c:v>
                </c:pt>
                <c:pt idx="3">
                  <c:v>64</c:v>
                </c:pt>
                <c:pt idx="4">
                  <c:v>48</c:v>
                </c:pt>
                <c:pt idx="5">
                  <c:v>12</c:v>
                </c:pt>
                <c:pt idx="6">
                  <c:v>10</c:v>
                </c:pt>
                <c:pt idx="7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6504416"/>
        <c:axId val="206504808"/>
      </c:barChart>
      <c:catAx>
        <c:axId val="206504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504808"/>
        <c:crosses val="autoZero"/>
        <c:auto val="1"/>
        <c:lblAlgn val="ctr"/>
        <c:lblOffset val="100"/>
        <c:noMultiLvlLbl val="0"/>
      </c:catAx>
      <c:valAx>
        <c:axId val="206504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504416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c:spPr>
          <c:invertIfNegative val="0"/>
          <c:cat>
            <c:numRef>
              <c:f>止葉長!$E$2:$E$9</c:f>
              <c:numCache>
                <c:formatCode>General</c:formatCode>
                <c:ptCount val="8"/>
                <c:pt idx="0">
                  <c:v>30</c:v>
                </c:pt>
                <c:pt idx="1">
                  <c:v>32.5</c:v>
                </c:pt>
                <c:pt idx="2">
                  <c:v>35</c:v>
                </c:pt>
                <c:pt idx="3">
                  <c:v>37.5</c:v>
                </c:pt>
                <c:pt idx="4">
                  <c:v>40</c:v>
                </c:pt>
                <c:pt idx="5">
                  <c:v>42.5</c:v>
                </c:pt>
                <c:pt idx="6">
                  <c:v>45</c:v>
                </c:pt>
                <c:pt idx="7">
                  <c:v>47.5</c:v>
                </c:pt>
              </c:numCache>
            </c:numRef>
          </c:cat>
          <c:val>
            <c:numRef>
              <c:f>止葉長!$F$2:$F$9</c:f>
              <c:numCache>
                <c:formatCode>General</c:formatCode>
                <c:ptCount val="8"/>
                <c:pt idx="0">
                  <c:v>3</c:v>
                </c:pt>
                <c:pt idx="1">
                  <c:v>25</c:v>
                </c:pt>
                <c:pt idx="2">
                  <c:v>33</c:v>
                </c:pt>
                <c:pt idx="3">
                  <c:v>30</c:v>
                </c:pt>
                <c:pt idx="4">
                  <c:v>51</c:v>
                </c:pt>
                <c:pt idx="5">
                  <c:v>31</c:v>
                </c:pt>
                <c:pt idx="6">
                  <c:v>14</c:v>
                </c:pt>
                <c:pt idx="7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206505592"/>
        <c:axId val="207635568"/>
      </c:barChart>
      <c:catAx>
        <c:axId val="206505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7635568"/>
        <c:crosses val="autoZero"/>
        <c:auto val="1"/>
        <c:lblAlgn val="ctr"/>
        <c:lblOffset val="100"/>
        <c:noMultiLvlLbl val="0"/>
      </c:catAx>
      <c:valAx>
        <c:axId val="207635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06505592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87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85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16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904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3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45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011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90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012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53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78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D936B-6925-452D-91B9-F55CAC6899F4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3DF04-8769-4473-BB6F-BC9703B9B5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0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4599384" y="5069160"/>
            <a:ext cx="2286000" cy="1371600"/>
            <a:chOff x="2350917" y="5144616"/>
            <a:chExt cx="2286000" cy="1371600"/>
          </a:xfrm>
        </p:grpSpPr>
        <p:graphicFrame>
          <p:nvGraphicFramePr>
            <p:cNvPr id="12" name="グラフ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8987233"/>
                </p:ext>
              </p:extLst>
            </p:nvPr>
          </p:nvGraphicFramePr>
          <p:xfrm>
            <a:off x="2350917" y="5144616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5" name="テキスト ボックス 14"/>
            <p:cNvSpPr txBox="1"/>
            <p:nvPr/>
          </p:nvSpPr>
          <p:spPr>
            <a:xfrm>
              <a:off x="2621402" y="5217204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 pitchFamily="34" charset="0"/>
                  <a:cs typeface="Arial" pitchFamily="34" charset="0"/>
                </a:rPr>
                <a:t>SPAD</a:t>
              </a:r>
              <a:endParaRPr kumimoji="1" lang="ja-JP" alt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288032" y="2171912"/>
            <a:ext cx="2286000" cy="1371600"/>
            <a:chOff x="188640" y="2048272"/>
            <a:chExt cx="2286000" cy="1371600"/>
          </a:xfrm>
        </p:grpSpPr>
        <p:graphicFrame>
          <p:nvGraphicFramePr>
            <p:cNvPr id="28" name="グラフ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95704455"/>
                </p:ext>
              </p:extLst>
            </p:nvPr>
          </p:nvGraphicFramePr>
          <p:xfrm>
            <a:off x="188640" y="2048272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9" name="テキスト ボックス 28"/>
            <p:cNvSpPr txBox="1"/>
            <p:nvPr/>
          </p:nvSpPr>
          <p:spPr>
            <a:xfrm>
              <a:off x="538819" y="2120280"/>
              <a:ext cx="59824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 pitchFamily="34" charset="0"/>
                  <a:cs typeface="Arial" pitchFamily="34" charset="0"/>
                </a:rPr>
                <a:t>HI </a:t>
              </a:r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(%)*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288032" y="731752"/>
            <a:ext cx="2286000" cy="1371600"/>
            <a:chOff x="188640" y="608112"/>
            <a:chExt cx="2286000" cy="1371600"/>
          </a:xfrm>
        </p:grpSpPr>
        <p:graphicFrame>
          <p:nvGraphicFramePr>
            <p:cNvPr id="8" name="グラフ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56850919"/>
                </p:ext>
              </p:extLst>
            </p:nvPr>
          </p:nvGraphicFramePr>
          <p:xfrm>
            <a:off x="188640" y="608112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0" name="テキスト ボックス 29"/>
            <p:cNvSpPr txBox="1"/>
            <p:nvPr/>
          </p:nvSpPr>
          <p:spPr>
            <a:xfrm>
              <a:off x="476672" y="680700"/>
              <a:ext cx="5918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 pitchFamily="34" charset="0"/>
                  <a:cs typeface="Arial" pitchFamily="34" charset="0"/>
                </a:rPr>
                <a:t>PW </a:t>
              </a:r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(g)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2448272" y="731752"/>
            <a:ext cx="2286000" cy="1371600"/>
            <a:chOff x="2348880" y="608112"/>
            <a:chExt cx="2286000" cy="1371600"/>
          </a:xfrm>
        </p:grpSpPr>
        <p:graphicFrame>
          <p:nvGraphicFramePr>
            <p:cNvPr id="3" name="グラフ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4633865"/>
                </p:ext>
              </p:extLst>
            </p:nvPr>
          </p:nvGraphicFramePr>
          <p:xfrm>
            <a:off x="2348880" y="608112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1" name="テキスト ボックス 30"/>
            <p:cNvSpPr txBox="1"/>
            <p:nvPr/>
          </p:nvSpPr>
          <p:spPr>
            <a:xfrm>
              <a:off x="2635065" y="680120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smtClean="0">
                  <a:latin typeface="Arial" pitchFamily="34" charset="0"/>
                  <a:cs typeface="Arial" pitchFamily="34" charset="0"/>
                </a:rPr>
                <a:t>GW </a:t>
              </a:r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(g)*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5" name="グラフ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194054"/>
              </p:ext>
            </p:extLst>
          </p:nvPr>
        </p:nvGraphicFramePr>
        <p:xfrm>
          <a:off x="4599384" y="731752"/>
          <a:ext cx="22860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2" name="テキスト ボックス 31"/>
          <p:cNvSpPr txBox="1"/>
          <p:nvPr/>
        </p:nvSpPr>
        <p:spPr>
          <a:xfrm>
            <a:off x="4894697" y="803760"/>
            <a:ext cx="670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dirty="0" smtClean="0">
                <a:latin typeface="Arial" pitchFamily="34" charset="0"/>
                <a:cs typeface="Arial" pitchFamily="34" charset="0"/>
              </a:rPr>
              <a:t>SLW </a:t>
            </a: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(g)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2448272" y="2171912"/>
            <a:ext cx="2286000" cy="1371600"/>
            <a:chOff x="2348880" y="2048272"/>
            <a:chExt cx="2286000" cy="1371600"/>
          </a:xfrm>
        </p:grpSpPr>
        <p:graphicFrame>
          <p:nvGraphicFramePr>
            <p:cNvPr id="6" name="グラフ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1019519"/>
                </p:ext>
              </p:extLst>
            </p:nvPr>
          </p:nvGraphicFramePr>
          <p:xfrm>
            <a:off x="2348880" y="2048272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33" name="テキスト ボックス 32"/>
            <p:cNvSpPr txBox="1"/>
            <p:nvPr/>
          </p:nvSpPr>
          <p:spPr>
            <a:xfrm>
              <a:off x="2601657" y="2120280"/>
              <a:ext cx="6992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 pitchFamily="34" charset="0"/>
                  <a:cs typeface="Arial" pitchFamily="34" charset="0"/>
                </a:rPr>
                <a:t>CL </a:t>
              </a:r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(cm)*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450309" y="5072608"/>
            <a:ext cx="2286000" cy="1371600"/>
            <a:chOff x="2350917" y="6728792"/>
            <a:chExt cx="2286000" cy="1371600"/>
          </a:xfrm>
        </p:grpSpPr>
        <p:graphicFrame>
          <p:nvGraphicFramePr>
            <p:cNvPr id="19" name="グラフ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44204599"/>
                </p:ext>
              </p:extLst>
            </p:nvPr>
          </p:nvGraphicFramePr>
          <p:xfrm>
            <a:off x="2350917" y="6728792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37" name="テキスト ボックス 36"/>
            <p:cNvSpPr txBox="1"/>
            <p:nvPr/>
          </p:nvSpPr>
          <p:spPr>
            <a:xfrm>
              <a:off x="2627051" y="6800800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 pitchFamily="34" charset="0"/>
                  <a:cs typeface="Arial" pitchFamily="34" charset="0"/>
                </a:rPr>
                <a:t>SF </a:t>
              </a:r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(%)*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8" name="テキスト ボックス 37"/>
          <p:cNvSpPr txBox="1"/>
          <p:nvPr/>
        </p:nvSpPr>
        <p:spPr>
          <a:xfrm>
            <a:off x="4411757" y="8748464"/>
            <a:ext cx="2172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S1</a:t>
            </a:r>
            <a:r>
              <a:rPr lang="en-US" altLang="ja-JP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altLang="ja-JP" sz="1400" b="1" dirty="0">
                <a:latin typeface="Arial" pitchFamily="34" charset="0"/>
                <a:cs typeface="Arial" pitchFamily="34" charset="0"/>
              </a:rPr>
              <a:t>Matsubara </a:t>
            </a:r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et al.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下矢印 39"/>
          <p:cNvSpPr/>
          <p:nvPr/>
        </p:nvSpPr>
        <p:spPr>
          <a:xfrm>
            <a:off x="1538457" y="735200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下矢印 40"/>
          <p:cNvSpPr/>
          <p:nvPr/>
        </p:nvSpPr>
        <p:spPr>
          <a:xfrm>
            <a:off x="1394441" y="735200"/>
            <a:ext cx="45719" cy="14401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下矢印 46"/>
          <p:cNvSpPr/>
          <p:nvPr/>
        </p:nvSpPr>
        <p:spPr>
          <a:xfrm>
            <a:off x="3986729" y="735200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下矢印 47"/>
          <p:cNvSpPr/>
          <p:nvPr/>
        </p:nvSpPr>
        <p:spPr>
          <a:xfrm>
            <a:off x="3842713" y="735200"/>
            <a:ext cx="45719" cy="14401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下矢印 48"/>
          <p:cNvSpPr/>
          <p:nvPr/>
        </p:nvSpPr>
        <p:spPr>
          <a:xfrm>
            <a:off x="5570905" y="827584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下矢印 49"/>
          <p:cNvSpPr/>
          <p:nvPr/>
        </p:nvSpPr>
        <p:spPr>
          <a:xfrm>
            <a:off x="5354881" y="1095240"/>
            <a:ext cx="45719" cy="14401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下矢印 50"/>
          <p:cNvSpPr/>
          <p:nvPr/>
        </p:nvSpPr>
        <p:spPr>
          <a:xfrm>
            <a:off x="1826489" y="2175360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下矢印 51"/>
          <p:cNvSpPr/>
          <p:nvPr/>
        </p:nvSpPr>
        <p:spPr>
          <a:xfrm>
            <a:off x="1682473" y="2175360"/>
            <a:ext cx="45719" cy="14401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下矢印 52"/>
          <p:cNvSpPr/>
          <p:nvPr/>
        </p:nvSpPr>
        <p:spPr>
          <a:xfrm>
            <a:off x="3528392" y="2751424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下矢印 53"/>
          <p:cNvSpPr/>
          <p:nvPr/>
        </p:nvSpPr>
        <p:spPr>
          <a:xfrm>
            <a:off x="3770705" y="2319376"/>
            <a:ext cx="45719" cy="14401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/>
          <p:cNvGrpSpPr/>
          <p:nvPr/>
        </p:nvGrpSpPr>
        <p:grpSpPr>
          <a:xfrm>
            <a:off x="4599384" y="2171912"/>
            <a:ext cx="2286000" cy="1371600"/>
            <a:chOff x="4499992" y="2171912"/>
            <a:chExt cx="2286000" cy="1371600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4499992" y="2171912"/>
              <a:ext cx="2286000" cy="1371600"/>
              <a:chOff x="4499992" y="2048272"/>
              <a:chExt cx="2286000" cy="1371600"/>
            </a:xfrm>
          </p:grpSpPr>
          <p:graphicFrame>
            <p:nvGraphicFramePr>
              <p:cNvPr id="7" name="グラフ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00304318"/>
                  </p:ext>
                </p:extLst>
              </p:nvPr>
            </p:nvGraphicFramePr>
            <p:xfrm>
              <a:off x="4499992" y="2048272"/>
              <a:ext cx="2286000" cy="13716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34" name="テキスト ボックス 33"/>
              <p:cNvSpPr txBox="1"/>
              <p:nvPr/>
            </p:nvSpPr>
            <p:spPr>
              <a:xfrm>
                <a:off x="4747215" y="2120280"/>
                <a:ext cx="6543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b="1" dirty="0" smtClean="0">
                    <a:latin typeface="Arial" pitchFamily="34" charset="0"/>
                    <a:cs typeface="Arial" pitchFamily="34" charset="0"/>
                  </a:rPr>
                  <a:t>PL </a:t>
                </a:r>
                <a:r>
                  <a:rPr lang="en-US" altLang="ja-JP" sz="1000" dirty="0" smtClean="0">
                    <a:latin typeface="Arial" pitchFamily="34" charset="0"/>
                    <a:cs typeface="Arial" pitchFamily="34" charset="0"/>
                  </a:rPr>
                  <a:t>(cm)</a:t>
                </a:r>
                <a:endParaRPr kumimoji="1" lang="ja-JP" alt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5" name="下矢印 54"/>
            <p:cNvSpPr/>
            <p:nvPr/>
          </p:nvSpPr>
          <p:spPr>
            <a:xfrm>
              <a:off x="5543521" y="2175360"/>
              <a:ext cx="45719" cy="144016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下矢印 55"/>
            <p:cNvSpPr/>
            <p:nvPr/>
          </p:nvSpPr>
          <p:spPr>
            <a:xfrm>
              <a:off x="5327497" y="2607408"/>
              <a:ext cx="45719" cy="144016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88032" y="3625552"/>
            <a:ext cx="2286000" cy="1371600"/>
            <a:chOff x="188640" y="3625552"/>
            <a:chExt cx="2286000" cy="1371600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188640" y="3625552"/>
              <a:ext cx="2286000" cy="1371600"/>
              <a:chOff x="188640" y="5141168"/>
              <a:chExt cx="2286000" cy="1371600"/>
            </a:xfrm>
          </p:grpSpPr>
          <p:graphicFrame>
            <p:nvGraphicFramePr>
              <p:cNvPr id="11" name="グラフ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41364213"/>
                  </p:ext>
                </p:extLst>
              </p:nvPr>
            </p:nvGraphicFramePr>
            <p:xfrm>
              <a:off x="188640" y="5141168"/>
              <a:ext cx="2286000" cy="13716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sp>
            <p:nvSpPr>
              <p:cNvPr id="14" name="テキスト ボックス 13"/>
              <p:cNvSpPr txBox="1"/>
              <p:nvPr/>
            </p:nvSpPr>
            <p:spPr>
              <a:xfrm>
                <a:off x="469304" y="5213176"/>
                <a:ext cx="76335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b="1" dirty="0" smtClean="0">
                    <a:latin typeface="Arial" pitchFamily="34" charset="0"/>
                    <a:cs typeface="Arial" pitchFamily="34" charset="0"/>
                  </a:rPr>
                  <a:t>FLL </a:t>
                </a:r>
                <a:r>
                  <a:rPr kumimoji="1" lang="en-US" altLang="ja-JP" sz="1000" dirty="0" smtClean="0">
                    <a:latin typeface="Arial" pitchFamily="34" charset="0"/>
                    <a:cs typeface="Arial" pitchFamily="34" charset="0"/>
                  </a:rPr>
                  <a:t>(cm)*</a:t>
                </a:r>
                <a:endParaRPr kumimoji="1" lang="ja-JP" alt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7" name="下矢印 56"/>
            <p:cNvSpPr/>
            <p:nvPr/>
          </p:nvSpPr>
          <p:spPr>
            <a:xfrm>
              <a:off x="1052736" y="3985592"/>
              <a:ext cx="45719" cy="144016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下矢印 57"/>
            <p:cNvSpPr/>
            <p:nvPr/>
          </p:nvSpPr>
          <p:spPr>
            <a:xfrm>
              <a:off x="1268760" y="4057600"/>
              <a:ext cx="45719" cy="144016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3281923"/>
              </p:ext>
            </p:extLst>
          </p:nvPr>
        </p:nvGraphicFramePr>
        <p:xfrm>
          <a:off x="2394520" y="3615520"/>
          <a:ext cx="23400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5" name="テキスト ボックス 34"/>
          <p:cNvSpPr txBox="1"/>
          <p:nvPr/>
        </p:nvSpPr>
        <p:spPr>
          <a:xfrm>
            <a:off x="2717621" y="3694692"/>
            <a:ext cx="7954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dirty="0" smtClean="0">
                <a:latin typeface="Arial" pitchFamily="34" charset="0"/>
                <a:cs typeface="Arial" pitchFamily="34" charset="0"/>
              </a:rPr>
              <a:t>PN </a:t>
            </a: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(count)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下矢印 58"/>
          <p:cNvSpPr/>
          <p:nvPr/>
        </p:nvSpPr>
        <p:spPr>
          <a:xfrm>
            <a:off x="3914721" y="4129608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下矢印 59"/>
          <p:cNvSpPr/>
          <p:nvPr/>
        </p:nvSpPr>
        <p:spPr>
          <a:xfrm>
            <a:off x="3626689" y="3707904"/>
            <a:ext cx="45719" cy="14401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下矢印 64"/>
          <p:cNvSpPr/>
          <p:nvPr/>
        </p:nvSpPr>
        <p:spPr>
          <a:xfrm>
            <a:off x="4320480" y="5360640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下矢印 65"/>
          <p:cNvSpPr/>
          <p:nvPr/>
        </p:nvSpPr>
        <p:spPr>
          <a:xfrm>
            <a:off x="4130745" y="5144616"/>
            <a:ext cx="45719" cy="14401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下矢印 66"/>
          <p:cNvSpPr/>
          <p:nvPr/>
        </p:nvSpPr>
        <p:spPr>
          <a:xfrm>
            <a:off x="5976664" y="5144616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下矢印 67"/>
          <p:cNvSpPr/>
          <p:nvPr/>
        </p:nvSpPr>
        <p:spPr>
          <a:xfrm>
            <a:off x="5832648" y="5144616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下矢印 72"/>
          <p:cNvSpPr/>
          <p:nvPr/>
        </p:nvSpPr>
        <p:spPr>
          <a:xfrm>
            <a:off x="3546648" y="6883152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下矢印 73"/>
          <p:cNvSpPr/>
          <p:nvPr/>
        </p:nvSpPr>
        <p:spPr>
          <a:xfrm>
            <a:off x="3284905" y="6667128"/>
            <a:ext cx="45719" cy="14401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5" name="グループ化 74"/>
          <p:cNvGrpSpPr/>
          <p:nvPr/>
        </p:nvGrpSpPr>
        <p:grpSpPr>
          <a:xfrm>
            <a:off x="2466528" y="6519664"/>
            <a:ext cx="2286000" cy="1371600"/>
            <a:chOff x="188640" y="3419872"/>
            <a:chExt cx="2286000" cy="1371600"/>
          </a:xfrm>
        </p:grpSpPr>
        <p:graphicFrame>
          <p:nvGraphicFramePr>
            <p:cNvPr id="76" name="グラフ 7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845175"/>
                </p:ext>
              </p:extLst>
            </p:nvPr>
          </p:nvGraphicFramePr>
          <p:xfrm>
            <a:off x="188640" y="3419872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sp>
          <p:nvSpPr>
            <p:cNvPr id="77" name="テキスト ボックス 76"/>
            <p:cNvSpPr txBox="1"/>
            <p:nvPr/>
          </p:nvSpPr>
          <p:spPr>
            <a:xfrm>
              <a:off x="1711417" y="3500125"/>
              <a:ext cx="69121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 pitchFamily="34" charset="0"/>
                  <a:cs typeface="Arial" pitchFamily="34" charset="0"/>
                </a:rPr>
                <a:t>NSC </a:t>
              </a:r>
              <a:r>
                <a:rPr kumimoji="1" lang="en-US" altLang="ja-JP" sz="1000" dirty="0" smtClean="0">
                  <a:latin typeface="Arial" pitchFamily="34" charset="0"/>
                  <a:cs typeface="Arial" pitchFamily="34" charset="0"/>
                </a:rPr>
                <a:t>(%)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8" name="下矢印 77"/>
          <p:cNvSpPr/>
          <p:nvPr/>
        </p:nvSpPr>
        <p:spPr>
          <a:xfrm>
            <a:off x="5453538" y="7539426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下矢印 78"/>
          <p:cNvSpPr/>
          <p:nvPr/>
        </p:nvSpPr>
        <p:spPr>
          <a:xfrm>
            <a:off x="5453538" y="7287398"/>
            <a:ext cx="45719" cy="14401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480966" y="7236296"/>
            <a:ext cx="8435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Mean of TS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480966" y="7488324"/>
            <a:ext cx="9845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itchFamily="34" charset="0"/>
                <a:cs typeface="Arial" pitchFamily="34" charset="0"/>
              </a:rPr>
              <a:t>Mean of H193</a:t>
            </a:r>
            <a:endParaRPr kumimoji="1" lang="ja-JP" alt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288032" y="6519664"/>
            <a:ext cx="2286000" cy="1371600"/>
            <a:chOff x="188640" y="6519664"/>
            <a:chExt cx="2286000" cy="1371600"/>
          </a:xfrm>
        </p:grpSpPr>
        <p:graphicFrame>
          <p:nvGraphicFramePr>
            <p:cNvPr id="20" name="グラフ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50452"/>
                </p:ext>
              </p:extLst>
            </p:nvPr>
          </p:nvGraphicFramePr>
          <p:xfrm>
            <a:off x="188640" y="6519664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grpSp>
          <p:nvGrpSpPr>
            <p:cNvPr id="84" name="グループ化 83"/>
            <p:cNvGrpSpPr/>
            <p:nvPr/>
          </p:nvGrpSpPr>
          <p:grpSpPr>
            <a:xfrm>
              <a:off x="1124744" y="6523112"/>
              <a:ext cx="288032" cy="216024"/>
              <a:chOff x="1124744" y="6732240"/>
              <a:chExt cx="288032" cy="216024"/>
            </a:xfrm>
          </p:grpSpPr>
          <p:sp>
            <p:nvSpPr>
              <p:cNvPr id="69" name="下矢印 68"/>
              <p:cNvSpPr/>
              <p:nvPr/>
            </p:nvSpPr>
            <p:spPr>
              <a:xfrm>
                <a:off x="1367057" y="6804248"/>
                <a:ext cx="45719" cy="144016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下矢印 69"/>
              <p:cNvSpPr/>
              <p:nvPr/>
            </p:nvSpPr>
            <p:spPr>
              <a:xfrm>
                <a:off x="1124744" y="6732240"/>
                <a:ext cx="45719" cy="144016"/>
              </a:xfrm>
              <a:prstGeom prst="down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テキスト ボックス 82"/>
            <p:cNvSpPr txBox="1"/>
            <p:nvPr/>
          </p:nvSpPr>
          <p:spPr>
            <a:xfrm>
              <a:off x="1530901" y="6595700"/>
              <a:ext cx="889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" pitchFamily="34" charset="0"/>
                  <a:cs typeface="Arial" pitchFamily="34" charset="0"/>
                </a:rPr>
                <a:t>DTH</a:t>
              </a:r>
              <a:r>
                <a:rPr lang="ja-JP" altLang="en-US" sz="1000" b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(days)*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288032" y="5072608"/>
            <a:ext cx="2286000" cy="1371600"/>
            <a:chOff x="-2835696" y="4640560"/>
            <a:chExt cx="2286000" cy="1371600"/>
          </a:xfrm>
        </p:grpSpPr>
        <p:grpSp>
          <p:nvGrpSpPr>
            <p:cNvPr id="82" name="グループ化 81"/>
            <p:cNvGrpSpPr/>
            <p:nvPr/>
          </p:nvGrpSpPr>
          <p:grpSpPr>
            <a:xfrm>
              <a:off x="-2835696" y="4640560"/>
              <a:ext cx="2286000" cy="1371600"/>
              <a:chOff x="7263680" y="3560440"/>
              <a:chExt cx="2286000" cy="1371600"/>
            </a:xfrm>
          </p:grpSpPr>
          <p:graphicFrame>
            <p:nvGraphicFramePr>
              <p:cNvPr id="85" name="グラフ 8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57189013"/>
                  </p:ext>
                </p:extLst>
              </p:nvPr>
            </p:nvGraphicFramePr>
            <p:xfrm>
              <a:off x="7263680" y="3560440"/>
              <a:ext cx="2286000" cy="13716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sp>
            <p:nvSpPr>
              <p:cNvPr id="86" name="テキスト ボックス 85"/>
              <p:cNvSpPr txBox="1"/>
              <p:nvPr/>
            </p:nvSpPr>
            <p:spPr>
              <a:xfrm>
                <a:off x="8574993" y="3633028"/>
                <a:ext cx="93006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b="1" dirty="0" smtClean="0">
                    <a:latin typeface="Arial" pitchFamily="34" charset="0"/>
                    <a:cs typeface="Arial" pitchFamily="34" charset="0"/>
                  </a:rPr>
                  <a:t>1000GW</a:t>
                </a:r>
                <a:r>
                  <a:rPr lang="ja-JP" altLang="en-US" sz="1000" b="1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1" lang="en-US" altLang="ja-JP" sz="1000" dirty="0" smtClean="0">
                    <a:latin typeface="Arial" pitchFamily="34" charset="0"/>
                    <a:cs typeface="Arial" pitchFamily="34" charset="0"/>
                  </a:rPr>
                  <a:t>(g)*</a:t>
                </a:r>
                <a:endParaRPr kumimoji="1" lang="ja-JP" alt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7" name="下矢印 86"/>
            <p:cNvSpPr/>
            <p:nvPr/>
          </p:nvSpPr>
          <p:spPr>
            <a:xfrm>
              <a:off x="-1792167" y="4928592"/>
              <a:ext cx="45719" cy="144016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下矢印 87"/>
            <p:cNvSpPr/>
            <p:nvPr/>
          </p:nvSpPr>
          <p:spPr>
            <a:xfrm>
              <a:off x="-1288111" y="5360640"/>
              <a:ext cx="45719" cy="144016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4599384" y="3615520"/>
            <a:ext cx="2286000" cy="1371600"/>
            <a:chOff x="4509120" y="3560440"/>
            <a:chExt cx="2286000" cy="1371600"/>
          </a:xfrm>
        </p:grpSpPr>
        <p:graphicFrame>
          <p:nvGraphicFramePr>
            <p:cNvPr id="90" name="グラフ 8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33976110"/>
                </p:ext>
              </p:extLst>
            </p:nvPr>
          </p:nvGraphicFramePr>
          <p:xfrm>
            <a:off x="4509120" y="3560440"/>
            <a:ext cx="2286000" cy="137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sp>
          <p:nvSpPr>
            <p:cNvPr id="91" name="テキスト ボックス 90"/>
            <p:cNvSpPr txBox="1"/>
            <p:nvPr/>
          </p:nvSpPr>
          <p:spPr>
            <a:xfrm>
              <a:off x="4764975" y="3639032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smtClean="0">
                  <a:latin typeface="Arial" pitchFamily="34" charset="0"/>
                  <a:cs typeface="Arial" pitchFamily="34" charset="0"/>
                </a:rPr>
                <a:t>SN</a:t>
              </a:r>
            </a:p>
            <a:p>
              <a:r>
                <a:rPr lang="en-US" altLang="ja-JP" sz="1000" dirty="0" smtClean="0">
                  <a:latin typeface="Arial" pitchFamily="34" charset="0"/>
                  <a:cs typeface="Arial" pitchFamily="34" charset="0"/>
                </a:rPr>
                <a:t>(count)</a:t>
              </a:r>
              <a:endParaRPr kumimoji="1" lang="ja-JP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2" name="下矢印 91"/>
          <p:cNvSpPr/>
          <p:nvPr/>
        </p:nvSpPr>
        <p:spPr>
          <a:xfrm>
            <a:off x="5561777" y="3779912"/>
            <a:ext cx="45719" cy="144016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下矢印 92"/>
          <p:cNvSpPr/>
          <p:nvPr/>
        </p:nvSpPr>
        <p:spPr>
          <a:xfrm>
            <a:off x="5777801" y="3635896"/>
            <a:ext cx="45719" cy="14401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 rot="16200000">
            <a:off x="-210573" y="1170179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 rot="16200000">
            <a:off x="-210573" y="2629514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 rot="16200000">
            <a:off x="-210573" y="4088849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 rot="16200000">
            <a:off x="-210573" y="5548184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 rot="16200000">
            <a:off x="-210573" y="7007520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54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65</Words>
  <Application>Microsoft Office PowerPoint</Application>
  <PresentationFormat>画面に合わせる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Kazuki Matsubara</dc:creator>
  <cp:lastModifiedBy>松原　一樹</cp:lastModifiedBy>
  <cp:revision>53</cp:revision>
  <cp:lastPrinted>2012-06-21T07:55:59Z</cp:lastPrinted>
  <dcterms:created xsi:type="dcterms:W3CDTF">2012-03-20T09:56:08Z</dcterms:created>
  <dcterms:modified xsi:type="dcterms:W3CDTF">2015-12-14T08:02:12Z</dcterms:modified>
</cp:coreProperties>
</file>