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55" autoAdjust="0"/>
    <p:restoredTop sz="94660"/>
  </p:normalViewPr>
  <p:slideViewPr>
    <p:cSldViewPr>
      <p:cViewPr varScale="1">
        <p:scale>
          <a:sx n="85" d="100"/>
          <a:sy n="85" d="100"/>
        </p:scale>
        <p:origin x="282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Biomass!$M$14:$P$14</c:f>
                <c:numCache>
                  <c:formatCode>General</c:formatCode>
                  <c:ptCount val="4"/>
                  <c:pt idx="0">
                    <c:v>59.213127298297948</c:v>
                  </c:pt>
                  <c:pt idx="1">
                    <c:v>59.155538859668738</c:v>
                  </c:pt>
                  <c:pt idx="2">
                    <c:v>49.226009385283305</c:v>
                  </c:pt>
                  <c:pt idx="3">
                    <c:v>45.085474379227733</c:v>
                  </c:pt>
                </c:numCache>
              </c:numRef>
            </c:plus>
            <c:minus>
              <c:numRef>
                <c:f>Biomass!$M$14:$P$14</c:f>
                <c:numCache>
                  <c:formatCode>General</c:formatCode>
                  <c:ptCount val="4"/>
                  <c:pt idx="0">
                    <c:v>59.213127298297948</c:v>
                  </c:pt>
                  <c:pt idx="1">
                    <c:v>59.155538859668738</c:v>
                  </c:pt>
                  <c:pt idx="2">
                    <c:v>49.226009385283305</c:v>
                  </c:pt>
                  <c:pt idx="3">
                    <c:v>45.085474379227733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Biomass!$M$13:$P$13</c:f>
              <c:numCache>
                <c:formatCode>General</c:formatCode>
                <c:ptCount val="4"/>
                <c:pt idx="0">
                  <c:v>551.22222222222217</c:v>
                </c:pt>
                <c:pt idx="1">
                  <c:v>866.4</c:v>
                </c:pt>
                <c:pt idx="2">
                  <c:v>668.8</c:v>
                </c:pt>
                <c:pt idx="3">
                  <c:v>679.8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17"/>
        <c:axId val="202897000"/>
        <c:axId val="202897384"/>
      </c:barChart>
      <c:catAx>
        <c:axId val="202897000"/>
        <c:scaling>
          <c:orientation val="minMax"/>
        </c:scaling>
        <c:delete val="1"/>
        <c:axPos val="b"/>
        <c:majorTickMark val="none"/>
        <c:minorTickMark val="none"/>
        <c:tickLblPos val="nextTo"/>
        <c:crossAx val="202897384"/>
        <c:crosses val="autoZero"/>
        <c:auto val="1"/>
        <c:lblAlgn val="ctr"/>
        <c:lblOffset val="100"/>
        <c:noMultiLvlLbl val="0"/>
      </c:catAx>
      <c:valAx>
        <c:axId val="202897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2897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DTH!$L$14:$O$14</c:f>
                <c:numCache>
                  <c:formatCode>General</c:formatCode>
                  <c:ptCount val="4"/>
                  <c:pt idx="0">
                    <c:v>0.83333333333333337</c:v>
                  </c:pt>
                  <c:pt idx="1">
                    <c:v>0.69920589878010098</c:v>
                  </c:pt>
                  <c:pt idx="2">
                    <c:v>1.2247448713915889</c:v>
                  </c:pt>
                  <c:pt idx="3">
                    <c:v>0.89442719099991586</c:v>
                  </c:pt>
                </c:numCache>
              </c:numRef>
            </c:plus>
            <c:minus>
              <c:numRef>
                <c:f>DTH!$L$14:$O$14</c:f>
                <c:numCache>
                  <c:formatCode>General</c:formatCode>
                  <c:ptCount val="4"/>
                  <c:pt idx="0">
                    <c:v>0.83333333333333337</c:v>
                  </c:pt>
                  <c:pt idx="1">
                    <c:v>0.69920589878010098</c:v>
                  </c:pt>
                  <c:pt idx="2">
                    <c:v>1.2247448713915889</c:v>
                  </c:pt>
                  <c:pt idx="3">
                    <c:v>0.89442719099991586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DTH!$L$13:$O$13</c:f>
              <c:numCache>
                <c:formatCode>General</c:formatCode>
                <c:ptCount val="4"/>
                <c:pt idx="0">
                  <c:v>108.22222222222223</c:v>
                </c:pt>
                <c:pt idx="1">
                  <c:v>110.4</c:v>
                </c:pt>
                <c:pt idx="2">
                  <c:v>120</c:v>
                </c:pt>
                <c:pt idx="3">
                  <c:v>105.6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5707408"/>
        <c:axId val="205707800"/>
      </c:barChart>
      <c:catAx>
        <c:axId val="205707408"/>
        <c:scaling>
          <c:orientation val="minMax"/>
        </c:scaling>
        <c:delete val="1"/>
        <c:axPos val="b"/>
        <c:majorTickMark val="none"/>
        <c:minorTickMark val="none"/>
        <c:tickLblPos val="nextTo"/>
        <c:crossAx val="205707800"/>
        <c:crosses val="autoZero"/>
        <c:auto val="1"/>
        <c:lblAlgn val="ctr"/>
        <c:lblOffset val="100"/>
        <c:noMultiLvlLbl val="0"/>
      </c:catAx>
      <c:valAx>
        <c:axId val="205707800"/>
        <c:scaling>
          <c:orientation val="minMax"/>
          <c:max val="12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570740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Biomass!$M$30:$P$30</c:f>
                <c:numCache>
                  <c:formatCode>General</c:formatCode>
                  <c:ptCount val="4"/>
                  <c:pt idx="0">
                    <c:v>82.454532925728216</c:v>
                  </c:pt>
                  <c:pt idx="1">
                    <c:v>49.15293593582291</c:v>
                  </c:pt>
                  <c:pt idx="2">
                    <c:v>85.980811812869035</c:v>
                  </c:pt>
                  <c:pt idx="3">
                    <c:v>68.40833282576034</c:v>
                  </c:pt>
                </c:numCache>
              </c:numRef>
            </c:plus>
            <c:minus>
              <c:numRef>
                <c:f>Biomass!$M$30:$P$30</c:f>
                <c:numCache>
                  <c:formatCode>General</c:formatCode>
                  <c:ptCount val="4"/>
                  <c:pt idx="0">
                    <c:v>82.454532925728216</c:v>
                  </c:pt>
                  <c:pt idx="1">
                    <c:v>49.15293593582291</c:v>
                  </c:pt>
                  <c:pt idx="2">
                    <c:v>85.980811812869035</c:v>
                  </c:pt>
                  <c:pt idx="3">
                    <c:v>68.40833282576034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Biomass!$M$29:$P$29</c:f>
              <c:numCache>
                <c:formatCode>General</c:formatCode>
                <c:ptCount val="4"/>
                <c:pt idx="0">
                  <c:v>1066.6666666666667</c:v>
                </c:pt>
                <c:pt idx="1">
                  <c:v>1049.7</c:v>
                </c:pt>
                <c:pt idx="2">
                  <c:v>1500.2</c:v>
                </c:pt>
                <c:pt idx="3">
                  <c:v>883.8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4110232"/>
        <c:axId val="4073264"/>
      </c:barChart>
      <c:catAx>
        <c:axId val="204110232"/>
        <c:scaling>
          <c:orientation val="minMax"/>
        </c:scaling>
        <c:delete val="1"/>
        <c:axPos val="b"/>
        <c:majorTickMark val="none"/>
        <c:minorTickMark val="none"/>
        <c:tickLblPos val="nextTo"/>
        <c:crossAx val="4073264"/>
        <c:crosses val="autoZero"/>
        <c:auto val="1"/>
        <c:lblAlgn val="ctr"/>
        <c:lblOffset val="100"/>
        <c:noMultiLvlLbl val="0"/>
      </c:catAx>
      <c:valAx>
        <c:axId val="4073264"/>
        <c:scaling>
          <c:orientation val="minMax"/>
          <c:max val="16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4110232"/>
        <c:crosses val="autoZero"/>
        <c:crossBetween val="between"/>
        <c:majorUnit val="4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Biomass!$M$50:$P$50</c:f>
                <c:numCache>
                  <c:formatCode>General</c:formatCode>
                  <c:ptCount val="4"/>
                  <c:pt idx="0">
                    <c:v>1.5574275941788582</c:v>
                  </c:pt>
                  <c:pt idx="1">
                    <c:v>1.7373484544112325</c:v>
                  </c:pt>
                  <c:pt idx="2">
                    <c:v>1.216220947460686</c:v>
                  </c:pt>
                  <c:pt idx="3">
                    <c:v>1.0969939951734575</c:v>
                  </c:pt>
                </c:numCache>
              </c:numRef>
            </c:plus>
            <c:minus>
              <c:numRef>
                <c:f>Biomass!$M$50:$P$50</c:f>
                <c:numCache>
                  <c:formatCode>General</c:formatCode>
                  <c:ptCount val="4"/>
                  <c:pt idx="0">
                    <c:v>1.5574275941788582</c:v>
                  </c:pt>
                  <c:pt idx="1">
                    <c:v>1.7373484544112325</c:v>
                  </c:pt>
                  <c:pt idx="2">
                    <c:v>1.216220947460686</c:v>
                  </c:pt>
                  <c:pt idx="3">
                    <c:v>1.0969939951734575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Biomass!$M$49:$P$49</c:f>
              <c:numCache>
                <c:formatCode>General</c:formatCode>
                <c:ptCount val="4"/>
                <c:pt idx="0">
                  <c:v>33.976372924727052</c:v>
                </c:pt>
                <c:pt idx="1">
                  <c:v>45.147431497664435</c:v>
                </c:pt>
                <c:pt idx="2">
                  <c:v>30.710726113688853</c:v>
                </c:pt>
                <c:pt idx="3">
                  <c:v>43.461794351868733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4417128"/>
        <c:axId val="204417512"/>
      </c:barChart>
      <c:catAx>
        <c:axId val="204417128"/>
        <c:scaling>
          <c:orientation val="minMax"/>
        </c:scaling>
        <c:delete val="1"/>
        <c:axPos val="b"/>
        <c:majorTickMark val="none"/>
        <c:minorTickMark val="none"/>
        <c:tickLblPos val="nextTo"/>
        <c:crossAx val="204417512"/>
        <c:crosses val="autoZero"/>
        <c:auto val="1"/>
        <c:lblAlgn val="ctr"/>
        <c:lblOffset val="100"/>
        <c:noMultiLvlLbl val="0"/>
      </c:catAx>
      <c:valAx>
        <c:axId val="2044175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4417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CLPLPN!$S$14:$V$14</c:f>
                <c:numCache>
                  <c:formatCode>General</c:formatCode>
                  <c:ptCount val="4"/>
                  <c:pt idx="0">
                    <c:v>5.3373596802436074</c:v>
                  </c:pt>
                  <c:pt idx="1">
                    <c:v>2.8097204289553255</c:v>
                  </c:pt>
                  <c:pt idx="2">
                    <c:v>3.5212668174962158</c:v>
                  </c:pt>
                  <c:pt idx="3">
                    <c:v>2.3984578378616512</c:v>
                  </c:pt>
                </c:numCache>
              </c:numRef>
            </c:plus>
            <c:minus>
              <c:numRef>
                <c:f>CLPLPN!$S$14:$V$14</c:f>
                <c:numCache>
                  <c:formatCode>General</c:formatCode>
                  <c:ptCount val="4"/>
                  <c:pt idx="0">
                    <c:v>5.3373596802436074</c:v>
                  </c:pt>
                  <c:pt idx="1">
                    <c:v>2.8097204289553255</c:v>
                  </c:pt>
                  <c:pt idx="2">
                    <c:v>3.5212668174962158</c:v>
                  </c:pt>
                  <c:pt idx="3">
                    <c:v>2.3984578378616512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CLPLPN!$S$13:$V$13</c:f>
              <c:numCache>
                <c:formatCode>General</c:formatCode>
                <c:ptCount val="4"/>
                <c:pt idx="0">
                  <c:v>95.958282828282819</c:v>
                </c:pt>
                <c:pt idx="1">
                  <c:v>88.501999999999995</c:v>
                </c:pt>
                <c:pt idx="2">
                  <c:v>138.27199999999999</c:v>
                </c:pt>
                <c:pt idx="3">
                  <c:v>72.66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4632648"/>
        <c:axId val="204633032"/>
      </c:barChart>
      <c:catAx>
        <c:axId val="204632648"/>
        <c:scaling>
          <c:orientation val="minMax"/>
        </c:scaling>
        <c:delete val="1"/>
        <c:axPos val="b"/>
        <c:majorTickMark val="none"/>
        <c:minorTickMark val="none"/>
        <c:tickLblPos val="nextTo"/>
        <c:crossAx val="204633032"/>
        <c:crosses val="autoZero"/>
        <c:auto val="1"/>
        <c:lblAlgn val="ctr"/>
        <c:lblOffset val="100"/>
        <c:noMultiLvlLbl val="0"/>
      </c:catAx>
      <c:valAx>
        <c:axId val="204633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463264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CLPLPN!$S$47:$V$47</c:f>
                <c:numCache>
                  <c:formatCode>General</c:formatCode>
                  <c:ptCount val="4"/>
                  <c:pt idx="0">
                    <c:v>0.54047610205839425</c:v>
                  </c:pt>
                  <c:pt idx="1">
                    <c:v>0.7282276811242171</c:v>
                  </c:pt>
                  <c:pt idx="2">
                    <c:v>1.043704939147073</c:v>
                  </c:pt>
                  <c:pt idx="3">
                    <c:v>0.47526834525349854</c:v>
                  </c:pt>
                </c:numCache>
              </c:numRef>
            </c:plus>
            <c:minus>
              <c:numRef>
                <c:f>CLPLPN!$S$47:$V$47</c:f>
                <c:numCache>
                  <c:formatCode>General</c:formatCode>
                  <c:ptCount val="4"/>
                  <c:pt idx="0">
                    <c:v>0.54047610205839425</c:v>
                  </c:pt>
                  <c:pt idx="1">
                    <c:v>0.7282276811242171</c:v>
                  </c:pt>
                  <c:pt idx="2">
                    <c:v>1.043704939147073</c:v>
                  </c:pt>
                  <c:pt idx="3">
                    <c:v>0.47526834525349854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CLPLPN!$S$46:$V$46</c:f>
              <c:numCache>
                <c:formatCode>General</c:formatCode>
                <c:ptCount val="4"/>
                <c:pt idx="0">
                  <c:v>26.896161616161617</c:v>
                </c:pt>
                <c:pt idx="1">
                  <c:v>28.913999999999998</c:v>
                </c:pt>
                <c:pt idx="2">
                  <c:v>34.272000000000006</c:v>
                </c:pt>
                <c:pt idx="3">
                  <c:v>24.804000000000002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2359504"/>
        <c:axId val="202361464"/>
      </c:barChart>
      <c:catAx>
        <c:axId val="202359504"/>
        <c:scaling>
          <c:orientation val="minMax"/>
        </c:scaling>
        <c:delete val="1"/>
        <c:axPos val="b"/>
        <c:majorTickMark val="none"/>
        <c:minorTickMark val="none"/>
        <c:tickLblPos val="nextTo"/>
        <c:crossAx val="202361464"/>
        <c:crosses val="autoZero"/>
        <c:auto val="1"/>
        <c:lblAlgn val="ctr"/>
        <c:lblOffset val="100"/>
        <c:noMultiLvlLbl val="0"/>
      </c:catAx>
      <c:valAx>
        <c:axId val="202361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2359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CLPLPN!$S$30:$V$30</c:f>
                <c:numCache>
                  <c:formatCode>General</c:formatCode>
                  <c:ptCount val="4"/>
                  <c:pt idx="0">
                    <c:v>0.73568992749764306</c:v>
                  </c:pt>
                  <c:pt idx="1">
                    <c:v>0.57821564604681319</c:v>
                  </c:pt>
                  <c:pt idx="2">
                    <c:v>0.50695167422546317</c:v>
                  </c:pt>
                  <c:pt idx="3">
                    <c:v>1.0009995004993759</c:v>
                  </c:pt>
                </c:numCache>
              </c:numRef>
            </c:plus>
            <c:minus>
              <c:numRef>
                <c:f>CLPLPN!$S$30:$V$30</c:f>
                <c:numCache>
                  <c:formatCode>General</c:formatCode>
                  <c:ptCount val="4"/>
                  <c:pt idx="0">
                    <c:v>0.73568992749764306</c:v>
                  </c:pt>
                  <c:pt idx="1">
                    <c:v>0.57821564604681319</c:v>
                  </c:pt>
                  <c:pt idx="2">
                    <c:v>0.50695167422546317</c:v>
                  </c:pt>
                  <c:pt idx="3">
                    <c:v>1.0009995004993759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CLPLPN!$S$29:$V$29</c:f>
              <c:numCache>
                <c:formatCode>General</c:formatCode>
                <c:ptCount val="4"/>
                <c:pt idx="0">
                  <c:v>8.0272727272727273</c:v>
                </c:pt>
                <c:pt idx="1">
                  <c:v>10.490000000000002</c:v>
                </c:pt>
                <c:pt idx="2">
                  <c:v>8.2799999999999994</c:v>
                </c:pt>
                <c:pt idx="3">
                  <c:v>11.42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2362248"/>
        <c:axId val="205296976"/>
      </c:barChart>
      <c:catAx>
        <c:axId val="202362248"/>
        <c:scaling>
          <c:orientation val="minMax"/>
        </c:scaling>
        <c:delete val="1"/>
        <c:axPos val="b"/>
        <c:majorTickMark val="none"/>
        <c:minorTickMark val="none"/>
        <c:tickLblPos val="nextTo"/>
        <c:crossAx val="205296976"/>
        <c:crosses val="autoZero"/>
        <c:auto val="1"/>
        <c:lblAlgn val="ctr"/>
        <c:lblOffset val="100"/>
        <c:noMultiLvlLbl val="0"/>
      </c:catAx>
      <c:valAx>
        <c:axId val="205296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2362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SN!$P$14:$S$14</c:f>
                <c:numCache>
                  <c:formatCode>General</c:formatCode>
                  <c:ptCount val="4"/>
                  <c:pt idx="0">
                    <c:v>10.124406704153634</c:v>
                  </c:pt>
                  <c:pt idx="1">
                    <c:v>16.400677492781274</c:v>
                  </c:pt>
                  <c:pt idx="2">
                    <c:v>14.376821623710851</c:v>
                  </c:pt>
                  <c:pt idx="3">
                    <c:v>8.4212231890622569</c:v>
                  </c:pt>
                </c:numCache>
              </c:numRef>
            </c:plus>
            <c:minus>
              <c:numRef>
                <c:f>SN!$P$14:$S$14</c:f>
                <c:numCache>
                  <c:formatCode>General</c:formatCode>
                  <c:ptCount val="4"/>
                  <c:pt idx="0">
                    <c:v>10.124406704153634</c:v>
                  </c:pt>
                  <c:pt idx="1">
                    <c:v>16.400677492781274</c:v>
                  </c:pt>
                  <c:pt idx="2">
                    <c:v>14.376821623710851</c:v>
                  </c:pt>
                  <c:pt idx="3">
                    <c:v>8.4212231890622569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SN!$P$13:$S$13</c:f>
              <c:numCache>
                <c:formatCode>General</c:formatCode>
                <c:ptCount val="4"/>
                <c:pt idx="0">
                  <c:v>187.21111111111111</c:v>
                </c:pt>
                <c:pt idx="1">
                  <c:v>208.3</c:v>
                </c:pt>
                <c:pt idx="2">
                  <c:v>244.04000000000002</c:v>
                </c:pt>
                <c:pt idx="3">
                  <c:v>144.11999999999998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5297760"/>
        <c:axId val="205298152"/>
      </c:barChart>
      <c:catAx>
        <c:axId val="205297760"/>
        <c:scaling>
          <c:orientation val="minMax"/>
        </c:scaling>
        <c:delete val="1"/>
        <c:axPos val="b"/>
        <c:majorTickMark val="none"/>
        <c:minorTickMark val="none"/>
        <c:tickLblPos val="nextTo"/>
        <c:crossAx val="205298152"/>
        <c:crosses val="autoZero"/>
        <c:auto val="1"/>
        <c:lblAlgn val="ctr"/>
        <c:lblOffset val="100"/>
        <c:noMultiLvlLbl val="0"/>
      </c:catAx>
      <c:valAx>
        <c:axId val="2052981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5297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'1000GW'!$M$14:$P$14</c:f>
                <c:numCache>
                  <c:formatCode>General</c:formatCode>
                  <c:ptCount val="4"/>
                  <c:pt idx="0">
                    <c:v>0.95749673628686727</c:v>
                  </c:pt>
                  <c:pt idx="1">
                    <c:v>0.34833572566961485</c:v>
                  </c:pt>
                  <c:pt idx="2">
                    <c:v>0.47467883879524131</c:v>
                  </c:pt>
                  <c:pt idx="3">
                    <c:v>0.36578682316343608</c:v>
                  </c:pt>
                </c:numCache>
              </c:numRef>
            </c:plus>
            <c:minus>
              <c:numRef>
                <c:f>'1000GW'!$M$14:$P$14</c:f>
                <c:numCache>
                  <c:formatCode>General</c:formatCode>
                  <c:ptCount val="4"/>
                  <c:pt idx="0">
                    <c:v>0.95749673628686727</c:v>
                  </c:pt>
                  <c:pt idx="1">
                    <c:v>0.34833572566961485</c:v>
                  </c:pt>
                  <c:pt idx="2">
                    <c:v>0.47467883879524131</c:v>
                  </c:pt>
                  <c:pt idx="3">
                    <c:v>0.36578682316343608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'1000GW'!$M$13:$P$13</c:f>
              <c:numCache>
                <c:formatCode>General</c:formatCode>
                <c:ptCount val="4"/>
                <c:pt idx="0">
                  <c:v>28.986666666666672</c:v>
                </c:pt>
                <c:pt idx="1">
                  <c:v>27.433999999999997</c:v>
                </c:pt>
                <c:pt idx="2">
                  <c:v>26.607999999999997</c:v>
                </c:pt>
                <c:pt idx="3">
                  <c:v>29.520000000000003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5298936"/>
        <c:axId val="205299328"/>
      </c:barChart>
      <c:catAx>
        <c:axId val="205298936"/>
        <c:scaling>
          <c:orientation val="minMax"/>
        </c:scaling>
        <c:delete val="1"/>
        <c:axPos val="b"/>
        <c:majorTickMark val="none"/>
        <c:minorTickMark val="none"/>
        <c:tickLblPos val="nextTo"/>
        <c:crossAx val="205299328"/>
        <c:crosses val="autoZero"/>
        <c:auto val="1"/>
        <c:lblAlgn val="ctr"/>
        <c:lblOffset val="100"/>
        <c:noMultiLvlLbl val="0"/>
      </c:catAx>
      <c:valAx>
        <c:axId val="20529932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5298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SF!$P$14:$S$14</c:f>
                <c:numCache>
                  <c:formatCode>General</c:formatCode>
                  <c:ptCount val="4"/>
                  <c:pt idx="0">
                    <c:v>2.2239181764510869</c:v>
                  </c:pt>
                  <c:pt idx="1">
                    <c:v>3.5723349010188836</c:v>
                  </c:pt>
                  <c:pt idx="2">
                    <c:v>5.2800685976757595</c:v>
                  </c:pt>
                  <c:pt idx="3">
                    <c:v>2.2031736957946171</c:v>
                  </c:pt>
                </c:numCache>
              </c:numRef>
            </c:plus>
            <c:minus>
              <c:numRef>
                <c:f>SF!$P$14:$S$14</c:f>
                <c:numCache>
                  <c:formatCode>General</c:formatCode>
                  <c:ptCount val="4"/>
                  <c:pt idx="0">
                    <c:v>2.2239181764510869</c:v>
                  </c:pt>
                  <c:pt idx="1">
                    <c:v>3.5723349010188836</c:v>
                  </c:pt>
                  <c:pt idx="2">
                    <c:v>5.2800685976757595</c:v>
                  </c:pt>
                  <c:pt idx="3">
                    <c:v>2.2031736957946171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SF!$P$13:$S$13</c:f>
              <c:numCache>
                <c:formatCode>General</c:formatCode>
                <c:ptCount val="4"/>
                <c:pt idx="0">
                  <c:v>81.276431011535479</c:v>
                </c:pt>
                <c:pt idx="1">
                  <c:v>86.784132807688451</c:v>
                </c:pt>
                <c:pt idx="2">
                  <c:v>81.095938961163085</c:v>
                </c:pt>
                <c:pt idx="3">
                  <c:v>89.96275919890715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05300112"/>
        <c:axId val="205300504"/>
      </c:barChart>
      <c:catAx>
        <c:axId val="205300112"/>
        <c:scaling>
          <c:orientation val="minMax"/>
        </c:scaling>
        <c:delete val="1"/>
        <c:axPos val="b"/>
        <c:majorTickMark val="none"/>
        <c:minorTickMark val="none"/>
        <c:tickLblPos val="nextTo"/>
        <c:crossAx val="205300504"/>
        <c:crosses val="autoZero"/>
        <c:auto val="1"/>
        <c:lblAlgn val="ctr"/>
        <c:lblOffset val="100"/>
        <c:noMultiLvlLbl val="0"/>
      </c:catAx>
      <c:valAx>
        <c:axId val="205300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205300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87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8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1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90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5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01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90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01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5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78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0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4411757" y="8748464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S4</a:t>
            </a:r>
            <a:r>
              <a:rPr lang="en-US" altLang="ja-JP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altLang="ja-JP" sz="1400" b="1" dirty="0">
                <a:latin typeface="Arial" pitchFamily="34" charset="0"/>
                <a:cs typeface="Arial" pitchFamily="34" charset="0"/>
              </a:rPr>
              <a:t>Matsubara </a:t>
            </a:r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et al.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 rot="-1500000">
            <a:off x="1494351" y="7376014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 rot="-1500000">
            <a:off x="1805576" y="741158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H193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 rot="-1500000">
            <a:off x="2191377" y="7400741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 rot="-1500000">
            <a:off x="2585882" y="7393627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 rot="-1500000">
            <a:off x="4121907" y="7376014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 rot="-1500000">
            <a:off x="4433132" y="7411580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H193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 rot="-1500000">
            <a:off x="4818933" y="7400741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 rot="-1500000">
            <a:off x="5213438" y="7393627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836713" y="755576"/>
            <a:ext cx="2502024" cy="1371600"/>
            <a:chOff x="836713" y="755576"/>
            <a:chExt cx="2502024" cy="1371600"/>
          </a:xfrm>
        </p:grpSpPr>
        <p:graphicFrame>
          <p:nvGraphicFramePr>
            <p:cNvPr id="94" name="グラフ 9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5129056"/>
                </p:ext>
              </p:extLst>
            </p:nvPr>
          </p:nvGraphicFramePr>
          <p:xfrm>
            <a:off x="1052737" y="755576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6" name="テキスト ボックス 105"/>
            <p:cNvSpPr txBox="1"/>
            <p:nvPr/>
          </p:nvSpPr>
          <p:spPr>
            <a:xfrm rot="16200000">
              <a:off x="331254" y="1315411"/>
              <a:ext cx="1294072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GW (g / 20 plants)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2001111" y="17027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427024" y="17027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852936" y="17027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583214" y="1702713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836712" y="2086862"/>
            <a:ext cx="2497146" cy="1376501"/>
            <a:chOff x="3452134" y="755576"/>
            <a:chExt cx="2497146" cy="1376501"/>
          </a:xfrm>
        </p:grpSpPr>
        <p:graphicFrame>
          <p:nvGraphicFramePr>
            <p:cNvPr id="95" name="グラフ 9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0230306"/>
                </p:ext>
              </p:extLst>
            </p:nvPr>
          </p:nvGraphicFramePr>
          <p:xfrm>
            <a:off x="3663280" y="755576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7" name="テキスト ボックス 106"/>
            <p:cNvSpPr txBox="1"/>
            <p:nvPr/>
          </p:nvSpPr>
          <p:spPr>
            <a:xfrm rot="16200000">
              <a:off x="2918622" y="1315411"/>
              <a:ext cx="1350178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SLW</a:t>
              </a:r>
              <a:r>
                <a:rPr lang="ja-JP" altLang="en-US" sz="1000" dirty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 </a:t>
              </a:r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(g / 20 plants)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611805" y="17027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5037718" y="17027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463630" y="1702713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193908" y="17027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836713" y="3419872"/>
            <a:ext cx="2502024" cy="1371600"/>
            <a:chOff x="836713" y="2152530"/>
            <a:chExt cx="2502024" cy="1371600"/>
          </a:xfrm>
        </p:grpSpPr>
        <p:graphicFrame>
          <p:nvGraphicFramePr>
            <p:cNvPr id="105" name="グラフ 10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74821228"/>
                </p:ext>
              </p:extLst>
            </p:nvPr>
          </p:nvGraphicFramePr>
          <p:xfrm>
            <a:off x="1178737" y="2152530"/>
            <a:ext cx="2160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8" name="テキスト ボックス 107"/>
            <p:cNvSpPr txBox="1"/>
            <p:nvPr/>
          </p:nvSpPr>
          <p:spPr>
            <a:xfrm rot="16200000">
              <a:off x="667083" y="2679056"/>
              <a:ext cx="622414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HI (%)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009127" y="3070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2435040" y="3070865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2860952" y="3070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1591230" y="3070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836712" y="4749434"/>
            <a:ext cx="2497145" cy="1371600"/>
            <a:chOff x="3452135" y="2141730"/>
            <a:chExt cx="2497145" cy="1371600"/>
          </a:xfrm>
        </p:grpSpPr>
        <p:graphicFrame>
          <p:nvGraphicFramePr>
            <p:cNvPr id="97" name="グラフ 9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67156449"/>
                </p:ext>
              </p:extLst>
            </p:nvPr>
          </p:nvGraphicFramePr>
          <p:xfrm>
            <a:off x="3735280" y="2141730"/>
            <a:ext cx="2214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9" name="テキスト ボックス 108"/>
            <p:cNvSpPr txBox="1"/>
            <p:nvPr/>
          </p:nvSpPr>
          <p:spPr>
            <a:xfrm rot="16200000">
              <a:off x="3236017" y="2699886"/>
              <a:ext cx="715389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CL (cm)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619821" y="3070865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045734" y="3070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5471646" y="3070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201924" y="307086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841590" y="6123920"/>
            <a:ext cx="2497147" cy="1328400"/>
            <a:chOff x="841590" y="3549484"/>
            <a:chExt cx="2497147" cy="1328400"/>
          </a:xfrm>
        </p:grpSpPr>
        <p:graphicFrame>
          <p:nvGraphicFramePr>
            <p:cNvPr id="98" name="グラフ 9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70807911"/>
                </p:ext>
              </p:extLst>
            </p:nvPr>
          </p:nvGraphicFramePr>
          <p:xfrm>
            <a:off x="1178737" y="3549484"/>
            <a:ext cx="2160000" cy="1328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10" name="テキスト ボックス 109"/>
            <p:cNvSpPr txBox="1"/>
            <p:nvPr/>
          </p:nvSpPr>
          <p:spPr>
            <a:xfrm rot="16200000">
              <a:off x="629480" y="4072728"/>
              <a:ext cx="707373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P</a:t>
              </a:r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L (cm)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001111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2427024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2852936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1583214" y="4439017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452135" y="755576"/>
            <a:ext cx="2497145" cy="1371600"/>
            <a:chOff x="3452135" y="3527884"/>
            <a:chExt cx="2497145" cy="1371600"/>
          </a:xfrm>
        </p:grpSpPr>
        <p:graphicFrame>
          <p:nvGraphicFramePr>
            <p:cNvPr id="99" name="グラフ 9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23431142"/>
                </p:ext>
              </p:extLst>
            </p:nvPr>
          </p:nvGraphicFramePr>
          <p:xfrm>
            <a:off x="3789280" y="3527884"/>
            <a:ext cx="2160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11" name="テキスト ボックス 110"/>
            <p:cNvSpPr txBox="1"/>
            <p:nvPr/>
          </p:nvSpPr>
          <p:spPr>
            <a:xfrm rot="16200000">
              <a:off x="3159073" y="4072974"/>
              <a:ext cx="869277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P</a:t>
              </a:r>
              <a:r>
                <a:rPr lang="en-US" altLang="ja-JP" sz="1000" dirty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N</a:t>
              </a:r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 (count)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4611805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037718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5463630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4193908" y="44390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3452133" y="2086862"/>
            <a:ext cx="2497147" cy="1371600"/>
            <a:chOff x="841590" y="4903238"/>
            <a:chExt cx="2497147" cy="1371600"/>
          </a:xfrm>
        </p:grpSpPr>
        <p:graphicFrame>
          <p:nvGraphicFramePr>
            <p:cNvPr id="100" name="グラフ 9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1617288"/>
                </p:ext>
              </p:extLst>
            </p:nvPr>
          </p:nvGraphicFramePr>
          <p:xfrm>
            <a:off x="1124737" y="4903238"/>
            <a:ext cx="2214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12" name="テキスト ボックス 111"/>
            <p:cNvSpPr txBox="1"/>
            <p:nvPr/>
          </p:nvSpPr>
          <p:spPr>
            <a:xfrm rot="16200000">
              <a:off x="548528" y="5435944"/>
              <a:ext cx="869277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S</a:t>
              </a:r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N (count)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01111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2427024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2852936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1583214" y="5868144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3452135" y="3419872"/>
            <a:ext cx="2497145" cy="1371600"/>
            <a:chOff x="3452135" y="4914038"/>
            <a:chExt cx="2497145" cy="1371600"/>
          </a:xfrm>
        </p:grpSpPr>
        <p:graphicFrame>
          <p:nvGraphicFramePr>
            <p:cNvPr id="101" name="グラフ 10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8819003"/>
                </p:ext>
              </p:extLst>
            </p:nvPr>
          </p:nvGraphicFramePr>
          <p:xfrm>
            <a:off x="3789280" y="4914038"/>
            <a:ext cx="2160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113" name="テキスト ボックス 112"/>
            <p:cNvSpPr txBox="1"/>
            <p:nvPr/>
          </p:nvSpPr>
          <p:spPr>
            <a:xfrm rot="16200000">
              <a:off x="3116594" y="5465473"/>
              <a:ext cx="954236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1000GW (g)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4611805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037718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5463630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4193908" y="586814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3447257" y="4749434"/>
            <a:ext cx="2502023" cy="1371600"/>
            <a:chOff x="836714" y="6300192"/>
            <a:chExt cx="2502023" cy="1371600"/>
          </a:xfrm>
        </p:grpSpPr>
        <p:graphicFrame>
          <p:nvGraphicFramePr>
            <p:cNvPr id="102" name="グラフ 10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90518382"/>
                </p:ext>
              </p:extLst>
            </p:nvPr>
          </p:nvGraphicFramePr>
          <p:xfrm>
            <a:off x="1124737" y="6300192"/>
            <a:ext cx="2214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sp>
          <p:nvSpPr>
            <p:cNvPr id="114" name="テキスト ボックス 113"/>
            <p:cNvSpPr txBox="1"/>
            <p:nvPr/>
          </p:nvSpPr>
          <p:spPr>
            <a:xfrm rot="16200000">
              <a:off x="649450" y="6855520"/>
              <a:ext cx="657681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SF (%)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001111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427024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852936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1583214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452135" y="6080720"/>
            <a:ext cx="2497145" cy="1371600"/>
            <a:chOff x="3452135" y="6300192"/>
            <a:chExt cx="2497145" cy="1371600"/>
          </a:xfrm>
        </p:grpSpPr>
        <p:graphicFrame>
          <p:nvGraphicFramePr>
            <p:cNvPr id="103" name="グラフ 10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27240114"/>
                </p:ext>
              </p:extLst>
            </p:nvPr>
          </p:nvGraphicFramePr>
          <p:xfrm>
            <a:off x="3735280" y="6300192"/>
            <a:ext cx="2214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sp>
          <p:nvSpPr>
            <p:cNvPr id="115" name="テキスト ボックス 114"/>
            <p:cNvSpPr txBox="1"/>
            <p:nvPr/>
          </p:nvSpPr>
          <p:spPr>
            <a:xfrm rot="16200000">
              <a:off x="3136631" y="6833625"/>
              <a:ext cx="914161" cy="2831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128016" tIns="64008" rIns="128016" bIns="64008" rtlCol="0">
              <a:spAutoFit/>
            </a:bodyPr>
            <a:lstStyle/>
            <a:p>
              <a:r>
                <a:rPr lang="en-US" altLang="ja-JP" sz="1000" dirty="0" smtClean="0"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DTH (days)</a:t>
              </a:r>
              <a:endParaRPr lang="ja-JP" altLang="en-US" sz="1000" dirty="0"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4611805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037718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5463630" y="72473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4193908" y="7247329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35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97</Words>
  <Application>Microsoft Office PowerPoint</Application>
  <PresentationFormat>画面に合わせる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Kazuki Matsubara</dc:creator>
  <cp:lastModifiedBy>松原　一樹</cp:lastModifiedBy>
  <cp:revision>75</cp:revision>
  <cp:lastPrinted>2012-06-21T07:55:59Z</cp:lastPrinted>
  <dcterms:created xsi:type="dcterms:W3CDTF">2012-03-20T09:56:08Z</dcterms:created>
  <dcterms:modified xsi:type="dcterms:W3CDTF">2015-12-14T08:03:22Z</dcterms:modified>
</cp:coreProperties>
</file>