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9" autoAdjust="0"/>
    <p:restoredTop sz="94634" autoAdjust="0"/>
  </p:normalViewPr>
  <p:slideViewPr>
    <p:cSldViewPr snapToGrid="0" snapToObjects="1">
      <p:cViewPr>
        <p:scale>
          <a:sx n="112" d="100"/>
          <a:sy n="112" d="100"/>
        </p:scale>
        <p:origin x="-1496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01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8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0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04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2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6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57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2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1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7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320A7-D0B4-E741-B635-AC4E61D162D5}" type="datetimeFigureOut">
              <a:rPr lang="en-US" smtClean="0"/>
              <a:t>14/03/2016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CBF5F-CC78-D947-9B3D-B88A38385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0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1A</a:t>
            </a:r>
            <a:endParaRPr lang="en-US" dirty="0"/>
          </a:p>
        </p:txBody>
      </p:sp>
      <p:grpSp>
        <p:nvGrpSpPr>
          <p:cNvPr id="331" name="Group 330"/>
          <p:cNvGrpSpPr/>
          <p:nvPr/>
        </p:nvGrpSpPr>
        <p:grpSpPr>
          <a:xfrm>
            <a:off x="537087" y="2226656"/>
            <a:ext cx="5232399" cy="2129534"/>
            <a:chOff x="537087" y="2226656"/>
            <a:chExt cx="5232399" cy="2129534"/>
          </a:xfrm>
        </p:grpSpPr>
        <p:grpSp>
          <p:nvGrpSpPr>
            <p:cNvPr id="8" name="Group 7"/>
            <p:cNvGrpSpPr/>
            <p:nvPr/>
          </p:nvGrpSpPr>
          <p:grpSpPr>
            <a:xfrm>
              <a:off x="537087" y="2226656"/>
              <a:ext cx="5232399" cy="2129534"/>
              <a:chOff x="1621599" y="2766473"/>
              <a:chExt cx="3527426" cy="969963"/>
            </a:xfrm>
          </p:grpSpPr>
          <p:sp>
            <p:nvSpPr>
              <p:cNvPr id="326" name="Shape 103"/>
              <p:cNvSpPr/>
              <p:nvPr/>
            </p:nvSpPr>
            <p:spPr>
              <a:xfrm>
                <a:off x="1781936" y="2766473"/>
                <a:ext cx="3206752" cy="92392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27" name="Shape 105"/>
              <p:cNvSpPr/>
              <p:nvPr/>
            </p:nvSpPr>
            <p:spPr>
              <a:xfrm>
                <a:off x="1780349" y="3230023"/>
                <a:ext cx="3206751" cy="4619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28" name="Shape 124"/>
              <p:cNvSpPr/>
              <p:nvPr/>
            </p:nvSpPr>
            <p:spPr>
              <a:xfrm>
                <a:off x="1777174" y="3414173"/>
                <a:ext cx="3211514" cy="279400"/>
              </a:xfrm>
              <a:prstGeom prst="rect">
                <a:avLst/>
              </a:prstGeom>
              <a:solidFill>
                <a:srgbClr val="FFD8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29" name="Shape 125"/>
              <p:cNvSpPr/>
              <p:nvPr/>
            </p:nvSpPr>
            <p:spPr>
              <a:xfrm>
                <a:off x="1777174" y="3159021"/>
                <a:ext cx="3211514" cy="92076"/>
              </a:xfrm>
              <a:prstGeom prst="rect">
                <a:avLst/>
              </a:prstGeom>
              <a:solidFill>
                <a:srgbClr val="FFD8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0" name="Shape 136"/>
              <p:cNvSpPr/>
              <p:nvPr/>
            </p:nvSpPr>
            <p:spPr>
              <a:xfrm>
                <a:off x="1621599" y="3690398"/>
                <a:ext cx="3527426" cy="46038"/>
              </a:xfrm>
              <a:prstGeom prst="rect">
                <a:avLst/>
              </a:prstGeom>
              <a:solidFill>
                <a:srgbClr val="F1F0E7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087793" y="3286145"/>
              <a:ext cx="359999" cy="360000"/>
              <a:chOff x="6767843" y="4240890"/>
              <a:chExt cx="784424" cy="720577"/>
            </a:xfrm>
          </p:grpSpPr>
          <p:sp>
            <p:nvSpPr>
              <p:cNvPr id="299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0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1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302" name="Group 301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32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2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3" name="Group 302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32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2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4" name="Group 303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32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2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5" name="Group 304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31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6" name="Group 305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31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7" name="Group 306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31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8" name="Group 307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31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09" name="Group 308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31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/>
            <p:cNvGrpSpPr/>
            <p:nvPr/>
          </p:nvGrpSpPr>
          <p:grpSpPr>
            <a:xfrm>
              <a:off x="4562860" y="3302866"/>
              <a:ext cx="359999" cy="360000"/>
              <a:chOff x="6767843" y="4240890"/>
              <a:chExt cx="784424" cy="720577"/>
            </a:xfrm>
          </p:grpSpPr>
          <p:sp>
            <p:nvSpPr>
              <p:cNvPr id="272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3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4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75" name="Group 274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9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6" name="Group 275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9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7" name="Group 276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9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8" name="Group 277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9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9" name="Group 278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8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0" name="Group 279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8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1" name="Group 280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8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2" name="Group 281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8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4020994" y="3302866"/>
              <a:ext cx="359999" cy="360000"/>
              <a:chOff x="6767843" y="4240890"/>
              <a:chExt cx="784424" cy="720577"/>
            </a:xfrm>
          </p:grpSpPr>
          <p:sp>
            <p:nvSpPr>
              <p:cNvPr id="245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46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47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48" name="Group 247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7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9" name="Group 248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6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0" name="Group 249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6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1" name="Group 250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6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2" name="Group 251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6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3" name="Group 252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6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6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4" name="Group 253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5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5" name="Group 254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5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" name="Group 11"/>
            <p:cNvGrpSpPr/>
            <p:nvPr/>
          </p:nvGrpSpPr>
          <p:grpSpPr>
            <a:xfrm>
              <a:off x="3521847" y="3302654"/>
              <a:ext cx="359999" cy="360000"/>
              <a:chOff x="6767843" y="4240890"/>
              <a:chExt cx="784424" cy="720577"/>
            </a:xfrm>
          </p:grpSpPr>
          <p:sp>
            <p:nvSpPr>
              <p:cNvPr id="218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19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0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4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2" name="Group 221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4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3" name="Group 222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3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4" name="Group 223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3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224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3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225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3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226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3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227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2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3062698" y="3286102"/>
              <a:ext cx="359999" cy="360000"/>
              <a:chOff x="6767843" y="4240890"/>
              <a:chExt cx="784424" cy="720577"/>
            </a:xfrm>
          </p:grpSpPr>
          <p:sp>
            <p:nvSpPr>
              <p:cNvPr id="191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92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93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94" name="Group 193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1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5" name="Group 194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1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6" name="Group 195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1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7" name="Group 196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1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8" name="Group 197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0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0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0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1" name="Group 200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0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" name="Group 13"/>
            <p:cNvGrpSpPr/>
            <p:nvPr/>
          </p:nvGrpSpPr>
          <p:grpSpPr>
            <a:xfrm>
              <a:off x="2651900" y="3302866"/>
              <a:ext cx="359999" cy="360000"/>
              <a:chOff x="6767843" y="4240890"/>
              <a:chExt cx="784424" cy="720577"/>
            </a:xfrm>
          </p:grpSpPr>
          <p:sp>
            <p:nvSpPr>
              <p:cNvPr id="164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65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66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67" name="Group 166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8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8" name="Group 167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8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9" name="Group 168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8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0" name="Group 169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8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1" name="Group 170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8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2" name="Group 171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7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3" name="Group 172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7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7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oup 14"/>
            <p:cNvGrpSpPr/>
            <p:nvPr/>
          </p:nvGrpSpPr>
          <p:grpSpPr>
            <a:xfrm>
              <a:off x="2142359" y="3302866"/>
              <a:ext cx="359999" cy="360000"/>
              <a:chOff x="6767843" y="4240890"/>
              <a:chExt cx="784424" cy="720577"/>
            </a:xfrm>
          </p:grpSpPr>
          <p:sp>
            <p:nvSpPr>
              <p:cNvPr id="137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38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39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40" name="Group 139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6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40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6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41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5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5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4" name="Group 143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5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144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5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6" name="Group 145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5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5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47" name="Group 146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4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1726895" y="3302866"/>
              <a:ext cx="359999" cy="360000"/>
              <a:chOff x="6767843" y="4240890"/>
              <a:chExt cx="784424" cy="720577"/>
            </a:xfrm>
          </p:grpSpPr>
          <p:sp>
            <p:nvSpPr>
              <p:cNvPr id="110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11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12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3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3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5" name="Group 114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3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6" name="Group 115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2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7" name="Group 116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2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117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2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19" name="Group 118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2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0" name="Group 119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2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1304972" y="3286102"/>
              <a:ext cx="359999" cy="360000"/>
              <a:chOff x="6767843" y="4240890"/>
              <a:chExt cx="784424" cy="720577"/>
            </a:xfrm>
          </p:grpSpPr>
          <p:sp>
            <p:nvSpPr>
              <p:cNvPr id="83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84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85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0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7" name="Group 86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0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0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9" name="Group 88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0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0" name="Group 89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0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1" name="Group 90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9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9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9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>
              <a:off x="811173" y="3286102"/>
              <a:ext cx="359999" cy="360000"/>
              <a:chOff x="6767843" y="4240890"/>
              <a:chExt cx="784424" cy="720577"/>
            </a:xfrm>
          </p:grpSpPr>
          <p:sp>
            <p:nvSpPr>
              <p:cNvPr id="56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7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58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8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7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7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7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7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7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7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7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7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7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6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7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6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" name="Group 18"/>
          <p:cNvGrpSpPr/>
          <p:nvPr/>
        </p:nvGrpSpPr>
        <p:grpSpPr>
          <a:xfrm>
            <a:off x="5846712" y="2303410"/>
            <a:ext cx="2760201" cy="1976026"/>
            <a:chOff x="5659673" y="2278769"/>
            <a:chExt cx="2760201" cy="1976026"/>
          </a:xfrm>
        </p:grpSpPr>
        <p:sp>
          <p:nvSpPr>
            <p:cNvPr id="20" name="Shape 141"/>
            <p:cNvSpPr/>
            <p:nvPr/>
          </p:nvSpPr>
          <p:spPr>
            <a:xfrm>
              <a:off x="5805718" y="2956632"/>
              <a:ext cx="479425" cy="247651"/>
            </a:xfrm>
            <a:prstGeom prst="rect">
              <a:avLst/>
            </a:prstGeom>
            <a:solidFill>
              <a:srgbClr val="FFD8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" name="Shape 142"/>
            <p:cNvSpPr/>
            <p:nvPr/>
          </p:nvSpPr>
          <p:spPr>
            <a:xfrm>
              <a:off x="6640743" y="2970920"/>
              <a:ext cx="865437" cy="259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39687" marR="40639">
                <a:buClr>
                  <a:srgbClr val="000000"/>
                </a:buClr>
                <a:buFont typeface="Arial"/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dirty="0">
                  <a:uFill>
                    <a:solidFill/>
                  </a:uFill>
                </a:rPr>
                <a:t>matrigel</a:t>
              </a:r>
            </a:p>
          </p:txBody>
        </p:sp>
        <p:sp>
          <p:nvSpPr>
            <p:cNvPr id="22" name="Shape 143"/>
            <p:cNvSpPr/>
            <p:nvPr/>
          </p:nvSpPr>
          <p:spPr>
            <a:xfrm>
              <a:off x="5856518" y="2666118"/>
              <a:ext cx="384175" cy="198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6095C9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3" name="Shape 144"/>
            <p:cNvSpPr/>
            <p:nvPr/>
          </p:nvSpPr>
          <p:spPr>
            <a:xfrm>
              <a:off x="6640743" y="2626431"/>
              <a:ext cx="346361" cy="276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39687" marR="40639">
                <a:buClr>
                  <a:srgbClr val="000000"/>
                </a:buClr>
                <a:buFont typeface="Arial"/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dirty="0" smtClean="0">
                  <a:uFill>
                    <a:solidFill/>
                  </a:uFill>
                </a:rPr>
                <a:t>cell</a:t>
              </a:r>
              <a:endParaRPr dirty="0">
                <a:uFill>
                  <a:solidFill/>
                </a:uFill>
              </a:endParaRPr>
            </a:p>
          </p:txBody>
        </p:sp>
        <p:sp>
          <p:nvSpPr>
            <p:cNvPr id="24" name="Shape 145"/>
            <p:cNvSpPr/>
            <p:nvPr/>
          </p:nvSpPr>
          <p:spPr>
            <a:xfrm>
              <a:off x="5805718" y="2327981"/>
              <a:ext cx="479425" cy="24765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" name="Shape 146"/>
            <p:cNvSpPr/>
            <p:nvPr/>
          </p:nvSpPr>
          <p:spPr>
            <a:xfrm>
              <a:off x="6640743" y="2278769"/>
              <a:ext cx="865437" cy="2592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marL="39687" marR="40639">
                <a:buClr>
                  <a:srgbClr val="000000"/>
                </a:buClr>
                <a:buFont typeface="Arial"/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dirty="0">
                  <a:uFill>
                    <a:solidFill/>
                  </a:uFill>
                </a:rPr>
                <a:t>medium</a:t>
              </a:r>
            </a:p>
          </p:txBody>
        </p:sp>
        <p:sp>
          <p:nvSpPr>
            <p:cNvPr id="26" name="Oval 309"/>
            <p:cNvSpPr>
              <a:spLocks/>
            </p:cNvSpPr>
            <p:nvPr/>
          </p:nvSpPr>
          <p:spPr bwMode="auto">
            <a:xfrm rot="11700000" flipH="1">
              <a:off x="5957854" y="2681544"/>
              <a:ext cx="206375" cy="138113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659673" y="3462212"/>
              <a:ext cx="784424" cy="720577"/>
              <a:chOff x="6767843" y="4240890"/>
              <a:chExt cx="784424" cy="720577"/>
            </a:xfrm>
          </p:grpSpPr>
          <p:sp>
            <p:nvSpPr>
              <p:cNvPr id="29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5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5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5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4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4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4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4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38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4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4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28" name="Shape 142"/>
            <p:cNvSpPr/>
            <p:nvPr/>
          </p:nvSpPr>
          <p:spPr>
            <a:xfrm>
              <a:off x="6614130" y="3423798"/>
              <a:ext cx="1805744" cy="830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marL="39687" marR="40639">
                <a:buClr>
                  <a:srgbClr val="000000"/>
                </a:buClr>
                <a:buFont typeface="Arial"/>
                <a:defRPr sz="18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en-GB" dirty="0">
                  <a:uFill>
                    <a:solidFill/>
                  </a:uFill>
                </a:rPr>
                <a:t>c</a:t>
              </a:r>
              <a:r>
                <a:rPr lang="en-GB" dirty="0" smtClean="0">
                  <a:uFill>
                    <a:solidFill/>
                  </a:uFill>
                </a:rPr>
                <a:t>ells growing as</a:t>
              </a:r>
            </a:p>
            <a:p>
              <a:pPr lvl="0">
                <a:defRPr>
                  <a:uFillTx/>
                </a:defRPr>
              </a:pPr>
              <a:r>
                <a:rPr lang="en-GB" dirty="0">
                  <a:uFill>
                    <a:solidFill/>
                  </a:uFill>
                </a:rPr>
                <a:t>s</a:t>
              </a:r>
              <a:r>
                <a:rPr lang="en-GB" dirty="0" smtClean="0">
                  <a:uFill>
                    <a:solidFill/>
                  </a:uFill>
                </a:rPr>
                <a:t>pheroids in 3D cultures</a:t>
              </a:r>
              <a:endParaRPr dirty="0">
                <a:uFill>
                  <a:solidFill/>
                </a:u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201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/>
          </p:cNvSpPr>
          <p:nvPr/>
        </p:nvSpPr>
        <p:spPr bwMode="auto">
          <a:xfrm>
            <a:off x="123343" y="3278258"/>
            <a:ext cx="8897315" cy="166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40639" bIns="0">
            <a:spAutoFit/>
          </a:bodyPr>
          <a:lstStyle/>
          <a:p>
            <a:pPr algn="just"/>
            <a:r>
              <a:rPr lang="en-US" dirty="0" smtClean="0">
                <a:ea typeface="ＭＳ Ｐゴシック" charset="0"/>
                <a:cs typeface="Lucida Grande" charset="0"/>
              </a:rPr>
              <a:t>Step 1- Wash 3x in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PBS, add </a:t>
            </a:r>
            <a:r>
              <a:rPr lang="en-US" dirty="0">
                <a:ea typeface="ＭＳ Ｐゴシック" charset="0"/>
                <a:cs typeface="Lucida Grande" charset="0"/>
              </a:rPr>
              <a:t>a</a:t>
            </a:r>
            <a:r>
              <a:rPr lang="en-US" dirty="0" smtClean="0">
                <a:ea typeface="ＭＳ Ｐゴシック" charset="0"/>
                <a:cs typeface="Lucida Grande" charset="0"/>
              </a:rPr>
              <a:t>dd 2x </a:t>
            </a:r>
            <a:r>
              <a:rPr lang="en-US" dirty="0" err="1" smtClean="0">
                <a:ea typeface="ＭＳ Ｐゴシック" charset="0"/>
                <a:cs typeface="Lucida Grande" charset="0"/>
              </a:rPr>
              <a:t>vols</a:t>
            </a:r>
            <a:r>
              <a:rPr lang="en-US" dirty="0" smtClean="0">
                <a:ea typeface="ＭＳ Ｐゴシック" charset="0"/>
                <a:cs typeface="Lucida Grande" charset="0"/>
              </a:rPr>
              <a:t> matrisperse. 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Gently scrape the matrigel/cells and transfer to universal container. </a:t>
            </a:r>
            <a:r>
              <a:rPr lang="en-US" dirty="0" smtClean="0">
                <a:ea typeface="ＭＳ Ｐゴシック" charset="0"/>
                <a:cs typeface="Lucida Grande" charset="0"/>
              </a:rPr>
              <a:t>Wash the well twice </a:t>
            </a:r>
            <a:r>
              <a:rPr lang="en-US" dirty="0">
                <a:ea typeface="ＭＳ Ｐゴシック" charset="0"/>
                <a:cs typeface="Lucida Grande" charset="0"/>
              </a:rPr>
              <a:t>with </a:t>
            </a:r>
            <a:r>
              <a:rPr lang="en-US" dirty="0" smtClean="0">
                <a:ea typeface="ＭＳ Ｐゴシック" charset="0"/>
                <a:cs typeface="Lucida Grande" charset="0"/>
              </a:rPr>
              <a:t>x1 volume matrisperse and transfer to falcon tube.</a:t>
            </a:r>
          </a:p>
          <a:p>
            <a:pPr algn="just"/>
            <a:r>
              <a:rPr lang="en-US" dirty="0">
                <a:ea typeface="ＭＳ Ｐゴシック" charset="0"/>
                <a:cs typeface="Lucida Grande" charset="0"/>
              </a:rPr>
              <a:t>Step 2- Leave on ice for </a:t>
            </a:r>
            <a:r>
              <a:rPr lang="en-US" dirty="0" smtClean="0">
                <a:ea typeface="ＭＳ Ｐゴシック" charset="0"/>
                <a:cs typeface="Lucida Grande" charset="0"/>
              </a:rPr>
              <a:t>30</a:t>
            </a:r>
            <a:r>
              <a:rPr lang="en-US" dirty="0">
                <a:ea typeface="ＭＳ Ｐゴシック" charset="0"/>
                <a:cs typeface="Lucida Grande" charset="0"/>
              </a:rPr>
              <a:t> </a:t>
            </a:r>
            <a:r>
              <a:rPr lang="en-US" dirty="0" smtClean="0">
                <a:ea typeface="ＭＳ Ｐゴシック" charset="0"/>
                <a:cs typeface="Lucida Grande" charset="0"/>
              </a:rPr>
              <a:t>minutes and spin @ 5000rpm for 5minutes.</a:t>
            </a:r>
            <a:endParaRPr lang="en-US" dirty="0">
              <a:ea typeface="ＭＳ Ｐゴシック" charset="0"/>
              <a:cs typeface="Lucida Grande" charset="0"/>
            </a:endParaRPr>
          </a:p>
          <a:p>
            <a:pPr algn="just"/>
            <a:r>
              <a:rPr lang="en-US" dirty="0" smtClean="0">
                <a:ea typeface="ＭＳ Ｐゴシック" charset="0"/>
                <a:cs typeface="Lucida Grande" charset="0"/>
              </a:rPr>
              <a:t>Step 3- </a:t>
            </a:r>
            <a:r>
              <a:rPr lang="en-US" dirty="0">
                <a:ea typeface="ＭＳ Ｐゴシック" charset="0"/>
                <a:cs typeface="Lucida Grande" charset="0"/>
              </a:rPr>
              <a:t>Decant </a:t>
            </a:r>
            <a:r>
              <a:rPr lang="en-US" dirty="0" smtClean="0">
                <a:ea typeface="ＭＳ Ｐゴシック" charset="0"/>
                <a:cs typeface="Lucida Grande" charset="0"/>
              </a:rPr>
              <a:t>supernatant, </a:t>
            </a:r>
            <a:r>
              <a:rPr lang="en-US" dirty="0">
                <a:ea typeface="ＭＳ Ｐゴシック" charset="0"/>
                <a:cs typeface="Lucida Grande" charset="0"/>
              </a:rPr>
              <a:t>re-suspend cells in 0.5ml </a:t>
            </a:r>
            <a:r>
              <a:rPr lang="en-US" dirty="0" smtClean="0">
                <a:ea typeface="ＭＳ Ｐゴシック" charset="0"/>
                <a:cs typeface="Lucida Grande" charset="0"/>
              </a:rPr>
              <a:t>trypsin and incubate at 37</a:t>
            </a:r>
            <a:r>
              <a:rPr lang="en-US" sz="1400" baseline="30000" dirty="0" smtClean="0">
                <a:ea typeface="ＭＳ Ｐゴシック" charset="0"/>
                <a:cs typeface="Lucida Grande" charset="0"/>
              </a:rPr>
              <a:t>0</a:t>
            </a:r>
            <a:r>
              <a:rPr lang="en-US" dirty="0" smtClean="0">
                <a:ea typeface="ＭＳ Ｐゴシック" charset="0"/>
                <a:cs typeface="Lucida Grande" charset="0"/>
              </a:rPr>
              <a:t>c </a:t>
            </a:r>
            <a:r>
              <a:rPr lang="en-US" dirty="0">
                <a:ea typeface="ＭＳ Ｐゴシック" charset="0"/>
                <a:cs typeface="Lucida Grande" charset="0"/>
              </a:rPr>
              <a:t>for </a:t>
            </a:r>
            <a:r>
              <a:rPr lang="en-US" dirty="0" smtClean="0">
                <a:ea typeface="ＭＳ Ｐゴシック" charset="0"/>
                <a:cs typeface="Lucida Grande" charset="0"/>
              </a:rPr>
              <a:t>5min.</a:t>
            </a:r>
          </a:p>
          <a:p>
            <a:pPr algn="just"/>
            <a:r>
              <a:rPr lang="en-US" dirty="0">
                <a:ea typeface="ＭＳ Ｐゴシック" charset="0"/>
                <a:cs typeface="Lucida Grande" charset="0"/>
              </a:rPr>
              <a:t>Step 4</a:t>
            </a:r>
            <a:r>
              <a:rPr lang="en-US" dirty="0" smtClean="0">
                <a:ea typeface="ＭＳ Ｐゴシック" charset="0"/>
                <a:cs typeface="Lucida Grande" charset="0"/>
              </a:rPr>
              <a:t>- </a:t>
            </a:r>
            <a:r>
              <a:rPr lang="en-US" dirty="0">
                <a:ea typeface="ＭＳ Ｐゴシック" charset="0"/>
                <a:cs typeface="Lucida Grande" charset="0"/>
              </a:rPr>
              <a:t>Add 1.5ml isotone and pass through 25G needle x 3 </a:t>
            </a:r>
            <a:r>
              <a:rPr lang="en-US" dirty="0" smtClean="0">
                <a:ea typeface="ＭＳ Ｐゴシック" charset="0"/>
                <a:cs typeface="Lucida Grande" charset="0"/>
              </a:rPr>
              <a:t>times.</a:t>
            </a:r>
          </a:p>
        </p:txBody>
      </p:sp>
      <p:sp>
        <p:nvSpPr>
          <p:cNvPr id="5" name="Rectangle 3"/>
          <p:cNvSpPr>
            <a:spLocks/>
          </p:cNvSpPr>
          <p:nvPr/>
        </p:nvSpPr>
        <p:spPr bwMode="auto">
          <a:xfrm>
            <a:off x="422967" y="1086752"/>
            <a:ext cx="11112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square" lIns="0" tIns="0" rIns="40639" bIns="0">
            <a:spAutoFit/>
          </a:bodyPr>
          <a:lstStyle/>
          <a:p>
            <a:pPr marL="39688" algn="ctr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3D 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Lucida Grande" charset="0"/>
            </a:endParaRPr>
          </a:p>
          <a:p>
            <a:pPr marL="39688" algn="ctr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Matrigel culture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Lucida Grande" charset="0"/>
            </a:endParaRPr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1403269" y="2084159"/>
            <a:ext cx="702825" cy="367943"/>
          </a:xfrm>
          <a:prstGeom prst="rightArrow">
            <a:avLst>
              <a:gd name="adj1" fmla="val 50000"/>
              <a:gd name="adj2" fmla="val 50044"/>
            </a:avLst>
          </a:prstGeom>
          <a:solidFill>
            <a:srgbClr val="4F81BD"/>
          </a:solidFill>
          <a:ln w="25400" cap="flat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>
            <a:off x="2367884" y="1610353"/>
            <a:ext cx="421695" cy="86617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4835" y="0"/>
                  <a:pt x="0" y="727"/>
                  <a:pt x="0" y="1624"/>
                </a:cubicBezTo>
                <a:lnTo>
                  <a:pt x="0" y="19976"/>
                </a:lnTo>
                <a:cubicBezTo>
                  <a:pt x="0" y="20873"/>
                  <a:pt x="4835" y="21600"/>
                  <a:pt x="10800" y="21600"/>
                </a:cubicBezTo>
                <a:cubicBezTo>
                  <a:pt x="16765" y="21600"/>
                  <a:pt x="21600" y="20873"/>
                  <a:pt x="21600" y="19976"/>
                </a:cubicBezTo>
                <a:lnTo>
                  <a:pt x="21600" y="1624"/>
                </a:lnTo>
                <a:cubicBezTo>
                  <a:pt x="21600" y="727"/>
                  <a:pt x="16765" y="0"/>
                  <a:pt x="10800" y="0"/>
                </a:cubicBezTo>
                <a:close/>
                <a:moveTo>
                  <a:pt x="0" y="1624"/>
                </a:moveTo>
                <a:cubicBezTo>
                  <a:pt x="0" y="2521"/>
                  <a:pt x="4835" y="3249"/>
                  <a:pt x="10800" y="3249"/>
                </a:cubicBezTo>
                <a:cubicBezTo>
                  <a:pt x="16765" y="3249"/>
                  <a:pt x="21600" y="2521"/>
                  <a:pt x="21600" y="1624"/>
                </a:cubicBezTo>
              </a:path>
            </a:pathLst>
          </a:custGeom>
          <a:noFill/>
          <a:ln w="25400" cap="flat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3085830" y="2084159"/>
            <a:ext cx="702825" cy="367943"/>
          </a:xfrm>
          <a:prstGeom prst="rightArrow">
            <a:avLst>
              <a:gd name="adj1" fmla="val 50000"/>
              <a:gd name="adj2" fmla="val 50044"/>
            </a:avLst>
          </a:prstGeom>
          <a:solidFill>
            <a:srgbClr val="4F81BD"/>
          </a:solidFill>
          <a:ln w="25400" cap="flat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3" name="AutoShape 14"/>
          <p:cNvSpPr>
            <a:spLocks/>
          </p:cNvSpPr>
          <p:nvPr/>
        </p:nvSpPr>
        <p:spPr bwMode="auto">
          <a:xfrm>
            <a:off x="4097631" y="1612430"/>
            <a:ext cx="421695" cy="86617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4835" y="0"/>
                  <a:pt x="0" y="727"/>
                  <a:pt x="0" y="1624"/>
                </a:cubicBezTo>
                <a:lnTo>
                  <a:pt x="0" y="19976"/>
                </a:lnTo>
                <a:cubicBezTo>
                  <a:pt x="0" y="20873"/>
                  <a:pt x="4835" y="21600"/>
                  <a:pt x="10800" y="21600"/>
                </a:cubicBezTo>
                <a:cubicBezTo>
                  <a:pt x="16765" y="21600"/>
                  <a:pt x="21600" y="20873"/>
                  <a:pt x="21600" y="19976"/>
                </a:cubicBezTo>
                <a:lnTo>
                  <a:pt x="21600" y="1624"/>
                </a:lnTo>
                <a:cubicBezTo>
                  <a:pt x="21600" y="727"/>
                  <a:pt x="16765" y="0"/>
                  <a:pt x="10800" y="0"/>
                </a:cubicBezTo>
                <a:close/>
                <a:moveTo>
                  <a:pt x="0" y="1624"/>
                </a:moveTo>
                <a:cubicBezTo>
                  <a:pt x="0" y="2521"/>
                  <a:pt x="4835" y="3249"/>
                  <a:pt x="10800" y="3249"/>
                </a:cubicBezTo>
                <a:cubicBezTo>
                  <a:pt x="16765" y="3249"/>
                  <a:pt x="21600" y="2521"/>
                  <a:pt x="21600" y="1624"/>
                </a:cubicBezTo>
              </a:path>
            </a:pathLst>
          </a:custGeom>
          <a:noFill/>
          <a:ln w="25400" cap="flat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" name="AutoShape 15"/>
          <p:cNvSpPr>
            <a:spLocks/>
          </p:cNvSpPr>
          <p:nvPr/>
        </p:nvSpPr>
        <p:spPr bwMode="auto">
          <a:xfrm>
            <a:off x="4265644" y="2350954"/>
            <a:ext cx="93710" cy="115811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  <a:moveTo>
                  <a:pt x="10800" y="0"/>
                </a:moveTo>
              </a:path>
            </a:pathLst>
          </a:custGeom>
          <a:solidFill>
            <a:srgbClr val="4F81BD"/>
          </a:solidFill>
          <a:ln w="25400" cap="flat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8" name="Rectangle 25"/>
          <p:cNvSpPr>
            <a:spLocks/>
          </p:cNvSpPr>
          <p:nvPr/>
        </p:nvSpPr>
        <p:spPr bwMode="auto">
          <a:xfrm>
            <a:off x="7031559" y="2004683"/>
            <a:ext cx="1807641" cy="89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 algn="just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Experimental analysis</a:t>
            </a:r>
          </a:p>
        </p:txBody>
      </p:sp>
      <p:sp>
        <p:nvSpPr>
          <p:cNvPr id="19" name="AutoShape 11"/>
          <p:cNvSpPr>
            <a:spLocks/>
          </p:cNvSpPr>
          <p:nvPr/>
        </p:nvSpPr>
        <p:spPr bwMode="auto">
          <a:xfrm>
            <a:off x="4774726" y="2084159"/>
            <a:ext cx="702825" cy="367943"/>
          </a:xfrm>
          <a:prstGeom prst="rightArrow">
            <a:avLst>
              <a:gd name="adj1" fmla="val 50000"/>
              <a:gd name="adj2" fmla="val 50044"/>
            </a:avLst>
          </a:prstGeom>
          <a:solidFill>
            <a:srgbClr val="4F81BD"/>
          </a:solidFill>
          <a:ln w="25400" cap="flat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" name="AutoShape 14"/>
          <p:cNvSpPr>
            <a:spLocks/>
          </p:cNvSpPr>
          <p:nvPr/>
        </p:nvSpPr>
        <p:spPr bwMode="auto">
          <a:xfrm>
            <a:off x="5601617" y="1600592"/>
            <a:ext cx="421695" cy="86617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800" y="0"/>
                </a:moveTo>
                <a:cubicBezTo>
                  <a:pt x="4835" y="0"/>
                  <a:pt x="0" y="727"/>
                  <a:pt x="0" y="1624"/>
                </a:cubicBezTo>
                <a:lnTo>
                  <a:pt x="0" y="19976"/>
                </a:lnTo>
                <a:cubicBezTo>
                  <a:pt x="0" y="20873"/>
                  <a:pt x="4835" y="21600"/>
                  <a:pt x="10800" y="21600"/>
                </a:cubicBezTo>
                <a:cubicBezTo>
                  <a:pt x="16765" y="21600"/>
                  <a:pt x="21600" y="20873"/>
                  <a:pt x="21600" y="19976"/>
                </a:cubicBezTo>
                <a:lnTo>
                  <a:pt x="21600" y="1624"/>
                </a:lnTo>
                <a:cubicBezTo>
                  <a:pt x="21600" y="727"/>
                  <a:pt x="16765" y="0"/>
                  <a:pt x="10800" y="0"/>
                </a:cubicBezTo>
                <a:close/>
                <a:moveTo>
                  <a:pt x="0" y="1624"/>
                </a:moveTo>
                <a:cubicBezTo>
                  <a:pt x="0" y="2521"/>
                  <a:pt x="4835" y="3249"/>
                  <a:pt x="10800" y="3249"/>
                </a:cubicBezTo>
                <a:cubicBezTo>
                  <a:pt x="16765" y="3249"/>
                  <a:pt x="21600" y="2521"/>
                  <a:pt x="21600" y="1624"/>
                </a:cubicBezTo>
              </a:path>
            </a:pathLst>
          </a:custGeom>
          <a:noFill/>
          <a:ln w="25400" cap="flat">
            <a:solidFill>
              <a:srgbClr val="385D8A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6145103" y="2084159"/>
            <a:ext cx="702825" cy="367943"/>
          </a:xfrm>
          <a:prstGeom prst="rightArrow">
            <a:avLst>
              <a:gd name="adj1" fmla="val 50000"/>
              <a:gd name="adj2" fmla="val 50044"/>
            </a:avLst>
          </a:prstGeom>
          <a:solidFill>
            <a:srgbClr val="4F81BD"/>
          </a:solidFill>
          <a:ln w="25400" cap="flat">
            <a:solidFill>
              <a:srgbClr val="385D8A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32523" y="2590800"/>
            <a:ext cx="77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95600" y="2590800"/>
            <a:ext cx="77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24410" y="2590800"/>
            <a:ext cx="77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127789" y="259080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26" name="Rectangle 12"/>
          <p:cNvSpPr>
            <a:spLocks/>
          </p:cNvSpPr>
          <p:nvPr/>
        </p:nvSpPr>
        <p:spPr bwMode="auto">
          <a:xfrm>
            <a:off x="3021659" y="1541230"/>
            <a:ext cx="90868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5000rpm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Lucida Grande" charset="0"/>
            </a:endParaRPr>
          </a:p>
          <a:p>
            <a:pPr marL="39688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 5min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Lucida Grande" charset="0"/>
            </a:endParaRPr>
          </a:p>
        </p:txBody>
      </p:sp>
      <p:sp>
        <p:nvSpPr>
          <p:cNvPr id="27" name="Rectangle 23"/>
          <p:cNvSpPr>
            <a:spLocks/>
          </p:cNvSpPr>
          <p:nvPr/>
        </p:nvSpPr>
        <p:spPr bwMode="auto">
          <a:xfrm>
            <a:off x="4712633" y="1545384"/>
            <a:ext cx="937100" cy="60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9688"/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37</a:t>
            </a:r>
            <a:r>
              <a:rPr lang="en-US" sz="1400" baseline="300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0</a:t>
            </a:r>
            <a:r>
              <a:rPr lang="en-US" dirty="0">
                <a:ea typeface="ＭＳ Ｐゴシック" charset="0"/>
                <a:cs typeface="Lucida Grande" charset="0"/>
              </a:rPr>
              <a:t>C</a:t>
            </a:r>
            <a:r>
              <a:rPr lang="en-US" sz="1800" dirty="0" smtClean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 5min</a:t>
            </a:r>
            <a:endParaRPr lang="en-US" sz="1800" dirty="0">
              <a:solidFill>
                <a:schemeClr val="tx1"/>
              </a:solidFill>
              <a:ea typeface="ＭＳ Ｐゴシック" charset="0"/>
              <a:cs typeface="Lucida Grande" charset="0"/>
            </a:endParaRPr>
          </a:p>
          <a:p>
            <a:pPr marL="39688"/>
            <a:r>
              <a:rPr lang="en-US" sz="1800" dirty="0">
                <a:solidFill>
                  <a:schemeClr val="tx1"/>
                </a:solidFill>
                <a:ea typeface="ＭＳ Ｐゴシック" charset="0"/>
                <a:cs typeface="Lucida Grande" charset="0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11" y="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1B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609600" y="2057400"/>
            <a:ext cx="682113" cy="440344"/>
            <a:chOff x="537087" y="2226656"/>
            <a:chExt cx="5232399" cy="2129534"/>
          </a:xfrm>
        </p:grpSpPr>
        <p:grpSp>
          <p:nvGrpSpPr>
            <p:cNvPr id="31" name="Group 30"/>
            <p:cNvGrpSpPr/>
            <p:nvPr/>
          </p:nvGrpSpPr>
          <p:grpSpPr>
            <a:xfrm>
              <a:off x="537087" y="2226656"/>
              <a:ext cx="5232399" cy="2129534"/>
              <a:chOff x="1621599" y="2766473"/>
              <a:chExt cx="3527426" cy="969963"/>
            </a:xfrm>
          </p:grpSpPr>
          <p:sp>
            <p:nvSpPr>
              <p:cNvPr id="312" name="Shape 103"/>
              <p:cNvSpPr/>
              <p:nvPr/>
            </p:nvSpPr>
            <p:spPr>
              <a:xfrm>
                <a:off x="1781936" y="2766473"/>
                <a:ext cx="3206752" cy="923925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3" name="Shape 105"/>
              <p:cNvSpPr/>
              <p:nvPr/>
            </p:nvSpPr>
            <p:spPr>
              <a:xfrm>
                <a:off x="1780349" y="3230023"/>
                <a:ext cx="3206751" cy="46196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4" name="Shape 124"/>
              <p:cNvSpPr/>
              <p:nvPr/>
            </p:nvSpPr>
            <p:spPr>
              <a:xfrm>
                <a:off x="1777174" y="3414173"/>
                <a:ext cx="3211514" cy="279400"/>
              </a:xfrm>
              <a:prstGeom prst="rect">
                <a:avLst/>
              </a:prstGeom>
              <a:solidFill>
                <a:srgbClr val="FFD8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5" name="Shape 125"/>
              <p:cNvSpPr/>
              <p:nvPr/>
            </p:nvSpPr>
            <p:spPr>
              <a:xfrm>
                <a:off x="1777174" y="3159021"/>
                <a:ext cx="3211514" cy="92076"/>
              </a:xfrm>
              <a:prstGeom prst="rect">
                <a:avLst/>
              </a:prstGeom>
              <a:solidFill>
                <a:srgbClr val="FFD8FF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6" name="Shape 136"/>
              <p:cNvSpPr/>
              <p:nvPr/>
            </p:nvSpPr>
            <p:spPr>
              <a:xfrm>
                <a:off x="1621599" y="3690398"/>
                <a:ext cx="3527426" cy="46038"/>
              </a:xfrm>
              <a:prstGeom prst="rect">
                <a:avLst/>
              </a:prstGeom>
              <a:solidFill>
                <a:srgbClr val="F1F0E7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5087793" y="3286145"/>
              <a:ext cx="359999" cy="360000"/>
              <a:chOff x="6767843" y="4240890"/>
              <a:chExt cx="784424" cy="720577"/>
            </a:xfrm>
          </p:grpSpPr>
          <p:sp>
            <p:nvSpPr>
              <p:cNvPr id="285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86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87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88" name="Group 287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31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1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9" name="Group 288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30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0" name="Group 289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30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1" name="Group 290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30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2" name="Group 291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30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3" name="Group 292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30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30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4" name="Group 293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9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95" name="Group 294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9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9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4562860" y="3302866"/>
              <a:ext cx="359999" cy="360000"/>
              <a:chOff x="6767843" y="4240890"/>
              <a:chExt cx="784424" cy="720577"/>
            </a:xfrm>
          </p:grpSpPr>
          <p:sp>
            <p:nvSpPr>
              <p:cNvPr id="258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59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60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61" name="Group 260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8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2" name="Group 261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8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3" name="Group 262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7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8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4" name="Group 263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7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5" name="Group 264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7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6" name="Group 265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7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7" name="Group 266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7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8" name="Group 267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6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7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4" name="Group 33"/>
            <p:cNvGrpSpPr/>
            <p:nvPr/>
          </p:nvGrpSpPr>
          <p:grpSpPr>
            <a:xfrm>
              <a:off x="4020994" y="3302866"/>
              <a:ext cx="359999" cy="360000"/>
              <a:chOff x="6767843" y="4240890"/>
              <a:chExt cx="784424" cy="720577"/>
            </a:xfrm>
          </p:grpSpPr>
          <p:sp>
            <p:nvSpPr>
              <p:cNvPr id="231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2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3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34" name="Group 233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5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5" name="Group 234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5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6" name="Group 235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5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7" name="Group 236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5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5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8" name="Group 237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4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9" name="Group 238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4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0" name="Group 239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4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41" name="Group 240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4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4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3521847" y="3302654"/>
              <a:ext cx="359999" cy="360000"/>
              <a:chOff x="6767843" y="4240890"/>
              <a:chExt cx="784424" cy="720577"/>
            </a:xfrm>
          </p:grpSpPr>
          <p:sp>
            <p:nvSpPr>
              <p:cNvPr id="204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05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06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207" name="Group 206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2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3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8" name="Group 207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2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9" name="Group 208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22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0" name="Group 209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22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1" name="Group 210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22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2" name="Group 211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21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2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3" name="Group 212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21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4" name="Group 213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21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1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>
              <a:off x="3062698" y="3286102"/>
              <a:ext cx="359999" cy="360000"/>
              <a:chOff x="6767843" y="4240890"/>
              <a:chExt cx="784424" cy="720577"/>
            </a:xfrm>
          </p:grpSpPr>
          <p:sp>
            <p:nvSpPr>
              <p:cNvPr id="177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78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79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80" name="Group 179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20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1" name="Group 180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20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20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2" name="Group 181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9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3" name="Group 182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9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4" name="Group 183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9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5" name="Group 184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9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6" name="Group 185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9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9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86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8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8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7" name="Group 36"/>
            <p:cNvGrpSpPr/>
            <p:nvPr/>
          </p:nvGrpSpPr>
          <p:grpSpPr>
            <a:xfrm>
              <a:off x="2651900" y="3302866"/>
              <a:ext cx="359999" cy="360000"/>
              <a:chOff x="6767843" y="4240890"/>
              <a:chExt cx="784424" cy="720577"/>
            </a:xfrm>
          </p:grpSpPr>
          <p:sp>
            <p:nvSpPr>
              <p:cNvPr id="150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51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52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53" name="Group 152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7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7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5" name="Group 154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7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6" name="Group 155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6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7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156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6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8" name="Group 157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6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59" name="Group 158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6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60" name="Group 159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6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6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" name="Group 37"/>
            <p:cNvGrpSpPr/>
            <p:nvPr/>
          </p:nvGrpSpPr>
          <p:grpSpPr>
            <a:xfrm>
              <a:off x="2142359" y="3302866"/>
              <a:ext cx="359999" cy="360000"/>
              <a:chOff x="6767843" y="4240890"/>
              <a:chExt cx="784424" cy="720577"/>
            </a:xfrm>
          </p:grpSpPr>
          <p:sp>
            <p:nvSpPr>
              <p:cNvPr id="123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24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125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26" name="Group 125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4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4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8" name="Group 127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4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4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4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4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1" name="Group 130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3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3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3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3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9" name="Group 38"/>
            <p:cNvGrpSpPr/>
            <p:nvPr/>
          </p:nvGrpSpPr>
          <p:grpSpPr>
            <a:xfrm>
              <a:off x="1726895" y="3302866"/>
              <a:ext cx="359999" cy="360000"/>
              <a:chOff x="6767843" y="4240890"/>
              <a:chExt cx="784424" cy="720577"/>
            </a:xfrm>
          </p:grpSpPr>
          <p:sp>
            <p:nvSpPr>
              <p:cNvPr id="96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97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98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99" name="Group 98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12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0" name="Group 99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11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2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11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2" name="Group 101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11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11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4" name="Group 103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11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5" name="Group 104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10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1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06" name="Group 105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10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10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1304972" y="3286102"/>
              <a:ext cx="359999" cy="360000"/>
              <a:chOff x="6767843" y="4240890"/>
              <a:chExt cx="784424" cy="720577"/>
            </a:xfrm>
          </p:grpSpPr>
          <p:sp>
            <p:nvSpPr>
              <p:cNvPr id="69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0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71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72" name="Group 71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9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9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73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9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9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74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88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9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75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86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7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84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5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82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3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78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80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81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811173" y="3286102"/>
              <a:ext cx="359999" cy="360000"/>
              <a:chOff x="6767843" y="4240890"/>
              <a:chExt cx="784424" cy="720577"/>
            </a:xfrm>
          </p:grpSpPr>
          <p:sp>
            <p:nvSpPr>
              <p:cNvPr id="42" name="Shape 143"/>
              <p:cNvSpPr/>
              <p:nvPr/>
            </p:nvSpPr>
            <p:spPr>
              <a:xfrm>
                <a:off x="6776470" y="4240890"/>
                <a:ext cx="775797" cy="720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3" name="Shape 143"/>
              <p:cNvSpPr/>
              <p:nvPr/>
            </p:nvSpPr>
            <p:spPr>
              <a:xfrm>
                <a:off x="6793403" y="4461019"/>
                <a:ext cx="384175" cy="198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095C9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44" name="Oval 309"/>
              <p:cNvSpPr>
                <a:spLocks/>
              </p:cNvSpPr>
              <p:nvPr/>
            </p:nvSpPr>
            <p:spPr bwMode="auto">
              <a:xfrm rot="11700000" flipH="1">
                <a:off x="6894739" y="4476445"/>
                <a:ext cx="206375" cy="138113"/>
              </a:xfrm>
              <a:prstGeom prst="ellipse">
                <a:avLst/>
              </a:prstGeom>
              <a:solidFill>
                <a:srgbClr val="000000"/>
              </a:solidFill>
              <a:ln w="25400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6819437" y="4658637"/>
                <a:ext cx="384175" cy="198439"/>
                <a:chOff x="6945803" y="4613419"/>
                <a:chExt cx="384175" cy="198439"/>
              </a:xfrm>
            </p:grpSpPr>
            <p:sp>
              <p:nvSpPr>
                <p:cNvPr id="6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7144977" y="4560238"/>
                <a:ext cx="384175" cy="198439"/>
                <a:chOff x="6945803" y="4613419"/>
                <a:chExt cx="384175" cy="198439"/>
              </a:xfrm>
            </p:grpSpPr>
            <p:sp>
              <p:nvSpPr>
                <p:cNvPr id="6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7144977" y="4380334"/>
                <a:ext cx="384175" cy="198439"/>
                <a:chOff x="6945803" y="4613419"/>
                <a:chExt cx="384175" cy="198439"/>
              </a:xfrm>
            </p:grpSpPr>
            <p:sp>
              <p:nvSpPr>
                <p:cNvPr id="6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6887169" y="4262580"/>
                <a:ext cx="384175" cy="198439"/>
                <a:chOff x="6945803" y="4613419"/>
                <a:chExt cx="384175" cy="198439"/>
              </a:xfrm>
            </p:grpSpPr>
            <p:sp>
              <p:nvSpPr>
                <p:cNvPr id="61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2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7077248" y="4718997"/>
                <a:ext cx="384175" cy="198439"/>
                <a:chOff x="6945803" y="4613419"/>
                <a:chExt cx="384175" cy="198439"/>
              </a:xfrm>
            </p:grpSpPr>
            <p:sp>
              <p:nvSpPr>
                <p:cNvPr id="59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60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6907918" y="4752863"/>
                <a:ext cx="384175" cy="198439"/>
                <a:chOff x="6945803" y="4613419"/>
                <a:chExt cx="384175" cy="198439"/>
              </a:xfrm>
            </p:grpSpPr>
            <p:sp>
              <p:nvSpPr>
                <p:cNvPr id="57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8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7059761" y="4281114"/>
                <a:ext cx="384175" cy="198439"/>
                <a:chOff x="6945803" y="4613419"/>
                <a:chExt cx="384175" cy="198439"/>
              </a:xfrm>
            </p:grpSpPr>
            <p:sp>
              <p:nvSpPr>
                <p:cNvPr id="55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6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6767843" y="4578773"/>
                <a:ext cx="384175" cy="198439"/>
                <a:chOff x="6945803" y="4613419"/>
                <a:chExt cx="384175" cy="198439"/>
              </a:xfrm>
            </p:grpSpPr>
            <p:sp>
              <p:nvSpPr>
                <p:cNvPr id="53" name="Shape 143"/>
                <p:cNvSpPr/>
                <p:nvPr/>
              </p:nvSpPr>
              <p:spPr>
                <a:xfrm>
                  <a:off x="6945803" y="4613419"/>
                  <a:ext cx="384175" cy="1984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6095C9"/>
                </a:solidFill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/>
                  <a:endParaRPr/>
                </a:p>
              </p:txBody>
            </p:sp>
            <p:sp>
              <p:nvSpPr>
                <p:cNvPr id="54" name="Oval 309"/>
                <p:cNvSpPr>
                  <a:spLocks/>
                </p:cNvSpPr>
                <p:nvPr/>
              </p:nvSpPr>
              <p:spPr bwMode="auto">
                <a:xfrm rot="11700000" flipH="1">
                  <a:off x="7047139" y="4628845"/>
                  <a:ext cx="206375" cy="138113"/>
                </a:xfrm>
                <a:prstGeom prst="ellipse">
                  <a:avLst/>
                </a:prstGeom>
                <a:solidFill>
                  <a:srgbClr val="000000"/>
                </a:solidFill>
                <a:ln w="25400" cap="flat">
                  <a:solidFill>
                    <a:schemeClr val="tx1">
                      <a:alpha val="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6056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631" y="1688875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Control  </a:t>
            </a:r>
            <a:r>
              <a:rPr lang="en-US" sz="1000" dirty="0" err="1" smtClean="0"/>
              <a:t>AKTi</a:t>
            </a:r>
            <a:r>
              <a:rPr lang="en-US" sz="1000" dirty="0" smtClean="0"/>
              <a:t>  </a:t>
            </a:r>
            <a:r>
              <a:rPr lang="en-US" sz="1000" dirty="0" err="1" smtClean="0"/>
              <a:t>MEKi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61431" y="1993675"/>
            <a:ext cx="89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116kDa PARP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37631" y="250945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85kDa PARP</a:t>
            </a:r>
            <a:endParaRPr 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2295031" y="1688875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Control  </a:t>
            </a:r>
            <a:r>
              <a:rPr lang="en-US" sz="1000" dirty="0" err="1" smtClean="0"/>
              <a:t>AKTi</a:t>
            </a:r>
            <a:r>
              <a:rPr lang="en-US" sz="1000" dirty="0" smtClean="0"/>
              <a:t>  </a:t>
            </a:r>
            <a:r>
              <a:rPr lang="en-US" sz="1000" dirty="0" err="1" smtClean="0"/>
              <a:t>MEKi</a:t>
            </a:r>
            <a:endParaRPr lang="en-US" sz="1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075831" y="1688875"/>
            <a:ext cx="9144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420076" y="1688875"/>
            <a:ext cx="9144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28231" y="1307875"/>
            <a:ext cx="4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99831" y="1307875"/>
            <a:ext cx="4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22554" y="2997103"/>
            <a:ext cx="86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98754" y="3264187"/>
            <a:ext cx="73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    +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61631" y="77447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BT474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08014" y="3280385"/>
            <a:ext cx="1194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camptothecin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71031" y="3721387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85kDa PARP</a:t>
            </a:r>
            <a:endParaRPr lang="en-US" sz="1000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53442"/>
            <a:ext cx="2384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2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028831" y="774475"/>
            <a:ext cx="131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DAMB361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343031" y="1688875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Control  </a:t>
            </a:r>
            <a:r>
              <a:rPr lang="en-US" sz="1000" dirty="0" err="1" smtClean="0"/>
              <a:t>AKTi</a:t>
            </a:r>
            <a:r>
              <a:rPr lang="en-US" sz="1000" dirty="0" smtClean="0"/>
              <a:t>  </a:t>
            </a:r>
            <a:r>
              <a:rPr lang="en-US" sz="1000" dirty="0" err="1" smtClean="0"/>
              <a:t>MEKi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4504831" y="1993675"/>
            <a:ext cx="8962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116kDa PARP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4581031" y="2509454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85kDa PARP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6638431" y="1688875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Control  </a:t>
            </a:r>
            <a:r>
              <a:rPr lang="en-US" sz="1000" dirty="0" err="1" smtClean="0"/>
              <a:t>AKTi</a:t>
            </a:r>
            <a:r>
              <a:rPr lang="en-US" sz="1000" dirty="0" smtClean="0"/>
              <a:t>  </a:t>
            </a:r>
            <a:r>
              <a:rPr lang="en-US" sz="1000" dirty="0" err="1" smtClean="0"/>
              <a:t>MEKi</a:t>
            </a:r>
            <a:endParaRPr lang="en-US" sz="10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5419231" y="1688875"/>
            <a:ext cx="9144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763476" y="1688875"/>
            <a:ext cx="9144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571631" y="1307875"/>
            <a:ext cx="4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943231" y="1307875"/>
            <a:ext cx="4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065954" y="2971447"/>
            <a:ext cx="86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142154" y="3212875"/>
            <a:ext cx="73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    +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5058702" y="3248774"/>
            <a:ext cx="1194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camptothecin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114431" y="367007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85kDa PARP</a:t>
            </a:r>
            <a:endParaRPr lang="en-US" sz="1000" dirty="0"/>
          </a:p>
        </p:txBody>
      </p:sp>
      <p:pic>
        <p:nvPicPr>
          <p:cNvPr id="9" name="Picture 8" descr="sup fig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80" y="1936640"/>
            <a:ext cx="2260600" cy="876300"/>
          </a:xfrm>
          <a:prstGeom prst="rect">
            <a:avLst/>
          </a:prstGeom>
        </p:spPr>
      </p:pic>
      <p:pic>
        <p:nvPicPr>
          <p:cNvPr id="10" name="Picture 9" descr="sup fig 2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49" y="3588162"/>
            <a:ext cx="965200" cy="558800"/>
          </a:xfrm>
          <a:prstGeom prst="rect">
            <a:avLst/>
          </a:prstGeom>
        </p:spPr>
      </p:pic>
      <p:pic>
        <p:nvPicPr>
          <p:cNvPr id="12" name="Picture 11" descr="sup fig 2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49" y="3574963"/>
            <a:ext cx="952500" cy="520700"/>
          </a:xfrm>
          <a:prstGeom prst="rect">
            <a:avLst/>
          </a:prstGeom>
        </p:spPr>
      </p:pic>
      <p:pic>
        <p:nvPicPr>
          <p:cNvPr id="19" name="Picture 18" descr="sup fig 2c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31" y="1925048"/>
            <a:ext cx="25527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2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167</Words>
  <Application>Microsoft Macintosh PowerPoint</Application>
  <PresentationFormat>On-screen Show (4:3)</PresentationFormat>
  <Paragraphs>45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PHRMY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Hiscox</dc:creator>
  <cp:lastModifiedBy>Steve Hiscox</cp:lastModifiedBy>
  <cp:revision>10</cp:revision>
  <dcterms:created xsi:type="dcterms:W3CDTF">2016-01-06T13:08:30Z</dcterms:created>
  <dcterms:modified xsi:type="dcterms:W3CDTF">2016-03-14T14:55:06Z</dcterms:modified>
</cp:coreProperties>
</file>