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82" r:id="rId2"/>
    <p:sldId id="307" r:id="rId3"/>
    <p:sldId id="310" r:id="rId4"/>
    <p:sldId id="299" r:id="rId5"/>
    <p:sldId id="300" r:id="rId6"/>
    <p:sldId id="274" r:id="rId7"/>
    <p:sldId id="287" r:id="rId8"/>
    <p:sldId id="284" r:id="rId9"/>
    <p:sldId id="311" r:id="rId10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31" autoAdjust="0"/>
    <p:restoredTop sz="99055" autoAdjust="0"/>
  </p:normalViewPr>
  <p:slideViewPr>
    <p:cSldViewPr>
      <p:cViewPr>
        <p:scale>
          <a:sx n="130" d="100"/>
          <a:sy n="130" d="100"/>
        </p:scale>
        <p:origin x="-203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tevehiscox:Desktop:MD%20Fellows:Sharath:research%20paper:Final%20version:combo%20data%20revised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tevehiscox:Desktop:MD%20Fellows:Sharath:research%20paper:Final%20version:combo%20data%20revise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3D</c:v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Sheet1!$B$68:$E$68</c:f>
                <c:numCache>
                  <c:formatCode>General</c:formatCode>
                  <c:ptCount val="4"/>
                  <c:pt idx="0">
                    <c:v>0.0</c:v>
                  </c:pt>
                  <c:pt idx="1">
                    <c:v>10.5530406360758</c:v>
                  </c:pt>
                  <c:pt idx="2">
                    <c:v>1.5</c:v>
                  </c:pt>
                  <c:pt idx="3">
                    <c:v>0.957427107756338</c:v>
                  </c:pt>
                </c:numCache>
              </c:numRef>
            </c:plus>
            <c:minus>
              <c:numRef>
                <c:f>Sheet1!$B$68:$E$68</c:f>
                <c:numCache>
                  <c:formatCode>General</c:formatCode>
                  <c:ptCount val="4"/>
                  <c:pt idx="0">
                    <c:v>0.0</c:v>
                  </c:pt>
                  <c:pt idx="1">
                    <c:v>10.5530406360758</c:v>
                  </c:pt>
                  <c:pt idx="2">
                    <c:v>1.5</c:v>
                  </c:pt>
                  <c:pt idx="3">
                    <c:v>0.957427107756338</c:v>
                  </c:pt>
                </c:numCache>
              </c:numRef>
            </c:minus>
          </c:errBars>
          <c:cat>
            <c:strRef>
              <c:f>Sheet1!$A$3:$A$6</c:f>
              <c:strCache>
                <c:ptCount val="4"/>
                <c:pt idx="0">
                  <c:v>C</c:v>
                </c:pt>
                <c:pt idx="1">
                  <c:v>H</c:v>
                </c:pt>
                <c:pt idx="2">
                  <c:v>T</c:v>
                </c:pt>
                <c:pt idx="3">
                  <c:v>F</c:v>
                </c:pt>
              </c:strCache>
            </c:strRef>
          </c:cat>
          <c:val>
            <c:numRef>
              <c:f>Sheet1!$B$67:$E$67</c:f>
              <c:numCache>
                <c:formatCode>General</c:formatCode>
                <c:ptCount val="4"/>
                <c:pt idx="0">
                  <c:v>100.0</c:v>
                </c:pt>
                <c:pt idx="1">
                  <c:v>87.8333333333332</c:v>
                </c:pt>
                <c:pt idx="2">
                  <c:v>40.75</c:v>
                </c:pt>
                <c:pt idx="3">
                  <c:v>37.25</c:v>
                </c:pt>
              </c:numCache>
            </c:numRef>
          </c:val>
        </c:ser>
        <c:ser>
          <c:idx val="1"/>
          <c:order val="1"/>
          <c:tx>
            <c:v>3D+AKTi</c:v>
          </c:tx>
          <c:spPr>
            <a:pattFill prst="smCheck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Sheet1!$G$68:$J$68</c:f>
                <c:numCache>
                  <c:formatCode>General</c:formatCode>
                  <c:ptCount val="4"/>
                  <c:pt idx="0">
                    <c:v>7.516648189186454</c:v>
                  </c:pt>
                  <c:pt idx="1">
                    <c:v>10.99350457575485</c:v>
                  </c:pt>
                  <c:pt idx="2">
                    <c:v>6.454972243679028</c:v>
                  </c:pt>
                  <c:pt idx="3">
                    <c:v>11.87083260208258</c:v>
                  </c:pt>
                </c:numCache>
              </c:numRef>
            </c:plus>
            <c:minus>
              <c:numRef>
                <c:f>Sheet1!$G$68:$J$68</c:f>
                <c:numCache>
                  <c:formatCode>General</c:formatCode>
                  <c:ptCount val="4"/>
                  <c:pt idx="0">
                    <c:v>7.516648189186454</c:v>
                  </c:pt>
                  <c:pt idx="1">
                    <c:v>10.99350457575485</c:v>
                  </c:pt>
                  <c:pt idx="2">
                    <c:v>6.454972243679028</c:v>
                  </c:pt>
                  <c:pt idx="3">
                    <c:v>11.87083260208258</c:v>
                  </c:pt>
                </c:numCache>
              </c:numRef>
            </c:minus>
          </c:errBars>
          <c:val>
            <c:numRef>
              <c:f>Sheet1!$G$67:$J$67</c:f>
              <c:numCache>
                <c:formatCode>General</c:formatCode>
                <c:ptCount val="4"/>
                <c:pt idx="0">
                  <c:v>77.0</c:v>
                </c:pt>
                <c:pt idx="1">
                  <c:v>63.5</c:v>
                </c:pt>
                <c:pt idx="2">
                  <c:v>27.5</c:v>
                </c:pt>
                <c:pt idx="3">
                  <c:v>34.75</c:v>
                </c:pt>
              </c:numCache>
            </c:numRef>
          </c:val>
        </c:ser>
        <c:ser>
          <c:idx val="2"/>
          <c:order val="2"/>
          <c:tx>
            <c:v>3D+MEKi</c:v>
          </c:tx>
          <c:spPr>
            <a:pattFill prst="dkHorz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Sheet1!$L$68:$O$68</c:f>
                <c:numCache>
                  <c:formatCode>General</c:formatCode>
                  <c:ptCount val="4"/>
                  <c:pt idx="0">
                    <c:v>11.14749598190851</c:v>
                  </c:pt>
                  <c:pt idx="1">
                    <c:v>19.62990915244728</c:v>
                  </c:pt>
                  <c:pt idx="2">
                    <c:v>0.816496580927726</c:v>
                  </c:pt>
                  <c:pt idx="3">
                    <c:v>0.5</c:v>
                  </c:pt>
                </c:numCache>
              </c:numRef>
            </c:plus>
            <c:minus>
              <c:numRef>
                <c:f>Sheet1!$L$68:$O$68</c:f>
                <c:numCache>
                  <c:formatCode>General</c:formatCode>
                  <c:ptCount val="4"/>
                  <c:pt idx="0">
                    <c:v>11.14749598190851</c:v>
                  </c:pt>
                  <c:pt idx="1">
                    <c:v>19.62990915244728</c:v>
                  </c:pt>
                  <c:pt idx="2">
                    <c:v>0.816496580927726</c:v>
                  </c:pt>
                  <c:pt idx="3">
                    <c:v>0.5</c:v>
                  </c:pt>
                </c:numCache>
              </c:numRef>
            </c:minus>
          </c:errBars>
          <c:val>
            <c:numRef>
              <c:f>Sheet1!$L$67:$O$67</c:f>
              <c:numCache>
                <c:formatCode>General</c:formatCode>
                <c:ptCount val="4"/>
                <c:pt idx="0">
                  <c:v>56.33333333333334</c:v>
                </c:pt>
                <c:pt idx="1">
                  <c:v>27.0</c:v>
                </c:pt>
                <c:pt idx="2">
                  <c:v>31.0</c:v>
                </c:pt>
                <c:pt idx="3">
                  <c:v>25.25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89292888"/>
        <c:axId val="-2092025048"/>
      </c:barChart>
      <c:catAx>
        <c:axId val="-2089292888"/>
        <c:scaling>
          <c:orientation val="minMax"/>
        </c:scaling>
        <c:delete val="0"/>
        <c:axPos val="b"/>
        <c:majorTickMark val="out"/>
        <c:minorTickMark val="none"/>
        <c:tickLblPos val="nextTo"/>
        <c:crossAx val="-2092025048"/>
        <c:crosses val="autoZero"/>
        <c:auto val="1"/>
        <c:lblAlgn val="ctr"/>
        <c:lblOffset val="100"/>
        <c:noMultiLvlLbl val="0"/>
      </c:catAx>
      <c:valAx>
        <c:axId val="-20920250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-2089292888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45880228940191"/>
          <c:y val="0.00572638394505318"/>
          <c:w val="0.196903692511831"/>
          <c:h val="0.347164366767207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3D</c:v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Sheet1!$B$51:$E$51</c:f>
                <c:numCache>
                  <c:formatCode>General</c:formatCode>
                  <c:ptCount val="4"/>
                  <c:pt idx="0">
                    <c:v>0.0</c:v>
                  </c:pt>
                  <c:pt idx="1">
                    <c:v>4.720774754816658</c:v>
                  </c:pt>
                  <c:pt idx="2">
                    <c:v>7.259476565152614</c:v>
                  </c:pt>
                  <c:pt idx="3">
                    <c:v>7.698562017861332</c:v>
                  </c:pt>
                </c:numCache>
              </c:numRef>
            </c:plus>
            <c:minus>
              <c:numRef>
                <c:f>Sheet1!$B$51:$E$51</c:f>
                <c:numCache>
                  <c:formatCode>General</c:formatCode>
                  <c:ptCount val="4"/>
                  <c:pt idx="0">
                    <c:v>0.0</c:v>
                  </c:pt>
                  <c:pt idx="1">
                    <c:v>4.720774754816658</c:v>
                  </c:pt>
                  <c:pt idx="2">
                    <c:v>7.259476565152614</c:v>
                  </c:pt>
                  <c:pt idx="3">
                    <c:v>7.698562017861332</c:v>
                  </c:pt>
                </c:numCache>
              </c:numRef>
            </c:minus>
          </c:errBars>
          <c:cat>
            <c:strRef>
              <c:f>Sheet1!$A$3:$A$6</c:f>
              <c:strCache>
                <c:ptCount val="4"/>
                <c:pt idx="0">
                  <c:v>C</c:v>
                </c:pt>
                <c:pt idx="1">
                  <c:v>H</c:v>
                </c:pt>
                <c:pt idx="2">
                  <c:v>T</c:v>
                </c:pt>
                <c:pt idx="3">
                  <c:v>F</c:v>
                </c:pt>
              </c:strCache>
            </c:strRef>
          </c:cat>
          <c:val>
            <c:numRef>
              <c:f>Sheet1!$B$50:$E$50</c:f>
              <c:numCache>
                <c:formatCode>General</c:formatCode>
                <c:ptCount val="4"/>
                <c:pt idx="0">
                  <c:v>100.0</c:v>
                </c:pt>
                <c:pt idx="1">
                  <c:v>40.5</c:v>
                </c:pt>
                <c:pt idx="2">
                  <c:v>83.2</c:v>
                </c:pt>
                <c:pt idx="3">
                  <c:v>72.87499999999998</c:v>
                </c:pt>
              </c:numCache>
            </c:numRef>
          </c:val>
        </c:ser>
        <c:ser>
          <c:idx val="1"/>
          <c:order val="1"/>
          <c:tx>
            <c:v>3D+AKTi</c:v>
          </c:tx>
          <c:spPr>
            <a:pattFill prst="smCheck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Sheet1!$G$51:$J$51</c:f>
                <c:numCache>
                  <c:formatCode>General</c:formatCode>
                  <c:ptCount val="4"/>
                  <c:pt idx="0">
                    <c:v>7.516648189186454</c:v>
                  </c:pt>
                  <c:pt idx="1">
                    <c:v>4.546060565661952</c:v>
                  </c:pt>
                  <c:pt idx="2">
                    <c:v>7.5</c:v>
                  </c:pt>
                  <c:pt idx="3">
                    <c:v>8.017837257372736</c:v>
                  </c:pt>
                </c:numCache>
              </c:numRef>
            </c:plus>
            <c:minus>
              <c:numRef>
                <c:f>Sheet1!$G$51:$J$51</c:f>
                <c:numCache>
                  <c:formatCode>General</c:formatCode>
                  <c:ptCount val="4"/>
                  <c:pt idx="0">
                    <c:v>7.516648189186454</c:v>
                  </c:pt>
                  <c:pt idx="1">
                    <c:v>4.546060565661952</c:v>
                  </c:pt>
                  <c:pt idx="2">
                    <c:v>7.5</c:v>
                  </c:pt>
                  <c:pt idx="3">
                    <c:v>8.017837257372736</c:v>
                  </c:pt>
                </c:numCache>
              </c:numRef>
            </c:minus>
          </c:errBars>
          <c:val>
            <c:numRef>
              <c:f>Sheet1!$G$50:$J$50</c:f>
              <c:numCache>
                <c:formatCode>General</c:formatCode>
                <c:ptCount val="4"/>
                <c:pt idx="0">
                  <c:v>77.0</c:v>
                </c:pt>
                <c:pt idx="1">
                  <c:v>29.0</c:v>
                </c:pt>
                <c:pt idx="2">
                  <c:v>74.25</c:v>
                </c:pt>
                <c:pt idx="3">
                  <c:v>58.57142857142848</c:v>
                </c:pt>
              </c:numCache>
            </c:numRef>
          </c:val>
        </c:ser>
        <c:ser>
          <c:idx val="2"/>
          <c:order val="2"/>
          <c:tx>
            <c:v>3D+MEKi</c:v>
          </c:tx>
          <c:spPr>
            <a:pattFill prst="dkHorz">
              <a:fgClr>
                <a:prstClr val="black"/>
              </a:fgClr>
              <a:bgClr>
                <a:prstClr val="white"/>
              </a:bgClr>
            </a:patt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Sheet1!$L$51:$O$51</c:f>
                <c:numCache>
                  <c:formatCode>General</c:formatCode>
                  <c:ptCount val="4"/>
                  <c:pt idx="0">
                    <c:v>9.723866074179108</c:v>
                  </c:pt>
                  <c:pt idx="1">
                    <c:v>1.169045194450012</c:v>
                  </c:pt>
                  <c:pt idx="2">
                    <c:v>5.0</c:v>
                  </c:pt>
                  <c:pt idx="3">
                    <c:v>0.408248290463863</c:v>
                  </c:pt>
                </c:numCache>
              </c:numRef>
            </c:plus>
            <c:minus>
              <c:numRef>
                <c:f>Sheet1!$L$51:$O$51</c:f>
                <c:numCache>
                  <c:formatCode>General</c:formatCode>
                  <c:ptCount val="4"/>
                  <c:pt idx="0">
                    <c:v>9.723866074179108</c:v>
                  </c:pt>
                  <c:pt idx="1">
                    <c:v>1.169045194450012</c:v>
                  </c:pt>
                  <c:pt idx="2">
                    <c:v>5.0</c:v>
                  </c:pt>
                  <c:pt idx="3">
                    <c:v>0.408248290463863</c:v>
                  </c:pt>
                </c:numCache>
              </c:numRef>
            </c:minus>
          </c:errBars>
          <c:val>
            <c:numRef>
              <c:f>Sheet1!$L$50:$O$50</c:f>
              <c:numCache>
                <c:formatCode>General</c:formatCode>
                <c:ptCount val="4"/>
                <c:pt idx="0">
                  <c:v>63.625</c:v>
                </c:pt>
                <c:pt idx="1">
                  <c:v>33.16666666666652</c:v>
                </c:pt>
                <c:pt idx="2">
                  <c:v>56.0</c:v>
                </c:pt>
                <c:pt idx="3">
                  <c:v>43.16666666666652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92116440"/>
        <c:axId val="-2091984040"/>
      </c:barChart>
      <c:catAx>
        <c:axId val="-2092116440"/>
        <c:scaling>
          <c:orientation val="minMax"/>
        </c:scaling>
        <c:delete val="0"/>
        <c:axPos val="b"/>
        <c:majorTickMark val="out"/>
        <c:minorTickMark val="none"/>
        <c:tickLblPos val="nextTo"/>
        <c:crossAx val="-2091984040"/>
        <c:crosses val="autoZero"/>
        <c:auto val="1"/>
        <c:lblAlgn val="ctr"/>
        <c:lblOffset val="100"/>
        <c:noMultiLvlLbl val="0"/>
      </c:catAx>
      <c:valAx>
        <c:axId val="-20919840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-2092116440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39857483829878"/>
          <c:y val="0.0167847092095823"/>
          <c:w val="0.196903692511831"/>
          <c:h val="0.347164366767207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FABE6-CF84-3040-A24D-CE39129CCFB3}" type="datetimeFigureOut">
              <a:rPr lang="en-US" smtClean="0"/>
              <a:t>13/03/2016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26672-AAFF-4247-BB9B-9324A87B4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950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A8ADFD5B-A66C-449C-B6E8-FB716D07777D}" type="datetimeFigureOut">
              <a:rPr lang="en-US" smtClean="0"/>
              <a:pPr/>
              <a:t>13/03/2016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CA5D3BF3-D352-46FC-8343-31F56E6730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493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05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515100" cy="685800"/>
          </a:xfrm>
        </p:spPr>
        <p:txBody>
          <a:bodyPr anchor="ctr"/>
          <a:lstStyle>
            <a:lvl1pPr marL="0" indent="0" algn="l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047E157E-8DCB-4F70-A0AF-5EB586A91DD4}" type="datetime1">
              <a:rPr lang="en-US" smtClean="0">
                <a:solidFill>
                  <a:srgbClr val="FFFFFF"/>
                </a:solidFill>
              </a:rPr>
              <a:pPr algn="ctr"/>
              <a:t>13/03/2016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9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82E0A0-C266-4798-8C8F-B9F91E9DA37E}" type="slidenum">
              <a:rPr lang="en-US" smtClean="0">
                <a:solidFill>
                  <a:schemeClr val="tx2"/>
                </a:solidFill>
              </a:rPr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2362200" y="3124200"/>
            <a:ext cx="6477000" cy="2717800"/>
          </a:xfrm>
        </p:spPr>
        <p:txBody>
          <a:bodyPr rtlCol="0" anchor="b"/>
          <a:lstStyle>
            <a:lvl1pPr>
              <a:defRPr cap="all" baseline="0"/>
            </a:lvl1pPr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606EA6-EFEA-4C30-9264-4F9291A5780D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ctr"/>
            <a:fld id="{8F82E0A0-C266-4798-8C8F-B9F91E9DA37E}" type="slidenum">
              <a:rPr lang="en-US" sz="1400" b="1" smtClean="0">
                <a:solidFill>
                  <a:srgbClr val="FFFFFF"/>
                </a:solidFill>
              </a:rPr>
              <a:pPr algn="ctr"/>
              <a:t>‹#›</a:t>
            </a:fld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609600" y="1803400"/>
            <a:ext cx="8153400" cy="4368800"/>
          </a:xfrm>
        </p:spPr>
        <p:txBody>
          <a:bodyPr/>
          <a:lstStyle>
            <a:extLst/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1" y="2743201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F9F07-3BC7-4570-B054-79111B0A380C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1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lang="en-US" sz="2400" b="1" smtClean="0">
                <a:solidFill>
                  <a:srgbClr val="FFFFFF"/>
                </a:solidFill>
              </a:rPr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09600" y="1803402"/>
            <a:ext cx="3886200" cy="4358165"/>
          </a:xfrm>
        </p:spPr>
        <p:txBody>
          <a:bodyPr/>
          <a:lstStyle>
            <a:extLst/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844901" y="1803399"/>
            <a:ext cx="3886200" cy="4358167"/>
          </a:xfrm>
        </p:spPr>
        <p:txBody>
          <a:bodyPr/>
          <a:lstStyle>
            <a:extLst/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lang="en-US" sz="1400" b="1" smtClean="0">
                <a:solidFill>
                  <a:srgbClr val="FFFFFF"/>
                </a:solidFill>
              </a:rPr>
              <a:pPr algn="ct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7480"/>
            <a:ext cx="8153400" cy="134112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559757"/>
            <a:ext cx="3886200" cy="3505200"/>
          </a:xfrm>
        </p:spPr>
        <p:txBody>
          <a:bodyPr/>
          <a:lstStyle>
            <a:extLst/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559757"/>
            <a:ext cx="3886200" cy="3505200"/>
          </a:xfrm>
        </p:spPr>
        <p:txBody>
          <a:bodyPr/>
          <a:lstStyle>
            <a:extLst/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lang="en-US" sz="1400" b="1" smtClean="0">
                <a:solidFill>
                  <a:srgbClr val="FFFFFF"/>
                </a:solidFill>
              </a:rPr>
              <a:pPr algn="ctr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>
          <a:xfrm>
            <a:off x="609600" y="1816383"/>
            <a:ext cx="3886200" cy="707136"/>
          </a:xfrm>
          <a:solidFill>
            <a:schemeClr val="accent2"/>
          </a:solidFill>
        </p:spPr>
        <p:txBody>
          <a:bodyPr rtlCol="0" anchor="ctr"/>
          <a:lstStyle>
            <a:lvl1pPr>
              <a:buFontTx/>
              <a:buNone/>
              <a:defRPr sz="2000" b="1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4800600" y="1816383"/>
            <a:ext cx="3886200" cy="707136"/>
          </a:xfrm>
          <a:solidFill>
            <a:schemeClr val="accent4"/>
          </a:solidFill>
        </p:spPr>
        <p:txBody>
          <a:bodyPr rtlCol="0" anchor="ctr"/>
          <a:lstStyle>
            <a:lvl1pPr>
              <a:buFontTx/>
              <a:buNone/>
              <a:defRPr sz="2000" b="1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ADB5D-B7A0-47E3-AD2D-B1A6F8614213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968126-03FC-49C0-B9B8-2B561CCC3D90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3F7CB7D-F184-43C7-B6FD-03D728E1BBFF}" type="slidenum">
              <a:rPr lang="en-US" smtClean="0">
                <a:solidFill>
                  <a:schemeClr val="tx2"/>
                </a:solidFill>
              </a:rPr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7480"/>
            <a:ext cx="8153400" cy="1341120"/>
          </a:xfrm>
        </p:spPr>
        <p:txBody>
          <a:bodyPr anchor="b"/>
          <a:lstStyle>
            <a:lvl1pPr algn="l">
              <a:buNone/>
              <a:defRPr sz="4200" b="0"/>
            </a:lvl1pPr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A8198-4617-485E-9585-4840B69DBBA6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05000"/>
            <a:ext cx="1600200" cy="41656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362200" y="1905000"/>
            <a:ext cx="6400800" cy="4267200"/>
          </a:xfrm>
        </p:spPr>
        <p:txBody>
          <a:bodyPr/>
          <a:lstStyle>
            <a:extLst/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57668" y="0"/>
            <a:ext cx="7586332" cy="4559808"/>
          </a:xfrm>
          <a:solidFill>
            <a:schemeClr val="tx2">
              <a:shade val="50000"/>
            </a:schemeClr>
          </a:solidFill>
          <a:ln>
            <a:noFill/>
          </a:ln>
        </p:spPr>
        <p:txBody>
          <a:bodyPr/>
          <a:lstStyle>
            <a:lvl1pPr>
              <a:buNone/>
              <a:defRPr sz="3200"/>
            </a:lvl1pPr>
            <a:extLst/>
          </a:lstStyle>
          <a:p>
            <a:r>
              <a:rPr lang="en-GB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  <a:extLst/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89520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724400"/>
            <a:ext cx="7315200" cy="6096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extLst/>
          </a:lstStyle>
          <a:p>
            <a:fld id="{E4606EA6-EFEA-4C30-9264-4F9291A5780D}" type="datetime1">
              <a:rPr lang="en-US" smtClean="0"/>
              <a:pPr/>
              <a:t>13/03/2016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9"/>
          </a:xfrm>
        </p:spPr>
        <p:txBody>
          <a:bodyPr rtlCol="0"/>
          <a:lstStyle>
            <a:lvl1pPr>
              <a:defRPr sz="2800"/>
            </a:lvl1pPr>
            <a:extLst/>
          </a:lstStyle>
          <a:p>
            <a:pPr algn="ctr"/>
            <a:fld id="{8F82E0A0-C266-4798-8C8F-B9F91E9DA37E}" type="slidenum">
              <a:rPr lang="en-US" sz="2800" b="1" smtClean="0">
                <a:solidFill>
                  <a:srgbClr val="FFFFFF"/>
                </a:solidFill>
              </a:rPr>
              <a:pPr algn="ctr"/>
              <a:t>‹#›</a:t>
            </a:fld>
            <a:endParaRPr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7"/>
            <a:ext cx="4572000" cy="365125"/>
          </a:xfrm>
        </p:spPr>
        <p:txBody>
          <a:bodyPr rtlCol="0"/>
          <a:lstStyle>
            <a:extLst/>
          </a:lstStyle>
          <a:p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803400"/>
            <a:ext cx="8153400" cy="432308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  <a:extLst/>
          </a:lstStyle>
          <a:p>
            <a:fld id="{E4606EA6-EFEA-4C30-9264-4F9291A5780D}" type="datetime1">
              <a:rPr lang="en-US" smtClean="0"/>
              <a:pPr/>
              <a:t>13/03/2016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2" y="6248207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460227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505947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505947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498010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lang="en-US" sz="1400" b="1" smtClean="0">
                <a:solidFill>
                  <a:srgbClr val="FFFFFF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7480"/>
            <a:ext cx="8153400" cy="134112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jpeg"/><Relationship Id="rId12" Type="http://schemas.openxmlformats.org/officeDocument/2006/relationships/image" Target="../media/image12.jpeg"/><Relationship Id="rId13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7.jpeg"/><Relationship Id="rId8" Type="http://schemas.openxmlformats.org/officeDocument/2006/relationships/image" Target="../media/image8.jpeg"/><Relationship Id="rId9" Type="http://schemas.openxmlformats.org/officeDocument/2006/relationships/image" Target="../media/image9.jpeg"/><Relationship Id="rId10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6" Type="http://schemas.openxmlformats.org/officeDocument/2006/relationships/image" Target="../media/image24.emf"/><Relationship Id="rId7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emf"/><Relationship Id="rId3" Type="http://schemas.openxmlformats.org/officeDocument/2006/relationships/image" Target="../media/image2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11" Type="http://schemas.microsoft.com/office/2007/relationships/hdphoto" Target="../media/hdphoto5.wdp"/><Relationship Id="rId12" Type="http://schemas.openxmlformats.org/officeDocument/2006/relationships/image" Target="../media/image34.jpeg"/><Relationship Id="rId13" Type="http://schemas.microsoft.com/office/2007/relationships/hdphoto" Target="../media/hdphoto6.wdp"/><Relationship Id="rId14" Type="http://schemas.openxmlformats.org/officeDocument/2006/relationships/image" Target="../media/image35.jpeg"/><Relationship Id="rId15" Type="http://schemas.microsoft.com/office/2007/relationships/hdphoto" Target="../media/hdphoto7.wdp"/><Relationship Id="rId16" Type="http://schemas.openxmlformats.org/officeDocument/2006/relationships/image" Target="../media/image36.jpeg"/><Relationship Id="rId17" Type="http://schemas.microsoft.com/office/2007/relationships/hdphoto" Target="../media/hdphoto8.wdp"/><Relationship Id="rId18" Type="http://schemas.openxmlformats.org/officeDocument/2006/relationships/image" Target="../media/image37.jpeg"/><Relationship Id="rId19" Type="http://schemas.microsoft.com/office/2007/relationships/hdphoto" Target="../media/hdphoto9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3" Type="http://schemas.microsoft.com/office/2007/relationships/hdphoto" Target="../media/hdphoto1.wdp"/><Relationship Id="rId4" Type="http://schemas.openxmlformats.org/officeDocument/2006/relationships/image" Target="../media/image30.jpeg"/><Relationship Id="rId5" Type="http://schemas.microsoft.com/office/2007/relationships/hdphoto" Target="../media/hdphoto2.wdp"/><Relationship Id="rId6" Type="http://schemas.openxmlformats.org/officeDocument/2006/relationships/image" Target="../media/image31.jpeg"/><Relationship Id="rId7" Type="http://schemas.microsoft.com/office/2007/relationships/hdphoto" Target="../media/hdphoto3.wdp"/><Relationship Id="rId8" Type="http://schemas.openxmlformats.org/officeDocument/2006/relationships/image" Target="../media/image32.jpeg"/><Relationship Id="rId9" Type="http://schemas.microsoft.com/office/2007/relationships/hdphoto" Target="../media/hdphoto4.wdp"/><Relationship Id="rId10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hdphoto" Target="../media/hdphoto13.wdp"/><Relationship Id="rId20" Type="http://schemas.microsoft.com/office/2007/relationships/hdphoto" Target="../media/hdphoto19.wdp"/><Relationship Id="rId21" Type="http://schemas.openxmlformats.org/officeDocument/2006/relationships/image" Target="../media/image47.jpeg"/><Relationship Id="rId22" Type="http://schemas.microsoft.com/office/2007/relationships/hdphoto" Target="../media/hdphoto20.wdp"/><Relationship Id="rId23" Type="http://schemas.openxmlformats.org/officeDocument/2006/relationships/image" Target="../media/image48.jpg"/><Relationship Id="rId24" Type="http://schemas.openxmlformats.org/officeDocument/2006/relationships/image" Target="../media/image49.jpg"/><Relationship Id="rId25" Type="http://schemas.openxmlformats.org/officeDocument/2006/relationships/image" Target="../media/image50.jpeg"/><Relationship Id="rId26" Type="http://schemas.openxmlformats.org/officeDocument/2006/relationships/image" Target="../media/image51.png"/><Relationship Id="rId27" Type="http://schemas.openxmlformats.org/officeDocument/2006/relationships/image" Target="../media/image52.emf"/><Relationship Id="rId28" Type="http://schemas.openxmlformats.org/officeDocument/2006/relationships/image" Target="../media/image53.emf"/><Relationship Id="rId10" Type="http://schemas.openxmlformats.org/officeDocument/2006/relationships/image" Target="../media/image42.jpeg"/><Relationship Id="rId11" Type="http://schemas.microsoft.com/office/2007/relationships/hdphoto" Target="../media/hdphoto14.wdp"/><Relationship Id="rId12" Type="http://schemas.openxmlformats.org/officeDocument/2006/relationships/image" Target="../media/image43.jpeg"/><Relationship Id="rId13" Type="http://schemas.microsoft.com/office/2007/relationships/hdphoto" Target="../media/hdphoto15.wdp"/><Relationship Id="rId14" Type="http://schemas.microsoft.com/office/2007/relationships/hdphoto" Target="../media/hdphoto16.wdp"/><Relationship Id="rId15" Type="http://schemas.openxmlformats.org/officeDocument/2006/relationships/image" Target="../media/image44.jpeg"/><Relationship Id="rId16" Type="http://schemas.microsoft.com/office/2007/relationships/hdphoto" Target="../media/hdphoto17.wdp"/><Relationship Id="rId17" Type="http://schemas.openxmlformats.org/officeDocument/2006/relationships/image" Target="../media/image45.jpeg"/><Relationship Id="rId18" Type="http://schemas.microsoft.com/office/2007/relationships/hdphoto" Target="../media/hdphoto18.wdp"/><Relationship Id="rId19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3" Type="http://schemas.microsoft.com/office/2007/relationships/hdphoto" Target="../media/hdphoto10.wdp"/><Relationship Id="rId4" Type="http://schemas.openxmlformats.org/officeDocument/2006/relationships/image" Target="../media/image39.jpeg"/><Relationship Id="rId5" Type="http://schemas.microsoft.com/office/2007/relationships/hdphoto" Target="../media/hdphoto11.wdp"/><Relationship Id="rId6" Type="http://schemas.openxmlformats.org/officeDocument/2006/relationships/image" Target="../media/image40.jpeg"/><Relationship Id="rId7" Type="http://schemas.microsoft.com/office/2007/relationships/hdphoto" Target="../media/hdphoto12.wdp"/><Relationship Id="rId8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20" Type="http://schemas.openxmlformats.org/officeDocument/2006/relationships/image" Target="../media/image63.jpeg"/><Relationship Id="rId21" Type="http://schemas.microsoft.com/office/2007/relationships/hdphoto" Target="../media/hdphoto30.wdp"/><Relationship Id="rId22" Type="http://schemas.openxmlformats.org/officeDocument/2006/relationships/image" Target="../media/image64.jpeg"/><Relationship Id="rId23" Type="http://schemas.microsoft.com/office/2007/relationships/hdphoto" Target="../media/hdphoto31.wdp"/><Relationship Id="rId24" Type="http://schemas.openxmlformats.org/officeDocument/2006/relationships/image" Target="../media/image65.jpeg"/><Relationship Id="rId25" Type="http://schemas.microsoft.com/office/2007/relationships/hdphoto" Target="../media/hdphoto32.wdp"/><Relationship Id="rId26" Type="http://schemas.openxmlformats.org/officeDocument/2006/relationships/image" Target="../media/image66.jpeg"/><Relationship Id="rId27" Type="http://schemas.microsoft.com/office/2007/relationships/hdphoto" Target="../media/hdphoto33.wdp"/><Relationship Id="rId28" Type="http://schemas.openxmlformats.org/officeDocument/2006/relationships/image" Target="../media/image67.jpeg"/><Relationship Id="rId29" Type="http://schemas.microsoft.com/office/2007/relationships/hdphoto" Target="../media/hdphoto3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Relationship Id="rId3" Type="http://schemas.microsoft.com/office/2007/relationships/hdphoto" Target="../media/hdphoto21.wdp"/><Relationship Id="rId4" Type="http://schemas.openxmlformats.org/officeDocument/2006/relationships/image" Target="../media/image55.jpeg"/><Relationship Id="rId5" Type="http://schemas.microsoft.com/office/2007/relationships/hdphoto" Target="../media/hdphoto22.wdp"/><Relationship Id="rId30" Type="http://schemas.openxmlformats.org/officeDocument/2006/relationships/image" Target="../media/image68.emf"/><Relationship Id="rId31" Type="http://schemas.openxmlformats.org/officeDocument/2006/relationships/image" Target="../media/image69.jpeg"/><Relationship Id="rId32" Type="http://schemas.microsoft.com/office/2007/relationships/hdphoto" Target="../media/hdphoto35.wdp"/><Relationship Id="rId9" Type="http://schemas.microsoft.com/office/2007/relationships/hdphoto" Target="../media/hdphoto24.wdp"/><Relationship Id="rId6" Type="http://schemas.openxmlformats.org/officeDocument/2006/relationships/image" Target="../media/image56.jpeg"/><Relationship Id="rId7" Type="http://schemas.microsoft.com/office/2007/relationships/hdphoto" Target="../media/hdphoto23.wdp"/><Relationship Id="rId8" Type="http://schemas.openxmlformats.org/officeDocument/2006/relationships/image" Target="../media/image57.jpeg"/><Relationship Id="rId33" Type="http://schemas.openxmlformats.org/officeDocument/2006/relationships/image" Target="../media/image70.emf"/><Relationship Id="rId10" Type="http://schemas.openxmlformats.org/officeDocument/2006/relationships/image" Target="../media/image58.jpeg"/><Relationship Id="rId11" Type="http://schemas.microsoft.com/office/2007/relationships/hdphoto" Target="../media/hdphoto25.wdp"/><Relationship Id="rId12" Type="http://schemas.openxmlformats.org/officeDocument/2006/relationships/image" Target="../media/image59.jpeg"/><Relationship Id="rId13" Type="http://schemas.microsoft.com/office/2007/relationships/hdphoto" Target="../media/hdphoto26.wdp"/><Relationship Id="rId14" Type="http://schemas.openxmlformats.org/officeDocument/2006/relationships/image" Target="../media/image60.jpeg"/><Relationship Id="rId15" Type="http://schemas.microsoft.com/office/2007/relationships/hdphoto" Target="../media/hdphoto27.wdp"/><Relationship Id="rId16" Type="http://schemas.openxmlformats.org/officeDocument/2006/relationships/image" Target="../media/image61.jpeg"/><Relationship Id="rId17" Type="http://schemas.microsoft.com/office/2007/relationships/hdphoto" Target="../media/hdphoto28.wdp"/><Relationship Id="rId18" Type="http://schemas.openxmlformats.org/officeDocument/2006/relationships/image" Target="../media/image62.jpeg"/><Relationship Id="rId19" Type="http://schemas.microsoft.com/office/2007/relationships/hdphoto" Target="../media/hdphoto2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image" Target="../media/image71.jpg"/><Relationship Id="rId6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288947" y="3350880"/>
            <a:ext cx="1757282" cy="1670810"/>
          </a:xfrm>
          <a:prstGeom prst="rect">
            <a:avLst/>
          </a:prstGeom>
        </p:spPr>
      </p:pic>
      <p:pic>
        <p:nvPicPr>
          <p:cNvPr id="58" name="Picture 5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918" y="3350880"/>
            <a:ext cx="1757282" cy="1670810"/>
          </a:xfrm>
          <a:prstGeom prst="rect">
            <a:avLst/>
          </a:prstGeom>
        </p:spPr>
      </p:pic>
      <p:pic>
        <p:nvPicPr>
          <p:cNvPr id="59" name="Picture 58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81918" y="5034789"/>
            <a:ext cx="1757282" cy="1670810"/>
          </a:xfrm>
          <a:prstGeom prst="rect">
            <a:avLst/>
          </a:prstGeom>
        </p:spPr>
      </p:pic>
      <p:pic>
        <p:nvPicPr>
          <p:cNvPr id="60" name="Picture 59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947" y="5034789"/>
            <a:ext cx="1757282" cy="1670810"/>
          </a:xfrm>
          <a:prstGeom prst="rect">
            <a:avLst/>
          </a:prstGeom>
        </p:spPr>
      </p:pic>
      <p:pic>
        <p:nvPicPr>
          <p:cNvPr id="61" name="Picture 6" descr="E:\DCIM\100OLYMP\P9210015.JPG"/>
          <p:cNvPicPr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3" t="14775" r="23170" b="21255"/>
          <a:stretch/>
        </p:blipFill>
        <p:spPr bwMode="auto">
          <a:xfrm>
            <a:off x="3140100" y="3350880"/>
            <a:ext cx="1757282" cy="167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2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100" y="5034789"/>
            <a:ext cx="1757282" cy="167081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3624800" y="931844"/>
            <a:ext cx="789115" cy="43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/>
                <a:cs typeface="Arial"/>
              </a:rPr>
              <a:t>3D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9351" y="931843"/>
            <a:ext cx="880197" cy="43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/>
                <a:cs typeface="Arial"/>
              </a:rPr>
              <a:t>3D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789523" y="931843"/>
            <a:ext cx="845609" cy="43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/>
                <a:cs typeface="Arial"/>
              </a:rPr>
              <a:t>2</a:t>
            </a:r>
            <a:r>
              <a:rPr lang="en-US" sz="2400" b="1" dirty="0" smtClean="0">
                <a:latin typeface="Arial"/>
                <a:cs typeface="Arial"/>
              </a:rPr>
              <a:t>D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69" name="TextBox 68"/>
          <p:cNvSpPr txBox="1"/>
          <p:nvPr/>
        </p:nvSpPr>
        <p:spPr>
          <a:xfrm rot="16200000">
            <a:off x="495366" y="3983958"/>
            <a:ext cx="968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/>
                <a:cs typeface="Arial"/>
              </a:rPr>
              <a:t>p</a:t>
            </a:r>
            <a:r>
              <a:rPr lang="en-US" sz="2000" dirty="0" smtClean="0">
                <a:latin typeface="Arial"/>
                <a:cs typeface="Arial"/>
              </a:rPr>
              <a:t>-Her2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70" name="TextBox 69"/>
          <p:cNvSpPr txBox="1"/>
          <p:nvPr/>
        </p:nvSpPr>
        <p:spPr>
          <a:xfrm rot="16200000">
            <a:off x="628258" y="5715408"/>
            <a:ext cx="7688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/>
                <a:cs typeface="Arial"/>
              </a:rPr>
              <a:t>T-ER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349012" y="474133"/>
            <a:ext cx="1515678" cy="43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/>
                <a:cs typeface="Arial"/>
              </a:rPr>
              <a:t>BT474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850110" y="474133"/>
            <a:ext cx="2635710" cy="43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/>
                <a:cs typeface="Arial"/>
              </a:rPr>
              <a:t>MDAMB361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74" name="Picture 73" descr="BT474 3D CON1X10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617" y="1373364"/>
            <a:ext cx="1757282" cy="1670810"/>
          </a:xfrm>
          <a:prstGeom prst="rect">
            <a:avLst/>
          </a:prstGeom>
        </p:spPr>
      </p:pic>
      <p:pic>
        <p:nvPicPr>
          <p:cNvPr id="75" name="Picture 4" descr="E:\Adobe\ICCpics-MDA361 3Dv2D all treatments\MDA361 p12 live colonies prior to ICC processing on d9\MDA361 2DCON1x10.JPG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947" y="1373364"/>
            <a:ext cx="1757282" cy="167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E:\Adobe\ICCpics-MDA361 3Dv2D all treatments\MDA361 p12 live colonies prior to ICC processing on d9\MDA361 3DCON1x10.JPG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18" y="1373364"/>
            <a:ext cx="1757282" cy="167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 rot="16200000">
            <a:off x="340038" y="1997327"/>
            <a:ext cx="13964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"/>
                <a:cs typeface="Arial"/>
              </a:rPr>
              <a:t>Bright field </a:t>
            </a:r>
          </a:p>
        </p:txBody>
      </p:sp>
      <p:pic>
        <p:nvPicPr>
          <p:cNvPr id="78" name="Picture 16" descr="E:\DCIM\100OLYMP\P9210025.JPG"/>
          <p:cNvPicPr>
            <a:picLocks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6" r="7975" b="10411"/>
          <a:stretch/>
        </p:blipFill>
        <p:spPr bwMode="auto">
          <a:xfrm>
            <a:off x="1353429" y="3350882"/>
            <a:ext cx="1757282" cy="167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78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429" y="5034789"/>
            <a:ext cx="1757282" cy="1670810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1872436" y="931845"/>
            <a:ext cx="981892" cy="432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/>
                <a:cs typeface="Arial"/>
              </a:rPr>
              <a:t>2</a:t>
            </a:r>
            <a:r>
              <a:rPr lang="en-US" sz="2400" b="1" dirty="0" smtClean="0">
                <a:latin typeface="Arial"/>
                <a:cs typeface="Arial"/>
              </a:rPr>
              <a:t>D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81" name="Picture 80" descr="BT474 2D CON1X10.JPG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429" y="1373365"/>
            <a:ext cx="1757282" cy="1670810"/>
          </a:xfrm>
          <a:prstGeom prst="rect">
            <a:avLst/>
          </a:prstGeom>
        </p:spPr>
      </p:pic>
      <p:cxnSp>
        <p:nvCxnSpPr>
          <p:cNvPr id="86" name="Straight Arrow Connector 85"/>
          <p:cNvCxnSpPr/>
          <p:nvPr/>
        </p:nvCxnSpPr>
        <p:spPr>
          <a:xfrm>
            <a:off x="2114021" y="966423"/>
            <a:ext cx="2142840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>
            <a:off x="6024738" y="966423"/>
            <a:ext cx="2142840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990" y="0"/>
            <a:ext cx="94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990600"/>
            <a:ext cx="361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A</a:t>
            </a:r>
            <a:endParaRPr lang="en-US" sz="2000" b="1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0" y="990600"/>
            <a:ext cx="369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B</a:t>
            </a:r>
            <a:endParaRPr lang="en-US" sz="2000" b="1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3200400"/>
            <a:ext cx="369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C</a:t>
            </a:r>
            <a:endParaRPr lang="en-US" sz="2000" b="1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3124200"/>
            <a:ext cx="369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D</a:t>
            </a:r>
            <a:endParaRPr lang="en-US" sz="20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0562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84326" y="670560"/>
            <a:ext cx="4363874" cy="4815839"/>
            <a:chOff x="337615" y="304800"/>
            <a:chExt cx="3578809" cy="4320000"/>
          </a:xfrm>
        </p:grpSpPr>
        <p:sp>
          <p:nvSpPr>
            <p:cNvPr id="3" name="TextBox 2"/>
            <p:cNvSpPr txBox="1"/>
            <p:nvPr/>
          </p:nvSpPr>
          <p:spPr bwMode="auto">
            <a:xfrm flipH="1">
              <a:off x="337615" y="762000"/>
              <a:ext cx="518440" cy="461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400" b="1" dirty="0">
                  <a:latin typeface="+mn-lt"/>
                </a:rPr>
                <a:t>A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036424" y="304800"/>
              <a:ext cx="2880000" cy="4320000"/>
              <a:chOff x="1036425" y="838200"/>
              <a:chExt cx="2901189" cy="4107989"/>
            </a:xfrm>
          </p:grpSpPr>
          <p:pic>
            <p:nvPicPr>
              <p:cNvPr id="16" name="Picture 6"/>
              <p:cNvPicPr>
                <a:picLocks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7729" y="2907917"/>
                <a:ext cx="2879885" cy="2038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4"/>
              <p:cNvPicPr>
                <a:picLocks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425" y="838200"/>
                <a:ext cx="2879884" cy="203827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6" name="Group 25"/>
          <p:cNvGrpSpPr/>
          <p:nvPr/>
        </p:nvGrpSpPr>
        <p:grpSpPr>
          <a:xfrm>
            <a:off x="4747311" y="670561"/>
            <a:ext cx="4168089" cy="4319999"/>
            <a:chOff x="4800600" y="304800"/>
            <a:chExt cx="4168089" cy="4319999"/>
          </a:xfrm>
        </p:grpSpPr>
        <p:sp>
          <p:nvSpPr>
            <p:cNvPr id="4" name="TextBox 3"/>
            <p:cNvSpPr txBox="1"/>
            <p:nvPr/>
          </p:nvSpPr>
          <p:spPr bwMode="auto">
            <a:xfrm>
              <a:off x="4800600" y="762000"/>
              <a:ext cx="453954" cy="484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2400" b="1" dirty="0">
                  <a:latin typeface="+mn-lt"/>
                </a:rPr>
                <a:t>B</a:t>
              </a: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5257800" y="304800"/>
              <a:ext cx="3710889" cy="4319999"/>
              <a:chOff x="5280710" y="440269"/>
              <a:chExt cx="3710889" cy="4319999"/>
            </a:xfrm>
          </p:grpSpPr>
          <p:pic>
            <p:nvPicPr>
              <p:cNvPr id="8" name="Picture 2" descr="E:\DCIM\100OLYMP\P6270001.JPG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5789046" y="1030848"/>
                <a:ext cx="1879140" cy="1455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22" descr="E:\DCIM\100OLYMP\P6270021.JP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5789046" y="2985128"/>
                <a:ext cx="1879140" cy="1455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108"/>
              <p:cNvSpPr txBox="1">
                <a:spLocks noChangeArrowheads="1"/>
              </p:cNvSpPr>
              <p:nvPr/>
            </p:nvSpPr>
            <p:spPr bwMode="auto">
              <a:xfrm>
                <a:off x="6372904" y="440269"/>
                <a:ext cx="689593" cy="1193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400" b="1" dirty="0">
                    <a:cs typeface="Arial" charset="0"/>
                  </a:rPr>
                  <a:t>BT474</a:t>
                </a:r>
              </a:p>
            </p:txBody>
          </p:sp>
          <p:pic>
            <p:nvPicPr>
              <p:cNvPr id="11" name="Picture 109" descr="P6280002.JPG"/>
              <p:cNvPicPr preferRelativeResize="0">
                <a:picLocks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7324087" y="1030854"/>
                <a:ext cx="1879140" cy="1455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110" descr="P6280012.JPG"/>
              <p:cNvPicPr>
                <a:picLocks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7324087" y="2985130"/>
                <a:ext cx="1879140" cy="1455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TextBox 111"/>
              <p:cNvSpPr txBox="1">
                <a:spLocks noChangeArrowheads="1"/>
              </p:cNvSpPr>
              <p:nvPr/>
            </p:nvSpPr>
            <p:spPr bwMode="auto">
              <a:xfrm>
                <a:off x="7645707" y="440269"/>
                <a:ext cx="1117293" cy="1193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400" b="1" dirty="0">
                    <a:cs typeface="Arial" charset="0"/>
                  </a:rPr>
                  <a:t>MDAMB361</a:t>
                </a:r>
              </a:p>
            </p:txBody>
          </p:sp>
          <p:sp>
            <p:nvSpPr>
              <p:cNvPr id="14" name="TextBox 112"/>
              <p:cNvSpPr txBox="1">
                <a:spLocks noChangeArrowheads="1"/>
              </p:cNvSpPr>
              <p:nvPr/>
            </p:nvSpPr>
            <p:spPr bwMode="auto">
              <a:xfrm>
                <a:off x="5280710" y="1513849"/>
                <a:ext cx="425989" cy="1193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 b="1" dirty="0">
                    <a:cs typeface="Arial" charset="0"/>
                  </a:rPr>
                  <a:t>3D</a:t>
                </a:r>
              </a:p>
            </p:txBody>
          </p:sp>
          <p:sp>
            <p:nvSpPr>
              <p:cNvPr id="15" name="TextBox 113"/>
              <p:cNvSpPr txBox="1">
                <a:spLocks noChangeArrowheads="1"/>
              </p:cNvSpPr>
              <p:nvPr/>
            </p:nvSpPr>
            <p:spPr bwMode="auto">
              <a:xfrm>
                <a:off x="5280710" y="3566587"/>
                <a:ext cx="425989" cy="1193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5900">
                    <a:solidFill>
                      <a:schemeClr val="tx2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 b="1" dirty="0">
                    <a:cs typeface="Arial" charset="0"/>
                  </a:rPr>
                  <a:t>2D</a:t>
                </a: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81000" y="137161"/>
            <a:ext cx="94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2</a:t>
            </a:r>
            <a:endParaRPr lang="en-US" dirty="0"/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963012"/>
              </p:ext>
            </p:extLst>
          </p:nvPr>
        </p:nvGraphicFramePr>
        <p:xfrm>
          <a:off x="5943600" y="4937761"/>
          <a:ext cx="2971800" cy="1844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990600"/>
                <a:gridCol w="9906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Ki67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H-score graph- as %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latin typeface="Arial"/>
                        <a:cs typeface="Arial"/>
                      </a:endParaRPr>
                    </a:p>
                  </a:txBody>
                  <a:tcPr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Arial"/>
                          <a:cs typeface="Arial"/>
                        </a:rPr>
                        <a:t>BT474</a:t>
                      </a:r>
                      <a:endParaRPr lang="en-US" sz="1400" b="1" dirty="0">
                        <a:latin typeface="Arial"/>
                        <a:cs typeface="Arial"/>
                      </a:endParaRPr>
                    </a:p>
                  </a:txBody>
                  <a:tcPr anchor="b"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 smtClean="0">
                        <a:latin typeface="Arial"/>
                        <a:cs typeface="Aria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latin typeface="Arial"/>
                          <a:cs typeface="Arial"/>
                        </a:rPr>
                        <a:t>MDA-MB361</a:t>
                      </a:r>
                    </a:p>
                  </a:txBody>
                  <a:tcPr anchor="b"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/>
                          <a:cs typeface="Arial"/>
                        </a:rPr>
                        <a:t>3D</a:t>
                      </a:r>
                      <a:endParaRPr lang="en-US" b="1" dirty="0">
                        <a:latin typeface="Arial"/>
                        <a:cs typeface="Arial"/>
                      </a:endParaRPr>
                    </a:p>
                  </a:txBody>
                  <a:tcPr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Arial"/>
                          <a:cs typeface="Arial"/>
                        </a:rPr>
                        <a:t>2D</a:t>
                      </a:r>
                      <a:endParaRPr lang="en-US" b="1" dirty="0">
                        <a:latin typeface="Arial"/>
                        <a:cs typeface="Arial"/>
                      </a:endParaRPr>
                    </a:p>
                  </a:txBody>
                  <a:tcPr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298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3200400"/>
            <a:ext cx="351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latin typeface="Arial"/>
                <a:cs typeface="Arial"/>
              </a:rPr>
              <a:t>B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334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A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3612" y="0"/>
            <a:ext cx="94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533400"/>
            <a:ext cx="78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/>
              </a:rPr>
              <a:t>BT474</a:t>
            </a:r>
            <a:endParaRPr lang="en-US" dirty="0"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3200400"/>
            <a:ext cx="1439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MDA MB 361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762000"/>
            <a:ext cx="2882900" cy="2311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762000"/>
            <a:ext cx="2882900" cy="2336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762000"/>
            <a:ext cx="2895600" cy="23368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60" y="3429000"/>
            <a:ext cx="2654300" cy="21463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5600" y="3429000"/>
            <a:ext cx="2705100" cy="2184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600" y="3429000"/>
            <a:ext cx="2692400" cy="21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65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8" b="25739"/>
          <a:stretch/>
        </p:blipFill>
        <p:spPr bwMode="auto">
          <a:xfrm>
            <a:off x="953401" y="488927"/>
            <a:ext cx="7199999" cy="239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71061" y="2954382"/>
            <a:ext cx="329996" cy="29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C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61447" y="2954382"/>
            <a:ext cx="329996" cy="29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H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60192" y="2962000"/>
            <a:ext cx="309012" cy="29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83605" y="2960108"/>
            <a:ext cx="309012" cy="29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F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5909" y="2970444"/>
            <a:ext cx="555208" cy="29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H+T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03876" y="2976170"/>
            <a:ext cx="555208" cy="29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H+F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4572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A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10" name="Picture 9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6" b="26895"/>
          <a:stretch/>
        </p:blipFill>
        <p:spPr bwMode="auto">
          <a:xfrm>
            <a:off x="944936" y="3474306"/>
            <a:ext cx="7200000" cy="247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621332" y="6004163"/>
            <a:ext cx="329996" cy="2981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C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11717" y="6004163"/>
            <a:ext cx="329996" cy="2981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H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0462" y="6011944"/>
            <a:ext cx="309012" cy="2981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3875" y="6010011"/>
            <a:ext cx="309012" cy="2981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F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93911" y="6020568"/>
            <a:ext cx="555208" cy="2981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H+T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88013" y="6026416"/>
            <a:ext cx="555208" cy="2981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H+F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9200" y="3429000"/>
            <a:ext cx="351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B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3002" y="849862"/>
            <a:ext cx="877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BT474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49004" y="3838601"/>
            <a:ext cx="145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MDAMB361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0"/>
            <a:ext cx="94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258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T474 &amp; MDA361 3Dv2D Ki67 all treatment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t="19543" r="9440" b="45959"/>
          <a:stretch/>
        </p:blipFill>
        <p:spPr>
          <a:xfrm>
            <a:off x="84669" y="759465"/>
            <a:ext cx="8999996" cy="2067651"/>
          </a:xfrm>
          <a:prstGeom prst="rect">
            <a:avLst/>
          </a:prstGeom>
        </p:spPr>
      </p:pic>
      <p:pic>
        <p:nvPicPr>
          <p:cNvPr id="3" name="Picture 2" descr="BT474 &amp; MDA361 3Dv2D Ki67 all treatment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t="14389" r="9440" b="79663"/>
          <a:stretch/>
        </p:blipFill>
        <p:spPr>
          <a:xfrm>
            <a:off x="101598" y="2835574"/>
            <a:ext cx="8999996" cy="3564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810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A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5" name="Picture 4" descr="BT474 &amp; MDA361 3Dv2D Ki67 all treatment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t="54439" r="9440" b="10468"/>
          <a:stretch/>
        </p:blipFill>
        <p:spPr>
          <a:xfrm>
            <a:off x="84733" y="3386844"/>
            <a:ext cx="9000000" cy="2121054"/>
          </a:xfrm>
          <a:prstGeom prst="rect">
            <a:avLst/>
          </a:prstGeom>
        </p:spPr>
      </p:pic>
      <p:pic>
        <p:nvPicPr>
          <p:cNvPr id="6" name="Picture 5" descr="BT474 &amp; MDA361 3Dv2D Ki67 all treatment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5" t="14389" r="9440" b="79663"/>
          <a:stretch/>
        </p:blipFill>
        <p:spPr>
          <a:xfrm>
            <a:off x="101668" y="5507899"/>
            <a:ext cx="9000000" cy="3595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3052425"/>
            <a:ext cx="351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B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46" y="0"/>
            <a:ext cx="94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525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43"/>
          <p:cNvSpPr>
            <a:spLocks/>
          </p:cNvSpPr>
          <p:nvPr/>
        </p:nvSpPr>
        <p:spPr bwMode="auto">
          <a:xfrm rot="16174701">
            <a:off x="3060234" y="1199708"/>
            <a:ext cx="236984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b="1" dirty="0" smtClean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2D</a:t>
            </a:r>
            <a:endParaRPr lang="en-US" b="1" dirty="0">
              <a:latin typeface="Arial Bold" charset="0"/>
              <a:ea typeface="ＭＳ Ｐゴシック" charset="0"/>
              <a:cs typeface="Arial Bold" charset="0"/>
              <a:sym typeface="Arial Bold" charset="0"/>
            </a:endParaRPr>
          </a:p>
        </p:txBody>
      </p:sp>
      <p:sp>
        <p:nvSpPr>
          <p:cNvPr id="60" name="Rectangle 44"/>
          <p:cNvSpPr>
            <a:spLocks/>
          </p:cNvSpPr>
          <p:nvPr/>
        </p:nvSpPr>
        <p:spPr bwMode="auto">
          <a:xfrm rot="16174701">
            <a:off x="3737839" y="1199708"/>
            <a:ext cx="236984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b="1" dirty="0" smtClean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3D</a:t>
            </a:r>
            <a:endParaRPr lang="en-US" b="1" dirty="0">
              <a:latin typeface="Arial Bold" charset="0"/>
              <a:ea typeface="ＭＳ Ｐゴシック" charset="0"/>
              <a:cs typeface="Arial Bold" charset="0"/>
              <a:sym typeface="Arial Bold" charset="0"/>
            </a:endParaRPr>
          </a:p>
        </p:txBody>
      </p:sp>
      <p:sp>
        <p:nvSpPr>
          <p:cNvPr id="61" name="Rectangle 43"/>
          <p:cNvSpPr>
            <a:spLocks/>
          </p:cNvSpPr>
          <p:nvPr/>
        </p:nvSpPr>
        <p:spPr bwMode="auto">
          <a:xfrm rot="16174701">
            <a:off x="4401172" y="1203635"/>
            <a:ext cx="236984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b="1" dirty="0" smtClean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2D</a:t>
            </a:r>
            <a:endParaRPr lang="en-US" b="1" dirty="0">
              <a:latin typeface="Arial Bold" charset="0"/>
              <a:ea typeface="ＭＳ Ｐゴシック" charset="0"/>
              <a:cs typeface="Arial Bold" charset="0"/>
              <a:sym typeface="Arial Bold" charset="0"/>
            </a:endParaRPr>
          </a:p>
        </p:txBody>
      </p:sp>
      <p:sp>
        <p:nvSpPr>
          <p:cNvPr id="62" name="Rectangle 44"/>
          <p:cNvSpPr>
            <a:spLocks/>
          </p:cNvSpPr>
          <p:nvPr/>
        </p:nvSpPr>
        <p:spPr bwMode="auto">
          <a:xfrm rot="16174701">
            <a:off x="5045719" y="1199708"/>
            <a:ext cx="236984" cy="236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b="1" dirty="0" smtClean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3D</a:t>
            </a:r>
            <a:endParaRPr lang="en-US" b="1" dirty="0">
              <a:latin typeface="Arial Bold" charset="0"/>
              <a:ea typeface="ＭＳ Ｐゴシック" charset="0"/>
              <a:cs typeface="Arial Bold" charset="0"/>
              <a:sym typeface="Arial Bold" charset="0"/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3127402" y="1079503"/>
            <a:ext cx="800805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124201" y="766131"/>
            <a:ext cx="683775" cy="2476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Arial"/>
                <a:cs typeface="Arial"/>
              </a:rPr>
              <a:t>BT474</a:t>
            </a:r>
            <a:endParaRPr lang="en-US" sz="1600" b="1" dirty="0">
              <a:latin typeface="Arial"/>
              <a:cs typeface="Arial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188892" y="762000"/>
            <a:ext cx="1121841" cy="272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Arial"/>
                <a:cs typeface="Arial"/>
              </a:rPr>
              <a:t>MDAMB361</a:t>
            </a:r>
            <a:endParaRPr lang="en-US" sz="1600" b="1" dirty="0">
              <a:latin typeface="Arial"/>
              <a:cs typeface="Arial"/>
            </a:endParaRPr>
          </a:p>
        </p:txBody>
      </p:sp>
      <p:pic>
        <p:nvPicPr>
          <p:cNvPr id="66" name="Picture 65"/>
          <p:cNvPicPr>
            <a:picLocks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1491413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67" name="Picture 66"/>
          <p:cNvPicPr>
            <a:picLocks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1990973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68" name="Rectangle 45"/>
          <p:cNvSpPr>
            <a:spLocks/>
          </p:cNvSpPr>
          <p:nvPr/>
        </p:nvSpPr>
        <p:spPr bwMode="auto">
          <a:xfrm>
            <a:off x="5546987" y="1559990"/>
            <a:ext cx="510389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sz="1400" b="1" dirty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p-Her2</a:t>
            </a:r>
          </a:p>
        </p:txBody>
      </p:sp>
      <p:sp>
        <p:nvSpPr>
          <p:cNvPr id="69" name="Rectangle 11"/>
          <p:cNvSpPr>
            <a:spLocks/>
          </p:cNvSpPr>
          <p:nvPr/>
        </p:nvSpPr>
        <p:spPr bwMode="auto">
          <a:xfrm>
            <a:off x="5546987" y="2119328"/>
            <a:ext cx="527134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57799" bIns="0">
            <a:spAutoFit/>
          </a:bodyPr>
          <a:lstStyle/>
          <a:p>
            <a:pPr marL="57150" algn="l"/>
            <a:r>
              <a:rPr lang="en-US" sz="1400" b="1" dirty="0">
                <a:solidFill>
                  <a:schemeClr val="tx1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T-Her2</a:t>
            </a:r>
          </a:p>
        </p:txBody>
      </p:sp>
      <p:pic>
        <p:nvPicPr>
          <p:cNvPr id="70" name="Picture 69"/>
          <p:cNvPicPr>
            <a:picLocks/>
          </p:cNvPicPr>
          <p:nvPr/>
        </p:nvPicPr>
        <p:blipFill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2493129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71" name="Rectangle 50"/>
          <p:cNvSpPr>
            <a:spLocks/>
          </p:cNvSpPr>
          <p:nvPr/>
        </p:nvSpPr>
        <p:spPr bwMode="auto">
          <a:xfrm>
            <a:off x="5546987" y="2610687"/>
            <a:ext cx="868313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sz="1400" b="1" dirty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p-</a:t>
            </a:r>
            <a:r>
              <a:rPr lang="en-US" sz="1400" b="1" dirty="0" smtClean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AKT-s473</a:t>
            </a:r>
            <a:endParaRPr lang="en-US" sz="1400" b="1" dirty="0">
              <a:latin typeface="Arial Bold" charset="0"/>
              <a:ea typeface="ＭＳ Ｐゴシック" charset="0"/>
              <a:cs typeface="Arial Bold" charset="0"/>
              <a:sym typeface="Arial Bold" charset="0"/>
            </a:endParaRPr>
          </a:p>
        </p:txBody>
      </p:sp>
      <p:pic>
        <p:nvPicPr>
          <p:cNvPr id="72" name="Picture 71"/>
          <p:cNvPicPr>
            <a:picLocks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3001329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73" name="Rectangle 17"/>
          <p:cNvSpPr>
            <a:spLocks/>
          </p:cNvSpPr>
          <p:nvPr/>
        </p:nvSpPr>
        <p:spPr bwMode="auto">
          <a:xfrm>
            <a:off x="5546987" y="3117490"/>
            <a:ext cx="501300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57799" bIns="0">
            <a:spAutoFit/>
          </a:bodyPr>
          <a:lstStyle/>
          <a:p>
            <a:pPr marL="57150" algn="l"/>
            <a:r>
              <a:rPr lang="en-US" sz="1400" b="1" dirty="0">
                <a:solidFill>
                  <a:schemeClr val="tx1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T-AKT</a:t>
            </a:r>
          </a:p>
        </p:txBody>
      </p:sp>
      <p:pic>
        <p:nvPicPr>
          <p:cNvPr id="74" name="Picture 73"/>
          <p:cNvPicPr>
            <a:picLocks/>
          </p:cNvPicPr>
          <p:nvPr/>
        </p:nvPicPr>
        <p:blipFill>
          <a:blip r:embed="rId10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3517595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75" name="Rectangle 48"/>
          <p:cNvSpPr>
            <a:spLocks/>
          </p:cNvSpPr>
          <p:nvPr/>
        </p:nvSpPr>
        <p:spPr bwMode="auto">
          <a:xfrm>
            <a:off x="5546987" y="3595967"/>
            <a:ext cx="620910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sz="1400" b="1" dirty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p-MAPK</a:t>
            </a:r>
          </a:p>
        </p:txBody>
      </p:sp>
      <p:sp>
        <p:nvSpPr>
          <p:cNvPr id="76" name="Rectangle 14"/>
          <p:cNvSpPr>
            <a:spLocks/>
          </p:cNvSpPr>
          <p:nvPr/>
        </p:nvSpPr>
        <p:spPr bwMode="auto">
          <a:xfrm>
            <a:off x="5546987" y="4132552"/>
            <a:ext cx="641358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57799" bIns="0">
            <a:spAutoFit/>
          </a:bodyPr>
          <a:lstStyle/>
          <a:p>
            <a:pPr marL="57150" algn="l"/>
            <a:r>
              <a:rPr lang="en-US" sz="1400" b="1" dirty="0">
                <a:solidFill>
                  <a:schemeClr val="tx1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T-MAPK</a:t>
            </a:r>
          </a:p>
        </p:txBody>
      </p:sp>
      <p:pic>
        <p:nvPicPr>
          <p:cNvPr id="77" name="Picture 76"/>
          <p:cNvPicPr>
            <a:picLocks/>
          </p:cNvPicPr>
          <p:nvPr/>
        </p:nvPicPr>
        <p:blipFill>
          <a:blip r:embed="rId12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4025795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78" name="Picture 77"/>
          <p:cNvPicPr>
            <a:picLocks/>
          </p:cNvPicPr>
          <p:nvPr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4525131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79" name="Picture 78"/>
          <p:cNvPicPr>
            <a:picLocks/>
          </p:cNvPicPr>
          <p:nvPr/>
        </p:nvPicPr>
        <p:blipFill>
          <a:blip r:embed="rId16">
            <a:grayscl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5024860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80" name="Rectangle 26"/>
          <p:cNvSpPr>
            <a:spLocks/>
          </p:cNvSpPr>
          <p:nvPr/>
        </p:nvSpPr>
        <p:spPr bwMode="auto">
          <a:xfrm>
            <a:off x="5546987" y="5147816"/>
            <a:ext cx="526909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57799" bIns="0">
            <a:spAutoFit/>
          </a:bodyPr>
          <a:lstStyle/>
          <a:p>
            <a:pPr marL="57150" algn="l"/>
            <a:r>
              <a:rPr lang="en-US" sz="1400" b="1" dirty="0">
                <a:solidFill>
                  <a:schemeClr val="tx1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T-MEK</a:t>
            </a:r>
          </a:p>
        </p:txBody>
      </p:sp>
      <p:sp>
        <p:nvSpPr>
          <p:cNvPr id="81" name="Rectangle 65"/>
          <p:cNvSpPr>
            <a:spLocks/>
          </p:cNvSpPr>
          <p:nvPr/>
        </p:nvSpPr>
        <p:spPr bwMode="auto">
          <a:xfrm>
            <a:off x="5546987" y="4642691"/>
            <a:ext cx="723346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28573" bIns="0">
            <a:spAutoFit/>
          </a:bodyPr>
          <a:lstStyle/>
          <a:p>
            <a:pPr marL="27905"/>
            <a:r>
              <a:rPr lang="en-US" sz="1400" b="1" dirty="0"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p-MEK1/2</a:t>
            </a:r>
          </a:p>
        </p:txBody>
      </p:sp>
      <p:pic>
        <p:nvPicPr>
          <p:cNvPr id="82" name="Picture 81"/>
          <p:cNvPicPr>
            <a:picLocks/>
          </p:cNvPicPr>
          <p:nvPr/>
        </p:nvPicPr>
        <p:blipFill>
          <a:blip r:embed="rId18">
            <a:grayscl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5524193"/>
            <a:ext cx="2700000" cy="432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83" name="Rectangle 4"/>
          <p:cNvSpPr>
            <a:spLocks/>
          </p:cNvSpPr>
          <p:nvPr/>
        </p:nvSpPr>
        <p:spPr bwMode="auto">
          <a:xfrm>
            <a:off x="5546987" y="5641751"/>
            <a:ext cx="569591" cy="15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57799" bIns="0">
            <a:spAutoFit/>
          </a:bodyPr>
          <a:lstStyle/>
          <a:p>
            <a:pPr marL="57150"/>
            <a:r>
              <a:rPr lang="en-US" sz="1400" b="1" dirty="0" smtClean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Lucida Grande" charset="0"/>
              </a:rPr>
              <a:t>B-actin</a:t>
            </a:r>
            <a:endParaRPr lang="en-US" sz="1400" b="1" dirty="0">
              <a:solidFill>
                <a:srgbClr val="000000"/>
              </a:solidFill>
              <a:latin typeface="Arial"/>
              <a:ea typeface="ＭＳ Ｐゴシック" charset="0"/>
              <a:cs typeface="Arial"/>
              <a:sym typeface="Lucida Grande" charset="0"/>
            </a:endParaRPr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4448026" y="1087756"/>
            <a:ext cx="800805" cy="0"/>
          </a:xfrm>
          <a:prstGeom prst="straightConnector1">
            <a:avLst/>
          </a:prstGeom>
          <a:ln w="28575" cmpd="sng">
            <a:solidFill>
              <a:schemeClr val="tx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251" y="0"/>
            <a:ext cx="94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433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7576" y="533400"/>
            <a:ext cx="4889616" cy="2782950"/>
            <a:chOff x="2268803" y="677338"/>
            <a:chExt cx="4889616" cy="2782950"/>
          </a:xfrm>
        </p:grpSpPr>
        <p:sp>
          <p:nvSpPr>
            <p:cNvPr id="97" name="TextBox 96"/>
            <p:cNvSpPr txBox="1"/>
            <p:nvPr/>
          </p:nvSpPr>
          <p:spPr>
            <a:xfrm>
              <a:off x="3699027" y="677338"/>
              <a:ext cx="15497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+mn-lt"/>
                </a:rPr>
                <a:t>Single agents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86" name="Rectangle 30"/>
            <p:cNvSpPr>
              <a:spLocks/>
            </p:cNvSpPr>
            <p:nvPr/>
          </p:nvSpPr>
          <p:spPr bwMode="auto">
            <a:xfrm>
              <a:off x="6507454" y="2377589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T-MAPK</a:t>
              </a:r>
            </a:p>
          </p:txBody>
        </p:sp>
        <p:sp>
          <p:nvSpPr>
            <p:cNvPr id="87" name="Rectangle 31"/>
            <p:cNvSpPr>
              <a:spLocks/>
            </p:cNvSpPr>
            <p:nvPr/>
          </p:nvSpPr>
          <p:spPr bwMode="auto">
            <a:xfrm>
              <a:off x="6507455" y="1956518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T-AKT</a:t>
              </a:r>
            </a:p>
          </p:txBody>
        </p:sp>
        <p:sp>
          <p:nvSpPr>
            <p:cNvPr id="92" name="Rectangle 34"/>
            <p:cNvSpPr>
              <a:spLocks/>
            </p:cNvSpPr>
            <p:nvPr/>
          </p:nvSpPr>
          <p:spPr bwMode="auto">
            <a:xfrm>
              <a:off x="6510420" y="2802818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T-MEK</a:t>
              </a:r>
            </a:p>
          </p:txBody>
        </p:sp>
        <p:sp>
          <p:nvSpPr>
            <p:cNvPr id="99" name="Rectangle 35"/>
            <p:cNvSpPr>
              <a:spLocks/>
            </p:cNvSpPr>
            <p:nvPr/>
          </p:nvSpPr>
          <p:spPr bwMode="auto">
            <a:xfrm>
              <a:off x="6507454" y="3214896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GAPDH</a:t>
              </a:r>
            </a:p>
          </p:txBody>
        </p:sp>
        <p:sp>
          <p:nvSpPr>
            <p:cNvPr id="100" name="Rectangle 21"/>
            <p:cNvSpPr>
              <a:spLocks/>
            </p:cNvSpPr>
            <p:nvPr/>
          </p:nvSpPr>
          <p:spPr bwMode="auto">
            <a:xfrm>
              <a:off x="3990139" y="2398695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pMAPK</a:t>
              </a:r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101" name="Rectangle 22"/>
            <p:cNvSpPr>
              <a:spLocks/>
            </p:cNvSpPr>
            <p:nvPr/>
          </p:nvSpPr>
          <p:spPr bwMode="auto">
            <a:xfrm>
              <a:off x="4003510" y="3216426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GAPDH</a:t>
              </a:r>
            </a:p>
          </p:txBody>
        </p:sp>
        <p:sp>
          <p:nvSpPr>
            <p:cNvPr id="102" name="Rectangle 23"/>
            <p:cNvSpPr>
              <a:spLocks/>
            </p:cNvSpPr>
            <p:nvPr/>
          </p:nvSpPr>
          <p:spPr bwMode="auto">
            <a:xfrm>
              <a:off x="3991962" y="1956518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pAKT473</a:t>
              </a:r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103" name="Rectangle 27"/>
            <p:cNvSpPr>
              <a:spLocks/>
            </p:cNvSpPr>
            <p:nvPr/>
          </p:nvSpPr>
          <p:spPr bwMode="auto">
            <a:xfrm>
              <a:off x="3987818" y="2803616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pMEK1</a:t>
              </a:r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/2 </a:t>
              </a:r>
            </a:p>
            <a:p>
              <a:pPr marL="40182"/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cxnSp>
          <p:nvCxnSpPr>
            <p:cNvPr id="104" name="Straight Arrow Connector 103"/>
            <p:cNvCxnSpPr/>
            <p:nvPr/>
          </p:nvCxnSpPr>
          <p:spPr>
            <a:xfrm>
              <a:off x="2316776" y="1352367"/>
              <a:ext cx="731575" cy="0"/>
            </a:xfrm>
            <a:prstGeom prst="straightConnector1">
              <a:avLst/>
            </a:prstGeom>
            <a:ln w="19050" cmpd="sng">
              <a:headEnd type="none"/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Arrow Connector 104"/>
            <p:cNvCxnSpPr/>
            <p:nvPr/>
          </p:nvCxnSpPr>
          <p:spPr>
            <a:xfrm>
              <a:off x="3181604" y="1352367"/>
              <a:ext cx="731575" cy="0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2754145" y="1352367"/>
              <a:ext cx="105596" cy="391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2545748" y="1096605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2D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394573" y="1095460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3D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cxnSp>
          <p:nvCxnSpPr>
            <p:cNvPr id="109" name="Straight Arrow Connector 108"/>
            <p:cNvCxnSpPr/>
            <p:nvPr/>
          </p:nvCxnSpPr>
          <p:spPr>
            <a:xfrm>
              <a:off x="4861640" y="1352367"/>
              <a:ext cx="731575" cy="0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>
              <a:off x="5704587" y="1352375"/>
              <a:ext cx="731575" cy="0"/>
            </a:xfrm>
            <a:prstGeom prst="straightConnector1">
              <a:avLst/>
            </a:prstGeom>
            <a:ln w="19050" cmpd="sng"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5273609" y="1352367"/>
              <a:ext cx="105596" cy="391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983081" y="1096605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2D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843776" y="1090062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3D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pic>
          <p:nvPicPr>
            <p:cNvPr id="114" name="Picture 113"/>
            <p:cNvPicPr>
              <a:picLocks/>
            </p:cNvPicPr>
            <p:nvPr/>
          </p:nvPicPr>
          <p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311401" y="1905000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15" name="Picture 114"/>
            <p:cNvPicPr>
              <a:picLocks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311401" y="2694372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16" name="Picture 115"/>
            <p:cNvPicPr>
              <a:picLocks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309462" y="2297438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17" name="Picture 116"/>
            <p:cNvPicPr>
              <a:picLocks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311401" y="3091821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18" name="Picture 117"/>
            <p:cNvPicPr>
              <a:picLocks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09722" y="1905000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19" name="Picture 118"/>
            <p:cNvPicPr>
              <a:picLocks/>
            </p:cNvPicPr>
            <p:nvPr/>
          </p:nvPicPr>
          <p:blipFill>
            <a:blip r:embed="rId12">
              <a:grayscl/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12640" y="2696517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20" name="Picture 119"/>
            <p:cNvPicPr>
              <a:picLocks/>
            </p:cNvPicPr>
            <p:nvPr/>
          </p:nvPicPr>
          <p:blipFill>
            <a:blip r:embed="rId8">
              <a:grayscl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14205" y="3100288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21" name="Picture 120"/>
            <p:cNvPicPr>
              <a:picLocks/>
            </p:cNvPicPr>
            <p:nvPr/>
          </p:nvPicPr>
          <p:blipFill>
            <a:blip r:embed="rId15">
              <a:grayscl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12194" y="2297438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sp>
          <p:nvSpPr>
            <p:cNvPr id="122" name="Rectangle 2"/>
            <p:cNvSpPr>
              <a:spLocks/>
            </p:cNvSpPr>
            <p:nvPr/>
          </p:nvSpPr>
          <p:spPr bwMode="auto">
            <a:xfrm rot="16174701">
              <a:off x="2386033" y="1463906"/>
              <a:ext cx="41035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268803" y="1463630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463836" y="1468999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H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2673784" y="1460860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T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2897351" y="1469032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115241" y="1476165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310273" y="1480180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H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3520221" y="1484741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T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3743789" y="1480213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4750167" y="1476330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4945200" y="1462649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H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155148" y="1460860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T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378715" y="1472207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5263847" y="1350304"/>
              <a:ext cx="105596" cy="391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624886" y="1484975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819919" y="1485814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H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6029867" y="1480851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/>
                  <a:cs typeface="Arial"/>
                </a:rPr>
                <a:t>T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6253434" y="1482672"/>
              <a:ext cx="263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F</a:t>
              </a:r>
              <a:endParaRPr lang="en-US" sz="1000" b="1" dirty="0">
                <a:latin typeface="Arial"/>
                <a:cs typeface="Arial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6200" y="3826933"/>
            <a:ext cx="4876376" cy="2791238"/>
            <a:chOff x="2282729" y="3826933"/>
            <a:chExt cx="4876376" cy="2791238"/>
          </a:xfrm>
        </p:grpSpPr>
        <p:sp>
          <p:nvSpPr>
            <p:cNvPr id="98" name="TextBox 97"/>
            <p:cNvSpPr txBox="1"/>
            <p:nvPr/>
          </p:nvSpPr>
          <p:spPr>
            <a:xfrm>
              <a:off x="3094001" y="3826933"/>
              <a:ext cx="2832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+mn-lt"/>
                </a:rPr>
                <a:t>Combination treatments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140" name="Rectangle 8"/>
            <p:cNvSpPr>
              <a:spLocks/>
            </p:cNvSpPr>
            <p:nvPr/>
          </p:nvSpPr>
          <p:spPr bwMode="auto">
            <a:xfrm>
              <a:off x="6500476" y="5562742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T-MAPK</a:t>
              </a:r>
            </a:p>
          </p:txBody>
        </p:sp>
        <p:sp>
          <p:nvSpPr>
            <p:cNvPr id="141" name="Rectangle 9"/>
            <p:cNvSpPr>
              <a:spLocks/>
            </p:cNvSpPr>
            <p:nvPr/>
          </p:nvSpPr>
          <p:spPr bwMode="auto">
            <a:xfrm>
              <a:off x="6498307" y="5146153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T-AKT</a:t>
              </a:r>
            </a:p>
          </p:txBody>
        </p:sp>
        <p:sp>
          <p:nvSpPr>
            <p:cNvPr id="142" name="Rectangle 13"/>
            <p:cNvSpPr>
              <a:spLocks/>
            </p:cNvSpPr>
            <p:nvPr/>
          </p:nvSpPr>
          <p:spPr bwMode="auto">
            <a:xfrm>
              <a:off x="6498308" y="5937273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T-MEK</a:t>
              </a:r>
            </a:p>
          </p:txBody>
        </p:sp>
        <p:pic>
          <p:nvPicPr>
            <p:cNvPr id="143" name="Picture 25"/>
            <p:cNvPicPr>
              <a:picLocks noChangeArrowheads="1"/>
            </p:cNvPicPr>
            <p:nvPr/>
          </p:nvPicPr>
          <p:blipFill>
            <a:blip r:embed="rId17">
              <a:grayscl/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1160" y="5065420"/>
              <a:ext cx="1656000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" name="Rectangle 35"/>
            <p:cNvSpPr>
              <a:spLocks/>
            </p:cNvSpPr>
            <p:nvPr/>
          </p:nvSpPr>
          <p:spPr bwMode="auto">
            <a:xfrm>
              <a:off x="6511106" y="6375179"/>
              <a:ext cx="64799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GAPDH</a:t>
              </a: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784122" y="4267200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3D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5011618" y="4267200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2</a:t>
              </a:r>
              <a:r>
                <a:rPr lang="en-US" sz="1400" b="1" dirty="0" smtClean="0">
                  <a:latin typeface="Arial"/>
                  <a:cs typeface="Arial"/>
                </a:rPr>
                <a:t>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cxnSp>
          <p:nvCxnSpPr>
            <p:cNvPr id="147" name="Straight Connector 146"/>
            <p:cNvCxnSpPr/>
            <p:nvPr/>
          </p:nvCxnSpPr>
          <p:spPr bwMode="auto">
            <a:xfrm>
              <a:off x="4817678" y="4544611"/>
              <a:ext cx="738054" cy="0"/>
            </a:xfrm>
            <a:prstGeom prst="line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48" name="Straight Connector 147"/>
            <p:cNvCxnSpPr/>
            <p:nvPr/>
          </p:nvCxnSpPr>
          <p:spPr bwMode="auto">
            <a:xfrm>
              <a:off x="5599146" y="4544611"/>
              <a:ext cx="738054" cy="0"/>
            </a:xfrm>
            <a:prstGeom prst="line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149" name="Rectangle 2"/>
            <p:cNvSpPr>
              <a:spLocks/>
            </p:cNvSpPr>
            <p:nvPr/>
          </p:nvSpPr>
          <p:spPr bwMode="auto">
            <a:xfrm>
              <a:off x="3962046" y="5562742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40638" bIns="0"/>
            <a:lstStyle/>
            <a:p>
              <a:pPr marL="40182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pMAPK</a:t>
              </a:r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150" name="Rectangle 7"/>
            <p:cNvSpPr>
              <a:spLocks/>
            </p:cNvSpPr>
            <p:nvPr/>
          </p:nvSpPr>
          <p:spPr bwMode="auto">
            <a:xfrm>
              <a:off x="3960148" y="5114953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40638" bIns="0">
              <a:spAutoFit/>
            </a:bodyPr>
            <a:lstStyle/>
            <a:p>
              <a:pPr marL="40182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pAKT473</a:t>
              </a:r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151" name="Rectangle 10"/>
            <p:cNvSpPr>
              <a:spLocks/>
            </p:cNvSpPr>
            <p:nvPr/>
          </p:nvSpPr>
          <p:spPr bwMode="auto">
            <a:xfrm>
              <a:off x="3950415" y="5900129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57797" bIns="0"/>
            <a:lstStyle/>
            <a:p>
              <a:pPr marL="56925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pMEK1/2 </a:t>
              </a:r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  <a:p>
              <a:pPr marL="56925"/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pic>
          <p:nvPicPr>
            <p:cNvPr id="152" name="Picture 22"/>
            <p:cNvPicPr>
              <a:picLocks noChangeArrowheads="1"/>
            </p:cNvPicPr>
            <p:nvPr/>
          </p:nvPicPr>
          <p:blipFill>
            <a:blip r:embed="rId19">
              <a:grayscl/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0" y="5054081"/>
              <a:ext cx="1656000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" name="Picture 24"/>
            <p:cNvPicPr>
              <a:picLocks noChangeArrowheads="1"/>
            </p:cNvPicPr>
            <p:nvPr/>
          </p:nvPicPr>
          <p:blipFill>
            <a:blip r:embed="rId21">
              <a:grayscl/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0" y="5850045"/>
              <a:ext cx="1656000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" name="Rectangle 22"/>
            <p:cNvSpPr>
              <a:spLocks/>
            </p:cNvSpPr>
            <p:nvPr/>
          </p:nvSpPr>
          <p:spPr bwMode="auto">
            <a:xfrm>
              <a:off x="3956962" y="6352515"/>
              <a:ext cx="64799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GAPDH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272551" y="4267200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3D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2500047" y="4267200"/>
              <a:ext cx="249711" cy="249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2</a:t>
              </a:r>
              <a:r>
                <a:rPr lang="en-US" sz="1400" b="1" dirty="0" smtClean="0">
                  <a:latin typeface="Arial"/>
                  <a:cs typeface="Arial"/>
                </a:rPr>
                <a:t>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cxnSp>
          <p:nvCxnSpPr>
            <p:cNvPr id="157" name="Straight Connector 156"/>
            <p:cNvCxnSpPr/>
            <p:nvPr/>
          </p:nvCxnSpPr>
          <p:spPr bwMode="auto">
            <a:xfrm>
              <a:off x="2306107" y="4544611"/>
              <a:ext cx="738054" cy="0"/>
            </a:xfrm>
            <a:prstGeom prst="line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58" name="Straight Connector 157"/>
            <p:cNvCxnSpPr/>
            <p:nvPr/>
          </p:nvCxnSpPr>
          <p:spPr bwMode="auto">
            <a:xfrm>
              <a:off x="3087575" y="4544611"/>
              <a:ext cx="738054" cy="0"/>
            </a:xfrm>
            <a:prstGeom prst="line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pic>
          <p:nvPicPr>
            <p:cNvPr id="159" name="Picture 158" descr="BT474 3Dv2D combo p-MAPK 18.1.13.jpg"/>
            <p:cNvPicPr>
              <a:picLocks/>
            </p:cNvPicPr>
            <p:nvPr/>
          </p:nvPicPr>
          <p:blipFill>
            <a:blip r:embed="rId2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729" y="5445372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60" name="Picture 159" descr="BT474 3Dv2D combo T-MAPK 18.1.13.jpg"/>
            <p:cNvPicPr>
              <a:picLocks/>
            </p:cNvPicPr>
            <p:nvPr/>
          </p:nvPicPr>
          <p:blipFill>
            <a:blip r:embed="rId2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0024" y="5457905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61" name="Picture 160" descr="BT474 21.3.12 combo - GAPDH.jpg"/>
            <p:cNvPicPr>
              <a:picLocks/>
            </p:cNvPicPr>
            <p:nvPr/>
          </p:nvPicPr>
          <p:blipFill>
            <a:blip r:embed="rId2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4257" y="6258171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62" name="Picture 161" descr="BT474 21.3.12 combo - GAPDH.jpg"/>
            <p:cNvPicPr>
              <a:picLocks/>
            </p:cNvPicPr>
            <p:nvPr/>
          </p:nvPicPr>
          <p:blipFill>
            <a:blip r:embed="rId2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729" y="6249701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63" name="Picture 162"/>
            <p:cNvPicPr>
              <a:picLocks/>
            </p:cNvPicPr>
            <p:nvPr/>
          </p:nvPicPr>
          <p:blipFill>
            <a:blip r:embed="rId26">
              <a:grayscl/>
            </a:blip>
            <a:stretch>
              <a:fillRect/>
            </a:stretch>
          </p:blipFill>
          <p:spPr>
            <a:xfrm>
              <a:off x="4814257" y="5860237"/>
              <a:ext cx="1656000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sp>
          <p:nvSpPr>
            <p:cNvPr id="164" name="TextBox 163"/>
            <p:cNvSpPr txBox="1"/>
            <p:nvPr/>
          </p:nvSpPr>
          <p:spPr>
            <a:xfrm>
              <a:off x="3107083" y="4615606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3255087" y="4628838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3538336" y="4628654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2323515" y="4619838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2496919" y="4620371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2767469" y="4622304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5589120" y="4627809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5737124" y="4632575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020373" y="4636624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4805552" y="4627809"/>
              <a:ext cx="2772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4978956" y="4632575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5249506" y="4636624"/>
              <a:ext cx="43050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</p:grpSp>
      <p:sp>
        <p:nvSpPr>
          <p:cNvPr id="178" name="TextBox 177"/>
          <p:cNvSpPr txBox="1"/>
          <p:nvPr/>
        </p:nvSpPr>
        <p:spPr>
          <a:xfrm>
            <a:off x="76200" y="3810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A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76200" y="3897868"/>
            <a:ext cx="351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B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7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3810000" y="-14522"/>
            <a:ext cx="110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BT474</a:t>
            </a:r>
            <a:endParaRPr lang="en-US" sz="24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029200" y="304799"/>
            <a:ext cx="3854370" cy="30513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105400" y="3276600"/>
            <a:ext cx="397847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83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3593" y="33867"/>
            <a:ext cx="1939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Arial"/>
                <a:cs typeface="Arial"/>
              </a:rPr>
              <a:t>MDAMB361</a:t>
            </a:r>
            <a:endParaRPr lang="en-US" sz="24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 rot="16174701">
            <a:off x="121764" y="1463792"/>
            <a:ext cx="41035" cy="15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8" bIns="0">
            <a:spAutoFit/>
          </a:bodyPr>
          <a:lstStyle/>
          <a:p>
            <a:pPr marL="40182"/>
            <a:endParaRPr lang="en-US" sz="1000" dirty="0">
              <a:solidFill>
                <a:srgbClr val="000000"/>
              </a:solidFill>
              <a:latin typeface="Arial"/>
              <a:ea typeface="ＭＳ Ｐゴシック" charset="0"/>
              <a:cs typeface="Arial"/>
              <a:sym typeface="Arial Bold" charset="0"/>
            </a:endParaRPr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1792346" y="1937774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8" bIns="0">
            <a:spAutoFit/>
          </a:bodyPr>
          <a:lstStyle/>
          <a:p>
            <a:pPr marL="40182"/>
            <a:r>
              <a:rPr lang="en-US" sz="1000" dirty="0" smtClean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pAKT473</a:t>
            </a:r>
            <a:endParaRPr lang="en-US" sz="1000" dirty="0">
              <a:solidFill>
                <a:srgbClr val="000000"/>
              </a:solidFill>
              <a:latin typeface="Arial"/>
              <a:ea typeface="ＭＳ Ｐゴシック" charset="0"/>
              <a:cs typeface="Arial"/>
              <a:sym typeface="Arial Bold" charset="0"/>
            </a:endParaRPr>
          </a:p>
        </p:txBody>
      </p:sp>
      <p:sp>
        <p:nvSpPr>
          <p:cNvPr id="14" name="Rectangle 15"/>
          <p:cNvSpPr>
            <a:spLocks/>
          </p:cNvSpPr>
          <p:nvPr/>
        </p:nvSpPr>
        <p:spPr bwMode="auto">
          <a:xfrm>
            <a:off x="1801288" y="2318801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8" bIns="0"/>
          <a:lstStyle/>
          <a:p>
            <a:pPr marL="40182"/>
            <a:r>
              <a:rPr lang="en-US" sz="1000" dirty="0" smtClean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pMAPK</a:t>
            </a:r>
            <a:endParaRPr lang="en-US" sz="1000" dirty="0">
              <a:solidFill>
                <a:srgbClr val="000000"/>
              </a:solidFill>
              <a:latin typeface="Arial"/>
              <a:ea typeface="ＭＳ Ｐゴシック" charset="0"/>
              <a:cs typeface="Arial"/>
              <a:sym typeface="Arial Bold" charset="0"/>
            </a:endParaRPr>
          </a:p>
        </p:txBody>
      </p:sp>
      <p:sp>
        <p:nvSpPr>
          <p:cNvPr id="16" name="Rectangle 18"/>
          <p:cNvSpPr>
            <a:spLocks/>
          </p:cNvSpPr>
          <p:nvPr/>
        </p:nvSpPr>
        <p:spPr bwMode="auto">
          <a:xfrm>
            <a:off x="1775187" y="2696304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57797" bIns="0"/>
          <a:lstStyle/>
          <a:p>
            <a:pPr marL="56925"/>
            <a:r>
              <a:rPr lang="en-US" sz="1000" dirty="0" smtClean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pMEK1</a:t>
            </a:r>
            <a:r>
              <a: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/2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0" y="1466049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C</a:t>
            </a:r>
            <a:endParaRPr lang="en-US" sz="1000" b="1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1453" y="1471418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18312" y="1463279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9238" y="1471451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F</a:t>
            </a:r>
            <a:endParaRPr lang="en-US" sz="1000" b="1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74300" y="1478584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C</a:t>
            </a:r>
            <a:endParaRPr lang="en-US" sz="1000" b="1" dirty="0">
              <a:latin typeface="Arial"/>
              <a:cs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5752" y="1482599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92611" y="1487160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23538" y="1482632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F</a:t>
            </a:r>
            <a:endParaRPr lang="en-US" sz="1000" b="1" dirty="0">
              <a:latin typeface="Arial"/>
              <a:cs typeface="Arial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39469" y="1374948"/>
            <a:ext cx="755656" cy="0"/>
          </a:xfrm>
          <a:prstGeom prst="straightConnector1">
            <a:avLst/>
          </a:prstGeom>
          <a:ln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932764" y="1374948"/>
            <a:ext cx="755656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91041" y="1119186"/>
            <a:ext cx="4278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2D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7807" y="1118041"/>
            <a:ext cx="4278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3D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32" name="Rectangle 33"/>
          <p:cNvSpPr>
            <a:spLocks/>
          </p:cNvSpPr>
          <p:nvPr/>
        </p:nvSpPr>
        <p:spPr bwMode="auto">
          <a:xfrm>
            <a:off x="4207471" y="1953401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8" bIns="0">
            <a:spAutoFit/>
          </a:bodyPr>
          <a:lstStyle/>
          <a:p>
            <a:pPr marL="40182"/>
            <a:r>
              <a: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T-AKT</a:t>
            </a:r>
          </a:p>
        </p:txBody>
      </p:sp>
      <p:sp>
        <p:nvSpPr>
          <p:cNvPr id="37" name="Rectangle 38"/>
          <p:cNvSpPr>
            <a:spLocks/>
          </p:cNvSpPr>
          <p:nvPr/>
        </p:nvSpPr>
        <p:spPr bwMode="auto">
          <a:xfrm>
            <a:off x="4206008" y="2328867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8" bIns="0">
            <a:spAutoFit/>
          </a:bodyPr>
          <a:lstStyle/>
          <a:p>
            <a:pPr marL="40182"/>
            <a:r>
              <a: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T-MAPK</a:t>
            </a:r>
          </a:p>
        </p:txBody>
      </p:sp>
      <p:sp>
        <p:nvSpPr>
          <p:cNvPr id="40" name="Rectangle 41"/>
          <p:cNvSpPr>
            <a:spLocks/>
          </p:cNvSpPr>
          <p:nvPr/>
        </p:nvSpPr>
        <p:spPr bwMode="auto">
          <a:xfrm>
            <a:off x="4207470" y="2735069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8" bIns="0">
            <a:spAutoFit/>
          </a:bodyPr>
          <a:lstStyle/>
          <a:p>
            <a:pPr marL="40182"/>
            <a:r>
              <a: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T-MEK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439488" y="1478749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C</a:t>
            </a:r>
            <a:endParaRPr lang="en-US" sz="1000" b="1" dirty="0">
              <a:latin typeface="Arial"/>
              <a:cs typeface="Arial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40941" y="1465068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H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57800" y="1463279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088726" y="1474626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F</a:t>
            </a:r>
            <a:endParaRPr lang="en-US" sz="1000" b="1" dirty="0">
              <a:latin typeface="Arial"/>
              <a:cs typeface="Arial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2544547" y="1374948"/>
            <a:ext cx="755656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3415241" y="1374956"/>
            <a:ext cx="755656" cy="0"/>
          </a:xfrm>
          <a:prstGeom prst="straightConnector1">
            <a:avLst/>
          </a:prstGeom>
          <a:ln w="19050" cmpd="sng"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929240" y="1352723"/>
            <a:ext cx="19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2585049" y="1119186"/>
            <a:ext cx="4278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2D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74075" y="1112643"/>
            <a:ext cx="4278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3D</a:t>
            </a:r>
            <a:endParaRPr lang="en-US" sz="1400" b="1" dirty="0">
              <a:latin typeface="Arial"/>
              <a:cs typeface="Arial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343000" y="1487394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C</a:t>
            </a:r>
            <a:endParaRPr lang="en-US" sz="1000" b="1" dirty="0">
              <a:latin typeface="Arial"/>
              <a:cs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544453" y="1488233"/>
            <a:ext cx="2864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H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761312" y="1483270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/>
                <a:cs typeface="Arial"/>
              </a:rPr>
              <a:t>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992238" y="1485091"/>
            <a:ext cx="2716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Arial"/>
                <a:cs typeface="Arial"/>
              </a:rPr>
              <a:t>F</a:t>
            </a:r>
            <a:endParaRPr lang="en-US" sz="1000" b="1" dirty="0">
              <a:latin typeface="Arial"/>
              <a:cs typeface="Arial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295400" y="685800"/>
            <a:ext cx="1600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+mn-lt"/>
              </a:rPr>
              <a:t>Single agents</a:t>
            </a:r>
            <a:endParaRPr lang="en-US" sz="2000" dirty="0">
              <a:latin typeface="+mn-lt"/>
            </a:endParaRPr>
          </a:p>
        </p:txBody>
      </p:sp>
      <p:sp>
        <p:nvSpPr>
          <p:cNvPr id="172" name="Rectangle 27"/>
          <p:cNvSpPr>
            <a:spLocks/>
          </p:cNvSpPr>
          <p:nvPr/>
        </p:nvSpPr>
        <p:spPr bwMode="auto">
          <a:xfrm>
            <a:off x="1793103" y="3172601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8" bIns="0">
            <a:spAutoFit/>
          </a:bodyPr>
          <a:lstStyle/>
          <a:p>
            <a:pPr marL="40182"/>
            <a:r>
              <a: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GAPDH</a:t>
            </a:r>
          </a:p>
        </p:txBody>
      </p:sp>
      <p:sp>
        <p:nvSpPr>
          <p:cNvPr id="173" name="Rectangle 27"/>
          <p:cNvSpPr>
            <a:spLocks/>
          </p:cNvSpPr>
          <p:nvPr/>
        </p:nvSpPr>
        <p:spPr bwMode="auto">
          <a:xfrm>
            <a:off x="4199652" y="3160046"/>
            <a:ext cx="669329" cy="1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8" bIns="0">
            <a:spAutoFit/>
          </a:bodyPr>
          <a:lstStyle/>
          <a:p>
            <a:pPr marL="40182"/>
            <a:r>
              <a: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rPr>
              <a:t>GAPDH</a:t>
            </a:r>
          </a:p>
        </p:txBody>
      </p:sp>
      <p:pic>
        <p:nvPicPr>
          <p:cNvPr id="185" name="Picture 184"/>
          <p:cNvPicPr>
            <a:picLocks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71337" b="23106"/>
          <a:stretch/>
        </p:blipFill>
        <p:spPr>
          <a:xfrm>
            <a:off x="2468071" y="1877201"/>
            <a:ext cx="1710510" cy="360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186" name="Picture 185"/>
          <p:cNvPicPr>
            <a:picLocks/>
          </p:cNvPicPr>
          <p:nvPr/>
        </p:nvPicPr>
        <p:blipFill rotWithShape="1"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88" t="86478" r="2096" b="8178"/>
          <a:stretch/>
        </p:blipFill>
        <p:spPr>
          <a:xfrm>
            <a:off x="54610" y="1877201"/>
            <a:ext cx="1710510" cy="360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187" name="Picture 186"/>
          <p:cNvPicPr>
            <a:picLocks/>
          </p:cNvPicPr>
          <p:nvPr/>
        </p:nvPicPr>
        <p:blipFill rotWithShape="1"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52" t="59969" r="5116" b="31880"/>
          <a:stretch/>
        </p:blipFill>
        <p:spPr>
          <a:xfrm>
            <a:off x="50237" y="2690832"/>
            <a:ext cx="1710510" cy="360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188" name="Picture 187"/>
          <p:cNvPicPr>
            <a:picLocks/>
          </p:cNvPicPr>
          <p:nvPr/>
        </p:nvPicPr>
        <p:blipFill rotWithShape="1"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75683" r="1227" b="18576"/>
          <a:stretch/>
        </p:blipFill>
        <p:spPr>
          <a:xfrm>
            <a:off x="2468071" y="2670012"/>
            <a:ext cx="1710510" cy="360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190" name="Picture 189"/>
          <p:cNvPicPr>
            <a:picLocks/>
          </p:cNvPicPr>
          <p:nvPr/>
        </p:nvPicPr>
        <p:blipFill rotWithShape="1">
          <a:blip r:embed="rId10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638" t="74537" r="4098" b="19352"/>
          <a:stretch/>
        </p:blipFill>
        <p:spPr>
          <a:xfrm>
            <a:off x="2468071" y="2273608"/>
            <a:ext cx="1710510" cy="360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191" name="Picture 190"/>
          <p:cNvPicPr>
            <a:picLocks/>
          </p:cNvPicPr>
          <p:nvPr/>
        </p:nvPicPr>
        <p:blipFill rotWithShape="1">
          <a:blip r:embed="rId1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46" t="87046" r="7829" b="6842"/>
          <a:stretch/>
        </p:blipFill>
        <p:spPr>
          <a:xfrm>
            <a:off x="50237" y="3087239"/>
            <a:ext cx="1710510" cy="360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pic>
        <p:nvPicPr>
          <p:cNvPr id="192" name="Picture 191"/>
          <p:cNvPicPr>
            <a:picLocks/>
          </p:cNvPicPr>
          <p:nvPr/>
        </p:nvPicPr>
        <p:blipFill rotWithShape="1">
          <a:blip r:embed="rId1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46" t="87046" r="7829" b="6842"/>
          <a:stretch/>
        </p:blipFill>
        <p:spPr>
          <a:xfrm>
            <a:off x="2468071" y="3069000"/>
            <a:ext cx="1710510" cy="360000"/>
          </a:xfrm>
          <a:prstGeom prst="rect">
            <a:avLst/>
          </a:prstGeom>
          <a:ln w="9525" cmpd="sng">
            <a:solidFill>
              <a:schemeClr val="tx1"/>
            </a:solidFill>
          </a:ln>
        </p:spPr>
      </p:pic>
      <p:sp>
        <p:nvSpPr>
          <p:cNvPr id="182" name="TextBox 181"/>
          <p:cNvSpPr txBox="1"/>
          <p:nvPr/>
        </p:nvSpPr>
        <p:spPr>
          <a:xfrm>
            <a:off x="3992" y="668867"/>
            <a:ext cx="351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C</a:t>
            </a:r>
            <a:endParaRPr lang="en-US" b="1" dirty="0">
              <a:latin typeface="Arial"/>
              <a:cs typeface="Arial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992" y="3804735"/>
            <a:ext cx="4871821" cy="2731260"/>
            <a:chOff x="3992" y="3804735"/>
            <a:chExt cx="4871821" cy="2731260"/>
          </a:xfrm>
        </p:grpSpPr>
        <p:sp>
          <p:nvSpPr>
            <p:cNvPr id="59" name="Rectangle 11"/>
            <p:cNvSpPr>
              <a:spLocks/>
            </p:cNvSpPr>
            <p:nvPr/>
          </p:nvSpPr>
          <p:spPr bwMode="auto">
            <a:xfrm>
              <a:off x="4189264" y="5449629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T-MAPK</a:t>
              </a:r>
            </a:p>
          </p:txBody>
        </p:sp>
        <p:sp>
          <p:nvSpPr>
            <p:cNvPr id="60" name="Rectangle 12"/>
            <p:cNvSpPr>
              <a:spLocks/>
            </p:cNvSpPr>
            <p:nvPr/>
          </p:nvSpPr>
          <p:spPr bwMode="auto">
            <a:xfrm>
              <a:off x="4189264" y="5015274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T-AKT</a:t>
              </a:r>
            </a:p>
          </p:txBody>
        </p:sp>
        <p:sp>
          <p:nvSpPr>
            <p:cNvPr id="61" name="Rectangle 16"/>
            <p:cNvSpPr>
              <a:spLocks/>
            </p:cNvSpPr>
            <p:nvPr/>
          </p:nvSpPr>
          <p:spPr bwMode="auto">
            <a:xfrm>
              <a:off x="4206484" y="5865581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T-MEK</a:t>
              </a:r>
            </a:p>
          </p:txBody>
        </p:sp>
        <p:pic>
          <p:nvPicPr>
            <p:cNvPr id="62" name="Picture 24"/>
            <p:cNvPicPr>
              <a:picLocks noChangeArrowheads="1"/>
            </p:cNvPicPr>
            <p:nvPr/>
          </p:nvPicPr>
          <p:blipFill>
            <a:blip r:embed="rId1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322" y="5003800"/>
              <a:ext cx="1710511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25"/>
            <p:cNvPicPr>
              <a:picLocks noChangeArrowheads="1"/>
            </p:cNvPicPr>
            <p:nvPr/>
          </p:nvPicPr>
          <p:blipFill>
            <a:blip r:embed="rId1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632" y="5393267"/>
              <a:ext cx="1710511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26"/>
            <p:cNvPicPr>
              <a:picLocks noChangeArrowheads="1"/>
            </p:cNvPicPr>
            <p:nvPr/>
          </p:nvPicPr>
          <p:blipFill>
            <a:blip r:embed="rId1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632" y="5782731"/>
              <a:ext cx="1710511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Rectangle 28"/>
            <p:cNvSpPr>
              <a:spLocks/>
            </p:cNvSpPr>
            <p:nvPr/>
          </p:nvSpPr>
          <p:spPr bwMode="auto">
            <a:xfrm>
              <a:off x="4206484" y="6251883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GAPDH</a:t>
              </a:r>
            </a:p>
          </p:txBody>
        </p:sp>
        <p:pic>
          <p:nvPicPr>
            <p:cNvPr id="67" name="Picture 2"/>
            <p:cNvPicPr>
              <a:picLocks noChangeArrowheads="1"/>
            </p:cNvPicPr>
            <p:nvPr/>
          </p:nvPicPr>
          <p:blipFill>
            <a:blip r:embed="rId20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44" y="5012267"/>
              <a:ext cx="1710511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3"/>
            <p:cNvPicPr>
              <a:picLocks noChangeArrowheads="1"/>
            </p:cNvPicPr>
            <p:nvPr/>
          </p:nvPicPr>
          <p:blipFill>
            <a:blip r:embed="rId2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20" y="5786528"/>
              <a:ext cx="1710511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4"/>
            <p:cNvPicPr>
              <a:picLocks noChangeArrowheads="1"/>
            </p:cNvPicPr>
            <p:nvPr/>
          </p:nvPicPr>
          <p:blipFill>
            <a:blip r:embed="rId2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44" y="5401308"/>
              <a:ext cx="1710511" cy="36000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Rectangle 5"/>
            <p:cNvSpPr>
              <a:spLocks/>
            </p:cNvSpPr>
            <p:nvPr/>
          </p:nvSpPr>
          <p:spPr bwMode="auto">
            <a:xfrm>
              <a:off x="1764112" y="5455882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40638" bIns="0"/>
            <a:lstStyle/>
            <a:p>
              <a:pPr marL="40182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pMAPK</a:t>
              </a:r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71" name="Rectangle 10"/>
            <p:cNvSpPr>
              <a:spLocks/>
            </p:cNvSpPr>
            <p:nvPr/>
          </p:nvSpPr>
          <p:spPr bwMode="auto">
            <a:xfrm>
              <a:off x="1773113" y="5029114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pAKT473</a:t>
              </a:r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72" name="Rectangle 13"/>
            <p:cNvSpPr>
              <a:spLocks/>
            </p:cNvSpPr>
            <p:nvPr/>
          </p:nvSpPr>
          <p:spPr bwMode="auto">
            <a:xfrm>
              <a:off x="1752167" y="5888367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57797" bIns="0"/>
            <a:lstStyle/>
            <a:p>
              <a:pPr marL="56925"/>
              <a:r>
                <a:rPr lang="en-US" sz="1000" dirty="0" smtClean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pMEK1</a:t>
              </a:r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/2 </a:t>
              </a:r>
            </a:p>
            <a:p>
              <a:pPr marL="56925"/>
              <a:endParaRPr lang="en-US" sz="1000" dirty="0">
                <a:solidFill>
                  <a:srgbClr val="000000"/>
                </a:solidFill>
                <a:latin typeface="Arial"/>
                <a:ea typeface="ＭＳ Ｐゴシック" charset="0"/>
                <a:cs typeface="Arial"/>
                <a:sym typeface="Arial Bold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1761013" y="6256933"/>
              <a:ext cx="669329" cy="1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8" bIns="0">
              <a:spAutoFit/>
            </a:bodyPr>
            <a:lstStyle/>
            <a:p>
              <a:pPr marL="40182"/>
              <a:r>
                <a:rPr lang="en-US" sz="1000" dirty="0">
                  <a:solidFill>
                    <a:srgbClr val="000000"/>
                  </a:solidFill>
                  <a:latin typeface="Arial"/>
                  <a:ea typeface="ＭＳ Ｐゴシック" charset="0"/>
                  <a:cs typeface="Arial"/>
                  <a:sym typeface="Arial Bold" charset="0"/>
                </a:rPr>
                <a:t>GAPDH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865870" y="4575086"/>
              <a:ext cx="2864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018746" y="4588318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311318" y="4588134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6509" y="4579318"/>
              <a:ext cx="2864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35621" y="4579851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15077" y="4581784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003814" y="4228728"/>
              <a:ext cx="4278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3D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45235" y="4228728"/>
              <a:ext cx="4278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2</a:t>
              </a:r>
              <a:r>
                <a:rPr lang="en-US" sz="1400" b="1" dirty="0" smtClean="0">
                  <a:latin typeface="Arial"/>
                  <a:cs typeface="Arial"/>
                </a:rPr>
                <a:t>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cxnSp>
          <p:nvCxnSpPr>
            <p:cNvPr id="90" name="Straight Connector 89"/>
            <p:cNvCxnSpPr/>
            <p:nvPr/>
          </p:nvCxnSpPr>
          <p:spPr bwMode="auto">
            <a:xfrm>
              <a:off x="90494" y="4493439"/>
              <a:ext cx="762349" cy="0"/>
            </a:xfrm>
            <a:prstGeom prst="line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1" name="Straight Connector 90"/>
            <p:cNvCxnSpPr/>
            <p:nvPr/>
          </p:nvCxnSpPr>
          <p:spPr bwMode="auto">
            <a:xfrm>
              <a:off x="897686" y="4493439"/>
              <a:ext cx="762349" cy="0"/>
            </a:xfrm>
            <a:prstGeom prst="line">
              <a:avLst/>
            </a:prstGeom>
            <a:solidFill>
              <a:srgbClr val="FFFFFF"/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93" name="TextBox 92"/>
            <p:cNvSpPr txBox="1"/>
            <p:nvPr/>
          </p:nvSpPr>
          <p:spPr>
            <a:xfrm>
              <a:off x="3403495" y="4208892"/>
              <a:ext cx="4278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/>
                  <a:cs typeface="Arial"/>
                </a:rPr>
                <a:t>3D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644917" y="4208892"/>
              <a:ext cx="4278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2</a:t>
              </a:r>
              <a:r>
                <a:rPr lang="en-US" sz="1400" b="1" dirty="0" smtClean="0">
                  <a:latin typeface="Arial"/>
                  <a:cs typeface="Arial"/>
                </a:rPr>
                <a:t>D</a:t>
              </a:r>
              <a:endParaRPr lang="en-US" sz="1400" b="1" dirty="0">
                <a:latin typeface="Arial"/>
                <a:cs typeface="Arial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 bwMode="auto">
            <a:xfrm>
              <a:off x="2542648" y="4473603"/>
              <a:ext cx="762349" cy="0"/>
            </a:xfrm>
            <a:prstGeom prst="line">
              <a:avLst/>
            </a:prstGeom>
            <a:solidFill>
              <a:srgbClr val="FFFFFF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96" name="Straight Connector 95"/>
            <p:cNvCxnSpPr/>
            <p:nvPr/>
          </p:nvCxnSpPr>
          <p:spPr bwMode="auto">
            <a:xfrm>
              <a:off x="3349839" y="4473603"/>
              <a:ext cx="762349" cy="0"/>
            </a:xfrm>
            <a:prstGeom prst="line">
              <a:avLst/>
            </a:prstGeom>
            <a:solidFill>
              <a:srgbClr val="FFFFFF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98" name="TextBox 97"/>
            <p:cNvSpPr txBox="1"/>
            <p:nvPr/>
          </p:nvSpPr>
          <p:spPr>
            <a:xfrm>
              <a:off x="762000" y="3867090"/>
              <a:ext cx="2925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latin typeface="+mn-lt"/>
                </a:rPr>
                <a:t>Combination treatments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405" name="TextBox 404"/>
            <p:cNvSpPr txBox="1"/>
            <p:nvPr/>
          </p:nvSpPr>
          <p:spPr>
            <a:xfrm>
              <a:off x="3247761" y="4591959"/>
              <a:ext cx="2864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406" name="TextBox 405"/>
            <p:cNvSpPr txBox="1"/>
            <p:nvPr/>
          </p:nvSpPr>
          <p:spPr>
            <a:xfrm>
              <a:off x="3400637" y="4596725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407" name="TextBox 406"/>
            <p:cNvSpPr txBox="1"/>
            <p:nvPr/>
          </p:nvSpPr>
          <p:spPr>
            <a:xfrm>
              <a:off x="3693210" y="4600774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408" name="TextBox 407"/>
            <p:cNvSpPr txBox="1"/>
            <p:nvPr/>
          </p:nvSpPr>
          <p:spPr>
            <a:xfrm>
              <a:off x="2438400" y="4591959"/>
              <a:ext cx="2864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C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409" name="TextBox 408"/>
            <p:cNvSpPr txBox="1"/>
            <p:nvPr/>
          </p:nvSpPr>
          <p:spPr>
            <a:xfrm>
              <a:off x="2617512" y="4596725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H+T</a:t>
              </a:r>
              <a:endParaRPr lang="en-US" sz="1000" b="1" dirty="0">
                <a:latin typeface="Arial"/>
                <a:cs typeface="Arial"/>
              </a:endParaRPr>
            </a:p>
          </p:txBody>
        </p:sp>
        <p:sp>
          <p:nvSpPr>
            <p:cNvPr id="410" name="TextBox 409"/>
            <p:cNvSpPr txBox="1"/>
            <p:nvPr/>
          </p:nvSpPr>
          <p:spPr>
            <a:xfrm>
              <a:off x="2896968" y="4600774"/>
              <a:ext cx="4446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/>
                  <a:cs typeface="Arial"/>
                </a:rPr>
                <a:t>H+F</a:t>
              </a:r>
              <a:endParaRPr lang="en-US" sz="1000" b="1" dirty="0">
                <a:latin typeface="Arial"/>
                <a:cs typeface="Arial"/>
              </a:endParaRPr>
            </a:p>
          </p:txBody>
        </p:sp>
        <p:pic>
          <p:nvPicPr>
            <p:cNvPr id="179" name="Picture 178"/>
            <p:cNvPicPr>
              <a:picLocks/>
            </p:cNvPicPr>
            <p:nvPr/>
          </p:nvPicPr>
          <p:blipFill>
            <a:blip r:embed="rId2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55632" y="6172198"/>
              <a:ext cx="1710511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pic>
          <p:nvPicPr>
            <p:cNvPr id="180" name="Picture 179"/>
            <p:cNvPicPr>
              <a:picLocks/>
            </p:cNvPicPr>
            <p:nvPr/>
          </p:nvPicPr>
          <p:blipFill>
            <a:blip r:embed="rId2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sharpenSoften amount="-5000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2620" y="6175995"/>
              <a:ext cx="1710511" cy="360000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</p:pic>
        <p:sp>
          <p:nvSpPr>
            <p:cNvPr id="184" name="TextBox 183"/>
            <p:cNvSpPr txBox="1"/>
            <p:nvPr/>
          </p:nvSpPr>
          <p:spPr>
            <a:xfrm>
              <a:off x="3992" y="3804735"/>
              <a:ext cx="3513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/>
                  <a:cs typeface="Arial"/>
                </a:rPr>
                <a:t>D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990" y="0"/>
            <a:ext cx="1608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7 contd..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649251" y="3191690"/>
            <a:ext cx="4501359" cy="3742510"/>
          </a:xfrm>
          <a:prstGeom prst="rect">
            <a:avLst/>
          </a:prstGeom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419" y="2277038"/>
            <a:ext cx="1710759" cy="380132"/>
          </a:xfrm>
          <a:prstGeom prst="rect">
            <a:avLst/>
          </a:prstGeom>
          <a:ln w="12700" cmpd="sng">
            <a:solidFill>
              <a:srgbClr val="000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668684" y="-76200"/>
            <a:ext cx="435077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14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7585" y="-76200"/>
            <a:ext cx="948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8</a:t>
            </a:r>
            <a:endParaRPr lang="en-US" dirty="0"/>
          </a:p>
        </p:txBody>
      </p:sp>
      <p:grpSp>
        <p:nvGrpSpPr>
          <p:cNvPr id="53" name="Group 52"/>
          <p:cNvGrpSpPr/>
          <p:nvPr/>
        </p:nvGrpSpPr>
        <p:grpSpPr>
          <a:xfrm>
            <a:off x="4800600" y="0"/>
            <a:ext cx="4217346" cy="2732626"/>
            <a:chOff x="4469454" y="1077374"/>
            <a:chExt cx="4217346" cy="2732626"/>
          </a:xfrm>
        </p:grpSpPr>
        <p:grpSp>
          <p:nvGrpSpPr>
            <p:cNvPr id="12" name="Group 11"/>
            <p:cNvGrpSpPr/>
            <p:nvPr/>
          </p:nvGrpSpPr>
          <p:grpSpPr>
            <a:xfrm>
              <a:off x="5808424" y="1485337"/>
              <a:ext cx="281157" cy="711740"/>
              <a:chOff x="5647508" y="2955518"/>
              <a:chExt cx="296092" cy="808205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5647508" y="3184118"/>
                <a:ext cx="296092" cy="579605"/>
                <a:chOff x="2438400" y="3886200"/>
                <a:chExt cx="304800" cy="609600"/>
              </a:xfrm>
            </p:grpSpPr>
            <p:cxnSp>
              <p:nvCxnSpPr>
                <p:cNvPr id="25" name="Straight Connector 24"/>
                <p:cNvCxnSpPr/>
                <p:nvPr/>
              </p:nvCxnSpPr>
              <p:spPr>
                <a:xfrm>
                  <a:off x="2438400" y="3886200"/>
                  <a:ext cx="3048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 flipV="1">
                  <a:off x="2445192" y="3886200"/>
                  <a:ext cx="0" cy="2286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 flipV="1">
                  <a:off x="2736408" y="3886200"/>
                  <a:ext cx="0" cy="6096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Box 23"/>
              <p:cNvSpPr txBox="1"/>
              <p:nvPr/>
            </p:nvSpPr>
            <p:spPr>
              <a:xfrm>
                <a:off x="5661093" y="2955518"/>
                <a:ext cx="255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*</a:t>
                </a:r>
                <a:endParaRPr lang="en-US" sz="1400" dirty="0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182475" y="2257836"/>
              <a:ext cx="281157" cy="711740"/>
              <a:chOff x="7019108" y="3793718"/>
              <a:chExt cx="296092" cy="808205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7019108" y="4022318"/>
                <a:ext cx="296092" cy="579605"/>
                <a:chOff x="2438400" y="3886200"/>
                <a:chExt cx="304800" cy="609600"/>
              </a:xfrm>
            </p:grpSpPr>
            <p:cxnSp>
              <p:nvCxnSpPr>
                <p:cNvPr id="20" name="Straight Connector 19"/>
                <p:cNvCxnSpPr/>
                <p:nvPr/>
              </p:nvCxnSpPr>
              <p:spPr>
                <a:xfrm>
                  <a:off x="2438400" y="3886200"/>
                  <a:ext cx="3048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 flipV="1">
                  <a:off x="2445192" y="3886200"/>
                  <a:ext cx="0" cy="2286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2736408" y="3886200"/>
                  <a:ext cx="0" cy="609600"/>
                </a:xfrm>
                <a:prstGeom prst="line">
                  <a:avLst/>
                </a:prstGeom>
                <a:ln>
                  <a:solidFill>
                    <a:srgbClr val="0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TextBox 18"/>
              <p:cNvSpPr txBox="1"/>
              <p:nvPr/>
            </p:nvSpPr>
            <p:spPr>
              <a:xfrm>
                <a:off x="7039485" y="3793718"/>
                <a:ext cx="25577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*</a:t>
                </a:r>
                <a:endParaRPr lang="en-US" sz="1400" dirty="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5460242" y="1077374"/>
              <a:ext cx="1246145" cy="325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MDAMB361</a:t>
              </a:r>
              <a:endParaRPr lang="en-US" dirty="0"/>
            </a:p>
          </p:txBody>
        </p:sp>
        <p:graphicFrame>
          <p:nvGraphicFramePr>
            <p:cNvPr id="17" name="Chart 1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825874690"/>
                </p:ext>
              </p:extLst>
            </p:nvPr>
          </p:nvGraphicFramePr>
          <p:xfrm>
            <a:off x="4469454" y="1513088"/>
            <a:ext cx="4217346" cy="22969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7" name="TextBox 6"/>
          <p:cNvSpPr txBox="1"/>
          <p:nvPr/>
        </p:nvSpPr>
        <p:spPr>
          <a:xfrm>
            <a:off x="228600" y="191476"/>
            <a:ext cx="333654" cy="325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A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5637" y="186492"/>
            <a:ext cx="333643" cy="325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B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-444526" y="1444310"/>
            <a:ext cx="1671724" cy="35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% cell growth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552155" y="532236"/>
            <a:ext cx="281157" cy="714360"/>
            <a:chOff x="2438405" y="3121223"/>
            <a:chExt cx="296093" cy="811179"/>
          </a:xfrm>
        </p:grpSpPr>
        <p:grpSp>
          <p:nvGrpSpPr>
            <p:cNvPr id="33" name="Group 32"/>
            <p:cNvGrpSpPr/>
            <p:nvPr/>
          </p:nvGrpSpPr>
          <p:grpSpPr>
            <a:xfrm>
              <a:off x="2438405" y="3352798"/>
              <a:ext cx="296093" cy="579604"/>
              <a:chOff x="2438400" y="3886200"/>
              <a:chExt cx="304800" cy="609600"/>
            </a:xfrm>
          </p:grpSpPr>
          <p:cxnSp>
            <p:nvCxnSpPr>
              <p:cNvPr id="35" name="Straight Connector 34"/>
              <p:cNvCxnSpPr/>
              <p:nvPr/>
            </p:nvCxnSpPr>
            <p:spPr>
              <a:xfrm>
                <a:off x="2438400" y="3886200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V="1">
                <a:off x="2445192" y="3886200"/>
                <a:ext cx="0" cy="22860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V="1">
                <a:off x="2736408" y="3886200"/>
                <a:ext cx="0" cy="60960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2445940" y="3121223"/>
              <a:ext cx="2557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*</a:t>
              </a:r>
              <a:endParaRPr lang="en-US" sz="14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47247" y="618378"/>
            <a:ext cx="281157" cy="711736"/>
            <a:chOff x="3124205" y="3124200"/>
            <a:chExt cx="296093" cy="808199"/>
          </a:xfrm>
        </p:grpSpPr>
        <p:grpSp>
          <p:nvGrpSpPr>
            <p:cNvPr id="28" name="Group 27"/>
            <p:cNvGrpSpPr/>
            <p:nvPr/>
          </p:nvGrpSpPr>
          <p:grpSpPr>
            <a:xfrm>
              <a:off x="3124205" y="3352795"/>
              <a:ext cx="296093" cy="579604"/>
              <a:chOff x="2438400" y="3886200"/>
              <a:chExt cx="304800" cy="609600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>
                <a:off x="2438400" y="3886200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 flipV="1">
                <a:off x="2445192" y="3886200"/>
                <a:ext cx="0" cy="22860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 flipV="1">
                <a:off x="2736408" y="3886200"/>
                <a:ext cx="0" cy="609600"/>
              </a:xfrm>
              <a:prstGeom prst="line">
                <a:avLst/>
              </a:prstGeom>
              <a:ln>
                <a:solidFill>
                  <a:srgbClr val="0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/>
            <p:cNvSpPr txBox="1"/>
            <p:nvPr/>
          </p:nvSpPr>
          <p:spPr>
            <a:xfrm>
              <a:off x="3144577" y="3124200"/>
              <a:ext cx="2557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*</a:t>
              </a:r>
              <a:endParaRPr lang="en-US" sz="14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761382" y="76200"/>
            <a:ext cx="743766" cy="325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BT474</a:t>
            </a:r>
            <a:endParaRPr lang="en-US" dirty="0"/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0542231"/>
              </p:ext>
            </p:extLst>
          </p:nvPr>
        </p:nvGraphicFramePr>
        <p:xfrm>
          <a:off x="529971" y="425768"/>
          <a:ext cx="4217346" cy="2296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-228600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5817106" y="3276600"/>
            <a:ext cx="2107694" cy="2209800"/>
            <a:chOff x="5588506" y="4267200"/>
            <a:chExt cx="2315123" cy="2387600"/>
          </a:xfrm>
        </p:grpSpPr>
        <p:sp>
          <p:nvSpPr>
            <p:cNvPr id="38" name="TextBox 37"/>
            <p:cNvSpPr txBox="1"/>
            <p:nvPr/>
          </p:nvSpPr>
          <p:spPr>
            <a:xfrm>
              <a:off x="7718963" y="4808899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588506" y="5207000"/>
              <a:ext cx="6561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control</a:t>
              </a:r>
              <a:endParaRPr lang="en-US" sz="14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588506" y="5664200"/>
              <a:ext cx="6299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+</a:t>
              </a:r>
              <a:r>
                <a:rPr lang="en-US" sz="1400" dirty="0" err="1" smtClean="0"/>
                <a:t>AKTi</a:t>
              </a:r>
              <a:endParaRPr lang="en-US" sz="1400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588506" y="6248400"/>
              <a:ext cx="6598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+</a:t>
              </a:r>
              <a:r>
                <a:rPr lang="en-US" sz="1400" dirty="0" err="1" smtClean="0"/>
                <a:t>MEKi</a:t>
              </a:r>
              <a:endParaRPr lang="en-US" sz="14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245585" y="4773409"/>
              <a:ext cx="324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933550" y="4779382"/>
              <a:ext cx="287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</a:t>
              </a:r>
              <a:endParaRPr lang="en-US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86720" y="4773409"/>
              <a:ext cx="324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H</a:t>
              </a:r>
              <a:endParaRPr lang="en-US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291552" y="4779104"/>
              <a:ext cx="285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400800" y="4267200"/>
              <a:ext cx="889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pMAPK</a:t>
              </a:r>
              <a:endParaRPr lang="en-US" dirty="0"/>
            </a:p>
          </p:txBody>
        </p:sp>
        <p:cxnSp>
          <p:nvCxnSpPr>
            <p:cNvPr id="79" name="Straight Connector 78"/>
            <p:cNvCxnSpPr/>
            <p:nvPr/>
          </p:nvCxnSpPr>
          <p:spPr>
            <a:xfrm>
              <a:off x="6358120" y="4691514"/>
              <a:ext cx="1066800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47" name="Picture 46" descr="figure 8c_MDA_revised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8400" y="5105400"/>
              <a:ext cx="1397000" cy="1549400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609600" y="3297491"/>
            <a:ext cx="3248175" cy="2190465"/>
            <a:chOff x="228600" y="4364291"/>
            <a:chExt cx="3567845" cy="2366709"/>
          </a:xfrm>
        </p:grpSpPr>
        <p:sp>
          <p:nvSpPr>
            <p:cNvPr id="4" name="TextBox 3"/>
            <p:cNvSpPr txBox="1"/>
            <p:nvPr/>
          </p:nvSpPr>
          <p:spPr>
            <a:xfrm>
              <a:off x="1004559" y="4824209"/>
              <a:ext cx="324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92524" y="4830182"/>
              <a:ext cx="287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</a:t>
              </a:r>
              <a:endParaRPr 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345694" y="4824209"/>
              <a:ext cx="324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H</a:t>
              </a:r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50526" y="4829904"/>
              <a:ext cx="285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1000" y="5196537"/>
              <a:ext cx="6561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control</a:t>
              </a:r>
              <a:endParaRPr lang="en-US" sz="14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81000" y="5715000"/>
              <a:ext cx="6299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+</a:t>
              </a:r>
              <a:r>
                <a:rPr lang="en-US" sz="1400" dirty="0" err="1" smtClean="0"/>
                <a:t>AKTi</a:t>
              </a:r>
              <a:endParaRPr lang="en-US" sz="14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81000" y="6324600"/>
              <a:ext cx="6598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+</a:t>
              </a:r>
              <a:r>
                <a:rPr lang="en-US" sz="1400" dirty="0" err="1" smtClean="0"/>
                <a:t>MEKi</a:t>
              </a:r>
              <a:endParaRPr lang="en-US" sz="1400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464710" y="4824209"/>
              <a:ext cx="324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en-US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52675" y="4830182"/>
              <a:ext cx="287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</a:t>
              </a:r>
              <a:endParaRPr 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805845" y="4824209"/>
              <a:ext cx="324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H</a:t>
              </a:r>
              <a:endParaRPr lang="en-US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510677" y="4829904"/>
              <a:ext cx="285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</a:t>
              </a:r>
              <a:endParaRPr lang="en-US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345694" y="436429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pAKT</a:t>
              </a:r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564894" y="4364291"/>
              <a:ext cx="889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pMAPK</a:t>
              </a:r>
              <a:endParaRPr lang="en-US" dirty="0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1117094" y="4742314"/>
              <a:ext cx="1066800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2488694" y="4742314"/>
              <a:ext cx="1066800" cy="0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/>
            <p:cNvSpPr txBox="1"/>
            <p:nvPr/>
          </p:nvSpPr>
          <p:spPr>
            <a:xfrm>
              <a:off x="228600" y="4440491"/>
              <a:ext cx="355985" cy="399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</a:t>
              </a:r>
              <a:endParaRPr lang="en-US" dirty="0"/>
            </a:p>
          </p:txBody>
        </p:sp>
        <p:pic>
          <p:nvPicPr>
            <p:cNvPr id="52" name="Picture 51" descr="figure 8c_BT_revised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400" y="5181600"/>
              <a:ext cx="2692400" cy="1549400"/>
            </a:xfrm>
            <a:prstGeom prst="rect">
              <a:avLst/>
            </a:prstGeom>
          </p:spPr>
        </p:pic>
      </p:grpSp>
      <p:sp>
        <p:nvSpPr>
          <p:cNvPr id="60" name="TextBox 59"/>
          <p:cNvSpPr txBox="1"/>
          <p:nvPr/>
        </p:nvSpPr>
        <p:spPr>
          <a:xfrm>
            <a:off x="5791200" y="3278156"/>
            <a:ext cx="324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629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descreen Presentation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Widescreen Presentation.potx</Template>
  <TotalTime>0</TotalTime>
  <Words>354</Words>
  <Application>Microsoft Macintosh PowerPoint</Application>
  <PresentationFormat>On-screen Show (4:3)</PresentationFormat>
  <Paragraphs>223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Widescreen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2010-04-19T20:53:40Z</dcterms:created>
  <dcterms:modified xsi:type="dcterms:W3CDTF">2016-03-13T20:36:47Z</dcterms:modified>
</cp:coreProperties>
</file>