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7" r:id="rId5"/>
    <p:sldId id="263" r:id="rId6"/>
    <p:sldId id="26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985E"/>
    <a:srgbClr val="55B7D3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196" autoAdjust="0"/>
    <p:restoredTop sz="94660"/>
  </p:normalViewPr>
  <p:slideViewPr>
    <p:cSldViewPr snapToGrid="0">
      <p:cViewPr varScale="1">
        <p:scale>
          <a:sx n="90" d="100"/>
          <a:sy n="90" d="100"/>
        </p:scale>
        <p:origin x="114" y="5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39788" y="1122363"/>
            <a:ext cx="7578911" cy="2387600"/>
          </a:xfrm>
        </p:spPr>
        <p:txBody>
          <a:bodyPr anchor="b"/>
          <a:lstStyle>
            <a:lvl1pPr algn="ctr">
              <a:defRPr sz="6000" b="1">
                <a:solidFill>
                  <a:srgbClr val="EE985E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9788" y="3602038"/>
            <a:ext cx="7578911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55B7D3"/>
                </a:solidFill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821" y1="35028" x2="35821" y2="35028"/>
                        <a14:foregroundMark x1="66604" y1="36441" x2="66604" y2="36441"/>
                        <a14:foregroundMark x1="57649" y1="68362" x2="57649" y2="68362"/>
                        <a14:foregroundMark x1="59142" y1="62429" x2="59142" y2="62429"/>
                        <a14:foregroundMark x1="53172" y1="61582" x2="53172" y2="61582"/>
                        <a14:foregroundMark x1="49067" y1="61582" x2="49067" y2="61582"/>
                        <a14:foregroundMark x1="43284" y1="62147" x2="43284" y2="62147"/>
                        <a14:foregroundMark x1="33582" y1="63842" x2="33582" y2="63842"/>
                        <a14:foregroundMark x1="37500" y1="62994" x2="37500" y2="62994"/>
                        <a14:foregroundMark x1="29104" y1="64689" x2="29104" y2="64689"/>
                        <a14:foregroundMark x1="25560" y1="64972" x2="25560" y2="64972"/>
                        <a14:foregroundMark x1="17164" y1="64407" x2="17164" y2="64407"/>
                        <a14:foregroundMark x1="13246" y1="69209" x2="13246" y2="69209"/>
                        <a14:foregroundMark x1="25560" y1="75141" x2="25560" y2="75141"/>
                        <a14:foregroundMark x1="30970" y1="75141" x2="30970" y2="75141"/>
                        <a14:foregroundMark x1="37873" y1="73729" x2="37873" y2="73729"/>
                        <a14:foregroundMark x1="41978" y1="73446" x2="41978" y2="73446"/>
                        <a14:foregroundMark x1="48134" y1="73164" x2="48134" y2="73164"/>
                        <a14:foregroundMark x1="52052" y1="75424" x2="52052" y2="75424"/>
                        <a14:foregroundMark x1="54291" y1="73446" x2="54291" y2="73446"/>
                        <a14:foregroundMark x1="59888" y1="74859" x2="59888" y2="74859"/>
                        <a14:foregroundMark x1="67351" y1="77684" x2="67351" y2="77684"/>
                        <a14:foregroundMark x1="73507" y1="77119" x2="73507" y2="77119"/>
                        <a14:foregroundMark x1="56157" y1="76554" x2="56157" y2="76554"/>
                        <a14:foregroundMark x1="61381" y1="64972" x2="61381" y2="64972"/>
                        <a14:foregroundMark x1="69030" y1="64689" x2="69030" y2="64689"/>
                        <a14:foregroundMark x1="77239" y1="61582" x2="77239" y2="61582"/>
                        <a14:foregroundMark x1="82649" y1="61582" x2="82649" y2="61582"/>
                        <a14:foregroundMark x1="80224" y1="61299" x2="80224" y2="61299"/>
                        <a14:foregroundMark x1="88246" y1="61864" x2="88246" y2="61864"/>
                        <a14:foregroundMark x1="33022" y1="81073" x2="33022" y2="81073"/>
                        <a14:foregroundMark x1="64179" y1="77119" x2="64179" y2="77119"/>
                        <a14:foregroundMark x1="59328" y1="61017" x2="59328" y2="61017"/>
                        <a14:foregroundMark x1="47015" y1="61017" x2="47015" y2="61017"/>
                        <a14:backgroundMark x1="29104" y1="30508" x2="29104" y2="30508"/>
                        <a14:backgroundMark x1="24813" y1="64972" x2="24813" y2="64972"/>
                        <a14:backgroundMark x1="27052" y1="75706" x2="27052" y2="75706"/>
                        <a14:backgroundMark x1="37127" y1="75989" x2="37127" y2="75989"/>
                        <a14:backgroundMark x1="43470" y1="65254" x2="43470" y2="65254"/>
                        <a14:backgroundMark x1="68097" y1="75424" x2="68097" y2="75424"/>
                        <a14:backgroundMark x1="77052" y1="64972" x2="77052" y2="64972"/>
                        <a14:backgroundMark x1="88619" y1="64689" x2="88619" y2="64689"/>
                        <a14:backgroundMark x1="40672" y1="63559" x2="40672" y2="63559"/>
                        <a14:backgroundMark x1="40672" y1="63559" x2="40672" y2="635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699" y="0"/>
            <a:ext cx="2002451" cy="1322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288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 b="1">
                <a:solidFill>
                  <a:srgbClr val="EE985E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55B7D3"/>
                </a:solidFill>
              </a:defRPr>
            </a:lvl1pPr>
            <a:lvl2pPr>
              <a:defRPr>
                <a:solidFill>
                  <a:srgbClr val="55B7D3"/>
                </a:solidFill>
              </a:defRPr>
            </a:lvl2pPr>
            <a:lvl3pPr>
              <a:defRPr>
                <a:solidFill>
                  <a:srgbClr val="55B7D3"/>
                </a:solidFill>
              </a:defRPr>
            </a:lvl3pPr>
            <a:lvl4pPr>
              <a:defRPr>
                <a:solidFill>
                  <a:srgbClr val="55B7D3"/>
                </a:solidFill>
              </a:defRPr>
            </a:lvl4pPr>
            <a:lvl5pPr>
              <a:defRPr>
                <a:solidFill>
                  <a:srgbClr val="55B7D3"/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5B7D3"/>
                </a:solidFill>
              </a:defRPr>
            </a:lvl1pPr>
          </a:lstStyle>
          <a:p>
            <a:fld id="{CE604202-4A72-4141-9212-56B8A4B2524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819" b="57910" l="16418" r="84142">
                        <a14:foregroundMark x1="36567" y1="37571" x2="36567" y2="37571"/>
                        <a14:foregroundMark x1="20522" y1="35593" x2="20522" y2="35593"/>
                        <a14:foregroundMark x1="44030" y1="30226" x2="44030" y2="30226"/>
                        <a14:foregroundMark x1="66604" y1="34463" x2="66604" y2="34463"/>
                        <a14:foregroundMark x1="33022" y1="51130" x2="33022" y2="511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09" t="16107" r="15303" b="40962"/>
          <a:stretch/>
        </p:blipFill>
        <p:spPr>
          <a:xfrm>
            <a:off x="838200" y="6176963"/>
            <a:ext cx="994955" cy="41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763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9293225" cy="2852737"/>
          </a:xfrm>
        </p:spPr>
        <p:txBody>
          <a:bodyPr anchor="b"/>
          <a:lstStyle>
            <a:lvl1pPr>
              <a:defRPr sz="6000" b="1">
                <a:solidFill>
                  <a:srgbClr val="EE985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9293225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55B7D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5B7D3"/>
                </a:solidFill>
              </a:defRPr>
            </a:lvl1pPr>
          </a:lstStyle>
          <a:p>
            <a:fld id="{CE604202-4A72-4141-9212-56B8A4B2524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821" y1="35028" x2="35821" y2="35028"/>
                        <a14:foregroundMark x1="66604" y1="36441" x2="66604" y2="36441"/>
                        <a14:foregroundMark x1="57649" y1="68362" x2="57649" y2="68362"/>
                        <a14:foregroundMark x1="59142" y1="62429" x2="59142" y2="62429"/>
                        <a14:foregroundMark x1="53172" y1="61582" x2="53172" y2="61582"/>
                        <a14:foregroundMark x1="49067" y1="61582" x2="49067" y2="61582"/>
                        <a14:foregroundMark x1="43284" y1="62147" x2="43284" y2="62147"/>
                        <a14:foregroundMark x1="33582" y1="63842" x2="33582" y2="63842"/>
                        <a14:foregroundMark x1="37500" y1="62994" x2="37500" y2="62994"/>
                        <a14:foregroundMark x1="29104" y1="64689" x2="29104" y2="64689"/>
                        <a14:foregroundMark x1="25560" y1="64972" x2="25560" y2="64972"/>
                        <a14:foregroundMark x1="17164" y1="64407" x2="17164" y2="64407"/>
                        <a14:foregroundMark x1="13246" y1="69209" x2="13246" y2="69209"/>
                        <a14:foregroundMark x1="25560" y1="75141" x2="25560" y2="75141"/>
                        <a14:foregroundMark x1="30970" y1="75141" x2="30970" y2="75141"/>
                        <a14:foregroundMark x1="37873" y1="73729" x2="37873" y2="73729"/>
                        <a14:foregroundMark x1="41978" y1="73446" x2="41978" y2="73446"/>
                        <a14:foregroundMark x1="48134" y1="73164" x2="48134" y2="73164"/>
                        <a14:foregroundMark x1="52052" y1="75424" x2="52052" y2="75424"/>
                        <a14:foregroundMark x1="54291" y1="73446" x2="54291" y2="73446"/>
                        <a14:foregroundMark x1="59888" y1="74859" x2="59888" y2="74859"/>
                        <a14:foregroundMark x1="67351" y1="77684" x2="67351" y2="77684"/>
                        <a14:foregroundMark x1="73507" y1="77119" x2="73507" y2="77119"/>
                        <a14:foregroundMark x1="56157" y1="76554" x2="56157" y2="76554"/>
                        <a14:foregroundMark x1="61381" y1="64972" x2="61381" y2="64972"/>
                        <a14:foregroundMark x1="69030" y1="64689" x2="69030" y2="64689"/>
                        <a14:foregroundMark x1="77239" y1="61582" x2="77239" y2="61582"/>
                        <a14:foregroundMark x1="82649" y1="61582" x2="82649" y2="61582"/>
                        <a14:foregroundMark x1="80224" y1="61299" x2="80224" y2="61299"/>
                        <a14:foregroundMark x1="88246" y1="61864" x2="88246" y2="61864"/>
                        <a14:foregroundMark x1="33022" y1="81073" x2="33022" y2="81073"/>
                        <a14:foregroundMark x1="64179" y1="77119" x2="64179" y2="77119"/>
                        <a14:foregroundMark x1="59328" y1="61017" x2="59328" y2="61017"/>
                        <a14:foregroundMark x1="47015" y1="61017" x2="47015" y2="61017"/>
                        <a14:backgroundMark x1="29104" y1="30508" x2="29104" y2="30508"/>
                        <a14:backgroundMark x1="24813" y1="64972" x2="24813" y2="64972"/>
                        <a14:backgroundMark x1="27052" y1="75706" x2="27052" y2="75706"/>
                        <a14:backgroundMark x1="37127" y1="75989" x2="37127" y2="75989"/>
                        <a14:backgroundMark x1="43470" y1="65254" x2="43470" y2="65254"/>
                        <a14:backgroundMark x1="68097" y1="75424" x2="68097" y2="75424"/>
                        <a14:backgroundMark x1="77052" y1="64972" x2="77052" y2="64972"/>
                        <a14:backgroundMark x1="88619" y1="64689" x2="88619" y2="64689"/>
                        <a14:backgroundMark x1="40672" y1="63559" x2="40672" y2="63559"/>
                        <a14:backgroundMark x1="40672" y1="63559" x2="40672" y2="635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699" y="0"/>
            <a:ext cx="2002451" cy="1322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711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 b="1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55B7D3"/>
                </a:solidFill>
              </a:defRPr>
            </a:lvl1pPr>
            <a:lvl2pPr>
              <a:defRPr>
                <a:solidFill>
                  <a:srgbClr val="55B7D3"/>
                </a:solidFill>
              </a:defRPr>
            </a:lvl2pPr>
            <a:lvl3pPr>
              <a:defRPr>
                <a:solidFill>
                  <a:srgbClr val="55B7D3"/>
                </a:solidFill>
              </a:defRPr>
            </a:lvl3pPr>
            <a:lvl4pPr>
              <a:defRPr>
                <a:solidFill>
                  <a:srgbClr val="55B7D3"/>
                </a:solidFill>
              </a:defRPr>
            </a:lvl4pPr>
            <a:lvl5pPr>
              <a:defRPr>
                <a:solidFill>
                  <a:srgbClr val="55B7D3"/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55B7D3"/>
                </a:solidFill>
              </a:defRPr>
            </a:lvl1pPr>
            <a:lvl2pPr>
              <a:defRPr>
                <a:solidFill>
                  <a:srgbClr val="55B7D3"/>
                </a:solidFill>
              </a:defRPr>
            </a:lvl2pPr>
            <a:lvl3pPr>
              <a:defRPr>
                <a:solidFill>
                  <a:srgbClr val="55B7D3"/>
                </a:solidFill>
              </a:defRPr>
            </a:lvl3pPr>
            <a:lvl4pPr>
              <a:defRPr>
                <a:solidFill>
                  <a:srgbClr val="55B7D3"/>
                </a:solidFill>
              </a:defRPr>
            </a:lvl4pPr>
            <a:lvl5pPr>
              <a:defRPr>
                <a:solidFill>
                  <a:srgbClr val="55B7D3"/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5B7D3"/>
                </a:solidFill>
              </a:defRPr>
            </a:lvl1pPr>
          </a:lstStyle>
          <a:p>
            <a:fld id="{CE604202-4A72-4141-9212-56B8A4B2524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819" b="57910" l="16418" r="84142">
                        <a14:foregroundMark x1="36567" y1="37571" x2="36567" y2="37571"/>
                        <a14:foregroundMark x1="20522" y1="35593" x2="20522" y2="35593"/>
                        <a14:foregroundMark x1="44030" y1="30226" x2="44030" y2="30226"/>
                        <a14:foregroundMark x1="66604" y1="34463" x2="66604" y2="34463"/>
                        <a14:foregroundMark x1="33022" y1="51130" x2="33022" y2="511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09" t="16107" r="15303" b="40962"/>
          <a:stretch/>
        </p:blipFill>
        <p:spPr>
          <a:xfrm>
            <a:off x="838200" y="6176963"/>
            <a:ext cx="994955" cy="41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001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800" b="1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55B7D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55B7D3"/>
                </a:solidFill>
              </a:defRPr>
            </a:lvl1pPr>
            <a:lvl2pPr>
              <a:defRPr>
                <a:solidFill>
                  <a:srgbClr val="55B7D3"/>
                </a:solidFill>
              </a:defRPr>
            </a:lvl2pPr>
            <a:lvl3pPr>
              <a:defRPr>
                <a:solidFill>
                  <a:srgbClr val="55B7D3"/>
                </a:solidFill>
              </a:defRPr>
            </a:lvl3pPr>
            <a:lvl4pPr>
              <a:defRPr>
                <a:solidFill>
                  <a:srgbClr val="55B7D3"/>
                </a:solidFill>
              </a:defRPr>
            </a:lvl4pPr>
            <a:lvl5pPr>
              <a:defRPr>
                <a:solidFill>
                  <a:srgbClr val="55B7D3"/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55B7D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55B7D3"/>
                </a:solidFill>
              </a:defRPr>
            </a:lvl1pPr>
            <a:lvl2pPr>
              <a:defRPr>
                <a:solidFill>
                  <a:srgbClr val="55B7D3"/>
                </a:solidFill>
              </a:defRPr>
            </a:lvl2pPr>
            <a:lvl3pPr>
              <a:defRPr>
                <a:solidFill>
                  <a:srgbClr val="55B7D3"/>
                </a:solidFill>
              </a:defRPr>
            </a:lvl3pPr>
            <a:lvl4pPr>
              <a:defRPr>
                <a:solidFill>
                  <a:srgbClr val="55B7D3"/>
                </a:solidFill>
              </a:defRPr>
            </a:lvl4pPr>
            <a:lvl5pPr>
              <a:defRPr>
                <a:solidFill>
                  <a:srgbClr val="55B7D3"/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5B7D3"/>
                </a:solidFill>
              </a:defRPr>
            </a:lvl1pPr>
          </a:lstStyle>
          <a:p>
            <a:fld id="{CE604202-4A72-4141-9212-56B8A4B2524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819" b="57910" l="16418" r="84142">
                        <a14:foregroundMark x1="36567" y1="37571" x2="36567" y2="37571"/>
                        <a14:foregroundMark x1="20522" y1="35593" x2="20522" y2="35593"/>
                        <a14:foregroundMark x1="44030" y1="30226" x2="44030" y2="30226"/>
                        <a14:foregroundMark x1="66604" y1="34463" x2="66604" y2="34463"/>
                        <a14:foregroundMark x1="33022" y1="51130" x2="33022" y2="511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09" t="16107" r="15303" b="40962"/>
          <a:stretch/>
        </p:blipFill>
        <p:spPr>
          <a:xfrm>
            <a:off x="838200" y="6176963"/>
            <a:ext cx="994955" cy="41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516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 b="1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5B7D3"/>
                </a:solidFill>
              </a:defRPr>
            </a:lvl1pPr>
          </a:lstStyle>
          <a:p>
            <a:fld id="{CE604202-4A72-4141-9212-56B8A4B2524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819" b="57910" l="16418" r="84142">
                        <a14:foregroundMark x1="36567" y1="37571" x2="36567" y2="37571"/>
                        <a14:foregroundMark x1="20522" y1="35593" x2="20522" y2="35593"/>
                        <a14:foregroundMark x1="44030" y1="30226" x2="44030" y2="30226"/>
                        <a14:foregroundMark x1="66604" y1="34463" x2="66604" y2="34463"/>
                        <a14:foregroundMark x1="33022" y1="51130" x2="33022" y2="511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09" t="16107" r="15303" b="40962"/>
          <a:stretch/>
        </p:blipFill>
        <p:spPr>
          <a:xfrm>
            <a:off x="838200" y="6176963"/>
            <a:ext cx="994955" cy="41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435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5B7D3"/>
                </a:solidFill>
              </a:defRPr>
            </a:lvl1pPr>
          </a:lstStyle>
          <a:p>
            <a:fld id="{CE604202-4A72-4141-9212-56B8A4B2524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819" b="57910" l="16418" r="84142">
                        <a14:foregroundMark x1="36567" y1="37571" x2="36567" y2="37571"/>
                        <a14:foregroundMark x1="20522" y1="35593" x2="20522" y2="35593"/>
                        <a14:foregroundMark x1="44030" y1="30226" x2="44030" y2="30226"/>
                        <a14:foregroundMark x1="66604" y1="34463" x2="66604" y2="34463"/>
                        <a14:foregroundMark x1="33022" y1="51130" x2="33022" y2="511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09" t="16107" r="15303" b="40962"/>
          <a:stretch/>
        </p:blipFill>
        <p:spPr>
          <a:xfrm>
            <a:off x="838200" y="6176963"/>
            <a:ext cx="994955" cy="41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599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04202-4A72-4141-9212-56B8A4B2524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819" b="57910" l="16418" r="84142">
                        <a14:foregroundMark x1="36567" y1="37571" x2="36567" y2="37571"/>
                        <a14:foregroundMark x1="20522" y1="35593" x2="20522" y2="35593"/>
                        <a14:foregroundMark x1="44030" y1="30226" x2="44030" y2="30226"/>
                        <a14:foregroundMark x1="66604" y1="34463" x2="66604" y2="34463"/>
                        <a14:foregroundMark x1="33022" y1="51130" x2="33022" y2="511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09" t="16107" r="15303" b="40962"/>
          <a:stretch/>
        </p:blipFill>
        <p:spPr>
          <a:xfrm>
            <a:off x="838200" y="6176963"/>
            <a:ext cx="994955" cy="41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660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04202-4A72-4141-9212-56B8A4B2524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819" b="57910" l="16418" r="84142">
                        <a14:foregroundMark x1="36567" y1="37571" x2="36567" y2="37571"/>
                        <a14:foregroundMark x1="20522" y1="35593" x2="20522" y2="35593"/>
                        <a14:foregroundMark x1="44030" y1="30226" x2="44030" y2="30226"/>
                        <a14:foregroundMark x1="66604" y1="34463" x2="66604" y2="34463"/>
                        <a14:foregroundMark x1="33022" y1="51130" x2="33022" y2="511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09" t="16107" r="15303" b="40962"/>
          <a:stretch/>
        </p:blipFill>
        <p:spPr>
          <a:xfrm>
            <a:off x="838200" y="6176963"/>
            <a:ext cx="994955" cy="41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039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alphaModFix amt="19000"/>
            <a:lum/>
          </a:blip>
          <a:srcRect/>
          <a:stretch>
            <a:fillRect l="-32000" r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4858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74145"/>
            <a:ext cx="10515600" cy="41028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5B7D3"/>
                </a:solidFill>
              </a:defRPr>
            </a:lvl1pPr>
          </a:lstStyle>
          <a:p>
            <a:fld id="{CE604202-4A72-4141-9212-56B8A4B252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031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rgbClr val="EE985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55B7D3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5B7D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5B7D3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5B7D3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5B7D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pr.sagepub.com/content/42/1/65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9.jpeg"/><Relationship Id="rId7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4.png"/><Relationship Id="rId7" Type="http://schemas.openxmlformats.org/officeDocument/2006/relationships/image" Target="../media/image2.png"/><Relationship Id="rId12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11" Type="http://schemas.openxmlformats.org/officeDocument/2006/relationships/image" Target="../media/image20.png"/><Relationship Id="rId5" Type="http://schemas.openxmlformats.org/officeDocument/2006/relationships/image" Target="../media/image16.jpeg"/><Relationship Id="rId10" Type="http://schemas.openxmlformats.org/officeDocument/2006/relationships/image" Target="../media/image19.gif"/><Relationship Id="rId4" Type="http://schemas.openxmlformats.org/officeDocument/2006/relationships/image" Target="../media/image15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</a:t>
            </a:r>
            <a:r>
              <a:rPr lang="en-US" dirty="0"/>
              <a:t>Annotations for Transparent Qualitative </a:t>
            </a:r>
            <a:r>
              <a:rPr lang="en-US" dirty="0" smtClean="0"/>
              <a:t>Inference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Sebastian Karcher, Qualitative Data Repository, Syracuse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80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Quantitative Research: Matrix Data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25786" y="2347354"/>
            <a:ext cx="2961206" cy="37639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841" y="2871786"/>
            <a:ext cx="4048125" cy="2715097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4756398" y="3401655"/>
            <a:ext cx="1139662" cy="1320728"/>
          </a:xfrm>
          <a:prstGeom prst="rightArrow">
            <a:avLst/>
          </a:prstGeom>
          <a:solidFill>
            <a:srgbClr val="55B7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7547139" y="3407846"/>
            <a:ext cx="1139662" cy="1320728"/>
          </a:xfrm>
          <a:prstGeom prst="rightArrow">
            <a:avLst/>
          </a:prstGeom>
          <a:solidFill>
            <a:srgbClr val="55B7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 descr="https://developer.r-project.org/Logo/Rlogo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273" y="3618713"/>
            <a:ext cx="1168301" cy="886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>
            <a:off x="4383966" y="4991100"/>
            <a:ext cx="1797759" cy="1019175"/>
          </a:xfrm>
          <a:prstGeom prst="straightConnector1">
            <a:avLst/>
          </a:prstGeom>
          <a:ln w="19050">
            <a:solidFill>
              <a:srgbClr val="55B7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822366" y="4505325"/>
            <a:ext cx="2360" cy="1456862"/>
          </a:xfrm>
          <a:prstGeom prst="straightConnector1">
            <a:avLst/>
          </a:prstGeom>
          <a:ln w="19050">
            <a:solidFill>
              <a:srgbClr val="55B7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 descr="http://dataverse.org/files/dataverseorg/files/dataverse_project_logo-hp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229" y="5962187"/>
            <a:ext cx="2311854" cy="82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8825786" y="6111316"/>
            <a:ext cx="3148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Georgia" panose="02040502050405020303" pitchFamily="18" charset="0"/>
              </a:rPr>
              <a:t>Toby </a:t>
            </a:r>
            <a:r>
              <a:rPr lang="en-US" sz="900" dirty="0" err="1" smtClean="0">
                <a:latin typeface="Georgia" panose="02040502050405020303" pitchFamily="18" charset="0"/>
              </a:rPr>
              <a:t>Bolsen</a:t>
            </a:r>
            <a:r>
              <a:rPr lang="en-US" sz="900" dirty="0" smtClean="0">
                <a:latin typeface="Georgia" panose="02040502050405020303" pitchFamily="18" charset="0"/>
              </a:rPr>
              <a:t>, Thomas J. </a:t>
            </a:r>
            <a:r>
              <a:rPr lang="en-US" sz="900" dirty="0" err="1" smtClean="0">
                <a:latin typeface="Georgia" panose="02040502050405020303" pitchFamily="18" charset="0"/>
              </a:rPr>
              <a:t>Leeper</a:t>
            </a:r>
            <a:r>
              <a:rPr lang="en-US" sz="900" dirty="0" smtClean="0">
                <a:latin typeface="Georgia" panose="02040502050405020303" pitchFamily="18" charset="0"/>
              </a:rPr>
              <a:t>, and Matthew Shapiro. 2014. </a:t>
            </a:r>
            <a:r>
              <a:rPr lang="en-US" sz="900" dirty="0" smtClean="0">
                <a:latin typeface="Georgia" panose="02040502050405020303" pitchFamily="18" charset="0"/>
                <a:hlinkClick r:id="rId6"/>
              </a:rPr>
              <a:t>“Doing What Others Do: Norms, Science, and Collective Action on Global Warming.”</a:t>
            </a:r>
            <a:r>
              <a:rPr lang="en-US" sz="900" dirty="0" smtClean="0">
                <a:latin typeface="Georgia" panose="02040502050405020303" pitchFamily="18" charset="0"/>
              </a:rPr>
              <a:t> </a:t>
            </a:r>
            <a:r>
              <a:rPr lang="en-US" sz="900" i="1" dirty="0" smtClean="0">
                <a:latin typeface="Georgia" panose="02040502050405020303" pitchFamily="18" charset="0"/>
              </a:rPr>
              <a:t>American Politics Research</a:t>
            </a:r>
            <a:r>
              <a:rPr lang="en-US" sz="900" dirty="0" smtClean="0">
                <a:latin typeface="Georgia" panose="02040502050405020303" pitchFamily="18" charset="0"/>
              </a:rPr>
              <a:t> 42(1): 65–89.</a:t>
            </a:r>
            <a:endParaRPr lang="en-US" sz="9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27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Qualitative Research: Granular Data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7247" y="2480222"/>
            <a:ext cx="3596553" cy="3290661"/>
          </a:xfrm>
          <a:prstGeom prst="rect">
            <a:avLst/>
          </a:prstGeom>
        </p:spPr>
      </p:pic>
      <p:pic>
        <p:nvPicPr>
          <p:cNvPr id="3074" name="Picture 2" descr="https://qdr.syr.edu/active_citations/thumbs/Zaionchovskii_1926_Snyder_1a_thumb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06669"/>
            <a:ext cx="990600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qdr.syr.edu/active_citations/thumbs/Snyder_Sidorov_1948_thum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133499"/>
            <a:ext cx="954626" cy="71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qdr.syr.edu/active_citations/thumbs/Snyder_GerneralDobrorolskii_1913_51a_thum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215" y="4109529"/>
            <a:ext cx="526596" cy="74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qdr.syr.edu/active_citations/thumbs/Snyder_Varshavskii_1909_78c_thumb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776" y="5118783"/>
            <a:ext cx="701473" cy="906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1771053" y="2458430"/>
            <a:ext cx="2060718" cy="224419"/>
          </a:xfrm>
          <a:prstGeom prst="straightConnector1">
            <a:avLst/>
          </a:prstGeom>
          <a:ln w="28575">
            <a:solidFill>
              <a:srgbClr val="55B7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792826" y="3523803"/>
            <a:ext cx="2038945" cy="156043"/>
          </a:xfrm>
          <a:prstGeom prst="straightConnector1">
            <a:avLst/>
          </a:prstGeom>
          <a:ln w="28575">
            <a:solidFill>
              <a:srgbClr val="55B7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578811" y="4595788"/>
            <a:ext cx="2252960" cy="60088"/>
          </a:xfrm>
          <a:prstGeom prst="straightConnector1">
            <a:avLst/>
          </a:prstGeom>
          <a:ln w="28575">
            <a:solidFill>
              <a:srgbClr val="55B7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666249" y="5405377"/>
            <a:ext cx="2165522" cy="168827"/>
          </a:xfrm>
          <a:prstGeom prst="straightConnector1">
            <a:avLst/>
          </a:prstGeom>
          <a:ln w="28575">
            <a:solidFill>
              <a:srgbClr val="55B7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831771" y="2476802"/>
            <a:ext cx="1651320" cy="370785"/>
          </a:xfrm>
          <a:prstGeom prst="rect">
            <a:avLst/>
          </a:prstGeom>
          <a:ln>
            <a:solidFill>
              <a:srgbClr val="55B7D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3831771" y="3496385"/>
            <a:ext cx="1651320" cy="370785"/>
          </a:xfrm>
          <a:prstGeom prst="rect">
            <a:avLst/>
          </a:prstGeom>
          <a:ln>
            <a:solidFill>
              <a:srgbClr val="55B7D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3831771" y="4398550"/>
            <a:ext cx="1651320" cy="370785"/>
          </a:xfrm>
          <a:prstGeom prst="rect">
            <a:avLst/>
          </a:prstGeom>
          <a:ln>
            <a:solidFill>
              <a:srgbClr val="55B7D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3831771" y="5219984"/>
            <a:ext cx="1651320" cy="370785"/>
          </a:xfrm>
          <a:prstGeom prst="rect">
            <a:avLst/>
          </a:prstGeom>
          <a:ln>
            <a:solidFill>
              <a:srgbClr val="55B7D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Analysis</a:t>
            </a:r>
            <a:endParaRPr lang="en-US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5483091" y="2725017"/>
            <a:ext cx="4691423" cy="764876"/>
          </a:xfrm>
          <a:prstGeom prst="straightConnector1">
            <a:avLst/>
          </a:prstGeom>
          <a:ln w="28575">
            <a:solidFill>
              <a:srgbClr val="55B7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5483090" y="3707643"/>
            <a:ext cx="4357596" cy="610176"/>
          </a:xfrm>
          <a:prstGeom prst="straightConnector1">
            <a:avLst/>
          </a:prstGeom>
          <a:ln w="28575">
            <a:solidFill>
              <a:srgbClr val="55B7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5498973" y="4625832"/>
            <a:ext cx="2962856" cy="38103"/>
          </a:xfrm>
          <a:prstGeom prst="straightConnector1">
            <a:avLst/>
          </a:prstGeom>
          <a:ln w="28575">
            <a:solidFill>
              <a:srgbClr val="55B7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5498973" y="5118783"/>
            <a:ext cx="3877256" cy="310028"/>
          </a:xfrm>
          <a:prstGeom prst="straightConnector1">
            <a:avLst/>
          </a:prstGeom>
          <a:ln w="28575">
            <a:solidFill>
              <a:srgbClr val="55B7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1666249" y="5658980"/>
            <a:ext cx="3226595" cy="789789"/>
          </a:xfrm>
          <a:prstGeom prst="straightConnector1">
            <a:avLst/>
          </a:prstGeom>
          <a:ln w="28575">
            <a:solidFill>
              <a:srgbClr val="EE98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5074047" y="5613439"/>
            <a:ext cx="385749" cy="325651"/>
          </a:xfrm>
          <a:prstGeom prst="straightConnector1">
            <a:avLst/>
          </a:prstGeom>
          <a:ln w="28575">
            <a:solidFill>
              <a:srgbClr val="EE98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35821" y1="35028" x2="35821" y2="35028"/>
                        <a14:foregroundMark x1="66604" y1="36441" x2="66604" y2="36441"/>
                        <a14:foregroundMark x1="57649" y1="68362" x2="57649" y2="68362"/>
                        <a14:foregroundMark x1="59142" y1="62429" x2="59142" y2="62429"/>
                        <a14:foregroundMark x1="53172" y1="61582" x2="53172" y2="61582"/>
                        <a14:foregroundMark x1="49067" y1="61582" x2="49067" y2="61582"/>
                        <a14:foregroundMark x1="43284" y1="62147" x2="43284" y2="62147"/>
                        <a14:foregroundMark x1="33582" y1="63842" x2="33582" y2="63842"/>
                        <a14:foregroundMark x1="37500" y1="62994" x2="37500" y2="62994"/>
                        <a14:foregroundMark x1="29104" y1="64689" x2="29104" y2="64689"/>
                        <a14:foregroundMark x1="25560" y1="64972" x2="25560" y2="64972"/>
                        <a14:foregroundMark x1="17164" y1="64407" x2="17164" y2="64407"/>
                        <a14:foregroundMark x1="13246" y1="69209" x2="13246" y2="69209"/>
                        <a14:foregroundMark x1="25560" y1="75141" x2="25560" y2="75141"/>
                        <a14:foregroundMark x1="30970" y1="75141" x2="30970" y2="75141"/>
                        <a14:foregroundMark x1="37873" y1="73729" x2="37873" y2="73729"/>
                        <a14:foregroundMark x1="41978" y1="73446" x2="41978" y2="73446"/>
                        <a14:foregroundMark x1="48134" y1="73164" x2="48134" y2="73164"/>
                        <a14:foregroundMark x1="52052" y1="75424" x2="52052" y2="75424"/>
                        <a14:foregroundMark x1="54291" y1="73446" x2="54291" y2="73446"/>
                        <a14:foregroundMark x1="59888" y1="74859" x2="59888" y2="74859"/>
                        <a14:foregroundMark x1="67351" y1="77684" x2="67351" y2="77684"/>
                        <a14:foregroundMark x1="73507" y1="77119" x2="73507" y2="77119"/>
                        <a14:foregroundMark x1="56157" y1="76554" x2="56157" y2="76554"/>
                        <a14:foregroundMark x1="61381" y1="64972" x2="61381" y2="64972"/>
                        <a14:foregroundMark x1="69030" y1="64689" x2="69030" y2="64689"/>
                        <a14:foregroundMark x1="77239" y1="61582" x2="77239" y2="61582"/>
                        <a14:foregroundMark x1="82649" y1="61582" x2="82649" y2="61582"/>
                        <a14:foregroundMark x1="80224" y1="61299" x2="80224" y2="61299"/>
                        <a14:foregroundMark x1="88246" y1="61864" x2="88246" y2="61864"/>
                        <a14:foregroundMark x1="33022" y1="81073" x2="33022" y2="81073"/>
                        <a14:foregroundMark x1="64179" y1="77119" x2="64179" y2="77119"/>
                        <a14:foregroundMark x1="59328" y1="61017" x2="59328" y2="61017"/>
                        <a14:foregroundMark x1="47015" y1="61017" x2="47015" y2="61017"/>
                        <a14:backgroundMark x1="29104" y1="30508" x2="29104" y2="30508"/>
                        <a14:backgroundMark x1="24813" y1="64972" x2="24813" y2="64972"/>
                        <a14:backgroundMark x1="27052" y1="75706" x2="27052" y2="75706"/>
                        <a14:backgroundMark x1="37127" y1="75989" x2="37127" y2="75989"/>
                        <a14:backgroundMark x1="43470" y1="65254" x2="43470" y2="65254"/>
                        <a14:backgroundMark x1="68097" y1="75424" x2="68097" y2="75424"/>
                        <a14:backgroundMark x1="77052" y1="64972" x2="77052" y2="64972"/>
                        <a14:backgroundMark x1="88619" y1="64689" x2="88619" y2="64689"/>
                        <a14:backgroundMark x1="40672" y1="63559" x2="40672" y2="63559"/>
                        <a14:backgroundMark x1="40672" y1="63559" x2="40672" y2="635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496" y="5812002"/>
            <a:ext cx="1576077" cy="1040917"/>
          </a:xfrm>
          <a:prstGeom prst="rect">
            <a:avLst/>
          </a:prstGeom>
        </p:spPr>
      </p:pic>
      <p:cxnSp>
        <p:nvCxnSpPr>
          <p:cNvPr id="53" name="Straight Arrow Connector 52"/>
          <p:cNvCxnSpPr>
            <a:stCxn id="3078" idx="2"/>
            <a:endCxn id="52" idx="1"/>
          </p:cNvCxnSpPr>
          <p:nvPr/>
        </p:nvCxnSpPr>
        <p:spPr>
          <a:xfrm>
            <a:off x="1315513" y="4855541"/>
            <a:ext cx="3648983" cy="1476920"/>
          </a:xfrm>
          <a:prstGeom prst="straightConnector1">
            <a:avLst/>
          </a:prstGeom>
          <a:ln w="28575">
            <a:solidFill>
              <a:srgbClr val="EE98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34" idx="3"/>
          </p:cNvCxnSpPr>
          <p:nvPr/>
        </p:nvCxnSpPr>
        <p:spPr>
          <a:xfrm>
            <a:off x="5483091" y="4583943"/>
            <a:ext cx="349855" cy="1387793"/>
          </a:xfrm>
          <a:prstGeom prst="straightConnector1">
            <a:avLst/>
          </a:prstGeom>
          <a:ln w="28575">
            <a:solidFill>
              <a:srgbClr val="EE98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3076" idx="2"/>
            <a:endCxn id="52" idx="1"/>
          </p:cNvCxnSpPr>
          <p:nvPr/>
        </p:nvCxnSpPr>
        <p:spPr>
          <a:xfrm>
            <a:off x="1315513" y="3846287"/>
            <a:ext cx="3648983" cy="2486174"/>
          </a:xfrm>
          <a:prstGeom prst="straightConnector1">
            <a:avLst/>
          </a:prstGeom>
          <a:ln w="28575">
            <a:solidFill>
              <a:srgbClr val="EE98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5157874" y="3846287"/>
            <a:ext cx="450161" cy="2076625"/>
          </a:xfrm>
          <a:prstGeom prst="straightConnector1">
            <a:avLst/>
          </a:prstGeom>
          <a:ln w="28575">
            <a:solidFill>
              <a:srgbClr val="EE98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5445800" y="2860775"/>
            <a:ext cx="594162" cy="3055645"/>
          </a:xfrm>
          <a:prstGeom prst="straightConnector1">
            <a:avLst/>
          </a:prstGeom>
          <a:ln w="28575">
            <a:solidFill>
              <a:srgbClr val="EE98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3074" idx="2"/>
          </p:cNvCxnSpPr>
          <p:nvPr/>
        </p:nvCxnSpPr>
        <p:spPr>
          <a:xfrm>
            <a:off x="1333500" y="2870257"/>
            <a:ext cx="3808492" cy="3412071"/>
          </a:xfrm>
          <a:prstGeom prst="straightConnector1">
            <a:avLst/>
          </a:prstGeom>
          <a:ln w="28575">
            <a:solidFill>
              <a:srgbClr val="EE98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256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48583"/>
            <a:ext cx="10515600" cy="4620859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How Do We Bring Annotation and Text Together?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57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Possible Workflow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83" y="2338441"/>
            <a:ext cx="2124074" cy="4956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87" y="3303071"/>
            <a:ext cx="1421866" cy="11306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695" y="4983980"/>
            <a:ext cx="2676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55B7D3"/>
                </a:solidFill>
              </a:rPr>
              <a:t>. . . and more</a:t>
            </a:r>
            <a:endParaRPr lang="en-US" dirty="0">
              <a:solidFill>
                <a:srgbClr val="55B7D3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2460789" y="3303071"/>
            <a:ext cx="1139662" cy="1320728"/>
          </a:xfrm>
          <a:prstGeom prst="rightArrow">
            <a:avLst/>
          </a:prstGeom>
          <a:solidFill>
            <a:srgbClr val="55B7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549" y="2954770"/>
            <a:ext cx="1827255" cy="1827255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5739902" y="3303071"/>
            <a:ext cx="1097386" cy="1320728"/>
          </a:xfrm>
          <a:prstGeom prst="rightArrow">
            <a:avLst/>
          </a:prstGeom>
          <a:solidFill>
            <a:srgbClr val="55B7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s://upload.wikimedia.org/wikipedia/commons/thumb/e/ec/Hypothes.is_logo.jpg/150px-Hypothes.is_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386" y="2535771"/>
            <a:ext cx="1008712" cy="137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@openannotati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386" y="4147549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ight Arrow 10"/>
          <p:cNvSpPr/>
          <p:nvPr/>
        </p:nvSpPr>
        <p:spPr>
          <a:xfrm>
            <a:off x="8152580" y="3303071"/>
            <a:ext cx="1097386" cy="1320728"/>
          </a:xfrm>
          <a:prstGeom prst="rightArrow">
            <a:avLst/>
          </a:prstGeom>
          <a:solidFill>
            <a:srgbClr val="55B7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35821" y1="35028" x2="35821" y2="35028"/>
                        <a14:foregroundMark x1="66604" y1="36441" x2="66604" y2="36441"/>
                        <a14:foregroundMark x1="57649" y1="68362" x2="57649" y2="68362"/>
                        <a14:foregroundMark x1="59142" y1="62429" x2="59142" y2="62429"/>
                        <a14:foregroundMark x1="53172" y1="61582" x2="53172" y2="61582"/>
                        <a14:foregroundMark x1="49067" y1="61582" x2="49067" y2="61582"/>
                        <a14:foregroundMark x1="43284" y1="62147" x2="43284" y2="62147"/>
                        <a14:foregroundMark x1="33582" y1="63842" x2="33582" y2="63842"/>
                        <a14:foregroundMark x1="37500" y1="62994" x2="37500" y2="62994"/>
                        <a14:foregroundMark x1="29104" y1="64689" x2="29104" y2="64689"/>
                        <a14:foregroundMark x1="25560" y1="64972" x2="25560" y2="64972"/>
                        <a14:foregroundMark x1="17164" y1="64407" x2="17164" y2="64407"/>
                        <a14:foregroundMark x1="13246" y1="69209" x2="13246" y2="69209"/>
                        <a14:foregroundMark x1="25560" y1="75141" x2="25560" y2="75141"/>
                        <a14:foregroundMark x1="30970" y1="75141" x2="30970" y2="75141"/>
                        <a14:foregroundMark x1="37873" y1="73729" x2="37873" y2="73729"/>
                        <a14:foregroundMark x1="41978" y1="73446" x2="41978" y2="73446"/>
                        <a14:foregroundMark x1="48134" y1="73164" x2="48134" y2="73164"/>
                        <a14:foregroundMark x1="52052" y1="75424" x2="52052" y2="75424"/>
                        <a14:foregroundMark x1="54291" y1="73446" x2="54291" y2="73446"/>
                        <a14:foregroundMark x1="59888" y1="74859" x2="59888" y2="74859"/>
                        <a14:foregroundMark x1="67351" y1="77684" x2="67351" y2="77684"/>
                        <a14:foregroundMark x1="73507" y1="77119" x2="73507" y2="77119"/>
                        <a14:foregroundMark x1="56157" y1="76554" x2="56157" y2="76554"/>
                        <a14:foregroundMark x1="61381" y1="64972" x2="61381" y2="64972"/>
                        <a14:foregroundMark x1="69030" y1="64689" x2="69030" y2="64689"/>
                        <a14:foregroundMark x1="77239" y1="61582" x2="77239" y2="61582"/>
                        <a14:foregroundMark x1="82649" y1="61582" x2="82649" y2="61582"/>
                        <a14:foregroundMark x1="80224" y1="61299" x2="80224" y2="61299"/>
                        <a14:foregroundMark x1="88246" y1="61864" x2="88246" y2="61864"/>
                        <a14:foregroundMark x1="33022" y1="81073" x2="33022" y2="81073"/>
                        <a14:foregroundMark x1="64179" y1="77119" x2="64179" y2="77119"/>
                        <a14:foregroundMark x1="59328" y1="61017" x2="59328" y2="61017"/>
                        <a14:foregroundMark x1="47015" y1="61017" x2="47015" y2="61017"/>
                        <a14:backgroundMark x1="29104" y1="30508" x2="29104" y2="30508"/>
                        <a14:backgroundMark x1="24813" y1="64972" x2="24813" y2="64972"/>
                        <a14:backgroundMark x1="27052" y1="75706" x2="27052" y2="75706"/>
                        <a14:backgroundMark x1="37127" y1="75989" x2="37127" y2="75989"/>
                        <a14:backgroundMark x1="43470" y1="65254" x2="43470" y2="65254"/>
                        <a14:backgroundMark x1="68097" y1="75424" x2="68097" y2="75424"/>
                        <a14:backgroundMark x1="77052" y1="64972" x2="77052" y2="64972"/>
                        <a14:backgroundMark x1="88619" y1="64689" x2="88619" y2="64689"/>
                        <a14:backgroundMark x1="40672" y1="63559" x2="40672" y2="63559"/>
                        <a14:backgroundMark x1="40672" y1="63559" x2="40672" y2="635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966" y="2218245"/>
            <a:ext cx="1108060" cy="731816"/>
          </a:xfrm>
          <a:prstGeom prst="rect">
            <a:avLst/>
          </a:prstGeom>
        </p:spPr>
      </p:pic>
      <p:pic>
        <p:nvPicPr>
          <p:cNvPr id="1030" name="Picture 6" descr="https://upload.wikimedia.org/wikipedia/en/thumb/1/11/Cambridge_University_Press_logo.svg/1280px-Cambridge_University_Press_logo.svg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2227" y="3303071"/>
            <a:ext cx="1298867" cy="273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libraryconnect.elsevier.com/sites/default/files/styles/large/public/field/image/ELS_NonSolus.gif?itok=Y_d9X1ju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0095" y="3472539"/>
            <a:ext cx="833429" cy="62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urved Up Arrow 20"/>
          <p:cNvSpPr/>
          <p:nvPr/>
        </p:nvSpPr>
        <p:spPr>
          <a:xfrm>
            <a:off x="2543176" y="5100050"/>
            <a:ext cx="5219700" cy="1333462"/>
          </a:xfrm>
          <a:prstGeom prst="curvedUpArrow">
            <a:avLst/>
          </a:prstGeom>
          <a:solidFill>
            <a:srgbClr val="55B7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34" name="Picture 10" descr="https://upload.wikimedia.org/wikipedia/en/thumb/0/05/SAGE_Publications_logo.svg/1280px-SAGE_Publications_logo.svg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9966" y="4348455"/>
            <a:ext cx="983509" cy="294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upload.wikimedia.org/wikipedia/commons/thumb/b/b2/Wiley_logo_old.svg/2000px-Wiley_logo_old.svg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6612" y="4787145"/>
            <a:ext cx="867778" cy="21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289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of Interest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Integration into Scholarly Workflow?</a:t>
            </a:r>
          </a:p>
          <a:p>
            <a:r>
              <a:rPr lang="en-US" dirty="0" smtClean="0"/>
              <a:t>Collaboration with Publishers</a:t>
            </a:r>
          </a:p>
          <a:p>
            <a:r>
              <a:rPr lang="en-US" dirty="0" smtClean="0"/>
              <a:t>Longevity/Stability</a:t>
            </a:r>
          </a:p>
          <a:p>
            <a:r>
              <a:rPr lang="en-US" dirty="0" smtClean="0"/>
              <a:t>Handling Files/Attachments</a:t>
            </a:r>
          </a:p>
        </p:txBody>
      </p:sp>
    </p:spTree>
    <p:extLst>
      <p:ext uri="{BB962C8B-B14F-4D97-AF65-F5344CB8AC3E}">
        <p14:creationId xmlns:p14="http://schemas.microsoft.com/office/powerpoint/2010/main" val="425142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QDR Standard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DR Template.potm" id="{13805E43-2C4B-4125-996B-7B9DD1FFEA61}" vid="{F20C085C-FBB7-49DE-A667-A84A7AFD1DE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570</TotalTime>
  <Words>97</Words>
  <Application>Microsoft Office PowerPoint</Application>
  <PresentationFormat>Widescreen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Georgia</vt:lpstr>
      <vt:lpstr>Trebuchet MS</vt:lpstr>
      <vt:lpstr>Office Theme</vt:lpstr>
      <vt:lpstr>Using Annotations for Transparent Qualitative Inference</vt:lpstr>
      <vt:lpstr>Quantitative Research: Matrix Data</vt:lpstr>
      <vt:lpstr>Qualitative Research: Granular Data</vt:lpstr>
      <vt:lpstr>How Do We Bring Annotation and Text Together?</vt:lpstr>
      <vt:lpstr>Possible Workflow</vt:lpstr>
      <vt:lpstr>Areas of Interest</vt:lpstr>
    </vt:vector>
  </TitlesOfParts>
  <Company>Syracuse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Sebastian Karcher</dc:creator>
  <cp:lastModifiedBy>Sebastian Karcher</cp:lastModifiedBy>
  <cp:revision>24</cp:revision>
  <dcterms:created xsi:type="dcterms:W3CDTF">2016-04-06T14:15:34Z</dcterms:created>
  <dcterms:modified xsi:type="dcterms:W3CDTF">2016-04-15T16:00:09Z</dcterms:modified>
</cp:coreProperties>
</file>