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howGuides="1">
      <p:cViewPr>
        <p:scale>
          <a:sx n="90" d="100"/>
          <a:sy n="90" d="100"/>
        </p:scale>
        <p:origin x="-133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067162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68536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43752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0825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47312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1657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7555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49433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4884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19724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41061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29213E-9510-495F-AF8C-DE9027CA4AC5}" type="datetimeFigureOut">
              <a:rPr lang="en-GB" smtClean="0"/>
              <a:t>15/01/2016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66525F-BED5-46C9-B538-7B54D95D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7488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7917635"/>
              </p:ext>
            </p:extLst>
          </p:nvPr>
        </p:nvGraphicFramePr>
        <p:xfrm>
          <a:off x="539552" y="692697"/>
          <a:ext cx="8136903" cy="4608511"/>
        </p:xfrm>
        <a:graphic>
          <a:graphicData uri="http://schemas.openxmlformats.org/drawingml/2006/table">
            <a:tbl>
              <a:tblPr firstRow="1" firstCol="1" bandRow="1"/>
              <a:tblGrid>
                <a:gridCol w="1562285"/>
                <a:gridCol w="520763"/>
                <a:gridCol w="1171714"/>
                <a:gridCol w="1301904"/>
                <a:gridCol w="1301904"/>
                <a:gridCol w="976429"/>
                <a:gridCol w="1301904"/>
              </a:tblGrid>
              <a:tr h="530769"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Cohort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i="1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N</a:t>
                      </a:r>
                      <a:endParaRPr lang="en-GB" sz="1100" b="1" i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Age (years)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Gender (M/F)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Grade G1/G2/G3)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Stage (Ta/T1)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Follow-up (months)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501447">
                <a:tc>
                  <a:txBody>
                    <a:bodyPr/>
                    <a:lstStyle/>
                    <a:p>
                      <a:pPr algn="l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i="1" dirty="0" smtClean="0">
                          <a:solidFill>
                            <a:srgbClr val="0070C0"/>
                          </a:solidFill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Control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4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62 (range 38-74)</a:t>
                      </a:r>
                      <a:endParaRPr lang="en-GB" sz="1100" dirty="0">
                        <a:solidFill>
                          <a:schemeClr val="tx1"/>
                        </a:solidFill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3/1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62664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b="1" i="1" dirty="0" smtClean="0">
                          <a:solidFill>
                            <a:srgbClr val="0070C0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Low-intermediate-grade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18</a:t>
                      </a:r>
                      <a:endParaRPr lang="en-GB" sz="1100" b="1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71 (range 46-87)</a:t>
                      </a:r>
                    </a:p>
                  </a:txBody>
                  <a:tcPr marL="68580" marR="6858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11/7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7/11/0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18/0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14 (range 9-22)</a:t>
                      </a:r>
                      <a:r>
                        <a:rPr lang="en-GB" sz="1100" baseline="300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A</a:t>
                      </a:r>
                      <a:endParaRPr lang="en-GB" sz="1100" baseline="300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0836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b="1" i="1" dirty="0" smtClean="0">
                          <a:solidFill>
                            <a:srgbClr val="0070C0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Discovery Cohort</a:t>
                      </a:r>
                    </a:p>
                    <a:p>
                      <a:pPr marL="0" marR="0" indent="0" algn="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b="1" i="1" dirty="0" smtClean="0">
                          <a:solidFill>
                            <a:srgbClr val="0070C0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-</a:t>
                      </a:r>
                      <a:r>
                        <a:rPr lang="en-GB" sz="1100" b="0" i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No-Recurrence</a:t>
                      </a:r>
                    </a:p>
                    <a:p>
                      <a:pPr marL="0" marR="0" indent="0" algn="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b="0" i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-Recurrence</a:t>
                      </a:r>
                    </a:p>
                    <a:p>
                      <a:pPr marL="0" marR="0" indent="0" algn="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b="0" i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-Progression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21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7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7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7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75 (range 48-92)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5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14/7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0/0/21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0/21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22 (range 7-88)</a:t>
                      </a:r>
                      <a:r>
                        <a:rPr lang="en-GB" sz="1100" baseline="300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B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541290">
                <a:tc>
                  <a:txBody>
                    <a:bodyPr/>
                    <a:lstStyle/>
                    <a:p>
                      <a:pPr algn="l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i="1" dirty="0" smtClean="0">
                          <a:solidFill>
                            <a:srgbClr val="0070C0"/>
                          </a:solidFill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Investigation Cohort</a:t>
                      </a:r>
                    </a:p>
                    <a:p>
                      <a:pPr algn="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-Non-recurrence</a:t>
                      </a:r>
                    </a:p>
                    <a:p>
                      <a:pPr algn="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-Recurrence</a:t>
                      </a:r>
                    </a:p>
                    <a:p>
                      <a:pPr algn="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-Progression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b="1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30</a:t>
                      </a: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17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6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7</a:t>
                      </a: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Calibri"/>
                          <a:cs typeface="Times New Roman"/>
                        </a:rPr>
                        <a:t>74 (range 45-89)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34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19/11</a:t>
                      </a: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0/0/21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2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0/30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24 (range 6-94)</a:t>
                      </a:r>
                      <a:r>
                        <a:rPr lang="en-GB" sz="1100" baseline="30000" dirty="0" smtClean="0">
                          <a:effectLst/>
                          <a:latin typeface="+mn-lt"/>
                          <a:ea typeface="Calibri"/>
                          <a:cs typeface="Times New Roman"/>
                        </a:rPr>
                        <a:t>B</a:t>
                      </a: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 smtClean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6" name="Rectangle 5"/>
          <p:cNvSpPr/>
          <p:nvPr/>
        </p:nvSpPr>
        <p:spPr>
          <a:xfrm>
            <a:off x="2411760" y="188640"/>
            <a:ext cx="432048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1200" b="1" dirty="0" smtClean="0"/>
              <a:t>Supplemental Table S1. Patient and tumour characteristics. </a:t>
            </a:r>
            <a:endParaRPr lang="en-GB" sz="1200" b="1" dirty="0"/>
          </a:p>
        </p:txBody>
      </p:sp>
      <p:sp>
        <p:nvSpPr>
          <p:cNvPr id="2" name="TextBox 1"/>
          <p:cNvSpPr txBox="1"/>
          <p:nvPr/>
        </p:nvSpPr>
        <p:spPr>
          <a:xfrm>
            <a:off x="899592" y="5517232"/>
            <a:ext cx="7560840" cy="6647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GB" sz="1000" dirty="0" smtClean="0"/>
              <a:t>A. Short length of follow-up in selected cases reflects infrequency of surveillance for G1/2 </a:t>
            </a:r>
            <a:r>
              <a:rPr lang="en-GB" sz="1000" dirty="0" err="1" smtClean="0"/>
              <a:t>pTa</a:t>
            </a:r>
            <a:r>
              <a:rPr lang="en-GB" sz="1000" dirty="0" smtClean="0"/>
              <a:t> (LG) tumours</a:t>
            </a:r>
          </a:p>
          <a:p>
            <a:pPr>
              <a:lnSpc>
                <a:spcPct val="200000"/>
              </a:lnSpc>
            </a:pPr>
            <a:r>
              <a:rPr lang="en-GB" sz="1000" dirty="0" smtClean="0"/>
              <a:t>B. Short length of follow-up in selected cases reflects disease-specific mortality</a:t>
            </a:r>
          </a:p>
        </p:txBody>
      </p:sp>
    </p:spTree>
    <p:extLst>
      <p:ext uri="{BB962C8B-B14F-4D97-AF65-F5344CB8AC3E}">
        <p14:creationId xmlns:p14="http://schemas.microsoft.com/office/powerpoint/2010/main" val="1870714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3308</TotalTime>
  <Words>135</Words>
  <Application>Microsoft Office PowerPoint</Application>
  <PresentationFormat>On-screen Show (4:3)</PresentationFormat>
  <Paragraphs>60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Burntwish</dc:creator>
  <cp:lastModifiedBy>Burntwish</cp:lastModifiedBy>
  <cp:revision>59</cp:revision>
  <dcterms:created xsi:type="dcterms:W3CDTF">2014-10-16T11:37:37Z</dcterms:created>
  <dcterms:modified xsi:type="dcterms:W3CDTF">2016-01-15T16:32:11Z</dcterms:modified>
</cp:coreProperties>
</file>

<file path=docProps/thumbnail.jpeg>
</file>