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webextensions/webextension1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752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A7B9B-0B6A-2C00-04AD-B75734F46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7492E8-5BD6-F4D8-9016-0E1D4462C7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76109-CB80-F979-62E5-B3CB6CC48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41FF5-3C3A-2C2A-EB46-EEF9FFE97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AC3D0-0E37-497B-2AA3-007A93ABE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3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BA072-7C40-0377-971B-8855AE80C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879959-6CBB-87BE-A5D4-3D128F8A1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F0E58-637F-2F96-2A86-1FD251E02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ED1EC-3BEC-AF3C-80B1-C779DCB36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A0919-34BB-0532-079F-C60EF32FA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3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E2EF63-27B0-228D-B73D-6E9EB222C2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02D273-1A18-5986-D09C-369F475C8C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1ADA0-1FCE-920E-0F07-BA752C9B7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C97C6-BB7B-4F61-633E-4CE4128FF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8EC2D-D666-935E-871D-B40BA6B5E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954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015C7-452F-0D1E-5556-B1A238DE5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ED5F3-399B-E43C-13B2-8E223C0DE8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CF7B9-E82B-2511-CE11-3ADB1074F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569CD-6DBE-2849-D368-BC6AED6AB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57E8E-3546-99DE-01C0-687B0E6B7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63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76563-EC1C-5B8B-9E1D-CCFAB54DF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64C7C-793A-DF62-A4BA-D71B36C6BB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10F46-A40F-7D43-D9C5-E792D08D5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EBE02-2D9C-9983-2FE9-0CCE7539F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F560-FF3D-D6CA-1F86-730A5BD8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2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4D07C-DBED-BAC8-1C19-4C2C1DBE7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55CF7-94EA-888D-059A-C8397E3F6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67852-B7FA-15DD-3E3B-F356533B2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57F8F-A4E6-2F78-E415-5828F4D8E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9BFA2-61B7-F64F-EB08-8CB30C1FE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64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7C496-C091-3962-5542-A234FD8F8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A15203-98B8-ED22-CF9E-38BCED2A8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5E5B4-F0F5-3110-D5F4-A1FC415EB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2C976-C2CD-7BC7-E750-0984662EF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71380-82A8-BCB1-F75B-02CF3C163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82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4E586-FFCA-665F-D0AA-370F51DE8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A0C19-03E2-5600-0148-AA3A1F5A24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A676E-1087-B9EE-2E61-B4D6EE7278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C051F2-DB62-7D4B-9FF4-13A80AAF8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523C4-80B5-B9DA-DEB9-1EE819ADC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871D28-C5EE-0190-CB79-1816D3778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99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94C24-22FC-E81B-55F3-E69F52428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4AE93-625E-F0AA-172C-60451F54E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1566A-A72A-C362-3F08-ED3C4FD06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9FB210-7C56-2808-6495-BC92CF8AE6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0B4044-9B57-0764-2A0B-25BD1D7E6F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84035B-3A62-A1A1-43A2-756E1FADD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63116D-B138-B6A9-DF67-BF5D34E35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4128C6-1787-21E7-2B1F-73B717426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6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8F94F-12EB-2EC0-9753-423B51E61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EAD90-D66A-1ECE-7EC2-B2FA685D4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51F5FD-480B-869E-A984-FA857A77D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4A94DA-7E8D-9284-26E0-EB555DF23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4141A2-5912-7340-15F7-889C384EE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527EBB-34B6-360D-E889-E5C5D6485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1F1C0-E795-657E-A030-0F5491A02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4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B536E-002D-4354-D562-199EA286D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D0F2F-533A-7089-06E6-73FAEBD05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6E830-7365-83E4-2CD8-4E9F27D0DE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6E40DA-38E3-7E10-AAE2-0BA408DA2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C3AFAE-4EAB-2744-2493-82674D814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EF9B65-9F51-D262-1D8B-13260940E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53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ADD82-8BED-4991-099A-F59A9F8D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3068E3-1D23-E47D-D0DB-C3E064D4CE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01C976-807B-2674-9D12-19645338DB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CAB6E4-668B-FA8A-0D50-1FE95DE10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163214-E9AC-2858-072E-9F6B1143A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22ABA0-ABC0-D898-F5E0-181680C1B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55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D14172-7544-D9EF-1D89-871144C2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DB7E8A-7521-BD3D-5ACD-0B72A48E0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43F4B-62CD-3F70-AF15-45A3727254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C9A52-2A3F-F642-A412-83A788DEFFB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1AF7C-4C75-DD70-FC70-F4878B7A02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1A8D0-5F7A-28C3-DD37-92C64D553C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4710-BDD8-C042-B837-AD4DC37BD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2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1/relationships/webextension" Target="../webextensions/webextension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7ED4EA-F619-5D62-8CB5-DFA8680DF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686" y="112147"/>
            <a:ext cx="3369821" cy="123656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en-US" sz="2700" b="1" kern="1200" dirty="0">
                <a:solidFill>
                  <a:srgbClr val="FFFFFF"/>
                </a:solidFill>
                <a:latin typeface="Univers Condensed" panose="020B0506020202050204" pitchFamily="34" charset="0"/>
              </a:rPr>
              <a:t>Dr. Don Samuel </a:t>
            </a:r>
            <a:br>
              <a:rPr lang="en-US" sz="2700" b="1" kern="1200" dirty="0">
                <a:solidFill>
                  <a:srgbClr val="FFFFFF"/>
                </a:solidFill>
                <a:latin typeface="Univers Condensed" panose="020B0506020202050204" pitchFamily="34" charset="0"/>
              </a:rPr>
            </a:br>
            <a:r>
              <a:rPr lang="en-US" sz="2200" b="1" kern="1200" dirty="0">
                <a:solidFill>
                  <a:srgbClr val="FFFFFF"/>
                </a:solidFill>
                <a:latin typeface="Univers Condensed" panose="020B0506020202050204" pitchFamily="34" charset="0"/>
              </a:rPr>
              <a:t>Construction Management Career </a:t>
            </a:r>
            <a:br>
              <a:rPr lang="en-US" sz="2200" b="1" kern="1200" dirty="0">
                <a:solidFill>
                  <a:srgbClr val="FFFFFF"/>
                </a:solidFill>
                <a:latin typeface="Univers Condensed" panose="020B0506020202050204" pitchFamily="34" charset="0"/>
              </a:rPr>
            </a:br>
            <a:r>
              <a:rPr lang="en-US" sz="2200" b="1" kern="1200" dirty="0">
                <a:solidFill>
                  <a:srgbClr val="FFFFFF"/>
                </a:solidFill>
                <a:latin typeface="Univers Condensed" panose="020B0506020202050204" pitchFamily="34" charset="0"/>
              </a:rPr>
              <a:t>Card Game </a:t>
            </a:r>
          </a:p>
        </p:txBody>
      </p:sp>
      <p:pic>
        <p:nvPicPr>
          <p:cNvPr id="5" name="Picture 4" descr="This is a photograph of the card decks used in the game. ">
            <a:extLst>
              <a:ext uri="{FF2B5EF4-FFF2-40B4-BE49-F238E27FC236}">
                <a16:creationId xmlns:a16="http://schemas.microsoft.com/office/drawing/2014/main" id="{B4757178-91B9-8B1D-5ADD-E82E1C2EE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87" y="1348709"/>
            <a:ext cx="3369820" cy="2527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6" name="Add-in 25" descr="This is an activity timer. ">
                <a:extLst>
                  <a:ext uri="{FF2B5EF4-FFF2-40B4-BE49-F238E27FC236}">
                    <a16:creationId xmlns:a16="http://schemas.microsoft.com/office/drawing/2014/main" id="{4AC5FC68-9D65-FD54-76E1-C097403CB31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8296027"/>
                  </p:ext>
                </p:extLst>
              </p:nvPr>
            </p:nvGraphicFramePr>
            <p:xfrm>
              <a:off x="344614" y="4008981"/>
              <a:ext cx="3369821" cy="2593839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26" name="Add-in 25" descr="This is an activity timer. ">
                <a:extLst>
                  <a:ext uri="{FF2B5EF4-FFF2-40B4-BE49-F238E27FC236}">
                    <a16:creationId xmlns:a16="http://schemas.microsoft.com/office/drawing/2014/main" id="{4AC5FC68-9D65-FD54-76E1-C097403CB31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614" y="4008981"/>
                <a:ext cx="3369821" cy="2593839"/>
              </a:xfrm>
              <a:prstGeom prst="rect">
                <a:avLst/>
              </a:prstGeom>
            </p:spPr>
          </p:pic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6FDF-71FF-E350-058A-43520B584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9050" y="0"/>
            <a:ext cx="2862746" cy="6857999"/>
          </a:xfr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0" indent="0" algn="just">
              <a:buNone/>
            </a:pPr>
            <a:r>
              <a:rPr lang="en-US" sz="1400" b="1" dirty="0">
                <a:latin typeface="Univers Condensed" panose="020B0506020202050204" pitchFamily="34" charset="0"/>
              </a:rPr>
              <a:t>Five key potential career roles: </a:t>
            </a:r>
          </a:p>
          <a:p>
            <a:pPr marL="371475" lvl="1" indent="-285750" algn="just">
              <a:buFont typeface="Wingdings" panose="05000000000000000000" pitchFamily="2" charset="2"/>
              <a:buChar char="q"/>
            </a:pPr>
            <a:r>
              <a:rPr lang="en-US" sz="1400" b="1" dirty="0">
                <a:latin typeface="Univers Condensed" panose="020B0506020202050204" pitchFamily="34" charset="0"/>
              </a:rPr>
              <a:t>Construction Director: </a:t>
            </a:r>
            <a:r>
              <a:rPr lang="en-US" sz="1400" dirty="0">
                <a:latin typeface="Univers Condensed" panose="020B0506020202050204" pitchFamily="34" charset="0"/>
              </a:rPr>
              <a:t>Oversees a portfolio of projects. Manages senior project managers and liaises with executives and boards. </a:t>
            </a:r>
          </a:p>
          <a:p>
            <a:pPr marL="446088" lvl="2" indent="-180975" algn="just"/>
            <a:endParaRPr lang="en-US" sz="1400" dirty="0">
              <a:latin typeface="Univers Condensed" panose="020B0506020202050204" pitchFamily="34" charset="0"/>
            </a:endParaRPr>
          </a:p>
          <a:p>
            <a:pPr marL="371475" lvl="1" indent="-285750" algn="just">
              <a:buFont typeface="Wingdings" panose="05000000000000000000" pitchFamily="2" charset="2"/>
              <a:buChar char="q"/>
            </a:pPr>
            <a:r>
              <a:rPr lang="en-US" sz="1400" b="1" dirty="0">
                <a:latin typeface="Univers Condensed" panose="020B0506020202050204" pitchFamily="34" charset="0"/>
              </a:rPr>
              <a:t>Construction Manager: </a:t>
            </a:r>
            <a:r>
              <a:rPr lang="en-US" sz="1400" dirty="0">
                <a:latin typeface="Univers Condensed" panose="020B0506020202050204" pitchFamily="34" charset="0"/>
              </a:rPr>
              <a:t>Oversees entire construction projects from start to finish. Manages budgets, schedules, quality, teams, and client expectations.</a:t>
            </a:r>
          </a:p>
          <a:p>
            <a:pPr marL="446088" lvl="2" indent="-180975" algn="just"/>
            <a:endParaRPr lang="en-US" sz="1400" dirty="0">
              <a:latin typeface="Univers Condensed" panose="020B0506020202050204" pitchFamily="34" charset="0"/>
            </a:endParaRPr>
          </a:p>
          <a:p>
            <a:pPr marL="371475" lvl="1" indent="-285750" algn="just">
              <a:buFont typeface="Wingdings" panose="05000000000000000000" pitchFamily="2" charset="2"/>
              <a:buChar char="q"/>
            </a:pPr>
            <a:r>
              <a:rPr lang="en-US" sz="1400" b="1" dirty="0">
                <a:latin typeface="Univers Condensed" panose="020B0506020202050204" pitchFamily="34" charset="0"/>
              </a:rPr>
              <a:t>Contracts Manager: </a:t>
            </a:r>
            <a:r>
              <a:rPr lang="en-US" sz="1400" dirty="0">
                <a:latin typeface="Univers Condensed" panose="020B0506020202050204" pitchFamily="34" charset="0"/>
              </a:rPr>
              <a:t>Oversees contracts with clients, subcontractors, and suppliers. Handles legal aspects and dispute resolution.</a:t>
            </a:r>
          </a:p>
          <a:p>
            <a:pPr marL="446088" lvl="2" indent="-180975" algn="just"/>
            <a:endParaRPr lang="en-US" sz="1400" dirty="0">
              <a:latin typeface="Univers Condensed" panose="020B0506020202050204" pitchFamily="34" charset="0"/>
            </a:endParaRPr>
          </a:p>
          <a:p>
            <a:pPr marL="371475" lvl="1" indent="-285750" algn="just">
              <a:buFont typeface="Wingdings" panose="05000000000000000000" pitchFamily="2" charset="2"/>
              <a:buChar char="q"/>
            </a:pPr>
            <a:r>
              <a:rPr lang="en-US" sz="1400" b="1" dirty="0">
                <a:latin typeface="Univers Condensed" panose="020B0506020202050204" pitchFamily="34" charset="0"/>
              </a:rPr>
              <a:t>Procurement Manager: </a:t>
            </a:r>
            <a:r>
              <a:rPr lang="en-US" sz="1400" dirty="0">
                <a:latin typeface="Univers Condensed" panose="020B0506020202050204" pitchFamily="34" charset="0"/>
              </a:rPr>
              <a:t>Sources materials, equipment, labour, and services. Negotiates with vendors and ensures timely deliveries.</a:t>
            </a:r>
          </a:p>
          <a:p>
            <a:pPr marL="446088" lvl="2" indent="-180975" algn="just"/>
            <a:endParaRPr lang="en-US" sz="1400" dirty="0">
              <a:latin typeface="Univers Condensed" panose="020B0506020202050204" pitchFamily="34" charset="0"/>
            </a:endParaRPr>
          </a:p>
          <a:p>
            <a:pPr marL="371475" lvl="1" indent="-285750" algn="just">
              <a:buFont typeface="Wingdings" panose="05000000000000000000" pitchFamily="2" charset="2"/>
              <a:buChar char="q"/>
            </a:pPr>
            <a:r>
              <a:rPr lang="en-US" sz="1400" b="1" dirty="0">
                <a:latin typeface="Univers Condensed" panose="020B0506020202050204" pitchFamily="34" charset="0"/>
              </a:rPr>
              <a:t>Quality Control Manager: </a:t>
            </a:r>
            <a:r>
              <a:rPr lang="en-US" sz="1400" dirty="0">
                <a:latin typeface="Univers Condensed" panose="020B0506020202050204" pitchFamily="34" charset="0"/>
              </a:rPr>
              <a:t>Monitors workmanship, materials, and processes. Ensures project meets standards, codes, specifications and statutory compliance. </a:t>
            </a:r>
          </a:p>
          <a:p>
            <a:pPr marL="722313" lvl="2" algn="just"/>
            <a:endParaRPr lang="en-US" sz="1400" dirty="0">
              <a:latin typeface="Univers Condensed" panose="020B050602020205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B3B9A76-C6F3-03EF-C6A7-BFA3C1B9021B}"/>
              </a:ext>
            </a:extLst>
          </p:cNvPr>
          <p:cNvSpPr txBox="1"/>
          <p:nvPr/>
        </p:nvSpPr>
        <p:spPr>
          <a:xfrm>
            <a:off x="6921796" y="0"/>
            <a:ext cx="5270204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Group Activities: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Activity 1 – Design the Job Description | Hire the Role: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Select a combination of Skill and Allocation Cards which will represent the job description for the role based on the Experience Card. The choices must sum to 100%. Duration = 15 minutes.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Activity 2 – Adjust the Job Description | Rewire the Role 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Examine the Wild Cards and rebalance the Skill and Allocation Cards using the Corrective Strategy Cards. Duration = 15 minutes.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Activity 3 – Justify Your Decisions | Inspire the Role: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Groups have 5 minutes each to justify | contrast their choices before and after the Wild Cards. Duration = 30 minutes.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Cards in Kit for Activity 1: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Skill Cards Choices: Leadership, Teamwork, Adaptability, Empathy, Critical | Strategic Thinking, Communication, Conflict Resolution, Negotiation, Risk Awareness, Qualifications | Certifications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Allocation Cards Choices: 10% and/or 20% and/or 30% combos.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Experience Card Choices: 0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Segoe UI Symbol" panose="020B0502040204020203" pitchFamily="34" charset="0"/>
                <a:cs typeface="+mn-cs"/>
              </a:rPr>
              <a:t>~ 2 years or 2 ~ 5 years or 5 ~ 10 years or 10 ~ 20 years or &gt; 20 years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Segoe UI Symbol" panose="020B0502040204020203" pitchFamily="34" charset="0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Segoe UI Symbol" panose="020B0502040204020203" pitchFamily="34" charset="0"/>
                <a:cs typeface="+mn-cs"/>
              </a:rPr>
              <a:t>Cards in Kit for Activity 2: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4 Corrective Strategy Cards – Disciplinary Action, Dismissal, Intervention, Training 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11430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0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55abde5b-e6c3-491a-929a-85f276b29535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orary UoPL template" id="{AA5C11F1-5765-429F-B3FD-A0C32E651460}" vid="{08C395FE-917E-4D56-993D-F5A59DD9F736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webextensions/webextension1.xml><?xml version="1.0" encoding="utf-8"?>
<we:webextension xmlns:we="http://schemas.microsoft.com/office/webextensions/webextension/2010/11" id="{8F96D427-D34B-4287-91AF-7D5AFE3BB4F1}">
  <we:reference id="wa200007378" version="1.0.0.0" store="en-US" storeType="OMEX"/>
  <we:alternateReferences>
    <we:reference id="wa200007378" version="1.0.0.0" store="wa200007378" storeType="OMEX"/>
  </we:alternateReferences>
  <we:properties/>
  <we:bindings/>
  <we:snapshot xmlns:r="http://schemas.openxmlformats.org/officeDocument/2006/relationships" r:embed="rId1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347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Univers Condensed</vt:lpstr>
      <vt:lpstr>Wingdings</vt:lpstr>
      <vt:lpstr>1_Office Theme</vt:lpstr>
      <vt:lpstr>Dr. Don Samuel  Construction Management Career  Card Game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Don Samuel</dc:creator>
  <cp:lastModifiedBy>Don Samuel</cp:lastModifiedBy>
  <cp:revision>2</cp:revision>
  <dcterms:created xsi:type="dcterms:W3CDTF">2025-04-28T16:13:10Z</dcterms:created>
  <dcterms:modified xsi:type="dcterms:W3CDTF">2025-04-28T16:20:05Z</dcterms:modified>
</cp:coreProperties>
</file>