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5" r:id="rId2"/>
    <p:sldId id="306" r:id="rId3"/>
    <p:sldId id="310" r:id="rId4"/>
    <p:sldId id="307" r:id="rId5"/>
    <p:sldId id="308" r:id="rId6"/>
    <p:sldId id="309" r:id="rId7"/>
    <p:sldId id="355" r:id="rId8"/>
    <p:sldId id="349" r:id="rId9"/>
    <p:sldId id="356" r:id="rId10"/>
    <p:sldId id="359" r:id="rId11"/>
    <p:sldId id="357" r:id="rId12"/>
    <p:sldId id="358" r:id="rId13"/>
    <p:sldId id="350" r:id="rId14"/>
    <p:sldId id="31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/>
    <p:restoredTop sz="94643"/>
  </p:normalViewPr>
  <p:slideViewPr>
    <p:cSldViewPr snapToGrid="0">
      <p:cViewPr varScale="1">
        <p:scale>
          <a:sx n="115" d="100"/>
          <a:sy n="115" d="100"/>
        </p:scale>
        <p:origin x="71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2D56-B738-47F6-0A41-4C76177B5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5A6236-1455-C9D6-FE61-8A956C1E5A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C44AD-54CA-EE57-0054-422415492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A9BD72-0082-B748-687D-0ADDCB231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DBA11-0441-59ED-E035-90A68240C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69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3F3E5-0ECE-7D2D-778D-EEA238996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38F39-EE13-38DA-888E-AAAFDFD9E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E5E82-4DFE-51D0-6E91-0F4B82659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D90C88-E03B-B20B-7045-D9FD4042D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FCAC90-48AE-E965-FE51-EC969D6E3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524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ECBADB-26D1-FE40-3628-D19CBFEF57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08DB02-6290-6ACF-6F0B-CB552AD744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4FD7A-24CE-97B4-7664-EA2455071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5D494-D2EE-8A84-1AD2-7E1596336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C5E377-059C-4182-8B10-16155F57E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65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920D0-F40C-E5C9-B2B5-286148B14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A1714-9AE9-9DEF-5DBC-5C34CC6C9B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8DF81F-ADC0-82C6-6E30-8201FAA2A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3C601-42D2-572A-10A1-5B91AB27D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2F678-4861-A8B6-12F8-23E94B3DA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3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F916C-BC0B-6268-EAFB-EF6BA8D54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B7F73-83C8-E6AC-A258-68FF1BF1B4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CA5FA-12B0-005B-20A6-54A904BBB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C46CD-4562-925D-02A5-9FD8CABC2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DD499-AB0C-C8B4-A4A6-88211C076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32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178BA-EA79-98F7-F603-55AFB0E8A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9B018-5425-1018-2A16-A807421B75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ACD825-1298-0F75-97A4-8B40D3F49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B51B7B-F373-A9FB-F62C-613814C05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FCAF8D-87A8-F191-817A-D00F6E4E1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973683-C4D5-C3F4-9302-D712CF90A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3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6B344-DB66-4748-1F94-D3F8108C3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54151-024E-89E3-CC67-2C03C1385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D38643-DEF2-35F5-DDF4-1605C051D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7054E-5B54-9E7C-CE5B-7A0B6D561F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4F542C-1D09-28FB-0914-D2103D36A0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BB440E-1840-1D20-DEF9-89C513140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E14BF7-7486-D01F-BEBD-9507D78DC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DBDC52-6680-2437-432C-D170A1320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502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0D2EC3-6D67-0A81-F59D-42DB848D9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6CA09A-7182-8CE8-DFB7-5CDA2DD5E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8E6AFC-239A-3E82-D4DB-819F0EAEA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F6D887-6108-265B-791C-33917FAD7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5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627039-9557-0FF9-FE00-4D1B958D7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1CD168-66B3-9230-0A7A-F684EA9DA3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451051-8C9A-6B17-E6F2-98B5A12C7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29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73422-916A-1863-E51D-9B18DDC62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30A62-D024-E435-0661-B4770F66E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5AB41-1C0F-7F58-80AF-E15BF71AF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A68F93-DC12-FBC1-E762-340F3F824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3BC157-A918-6F18-BC52-64503F11B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DBE10-73FB-257C-620B-A769E3AB4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10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B2EB6-E33E-8989-D0EC-56FAB240E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0CE82F-9BFA-4EED-7C96-C5E0AE9633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EBE4C-04D7-03E3-352A-0856E240C4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0BBD-2CA8-09EB-63F4-10D4B6B12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B204F6-D354-F2CB-20F8-4E48399C3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A1D3A4-9829-6A93-9B97-07657DC6A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5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7E5B9-08FF-B94D-D815-D99B3F12E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CF94DD-6CDF-8B88-E542-B4D2CC1048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E6C8E-398E-B1C2-0C0B-223DB8FB2C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8DEE03-E194-3443-94B3-85FB3AB8085A}" type="datetimeFigureOut">
              <a:rPr lang="en-US" smtClean="0"/>
              <a:t>3/18/25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94568-A2D3-94BB-82FA-5ABDD1F52D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14D9A0-B66E-493B-7087-2A40DF8F19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8DDC71-9E16-E94B-BE03-F55DF76EE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2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laoamr.net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laoamr.ne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5FCD2-E71B-7032-577B-BF7986E6C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00159"/>
            <a:ext cx="10515600" cy="2948091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lo-LA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ການແນະນໍາເຂົ້້າສູ່ກະດານຂ່າວການນໍາໃຊ້ຢາຕ້ານເຊື້ອໃນ </a:t>
            </a:r>
            <a:r>
              <a:rPr lang="lo-LA" sz="4400" dirty="0">
                <a:solidFill>
                  <a:srgbClr val="002060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ສະຖານທີ່ບໍລິການສາທາລະນະສຸກ, ໃນ ສປປ ລາວ</a:t>
            </a:r>
            <a:br>
              <a:rPr lang="lo-LA" sz="4400" dirty="0">
                <a:solidFill>
                  <a:srgbClr val="002060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</a:br>
            <a:r>
              <a:rPr lang="lo-LA" sz="4400" dirty="0">
                <a:solidFill>
                  <a:srgbClr val="002060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(</a:t>
            </a:r>
            <a:r>
              <a:rPr lang="en-US" sz="4400" dirty="0">
                <a:solidFill>
                  <a:srgbClr val="002060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Antimicrobial Use Dashboard</a:t>
            </a:r>
            <a:r>
              <a:rPr lang="lo-LA" sz="4400" dirty="0">
                <a:solidFill>
                  <a:srgbClr val="002060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)</a:t>
            </a:r>
            <a:endParaRPr lang="en-US" dirty="0">
              <a:solidFill>
                <a:srgbClr val="002060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5D0B68-2023-225F-AD9E-BC4188CA5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981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98EA52-4072-9C4A-8F3F-ECF9906E2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10</a:t>
            </a:fld>
            <a:endParaRPr lang="en-US"/>
          </a:p>
        </p:txBody>
      </p:sp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1816E30D-7CA7-DE63-32B9-5F27C84FB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6067" y="227794"/>
            <a:ext cx="8760872" cy="649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39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180C31-F739-726C-1333-ADAD0426A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E88E5C-04B6-34CF-AAE3-6C6FC7CC8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82" y="1086402"/>
            <a:ext cx="11197436" cy="438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171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441D21-F5DA-CA0F-27CE-8BD34728A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12</a:t>
            </a:fld>
            <a:endParaRPr lang="en-US"/>
          </a:p>
        </p:txBody>
      </p:sp>
      <p:pic>
        <p:nvPicPr>
          <p:cNvPr id="4" name="Picture 3" descr="A screenshot of a graph&#10;&#10;AI-generated content may be incorrect.">
            <a:extLst>
              <a:ext uri="{FF2B5EF4-FFF2-40B4-BE49-F238E27FC236}">
                <a16:creationId xmlns:a16="http://schemas.microsoft.com/office/drawing/2014/main" id="{FBDEF51B-C7DD-44EA-718C-F9F448B44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96" y="1070941"/>
            <a:ext cx="10945008" cy="528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100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8387A-21AF-C9C4-01DA-9C7B3D32D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13</a:t>
            </a:fld>
            <a:endParaRPr lang="en-US"/>
          </a:p>
        </p:txBody>
      </p:sp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3BE5A21-C4C1-0FF1-A38F-46ABAB7FF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528" y="308113"/>
            <a:ext cx="8893508" cy="6241774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F30FA2F-A301-ED8A-0879-72D00E3B3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495" y="1895060"/>
            <a:ext cx="10339917" cy="2239617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038FB30-B64D-22E5-9B12-B005FE5627AD}"/>
              </a:ext>
            </a:extLst>
          </p:cNvPr>
          <p:cNvSpPr/>
          <p:nvPr/>
        </p:nvSpPr>
        <p:spPr>
          <a:xfrm>
            <a:off x="8971722" y="2319130"/>
            <a:ext cx="2637182" cy="8481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8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AE9A9-558A-9D9A-0FCD-3C72BEDA3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o-LA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ຖ້າມີຄໍາຖາມເພີ່ມເຕີມ ສາມາດຕິດຕໍ່ພົວພັນ</a:t>
            </a:r>
            <a:endParaRPr lang="en-US" dirty="0">
              <a:solidFill>
                <a:srgbClr val="002060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5" name="Picture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2152A01-0D5D-A6EB-9EE5-4C4796DF3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892" y="1690688"/>
            <a:ext cx="7772400" cy="48237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C66D1FB-4CCB-79F6-EEAC-EA333A1A79E2}"/>
              </a:ext>
            </a:extLst>
          </p:cNvPr>
          <p:cNvSpPr/>
          <p:nvPr/>
        </p:nvSpPr>
        <p:spPr>
          <a:xfrm>
            <a:off x="3941803" y="3855308"/>
            <a:ext cx="2755557" cy="11862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BC9008-D0CD-DC50-B2CD-C34F42669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09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B188E-21A3-7B01-3DB1-5BCB38733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o-LA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ກະດານຂ່າວການນໍາໃຊ້ຢາຕ້ານເຊື້ອ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9D1BD-3D5C-D8FE-9CF2-DDD2853CA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lo-LA" b="0" i="0" dirty="0"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ກະດານຂ່າວການນໍາໃຊ້ຢາຕ້ານເຊື້ອ (</a:t>
            </a:r>
            <a:r>
              <a:rPr lang="en-GB" b="0" i="0" dirty="0"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AMU Dashboard) </a:t>
            </a:r>
            <a:r>
              <a:rPr lang="lo-LA" b="0" i="0" dirty="0"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ນີ້ຖືກເຮັດຂື້ນມາເພື່ອຊ່ວຍໃຫ້ພະນັກງານແພດ, ພະນັກງານການຢາ ແລະ ພະຍາບານ ໃນໂຮງໝໍ ແລະ ຜູ້ກຳນົດນະໂຍບາຍ ສາມາດເຂົ້າເຖິງຂໍ້ມູນການນໍາໃຊ້ຢາຕ້ານເຊື້ອຈຸລະຊີບໄດ້ຢ່າງງ່າຍດາຍ, ພ້ອມດຽວກັນນັ້ນຍັງສາມາດເຂົ້າເຖິງບົດລາຍງານຂອງການສໍາຫລວດການນໍາໃຊ້ຢາຕ້ານເຊື້ອຈຸລະຊີບໄດ້ແບບອັດຕະໂນມັດ.</a:t>
            </a:r>
          </a:p>
          <a:p>
            <a:pPr>
              <a:lnSpc>
                <a:spcPct val="150000"/>
              </a:lnSpc>
            </a:pPr>
            <a:r>
              <a:rPr lang="lo-LA" b="0" i="0" dirty="0"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ຂໍ້ມູນໃນກະດານຂ່າວການນໍາໃຊ້ຢາຕ້ານເຊື້ອນີ້ແມ່ນຊັບສິນຂອງໂຮງໝໍທີ່ເຂົ້າຮ່ວມການສຳຫລວດ ແລະ ກະຊວງສາທາລະນະສຸກ</a:t>
            </a:r>
            <a:endParaRPr lang="lo-LA" dirty="0">
              <a:latin typeface="Phetsarath" panose="02000500000000000000" pitchFamily="2" charset="77"/>
              <a:cs typeface="Phetsarath" panose="02000500000000000000" pitchFamily="2" charset="77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3DC2AE-9E4C-2964-64A7-30690A38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049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0789839-0523-8B83-A0A0-D2D629FA5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41060"/>
            <a:ext cx="10515600" cy="1325563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https://laoamr.net</a:t>
            </a:r>
            <a:r>
              <a:rPr lang="lo-LA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704890-ACC5-3F31-5BA8-080DDE8CC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53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E9431-5C31-1ABD-3280-3F5AD11C8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70" y="86497"/>
            <a:ext cx="10515600" cy="904632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https://laoamr.net</a:t>
            </a:r>
            <a:r>
              <a:rPr lang="lo-LA" dirty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628C8AA-9B34-4EC2-7E6A-37E9D6436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676" y="991129"/>
            <a:ext cx="8501448" cy="573712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579568A-48B3-728E-AA30-AFD548652DDE}"/>
              </a:ext>
            </a:extLst>
          </p:cNvPr>
          <p:cNvSpPr/>
          <p:nvPr/>
        </p:nvSpPr>
        <p:spPr>
          <a:xfrm>
            <a:off x="7825270" y="5886213"/>
            <a:ext cx="4250724" cy="42012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>
            <a:extLst>
              <a:ext uri="{FF2B5EF4-FFF2-40B4-BE49-F238E27FC236}">
                <a16:creationId xmlns:a16="http://schemas.microsoft.com/office/drawing/2014/main" id="{CDE7F40E-DB51-9480-7A6B-20B14E022B1F}"/>
              </a:ext>
            </a:extLst>
          </p:cNvPr>
          <p:cNvSpPr/>
          <p:nvPr/>
        </p:nvSpPr>
        <p:spPr>
          <a:xfrm rot="5400000">
            <a:off x="9801460" y="6316449"/>
            <a:ext cx="298344" cy="4846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8524D81-7E4E-29A9-E8CB-616ADE4771C4}"/>
              </a:ext>
            </a:extLst>
          </p:cNvPr>
          <p:cNvSpPr txBox="1"/>
          <p:nvPr/>
        </p:nvSpPr>
        <p:spPr>
          <a:xfrm>
            <a:off x="222423" y="2224216"/>
            <a:ext cx="3719382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lo-LA" sz="2400" dirty="0">
                <a:latin typeface="Phetsarath" panose="02000500000000000000" pitchFamily="2" charset="77"/>
                <a:cs typeface="Phetsarath" panose="02000500000000000000" pitchFamily="2" charset="77"/>
              </a:rPr>
              <a:t>ທ່ານສາມາດເຂົ້າເບິ່ງກະດານຂ່າວໄດ້ໂດຍ: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o-LA" sz="2400" dirty="0">
                <a:latin typeface="Phetsarath" panose="02000500000000000000" pitchFamily="2" charset="77"/>
                <a:cs typeface="Phetsarath" panose="02000500000000000000" pitchFamily="2" charset="77"/>
              </a:rPr>
              <a:t>ບໍ່ຕ້ອງລົງຖະບຽນ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lo-LA" sz="2400" dirty="0">
                <a:latin typeface="Phetsarath" panose="02000500000000000000" pitchFamily="2" charset="77"/>
                <a:cs typeface="Phetsarath" panose="02000500000000000000" pitchFamily="2" charset="77"/>
              </a:rPr>
              <a:t>ບໍ່ເສຍຄ່າ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E3CC2492-7A17-0E99-B712-C4DC802A4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721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3CAA0-60BD-23BB-FCF3-3C70E9B2C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lo-LA" dirty="0">
                <a:latin typeface="Phetsarath" panose="02000500000000000000" pitchFamily="2" charset="77"/>
                <a:cs typeface="Phetsarath" panose="02000500000000000000" pitchFamily="2" charset="77"/>
              </a:rPr>
              <a:t>ໜ້າຫລັກ</a:t>
            </a:r>
            <a:endParaRPr lang="en-US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44F036B-7E2E-D60D-A886-EA543E32BF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05682" y="1498937"/>
            <a:ext cx="9338555" cy="5215310"/>
          </a:xfrm>
          <a:ln>
            <a:solidFill>
              <a:schemeClr val="tx1"/>
            </a:solidFill>
          </a:ln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64101CB-8A7D-F80C-BD0E-2119490BD17C}"/>
              </a:ext>
            </a:extLst>
          </p:cNvPr>
          <p:cNvSpPr/>
          <p:nvPr/>
        </p:nvSpPr>
        <p:spPr>
          <a:xfrm>
            <a:off x="1437371" y="1909882"/>
            <a:ext cx="2001284" cy="33363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1EAEED4-1F88-29CC-5D2E-7CE3A07AE101}"/>
              </a:ext>
            </a:extLst>
          </p:cNvPr>
          <p:cNvSpPr txBox="1"/>
          <p:nvPr/>
        </p:nvSpPr>
        <p:spPr>
          <a:xfrm>
            <a:off x="138587" y="721160"/>
            <a:ext cx="370806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lo-LA" sz="2400" dirty="0">
                <a:latin typeface="Phetsarath" panose="02000500000000000000" pitchFamily="2" charset="77"/>
                <a:cs typeface="Phetsarath" panose="02000500000000000000" pitchFamily="2" charset="77"/>
              </a:rPr>
              <a:t>ມີທັງພາສາລາວ ແລະ ພາສາອັງກິດ</a:t>
            </a:r>
            <a:endParaRPr lang="en-US" sz="24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16DF309-B3E3-2A26-A1E6-C326EE742209}"/>
              </a:ext>
            </a:extLst>
          </p:cNvPr>
          <p:cNvCxnSpPr>
            <a:cxnSpLocks/>
            <a:stCxn id="7" idx="2"/>
            <a:endCxn id="6" idx="0"/>
          </p:cNvCxnSpPr>
          <p:nvPr/>
        </p:nvCxnSpPr>
        <p:spPr>
          <a:xfrm>
            <a:off x="1992620" y="1182825"/>
            <a:ext cx="445393" cy="72705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FBD89A4-1E71-B0AB-4C68-A2845D7C72F5}"/>
              </a:ext>
            </a:extLst>
          </p:cNvPr>
          <p:cNvSpPr txBox="1"/>
          <p:nvPr/>
        </p:nvSpPr>
        <p:spPr>
          <a:xfrm>
            <a:off x="9240575" y="2243514"/>
            <a:ext cx="2760692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lo-LA" sz="2400" dirty="0">
                <a:latin typeface="Phetsarath" panose="02000500000000000000" pitchFamily="2" charset="77"/>
                <a:cs typeface="Phetsarath" panose="02000500000000000000" pitchFamily="2" charset="77"/>
              </a:rPr>
              <a:t>ບັນດາໂຮງໝໍທີ່ເຝົ້າລະວັງ</a:t>
            </a:r>
            <a:endParaRPr lang="en-US" sz="2400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A1E26B3-2693-5EE9-0993-098E931E7A10}"/>
              </a:ext>
            </a:extLst>
          </p:cNvPr>
          <p:cNvSpPr/>
          <p:nvPr/>
        </p:nvSpPr>
        <p:spPr>
          <a:xfrm>
            <a:off x="4894621" y="1382715"/>
            <a:ext cx="2334853" cy="584319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FCB6DA0-96DD-0299-E98F-10D5E61B5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4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374C5-C1F7-5DD3-7752-780F295D8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418"/>
            <a:ext cx="10515600" cy="957048"/>
          </a:xfrm>
        </p:spPr>
        <p:txBody>
          <a:bodyPr/>
          <a:lstStyle/>
          <a:p>
            <a:pPr algn="ctr"/>
            <a:r>
              <a:rPr lang="lo-LA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ໜ້າສໍາລັບຂໍ້ມູນການນໍາໃຊ້ຢາຕ້ານເຊື້ອ</a:t>
            </a:r>
            <a:endParaRPr lang="en-US" dirty="0">
              <a:solidFill>
                <a:srgbClr val="002060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C4ADA28-683C-3166-439A-813E9783C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708" y="1124466"/>
            <a:ext cx="7772400" cy="53558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FB70E407-9F53-EC84-E5AC-0A612C83C86E}"/>
              </a:ext>
            </a:extLst>
          </p:cNvPr>
          <p:cNvSpPr/>
          <p:nvPr/>
        </p:nvSpPr>
        <p:spPr>
          <a:xfrm>
            <a:off x="1799964" y="2187146"/>
            <a:ext cx="506629" cy="3546389"/>
          </a:xfrm>
          <a:prstGeom prst="leftBrac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1676C-EFCF-1C47-99EF-42FB0C60057B}"/>
              </a:ext>
            </a:extLst>
          </p:cNvPr>
          <p:cNvSpPr txBox="1"/>
          <p:nvPr/>
        </p:nvSpPr>
        <p:spPr>
          <a:xfrm rot="16200000">
            <a:off x="-1982619" y="3075009"/>
            <a:ext cx="6165470" cy="10656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lo-LA" sz="2200" dirty="0">
                <a:latin typeface="Phetsarath" panose="02000500000000000000" pitchFamily="2" charset="77"/>
                <a:cs typeface="Phetsarath" panose="02000500000000000000" pitchFamily="2" charset="77"/>
              </a:rPr>
              <a:t>ສາມາດເລືອກເບິ່ງຂໍ້ມູນຕາມເງື່ອນໄຂຕ່າງໆ ເຊັ່ນ ຕາມກຸ່ມອາຍຸ, </a:t>
            </a:r>
          </a:p>
          <a:p>
            <a:pPr algn="ctr">
              <a:lnSpc>
                <a:spcPct val="150000"/>
              </a:lnSpc>
            </a:pPr>
            <a:r>
              <a:rPr lang="lo-LA" sz="2200" dirty="0">
                <a:latin typeface="Phetsarath" panose="02000500000000000000" pitchFamily="2" charset="77"/>
                <a:cs typeface="Phetsarath" panose="02000500000000000000" pitchFamily="2" charset="77"/>
              </a:rPr>
              <a:t>ໂຮງໝໍທີ່ເຂົ້າຮ່ວມການເຝົ້າລະວັງ, ປີທີ່ທໍາການເຝົ້າລະວັງ</a:t>
            </a:r>
            <a:endParaRPr lang="en-US" sz="2200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65A9E3-7A25-10CD-7464-88BF68973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6</a:t>
            </a:fld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B6DE484-21D5-47FB-E5F3-C7543CD3C0D2}"/>
              </a:ext>
            </a:extLst>
          </p:cNvPr>
          <p:cNvSpPr/>
          <p:nvPr/>
        </p:nvSpPr>
        <p:spPr>
          <a:xfrm>
            <a:off x="2427708" y="3034748"/>
            <a:ext cx="1865996" cy="5730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1391D5D-82E6-713D-04BA-B33D0F01F996}"/>
              </a:ext>
            </a:extLst>
          </p:cNvPr>
          <p:cNvSpPr/>
          <p:nvPr/>
        </p:nvSpPr>
        <p:spPr>
          <a:xfrm>
            <a:off x="2427708" y="2081514"/>
            <a:ext cx="1865996" cy="57309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F5BC24-BA81-DED3-7297-C4E11600B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7</a:t>
            </a:fld>
            <a:endParaRPr lang="en-US"/>
          </a:p>
        </p:txBody>
      </p: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B82087E-8AAB-6FFD-0D74-F95AE5FDE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742" y="246406"/>
            <a:ext cx="10902058" cy="6109944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75AB4B9-740C-2554-D0A3-B14AD6A0877B}"/>
              </a:ext>
            </a:extLst>
          </p:cNvPr>
          <p:cNvSpPr/>
          <p:nvPr/>
        </p:nvSpPr>
        <p:spPr>
          <a:xfrm>
            <a:off x="2981739" y="967409"/>
            <a:ext cx="2345635" cy="564418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43D3526-0BC0-1E5B-EC1E-7802567FCF79}"/>
              </a:ext>
            </a:extLst>
          </p:cNvPr>
          <p:cNvCxnSpPr/>
          <p:nvPr/>
        </p:nvCxnSpPr>
        <p:spPr>
          <a:xfrm flipH="1">
            <a:off x="3988904" y="768626"/>
            <a:ext cx="161676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21F08B7-3B90-D99B-3A97-6F6BDA1B94E5}"/>
              </a:ext>
            </a:extLst>
          </p:cNvPr>
          <p:cNvSpPr txBox="1"/>
          <p:nvPr/>
        </p:nvSpPr>
        <p:spPr>
          <a:xfrm>
            <a:off x="5698435" y="504448"/>
            <a:ext cx="40398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o-LA" sz="3200" b="1" dirty="0">
                <a:solidFill>
                  <a:srgbClr val="FF000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ດາວໂຫລດບົດລາຍງານ</a:t>
            </a:r>
            <a:endParaRPr lang="en-US" sz="3200" b="1" dirty="0">
              <a:solidFill>
                <a:srgbClr val="FF0000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98242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82B99C-0458-66B3-4C0C-E95CCF0A8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8</a:t>
            </a:fld>
            <a:endParaRPr lang="en-US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F57CAE6-F538-F2AE-6BC0-BE3447883A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191" y="393960"/>
            <a:ext cx="10693345" cy="609960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5E2FD49C-045C-40E0-A2F4-CB4D95822F8E}"/>
              </a:ext>
            </a:extLst>
          </p:cNvPr>
          <p:cNvSpPr/>
          <p:nvPr/>
        </p:nvSpPr>
        <p:spPr>
          <a:xfrm>
            <a:off x="622852" y="1934817"/>
            <a:ext cx="2478158" cy="413467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5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C96ED1-6BB4-05A5-24C5-C8B55D4E2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4453A-A996-2C44-BD5A-E34561C1520E}" type="slidenum">
              <a:rPr lang="en-US" smtClean="0"/>
              <a:t>9</a:t>
            </a:fld>
            <a:endParaRPr lang="en-US"/>
          </a:p>
        </p:txBody>
      </p:sp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4B0C4B6A-A4AA-CB0C-C093-74BBEAC5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983" y="798932"/>
            <a:ext cx="9652540" cy="5260135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3D3B5852-892F-7239-2C06-1AD8AC2838EE}"/>
              </a:ext>
            </a:extLst>
          </p:cNvPr>
          <p:cNvSpPr/>
          <p:nvPr/>
        </p:nvSpPr>
        <p:spPr>
          <a:xfrm>
            <a:off x="516835" y="3362739"/>
            <a:ext cx="3286539" cy="23754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82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Microsoft Macintosh PowerPoint</Application>
  <PresentationFormat>Widescreen</PresentationFormat>
  <Paragraphs>31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Phetsarath</vt:lpstr>
      <vt:lpstr>Office Theme</vt:lpstr>
      <vt:lpstr>ການແນະນໍາເຂົ້້າສູ່ກະດານຂ່າວການນໍາໃຊ້ຢາຕ້ານເຊື້ອໃນ ສະຖານທີ່ບໍລິການສາທາລະນະສຸກ, ໃນ ສປປ ລາວ (Antimicrobial Use Dashboard)</vt:lpstr>
      <vt:lpstr>ກະດານຂ່າວການນໍາໃຊ້ຢາຕ້ານເຊື້ອ</vt:lpstr>
      <vt:lpstr>https://laoamr.net </vt:lpstr>
      <vt:lpstr>https://laoamr.net </vt:lpstr>
      <vt:lpstr>ໜ້າຫລັກ</vt:lpstr>
      <vt:lpstr>ໜ້າສໍາລັບຂໍ້ມູນການນໍາໃຊ້ຢາຕ້ານເຊື້ອ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ຖ້າມີຄໍາຖາມເພີ່ມເຕີມ ສາມາດຕິດຕໍ່ພົວພັນ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Vilada Chansamouth</dc:creator>
  <cp:lastModifiedBy>Vilada Chansamouth</cp:lastModifiedBy>
  <cp:revision>1</cp:revision>
  <dcterms:created xsi:type="dcterms:W3CDTF">2025-03-18T01:06:40Z</dcterms:created>
  <dcterms:modified xsi:type="dcterms:W3CDTF">2025-03-18T01:07:40Z</dcterms:modified>
</cp:coreProperties>
</file>