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70" r:id="rId3"/>
    <p:sldId id="266" r:id="rId4"/>
    <p:sldId id="267" r:id="rId5"/>
    <p:sldId id="257" r:id="rId6"/>
    <p:sldId id="258" r:id="rId7"/>
    <p:sldId id="260" r:id="rId8"/>
    <p:sldId id="259" r:id="rId9"/>
    <p:sldId id="262" r:id="rId10"/>
    <p:sldId id="268" r:id="rId11"/>
    <p:sldId id="264" r:id="rId12"/>
    <p:sldId id="265" r:id="rId13"/>
    <p:sldId id="269" r:id="rId14"/>
  </p:sldIdLst>
  <p:sldSz cx="12192000" cy="6858000"/>
  <p:notesSz cx="6858000" cy="9144000"/>
  <p:defaultTextStyle>
    <a:defPPr>
      <a:defRPr lang="en-T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31"/>
    <p:restoredTop sz="91571"/>
  </p:normalViewPr>
  <p:slideViewPr>
    <p:cSldViewPr snapToGrid="0">
      <p:cViewPr varScale="1">
        <p:scale>
          <a:sx n="111" d="100"/>
          <a:sy n="111" d="100"/>
        </p:scale>
        <p:origin x="5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DCE01-F185-3742-B5FA-9C51284BC638}" type="datetimeFigureOut">
              <a:rPr lang="en-LA" smtClean="0"/>
              <a:t>3/18/25</a:t>
            </a:fld>
            <a:endParaRPr lang="en-L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L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C725BB-6633-A74B-9183-ABB5052AB2EB}" type="slidenum">
              <a:rPr lang="en-LA" smtClean="0"/>
              <a:t>‹#›</a:t>
            </a:fld>
            <a:endParaRPr lang="en-LA"/>
          </a:p>
        </p:txBody>
      </p:sp>
    </p:spTree>
    <p:extLst>
      <p:ext uri="{BB962C8B-B14F-4D97-AF65-F5344CB8AC3E}">
        <p14:creationId xmlns:p14="http://schemas.microsoft.com/office/powerpoint/2010/main" val="49953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C725BB-6633-A74B-9183-ABB5052AB2EB}" type="slidenum">
              <a:rPr lang="en-LA" smtClean="0"/>
              <a:t>6</a:t>
            </a:fld>
            <a:endParaRPr lang="en-LA"/>
          </a:p>
        </p:txBody>
      </p:sp>
    </p:spTree>
    <p:extLst>
      <p:ext uri="{BB962C8B-B14F-4D97-AF65-F5344CB8AC3E}">
        <p14:creationId xmlns:p14="http://schemas.microsoft.com/office/powerpoint/2010/main" val="2975478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658DD-0364-0343-01AD-4D7A39FF2C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27F729-480C-718C-4C78-D5A697CAC9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D21DD-1387-4A50-8C9C-D2AFC9DE3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F7538-585D-2440-875E-2779B365B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388D3-E9F1-A524-285B-AA3DFD6CE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051636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7675D-517C-90B0-5225-A4F7B2646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E0A77C-BEB8-5DC2-1D1F-AEE72B680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5C938E-70A7-6CED-81C1-38949FCC3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EAA29-A2F4-6729-9B5F-C0ADCB508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F507D-F4E7-5F84-AE44-A27CD24ED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219706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5F820CB-9152-F959-206B-5FF715F5C8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B262CE-01EB-B36E-0F1E-1B76550785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49AD1D-E6A1-DB8C-9903-739A21EE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67E22-CDDB-FAAD-C06A-C30353D29B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52ED60-8785-C45A-D921-0DD48BC846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427638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9748D-E1AE-9765-2C00-B5EBF159D0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401A2-7D45-6D59-9A64-FD178C2AA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543378-97ED-72C9-A108-0A230909D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E8D008-083C-C272-CA41-B8B2AE565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AC93A-C7C9-66BE-1FD0-B96CD518F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923037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BD2089-0C00-A363-2A9E-92820C21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05FF7A-907E-E710-8942-B0B46D9311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BC54C-EAB8-EB7D-003D-86F28E053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41FBE-CD31-9690-9CCC-04EC82406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1A313-2540-8C3C-01F1-3CE16800E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777417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B86E0-DCFF-7CBC-5000-D4BC09D31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E74699-9975-B72E-5C96-69CA55C541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D99CCA-AA10-5550-C418-7CF9AB8D48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DD1971-67F7-4715-7207-8895E6B04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D74566-34A6-CB65-3442-99469AC61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6A4E60-14F1-CE99-F457-F8C611559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657279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9536B-568D-3F47-D129-D1AAAF725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C75F8-29A8-8F68-CEEA-2D2EBA17E6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297CF7-4049-7CFF-75A5-61788E3AF1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6BEC1F-1887-4BEA-091E-1E64BA3B77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3DF5A7-0982-BB8E-DBB3-E438347CAC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5FD74D-BBD4-3512-1583-627CD2959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A0EE08-E9EA-ABFC-D429-1090C22A3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7EB0BC-73F1-2679-1C98-88E3F7728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4113368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60CD9-8A49-E2DE-8B7B-08A36F81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66B5DEA-ED82-F09B-BC5C-5E7091A61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042E9B-6129-0B2E-58FC-57AF5EF65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7A3C13-0CF9-3219-C20A-50CAFB068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817079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454A75-2980-B5FF-B615-EF2926CA4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2A9448-499F-05E4-507C-B62D1C6EC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B24BD-8B0C-F0B1-1C5D-584E6A4E2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2525403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89874-3913-FEEC-A9B6-DD24F6DFE3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9F61A-C2F5-D1AB-DF8C-450277E7E0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E76DAD-E3AE-B0A3-6224-C5DE55B058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501A96-FA31-F0AA-CAD5-8C252CB01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B48D6F-5F0C-3AC4-7949-B5E5A05D4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5900F7-D7BE-92FE-F4F0-14ED68D53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874484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AFC3F-C931-5F40-5A5B-EEE2B8A98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837F97-99FA-E5E1-15B8-0D59DADA25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89B99E-EEBA-569F-6100-A116F9230B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3CEF84-4104-2312-E490-732BB8D14C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8414C4-98EE-989C-85AC-F34F1F50F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B3C33-1D81-AA96-91BD-DF79B6ED6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3771794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686F3F-F403-0096-9EA6-3B2B9DE27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1E8549-A69A-5BBD-6662-4B6183EE5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9D6AC0-20F5-4572-E83C-9307BC36C9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52FDB-6AC8-314D-BD34-C8B46DBCA451}" type="datetimeFigureOut">
              <a:rPr lang="en-TH" smtClean="0"/>
              <a:t>3/18/25</a:t>
            </a:fld>
            <a:endParaRPr lang="en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CD3810-299D-0BE6-F777-74B2AE35CA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DC5AA-6FF9-E0AE-1621-B2B9FF1AE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39051-71F4-5C47-92DA-55AA2D5DE7A7}" type="slidenum">
              <a:rPr lang="en-TH" smtClean="0"/>
              <a:t>‹#›</a:t>
            </a:fld>
            <a:endParaRPr lang="en-TH"/>
          </a:p>
        </p:txBody>
      </p:sp>
    </p:spTree>
    <p:extLst>
      <p:ext uri="{BB962C8B-B14F-4D97-AF65-F5344CB8AC3E}">
        <p14:creationId xmlns:p14="http://schemas.microsoft.com/office/powerpoint/2010/main" val="1154890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9A760-FEAE-4A79-5690-1CE1235E42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01297"/>
            <a:ext cx="914400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lo-LA" sz="60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ຂັ້ນຕອນການເຂົ້່່້າເຖິງແອັບ</a:t>
            </a:r>
            <a:br>
              <a:rPr lang="en-US" sz="60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</a:br>
            <a:r>
              <a:rPr lang="en-TH" b="1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Eolas </a:t>
            </a:r>
            <a:r>
              <a:rPr lang="en-TH" b="1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Medical </a:t>
            </a:r>
          </a:p>
        </p:txBody>
      </p:sp>
    </p:spTree>
    <p:extLst>
      <p:ext uri="{BB962C8B-B14F-4D97-AF65-F5344CB8AC3E}">
        <p14:creationId xmlns:p14="http://schemas.microsoft.com/office/powerpoint/2010/main" val="17151693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qr code with black squares&#10;&#10;AI-generated content may be incorrect.">
            <a:extLst>
              <a:ext uri="{FF2B5EF4-FFF2-40B4-BE49-F238E27FC236}">
                <a16:creationId xmlns:a16="http://schemas.microsoft.com/office/drawing/2014/main" id="{90668E32-57F3-4F98-6D2A-82EE63A10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7303" y="1644356"/>
            <a:ext cx="4427251" cy="4427251"/>
          </a:xfrm>
          <a:prstGeom prst="rect">
            <a:avLst/>
          </a:prstGeom>
        </p:spPr>
      </p:pic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64E07E85-199A-D1D8-B0CE-13CD952AFA1C}"/>
              </a:ext>
            </a:extLst>
          </p:cNvPr>
          <p:cNvSpPr/>
          <p:nvPr/>
        </p:nvSpPr>
        <p:spPr>
          <a:xfrm>
            <a:off x="4244622" y="123685"/>
            <a:ext cx="4614643" cy="1015542"/>
          </a:xfrm>
          <a:prstGeom prst="wedgeRoundRectCallout">
            <a:avLst>
              <a:gd name="adj1" fmla="val -8404"/>
              <a:gd name="adj2" fmla="val 9201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ການເຂົ້າເຖິງຄູ່ມືການໃຊ້ຢາຕ້ານເຊື້ອໃນ ສປປ ລາວ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pic>
        <p:nvPicPr>
          <p:cNvPr id="7" name="Picture 6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EEE30E03-E207-3154-21F4-F500AC64A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153" y="1465243"/>
            <a:ext cx="2306331" cy="50071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E136BD9-CDB9-AB74-62D9-431374F1081F}"/>
              </a:ext>
            </a:extLst>
          </p:cNvPr>
          <p:cNvSpPr/>
          <p:nvPr/>
        </p:nvSpPr>
        <p:spPr>
          <a:xfrm>
            <a:off x="3569464" y="3613532"/>
            <a:ext cx="1586429" cy="17186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A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13F15A2-A8DB-2F9E-4080-C5BE14F8D6BA}"/>
              </a:ext>
            </a:extLst>
          </p:cNvPr>
          <p:cNvSpPr/>
          <p:nvPr/>
        </p:nvSpPr>
        <p:spPr>
          <a:xfrm>
            <a:off x="2886420" y="3007604"/>
            <a:ext cx="727112" cy="60592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A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58DA678-240B-A0CB-FB81-AE3A69F246EC}"/>
              </a:ext>
            </a:extLst>
          </p:cNvPr>
          <p:cNvCxnSpPr>
            <a:cxnSpLocks/>
            <a:stCxn id="9" idx="6"/>
          </p:cNvCxnSpPr>
          <p:nvPr/>
        </p:nvCxnSpPr>
        <p:spPr>
          <a:xfrm>
            <a:off x="3613532" y="3310568"/>
            <a:ext cx="3622646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ular Callout 13">
            <a:extLst>
              <a:ext uri="{FF2B5EF4-FFF2-40B4-BE49-F238E27FC236}">
                <a16:creationId xmlns:a16="http://schemas.microsoft.com/office/drawing/2014/main" id="{F1F789E8-330D-178C-154F-8A16CA869DEA}"/>
              </a:ext>
            </a:extLst>
          </p:cNvPr>
          <p:cNvSpPr/>
          <p:nvPr/>
        </p:nvSpPr>
        <p:spPr>
          <a:xfrm>
            <a:off x="209318" y="1423700"/>
            <a:ext cx="2590326" cy="1583904"/>
          </a:xfrm>
          <a:prstGeom prst="wedgeRoundRectCallout">
            <a:avLst>
              <a:gd name="adj1" fmla="val 52881"/>
              <a:gd name="adj2" fmla="val 6961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ໃຫ້ທ່ານໃຊ້ແອັບເພື່ອສະແກນ ຄິວອາໂຄດ ໃນມືຖືຂອງທ່ານເພື່ອສະແກນ ຄິວອາໂຄດ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86521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9E88C8A-D386-21A6-630A-30F659653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68" y="1205266"/>
            <a:ext cx="2324762" cy="516731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53E8FF-D70D-F49F-089F-2DAB05156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540" y="1205264"/>
            <a:ext cx="2311973" cy="516731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E0FA254-570D-E834-9567-2232003499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3578" y="1120506"/>
            <a:ext cx="2367736" cy="5252070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E92490-A8D0-E02C-EBED-0D0F081A08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32195" y="1205263"/>
            <a:ext cx="2323699" cy="5167313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BE632B79-21DA-7624-580B-6013C8EBF388}"/>
              </a:ext>
            </a:extLst>
          </p:cNvPr>
          <p:cNvSpPr/>
          <p:nvPr/>
        </p:nvSpPr>
        <p:spPr>
          <a:xfrm>
            <a:off x="314810" y="112395"/>
            <a:ext cx="5182703" cy="869738"/>
          </a:xfrm>
          <a:prstGeom prst="wedgeRoundRectCallout">
            <a:avLst>
              <a:gd name="adj1" fmla="val -18923"/>
              <a:gd name="adj2" fmla="val 6978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ພາຍຫລັງສະແກນແລ້ວ ທ່ານກໍ່ຈະຖືກນໍາເຂົ້າໄປສູ່ຄູ່ມືການນໍາໃຊ້ຢາຂອງ ສປປ ລາວ ແບບອັດຕະໂນມັດ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7FC09486-83AE-CAB8-F8C5-AE8F2B2FE2E1}"/>
              </a:ext>
            </a:extLst>
          </p:cNvPr>
          <p:cNvSpPr/>
          <p:nvPr/>
        </p:nvSpPr>
        <p:spPr>
          <a:xfrm>
            <a:off x="135804" y="4474665"/>
            <a:ext cx="2590326" cy="756850"/>
          </a:xfrm>
          <a:prstGeom prst="wedgeRoundRectCallout">
            <a:avLst>
              <a:gd name="adj1" fmla="val -1160"/>
              <a:gd name="adj2" fmla="val 10229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ທ່ານສາມາດພົບຄູ່ມືໄດ້ທີ່ </a:t>
            </a:r>
            <a:r>
              <a:rPr lang="en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Organisation</a:t>
            </a: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F1BED25E-C39B-9D81-40A8-DE6F4DBE0DE8}"/>
              </a:ext>
            </a:extLst>
          </p:cNvPr>
          <p:cNvSpPr/>
          <p:nvPr/>
        </p:nvSpPr>
        <p:spPr>
          <a:xfrm>
            <a:off x="2843442" y="4892510"/>
            <a:ext cx="3161520" cy="1177192"/>
          </a:xfrm>
          <a:prstGeom prst="wedgeRoundRectCallout">
            <a:avLst>
              <a:gd name="adj1" fmla="val -13567"/>
              <a:gd name="adj2" fmla="val -17036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ເມື່ອທ່ານກົດເຂົ້າໄປ ທ່ານກໍ່ຈະພົບຄູ່ມືການໃຊ້ຢາຕ້ານເຊື້ອໃນຜູ້ໃຫຍ່ ແລະ ໃນເດັກນ້ອຍຢູ່ນີ້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35703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402A0-2AE3-5DB3-31F1-EFAA69B7D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70" y="122755"/>
            <a:ext cx="11599843" cy="1045034"/>
          </a:xfrm>
        </p:spPr>
        <p:txBody>
          <a:bodyPr>
            <a:normAutofit/>
          </a:bodyPr>
          <a:lstStyle/>
          <a:p>
            <a:r>
              <a:rPr lang="lo-LA" sz="32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ຖ້າຫາກທ່ານໃດ</a:t>
            </a:r>
            <a:r>
              <a:rPr lang="en-US" sz="32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</a:t>
            </a:r>
            <a:r>
              <a:rPr lang="lo-LA" sz="32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ທີ່ເຄີຍໃຊ້ ແອັບ</a:t>
            </a:r>
            <a:r>
              <a:rPr lang="en-US" sz="32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</a:t>
            </a:r>
            <a:r>
              <a:rPr lang="en-US" sz="3200" dirty="0">
                <a:latin typeface="Phetsarath" panose="02000500000000000000" pitchFamily="2" charset="77"/>
                <a:cs typeface="Phetsarath" panose="02000500000000000000" pitchFamily="2" charset="77"/>
              </a:rPr>
              <a:t> </a:t>
            </a:r>
            <a:r>
              <a:rPr lang="en-US" sz="3200" dirty="0" err="1">
                <a:latin typeface="Phetsarath" panose="02000500000000000000" pitchFamily="2" charset="77"/>
                <a:cs typeface="Phetsarath" panose="02000500000000000000" pitchFamily="2" charset="77"/>
              </a:rPr>
              <a:t>MicroGuide</a:t>
            </a:r>
            <a:r>
              <a:rPr lang="lo-LA" sz="32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ມາກ່ອນແລ້ວ</a:t>
            </a:r>
            <a:endParaRPr lang="en-TH" sz="320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8" name="Picture 7" descr="A screenshot of a phone&#10;&#10;AI-generated content may be incorrect.">
            <a:extLst>
              <a:ext uri="{FF2B5EF4-FFF2-40B4-BE49-F238E27FC236}">
                <a16:creationId xmlns:a16="http://schemas.microsoft.com/office/drawing/2014/main" id="{50570E89-7D12-4E23-4FCD-281B16582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29" y="1470350"/>
            <a:ext cx="2424768" cy="51673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C9E5B4-E42D-9A7E-001A-5922F764AF59}"/>
              </a:ext>
            </a:extLst>
          </p:cNvPr>
          <p:cNvSpPr txBox="1">
            <a:spLocks/>
          </p:cNvSpPr>
          <p:nvPr/>
        </p:nvSpPr>
        <p:spPr>
          <a:xfrm>
            <a:off x="3264077" y="1357460"/>
            <a:ext cx="6172200" cy="48736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ໃຫ້ທ່ານເປີດເຂົ້າໄປໃນແອັບດັ່ງກ່າວ ມັນຈະມີຂໍ້ຄວາມຟ້ອງຂື້ນມາວ່າ ຄູ່ມືຂອງທ່ານຍ້າຍໄປຢູ່ໃນແອັບ </a:t>
            </a:r>
            <a:r>
              <a:rPr lang="en-LA" sz="1800" dirty="0">
                <a:latin typeface="Phetsarath" panose="02000500000000000000" pitchFamily="2" charset="77"/>
                <a:cs typeface="Phetsarath" panose="02000500000000000000" pitchFamily="2" charset="77"/>
              </a:rPr>
              <a:t>Eolas Medical</a:t>
            </a: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ແລ້ວ</a:t>
            </a:r>
            <a:endParaRPr lang="en-LA" sz="1800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ໃຫ້ທ່ານດາວໂຫລດແອັບດັ່ງກ່າວ ໂດຍປະຕິບັດຕາມຂັ້ນຕອນທີ່ກ່າວມາກ່ອນຫນ້ານີ້</a:t>
            </a:r>
            <a:endParaRPr lang="en-LA" sz="1800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ພາຍຫລັງທີ່ທ່ານລົງຖະບຽນລຽບລ້ອຍແລ້ວ ໃຫທ່ານກັບເຂົ້າໄປແອັບ </a:t>
            </a:r>
            <a:r>
              <a:rPr lang="en-US" sz="1800" dirty="0" err="1">
                <a:latin typeface="Phetsarath" panose="02000500000000000000" pitchFamily="2" charset="77"/>
                <a:cs typeface="Phetsarath" panose="02000500000000000000" pitchFamily="2" charset="77"/>
              </a:rPr>
              <a:t>MicroGuide</a:t>
            </a:r>
            <a:r>
              <a:rPr lang="en-US" sz="1800" dirty="0">
                <a:latin typeface="Phetsarath" panose="02000500000000000000" pitchFamily="2" charset="77"/>
                <a:cs typeface="Phetsarath" panose="02000500000000000000" pitchFamily="2" charset="77"/>
              </a:rPr>
              <a:t> </a:t>
            </a: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ຄືນ ແລະ ກົດບ່ອນນີ້ </a:t>
            </a:r>
            <a:endParaRPr lang="en-LA" sz="1800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ແລ້ວທ່ານກໍ່ຈະສາມາດເຂົ້າເຖິງຄູ່ມືໄດ້ຄືເກົ່າ ແຕ່ຢູ່ໃນແອັບ </a:t>
            </a:r>
            <a:r>
              <a:rPr lang="en-LA" sz="1800" dirty="0">
                <a:latin typeface="Phetsarath" panose="02000500000000000000" pitchFamily="2" charset="77"/>
                <a:cs typeface="Phetsarath" panose="02000500000000000000" pitchFamily="2" charset="77"/>
              </a:rPr>
              <a:t>Eolas Medical</a:t>
            </a: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ແທນ</a:t>
            </a:r>
            <a:endParaRPr lang="en-LA" sz="1800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ສໍາລັບທ່ານທີ່ເຄີຍໃຊ້ ແອັບ </a:t>
            </a:r>
            <a:r>
              <a:rPr lang="en-US" sz="1800" dirty="0" err="1">
                <a:latin typeface="Phetsarath" panose="02000500000000000000" pitchFamily="2" charset="77"/>
                <a:cs typeface="Phetsarath" panose="02000500000000000000" pitchFamily="2" charset="77"/>
              </a:rPr>
              <a:t>MicroGuide</a:t>
            </a:r>
            <a:r>
              <a:rPr lang="lo-LA" sz="1800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ແລ້ວ ແມ່ນບໍ່ຈໍາເປັນຕ້ອງສະແກນ ຄິວອາໂຄດກໍ່ໄດ້ ແຕ່ທ່ານກໍ່ສາມາດເຂົ້າເຖິງຄູ່ມືໂດຍການສະແກນຄິວອາໂຄດໄດ້ເຊັ່ນດຽວກັນ</a:t>
            </a:r>
            <a:endParaRPr lang="en-LA" sz="1800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942A32-4FF8-CA5B-D106-8AE0CEFA46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0835" y="1324265"/>
            <a:ext cx="2424768" cy="5389598"/>
          </a:xfrm>
          <a:prstGeom prst="rect">
            <a:avLst/>
          </a:prstGeom>
          <a:ln>
            <a:solidFill>
              <a:srgbClr val="002060"/>
            </a:solidFill>
          </a:ln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1A90900-B50E-2F67-2421-8D5489A8E920}"/>
              </a:ext>
            </a:extLst>
          </p:cNvPr>
          <p:cNvCxnSpPr>
            <a:cxnSpLocks/>
          </p:cNvCxnSpPr>
          <p:nvPr/>
        </p:nvCxnSpPr>
        <p:spPr>
          <a:xfrm flipH="1" flipV="1">
            <a:off x="2755723" y="3138311"/>
            <a:ext cx="721255" cy="66604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56CF702-E0CA-CA6D-90E3-49074B0270F7}"/>
              </a:ext>
            </a:extLst>
          </p:cNvPr>
          <p:cNvCxnSpPr>
            <a:cxnSpLocks/>
          </p:cNvCxnSpPr>
          <p:nvPr/>
        </p:nvCxnSpPr>
        <p:spPr>
          <a:xfrm>
            <a:off x="9021103" y="4498622"/>
            <a:ext cx="540586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4568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C93C2-815A-7626-7BD2-C62B0BEC5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7881"/>
            <a:ext cx="10515600" cy="342794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lo-LA" sz="3600" dirty="0">
                <a:latin typeface="Phetsarath" panose="02000500000000000000" pitchFamily="2" charset="77"/>
                <a:cs typeface="Phetsarath" panose="02000500000000000000" pitchFamily="2" charset="77"/>
              </a:rPr>
              <a:t>ຖ້າທ່ານຕ້ອງການຂໍ້ມູນເພີ່ມເຕີມກ່ຽວກັບການນໍາໃຊ້ແອັບ, </a:t>
            </a:r>
            <a:br>
              <a:rPr lang="en-US" sz="3600" dirty="0">
                <a:latin typeface="Phetsarath" panose="02000500000000000000" pitchFamily="2" charset="77"/>
                <a:cs typeface="Phetsarath" panose="02000500000000000000" pitchFamily="2" charset="77"/>
              </a:rPr>
            </a:br>
            <a:r>
              <a:rPr lang="lo-LA" sz="3600" dirty="0">
                <a:latin typeface="Phetsarath" panose="02000500000000000000" pitchFamily="2" charset="77"/>
                <a:cs typeface="Phetsarath" panose="02000500000000000000" pitchFamily="2" charset="77"/>
              </a:rPr>
              <a:t>ທ່ານສາມາດພົວພັນຫາ ດຣ ວິລະດາ ຈັນສະມຸດ ໄດ້ທີ່</a:t>
            </a:r>
            <a:r>
              <a:rPr lang="en-US" sz="3600" dirty="0">
                <a:latin typeface="Phetsarath" panose="02000500000000000000" pitchFamily="2" charset="77"/>
                <a:cs typeface="Phetsarath" panose="02000500000000000000" pitchFamily="2" charset="77"/>
              </a:rPr>
              <a:t>:</a:t>
            </a:r>
            <a:br>
              <a:rPr lang="lo-LA" dirty="0">
                <a:latin typeface="Phetsarath" panose="02000500000000000000" pitchFamily="2" charset="77"/>
                <a:cs typeface="Phetsarath" panose="02000500000000000000" pitchFamily="2" charset="77"/>
              </a:rPr>
            </a:br>
            <a:r>
              <a:rPr lang="en-US" dirty="0">
                <a:latin typeface="Phetsarath" panose="02000500000000000000" pitchFamily="2" charset="77"/>
                <a:cs typeface="Phetsarath" panose="02000500000000000000" pitchFamily="2" charset="77"/>
              </a:rPr>
              <a:t>WhatsApp: 020 58288656</a:t>
            </a:r>
            <a:br>
              <a:rPr lang="en-US" dirty="0">
                <a:latin typeface="Phetsarath" panose="02000500000000000000" pitchFamily="2" charset="77"/>
                <a:cs typeface="Phetsarath" panose="02000500000000000000" pitchFamily="2" charset="77"/>
              </a:rPr>
            </a:br>
            <a:r>
              <a:rPr lang="en-US" dirty="0">
                <a:latin typeface="Phetsarath" panose="02000500000000000000" pitchFamily="2" charset="77"/>
                <a:cs typeface="Phetsarath" panose="02000500000000000000" pitchFamily="2" charset="77"/>
              </a:rPr>
              <a:t>Email: </a:t>
            </a:r>
            <a:r>
              <a:rPr lang="en-US" dirty="0" err="1">
                <a:latin typeface="Phetsarath" panose="02000500000000000000" pitchFamily="2" charset="77"/>
                <a:cs typeface="Phetsarath" panose="02000500000000000000" pitchFamily="2" charset="77"/>
              </a:rPr>
              <a:t>vilada@tropmedres.ac</a:t>
            </a: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16847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6EAB1-7E2D-FB1F-A46C-4C6B7910C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785" y="0"/>
            <a:ext cx="10515600" cy="1103034"/>
          </a:xfrm>
        </p:spPr>
        <p:txBody>
          <a:bodyPr>
            <a:normAutofit fontScale="90000"/>
          </a:bodyPr>
          <a:lstStyle/>
          <a:p>
            <a:pPr algn="ctr"/>
            <a:r>
              <a:rPr lang="lo-LA" sz="4000" b="1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ການເຂົ້າເຖິງຄູ່ມືການນໍາໃຊ້ຢາຕ້ານເຊື້ອຂອງ ສປປ ລາວ</a:t>
            </a:r>
            <a:endParaRPr lang="en-US" sz="4000" b="1" dirty="0">
              <a:solidFill>
                <a:srgbClr val="002060"/>
              </a:solidFill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92100C-ED58-7BFD-68B9-5EC7A6C36B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38795" y="1178699"/>
            <a:ext cx="2465962" cy="34002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F7753EA-C245-AFD0-ED54-966A22E13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03" y="4169565"/>
            <a:ext cx="1253469" cy="26884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6E0EDD-6B9C-BD88-8221-52F95036CC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9179" y="4190798"/>
            <a:ext cx="1253470" cy="26672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F9DD66-228C-F0F4-AAD4-8F4F775DAD17}"/>
              </a:ext>
            </a:extLst>
          </p:cNvPr>
          <p:cNvSpPr txBox="1"/>
          <p:nvPr/>
        </p:nvSpPr>
        <p:spPr>
          <a:xfrm>
            <a:off x="171674" y="937934"/>
            <a:ext cx="39276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lo-LA" sz="2000" dirty="0">
                <a:latin typeface="Phetsarath" panose="02000500000000000000" pitchFamily="2" charset="77"/>
                <a:cs typeface="Phetsarath" panose="02000500000000000000" pitchFamily="2" charset="77"/>
              </a:rPr>
              <a:t>ເລີ່ມມີການນໍາໃຊ້ໃນເດືອນມັງກອນ 2021 </a:t>
            </a:r>
          </a:p>
          <a:p>
            <a:pPr algn="ctr"/>
            <a:r>
              <a:rPr lang="lo-LA" sz="2000" dirty="0">
                <a:latin typeface="Phetsarath" panose="02000500000000000000" pitchFamily="2" charset="77"/>
                <a:cs typeface="Phetsarath" panose="02000500000000000000" pitchFamily="2" charset="77"/>
              </a:rPr>
              <a:t>ໃນໂຮງໝໍ 7 ແຫ່ງ</a:t>
            </a:r>
            <a:endParaRPr lang="en-US" sz="2000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9" name="Picture 8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6791F33F-4FF9-0A0D-BDBD-8D0F1001BD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5895" y="3430856"/>
            <a:ext cx="7555423" cy="246596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5AC8A03-1654-927C-5BD4-D1C7B7A4D9C1}"/>
              </a:ext>
            </a:extLst>
          </p:cNvPr>
          <p:cNvSpPr txBox="1"/>
          <p:nvPr/>
        </p:nvSpPr>
        <p:spPr>
          <a:xfrm>
            <a:off x="4524014" y="6070672"/>
            <a:ext cx="6493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o-LA" dirty="0">
                <a:latin typeface="Phetsarath" panose="02000500000000000000" pitchFamily="2" charset="77"/>
                <a:cs typeface="Phetsarath" panose="02000500000000000000" pitchFamily="2" charset="77"/>
              </a:rPr>
              <a:t>ໃນປີ 2023 ແຈກຢາຍຄູ່ມືແລະເຝິກອົບຮົມການນໍາໃຊ ແອັບ ໃຫ້ໂຮງໝໍສູນກາງ,</a:t>
            </a:r>
          </a:p>
          <a:p>
            <a:pPr algn="ctr"/>
            <a:r>
              <a:rPr lang="lo-LA" dirty="0">
                <a:latin typeface="Phetsarath" panose="02000500000000000000" pitchFamily="2" charset="77"/>
                <a:cs typeface="Phetsarath" panose="02000500000000000000" pitchFamily="2" charset="77"/>
              </a:rPr>
              <a:t>ໂຮງໝໍແຂວງ ແລະ ພາກສ່ວນເອກະຊົນໃນທົ່ວປະເທດ</a:t>
            </a:r>
            <a:endParaRPr lang="en-US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034A8-E8EC-CD85-65A6-1CC3B20EAF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90947" y="892119"/>
            <a:ext cx="5745318" cy="2364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259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02157-FB54-1961-8E93-757394D95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o-LA" sz="28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ເປັນຫຍັງເຮົາຈິ່ງປ່ຽນຈາກ </a:t>
            </a:r>
            <a:r>
              <a:rPr lang="en-US" sz="2800" b="1" kern="100" dirty="0" err="1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MicroGuide</a:t>
            </a:r>
            <a:r>
              <a:rPr lang="en-US" sz="28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</a:t>
            </a:r>
            <a:r>
              <a:rPr lang="lo-LA" sz="28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ເປັນ</a:t>
            </a:r>
            <a:r>
              <a:rPr lang="en-LA" sz="2800" b="1" kern="100" dirty="0">
                <a:solidFill>
                  <a:srgbClr val="002060"/>
                </a:solidFill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</a:t>
            </a:r>
            <a:r>
              <a:rPr lang="en-LA" sz="2800" b="1" dirty="0">
                <a:solidFill>
                  <a:srgbClr val="002060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Eolas Medical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861A34-2260-6A9C-DB0B-D2170DCB3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ຄວາມຫມັ້ນຄົງ, ທ່ຽງຕົງ ຂອງແອັບ</a:t>
            </a: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ຕອບສະຫນອງຄູ່ມື ແລະ ຂໍ້ມູນທີ່ຫລາກຫລາຍຂື້ນ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ເຂົ້າເຖິງງ່າຍ</a:t>
            </a:r>
            <a:r>
              <a:rPr lang="en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, </a:t>
            </a: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ບໍ່ຕ້ອງການລະຫັດຜ່ານ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ຍັງຄົງບໍ່ເສຍຄ່າ ແລະ ບໍ່ຕ້ອງການອິນເຕີເນັດເວລາໃຊ້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83299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C9687E-92A8-969B-787D-6504D8FC7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o-LA" sz="32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ສິ່ງທີ່ຕ້ອງການເພື່ອສາມາດນໍາໃຊ້</a:t>
            </a:r>
            <a:r>
              <a:rPr lang="lo-LA" sz="32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DokChampa" panose="020B0604020202020204" pitchFamily="34" charset="-34"/>
              </a:rPr>
              <a:t> </a:t>
            </a:r>
            <a:r>
              <a:rPr lang="en-LA" sz="3200" b="1" dirty="0">
                <a:solidFill>
                  <a:srgbClr val="002060"/>
                </a:solidFill>
              </a:rPr>
              <a:t>Eolas Medical </a:t>
            </a:r>
            <a:r>
              <a:rPr lang="lo-LA" sz="3200" b="1" kern="100" dirty="0">
                <a:solidFill>
                  <a:srgbClr val="002060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ໄດ້</a:t>
            </a:r>
            <a:br>
              <a:rPr lang="en-LA" sz="32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 Unicode MS" panose="020B0604020202020204" pitchFamily="34" charset="-128"/>
              </a:rPr>
            </a:br>
            <a:r>
              <a:rPr lang="en-LA" sz="32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961408-7776-FC50-395F-F340B804B5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ຕ້ອງດາວໂຫລດແອັບນີ້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ຕ້ອງມີອີເມວ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ສ້າງລະຫັດຜ່ານຂອງໂຕເອງ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ປະຕິບັກຕາມຂັ້ນຕອນການລົງຖະບຽນແບບງ່າຍໆ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ສະແກນ </a:t>
            </a:r>
            <a:r>
              <a:rPr lang="en-LA" dirty="0">
                <a:latin typeface="Phetsarath" panose="02000500000000000000" pitchFamily="2" charset="77"/>
                <a:cs typeface="Phetsarath" panose="02000500000000000000" pitchFamily="2" charset="77"/>
              </a:rPr>
              <a:t>QR code </a:t>
            </a:r>
            <a:r>
              <a:rPr lang="lo-LA" kern="100" dirty="0"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ທີ່ມີໃຫ້ເພຶ່ອເຂົ້່່າເຖິງແອັບ</a:t>
            </a:r>
            <a:endParaRPr lang="en-LA" kern="100" dirty="0"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endParaRPr lang="en-LA" dirty="0"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54876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9DAAC8-2391-81E7-8A52-4F825E3845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2" y="992717"/>
            <a:ext cx="2368349" cy="5069441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7F28AC6-13DE-9B7A-40E8-9FEE9221B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170" y="994464"/>
            <a:ext cx="2325632" cy="51007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DDAB87-2605-544F-A72B-9E912E036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619" y="987580"/>
            <a:ext cx="2359466" cy="5100756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BF09C9-2AA4-901A-403F-A3EF748A0E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9020" y="986476"/>
            <a:ext cx="2348595" cy="507568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BE0DF6-800D-39A9-73C8-02F7FF0CD9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8755" y="986476"/>
            <a:ext cx="2374490" cy="510075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9B3E7A4-1054-CF38-E4FC-D719154D1A66}"/>
              </a:ext>
            </a:extLst>
          </p:cNvPr>
          <p:cNvSpPr/>
          <p:nvPr/>
        </p:nvSpPr>
        <p:spPr>
          <a:xfrm>
            <a:off x="84836" y="2862470"/>
            <a:ext cx="2260798" cy="795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H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2501F8-5124-3AD5-5056-0EC04155DB85}"/>
              </a:ext>
            </a:extLst>
          </p:cNvPr>
          <p:cNvSpPr/>
          <p:nvPr/>
        </p:nvSpPr>
        <p:spPr>
          <a:xfrm>
            <a:off x="84836" y="2118732"/>
            <a:ext cx="2260798" cy="535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A"/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9D1DECDF-0D41-62C8-7393-1E66B147E644}"/>
              </a:ext>
            </a:extLst>
          </p:cNvPr>
          <p:cNvSpPr/>
          <p:nvPr/>
        </p:nvSpPr>
        <p:spPr>
          <a:xfrm>
            <a:off x="7868356" y="5452946"/>
            <a:ext cx="1387155" cy="256478"/>
          </a:xfrm>
          <a:prstGeom prst="wedgeRoundRectCallout">
            <a:avLst>
              <a:gd name="adj1" fmla="val -21313"/>
              <a:gd name="adj2" fmla="val -25884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ກົດບ່ອນນີ້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12E44CB6-5996-8E51-1EFD-26BBA97C2E00}"/>
              </a:ext>
            </a:extLst>
          </p:cNvPr>
          <p:cNvSpPr/>
          <p:nvPr/>
        </p:nvSpPr>
        <p:spPr>
          <a:xfrm>
            <a:off x="6287912" y="60848"/>
            <a:ext cx="4018843" cy="734993"/>
          </a:xfrm>
          <a:prstGeom prst="wedgeRoundRectCallout">
            <a:avLst>
              <a:gd name="adj1" fmla="val 43695"/>
              <a:gd name="adj2" fmla="val 50841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ກົດບ່ອນນີ້ເພຶ່ອ</a:t>
            </a:r>
            <a:r>
              <a:rPr lang="lo-LA" sz="20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ສ້າງບັນຊີຂອງຕົນເອງ</a:t>
            </a:r>
            <a:r>
              <a:rPr lang="en-LA" sz="2000" dirty="0">
                <a:solidFill>
                  <a:schemeClr val="tx1"/>
                </a:solidFill>
                <a:effectLst/>
                <a:latin typeface="Phetsarath" panose="02000500000000000000" pitchFamily="2" charset="77"/>
                <a:cs typeface="Phetsarath" panose="02000500000000000000" pitchFamily="2" charset="77"/>
              </a:rPr>
              <a:t> 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3294DE34-19A3-F6F9-0C2F-0604A44EA636}"/>
              </a:ext>
            </a:extLst>
          </p:cNvPr>
          <p:cNvSpPr/>
          <p:nvPr/>
        </p:nvSpPr>
        <p:spPr>
          <a:xfrm>
            <a:off x="487442" y="77806"/>
            <a:ext cx="4265180" cy="734993"/>
          </a:xfrm>
          <a:prstGeom prst="wedgeRoundRectCallout">
            <a:avLst>
              <a:gd name="adj1" fmla="val -33921"/>
              <a:gd name="adj2" fmla="val 117517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ໃຫ້ທ່ານດາວໂຫລດແອັບ </a:t>
            </a:r>
            <a:r>
              <a:rPr lang="en-LA" sz="2000" dirty="0">
                <a:solidFill>
                  <a:schemeClr val="tx1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Eolas Medical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EBB76BFC-9CF9-C4D9-563F-EE800233B264}"/>
              </a:ext>
            </a:extLst>
          </p:cNvPr>
          <p:cNvSpPr/>
          <p:nvPr/>
        </p:nvSpPr>
        <p:spPr>
          <a:xfrm>
            <a:off x="4959572" y="1535289"/>
            <a:ext cx="2231450" cy="583443"/>
          </a:xfrm>
          <a:prstGeom prst="wedgeRoundRectCallout">
            <a:avLst>
              <a:gd name="adj1" fmla="val -2854"/>
              <a:gd name="adj2" fmla="val 13317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ນີ້ຄືສັນຍາລັກຂອງແອັບ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115535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5E6C2C-163B-1935-DC20-100B7E5DC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701" y="1466499"/>
            <a:ext cx="2400173" cy="515592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7572C9-1620-738B-0DBB-0A93DA63A6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1841" y="1450219"/>
            <a:ext cx="2400172" cy="519871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B0D151D-C656-08DB-95DC-ECB178478C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796" y="1512264"/>
            <a:ext cx="2400174" cy="51673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B7BDEBD-D5D6-2A57-75E7-D1C156AA49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35676" y="1512264"/>
            <a:ext cx="2400174" cy="511772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434B7D69-D609-C8C2-9F66-ADDBCDE91F69}"/>
              </a:ext>
            </a:extLst>
          </p:cNvPr>
          <p:cNvSpPr/>
          <p:nvPr/>
        </p:nvSpPr>
        <p:spPr>
          <a:xfrm>
            <a:off x="833036" y="5195194"/>
            <a:ext cx="1875818" cy="646331"/>
          </a:xfrm>
          <a:prstGeom prst="wedgeRoundRectCallout">
            <a:avLst>
              <a:gd name="adj1" fmla="val -32898"/>
              <a:gd name="adj2" fmla="val -28767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ຕື່ມນາມສະກຸນ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830B0EAA-637D-7869-1EEB-829EFFA8B344}"/>
              </a:ext>
            </a:extLst>
          </p:cNvPr>
          <p:cNvSpPr/>
          <p:nvPr/>
        </p:nvSpPr>
        <p:spPr>
          <a:xfrm>
            <a:off x="84251" y="661996"/>
            <a:ext cx="1559353" cy="587501"/>
          </a:xfrm>
          <a:prstGeom prst="wedgeRoundRectCallout">
            <a:avLst>
              <a:gd name="adj1" fmla="val 15448"/>
              <a:gd name="adj2" fmla="val 31209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ຕື່ມຊື່ຂອງທ່ານ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4B8A7B23-3F85-9D9D-279F-858B463E75E5}"/>
              </a:ext>
            </a:extLst>
          </p:cNvPr>
          <p:cNvSpPr/>
          <p:nvPr/>
        </p:nvSpPr>
        <p:spPr>
          <a:xfrm>
            <a:off x="2407210" y="612591"/>
            <a:ext cx="2400174" cy="587500"/>
          </a:xfrm>
          <a:prstGeom prst="wedgeRoundRectCallout">
            <a:avLst>
              <a:gd name="adj1" fmla="val 17637"/>
              <a:gd name="adj2" fmla="val 29830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ຕື່ມອີເມວຂອງທ່ານ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4208E138-A4B7-D8DF-6D2A-6D5D6904401F}"/>
              </a:ext>
            </a:extLst>
          </p:cNvPr>
          <p:cNvSpPr/>
          <p:nvPr/>
        </p:nvSpPr>
        <p:spPr>
          <a:xfrm>
            <a:off x="5767220" y="4022429"/>
            <a:ext cx="4562114" cy="2299349"/>
          </a:xfrm>
          <a:prstGeom prst="wedgeRoundRectCallout">
            <a:avLst>
              <a:gd name="adj1" fmla="val -23708"/>
              <a:gd name="adj2" fmla="val -11094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 algn="ctr"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ສ້າງລະຫັດຜ່ານໂດຍມີເງື່ອນໄຂດັ່ງນີ້</a:t>
            </a: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1.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ລະຫັດຜ່ານຢ່າງຫນ້ອຍ </a:t>
            </a:r>
            <a:r>
              <a:rPr lang="en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8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ໂຕ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2.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ອັກສອນພາສາອັງກິດໂຕໄຫຍ່ຢ່າງຫນ້ອຍ </a:t>
            </a:r>
            <a:r>
              <a:rPr lang="en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1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ໂຕ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3.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ອັກສອນພາສາອັງກິດໂຕນ້ອຍຢ່າງຫນ້ອຍ </a:t>
            </a:r>
            <a:r>
              <a:rPr lang="en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1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ໂຕ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4.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ໂຕເລກຢ່າງຫນ້ອຍ </a:t>
            </a:r>
            <a:r>
              <a:rPr lang="en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1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ໂຕ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5.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ສັນຍາລັກຢ່າງຫນ້ອຍ </a:t>
            </a:r>
            <a:r>
              <a:rPr lang="en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1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ໂຕ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 algn="ctr">
              <a:lnSpc>
                <a:spcPct val="150000"/>
              </a:lnSpc>
            </a:pPr>
            <a:r>
              <a:rPr lang="en-LA" sz="1600" dirty="0">
                <a:solidFill>
                  <a:schemeClr val="tx1"/>
                </a:solidFill>
                <a:latin typeface="Phetsarath" panose="02000500000000000000" pitchFamily="2" charset="77"/>
                <a:cs typeface="Phetsarath" panose="02000500000000000000" pitchFamily="2" charset="77"/>
              </a:rPr>
              <a:t> </a:t>
            </a: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62D9CF9A-8176-F7AA-9DE5-566494B5305E}"/>
              </a:ext>
            </a:extLst>
          </p:cNvPr>
          <p:cNvSpPr/>
          <p:nvPr/>
        </p:nvSpPr>
        <p:spPr>
          <a:xfrm>
            <a:off x="8498856" y="637822"/>
            <a:ext cx="3608891" cy="587501"/>
          </a:xfrm>
          <a:prstGeom prst="wedgeRoundRectCallout">
            <a:avLst>
              <a:gd name="adj1" fmla="val 701"/>
              <a:gd name="adj2" fmla="val 32250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ໃສ່ລະຫັດຜ່ານທີ່ທ່ານສ້າງແລ້ວ ຄືນອີກ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3F127E-EAF4-D36E-213C-507CCE54E5F1}"/>
              </a:ext>
            </a:extLst>
          </p:cNvPr>
          <p:cNvSpPr txBox="1"/>
          <p:nvPr/>
        </p:nvSpPr>
        <p:spPr>
          <a:xfrm>
            <a:off x="2062523" y="423668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LA" sz="3600" dirty="0"/>
              <a:t>👆🏻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DDC75B-7E10-967E-46B1-3408F99A6051}"/>
              </a:ext>
            </a:extLst>
          </p:cNvPr>
          <p:cNvSpPr txBox="1"/>
          <p:nvPr/>
        </p:nvSpPr>
        <p:spPr>
          <a:xfrm>
            <a:off x="4861575" y="337609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LA" sz="3600" dirty="0"/>
              <a:t>👆🏻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517E544-DD96-5BA0-D6BA-54EEC9113CB4}"/>
              </a:ext>
            </a:extLst>
          </p:cNvPr>
          <p:cNvSpPr txBox="1"/>
          <p:nvPr/>
        </p:nvSpPr>
        <p:spPr>
          <a:xfrm>
            <a:off x="10520063" y="364417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LA" sz="3600" dirty="0"/>
              <a:t>👆🏻</a:t>
            </a:r>
          </a:p>
        </p:txBody>
      </p:sp>
    </p:spTree>
    <p:extLst>
      <p:ext uri="{BB962C8B-B14F-4D97-AF65-F5344CB8AC3E}">
        <p14:creationId xmlns:p14="http://schemas.microsoft.com/office/powerpoint/2010/main" val="156447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2C21C3-5E68-0724-A0A7-32A414195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208" y="1302408"/>
            <a:ext cx="2341043" cy="505936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B3F976-57F6-4139-CB08-1B102C5F7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046" y="1316112"/>
            <a:ext cx="2336654" cy="505301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FECA6F2-225E-2336-165C-2A140D4567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322" y="1288704"/>
            <a:ext cx="2352263" cy="5086770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1A0E1C5B-91B7-AE89-85E0-ECB335616D6F}"/>
              </a:ext>
            </a:extLst>
          </p:cNvPr>
          <p:cNvSpPr/>
          <p:nvPr/>
        </p:nvSpPr>
        <p:spPr>
          <a:xfrm>
            <a:off x="127190" y="1944547"/>
            <a:ext cx="4247971" cy="900253"/>
          </a:xfrm>
          <a:prstGeom prst="wedgeRoundRectCallout">
            <a:avLst>
              <a:gd name="adj1" fmla="val 2919"/>
              <a:gd name="adj2" fmla="val 8689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ທ່ານຈະໄດ້ຮັບອີເມວຈາກ </a:t>
            </a:r>
            <a:r>
              <a:rPr lang="en-US" sz="2000" kern="100" dirty="0" err="1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Eolas</a:t>
            </a:r>
            <a:r>
              <a:rPr lang="en-US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medical, </a:t>
            </a:r>
          </a:p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ໃຫ້ທ່ານເຂົ້າໄປອີເມວຂອງທ່ານ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E53C1EA-8F39-FA9B-398E-81030D5EDFE0}"/>
              </a:ext>
            </a:extLst>
          </p:cNvPr>
          <p:cNvSpPr/>
          <p:nvPr/>
        </p:nvSpPr>
        <p:spPr>
          <a:xfrm>
            <a:off x="5497417" y="4285561"/>
            <a:ext cx="958468" cy="48474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CFE74A-9E34-382C-378E-140CE3637DE1}"/>
              </a:ext>
            </a:extLst>
          </p:cNvPr>
          <p:cNvSpPr txBox="1"/>
          <p:nvPr/>
        </p:nvSpPr>
        <p:spPr>
          <a:xfrm>
            <a:off x="9852217" y="346485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LA" sz="3600" dirty="0"/>
              <a:t>👆🏻</a:t>
            </a:r>
          </a:p>
        </p:txBody>
      </p: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684556C2-737D-143E-29F9-E65A0F475E54}"/>
              </a:ext>
            </a:extLst>
          </p:cNvPr>
          <p:cNvCxnSpPr>
            <a:cxnSpLocks/>
          </p:cNvCxnSpPr>
          <p:nvPr/>
        </p:nvCxnSpPr>
        <p:spPr>
          <a:xfrm flipV="1">
            <a:off x="6455885" y="2680390"/>
            <a:ext cx="2379643" cy="1836526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DFEECD28-3ECD-79C1-7F08-8DE474603753}"/>
              </a:ext>
            </a:extLst>
          </p:cNvPr>
          <p:cNvSpPr/>
          <p:nvPr/>
        </p:nvSpPr>
        <p:spPr>
          <a:xfrm>
            <a:off x="1585732" y="286537"/>
            <a:ext cx="5254763" cy="612648"/>
          </a:xfrm>
          <a:prstGeom prst="wedgeRoundRectCallout">
            <a:avLst>
              <a:gd name="adj1" fmla="val 16942"/>
              <a:gd name="adj2" fmla="val 10856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ທ່ານຈະພົບເຫັນລະຫັດຕົວເລກທີ່ທາງແອັບໄດ້ ສົ່ງມາໃຫ້</a:t>
            </a:r>
            <a:endParaRPr lang="en-LA" sz="2000" dirty="0">
              <a:solidFill>
                <a:schemeClr val="tx1"/>
              </a:solidFill>
              <a:latin typeface="Phetsarath" panose="02000500000000000000" pitchFamily="2" charset="77"/>
              <a:cs typeface="Phetsarath" panose="02000500000000000000" pitchFamily="2" charset="77"/>
            </a:endParaRPr>
          </a:p>
        </p:txBody>
      </p:sp>
      <p:sp>
        <p:nvSpPr>
          <p:cNvPr id="11" name="Rounded Rectangular Callout 10">
            <a:extLst>
              <a:ext uri="{FF2B5EF4-FFF2-40B4-BE49-F238E27FC236}">
                <a16:creationId xmlns:a16="http://schemas.microsoft.com/office/drawing/2014/main" id="{A246011E-3B21-E53C-919C-E555DDA94D60}"/>
              </a:ext>
            </a:extLst>
          </p:cNvPr>
          <p:cNvSpPr/>
          <p:nvPr/>
        </p:nvSpPr>
        <p:spPr>
          <a:xfrm>
            <a:off x="7507111" y="307093"/>
            <a:ext cx="4605866" cy="612648"/>
          </a:xfrm>
          <a:prstGeom prst="wedgeRoundRectCallout">
            <a:avLst>
              <a:gd name="adj1" fmla="val -2696"/>
              <a:gd name="adj2" fmla="val 10119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ໃຫ້ທ່ານຕື່ມລະຫັດດັ່ງກ່າວລົງໄປໃນແອັບຂອງທ່ານ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90604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196987-148E-7DD0-44F5-F3A3AC42E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577" y="1690688"/>
            <a:ext cx="2400172" cy="51673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7FA88825-4AC7-8928-D7A4-C28209AB9033}"/>
              </a:ext>
            </a:extLst>
          </p:cNvPr>
          <p:cNvSpPr/>
          <p:nvPr/>
        </p:nvSpPr>
        <p:spPr>
          <a:xfrm>
            <a:off x="191910" y="386364"/>
            <a:ext cx="4594579" cy="636394"/>
          </a:xfrm>
          <a:prstGeom prst="wedgeRoundRectCallout">
            <a:avLst>
              <a:gd name="adj1" fmla="val -5463"/>
              <a:gd name="adj2" fmla="val 23998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ຈາກນັ້ນແມ່ນໃຫ້ທ່ານລົງຖະບຽນຂໍ້ມູນຂອງທ່ານ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94CC97-EA57-EA13-56A3-C4A233C80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9711" y="1690688"/>
            <a:ext cx="2356759" cy="5104682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2E4F36D3-AAFC-5856-CE65-F056C0F24B08}"/>
              </a:ext>
            </a:extLst>
          </p:cNvPr>
          <p:cNvSpPr/>
          <p:nvPr/>
        </p:nvSpPr>
        <p:spPr>
          <a:xfrm>
            <a:off x="5644444" y="62630"/>
            <a:ext cx="6394784" cy="1502079"/>
          </a:xfrm>
          <a:prstGeom prst="wedgeRoundRectCallout">
            <a:avLst>
              <a:gd name="adj1" fmla="val -1424"/>
              <a:gd name="adj2" fmla="val 151931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ເລືອກອາຊີບຂອງທ່ານ, ຕົວຢ່າງ: ທ່ານໝໍ (</a:t>
            </a: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Doctor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)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ເລືອກຂັ້ນຂອງທ່ານ, ຕົວຢ່າງ: ທີ່ປຶກສາ (</a:t>
            </a: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Consultant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)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ເລືອກສາຍຂອງທ່ານ, ຕົວຢ່າງ: ພະຍາດຊຶມເຊື້ອ (</a:t>
            </a:r>
            <a:r>
              <a:rPr lang="en-US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Infectious Diseases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)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  <a:p>
            <a:pPr>
              <a:lnSpc>
                <a:spcPct val="150000"/>
              </a:lnSpc>
            </a:pPr>
            <a:r>
              <a:rPr lang="lo-LA" sz="16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ສໍາລັບເມືອງ ແມ່ນໃຫ້ທ່ານເລືອກ </a:t>
            </a:r>
            <a:r>
              <a:rPr lang="en-LA" sz="16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Vientiane 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8BE55B07-E364-DF0F-9937-6E29E59C0549}"/>
              </a:ext>
            </a:extLst>
          </p:cNvPr>
          <p:cNvSpPr/>
          <p:nvPr/>
        </p:nvSpPr>
        <p:spPr>
          <a:xfrm>
            <a:off x="5187244" y="5088186"/>
            <a:ext cx="3217333" cy="636394"/>
          </a:xfrm>
          <a:prstGeom prst="wedgeRoundRectCallout">
            <a:avLst>
              <a:gd name="adj1" fmla="val 91310"/>
              <a:gd name="adj2" fmla="val 10516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20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ຈາກນັ້ນໃຫ້ກົດບ່ອນນີ້</a:t>
            </a:r>
            <a:endParaRPr lang="en-LA" sz="20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52334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588E33-1806-4E8D-212F-6D727E117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1" y="1681163"/>
            <a:ext cx="2347766" cy="505301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ECFA24-05EA-8351-7568-24F7409F7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081" y="1671638"/>
            <a:ext cx="2332904" cy="50530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06C2AAD-E3EF-77F5-6EC5-BB10BE17D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6036" y="1690688"/>
            <a:ext cx="2350717" cy="50593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132CC152-B9BE-FE3A-1234-296C83B9731B}"/>
              </a:ext>
            </a:extLst>
          </p:cNvPr>
          <p:cNvSpPr/>
          <p:nvPr/>
        </p:nvSpPr>
        <p:spPr>
          <a:xfrm>
            <a:off x="81092" y="107951"/>
            <a:ext cx="3576508" cy="1269294"/>
          </a:xfrm>
          <a:prstGeom prst="wedgeRoundRectCallout">
            <a:avLst>
              <a:gd name="adj1" fmla="val -12722"/>
              <a:gd name="adj2" fmla="val 7148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ການລົງຖະບຽນໄດ້ສໍາເລັດແລ້ວ</a:t>
            </a:r>
            <a:r>
              <a:rPr lang="en-LA" sz="1600" kern="100" dirty="0">
                <a:solidFill>
                  <a:schemeClr val="tx1"/>
                </a:solidFill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,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ນີ້ແມ່ນຂໍ້ມູນພາຍໃນແອັບ</a:t>
            </a:r>
            <a:r>
              <a:rPr lang="en-LA" sz="1600" kern="100" dirty="0">
                <a:solidFill>
                  <a:schemeClr val="tx1"/>
                </a:solidFill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. </a:t>
            </a:r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ທ່ານສາມາດເຂົ້າເບີ່ງການອະທິບາຍກ່ຽວກັບແອັບໄດ້</a:t>
            </a:r>
            <a:r>
              <a:rPr lang="en-LA" sz="16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 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FAE915B9-F878-B37B-79D5-8C1E97B31DE8}"/>
              </a:ext>
            </a:extLst>
          </p:cNvPr>
          <p:cNvSpPr/>
          <p:nvPr/>
        </p:nvSpPr>
        <p:spPr>
          <a:xfrm>
            <a:off x="4013201" y="806450"/>
            <a:ext cx="2448615" cy="570795"/>
          </a:xfrm>
          <a:prstGeom prst="wedgeRoundRectCallout">
            <a:avLst>
              <a:gd name="adj1" fmla="val -18025"/>
              <a:gd name="adj2" fmla="val 952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ນີ້ແມ່ນຂໍ້ມູນຂອງທ່ານ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sp>
        <p:nvSpPr>
          <p:cNvPr id="6" name="Rounded Rectangular Callout 5">
            <a:extLst>
              <a:ext uri="{FF2B5EF4-FFF2-40B4-BE49-F238E27FC236}">
                <a16:creationId xmlns:a16="http://schemas.microsoft.com/office/drawing/2014/main" id="{3DCE790B-9A2B-2E0C-FFDA-456EBC792A0E}"/>
              </a:ext>
            </a:extLst>
          </p:cNvPr>
          <p:cNvSpPr/>
          <p:nvPr/>
        </p:nvSpPr>
        <p:spPr>
          <a:xfrm>
            <a:off x="6919016" y="457200"/>
            <a:ext cx="4764984" cy="920045"/>
          </a:xfrm>
          <a:prstGeom prst="wedgeRoundRectCallout">
            <a:avLst>
              <a:gd name="adj1" fmla="val -4377"/>
              <a:gd name="adj2" fmla="val 786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o-LA" sz="1600" kern="100" dirty="0">
                <a:solidFill>
                  <a:schemeClr val="tx1"/>
                </a:solidFill>
                <a:effectLst/>
                <a:latin typeface="Phetsarath" panose="02000500000000000000" pitchFamily="2" charset="77"/>
                <a:ea typeface="Calibri" panose="020F0502020204030204" pitchFamily="34" charset="0"/>
                <a:cs typeface="Phetsarath" panose="02000500000000000000" pitchFamily="2" charset="77"/>
              </a:rPr>
              <a:t>ທ່ານສາມາດເຂົ້າກວດເບີ່ງຄູ່ມື ແລະ ການຄິດໄລ່ທາງການແພດຕ່າງໆໄດ້</a:t>
            </a:r>
            <a:endParaRPr lang="en-LA" sz="1600" kern="100" dirty="0">
              <a:solidFill>
                <a:schemeClr val="tx1"/>
              </a:solidFill>
              <a:effectLst/>
              <a:latin typeface="Phetsarath" panose="02000500000000000000" pitchFamily="2" charset="77"/>
              <a:ea typeface="Calibri" panose="020F0502020204030204" pitchFamily="34" charset="0"/>
              <a:cs typeface="Phetsarath" panose="02000500000000000000" pitchFamily="2" charset="77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4902E3-4516-8851-2FF3-2476092F04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742" y="1690688"/>
            <a:ext cx="2347242" cy="50339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E4E031-889C-A1FC-204B-F135BA4ADE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0684" y="1671638"/>
            <a:ext cx="2315071" cy="504666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38476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3526</TotalTime>
  <Words>672</Words>
  <Application>Microsoft Macintosh PowerPoint</Application>
  <PresentationFormat>Widescreen</PresentationFormat>
  <Paragraphs>64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Phetsarath</vt:lpstr>
      <vt:lpstr>Office Theme</vt:lpstr>
      <vt:lpstr>ຂັ້ນຕອນການເຂົ້່່້າເຖິງແອັບ Eolas Medical </vt:lpstr>
      <vt:lpstr>ການເຂົ້າເຖິງຄູ່ມືການນໍາໃຊ້ຢາຕ້ານເຊື້ອຂອງ ສປປ ລາວ</vt:lpstr>
      <vt:lpstr>ເປັນຫຍັງເຮົາຈິ່ງປ່ຽນຈາກ MicroGuide ເປັນ Eolas Medical</vt:lpstr>
      <vt:lpstr>ສິ່ງທີ່ຕ້ອງການເພື່ອສາມາດນໍາໃຊ້ Eolas Medical ໄດ້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ຖ້າຫາກທ່ານໃດ ທີ່ເຄີຍໃຊ້ ແອັບ  MicroGuide ມາກ່ອນແລ້ວ</vt:lpstr>
      <vt:lpstr>ຖ້າທ່ານຕ້ອງການຂໍ້ມູນເພີ່ມເຕີມກ່ຽວກັບການນໍາໃຊ້ແອັບ,  ທ່ານສາມາດພົວພັນຫາ ດຣ ວິລະດາ ຈັນສະມຸດ ໄດ້ທີ່: WhatsApp: 020 58288656 Email: vilada@tropmedres.ac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Eolas Medical </dc:title>
  <dc:creator>Vilada Chansamouth</dc:creator>
  <cp:lastModifiedBy>Vilada Chansamouth</cp:lastModifiedBy>
  <cp:revision>25</cp:revision>
  <dcterms:created xsi:type="dcterms:W3CDTF">2024-10-15T05:30:37Z</dcterms:created>
  <dcterms:modified xsi:type="dcterms:W3CDTF">2025-03-18T03:56:29Z</dcterms:modified>
</cp:coreProperties>
</file>