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12801600" cy="9601200" type="A3"/>
  <p:notesSz cx="9931400" cy="14351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C98826-AC23-4B3D-BA92-5FE254655089}" v="1" dt="2025-03-14T10:40:30.2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5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369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527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286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477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395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875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891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998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012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99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9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BF043-F93D-4298-87A7-ABBD111AEE01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461A3-E114-435C-B001-F815478E7F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74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AE65E-9710-2C7C-E821-ED226A786E01}"/>
              </a:ext>
            </a:extLst>
          </p:cNvPr>
          <p:cNvSpPr txBox="1">
            <a:spLocks/>
          </p:cNvSpPr>
          <p:nvPr/>
        </p:nvSpPr>
        <p:spPr>
          <a:xfrm>
            <a:off x="681167" y="1098279"/>
            <a:ext cx="10434679" cy="3962236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12801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1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An adapted version of the antibiotic development board game</a:t>
            </a:r>
            <a:br>
              <a:rPr lang="en-GB" dirty="0"/>
            </a:br>
            <a:br>
              <a:rPr lang="en-GB" dirty="0"/>
            </a:br>
            <a:r>
              <a:rPr lang="en-GB" sz="4000" dirty="0">
                <a:solidFill>
                  <a:schemeClr val="tx2"/>
                </a:solidFill>
              </a:rPr>
              <a:t>By Dr Alison Graham </a:t>
            </a:r>
            <a:br>
              <a:rPr lang="en-GB" sz="4000" dirty="0">
                <a:solidFill>
                  <a:schemeClr val="tx2"/>
                </a:solidFill>
              </a:rPr>
            </a:br>
            <a:r>
              <a:rPr lang="en-GB" sz="4000" dirty="0">
                <a:solidFill>
                  <a:schemeClr val="tx2"/>
                </a:solidFill>
              </a:rPr>
              <a:t>Senior Lecturer, Newcastle University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01AB4-DAF6-541E-ADBD-4F62C6A429CE}"/>
              </a:ext>
            </a:extLst>
          </p:cNvPr>
          <p:cNvSpPr txBox="1">
            <a:spLocks/>
          </p:cNvSpPr>
          <p:nvPr/>
        </p:nvSpPr>
        <p:spPr>
          <a:xfrm>
            <a:off x="681167" y="6286642"/>
            <a:ext cx="10961433" cy="2028389"/>
          </a:xfrm>
          <a:prstGeom prst="rect">
            <a:avLst/>
          </a:prstGeom>
        </p:spPr>
        <p:txBody>
          <a:bodyPr>
            <a:normAutofit/>
          </a:bodyPr>
          <a:lstStyle>
            <a:lvl1pPr marL="320040" indent="-320040" algn="l" defTabSz="1280160" rtl="0" eaLnBrk="1" latinLnBrk="0" hangingPunct="1">
              <a:lnSpc>
                <a:spcPct val="90000"/>
              </a:lnSpc>
              <a:spcBef>
                <a:spcPts val="1400"/>
              </a:spcBef>
              <a:buFont typeface="Arial" panose="020B0604020202020204" pitchFamily="34" charset="0"/>
              <a:buChar char="•"/>
              <a:defRPr sz="3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60120" indent="-320040" algn="l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3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0200" indent="-320040" algn="l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0280" indent="-320040" algn="l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80360" indent="-320040" algn="l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20440" indent="-320040" algn="l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520" indent="-320040" algn="l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-320040" algn="l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680" indent="-320040" algn="l" defTabSz="1280160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Pre-populated game adapted to run in shorter sessions with large medical student groups.</a:t>
            </a:r>
          </a:p>
        </p:txBody>
      </p:sp>
    </p:spTree>
    <p:extLst>
      <p:ext uri="{BB962C8B-B14F-4D97-AF65-F5344CB8AC3E}">
        <p14:creationId xmlns:p14="http://schemas.microsoft.com/office/powerpoint/2010/main" val="26297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0A74871C-0550-08C2-15BE-45FAA0648428}"/>
              </a:ext>
            </a:extLst>
          </p:cNvPr>
          <p:cNvSpPr txBox="1"/>
          <p:nvPr/>
        </p:nvSpPr>
        <p:spPr>
          <a:xfrm>
            <a:off x="6071452" y="316868"/>
            <a:ext cx="1269134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822853"/>
              </p:ext>
            </p:extLst>
          </p:nvPr>
        </p:nvGraphicFramePr>
        <p:xfrm>
          <a:off x="85394" y="74596"/>
          <a:ext cx="12705350" cy="95266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331">
                  <a:extLst>
                    <a:ext uri="{9D8B030D-6E8A-4147-A177-3AD203B41FA5}">
                      <a16:colId xmlns:a16="http://schemas.microsoft.com/office/drawing/2014/main" val="3098965578"/>
                    </a:ext>
                  </a:extLst>
                </a:gridCol>
                <a:gridCol w="262544">
                  <a:extLst>
                    <a:ext uri="{9D8B030D-6E8A-4147-A177-3AD203B41FA5}">
                      <a16:colId xmlns:a16="http://schemas.microsoft.com/office/drawing/2014/main" val="1635879557"/>
                    </a:ext>
                  </a:extLst>
                </a:gridCol>
                <a:gridCol w="324319">
                  <a:extLst>
                    <a:ext uri="{9D8B030D-6E8A-4147-A177-3AD203B41FA5}">
                      <a16:colId xmlns:a16="http://schemas.microsoft.com/office/drawing/2014/main" val="2627243671"/>
                    </a:ext>
                  </a:extLst>
                </a:gridCol>
                <a:gridCol w="9590583">
                  <a:extLst>
                    <a:ext uri="{9D8B030D-6E8A-4147-A177-3AD203B41FA5}">
                      <a16:colId xmlns:a16="http://schemas.microsoft.com/office/drawing/2014/main" val="3571805277"/>
                    </a:ext>
                  </a:extLst>
                </a:gridCol>
                <a:gridCol w="2177573">
                  <a:extLst>
                    <a:ext uri="{9D8B030D-6E8A-4147-A177-3AD203B41FA5}">
                      <a16:colId xmlns:a16="http://schemas.microsoft.com/office/drawing/2014/main" val="3546495618"/>
                    </a:ext>
                  </a:extLst>
                </a:gridCol>
              </a:tblGrid>
              <a:tr h="1484784">
                <a:tc rowSpan="7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Time</a:t>
                      </a:r>
                      <a:r>
                        <a:rPr lang="en-GB" sz="1800" baseline="0" dirty="0"/>
                        <a:t> (years)</a:t>
                      </a:r>
                      <a:endParaRPr lang="en-GB" sz="1800" dirty="0"/>
                    </a:p>
                  </a:txBody>
                  <a:tcPr vert="vert27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INDEFINITE</a:t>
                      </a:r>
                    </a:p>
                  </a:txBody>
                  <a:tcPr vert="vert270" anchor="ctr"/>
                </a:tc>
                <a:tc rowSpan="7"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Money (£)                                                                                                                                     £2000 MILLION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SUCCESS</a:t>
                      </a:r>
                      <a:r>
                        <a:rPr lang="en-GB" sz="2000" baseline="0" dirty="0"/>
                        <a:t> ON MARKET/ MONITORING </a:t>
                      </a:r>
                    </a:p>
                    <a:p>
                      <a:pPr algn="ctr"/>
                      <a:r>
                        <a:rPr lang="en-GB" sz="2000" baseline="0" dirty="0"/>
                        <a:t>(PHASE IV)</a:t>
                      </a:r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3305328"/>
                  </a:ext>
                </a:extLst>
              </a:tr>
              <a:tr h="2154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REGULATORY APPROVAL &amp; MARKETING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957441"/>
                  </a:ext>
                </a:extLst>
              </a:tr>
              <a:tr h="126062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1-2</a:t>
                      </a:r>
                    </a:p>
                  </a:txBody>
                  <a:tcPr vert="vert270"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2667574"/>
                  </a:ext>
                </a:extLst>
              </a:tr>
              <a:tr h="29198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/>
                        <a:t>CLINICAL</a:t>
                      </a:r>
                      <a:r>
                        <a:rPr lang="en-GB" baseline="0"/>
                        <a:t> </a:t>
                      </a:r>
                      <a:r>
                        <a:rPr lang="en-GB" baseline="0" dirty="0"/>
                        <a:t>TRIAL PHASES</a:t>
                      </a:r>
                      <a:endParaRPr lang="en-GB" dirty="0"/>
                    </a:p>
                  </a:txBody>
                  <a:tcPr vert="vert270" anchor="ctr"/>
                </a:tc>
                <a:extLst>
                  <a:ext uri="{0D108BD9-81ED-4DB2-BD59-A6C34878D82A}">
                    <a16:rowId xmlns:a16="http://schemas.microsoft.com/office/drawing/2014/main" val="4203742204"/>
                  </a:ext>
                </a:extLst>
              </a:tr>
              <a:tr h="349042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6-7</a:t>
                      </a:r>
                    </a:p>
                  </a:txBody>
                  <a:tcPr vert="vert270"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vert="vert270" anchor="ctr"/>
                </a:tc>
                <a:extLst>
                  <a:ext uri="{0D108BD9-81ED-4DB2-BD59-A6C34878D82A}">
                    <a16:rowId xmlns:a16="http://schemas.microsoft.com/office/drawing/2014/main" val="402466109"/>
                  </a:ext>
                </a:extLst>
              </a:tr>
              <a:tr h="1383626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3-6</a:t>
                      </a:r>
                    </a:p>
                  </a:txBody>
                  <a:tcPr vert="vert270"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PRE-CLINICAL TRIALS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9316111"/>
                  </a:ext>
                </a:extLst>
              </a:tr>
              <a:tr h="139971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800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DRUG DISCOVERY &amp; DEVELOPMENT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31461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52760" y="5985040"/>
            <a:ext cx="5943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52760" y="4716266"/>
            <a:ext cx="5943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II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52760" y="3409914"/>
            <a:ext cx="5943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III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783771" y="1770743"/>
            <a:ext cx="29029" cy="654594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62137" y="8347166"/>
            <a:ext cx="190246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1</a:t>
            </a:r>
          </a:p>
          <a:p>
            <a:pPr algn="ctr"/>
            <a:r>
              <a:rPr lang="en-GB" dirty="0"/>
              <a:t>Screening finds no new antibiotic producers: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27304" y="8347166"/>
            <a:ext cx="2233001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2 or 3  </a:t>
            </a:r>
          </a:p>
          <a:p>
            <a:pPr algn="ctr"/>
            <a:r>
              <a:rPr lang="en-GB" dirty="0"/>
              <a:t>Producer found but antibiotic made is unstable:             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97043" y="8347166"/>
            <a:ext cx="260471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4 </a:t>
            </a:r>
          </a:p>
          <a:p>
            <a:pPr algn="ctr"/>
            <a:r>
              <a:rPr lang="en-GB" dirty="0"/>
              <a:t>Producer found but the antibiotic only kills one organism: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5050" y="8347166"/>
            <a:ext cx="2604717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5 or 6</a:t>
            </a:r>
          </a:p>
          <a:p>
            <a:pPr algn="ctr"/>
            <a:r>
              <a:rPr lang="en-GB" dirty="0"/>
              <a:t>New antibiotic discovered with activity against one or more pathogens: 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35B3FE-91BA-70EF-05A9-0EBA34F7DD67}"/>
              </a:ext>
            </a:extLst>
          </p:cNvPr>
          <p:cNvSpPr txBox="1"/>
          <p:nvPr/>
        </p:nvSpPr>
        <p:spPr>
          <a:xfrm>
            <a:off x="1062137" y="6926798"/>
            <a:ext cx="1613565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1</a:t>
            </a:r>
          </a:p>
          <a:p>
            <a:pPr algn="ctr"/>
            <a:r>
              <a:rPr lang="en-GB" dirty="0"/>
              <a:t>Candidate drug is too toxic: </a:t>
            </a:r>
          </a:p>
          <a:p>
            <a:pPr algn="ctr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4B2FFD-FD7A-1279-1B83-99A359F778FB}"/>
              </a:ext>
            </a:extLst>
          </p:cNvPr>
          <p:cNvSpPr txBox="1"/>
          <p:nvPr/>
        </p:nvSpPr>
        <p:spPr>
          <a:xfrm>
            <a:off x="8599339" y="6926798"/>
            <a:ext cx="196042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6  </a:t>
            </a:r>
          </a:p>
          <a:p>
            <a:pPr algn="ctr"/>
            <a:r>
              <a:rPr lang="en-GB" dirty="0"/>
              <a:t>Half-life of candidate drug is too short: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E5F300-9B50-4B8C-E2F2-3217F53D7DD7}"/>
              </a:ext>
            </a:extLst>
          </p:cNvPr>
          <p:cNvSpPr txBox="1"/>
          <p:nvPr/>
        </p:nvSpPr>
        <p:spPr>
          <a:xfrm>
            <a:off x="2763277" y="6926798"/>
            <a:ext cx="1622233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2 </a:t>
            </a:r>
          </a:p>
          <a:p>
            <a:pPr algn="ctr"/>
            <a:r>
              <a:rPr lang="en-GB" dirty="0"/>
              <a:t>Candidate drug has poor bioavailability: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DA7761-B68C-3C77-9DD9-24E4C5D8B963}"/>
              </a:ext>
            </a:extLst>
          </p:cNvPr>
          <p:cNvSpPr txBox="1"/>
          <p:nvPr/>
        </p:nvSpPr>
        <p:spPr>
          <a:xfrm>
            <a:off x="6545076" y="6926798"/>
            <a:ext cx="196042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4 or 5</a:t>
            </a:r>
          </a:p>
          <a:p>
            <a:pPr algn="ctr"/>
            <a:r>
              <a:rPr lang="en-GB" dirty="0"/>
              <a:t>Candidate drug passes pre-clinical trials: 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b="1" dirty="0">
              <a:solidFill>
                <a:srgbClr val="00B050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5E14405-5571-9B83-351F-F22F327BB447}"/>
              </a:ext>
            </a:extLst>
          </p:cNvPr>
          <p:cNvCxnSpPr/>
          <p:nvPr/>
        </p:nvCxnSpPr>
        <p:spPr>
          <a:xfrm>
            <a:off x="1043752" y="5779008"/>
            <a:ext cx="9528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F7644A2-B7F3-0A1D-04B6-E99B17A31173}"/>
              </a:ext>
            </a:extLst>
          </p:cNvPr>
          <p:cNvCxnSpPr>
            <a:cxnSpLocks/>
          </p:cNvCxnSpPr>
          <p:nvPr/>
        </p:nvCxnSpPr>
        <p:spPr>
          <a:xfrm>
            <a:off x="1056278" y="4276489"/>
            <a:ext cx="95288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3D768AC-9BA2-A406-A9A4-BB726A35B0C9}"/>
              </a:ext>
            </a:extLst>
          </p:cNvPr>
          <p:cNvSpPr txBox="1"/>
          <p:nvPr/>
        </p:nvSpPr>
        <p:spPr>
          <a:xfrm>
            <a:off x="4443792" y="6926798"/>
            <a:ext cx="206127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3</a:t>
            </a:r>
            <a:r>
              <a:rPr lang="en-GB" dirty="0"/>
              <a:t> </a:t>
            </a:r>
          </a:p>
          <a:p>
            <a:pPr algn="ctr"/>
            <a:r>
              <a:rPr lang="en-GB" dirty="0"/>
              <a:t>Candidate drug doesn’t cure animal infection: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F99509-21B8-088E-664D-0E20744EA6C9}"/>
              </a:ext>
            </a:extLst>
          </p:cNvPr>
          <p:cNvSpPr txBox="1"/>
          <p:nvPr/>
        </p:nvSpPr>
        <p:spPr>
          <a:xfrm>
            <a:off x="7043319" y="5938088"/>
            <a:ext cx="351644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4, 5 or 6</a:t>
            </a:r>
          </a:p>
          <a:p>
            <a:pPr algn="ctr"/>
            <a:r>
              <a:rPr lang="en-GB" dirty="0"/>
              <a:t>Poor absorption in humans: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AD17D6-0F17-5FF4-CD42-F6C72AC30DB5}"/>
              </a:ext>
            </a:extLst>
          </p:cNvPr>
          <p:cNvSpPr txBox="1"/>
          <p:nvPr/>
        </p:nvSpPr>
        <p:spPr>
          <a:xfrm>
            <a:off x="1062137" y="4405088"/>
            <a:ext cx="2040877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1 </a:t>
            </a:r>
          </a:p>
          <a:p>
            <a:pPr algn="ctr"/>
            <a:r>
              <a:rPr lang="en-GB" dirty="0"/>
              <a:t>Only cures infection in one population sub-group: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C266E1-114F-DA8C-7105-48DDDE14787B}"/>
              </a:ext>
            </a:extLst>
          </p:cNvPr>
          <p:cNvSpPr txBox="1"/>
          <p:nvPr/>
        </p:nvSpPr>
        <p:spPr>
          <a:xfrm>
            <a:off x="4158010" y="5938088"/>
            <a:ext cx="2792315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3</a:t>
            </a:r>
          </a:p>
          <a:p>
            <a:pPr algn="ctr"/>
            <a:r>
              <a:rPr lang="en-GB" dirty="0"/>
              <a:t>Toxic in some people: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0AAECC8-09DD-6CD9-18E2-5254A643BB1D}"/>
              </a:ext>
            </a:extLst>
          </p:cNvPr>
          <p:cNvSpPr txBox="1"/>
          <p:nvPr/>
        </p:nvSpPr>
        <p:spPr>
          <a:xfrm>
            <a:off x="1062137" y="5938088"/>
            <a:ext cx="3022947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1 or 2</a:t>
            </a:r>
          </a:p>
          <a:p>
            <a:pPr algn="ctr"/>
            <a:r>
              <a:rPr lang="en-GB" dirty="0"/>
              <a:t>Passes Phase I clinical trial: 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202BF8-04A9-52F5-5993-85949C95D179}"/>
              </a:ext>
            </a:extLst>
          </p:cNvPr>
          <p:cNvSpPr txBox="1"/>
          <p:nvPr/>
        </p:nvSpPr>
        <p:spPr>
          <a:xfrm>
            <a:off x="3217205" y="4405088"/>
            <a:ext cx="16457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2</a:t>
            </a:r>
          </a:p>
          <a:p>
            <a:pPr algn="ctr"/>
            <a:r>
              <a:rPr lang="en-GB" dirty="0"/>
              <a:t>Makes another disease worse:</a:t>
            </a:r>
          </a:p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AEF0EF-829B-7B7E-6C6B-F7C06D731429}"/>
              </a:ext>
            </a:extLst>
          </p:cNvPr>
          <p:cNvSpPr txBox="1"/>
          <p:nvPr/>
        </p:nvSpPr>
        <p:spPr>
          <a:xfrm>
            <a:off x="4937780" y="4405088"/>
            <a:ext cx="223111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3</a:t>
            </a:r>
          </a:p>
          <a:p>
            <a:pPr algn="ctr"/>
            <a:r>
              <a:rPr lang="en-GB" dirty="0"/>
              <a:t>Only works on certain strains of target pathogen: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ABF5413-D8E0-081B-579A-A2898163EE86}"/>
              </a:ext>
            </a:extLst>
          </p:cNvPr>
          <p:cNvSpPr txBox="1"/>
          <p:nvPr/>
        </p:nvSpPr>
        <p:spPr>
          <a:xfrm>
            <a:off x="8940198" y="4405088"/>
            <a:ext cx="1619569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6</a:t>
            </a:r>
          </a:p>
          <a:p>
            <a:pPr algn="ctr"/>
            <a:r>
              <a:rPr lang="en-GB" dirty="0"/>
              <a:t>No better than placebo:</a:t>
            </a:r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7B2783-E5EE-A619-2620-5BAC845B7A5D}"/>
              </a:ext>
            </a:extLst>
          </p:cNvPr>
          <p:cNvSpPr txBox="1"/>
          <p:nvPr/>
        </p:nvSpPr>
        <p:spPr>
          <a:xfrm>
            <a:off x="7255990" y="4405088"/>
            <a:ext cx="152508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4 or 5</a:t>
            </a:r>
          </a:p>
          <a:p>
            <a:pPr algn="ctr"/>
            <a:r>
              <a:rPr lang="en-GB" dirty="0"/>
              <a:t>Passes Phase II clinical trial: 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b="1" dirty="0">
              <a:solidFill>
                <a:srgbClr val="00B050"/>
              </a:solidFill>
            </a:endParaRPr>
          </a:p>
        </p:txBody>
      </p:sp>
      <p:pic>
        <p:nvPicPr>
          <p:cNvPr id="30" name="Graphic 29" descr="Stop with solid fill">
            <a:extLst>
              <a:ext uri="{FF2B5EF4-FFF2-40B4-BE49-F238E27FC236}">
                <a16:creationId xmlns:a16="http://schemas.microsoft.com/office/drawing/2014/main" id="{4F8F126E-DC8A-15D5-F61F-BFFC0F8CF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29501" y="5255023"/>
            <a:ext cx="340686" cy="340686"/>
          </a:xfrm>
          <a:prstGeom prst="rect">
            <a:avLst/>
          </a:prstGeom>
        </p:spPr>
      </p:pic>
      <p:pic>
        <p:nvPicPr>
          <p:cNvPr id="31" name="Graphic 30" descr="Stop with solid fill">
            <a:extLst>
              <a:ext uri="{FF2B5EF4-FFF2-40B4-BE49-F238E27FC236}">
                <a16:creationId xmlns:a16="http://schemas.microsoft.com/office/drawing/2014/main" id="{71708E3F-4885-325F-4830-302332CB7A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5235" y="6182560"/>
            <a:ext cx="340686" cy="340686"/>
          </a:xfrm>
          <a:prstGeom prst="rect">
            <a:avLst/>
          </a:prstGeom>
        </p:spPr>
      </p:pic>
      <p:pic>
        <p:nvPicPr>
          <p:cNvPr id="32" name="Graphic 31" descr="Stop with solid fill">
            <a:extLst>
              <a:ext uri="{FF2B5EF4-FFF2-40B4-BE49-F238E27FC236}">
                <a16:creationId xmlns:a16="http://schemas.microsoft.com/office/drawing/2014/main" id="{F4E37F7B-A613-3A82-3FFE-3ABE7664E2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73843" y="7786441"/>
            <a:ext cx="340686" cy="340686"/>
          </a:xfrm>
          <a:prstGeom prst="rect">
            <a:avLst/>
          </a:prstGeom>
        </p:spPr>
      </p:pic>
      <p:pic>
        <p:nvPicPr>
          <p:cNvPr id="33" name="Graphic 32" descr="Stop with solid fill">
            <a:extLst>
              <a:ext uri="{FF2B5EF4-FFF2-40B4-BE49-F238E27FC236}">
                <a16:creationId xmlns:a16="http://schemas.microsoft.com/office/drawing/2014/main" id="{A3E124E8-6BA8-A825-88BC-3F4E76156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97094" y="9200191"/>
            <a:ext cx="340686" cy="340686"/>
          </a:xfrm>
          <a:prstGeom prst="rect">
            <a:avLst/>
          </a:prstGeom>
        </p:spPr>
      </p:pic>
      <p:pic>
        <p:nvPicPr>
          <p:cNvPr id="34" name="Graphic 33" descr="Stop with solid fill">
            <a:extLst>
              <a:ext uri="{FF2B5EF4-FFF2-40B4-BE49-F238E27FC236}">
                <a16:creationId xmlns:a16="http://schemas.microsoft.com/office/drawing/2014/main" id="{6EA20238-521F-B2D9-4764-57EB76804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7417" y="7526962"/>
            <a:ext cx="340686" cy="340686"/>
          </a:xfrm>
          <a:prstGeom prst="rect">
            <a:avLst/>
          </a:prstGeom>
        </p:spPr>
      </p:pic>
      <p:pic>
        <p:nvPicPr>
          <p:cNvPr id="35" name="Graphic 34" descr="Stop with solid fill">
            <a:extLst>
              <a:ext uri="{FF2B5EF4-FFF2-40B4-BE49-F238E27FC236}">
                <a16:creationId xmlns:a16="http://schemas.microsoft.com/office/drawing/2014/main" id="{62608278-6202-C541-172B-ED6B452E9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18292" y="7788242"/>
            <a:ext cx="340686" cy="340686"/>
          </a:xfrm>
          <a:prstGeom prst="rect">
            <a:avLst/>
          </a:prstGeom>
        </p:spPr>
      </p:pic>
      <p:pic>
        <p:nvPicPr>
          <p:cNvPr id="36" name="Graphic 35" descr="Stop with solid fill">
            <a:extLst>
              <a:ext uri="{FF2B5EF4-FFF2-40B4-BE49-F238E27FC236}">
                <a16:creationId xmlns:a16="http://schemas.microsoft.com/office/drawing/2014/main" id="{409E16D4-07B7-A3B8-ED4B-E38D9EE18E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78729" y="7777988"/>
            <a:ext cx="340686" cy="340686"/>
          </a:xfrm>
          <a:prstGeom prst="rect">
            <a:avLst/>
          </a:prstGeom>
        </p:spPr>
      </p:pic>
      <p:pic>
        <p:nvPicPr>
          <p:cNvPr id="37" name="Graphic 36" descr="Stop with solid fill">
            <a:extLst>
              <a:ext uri="{FF2B5EF4-FFF2-40B4-BE49-F238E27FC236}">
                <a16:creationId xmlns:a16="http://schemas.microsoft.com/office/drawing/2014/main" id="{D6F502E3-A5A7-EFC1-485D-89F6A27CC3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56720" y="9182191"/>
            <a:ext cx="340686" cy="340686"/>
          </a:xfrm>
          <a:prstGeom prst="rect">
            <a:avLst/>
          </a:prstGeom>
        </p:spPr>
      </p:pic>
      <p:pic>
        <p:nvPicPr>
          <p:cNvPr id="38" name="Graphic 37" descr="Stop with solid fill">
            <a:extLst>
              <a:ext uri="{FF2B5EF4-FFF2-40B4-BE49-F238E27FC236}">
                <a16:creationId xmlns:a16="http://schemas.microsoft.com/office/drawing/2014/main" id="{1C0B7ACA-1F2A-BC09-BD52-02FC65F00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07347" y="9171107"/>
            <a:ext cx="333665" cy="333665"/>
          </a:xfrm>
          <a:prstGeom prst="rect">
            <a:avLst/>
          </a:prstGeom>
        </p:spPr>
      </p:pic>
      <p:pic>
        <p:nvPicPr>
          <p:cNvPr id="39" name="Graphic 38" descr="Stop with solid fill">
            <a:extLst>
              <a:ext uri="{FF2B5EF4-FFF2-40B4-BE49-F238E27FC236}">
                <a16:creationId xmlns:a16="http://schemas.microsoft.com/office/drawing/2014/main" id="{314E126F-4A2A-3FC2-C24B-52B16FA2C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38069" y="5985040"/>
            <a:ext cx="340686" cy="340686"/>
          </a:xfrm>
          <a:prstGeom prst="rect">
            <a:avLst/>
          </a:prstGeom>
        </p:spPr>
      </p:pic>
      <p:pic>
        <p:nvPicPr>
          <p:cNvPr id="40" name="Graphic 39" descr="Stop with solid fill">
            <a:extLst>
              <a:ext uri="{FF2B5EF4-FFF2-40B4-BE49-F238E27FC236}">
                <a16:creationId xmlns:a16="http://schemas.microsoft.com/office/drawing/2014/main" id="{420DB238-3ED9-8983-CCE6-DDC5E9E10D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69712" y="5255023"/>
            <a:ext cx="340686" cy="340686"/>
          </a:xfrm>
          <a:prstGeom prst="rect">
            <a:avLst/>
          </a:prstGeom>
        </p:spPr>
      </p:pic>
      <p:pic>
        <p:nvPicPr>
          <p:cNvPr id="41" name="Graphic 40" descr="Stop with solid fill">
            <a:extLst>
              <a:ext uri="{FF2B5EF4-FFF2-40B4-BE49-F238E27FC236}">
                <a16:creationId xmlns:a16="http://schemas.microsoft.com/office/drawing/2014/main" id="{69083CEA-F7FF-4C85-17DC-2DBA153B55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63228" y="5264539"/>
            <a:ext cx="340686" cy="340686"/>
          </a:xfrm>
          <a:prstGeom prst="rect">
            <a:avLst/>
          </a:prstGeom>
        </p:spPr>
      </p:pic>
      <p:pic>
        <p:nvPicPr>
          <p:cNvPr id="42" name="Graphic 41" descr="Stop with solid fill">
            <a:extLst>
              <a:ext uri="{FF2B5EF4-FFF2-40B4-BE49-F238E27FC236}">
                <a16:creationId xmlns:a16="http://schemas.microsoft.com/office/drawing/2014/main" id="{881A8C6A-70DB-A2DA-CAA2-4E307120F2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00056" y="5227446"/>
            <a:ext cx="340686" cy="34068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7A9F5B3-B01E-6E40-BDE1-F1FCEA91F669}"/>
              </a:ext>
            </a:extLst>
          </p:cNvPr>
          <p:cNvSpPr txBox="1"/>
          <p:nvPr/>
        </p:nvSpPr>
        <p:spPr>
          <a:xfrm>
            <a:off x="6246133" y="3247076"/>
            <a:ext cx="1680678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4</a:t>
            </a:r>
          </a:p>
          <a:p>
            <a:pPr algn="ctr"/>
            <a:r>
              <a:rPr lang="en-GB" dirty="0"/>
              <a:t>Not effective:</a:t>
            </a:r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FEB6BB4-850E-913C-0823-ADFC394BF033}"/>
              </a:ext>
            </a:extLst>
          </p:cNvPr>
          <p:cNvSpPr txBox="1"/>
          <p:nvPr/>
        </p:nvSpPr>
        <p:spPr>
          <a:xfrm>
            <a:off x="7980101" y="3247076"/>
            <a:ext cx="257966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5 or 6</a:t>
            </a:r>
          </a:p>
          <a:p>
            <a:pPr algn="ctr"/>
            <a:r>
              <a:rPr lang="en-GB" dirty="0"/>
              <a:t>Produces unacceptable side effects: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B4F7E7E-A994-C7CB-4F9D-EE64C7501F1C}"/>
              </a:ext>
            </a:extLst>
          </p:cNvPr>
          <p:cNvSpPr txBox="1"/>
          <p:nvPr/>
        </p:nvSpPr>
        <p:spPr>
          <a:xfrm>
            <a:off x="1062137" y="3247076"/>
            <a:ext cx="235987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1 or 2 </a:t>
            </a:r>
          </a:p>
          <a:p>
            <a:pPr algn="ctr"/>
            <a:r>
              <a:rPr lang="en-GB" dirty="0"/>
              <a:t>Effective and passes Phase III clinical trial: 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D0B4C60-517F-6997-3920-26B95E11CD0F}"/>
              </a:ext>
            </a:extLst>
          </p:cNvPr>
          <p:cNvSpPr txBox="1"/>
          <p:nvPr/>
        </p:nvSpPr>
        <p:spPr>
          <a:xfrm>
            <a:off x="1062137" y="1669782"/>
            <a:ext cx="190246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1 or 2</a:t>
            </a:r>
          </a:p>
          <a:p>
            <a:pPr algn="ctr"/>
            <a:r>
              <a:rPr lang="en-GB" dirty="0"/>
              <a:t>Bad press/social media reviews:</a:t>
            </a:r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F218655-968B-91AF-8EBC-35F171461602}"/>
              </a:ext>
            </a:extLst>
          </p:cNvPr>
          <p:cNvSpPr txBox="1"/>
          <p:nvPr/>
        </p:nvSpPr>
        <p:spPr>
          <a:xfrm>
            <a:off x="3058549" y="1669782"/>
            <a:ext cx="262636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3  </a:t>
            </a:r>
          </a:p>
          <a:p>
            <a:pPr algn="ctr"/>
            <a:r>
              <a:rPr lang="en-GB" dirty="0"/>
              <a:t>Production costs too high: knock £500 million off your budget (five throws)   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24F1A2F-AAD2-1AD4-378F-B30836732E82}"/>
              </a:ext>
            </a:extLst>
          </p:cNvPr>
          <p:cNvSpPr txBox="1"/>
          <p:nvPr/>
        </p:nvSpPr>
        <p:spPr>
          <a:xfrm>
            <a:off x="5750107" y="1669782"/>
            <a:ext cx="214376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4 </a:t>
            </a:r>
          </a:p>
          <a:p>
            <a:pPr algn="ctr"/>
            <a:r>
              <a:rPr lang="en-GB" dirty="0"/>
              <a:t>Physicians prefer alternatives: </a:t>
            </a:r>
          </a:p>
          <a:p>
            <a:pPr algn="ctr"/>
            <a:endParaRPr lang="en-GB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7E1AC9B-357E-3628-03E9-B11A36722D37}"/>
              </a:ext>
            </a:extLst>
          </p:cNvPr>
          <p:cNvSpPr txBox="1"/>
          <p:nvPr/>
        </p:nvSpPr>
        <p:spPr>
          <a:xfrm>
            <a:off x="7980101" y="1669782"/>
            <a:ext cx="257966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5 or 6</a:t>
            </a:r>
          </a:p>
          <a:p>
            <a:pPr algn="ctr"/>
            <a:r>
              <a:rPr lang="en-GB" dirty="0"/>
              <a:t>Drug approved: 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15AE13A-5049-AB70-4F8A-26739F14F9DD}"/>
              </a:ext>
            </a:extLst>
          </p:cNvPr>
          <p:cNvSpPr txBox="1"/>
          <p:nvPr/>
        </p:nvSpPr>
        <p:spPr>
          <a:xfrm>
            <a:off x="1062137" y="317043"/>
            <a:ext cx="3094917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1 or 2 </a:t>
            </a:r>
          </a:p>
          <a:p>
            <a:pPr algn="ctr"/>
            <a:r>
              <a:rPr lang="en-GB" dirty="0"/>
              <a:t>Long-term side effects:</a:t>
            </a:r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F3F8590-7E4E-95D1-FC7D-6A1AF9159C1E}"/>
              </a:ext>
            </a:extLst>
          </p:cNvPr>
          <p:cNvSpPr txBox="1"/>
          <p:nvPr/>
        </p:nvSpPr>
        <p:spPr>
          <a:xfrm>
            <a:off x="7464851" y="317043"/>
            <a:ext cx="309491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4, 5 or 6</a:t>
            </a:r>
          </a:p>
          <a:p>
            <a:pPr algn="ctr"/>
            <a:r>
              <a:rPr lang="en-GB" dirty="0"/>
              <a:t>Competing </a:t>
            </a:r>
            <a:r>
              <a:rPr lang="en-GB"/>
              <a:t>product cheaper:</a:t>
            </a:r>
            <a:endParaRPr lang="en-GB" dirty="0"/>
          </a:p>
          <a:p>
            <a:pPr algn="ctr"/>
            <a:endParaRPr lang="en-GB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7B2849-D6CD-797E-CE74-0D5D2DE7A933}"/>
              </a:ext>
            </a:extLst>
          </p:cNvPr>
          <p:cNvSpPr txBox="1"/>
          <p:nvPr/>
        </p:nvSpPr>
        <p:spPr>
          <a:xfrm>
            <a:off x="4269495" y="317043"/>
            <a:ext cx="225340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3</a:t>
            </a:r>
          </a:p>
          <a:p>
            <a:pPr algn="ctr"/>
            <a:r>
              <a:rPr lang="en-GB" dirty="0"/>
              <a:t>Success! Return on investment: £$€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¥</a:t>
            </a:r>
            <a:endParaRPr lang="en-GB" dirty="0"/>
          </a:p>
        </p:txBody>
      </p:sp>
      <p:pic>
        <p:nvPicPr>
          <p:cNvPr id="54" name="Graphic 53" descr="Coins outline">
            <a:extLst>
              <a:ext uri="{FF2B5EF4-FFF2-40B4-BE49-F238E27FC236}">
                <a16:creationId xmlns:a16="http://schemas.microsoft.com/office/drawing/2014/main" id="{F988F494-8057-3F7F-8FAD-AA203D0146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80358" y="471011"/>
            <a:ext cx="679866" cy="686506"/>
          </a:xfrm>
          <a:prstGeom prst="rect">
            <a:avLst/>
          </a:prstGeom>
        </p:spPr>
      </p:pic>
      <p:pic>
        <p:nvPicPr>
          <p:cNvPr id="56" name="Graphic 55" descr="Stop with solid fill">
            <a:extLst>
              <a:ext uri="{FF2B5EF4-FFF2-40B4-BE49-F238E27FC236}">
                <a16:creationId xmlns:a16="http://schemas.microsoft.com/office/drawing/2014/main" id="{1995F443-34DA-A345-F1EF-86C574CC2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84925" y="873066"/>
            <a:ext cx="340686" cy="340686"/>
          </a:xfrm>
          <a:prstGeom prst="rect">
            <a:avLst/>
          </a:prstGeom>
        </p:spPr>
      </p:pic>
      <p:pic>
        <p:nvPicPr>
          <p:cNvPr id="57" name="Graphic 56" descr="Stop with solid fill">
            <a:extLst>
              <a:ext uri="{FF2B5EF4-FFF2-40B4-BE49-F238E27FC236}">
                <a16:creationId xmlns:a16="http://schemas.microsoft.com/office/drawing/2014/main" id="{45F798F2-81E5-81A6-17FB-915D8B247D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2785" y="2539935"/>
            <a:ext cx="340686" cy="340686"/>
          </a:xfrm>
          <a:prstGeom prst="rect">
            <a:avLst/>
          </a:prstGeom>
        </p:spPr>
      </p:pic>
      <p:pic>
        <p:nvPicPr>
          <p:cNvPr id="58" name="Graphic 57" descr="Stop with solid fill">
            <a:extLst>
              <a:ext uri="{FF2B5EF4-FFF2-40B4-BE49-F238E27FC236}">
                <a16:creationId xmlns:a16="http://schemas.microsoft.com/office/drawing/2014/main" id="{87140883-6124-731B-D587-4421EFD9F5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32589" y="870477"/>
            <a:ext cx="340686" cy="340686"/>
          </a:xfrm>
          <a:prstGeom prst="rect">
            <a:avLst/>
          </a:prstGeom>
        </p:spPr>
      </p:pic>
      <p:pic>
        <p:nvPicPr>
          <p:cNvPr id="60" name="Graphic 59" descr="Stop with solid fill">
            <a:extLst>
              <a:ext uri="{FF2B5EF4-FFF2-40B4-BE49-F238E27FC236}">
                <a16:creationId xmlns:a16="http://schemas.microsoft.com/office/drawing/2014/main" id="{8674BF58-0673-BC45-8CC7-D31F2C40A2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16129" y="3790121"/>
            <a:ext cx="340686" cy="340686"/>
          </a:xfrm>
          <a:prstGeom prst="rect">
            <a:avLst/>
          </a:prstGeom>
        </p:spPr>
      </p:pic>
      <p:pic>
        <p:nvPicPr>
          <p:cNvPr id="61" name="Graphic 60" descr="Stop with solid fill">
            <a:extLst>
              <a:ext uri="{FF2B5EF4-FFF2-40B4-BE49-F238E27FC236}">
                <a16:creationId xmlns:a16="http://schemas.microsoft.com/office/drawing/2014/main" id="{A703F7F0-83E5-8834-9077-74704B50F1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58872" y="2518724"/>
            <a:ext cx="340686" cy="340686"/>
          </a:xfrm>
          <a:prstGeom prst="rect">
            <a:avLst/>
          </a:prstGeom>
        </p:spPr>
      </p:pic>
      <p:pic>
        <p:nvPicPr>
          <p:cNvPr id="62" name="Graphic 61" descr="Stop with solid fill">
            <a:extLst>
              <a:ext uri="{FF2B5EF4-FFF2-40B4-BE49-F238E27FC236}">
                <a16:creationId xmlns:a16="http://schemas.microsoft.com/office/drawing/2014/main" id="{8BF04E96-4A69-FEA1-5247-5BFD2B884E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85238" y="3818631"/>
            <a:ext cx="340686" cy="3406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6F6E14-F2B9-7F09-26CA-BCBF05412ABA}"/>
              </a:ext>
            </a:extLst>
          </p:cNvPr>
          <p:cNvSpPr txBox="1"/>
          <p:nvPr/>
        </p:nvSpPr>
        <p:spPr>
          <a:xfrm>
            <a:off x="3502493" y="3247076"/>
            <a:ext cx="268707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Roll 3</a:t>
            </a:r>
          </a:p>
          <a:p>
            <a:pPr algn="ctr"/>
            <a:r>
              <a:rPr lang="en-GB" dirty="0"/>
              <a:t>Resistance develops: go back to the start </a:t>
            </a:r>
            <a:r>
              <a:rPr lang="en-GB" b="1" dirty="0">
                <a:solidFill>
                  <a:srgbClr val="FF0000"/>
                </a:solidFill>
              </a:rPr>
              <a:t>↓</a:t>
            </a:r>
          </a:p>
        </p:txBody>
      </p:sp>
    </p:spTree>
    <p:extLst>
      <p:ext uri="{BB962C8B-B14F-4D97-AF65-F5344CB8AC3E}">
        <p14:creationId xmlns:p14="http://schemas.microsoft.com/office/powerpoint/2010/main" val="24687908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bf59403b-9972-4fd5-b64e-cbc27c0d4107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</TotalTime>
  <Words>357</Words>
  <Application>Microsoft Office PowerPoint</Application>
  <PresentationFormat>A3 Paper (297x420 mm)</PresentationFormat>
  <Paragraphs>78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</vt:vector>
  </TitlesOfParts>
  <Company>Nottingham Trent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Negus, David</dc:creator>
  <cp:lastModifiedBy>Omorotionmwan, Bunmi</cp:lastModifiedBy>
  <cp:revision>8</cp:revision>
  <cp:lastPrinted>2018-10-29T08:39:13Z</cp:lastPrinted>
  <dcterms:created xsi:type="dcterms:W3CDTF">2018-10-26T16:07:24Z</dcterms:created>
  <dcterms:modified xsi:type="dcterms:W3CDTF">2025-03-17T12:42:56Z</dcterms:modified>
</cp:coreProperties>
</file>