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1"/>
  </p:notesMasterIdLst>
  <p:sldIdLst>
    <p:sldId id="509" r:id="rId2"/>
    <p:sldId id="519" r:id="rId3"/>
    <p:sldId id="510" r:id="rId4"/>
    <p:sldId id="513" r:id="rId5"/>
    <p:sldId id="521" r:id="rId6"/>
    <p:sldId id="520" r:id="rId7"/>
    <p:sldId id="514" r:id="rId8"/>
    <p:sldId id="518" r:id="rId9"/>
    <p:sldId id="515" r:id="rId10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D75"/>
        </a:solidFill>
        <a:latin typeface="Verdan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D75"/>
        </a:solidFill>
        <a:latin typeface="Verdan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D75"/>
        </a:solidFill>
        <a:latin typeface="Verdan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D75"/>
        </a:solidFill>
        <a:latin typeface="Verdan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D75"/>
        </a:solidFill>
        <a:latin typeface="Verdan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800" kern="1200">
        <a:solidFill>
          <a:srgbClr val="004D75"/>
        </a:solidFill>
        <a:latin typeface="Verdan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800" kern="1200">
        <a:solidFill>
          <a:srgbClr val="004D75"/>
        </a:solidFill>
        <a:latin typeface="Verdan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800" kern="1200">
        <a:solidFill>
          <a:srgbClr val="004D75"/>
        </a:solidFill>
        <a:latin typeface="Verdan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800" kern="1200">
        <a:solidFill>
          <a:srgbClr val="004D75"/>
        </a:solidFill>
        <a:latin typeface="Verdan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75"/>
    <a:srgbClr val="004DB1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DF541B-2E6B-4A1B-A45C-A8DC1BF749B6}" v="6" dt="2025-03-17T12:36:40.1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11" autoAdjust="0"/>
    <p:restoredTop sz="96220" autoAdjust="0"/>
  </p:normalViewPr>
  <p:slideViewPr>
    <p:cSldViewPr>
      <p:cViewPr varScale="1">
        <p:scale>
          <a:sx n="106" d="100"/>
          <a:sy n="106" d="100"/>
        </p:scale>
        <p:origin x="1362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morotionmwan, Bunmi" userId="d6c5ed85-30d5-499f-9d6d-134452fe486b" providerId="ADAL" clId="{19DF541B-2E6B-4A1B-A45C-A8DC1BF749B6}"/>
    <pc:docChg chg="undo custSel addSld delSld modSld">
      <pc:chgData name="Omorotionmwan, Bunmi" userId="d6c5ed85-30d5-499f-9d6d-134452fe486b" providerId="ADAL" clId="{19DF541B-2E6B-4A1B-A45C-A8DC1BF749B6}" dt="2025-03-17T12:37:49.235" v="125" actId="113"/>
      <pc:docMkLst>
        <pc:docMk/>
      </pc:docMkLst>
      <pc:sldChg chg="delSp modSp mod">
        <pc:chgData name="Omorotionmwan, Bunmi" userId="d6c5ed85-30d5-499f-9d6d-134452fe486b" providerId="ADAL" clId="{19DF541B-2E6B-4A1B-A45C-A8DC1BF749B6}" dt="2025-03-17T12:37:49.235" v="125" actId="113"/>
        <pc:sldMkLst>
          <pc:docMk/>
          <pc:sldMk cId="0" sldId="509"/>
        </pc:sldMkLst>
        <pc:spChg chg="mod">
          <ac:chgData name="Omorotionmwan, Bunmi" userId="d6c5ed85-30d5-499f-9d6d-134452fe486b" providerId="ADAL" clId="{19DF541B-2E6B-4A1B-A45C-A8DC1BF749B6}" dt="2025-03-17T12:37:49.235" v="125" actId="113"/>
          <ac:spMkLst>
            <pc:docMk/>
            <pc:sldMk cId="0" sldId="509"/>
            <ac:spMk id="4098" creationId="{29721C23-CC1C-9F86-2637-37FBA75C4D55}"/>
          </ac:spMkLst>
        </pc:spChg>
        <pc:spChg chg="mod">
          <ac:chgData name="Omorotionmwan, Bunmi" userId="d6c5ed85-30d5-499f-9d6d-134452fe486b" providerId="ADAL" clId="{19DF541B-2E6B-4A1B-A45C-A8DC1BF749B6}" dt="2025-03-17T11:58:54.310" v="19" actId="1076"/>
          <ac:spMkLst>
            <pc:docMk/>
            <pc:sldMk cId="0" sldId="509"/>
            <ac:spMk id="4099" creationId="{26682264-38FE-E4B5-97D9-BCC50D7FA387}"/>
          </ac:spMkLst>
        </pc:spChg>
        <pc:picChg chg="del">
          <ac:chgData name="Omorotionmwan, Bunmi" userId="d6c5ed85-30d5-499f-9d6d-134452fe486b" providerId="ADAL" clId="{19DF541B-2E6B-4A1B-A45C-A8DC1BF749B6}" dt="2025-03-17T12:32:26.954" v="20" actId="478"/>
          <ac:picMkLst>
            <pc:docMk/>
            <pc:sldMk cId="0" sldId="509"/>
            <ac:picMk id="2" creationId="{AB3BDEB5-AB5E-5D26-352E-3E3467E6DA84}"/>
          </ac:picMkLst>
        </pc:picChg>
        <pc:picChg chg="del">
          <ac:chgData name="Omorotionmwan, Bunmi" userId="d6c5ed85-30d5-499f-9d6d-134452fe486b" providerId="ADAL" clId="{19DF541B-2E6B-4A1B-A45C-A8DC1BF749B6}" dt="2025-03-17T12:32:29.120" v="21" actId="478"/>
          <ac:picMkLst>
            <pc:docMk/>
            <pc:sldMk cId="0" sldId="509"/>
            <ac:picMk id="3" creationId="{E518C7F4-38AE-B2F0-EABB-C6BB3B0D7C12}"/>
          </ac:picMkLst>
        </pc:picChg>
      </pc:sldChg>
      <pc:sldChg chg="del">
        <pc:chgData name="Omorotionmwan, Bunmi" userId="d6c5ed85-30d5-499f-9d6d-134452fe486b" providerId="ADAL" clId="{19DF541B-2E6B-4A1B-A45C-A8DC1BF749B6}" dt="2025-03-17T12:37:14.241" v="123" actId="47"/>
        <pc:sldMkLst>
          <pc:docMk/>
          <pc:sldMk cId="0" sldId="517"/>
        </pc:sldMkLst>
      </pc:sldChg>
      <pc:sldChg chg="modSp">
        <pc:chgData name="Omorotionmwan, Bunmi" userId="d6c5ed85-30d5-499f-9d6d-134452fe486b" providerId="ADAL" clId="{19DF541B-2E6B-4A1B-A45C-A8DC1BF749B6}" dt="2025-03-17T11:57:33.784" v="0" actId="1076"/>
        <pc:sldMkLst>
          <pc:docMk/>
          <pc:sldMk cId="0" sldId="520"/>
        </pc:sldMkLst>
        <pc:picChg chg="mod">
          <ac:chgData name="Omorotionmwan, Bunmi" userId="d6c5ed85-30d5-499f-9d6d-134452fe486b" providerId="ADAL" clId="{19DF541B-2E6B-4A1B-A45C-A8DC1BF749B6}" dt="2025-03-17T11:57:33.784" v="0" actId="1076"/>
          <ac:picMkLst>
            <pc:docMk/>
            <pc:sldMk cId="0" sldId="520"/>
            <ac:picMk id="17412" creationId="{1E81C1F7-7EF7-54B7-848E-0F5CFD49B58D}"/>
          </ac:picMkLst>
        </pc:picChg>
      </pc:sldChg>
      <pc:sldChg chg="addSp delSp modSp new mod">
        <pc:chgData name="Omorotionmwan, Bunmi" userId="d6c5ed85-30d5-499f-9d6d-134452fe486b" providerId="ADAL" clId="{19DF541B-2E6B-4A1B-A45C-A8DC1BF749B6}" dt="2025-03-17T12:36:56.283" v="122" actId="1076"/>
        <pc:sldMkLst>
          <pc:docMk/>
          <pc:sldMk cId="1744374287" sldId="521"/>
        </pc:sldMkLst>
        <pc:spChg chg="mod">
          <ac:chgData name="Omorotionmwan, Bunmi" userId="d6c5ed85-30d5-499f-9d6d-134452fe486b" providerId="ADAL" clId="{19DF541B-2E6B-4A1B-A45C-A8DC1BF749B6}" dt="2025-03-17T12:34:51.395" v="80" actId="20577"/>
          <ac:spMkLst>
            <pc:docMk/>
            <pc:sldMk cId="1744374287" sldId="521"/>
            <ac:spMk id="2" creationId="{20321227-9832-1A9C-A257-458279BC5055}"/>
          </ac:spMkLst>
        </pc:spChg>
        <pc:spChg chg="add del">
          <ac:chgData name="Omorotionmwan, Bunmi" userId="d6c5ed85-30d5-499f-9d6d-134452fe486b" providerId="ADAL" clId="{19DF541B-2E6B-4A1B-A45C-A8DC1BF749B6}" dt="2025-03-17T12:34:56.293" v="81" actId="478"/>
          <ac:spMkLst>
            <pc:docMk/>
            <pc:sldMk cId="1744374287" sldId="521"/>
            <ac:spMk id="3" creationId="{DA00232A-1D4E-26BD-2F8E-61C74E34B25C}"/>
          </ac:spMkLst>
        </pc:spChg>
        <pc:spChg chg="add del mod">
          <ac:chgData name="Omorotionmwan, Bunmi" userId="d6c5ed85-30d5-499f-9d6d-134452fe486b" providerId="ADAL" clId="{19DF541B-2E6B-4A1B-A45C-A8DC1BF749B6}" dt="2025-03-17T12:36:05.512" v="101" actId="478"/>
          <ac:spMkLst>
            <pc:docMk/>
            <pc:sldMk cId="1744374287" sldId="521"/>
            <ac:spMk id="13" creationId="{C0A88FE7-9A1C-AB0B-A325-C8C466EC6A89}"/>
          </ac:spMkLst>
        </pc:spChg>
        <pc:spChg chg="add mod">
          <ac:chgData name="Omorotionmwan, Bunmi" userId="d6c5ed85-30d5-499f-9d6d-134452fe486b" providerId="ADAL" clId="{19DF541B-2E6B-4A1B-A45C-A8DC1BF749B6}" dt="2025-03-17T12:36:56.283" v="122" actId="1076"/>
          <ac:spMkLst>
            <pc:docMk/>
            <pc:sldMk cId="1744374287" sldId="521"/>
            <ac:spMk id="15" creationId="{7665AA1E-8CD5-60DC-F368-515786838C6A}"/>
          </ac:spMkLst>
        </pc:spChg>
        <pc:picChg chg="add del mod ord">
          <ac:chgData name="Omorotionmwan, Bunmi" userId="d6c5ed85-30d5-499f-9d6d-134452fe486b" providerId="ADAL" clId="{19DF541B-2E6B-4A1B-A45C-A8DC1BF749B6}" dt="2025-03-17T12:34:11.204" v="24" actId="22"/>
          <ac:picMkLst>
            <pc:docMk/>
            <pc:sldMk cId="1744374287" sldId="521"/>
            <ac:picMk id="7" creationId="{A1172ACE-D3D6-38B1-02C5-FCEE77EB0099}"/>
          </ac:picMkLst>
        </pc:picChg>
        <pc:picChg chg="add mod">
          <ac:chgData name="Omorotionmwan, Bunmi" userId="d6c5ed85-30d5-499f-9d6d-134452fe486b" providerId="ADAL" clId="{19DF541B-2E6B-4A1B-A45C-A8DC1BF749B6}" dt="2025-03-17T12:36:36.923" v="118" actId="1076"/>
          <ac:picMkLst>
            <pc:docMk/>
            <pc:sldMk cId="1744374287" sldId="521"/>
            <ac:picMk id="9" creationId="{A6F5D88A-F382-5E93-059F-0CF3740B45DB}"/>
          </ac:picMkLst>
        </pc:picChg>
        <pc:picChg chg="add del">
          <ac:chgData name="Omorotionmwan, Bunmi" userId="d6c5ed85-30d5-499f-9d6d-134452fe486b" providerId="ADAL" clId="{19DF541B-2E6B-4A1B-A45C-A8DC1BF749B6}" dt="2025-03-17T12:35:25.261" v="84" actId="21"/>
          <ac:picMkLst>
            <pc:docMk/>
            <pc:sldMk cId="1744374287" sldId="521"/>
            <ac:picMk id="11" creationId="{720ECFE2-FB74-4C16-31DE-88604D689FF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A306B96B-2225-F84B-A653-3BDA3B58A21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419" tIns="47710" rIns="95419" bIns="4771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16739" name="Rectangle 3">
            <a:extLst>
              <a:ext uri="{FF2B5EF4-FFF2-40B4-BE49-F238E27FC236}">
                <a16:creationId xmlns:a16="http://schemas.microsoft.com/office/drawing/2014/main" id="{D8150125-87F0-6089-7E4B-4B3B2193A8A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419" tIns="47710" rIns="95419" bIns="477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5F8E2ED0-CFF1-701A-5F81-CAB10A30100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6741" name="Rectangle 5">
            <a:extLst>
              <a:ext uri="{FF2B5EF4-FFF2-40B4-BE49-F238E27FC236}">
                <a16:creationId xmlns:a16="http://schemas.microsoft.com/office/drawing/2014/main" id="{228C5465-29B1-113D-2989-668E916879A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419" tIns="47710" rIns="95419" bIns="47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16742" name="Rectangle 6">
            <a:extLst>
              <a:ext uri="{FF2B5EF4-FFF2-40B4-BE49-F238E27FC236}">
                <a16:creationId xmlns:a16="http://schemas.microsoft.com/office/drawing/2014/main" id="{9B520E9D-E336-583A-6FCA-E9D9B2C52B7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419" tIns="47710" rIns="95419" bIns="4771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16743" name="Rectangle 7">
            <a:extLst>
              <a:ext uri="{FF2B5EF4-FFF2-40B4-BE49-F238E27FC236}">
                <a16:creationId xmlns:a16="http://schemas.microsoft.com/office/drawing/2014/main" id="{C0D81A07-F9C7-701A-9DCE-FDC3D1423F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419" tIns="47710" rIns="95419" bIns="47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141ADFB-B678-48F0-97B8-47096B5A19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>
            <a:extLst>
              <a:ext uri="{FF2B5EF4-FFF2-40B4-BE49-F238E27FC236}">
                <a16:creationId xmlns:a16="http://schemas.microsoft.com/office/drawing/2014/main" id="{9A3E080A-3046-825E-C8E5-69DE317F55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>
            <a:extLst>
              <a:ext uri="{FF2B5EF4-FFF2-40B4-BE49-F238E27FC236}">
                <a16:creationId xmlns:a16="http://schemas.microsoft.com/office/drawing/2014/main" id="{0009A79B-E050-D943-5C81-3E1A158077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7800" indent="-177800" eaLnBrk="1" hangingPunct="1">
              <a:buFontTx/>
              <a:buChar char="•"/>
            </a:pPr>
            <a:endParaRPr lang="en-US" altLang="en-US"/>
          </a:p>
        </p:txBody>
      </p:sp>
      <p:sp>
        <p:nvSpPr>
          <p:cNvPr id="5124" name="Slide Number Placeholder 3">
            <a:extLst>
              <a:ext uri="{FF2B5EF4-FFF2-40B4-BE49-F238E27FC236}">
                <a16:creationId xmlns:a16="http://schemas.microsoft.com/office/drawing/2014/main" id="{EE29789E-9967-F5BC-7454-84E4DE2BB8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74700" indent="-296863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92213" indent="-238125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68463" indent="-238125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146300" indent="-238125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603500" indent="-2381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3060700" indent="-2381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517900" indent="-2381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975100" indent="-2381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B61A4B9-6E75-41BF-A22A-DDA74B058917}" type="slidenum"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</a:rPr>
              <a:pPr/>
              <a:t>1</a:t>
            </a:fld>
            <a:endParaRPr lang="en-GB" altLang="en-U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873E5332-FB45-D580-E4DC-1B31BBFF60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5D9A4CD7-3E42-44F7-CD1C-36F4050784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1450" indent="-171450">
              <a:buFontTx/>
              <a:buChar char="•"/>
            </a:pPr>
            <a:endParaRPr lang="en-US" altLang="en-US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02558865-7AC0-13B0-8683-0827BAD9C7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6F38ECC3-ABC8-4AE5-A262-B2321F2FDACD}" type="slidenum"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</a:rPr>
              <a:pPr/>
              <a:t>3</a:t>
            </a:fld>
            <a:endParaRPr lang="en-GB" altLang="en-U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623F8CC4-125B-D3B8-660B-57DF98967C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4AD7FB18-B55C-4919-3E59-2A19AA88CE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1450" indent="-171450">
              <a:buFontTx/>
              <a:buChar char="•"/>
            </a:pPr>
            <a:endParaRPr lang="en-US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A2395979-F4F3-2922-D7B0-E821064574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38C44616-9AEB-4E89-9E0C-78274FD93D96}" type="slidenum"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</a:rPr>
              <a:pPr/>
              <a:t>4</a:t>
            </a:fld>
            <a:endParaRPr lang="en-GB" altLang="en-U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>
            <a:extLst>
              <a:ext uri="{FF2B5EF4-FFF2-40B4-BE49-F238E27FC236}">
                <a16:creationId xmlns:a16="http://schemas.microsoft.com/office/drawing/2014/main" id="{8A013822-8C12-D885-1598-1753F4CED7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>
            <a:extLst>
              <a:ext uri="{FF2B5EF4-FFF2-40B4-BE49-F238E27FC236}">
                <a16:creationId xmlns:a16="http://schemas.microsoft.com/office/drawing/2014/main" id="{BF6E42FC-0902-2C8D-FFB2-F885167CE2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1450" indent="-171450">
              <a:buFontTx/>
              <a:buChar char="•"/>
            </a:pPr>
            <a:endParaRPr lang="en-US" altLang="en-US"/>
          </a:p>
        </p:txBody>
      </p:sp>
      <p:sp>
        <p:nvSpPr>
          <p:cNvPr id="19460" name="Slide Number Placeholder 3">
            <a:extLst>
              <a:ext uri="{FF2B5EF4-FFF2-40B4-BE49-F238E27FC236}">
                <a16:creationId xmlns:a16="http://schemas.microsoft.com/office/drawing/2014/main" id="{1A33A5D0-6FE6-8D8D-19E5-79A1D117C4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D88C0378-A22D-4A84-A476-8440C2448D19}" type="slidenum"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</a:rPr>
              <a:pPr/>
              <a:t>7</a:t>
            </a:fld>
            <a:endParaRPr lang="en-GB" altLang="en-U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3E75A7C2-AFF5-10A6-4AEA-99FB13C2AC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A100C82C-5949-0A5F-F3BE-03F4CDBF0B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1450" indent="-171450">
              <a:buFontTx/>
              <a:buChar char="•"/>
            </a:pPr>
            <a:endParaRPr lang="en-US" altLang="en-US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D13C67C6-302A-2E33-C673-A47886316A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6C6E810E-F955-495B-8237-253207EC79B3}" type="slidenum"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</a:rPr>
              <a:pPr/>
              <a:t>8</a:t>
            </a:fld>
            <a:endParaRPr lang="en-GB" altLang="en-U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8D42D88B-0561-D024-6D11-14D6BB8986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D0C8711C-E5CC-1EF9-3A30-CCD7D3E133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BF239370-A567-E53F-819B-25360F6DB0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C007328C-60A8-43D0-8AA7-CED9D7D37316}" type="slidenum"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</a:rPr>
              <a:pPr/>
              <a:t>9</a:t>
            </a:fld>
            <a:endParaRPr lang="en-GB" altLang="en-US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37776617-CF91-89F4-0C65-73AB239BE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143000"/>
            <a:ext cx="8839200" cy="5562600"/>
          </a:xfrm>
          <a:prstGeom prst="rect">
            <a:avLst/>
          </a:prstGeom>
          <a:solidFill>
            <a:srgbClr val="004D75"/>
          </a:solidFill>
          <a:ln>
            <a:noFill/>
          </a:ln>
          <a:effectLst/>
        </p:spPr>
        <p:txBody>
          <a:bodyPr wrap="none" anchor="ctr"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en-US" altLang="en-US" sz="24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pic>
        <p:nvPicPr>
          <p:cNvPr id="3" name="Picture 5" descr="NTU logo RGB">
            <a:extLst>
              <a:ext uri="{FF2B5EF4-FFF2-40B4-BE49-F238E27FC236}">
                <a16:creationId xmlns:a16="http://schemas.microsoft.com/office/drawing/2014/main" id="{A8D23A07-C3B9-282F-4AE8-D7FC73A3E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5" y="323850"/>
            <a:ext cx="24352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91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9906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altLang="en-US" noProof="0"/>
              <a:t>Click to edit Master title style</a:t>
            </a:r>
          </a:p>
        </p:txBody>
      </p:sp>
      <p:sp>
        <p:nvSpPr>
          <p:cNvPr id="3491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276600"/>
            <a:ext cx="7772400" cy="762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3639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470197BA-7E1F-3AEE-4D37-646EC0D388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DC759-3103-492A-BC40-DA3EC423EEFA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993A7A88-1DE6-8DA5-421F-29258027EC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B8F20-6D1D-47C3-930E-2AAD6E65A5D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169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81000"/>
            <a:ext cx="2076450" cy="25320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6076950" cy="25320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8CB58C38-58A1-5B0D-0A1D-6A0AA08686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D5481-B61A-4460-8712-093D6D42CBB9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CF5829A4-DB21-523E-C98A-79ECA370116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211E9-6574-4C77-8E45-3B1EF847277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9344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55F126A6-7651-2320-0173-1F0D2538AF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086B7-53B2-49ED-AC6A-E0ECF1E13BDA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A43A7A27-A6C4-AD25-F0FC-1293D219AFF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64729-9684-4466-92DE-0D0ECF4096B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26986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38C8EA50-EE03-3E02-84BA-4641BA81C7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09DAA-CE77-4A32-A81F-7978FE9CDED5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D0FA02A9-C7E2-4831-41AC-8EC15E0AF5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02323-1A03-4F7A-BACC-6F49A0B5E3D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312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076700" cy="14652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076700" cy="14652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E69F982-A727-A2D9-DBF5-357F892108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483F0-7886-47BA-8A10-36A32C025771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FDAF83C7-009E-86EF-82F2-2C15AC75D7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83E02-BA35-4F52-A654-4D7CFFB9BF1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500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E9824698-6376-13C1-9AE1-518B2317C1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93C77-1D80-46BC-838E-2EF041934C8B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DBBCDA9D-1EBD-53FD-3BA1-FE182ABACD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E0E03-2FBA-4F9E-8DC7-7FA85712530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2492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394EE333-E358-5612-E600-4640FBAE52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06981-AE46-4D22-AF95-32290E069950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0416C940-1A6C-87CB-9024-DE8DFB3010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0B6D7-4E59-48AC-9365-48BCCBE2F72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8612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633C7F4-73E6-661B-67AB-15D5E6FEA9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9C828-0BE5-4E48-BD72-E72D50B276B9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C2FAB385-F318-CDD5-2BFF-CA167CED6C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3448F-CF47-4CA4-8EA7-955C5E1ED1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88850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CC2DDCD-C215-7F9A-4D55-583B6906DF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5244A-5600-4C5B-B330-E54DAFF74985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E423736-1BC4-020F-C8FA-1F33004BD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EF91A-9690-41A6-B0A6-4B7FBB5EB1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747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54FF29A-FC1A-DE8D-ADC5-A7FEE44ADE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01AFC-868F-482B-AFF3-1F0D5898CA51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ED7F183-C544-18C0-90FA-EFC11BBA7E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8892D-BC8D-4E94-A740-7399F3E6A9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070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53AFE5C-EBDC-174C-884C-8A5600CC51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305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10B4A9C-72AB-6598-6796-6B61E77E89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447800"/>
            <a:ext cx="83058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7C2454B-4513-5626-26F5-4BF0231D7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219825"/>
            <a:ext cx="333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5">
            <a:extLst>
              <a:ext uri="{FF2B5EF4-FFF2-40B4-BE49-F238E27FC236}">
                <a16:creationId xmlns:a16="http://schemas.microsoft.com/office/drawing/2014/main" id="{7962BFA0-9FAD-9A3E-1FC0-8622804591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7200" y="6019800"/>
            <a:ext cx="8229600" cy="0"/>
          </a:xfrm>
          <a:prstGeom prst="line">
            <a:avLst/>
          </a:prstGeom>
          <a:noFill/>
          <a:ln w="15875">
            <a:solidFill>
              <a:srgbClr val="B2C9D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0" name="Text Box 6">
            <a:extLst>
              <a:ext uri="{FF2B5EF4-FFF2-40B4-BE49-F238E27FC236}">
                <a16:creationId xmlns:a16="http://schemas.microsoft.com/office/drawing/2014/main" id="{409CBF6E-D011-9990-4E7E-CCA86F9F9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6165850"/>
            <a:ext cx="1008062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4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348167" name="Rectangle 7">
            <a:extLst>
              <a:ext uri="{FF2B5EF4-FFF2-40B4-BE49-F238E27FC236}">
                <a16:creationId xmlns:a16="http://schemas.microsoft.com/office/drawing/2014/main" id="{8300CCE7-D1EF-B148-4715-DF4A85F8477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05538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fld id="{5A840BC6-942E-4F2E-8001-15CC89C1F029}" type="datetime4">
              <a:rPr lang="en-GB" altLang="en-US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348168" name="Rectangle 8">
            <a:extLst>
              <a:ext uri="{FF2B5EF4-FFF2-40B4-BE49-F238E27FC236}">
                <a16:creationId xmlns:a16="http://schemas.microsoft.com/office/drawing/2014/main" id="{7FC2B64E-1449-E729-1D32-3ECCF1FBFB7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40425" y="6205538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AEE9C57-55F0-462A-8EFA-E4FF78BDF5F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4D7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D75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D75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D75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4D75"/>
          </a:solidFill>
          <a:latin typeface="Verdan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4D75"/>
          </a:solidFill>
          <a:latin typeface="Verdan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4D75"/>
          </a:solidFill>
          <a:latin typeface="Verdan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4D75"/>
          </a:solidFill>
          <a:latin typeface="Verdan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4D75"/>
          </a:solidFill>
          <a:latin typeface="Verdana" panose="020B0604030504040204" pitchFamily="34" charset="0"/>
        </a:defRPr>
      </a:lvl9pPr>
    </p:titleStyle>
    <p:bodyStyle>
      <a:lvl1pPr marL="188913" indent="-188913" algn="l" rtl="0" eaLnBrk="0" fontAlgn="base" hangingPunct="0">
        <a:lnSpc>
          <a:spcPct val="110000"/>
        </a:lnSpc>
        <a:spcBef>
          <a:spcPct val="30000"/>
        </a:spcBef>
        <a:spcAft>
          <a:spcPct val="20000"/>
        </a:spcAft>
        <a:buChar char="•"/>
        <a:defRPr kern="1200">
          <a:solidFill>
            <a:srgbClr val="004D75"/>
          </a:solidFill>
          <a:latin typeface="+mn-lt"/>
          <a:ea typeface="+mn-ea"/>
          <a:cs typeface="+mn-cs"/>
        </a:defRPr>
      </a:lvl1pPr>
      <a:lvl2pPr marL="379413" indent="-188913" algn="l" rtl="0" eaLnBrk="0" fontAlgn="base" hangingPunct="0">
        <a:lnSpc>
          <a:spcPct val="90000"/>
        </a:lnSpc>
        <a:spcBef>
          <a:spcPct val="20000"/>
        </a:spcBef>
        <a:spcAft>
          <a:spcPct val="10000"/>
        </a:spcAft>
        <a:buChar char="–"/>
        <a:defRPr sz="1500" kern="1200">
          <a:solidFill>
            <a:srgbClr val="004D75"/>
          </a:solidFill>
          <a:latin typeface="+mn-lt"/>
          <a:ea typeface="+mn-ea"/>
          <a:cs typeface="+mn-cs"/>
        </a:defRPr>
      </a:lvl2pPr>
      <a:lvl3pPr marL="530225" indent="-149225" algn="l" rtl="0" eaLnBrk="0" fontAlgn="base" hangingPunct="0">
        <a:lnSpc>
          <a:spcPct val="90000"/>
        </a:lnSpc>
        <a:spcBef>
          <a:spcPct val="20000"/>
        </a:spcBef>
        <a:spcAft>
          <a:spcPct val="20000"/>
        </a:spcAft>
        <a:buChar char="•"/>
        <a:defRPr sz="1200" kern="1200">
          <a:solidFill>
            <a:srgbClr val="004D75"/>
          </a:solidFill>
          <a:latin typeface="+mn-lt"/>
          <a:ea typeface="+mn-ea"/>
          <a:cs typeface="+mn-cs"/>
        </a:defRPr>
      </a:lvl3pPr>
      <a:lvl4pPr marL="862013" indent="-141288" algn="l" rtl="0" eaLnBrk="0" fontAlgn="base" hangingPunct="0">
        <a:lnSpc>
          <a:spcPct val="90000"/>
        </a:lnSpc>
        <a:spcBef>
          <a:spcPct val="20000"/>
        </a:spcBef>
        <a:spcAft>
          <a:spcPct val="20000"/>
        </a:spcAft>
        <a:buChar char="–"/>
        <a:defRPr sz="1200" kern="1200">
          <a:solidFill>
            <a:srgbClr val="004D75"/>
          </a:solidFill>
          <a:latin typeface="+mn-lt"/>
          <a:ea typeface="+mn-ea"/>
          <a:cs typeface="+mn-cs"/>
        </a:defRPr>
      </a:lvl4pPr>
      <a:lvl5pPr marL="1235075" indent="-182563" algn="l" rtl="0" eaLnBrk="0" fontAlgn="base" hangingPunct="0">
        <a:lnSpc>
          <a:spcPct val="90000"/>
        </a:lnSpc>
        <a:spcBef>
          <a:spcPct val="20000"/>
        </a:spcBef>
        <a:spcAft>
          <a:spcPct val="20000"/>
        </a:spcAft>
        <a:buChar char="»"/>
        <a:defRPr sz="1200" kern="1200">
          <a:solidFill>
            <a:srgbClr val="004D7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wtrusts.org/en/research-and-analysis/video/2016/why-cant-we-find-new-antibiotic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sfPOpE-GEs" TargetMode="External"/><Relationship Id="rId6" Type="http://schemas.openxmlformats.org/officeDocument/2006/relationships/image" Target="../media/image3.png"/><Relationship Id="rId5" Type="http://schemas.openxmlformats.org/officeDocument/2006/relationships/hyperlink" Target="https://www.fda.gov/downloads/Drugs/ResourcesForYou/Consumers/UCM284393.pdf" TargetMode="External"/><Relationship Id="rId4" Type="http://schemas.openxmlformats.org/officeDocument/2006/relationships/hyperlink" Target="https://www.fda.gov/ForPatients/Approvals/Drugs/default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hrma.org/blog/the-drug-development-and-approval-process-is-about-much-more-than-the-final-okay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29721C23-CC1C-9F86-2637-37FBA75C4D5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66726" y="2132856"/>
            <a:ext cx="7772400" cy="99060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Workshop Slides</a:t>
            </a:r>
            <a:br>
              <a:rPr lang="en-US" altLang="en-US" sz="2800" dirty="0"/>
            </a:br>
            <a:br>
              <a:rPr lang="en-US" altLang="en-US" sz="2800" b="1" dirty="0"/>
            </a:br>
            <a:r>
              <a:rPr lang="en-US" altLang="en-US" sz="2800" b="1" dirty="0"/>
              <a:t>Antibiotic Development Boardgame</a:t>
            </a:r>
            <a:br>
              <a:rPr lang="en-US" altLang="en-US" sz="2800" dirty="0"/>
            </a:br>
            <a:br>
              <a:rPr lang="en-US" altLang="en-US" sz="2800" dirty="0"/>
            </a:br>
            <a:r>
              <a:rPr lang="en-GB" sz="2000" dirty="0"/>
              <a:t>A student-generated board game to promote understanding of the antibiotic development pipeline</a:t>
            </a:r>
            <a:br>
              <a:rPr lang="en-GB" sz="2800" dirty="0"/>
            </a:br>
            <a:endParaRPr lang="en-US" altLang="en-US" sz="2800" dirty="0"/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26682264-38FE-E4B5-97D9-BCC50D7FA38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66726" y="4437112"/>
            <a:ext cx="2411685" cy="2868478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endParaRPr lang="en-US" altLang="en-US" dirty="0"/>
          </a:p>
          <a:p>
            <a:pPr eaLnBrk="1" hangingPunct="1">
              <a:lnSpc>
                <a:spcPct val="100000"/>
              </a:lnSpc>
            </a:pPr>
            <a:r>
              <a:rPr lang="en-US" altLang="en-US" sz="2000" dirty="0"/>
              <a:t>Dr Jody Winter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en-US" sz="2000" dirty="0"/>
              <a:t>Dr David Negus</a:t>
            </a:r>
          </a:p>
          <a:p>
            <a:pPr eaLnBrk="1" hangingPunct="1">
              <a:lnSpc>
                <a:spcPct val="100000"/>
              </a:lnSpc>
            </a:pPr>
            <a:endParaRPr lang="en-US" altLang="en-US" sz="2000" dirty="0"/>
          </a:p>
          <a:p>
            <a:pPr eaLnBrk="1" hangingPunct="1">
              <a:lnSpc>
                <a:spcPct val="100000"/>
              </a:lnSpc>
            </a:pPr>
            <a:r>
              <a:rPr lang="en-US" altLang="en-US" sz="1600" dirty="0"/>
              <a:t>	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en-US" sz="1600" dirty="0"/>
              <a:t>	</a:t>
            </a:r>
          </a:p>
          <a:p>
            <a:pPr algn="r" eaLnBrk="1" hangingPunct="1">
              <a:lnSpc>
                <a:spcPct val="100000"/>
              </a:lnSpc>
            </a:pPr>
            <a:r>
              <a:rPr lang="en-US" altLang="en-US" sz="1600" dirty="0"/>
              <a:t>		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15B0049-2CF2-37AD-12D9-62F16EC960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Bringing a new antibiotic to market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1F474-8A8C-6AA1-1CE2-43618800F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336708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dirty="0"/>
              <a:t>Bringing a new drug to market: Steps and hurdles. </a:t>
            </a:r>
          </a:p>
          <a:p>
            <a:pPr marL="0" indent="0">
              <a:buFontTx/>
              <a:buNone/>
              <a:defRPr/>
            </a:pPr>
            <a:endParaRPr lang="en-GB" dirty="0"/>
          </a:p>
          <a:p>
            <a:pPr>
              <a:spcAft>
                <a:spcPts val="300"/>
              </a:spcAft>
              <a:defRPr/>
            </a:pP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K1. Explain the potential global impact of current topics in microbiology and discuss sustainable solutions.</a:t>
            </a:r>
          </a:p>
          <a:p>
            <a:pPr>
              <a:spcAft>
                <a:spcPts val="300"/>
              </a:spcAft>
              <a:defRPr/>
            </a:pP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</a:rPr>
              <a:t>K2. Demonstrate an understanding and appreciation of complex ethical issues within the biosciences and how debate informs concern about the quality and sustainability of life at local and international scales</a:t>
            </a:r>
          </a:p>
          <a:p>
            <a:pPr marL="0" indent="0">
              <a:buFontTx/>
              <a:buNone/>
              <a:defRPr/>
            </a:pPr>
            <a:endParaRPr lang="en-GB" dirty="0"/>
          </a:p>
        </p:txBody>
      </p:sp>
      <p:sp>
        <p:nvSpPr>
          <p:cNvPr id="6148" name="Date Placeholder 3">
            <a:extLst>
              <a:ext uri="{FF2B5EF4-FFF2-40B4-BE49-F238E27FC236}">
                <a16:creationId xmlns:a16="http://schemas.microsoft.com/office/drawing/2014/main" id="{4D7C33C2-3F29-9186-9FCF-59AF865E9ED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FDD517D3-5B1C-487A-A99E-D0B44F963E11}" type="datetime4">
              <a:rPr lang="en-GB" altLang="en-US" sz="1200" smtClean="0"/>
              <a:pPr/>
              <a:t>17 March 2025</a:t>
            </a:fld>
            <a:endParaRPr lang="en-GB" altLang="en-US" sz="1200"/>
          </a:p>
        </p:txBody>
      </p:sp>
      <p:sp>
        <p:nvSpPr>
          <p:cNvPr id="6149" name="Slide Number Placeholder 4">
            <a:extLst>
              <a:ext uri="{FF2B5EF4-FFF2-40B4-BE49-F238E27FC236}">
                <a16:creationId xmlns:a16="http://schemas.microsoft.com/office/drawing/2014/main" id="{51B5D237-408B-1312-4756-0DEE214703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B8672F53-D526-43E1-BF07-8C6F221AC62F}" type="slidenum">
              <a:rPr lang="en-GB" altLang="en-US" sz="1200"/>
              <a:pPr/>
              <a:t>2</a:t>
            </a:fld>
            <a:endParaRPr lang="en-GB" altLang="en-US"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2A8FA8A1-C840-A634-682F-929797C182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Why can’t we find new antibiotics?</a:t>
            </a: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E97C7A61-5086-0C02-B834-7793B247CAE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305800" cy="673100"/>
          </a:xfrm>
        </p:spPr>
        <p:txBody>
          <a:bodyPr/>
          <a:lstStyle/>
          <a:p>
            <a:r>
              <a:rPr lang="en-GB" altLang="en-US" dirty="0">
                <a:hlinkClick r:id="rId3"/>
              </a:rPr>
              <a:t>https://www.pewtrusts.org/en/research-and-analysis/video/2016/why-cant-we-find-new-antibiotics</a:t>
            </a:r>
            <a:endParaRPr lang="en-GB" altLang="en-US" dirty="0"/>
          </a:p>
        </p:txBody>
      </p:sp>
      <p:sp>
        <p:nvSpPr>
          <p:cNvPr id="7172" name="Date Placeholder 3">
            <a:extLst>
              <a:ext uri="{FF2B5EF4-FFF2-40B4-BE49-F238E27FC236}">
                <a16:creationId xmlns:a16="http://schemas.microsoft.com/office/drawing/2014/main" id="{85F14153-8AF8-62DD-AD2F-F5FB7B0C4CD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CC0A684F-3D01-474B-9747-0C03E1D0B5D1}" type="datetime4">
              <a:rPr lang="en-GB" altLang="en-US" sz="1200" smtClean="0"/>
              <a:pPr/>
              <a:t>17 March 2025</a:t>
            </a:fld>
            <a:endParaRPr lang="en-GB" altLang="en-US" sz="1200"/>
          </a:p>
        </p:txBody>
      </p:sp>
      <p:sp>
        <p:nvSpPr>
          <p:cNvPr id="7173" name="Slide Number Placeholder 4">
            <a:extLst>
              <a:ext uri="{FF2B5EF4-FFF2-40B4-BE49-F238E27FC236}">
                <a16:creationId xmlns:a16="http://schemas.microsoft.com/office/drawing/2014/main" id="{771EF762-4DC7-1089-77AB-3F42E755FD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DF5B5892-4A09-4419-953D-9486AA563265}" type="slidenum">
              <a:rPr lang="en-GB" altLang="en-US" sz="1200"/>
              <a:pPr/>
              <a:t>3</a:t>
            </a:fld>
            <a:endParaRPr lang="en-GB" altLang="en-US"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B24B61B3-5D60-ED2B-2BA6-32BFFE24C2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The drug development process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56330AAF-A8B4-3E71-1FC3-7C0965B7D18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4119563" cy="2613025"/>
          </a:xfrm>
        </p:spPr>
        <p:txBody>
          <a:bodyPr/>
          <a:lstStyle/>
          <a:p>
            <a:pPr>
              <a:defRPr/>
            </a:pPr>
            <a:r>
              <a:rPr lang="en-GB" altLang="en-US" dirty="0">
                <a:hlinkClick r:id="rId4"/>
              </a:rPr>
              <a:t>https://www.fda.gov/ForPatients/Approvals/Drugs/default.htm</a:t>
            </a:r>
            <a:endParaRPr lang="en-GB" altLang="en-US" dirty="0"/>
          </a:p>
          <a:p>
            <a:pPr>
              <a:defRPr/>
            </a:pPr>
            <a:endParaRPr lang="en-GB" altLang="en-US" dirty="0"/>
          </a:p>
          <a:p>
            <a:pPr>
              <a:defRPr/>
            </a:pPr>
            <a:r>
              <a:rPr lang="en-GB" altLang="en-US" dirty="0">
                <a:hlinkClick r:id="rId5"/>
              </a:rPr>
              <a:t>https://www.fda.gov/downloads/Drugs/ResourcesForYou/Consumers/UCM284393.pdf</a:t>
            </a:r>
            <a:endParaRPr lang="en-GB" altLang="en-US" dirty="0"/>
          </a:p>
          <a:p>
            <a:pPr marL="0" indent="0">
              <a:buFontTx/>
              <a:buNone/>
              <a:defRPr/>
            </a:pPr>
            <a:endParaRPr lang="en-GB" altLang="en-US" dirty="0"/>
          </a:p>
        </p:txBody>
      </p:sp>
      <p:sp>
        <p:nvSpPr>
          <p:cNvPr id="13316" name="Date Placeholder 3">
            <a:extLst>
              <a:ext uri="{FF2B5EF4-FFF2-40B4-BE49-F238E27FC236}">
                <a16:creationId xmlns:a16="http://schemas.microsoft.com/office/drawing/2014/main" id="{0301CF14-FBDF-ED6C-3439-A12012B6062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7047927F-C752-4BA5-96D3-27A93CEBD90F}" type="datetime4">
              <a:rPr lang="en-GB" altLang="en-US" sz="1200" smtClean="0"/>
              <a:pPr/>
              <a:t>17 March 2025</a:t>
            </a:fld>
            <a:endParaRPr lang="en-GB" altLang="en-US" sz="1200"/>
          </a:p>
        </p:txBody>
      </p:sp>
      <p:sp>
        <p:nvSpPr>
          <p:cNvPr id="13317" name="Slide Number Placeholder 4">
            <a:extLst>
              <a:ext uri="{FF2B5EF4-FFF2-40B4-BE49-F238E27FC236}">
                <a16:creationId xmlns:a16="http://schemas.microsoft.com/office/drawing/2014/main" id="{A06BB67E-46E8-B2FD-1D64-7C0EA85518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D41C70A9-616E-4083-9B26-D4E3361EC550}" type="slidenum">
              <a:rPr lang="en-GB" altLang="en-US" sz="1200"/>
              <a:pPr/>
              <a:t>4</a:t>
            </a:fld>
            <a:endParaRPr lang="en-GB" altLang="en-US" sz="1200"/>
          </a:p>
        </p:txBody>
      </p:sp>
      <p:pic>
        <p:nvPicPr>
          <p:cNvPr id="2" name="dsfPOpE-GEs">
            <a:extLst>
              <a:ext uri="{FF2B5EF4-FFF2-40B4-BE49-F238E27FC236}">
                <a16:creationId xmlns:a16="http://schemas.microsoft.com/office/drawing/2014/main" id="{741B3F92-0244-B9FD-5CCB-73C1B8FD923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47800"/>
            <a:ext cx="4291013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21227-9832-1A9C-A257-458279BC5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Drug Discovery and Development Pipeline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DC187-A2AD-DA32-A1A3-B725CD2F9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E086B7-53B2-49ED-AC6A-E0ECF1E13BDA}" type="datetime4">
              <a:rPr lang="en-GB" altLang="en-US" smtClean="0"/>
              <a:pPr>
                <a:defRPr/>
              </a:pPr>
              <a:t>17 March 2025</a:t>
            </a:fld>
            <a:endParaRPr lang="en-GB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424E79-4DDB-A642-6DEC-77B25D7678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764729-9684-4466-92DE-0D0ECF4096BC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F5D88A-F382-5E93-059F-0CF3740B4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69" y="1373074"/>
            <a:ext cx="8476661" cy="39666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665AA1E-8CD5-60DC-F368-515786838C6A}"/>
              </a:ext>
            </a:extLst>
          </p:cNvPr>
          <p:cNvSpPr txBox="1"/>
          <p:nvPr/>
        </p:nvSpPr>
        <p:spPr>
          <a:xfrm>
            <a:off x="1403648" y="5774651"/>
            <a:ext cx="850728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hlinkClick r:id="rId3"/>
              </a:rPr>
              <a:t>https://phrma.org/blog/the-drug-development-and-approval-process-is-about-much-more-than-the-final-okay</a:t>
            </a:r>
            <a:endParaRPr lang="en-GB" sz="1050" dirty="0"/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744374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>
            <a:extLst>
              <a:ext uri="{FF2B5EF4-FFF2-40B4-BE49-F238E27FC236}">
                <a16:creationId xmlns:a16="http://schemas.microsoft.com/office/drawing/2014/main" id="{F3317CDF-71B0-CC22-D7D2-6599953C9FB0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E83A8B1F-6B37-4361-9ED2-B613B0D40342}" type="datetime4">
              <a:rPr lang="en-GB" altLang="en-US" sz="1200" smtClean="0"/>
              <a:pPr/>
              <a:t>17 March 2025</a:t>
            </a:fld>
            <a:endParaRPr lang="en-GB" altLang="en-US" sz="1200"/>
          </a:p>
        </p:txBody>
      </p:sp>
      <p:sp>
        <p:nvSpPr>
          <p:cNvPr id="17411" name="Slide Number Placeholder 4">
            <a:extLst>
              <a:ext uri="{FF2B5EF4-FFF2-40B4-BE49-F238E27FC236}">
                <a16:creationId xmlns:a16="http://schemas.microsoft.com/office/drawing/2014/main" id="{5C2A02AC-B517-C58B-9EC7-18FA02AB2EF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F8DBC505-1D8E-4B7A-8323-1A4DD59CE21F}" type="slidenum">
              <a:rPr lang="en-GB" altLang="en-US" sz="1200"/>
              <a:pPr/>
              <a:t>6</a:t>
            </a:fld>
            <a:endParaRPr lang="en-GB" altLang="en-US" sz="1200"/>
          </a:p>
        </p:txBody>
      </p:sp>
      <p:pic>
        <p:nvPicPr>
          <p:cNvPr id="17412" name="Picture 2" descr="The Data Driven Transformation In Drug Discovery - Drug Discovery World  (DDW)">
            <a:extLst>
              <a:ext uri="{FF2B5EF4-FFF2-40B4-BE49-F238E27FC236}">
                <a16:creationId xmlns:a16="http://schemas.microsoft.com/office/drawing/2014/main" id="{1E81C1F7-7EF7-54B7-848E-0F5CFD49B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40" y="777081"/>
            <a:ext cx="9144000" cy="53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6E09C889-523D-4911-9128-7804A8384B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Setting up the game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1424F-A1E1-0F0A-2917-FF35B2492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1536700"/>
          </a:xfrm>
        </p:spPr>
        <p:txBody>
          <a:bodyPr/>
          <a:lstStyle/>
          <a:p>
            <a:pPr>
              <a:defRPr/>
            </a:pPr>
            <a:r>
              <a:rPr lang="en-GB" dirty="0"/>
              <a:t>Work in three groups</a:t>
            </a:r>
          </a:p>
          <a:p>
            <a:pPr lvl="1">
              <a:defRPr/>
            </a:pPr>
            <a:r>
              <a:rPr lang="en-GB" dirty="0"/>
              <a:t>Pre-clinical trials</a:t>
            </a:r>
          </a:p>
          <a:p>
            <a:pPr lvl="1">
              <a:defRPr/>
            </a:pPr>
            <a:r>
              <a:rPr lang="en-GB" dirty="0"/>
              <a:t>Clinical trials (Phases I-III)</a:t>
            </a:r>
          </a:p>
          <a:p>
            <a:pPr lvl="1">
              <a:defRPr/>
            </a:pPr>
            <a:r>
              <a:rPr lang="en-GB" dirty="0"/>
              <a:t>Regulatory approval/marketing + Success on market (phase IV)</a:t>
            </a:r>
          </a:p>
          <a:p>
            <a:pPr marL="190500" lvl="1" indent="0">
              <a:buFontTx/>
              <a:buNone/>
              <a:defRPr/>
            </a:pPr>
            <a:endParaRPr lang="en-GB" dirty="0"/>
          </a:p>
        </p:txBody>
      </p:sp>
      <p:sp>
        <p:nvSpPr>
          <p:cNvPr id="18436" name="Date Placeholder 3">
            <a:extLst>
              <a:ext uri="{FF2B5EF4-FFF2-40B4-BE49-F238E27FC236}">
                <a16:creationId xmlns:a16="http://schemas.microsoft.com/office/drawing/2014/main" id="{9CD10B37-85A2-4E20-9E07-F0CFEE40A6F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EE03B74-B375-4A6D-8401-39E07A1469E9}" type="datetime4">
              <a:rPr lang="en-GB" altLang="en-US" sz="1200" smtClean="0"/>
              <a:pPr/>
              <a:t>17 March 2025</a:t>
            </a:fld>
            <a:endParaRPr lang="en-GB" altLang="en-US" sz="1200"/>
          </a:p>
        </p:txBody>
      </p:sp>
      <p:sp>
        <p:nvSpPr>
          <p:cNvPr id="18437" name="Slide Number Placeholder 4">
            <a:extLst>
              <a:ext uri="{FF2B5EF4-FFF2-40B4-BE49-F238E27FC236}">
                <a16:creationId xmlns:a16="http://schemas.microsoft.com/office/drawing/2014/main" id="{CD1F3002-4604-68B6-147D-1891AA5FC4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70FF657C-151D-4A1B-93E0-4DDD61779CBF}" type="slidenum">
              <a:rPr lang="en-GB" altLang="en-US" sz="1200"/>
              <a:pPr/>
              <a:t>7</a:t>
            </a:fld>
            <a:endParaRPr lang="en-GB" altLang="en-US" sz="120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9A3DA1-66E2-5CFE-2A29-9832D93B424B}"/>
              </a:ext>
            </a:extLst>
          </p:cNvPr>
          <p:cNvSpPr txBox="1">
            <a:spLocks/>
          </p:cNvSpPr>
          <p:nvPr/>
        </p:nvSpPr>
        <p:spPr bwMode="auto">
          <a:xfrm>
            <a:off x="365125" y="3130550"/>
            <a:ext cx="8305800" cy="17446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188913" indent="-188913" algn="l" rtl="0" eaLnBrk="0" fontAlgn="base" hangingPunct="0">
              <a:lnSpc>
                <a:spcPct val="110000"/>
              </a:lnSpc>
              <a:spcBef>
                <a:spcPct val="30000"/>
              </a:spcBef>
              <a:spcAft>
                <a:spcPct val="20000"/>
              </a:spcAft>
              <a:buChar char="•"/>
              <a:defRPr kern="1200">
                <a:solidFill>
                  <a:srgbClr val="004D75"/>
                </a:solidFill>
                <a:latin typeface="+mn-lt"/>
                <a:ea typeface="+mn-ea"/>
                <a:cs typeface="+mn-cs"/>
              </a:defRPr>
            </a:lvl1pPr>
            <a:lvl2pPr marL="379413" indent="-188913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har char="–"/>
              <a:defRPr sz="1500" kern="1200">
                <a:solidFill>
                  <a:srgbClr val="004D75"/>
                </a:solidFill>
                <a:latin typeface="+mn-lt"/>
                <a:ea typeface="+mn-ea"/>
                <a:cs typeface="+mn-cs"/>
              </a:defRPr>
            </a:lvl2pPr>
            <a:lvl3pPr marL="530225" indent="-149225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•"/>
              <a:defRPr sz="1200" kern="1200">
                <a:solidFill>
                  <a:srgbClr val="004D75"/>
                </a:solidFill>
                <a:latin typeface="+mn-lt"/>
                <a:ea typeface="+mn-ea"/>
                <a:cs typeface="+mn-cs"/>
              </a:defRPr>
            </a:lvl3pPr>
            <a:lvl4pPr marL="862013" indent="-141288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–"/>
              <a:defRPr sz="1200" kern="1200">
                <a:solidFill>
                  <a:srgbClr val="004D75"/>
                </a:solidFill>
                <a:latin typeface="+mn-lt"/>
                <a:ea typeface="+mn-ea"/>
                <a:cs typeface="+mn-cs"/>
              </a:defRPr>
            </a:lvl4pPr>
            <a:lvl5pPr marL="1235075" indent="-182563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 kern="1200">
                <a:solidFill>
                  <a:srgbClr val="004D7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800" dirty="0"/>
              <a:t>Think of the hurdles associated with each stage</a:t>
            </a:r>
          </a:p>
          <a:p>
            <a:pPr lvl="1">
              <a:defRPr/>
            </a:pPr>
            <a:r>
              <a:rPr lang="en-GB" dirty="0"/>
              <a:t>Decide on your hurdles and odds of failure for each one  </a:t>
            </a:r>
          </a:p>
          <a:p>
            <a:pPr lvl="1">
              <a:defRPr/>
            </a:pPr>
            <a:r>
              <a:rPr lang="en-GB" dirty="0"/>
              <a:t>Decide how you would pass to the next stage of development</a:t>
            </a:r>
          </a:p>
          <a:p>
            <a:pPr lvl="1">
              <a:defRPr/>
            </a:pPr>
            <a:r>
              <a:rPr lang="en-GB" dirty="0"/>
              <a:t>Write your hurdles and success route down on sticky notes in triplicate! – max of six</a:t>
            </a:r>
          </a:p>
          <a:p>
            <a:pPr marL="190500" lvl="1" indent="0">
              <a:buFontTx/>
              <a:buNone/>
              <a:defRPr/>
            </a:pPr>
            <a:endParaRPr lang="en-GB" dirty="0"/>
          </a:p>
        </p:txBody>
      </p:sp>
      <p:sp>
        <p:nvSpPr>
          <p:cNvPr id="18439" name="Content Placeholder 2">
            <a:extLst>
              <a:ext uri="{FF2B5EF4-FFF2-40B4-BE49-F238E27FC236}">
                <a16:creationId xmlns:a16="http://schemas.microsoft.com/office/drawing/2014/main" id="{6715C2C9-C5AC-6593-16F8-B6651BF2B195}"/>
              </a:ext>
            </a:extLst>
          </p:cNvPr>
          <p:cNvSpPr txBox="1">
            <a:spLocks/>
          </p:cNvSpPr>
          <p:nvPr/>
        </p:nvSpPr>
        <p:spPr bwMode="auto">
          <a:xfrm>
            <a:off x="381000" y="5073650"/>
            <a:ext cx="830580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8913" indent="-188913">
              <a:lnSpc>
                <a:spcPct val="110000"/>
              </a:lnSpc>
              <a:spcBef>
                <a:spcPct val="30000"/>
              </a:spcBef>
              <a:spcAft>
                <a:spcPct val="20000"/>
              </a:spcAft>
              <a:buChar char="•"/>
              <a:defRPr>
                <a:solidFill>
                  <a:srgbClr val="004D75"/>
                </a:solidFill>
                <a:latin typeface="Verdana" panose="020B0604030504040204" pitchFamily="34" charset="0"/>
              </a:defRPr>
            </a:lvl1pPr>
            <a:lvl2pPr marL="190500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har char="–"/>
              <a:defRPr sz="1500">
                <a:solidFill>
                  <a:srgbClr val="004D75"/>
                </a:solidFill>
                <a:latin typeface="Verdana" panose="020B0604030504040204" pitchFamily="34" charset="0"/>
              </a:defRPr>
            </a:lvl2pPr>
            <a:lvl3pPr marL="530225" indent="-149225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•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3pPr>
            <a:lvl4pPr marL="862013" indent="-141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–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4pPr>
            <a:lvl5pPr marL="1235075" indent="-182563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5pPr>
            <a:lvl6pPr marL="1692275" indent="-1825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6pPr>
            <a:lvl7pPr marL="2149475" indent="-1825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7pPr>
            <a:lvl8pPr marL="2606675" indent="-1825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8pPr>
            <a:lvl9pPr marL="3063875" indent="-1825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9pPr>
          </a:lstStyle>
          <a:p>
            <a:r>
              <a:rPr lang="en-GB" altLang="en-US" sz="1800"/>
              <a:t>Assemble the game using sticky notes from each group</a:t>
            </a:r>
            <a:endParaRPr lang="en-GB" altLang="en-US"/>
          </a:p>
          <a:p>
            <a:pPr lvl="1">
              <a:buFontTx/>
              <a:buNone/>
            </a:pPr>
            <a:endParaRPr lang="en-GB" altLang="en-US"/>
          </a:p>
        </p:txBody>
      </p:sp>
      <p:sp>
        <p:nvSpPr>
          <p:cNvPr id="18440" name="Content Placeholder 2">
            <a:extLst>
              <a:ext uri="{FF2B5EF4-FFF2-40B4-BE49-F238E27FC236}">
                <a16:creationId xmlns:a16="http://schemas.microsoft.com/office/drawing/2014/main" id="{9A5D94FA-69A1-CE67-C1AE-43AA821C1D99}"/>
              </a:ext>
            </a:extLst>
          </p:cNvPr>
          <p:cNvSpPr txBox="1">
            <a:spLocks/>
          </p:cNvSpPr>
          <p:nvPr/>
        </p:nvSpPr>
        <p:spPr bwMode="auto">
          <a:xfrm>
            <a:off x="379413" y="4541838"/>
            <a:ext cx="830580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8913" indent="-188913">
              <a:lnSpc>
                <a:spcPct val="110000"/>
              </a:lnSpc>
              <a:spcBef>
                <a:spcPct val="30000"/>
              </a:spcBef>
              <a:spcAft>
                <a:spcPct val="20000"/>
              </a:spcAft>
              <a:buChar char="•"/>
              <a:defRPr>
                <a:solidFill>
                  <a:srgbClr val="004D75"/>
                </a:solidFill>
                <a:latin typeface="Verdana" panose="020B0604030504040204" pitchFamily="34" charset="0"/>
              </a:defRPr>
            </a:lvl1pPr>
            <a:lvl2pPr marL="190500">
              <a:lnSpc>
                <a:spcPct val="90000"/>
              </a:lnSpc>
              <a:spcBef>
                <a:spcPct val="20000"/>
              </a:spcBef>
              <a:spcAft>
                <a:spcPct val="10000"/>
              </a:spcAft>
              <a:buChar char="–"/>
              <a:defRPr sz="1500">
                <a:solidFill>
                  <a:srgbClr val="004D75"/>
                </a:solidFill>
                <a:latin typeface="Verdana" panose="020B0604030504040204" pitchFamily="34" charset="0"/>
              </a:defRPr>
            </a:lvl2pPr>
            <a:lvl3pPr marL="530225" indent="-149225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•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3pPr>
            <a:lvl4pPr marL="862013" indent="-141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–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4pPr>
            <a:lvl5pPr marL="1235075" indent="-182563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5pPr>
            <a:lvl6pPr marL="1692275" indent="-1825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6pPr>
            <a:lvl7pPr marL="2149475" indent="-1825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7pPr>
            <a:lvl8pPr marL="2606675" indent="-1825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8pPr>
            <a:lvl9pPr marL="3063875" indent="-1825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har char="»"/>
              <a:defRPr sz="1200">
                <a:solidFill>
                  <a:srgbClr val="004D75"/>
                </a:solidFill>
                <a:latin typeface="Verdana" panose="020B0604030504040204" pitchFamily="34" charset="0"/>
              </a:defRPr>
            </a:lvl9pPr>
          </a:lstStyle>
          <a:p>
            <a:r>
              <a:rPr lang="en-GB" altLang="en-US" sz="1800"/>
              <a:t>What options have you selected and why?</a:t>
            </a:r>
            <a:endParaRPr lang="en-GB" altLang="en-US"/>
          </a:p>
          <a:p>
            <a:pPr lvl="1"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>
            <a:extLst>
              <a:ext uri="{FF2B5EF4-FFF2-40B4-BE49-F238E27FC236}">
                <a16:creationId xmlns:a16="http://schemas.microsoft.com/office/drawing/2014/main" id="{3BAC4246-C77E-867E-0122-A1999B82583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A11E4208-FFB7-424B-A31B-D93AE0B7B436}" type="datetime4">
              <a:rPr lang="en-GB" altLang="en-US" sz="1200" smtClean="0"/>
              <a:pPr/>
              <a:t>17 March 2025</a:t>
            </a:fld>
            <a:endParaRPr lang="en-GB" altLang="en-US" sz="1200"/>
          </a:p>
        </p:txBody>
      </p:sp>
      <p:sp>
        <p:nvSpPr>
          <p:cNvPr id="20483" name="Slide Number Placeholder 4">
            <a:extLst>
              <a:ext uri="{FF2B5EF4-FFF2-40B4-BE49-F238E27FC236}">
                <a16:creationId xmlns:a16="http://schemas.microsoft.com/office/drawing/2014/main" id="{4BEC628E-D3BD-54A1-A394-92AE8C620C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0F06BDB2-FA7B-4F45-91A9-E66523CD7895}" type="slidenum">
              <a:rPr lang="en-GB" altLang="en-US" sz="1200"/>
              <a:pPr/>
              <a:t>8</a:t>
            </a:fld>
            <a:endParaRPr lang="en-GB" altLang="en-US" sz="1200"/>
          </a:p>
        </p:txBody>
      </p:sp>
      <p:pic>
        <p:nvPicPr>
          <p:cNvPr id="20484" name="Picture 6">
            <a:extLst>
              <a:ext uri="{FF2B5EF4-FFF2-40B4-BE49-F238E27FC236}">
                <a16:creationId xmlns:a16="http://schemas.microsoft.com/office/drawing/2014/main" id="{29163B9C-A72E-A9E3-F1DE-E50630BDD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193675"/>
            <a:ext cx="7912100" cy="592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53DFE2ED-9533-42D0-7C52-6549F1936D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Playing the game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822F019A-1467-D5D8-7D64-86A47A110D8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305800" cy="3970338"/>
          </a:xfrm>
        </p:spPr>
        <p:txBody>
          <a:bodyPr/>
          <a:lstStyle/>
          <a:p>
            <a:r>
              <a:rPr lang="en-GB" altLang="en-US"/>
              <a:t>Roll the dice “random.org/dice” to advance through the different stages of drug discovery and development. </a:t>
            </a:r>
          </a:p>
          <a:p>
            <a:r>
              <a:rPr lang="en-GB" altLang="en-US"/>
              <a:t>cross </a:t>
            </a:r>
            <a:r>
              <a:rPr lang="en-GB" altLang="en-US" b="1"/>
              <a:t>X</a:t>
            </a:r>
            <a:r>
              <a:rPr lang="en-GB" altLang="en-US"/>
              <a:t> indicates that you've reached a dead end with that drug. You can continue development by rolling again but </a:t>
            </a:r>
            <a:r>
              <a:rPr lang="en-GB" altLang="en-US" u="sng"/>
              <a:t>keep track of your overall budget</a:t>
            </a:r>
            <a:r>
              <a:rPr lang="en-GB" altLang="en-US"/>
              <a:t> - each dice roll will cost you £100 million!</a:t>
            </a:r>
          </a:p>
          <a:p>
            <a:r>
              <a:rPr lang="en-GB" altLang="en-US"/>
              <a:t>If you invest more than £2000 million (20 dice rolls) in total, you will make a loss overall even if your drug is successful on the market... and your business will go bust.</a:t>
            </a:r>
          </a:p>
          <a:p>
            <a:r>
              <a:rPr lang="en-GB" altLang="en-US"/>
              <a:t>Can you bring a new antibiotic from discovery through to market success?</a:t>
            </a:r>
          </a:p>
          <a:p>
            <a:endParaRPr lang="en-GB" altLang="en-US"/>
          </a:p>
        </p:txBody>
      </p:sp>
      <p:sp>
        <p:nvSpPr>
          <p:cNvPr id="22532" name="Date Placeholder 3">
            <a:extLst>
              <a:ext uri="{FF2B5EF4-FFF2-40B4-BE49-F238E27FC236}">
                <a16:creationId xmlns:a16="http://schemas.microsoft.com/office/drawing/2014/main" id="{827C3A48-41ED-6B75-AD06-8B837563174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8F2ECB95-75F5-4101-A3D8-3EC06B435C10}" type="datetime4">
              <a:rPr lang="en-GB" altLang="en-US" sz="1200" smtClean="0"/>
              <a:pPr/>
              <a:t>17 March 2025</a:t>
            </a:fld>
            <a:endParaRPr lang="en-GB" altLang="en-US" sz="1200"/>
          </a:p>
        </p:txBody>
      </p:sp>
      <p:sp>
        <p:nvSpPr>
          <p:cNvPr id="22533" name="Slide Number Placeholder 4">
            <a:extLst>
              <a:ext uri="{FF2B5EF4-FFF2-40B4-BE49-F238E27FC236}">
                <a16:creationId xmlns:a16="http://schemas.microsoft.com/office/drawing/2014/main" id="{333AB6D0-F6CC-9137-B93D-33A121CB26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4D75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fld id="{6945B13C-1742-4088-81C6-C7CD9DDC3C86}" type="slidenum">
              <a:rPr lang="en-GB" altLang="en-US" sz="1200"/>
              <a:pPr/>
              <a:t>9</a:t>
            </a:fld>
            <a:endParaRPr lang="en-GB" altLang="en-US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800" b="0" i="0" u="none" strike="noStrike" cap="none" normalizeH="0" baseline="0" smtClean="0">
            <a:ln>
              <a:noFill/>
            </a:ln>
            <a:solidFill>
              <a:srgbClr val="004D75"/>
            </a:solidFill>
            <a:effectLst/>
            <a:latin typeface="Verdana" panose="020B060403050404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800" b="0" i="0" u="none" strike="noStrike" cap="none" normalizeH="0" baseline="0" smtClean="0">
            <a:ln>
              <a:noFill/>
            </a:ln>
            <a:solidFill>
              <a:srgbClr val="004D75"/>
            </a:solidFill>
            <a:effectLst/>
            <a:latin typeface="Verdana" panose="020B060403050404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61</TotalTime>
  <Words>404</Words>
  <Application>Microsoft Office PowerPoint</Application>
  <PresentationFormat>On-screen Show (4:3)</PresentationFormat>
  <Paragraphs>59</Paragraphs>
  <Slides>9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Times</vt:lpstr>
      <vt:lpstr>Times New Roman</vt:lpstr>
      <vt:lpstr>Verdana</vt:lpstr>
      <vt:lpstr>blank</vt:lpstr>
      <vt:lpstr>Workshop Slides  Antibiotic Development Boardgame  A student-generated board game to promote understanding of the antibiotic development pipeline </vt:lpstr>
      <vt:lpstr>Bringing a new antibiotic to market </vt:lpstr>
      <vt:lpstr>Why can’t we find new antibiotics?</vt:lpstr>
      <vt:lpstr>The drug development process</vt:lpstr>
      <vt:lpstr>Drug Discovery and Development Pipeline</vt:lpstr>
      <vt:lpstr>PowerPoint Presentation</vt:lpstr>
      <vt:lpstr>Setting up the game</vt:lpstr>
      <vt:lpstr>PowerPoint Presentation</vt:lpstr>
      <vt:lpstr>Playing the game</vt:lpstr>
    </vt:vector>
  </TitlesOfParts>
  <Company>NTU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DIR3SMITHG</dc:creator>
  <cp:lastModifiedBy>Omorotionmwan, Bunmi</cp:lastModifiedBy>
  <cp:revision>43</cp:revision>
  <cp:lastPrinted>2018-10-26T18:22:16Z</cp:lastPrinted>
  <dcterms:created xsi:type="dcterms:W3CDTF">2004-10-15T09:28:11Z</dcterms:created>
  <dcterms:modified xsi:type="dcterms:W3CDTF">2025-03-17T12:37:54Z</dcterms:modified>
</cp:coreProperties>
</file>