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1.svg" ContentType="image/svg+xml"/>
  <Override PartName="/ppt/media/image2.svg" ContentType="image/svg+xml"/>
  <Override PartName="/ppt/media/image4.svg" ContentType="image/svg+xml"/>
  <Override PartName="/ppt/media/image6.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74" r:id="rId7"/>
    <p:sldId id="262" r:id="rId8"/>
    <p:sldId id="263" r:id="rId9"/>
    <p:sldId id="354" r:id="rId10"/>
    <p:sldId id="309" r:id="rId11"/>
    <p:sldId id="287" r:id="rId12"/>
    <p:sldId id="260" r:id="rId13"/>
    <p:sldId id="265" r:id="rId14"/>
    <p:sldId id="264" r:id="rId15"/>
    <p:sldId id="271" r:id="rId16"/>
    <p:sldId id="293" r:id="rId17"/>
    <p:sldId id="355" r:id="rId18"/>
    <p:sldId id="270" r:id="rId19"/>
    <p:sldId id="297" r:id="rId20"/>
    <p:sldId id="266" r:id="rId21"/>
    <p:sldId id="294" r:id="rId22"/>
    <p:sldId id="307" r:id="rId23"/>
    <p:sldId id="295" r:id="rId24"/>
    <p:sldId id="300" r:id="rId25"/>
    <p:sldId id="339" r:id="rId26"/>
    <p:sldId id="308" r:id="rId27"/>
    <p:sldId id="301" r:id="rId28"/>
    <p:sldId id="302" r:id="rId29"/>
    <p:sldId id="340" r:id="rId30"/>
    <p:sldId id="342" r:id="rId31"/>
    <p:sldId id="343" r:id="rId32"/>
    <p:sldId id="344" r:id="rId33"/>
    <p:sldId id="356" r:id="rId34"/>
    <p:sldId id="346" r:id="rId35"/>
    <p:sldId id="345" r:id="rId36"/>
    <p:sldId id="269" r:id="rId37"/>
    <p:sldId id="286" r:id="rId38"/>
    <p:sldId id="357" r:id="rId39"/>
    <p:sldId id="289" r:id="rId40"/>
    <p:sldId id="290" r:id="rId41"/>
    <p:sldId id="282" r:id="rId42"/>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FFE8CB"/>
    <a:srgbClr val="B9AE9F"/>
    <a:srgbClr val="E3AD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33" d="100"/>
          <a:sy n="133" d="100"/>
        </p:scale>
        <p:origin x="66" y="35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rPr>
            </a:fld>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rPr>
            </a:fld>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rPr>
            </a:fld>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ver_slides">
    <p:bg>
      <p:bgPr>
        <a:solidFill>
          <a:srgbClr val="FFFFFF"/>
        </a:solidFill>
        <a:effectLst/>
      </p:bgPr>
    </p:bg>
    <p:spTree>
      <p:nvGrpSpPr>
        <p:cNvPr id="1" name=""/>
        <p:cNvGrpSpPr/>
        <p:nvPr/>
      </p:nvGrpSpPr>
      <p:grpSpPr>
        <a:xfrm>
          <a:off x="0" y="0"/>
          <a:ext cx="0" cy="0"/>
          <a:chOff x="0" y="0"/>
          <a:chExt cx="0" cy="0"/>
        </a:xfrm>
      </p:grpSpPr>
      <p:pic>
        <p:nvPicPr>
          <p:cNvPr id="2" name="Image 0" descr="https://assets.mindshow.fun/themes/yellow_repeating_geometric_texture_20220622/Cover-bg.svg"/>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0"/>
            <a:ext cx="9144000" cy="51435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atalog_slides">
    <p:bg>
      <p:bgPr>
        <a:solidFill>
          <a:srgbClr val="FFFFFF"/>
        </a:solidFill>
        <a:effectLst/>
      </p:bgPr>
    </p:bg>
    <p:spTree>
      <p:nvGrpSpPr>
        <p:cNvPr id="1" name=""/>
        <p:cNvGrpSpPr/>
        <p:nvPr/>
      </p:nvGrpSpPr>
      <p:grpSpPr>
        <a:xfrm>
          <a:off x="0" y="0"/>
          <a:ext cx="0" cy="0"/>
          <a:chOff x="0" y="0"/>
          <a:chExt cx="0" cy="0"/>
        </a:xfrm>
      </p:grpSpPr>
      <p:pic>
        <p:nvPicPr>
          <p:cNvPr id="2" name="Image 0" descr="https://assets.mindshow.fun/themes/yellow_repeating_geometric_texture_20220622/Catalog-bg.svg"/>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0"/>
            <a:ext cx="9144000" cy="51435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ssion_slides">
    <p:bg>
      <p:bgPr>
        <a:solidFill>
          <a:srgbClr val="FFFFFF"/>
        </a:solidFill>
        <a:effectLst/>
      </p:bgPr>
    </p:bg>
    <p:spTree>
      <p:nvGrpSpPr>
        <p:cNvPr id="1" name=""/>
        <p:cNvGrpSpPr/>
        <p:nvPr/>
      </p:nvGrpSpPr>
      <p:grpSpPr>
        <a:xfrm>
          <a:off x="0" y="0"/>
          <a:ext cx="0" cy="0"/>
          <a:chOff x="0" y="0"/>
          <a:chExt cx="0" cy="0"/>
        </a:xfrm>
      </p:grpSpPr>
      <p:pic>
        <p:nvPicPr>
          <p:cNvPr id="2" name="Image 0" descr="https://assets.mindshow.fun/themes/yellow_repeating_geometric_texture_20220622/Session-bg.svg"/>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0"/>
            <a:ext cx="9144000" cy="51435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t_slides">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nd_slides">
    <p:bg>
      <p:bgPr>
        <a:solidFill>
          <a:srgbClr val="FFFFFF"/>
        </a:solidFill>
        <a:effectLst/>
      </p:bgPr>
    </p:bg>
    <p:spTree>
      <p:nvGrpSpPr>
        <p:cNvPr id="1" name=""/>
        <p:cNvGrpSpPr/>
        <p:nvPr/>
      </p:nvGrpSpPr>
      <p:grpSpPr>
        <a:xfrm>
          <a:off x="0" y="0"/>
          <a:ext cx="0" cy="0"/>
          <a:chOff x="0" y="0"/>
          <a:chExt cx="0" cy="0"/>
        </a:xfrm>
      </p:grpSpPr>
      <p:pic>
        <p:nvPicPr>
          <p:cNvPr id="2" name="Image 0" descr="https://assets.mindshow.fun/themes/yellow_repeating_geometric_texture_20220622/Cover-bg.svg"/>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0"/>
            <a:ext cx="9144000" cy="51435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5.xml"/><Relationship Id="rId3" Type="http://schemas.openxmlformats.org/officeDocument/2006/relationships/image" Target="../media/image13.jpeg"/><Relationship Id="rId2" Type="http://schemas.openxmlformats.org/officeDocument/2006/relationships/image" Target="../media/image9.svg"/><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5.xml"/><Relationship Id="rId4" Type="http://schemas.openxmlformats.org/officeDocument/2006/relationships/image" Target="../media/image15.png"/><Relationship Id="rId3" Type="http://schemas.openxmlformats.org/officeDocument/2006/relationships/image" Target="../media/image14.jpeg"/><Relationship Id="rId2" Type="http://schemas.openxmlformats.org/officeDocument/2006/relationships/image" Target="../media/image9.svg"/><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5.xml"/><Relationship Id="rId2" Type="http://schemas.openxmlformats.org/officeDocument/2006/relationships/image" Target="../media/image9.svg"/><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5.xml"/><Relationship Id="rId3" Type="http://schemas.openxmlformats.org/officeDocument/2006/relationships/image" Target="../media/image16.png"/><Relationship Id="rId2" Type="http://schemas.openxmlformats.org/officeDocument/2006/relationships/image" Target="../media/image9.svg"/><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9.svg"/><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5.xml"/><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jpeg"/><Relationship Id="rId2" Type="http://schemas.openxmlformats.org/officeDocument/2006/relationships/image" Target="../media/image9.svg"/><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5.xml"/><Relationship Id="rId3" Type="http://schemas.openxmlformats.org/officeDocument/2006/relationships/image" Target="../media/image23.png"/><Relationship Id="rId2" Type="http://schemas.openxmlformats.org/officeDocument/2006/relationships/image" Target="../media/image9.svg"/><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5.xml"/><Relationship Id="rId3" Type="http://schemas.openxmlformats.org/officeDocument/2006/relationships/image" Target="../media/image24.png"/><Relationship Id="rId2" Type="http://schemas.openxmlformats.org/officeDocument/2006/relationships/image" Target="../media/image9.svg"/><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5.xml"/><Relationship Id="rId3" Type="http://schemas.openxmlformats.org/officeDocument/2006/relationships/image" Target="../media/image25.png"/><Relationship Id="rId2" Type="http://schemas.openxmlformats.org/officeDocument/2006/relationships/image" Target="../media/image9.svg"/><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5.xml"/><Relationship Id="rId3" Type="http://schemas.openxmlformats.org/officeDocument/2006/relationships/image" Target="../media/image26.png"/><Relationship Id="rId2" Type="http://schemas.openxmlformats.org/officeDocument/2006/relationships/image" Target="../media/image9.svg"/><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5.xml"/><Relationship Id="rId3" Type="http://schemas.openxmlformats.org/officeDocument/2006/relationships/image" Target="../media/image27.png"/><Relationship Id="rId2" Type="http://schemas.openxmlformats.org/officeDocument/2006/relationships/image" Target="../media/image9.svg"/><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5.xml"/><Relationship Id="rId3" Type="http://schemas.openxmlformats.org/officeDocument/2006/relationships/image" Target="../media/image28.png"/><Relationship Id="rId2" Type="http://schemas.openxmlformats.org/officeDocument/2006/relationships/image" Target="../media/image9.svg"/><Relationship Id="rId1" Type="http://schemas.openxmlformats.org/officeDocument/2006/relationships/image" Target="../media/image12.pn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5.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9.svg"/><Relationship Id="rId1" Type="http://schemas.openxmlformats.org/officeDocument/2006/relationships/image" Target="../media/image12.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5.xml"/><Relationship Id="rId3" Type="http://schemas.openxmlformats.org/officeDocument/2006/relationships/image" Target="../media/image31.png"/><Relationship Id="rId2" Type="http://schemas.openxmlformats.org/officeDocument/2006/relationships/image" Target="../media/image9.svg"/><Relationship Id="rId1" Type="http://schemas.openxmlformats.org/officeDocument/2006/relationships/image" Target="../media/image12.png"/></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5.xml"/><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9.svg"/><Relationship Id="rId1" Type="http://schemas.openxmlformats.org/officeDocument/2006/relationships/image" Target="../media/image12.png"/></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35.png"/><Relationship Id="rId7" Type="http://schemas.openxmlformats.org/officeDocument/2006/relationships/tags" Target="../tags/tag4.xml"/><Relationship Id="rId6" Type="http://schemas.openxmlformats.org/officeDocument/2006/relationships/image" Target="../media/image34.png"/><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9.svg"/><Relationship Id="rId10" Type="http://schemas.openxmlformats.org/officeDocument/2006/relationships/notesSlide" Target="../notesSlides/notesSlide28.xml"/><Relationship Id="rId1" Type="http://schemas.openxmlformats.org/officeDocument/2006/relationships/image" Target="../media/image12.png"/></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image" Target="../media/image37.png"/><Relationship Id="rId5" Type="http://schemas.openxmlformats.org/officeDocument/2006/relationships/tags" Target="../tags/tag6.xml"/><Relationship Id="rId4" Type="http://schemas.openxmlformats.org/officeDocument/2006/relationships/image" Target="../media/image36.png"/><Relationship Id="rId3" Type="http://schemas.openxmlformats.org/officeDocument/2006/relationships/tags" Target="../tags/tag5.xml"/><Relationship Id="rId2" Type="http://schemas.openxmlformats.org/officeDocument/2006/relationships/image" Target="../media/image9.svg"/><Relationship Id="rId10" Type="http://schemas.openxmlformats.org/officeDocument/2006/relationships/notesSlide" Target="../notesSlides/notesSlide29.xml"/><Relationship Id="rId1"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5.xml"/><Relationship Id="rId3" Type="http://schemas.openxmlformats.org/officeDocument/2006/relationships/image" Target="../media/image38.png"/><Relationship Id="rId2" Type="http://schemas.openxmlformats.org/officeDocument/2006/relationships/image" Target="../media/image9.svg"/><Relationship Id="rId1" Type="http://schemas.openxmlformats.org/officeDocument/2006/relationships/image" Target="../media/image12.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5.xml"/><Relationship Id="rId3" Type="http://schemas.openxmlformats.org/officeDocument/2006/relationships/image" Target="../media/image39.png"/><Relationship Id="rId2" Type="http://schemas.openxmlformats.org/officeDocument/2006/relationships/image" Target="../media/image9.svg"/><Relationship Id="rId1" Type="http://schemas.openxmlformats.org/officeDocument/2006/relationships/image" Target="../media/image12.png"/></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5.xml"/><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9.svg"/><Relationship Id="rId1" Type="http://schemas.openxmlformats.org/officeDocument/2006/relationships/image" Target="../media/image12.pn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5.xml"/><Relationship Id="rId3" Type="http://schemas.openxmlformats.org/officeDocument/2006/relationships/image" Target="../media/image42.png"/><Relationship Id="rId2" Type="http://schemas.openxmlformats.org/officeDocument/2006/relationships/image" Target="../media/image9.svg"/><Relationship Id="rId1" Type="http://schemas.openxmlformats.org/officeDocument/2006/relationships/image" Target="../media/image1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5.xml"/><Relationship Id="rId2" Type="http://schemas.openxmlformats.org/officeDocument/2006/relationships/image" Target="../media/image9.svg"/><Relationship Id="rId1" Type="http://schemas.openxmlformats.org/officeDocument/2006/relationships/image" Target="../media/image12.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5.xml"/><Relationship Id="rId2" Type="http://schemas.openxmlformats.org/officeDocument/2006/relationships/image" Target="../media/image9.svg"/><Relationship Id="rId1" Type="http://schemas.openxmlformats.org/officeDocument/2006/relationships/image" Target="../media/image1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5.xml"/><Relationship Id="rId2" Type="http://schemas.openxmlformats.org/officeDocument/2006/relationships/image" Target="../media/image9.svg"/><Relationship Id="rId1" Type="http://schemas.openxmlformats.org/officeDocument/2006/relationships/image" Target="../media/image12.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5.xml"/><Relationship Id="rId2" Type="http://schemas.openxmlformats.org/officeDocument/2006/relationships/image" Target="../media/image9.sv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5.xml"/><Relationship Id="rId4" Type="http://schemas.openxmlformats.org/officeDocument/2006/relationships/image" Target="../media/image9.svg"/><Relationship Id="rId3" Type="http://schemas.openxmlformats.org/officeDocument/2006/relationships/image" Target="../media/image8.png"/><Relationship Id="rId2" Type="http://schemas.openxmlformats.org/officeDocument/2006/relationships/image" Target="../media/image11.sv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5.xml"/><Relationship Id="rId4" Type="http://schemas.openxmlformats.org/officeDocument/2006/relationships/image" Target="../media/image9.svg"/><Relationship Id="rId3" Type="http://schemas.openxmlformats.org/officeDocument/2006/relationships/image" Target="../media/image8.png"/><Relationship Id="rId2" Type="http://schemas.openxmlformats.org/officeDocument/2006/relationships/image" Target="../media/image11.sv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5.xml"/><Relationship Id="rId2" Type="http://schemas.openxmlformats.org/officeDocument/2006/relationships/image" Target="../media/image9.sv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alpha val="96000"/>
          </a:schemeClr>
        </a:solidFill>
        <a:effectLst/>
      </p:bgPr>
    </p:bg>
    <p:spTree>
      <p:nvGrpSpPr>
        <p:cNvPr id="1" name=""/>
        <p:cNvGrpSpPr/>
        <p:nvPr/>
      </p:nvGrpSpPr>
      <p:grpSpPr>
        <a:xfrm>
          <a:off x="0" y="0"/>
          <a:ext cx="0" cy="0"/>
          <a:chOff x="0" y="0"/>
          <a:chExt cx="0" cy="0"/>
        </a:xfrm>
      </p:grpSpPr>
      <p:sp>
        <p:nvSpPr>
          <p:cNvPr id="6" name="矩形 5"/>
          <p:cNvSpPr/>
          <p:nvPr/>
        </p:nvSpPr>
        <p:spPr>
          <a:xfrm>
            <a:off x="4372610" y="2324735"/>
            <a:ext cx="4771390" cy="840740"/>
          </a:xfrm>
          <a:prstGeom prst="rect">
            <a:avLst/>
          </a:prstGeom>
          <a:solidFill>
            <a:srgbClr val="E3AD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 0"/>
          <p:cNvSpPr/>
          <p:nvPr/>
        </p:nvSpPr>
        <p:spPr>
          <a:xfrm>
            <a:off x="5148263" y="909638"/>
            <a:ext cx="3753803" cy="1333500"/>
          </a:xfrm>
          <a:prstGeom prst="rect">
            <a:avLst/>
          </a:prstGeom>
          <a:noFill/>
        </p:spPr>
        <p:txBody>
          <a:bodyPr wrap="square" rtlCol="0" anchor="b"/>
          <a:lstStyle/>
          <a:p>
            <a:pPr marL="0" indent="0" algn="l">
              <a:buNone/>
            </a:pPr>
            <a:endParaRPr lang="en-US" sz="2400" dirty="0"/>
          </a:p>
        </p:txBody>
      </p:sp>
      <p:sp>
        <p:nvSpPr>
          <p:cNvPr id="3" name="Text 1"/>
          <p:cNvSpPr/>
          <p:nvPr/>
        </p:nvSpPr>
        <p:spPr>
          <a:xfrm>
            <a:off x="4153535" y="2374900"/>
            <a:ext cx="4943475" cy="1204595"/>
          </a:xfrm>
          <a:prstGeom prst="rect">
            <a:avLst/>
          </a:prstGeom>
          <a:noFill/>
        </p:spPr>
        <p:txBody>
          <a:bodyPr wrap="square" rtlCol="0" anchor="t"/>
          <a:lstStyle/>
          <a:p>
            <a:pPr algn="ctr"/>
            <a:r>
              <a:rPr lang="en-US" altLang="zh-CN" sz="2000" b="1" dirty="0">
                <a:solidFill>
                  <a:schemeClr val="tx1"/>
                </a:solidFill>
                <a:latin typeface="Arial" panose="020B0604020202020204" pitchFamily="34" charset="0"/>
                <a:ea typeface="Noto Sans SC" pitchFamily="34" charset="-122"/>
                <a:cs typeface="Arial" panose="020B0604020202020204" pitchFamily="34" charset="0"/>
              </a:rPr>
              <a:t>Statistical Classification Analysis of Indonesian Earthquakes in 2022</a:t>
            </a:r>
            <a:endParaRPr lang="en-US" altLang="zh-CN" sz="2000" b="1" dirty="0">
              <a:solidFill>
                <a:schemeClr val="tx1"/>
              </a:solidFill>
              <a:latin typeface="Arial" panose="020B0604020202020204" pitchFamily="34" charset="0"/>
              <a:ea typeface="Noto Sans SC" pitchFamily="34" charset="-122"/>
              <a:cs typeface="Arial" panose="020B0604020202020204" pitchFamily="34" charset="0"/>
            </a:endParaRPr>
          </a:p>
        </p:txBody>
      </p:sp>
      <p:sp>
        <p:nvSpPr>
          <p:cNvPr id="4" name="Text 2"/>
          <p:cNvSpPr/>
          <p:nvPr/>
        </p:nvSpPr>
        <p:spPr>
          <a:xfrm>
            <a:off x="5420787" y="3855115"/>
            <a:ext cx="3264219" cy="1038225"/>
          </a:xfrm>
          <a:prstGeom prst="rect">
            <a:avLst/>
          </a:prstGeom>
          <a:noFill/>
        </p:spPr>
        <p:txBody>
          <a:bodyPr wrap="square" rtlCol="0" anchor="ctr"/>
          <a:lstStyle/>
          <a:p>
            <a:pPr algn="l">
              <a:buNone/>
            </a:pPr>
            <a:r>
              <a:rPr lang="en-US" altLang="zh-CN" sz="12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Presenter</a:t>
            </a:r>
            <a:r>
              <a:rPr lang="zh-CN" altLang="en-US" sz="12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a:t>
            </a:r>
            <a:r>
              <a:rPr lang="en-US" altLang="zh-CN" sz="12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XIAXUAN YOU</a:t>
            </a:r>
            <a:endParaRPr lang="en-US" altLang="zh-CN" sz="12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a:p>
            <a:pPr algn="l">
              <a:buNone/>
            </a:pPr>
            <a:r>
              <a:rPr lang="en-US" altLang="zh-CN" sz="12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Time</a:t>
            </a:r>
            <a:r>
              <a:rPr lang="zh-CN" altLang="en-US" sz="12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a:t>
            </a:r>
            <a:r>
              <a:rPr lang="en-US" altLang="zh-CN" sz="12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1/20/2025</a:t>
            </a:r>
            <a:endParaRPr lang="en-US" altLang="zh-CN" sz="12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a:p>
            <a:pPr algn="l">
              <a:buNone/>
            </a:pPr>
            <a:r>
              <a:rPr lang="en-US" altLang="zh-CN" sz="12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Matric Number</a:t>
            </a:r>
            <a:r>
              <a:rPr lang="zh-CN" altLang="en-US" sz="12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a:t>
            </a:r>
            <a:r>
              <a:rPr lang="en-US" altLang="zh-CN" sz="12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22102090</a:t>
            </a:r>
            <a:endParaRPr lang="en-US" altLang="zh-CN" sz="12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a:p>
            <a:pPr algn="l">
              <a:buNone/>
            </a:pPr>
            <a:r>
              <a:rPr lang="en-US" altLang="zh-CN" sz="12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Supervisor: Dr. Nur </a:t>
            </a:r>
            <a:r>
              <a:rPr lang="en-US" altLang="zh-CN" sz="1200" b="1" dirty="0" err="1">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Anisah</a:t>
            </a:r>
            <a:r>
              <a:rPr lang="en-US" altLang="zh-CN" sz="12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 Binti Mohamed</a:t>
            </a:r>
            <a:endParaRPr lang="en-US" altLang="zh-CN" sz="12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a:p>
            <a:pPr algn="l">
              <a:buNone/>
            </a:pPr>
            <a:endParaRPr lang="en-US" altLang="zh-CN" sz="12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p:txBody>
      </p:sp>
      <p:pic>
        <p:nvPicPr>
          <p:cNvPr id="5" name="图片 6"/>
          <p:cNvPicPr>
            <a:picLocks noChangeAspect="1"/>
          </p:cNvPicPr>
          <p:nvPr/>
        </p:nvPicPr>
        <p:blipFill>
          <a:blip r:embed="rId1"/>
          <a:stretch>
            <a:fillRect/>
          </a:stretch>
        </p:blipFill>
        <p:spPr>
          <a:xfrm>
            <a:off x="6529223" y="-336921"/>
            <a:ext cx="2743200" cy="183083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733550" y="1366838"/>
            <a:ext cx="1296616" cy="1376362"/>
          </a:xfrm>
          <a:prstGeom prst="rect">
            <a:avLst/>
          </a:prstGeom>
          <a:noFill/>
        </p:spPr>
        <p:txBody>
          <a:bodyPr wrap="square" rtlCol="0" anchor="t"/>
          <a:lstStyle/>
          <a:p>
            <a:pPr marL="0" indent="0">
              <a:buNone/>
            </a:pPr>
            <a:r>
              <a:rPr lang="en-US" sz="5400" b="1" dirty="0">
                <a:solidFill>
                  <a:srgbClr val="9B6800"/>
                </a:solidFill>
                <a:latin typeface="Times New Roman" panose="02020603050405020304" charset="0"/>
                <a:ea typeface="Noto Sans SC" pitchFamily="34" charset="-122"/>
                <a:cs typeface="Times New Roman" panose="02020603050405020304" charset="0"/>
              </a:rPr>
              <a:t>04</a:t>
            </a:r>
            <a:endParaRPr lang="en-US" sz="5400" dirty="0">
              <a:latin typeface="Times New Roman" panose="02020603050405020304" charset="0"/>
              <a:cs typeface="Times New Roman" panose="02020603050405020304" charset="0"/>
            </a:endParaRPr>
          </a:p>
        </p:txBody>
      </p:sp>
      <p:sp>
        <p:nvSpPr>
          <p:cNvPr id="3" name="Text 1"/>
          <p:cNvSpPr/>
          <p:nvPr/>
        </p:nvSpPr>
        <p:spPr>
          <a:xfrm>
            <a:off x="3507936" y="1675488"/>
            <a:ext cx="4982528" cy="1704975"/>
          </a:xfrm>
          <a:prstGeom prst="rect">
            <a:avLst/>
          </a:prstGeom>
          <a:noFill/>
        </p:spPr>
        <p:txBody>
          <a:bodyPr wrap="square" rtlCol="0" anchor="ctr"/>
          <a:lstStyle/>
          <a:p>
            <a:pPr algn="l" eaLnBrk="1" hangingPunct="1"/>
            <a:r>
              <a:rPr lang="en-US" altLang="zh-CN" sz="44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Research objectives</a:t>
            </a:r>
            <a:endParaRPr lang="en-US" altLang="zh-CN" sz="44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4763"/>
            <a:ext cx="9144000" cy="1085850"/>
          </a:xfrm>
          <a:prstGeom prst="rect">
            <a:avLst/>
          </a:prstGeom>
        </p:spPr>
      </p:pic>
      <p:sp>
        <p:nvSpPr>
          <p:cNvPr id="3" name="Text 0"/>
          <p:cNvSpPr/>
          <p:nvPr/>
        </p:nvSpPr>
        <p:spPr>
          <a:xfrm>
            <a:off x="762000" y="138113"/>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Research Objectives</a:t>
            </a:r>
            <a:endParaRPr lang="en-US" altLang="zh-CN" sz="24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p:txBody>
      </p:sp>
      <p:sp>
        <p:nvSpPr>
          <p:cNvPr id="4" name="Text 1"/>
          <p:cNvSpPr/>
          <p:nvPr/>
        </p:nvSpPr>
        <p:spPr>
          <a:xfrm>
            <a:off x="152400" y="859155"/>
            <a:ext cx="5425440" cy="4413885"/>
          </a:xfrm>
          <a:prstGeom prst="rect">
            <a:avLst/>
          </a:prstGeom>
          <a:noFill/>
        </p:spPr>
        <p:txBody>
          <a:bodyPr wrap="square" rtlCol="0" anchor="t"/>
          <a:lstStyle/>
          <a:p>
            <a:pPr marL="342900" indent="-342900" algn="just" fontAlgn="auto">
              <a:lnSpc>
                <a:spcPct val="150000"/>
              </a:lnSpc>
              <a:buSzPct val="100000"/>
              <a:buChar char="•"/>
            </a:pPr>
            <a:r>
              <a:rPr lang="en-US" altLang="zh-CN" sz="1600" dirty="0">
                <a:solidFill>
                  <a:srgbClr val="374151"/>
                </a:solidFill>
                <a:latin typeface="Times New Roman" panose="02020603050405020304" charset="0"/>
                <a:cs typeface="Times New Roman" panose="02020603050405020304" charset="0"/>
              </a:rPr>
              <a:t>Investigating the Characteristics of Indonesian Earthquakes</a:t>
            </a:r>
            <a:endParaRPr lang="en-US" altLang="zh-CN" sz="1600" dirty="0">
              <a:solidFill>
                <a:srgbClr val="374151"/>
              </a:solidFill>
              <a:latin typeface="Times New Roman" panose="02020603050405020304" charset="0"/>
              <a:cs typeface="Times New Roman" panose="02020603050405020304" charset="0"/>
            </a:endParaRPr>
          </a:p>
          <a:p>
            <a:pPr marL="342900" indent="-342900" algn="just" fontAlgn="auto">
              <a:lnSpc>
                <a:spcPct val="150000"/>
              </a:lnSpc>
              <a:buSzPct val="100000"/>
              <a:buChar char="•"/>
            </a:pPr>
            <a:endParaRPr lang="en-US" altLang="zh-CN" sz="1600" dirty="0">
              <a:solidFill>
                <a:srgbClr val="374151"/>
              </a:solidFill>
              <a:latin typeface="Times New Roman" panose="02020603050405020304" charset="0"/>
              <a:cs typeface="Times New Roman" panose="02020603050405020304" charset="0"/>
            </a:endParaRPr>
          </a:p>
          <a:p>
            <a:pPr marL="342900" indent="-342900" algn="just" fontAlgn="auto">
              <a:lnSpc>
                <a:spcPct val="150000"/>
              </a:lnSpc>
              <a:buSzPct val="100000"/>
              <a:buChar char="•"/>
            </a:pPr>
            <a:r>
              <a:rPr lang="en-US" altLang="zh-CN" sz="1600" dirty="0">
                <a:solidFill>
                  <a:srgbClr val="374151"/>
                </a:solidFill>
                <a:latin typeface="Times New Roman" panose="02020603050405020304" charset="0"/>
                <a:cs typeface="Times New Roman" panose="02020603050405020304" charset="0"/>
                <a:sym typeface="+mn-ea"/>
              </a:rPr>
              <a:t>To apply clustering methods to Indonesian shallow earthquake data, highlighting patterns across magnitude, depth, and geographic coordinates.</a:t>
            </a:r>
            <a:endParaRPr lang="en-US" altLang="zh-CN" sz="1600" dirty="0">
              <a:solidFill>
                <a:srgbClr val="374151"/>
              </a:solidFill>
              <a:latin typeface="Times New Roman" panose="02020603050405020304" charset="0"/>
              <a:cs typeface="Times New Roman" panose="02020603050405020304" charset="0"/>
              <a:sym typeface="+mn-ea"/>
            </a:endParaRPr>
          </a:p>
          <a:p>
            <a:pPr marL="342900" indent="-342900" algn="just" fontAlgn="auto">
              <a:lnSpc>
                <a:spcPct val="150000"/>
              </a:lnSpc>
              <a:buSzPct val="100000"/>
              <a:buChar char="•"/>
            </a:pPr>
            <a:endParaRPr lang="en-US" altLang="zh-CN" sz="1600" dirty="0">
              <a:solidFill>
                <a:srgbClr val="374151"/>
              </a:solidFill>
              <a:latin typeface="Times New Roman" panose="02020603050405020304" charset="0"/>
              <a:cs typeface="Times New Roman" panose="02020603050405020304" charset="0"/>
              <a:sym typeface="+mn-ea"/>
            </a:endParaRPr>
          </a:p>
          <a:p>
            <a:pPr marL="342900" indent="-342900" algn="just" fontAlgn="auto">
              <a:lnSpc>
                <a:spcPct val="150000"/>
              </a:lnSpc>
              <a:buSzPct val="100000"/>
              <a:buChar char="•"/>
            </a:pPr>
            <a:r>
              <a:rPr lang="en-US" altLang="zh-CN" sz="1600" dirty="0">
                <a:solidFill>
                  <a:srgbClr val="374151"/>
                </a:solidFill>
                <a:latin typeface="Times New Roman" panose="02020603050405020304" charset="0"/>
                <a:cs typeface="Times New Roman" panose="02020603050405020304" charset="0"/>
                <a:sym typeface="+mn-ea"/>
              </a:rPr>
              <a:t>To compare the effectiveness of K-Means and K-Medoids in grouping seismic events and clarifying differences in cluster quality.</a:t>
            </a:r>
            <a:endParaRPr lang="en-US" altLang="zh-CN" sz="1600" dirty="0">
              <a:solidFill>
                <a:srgbClr val="374151"/>
              </a:solidFill>
              <a:latin typeface="Times New Roman" panose="02020603050405020304" charset="0"/>
              <a:cs typeface="Times New Roman" panose="02020603050405020304" charset="0"/>
            </a:endParaRPr>
          </a:p>
          <a:p>
            <a:pPr marL="342900" indent="-342900" algn="just" fontAlgn="auto">
              <a:lnSpc>
                <a:spcPct val="150000"/>
              </a:lnSpc>
              <a:buSzPct val="100000"/>
              <a:buChar char="•"/>
            </a:pPr>
            <a:endParaRPr lang="en-US" altLang="zh-CN" sz="1600" dirty="0">
              <a:solidFill>
                <a:srgbClr val="374151"/>
              </a:solidFill>
              <a:latin typeface="Times New Roman" panose="02020603050405020304" charset="0"/>
              <a:cs typeface="Times New Roman" panose="02020603050405020304" charset="0"/>
            </a:endParaRPr>
          </a:p>
          <a:p>
            <a:pPr marL="342900" indent="-342900" algn="just" fontAlgn="auto">
              <a:lnSpc>
                <a:spcPct val="150000"/>
              </a:lnSpc>
              <a:buSzPct val="100000"/>
              <a:buChar char="•"/>
            </a:pPr>
            <a:endParaRPr lang="en-US" altLang="zh-CN" sz="1600" dirty="0">
              <a:solidFill>
                <a:srgbClr val="374151"/>
              </a:solidFill>
              <a:latin typeface="Times New Roman" panose="02020603050405020304" charset="0"/>
              <a:cs typeface="Times New Roman" panose="02020603050405020304" charset="0"/>
            </a:endParaRPr>
          </a:p>
        </p:txBody>
      </p:sp>
      <p:pic>
        <p:nvPicPr>
          <p:cNvPr id="5" name="Image 2" descr="https://assets.mindshow.fun/file/7023512/9fff37f8e8ee43db9ea21bdde67e6993?x-oss-process=style/img"/>
          <p:cNvPicPr>
            <a:picLocks noChangeAspect="1"/>
          </p:cNvPicPr>
          <p:nvPr/>
        </p:nvPicPr>
        <p:blipFill>
          <a:blip r:embed="rId3"/>
          <a:srcRect l="15619" r="15619"/>
          <a:stretch>
            <a:fillRect/>
          </a:stretch>
        </p:blipFill>
        <p:spPr>
          <a:xfrm>
            <a:off x="5577840" y="1090930"/>
            <a:ext cx="3453130" cy="334835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733550" y="1366838"/>
            <a:ext cx="1233386" cy="1317996"/>
          </a:xfrm>
          <a:prstGeom prst="rect">
            <a:avLst/>
          </a:prstGeom>
          <a:noFill/>
        </p:spPr>
        <p:txBody>
          <a:bodyPr wrap="square" rtlCol="0" anchor="t"/>
          <a:lstStyle/>
          <a:p>
            <a:pPr marL="0" indent="0">
              <a:buNone/>
            </a:pPr>
            <a:r>
              <a:rPr lang="en-US" sz="5400" b="1" dirty="0">
                <a:solidFill>
                  <a:srgbClr val="9B6800"/>
                </a:solidFill>
                <a:latin typeface="Times New Roman" panose="02020603050405020304" charset="0"/>
                <a:ea typeface="Noto Sans SC" pitchFamily="34" charset="-122"/>
                <a:cs typeface="Times New Roman" panose="02020603050405020304" charset="0"/>
              </a:rPr>
              <a:t>05</a:t>
            </a:r>
            <a:endParaRPr lang="en-US" sz="5400" b="1" dirty="0">
              <a:solidFill>
                <a:srgbClr val="9B6800"/>
              </a:solidFill>
              <a:latin typeface="Times New Roman" panose="02020603050405020304" charset="0"/>
              <a:ea typeface="Noto Sans SC" pitchFamily="34" charset="-122"/>
              <a:cs typeface="Times New Roman" panose="02020603050405020304" charset="0"/>
            </a:endParaRPr>
          </a:p>
        </p:txBody>
      </p:sp>
      <p:sp>
        <p:nvSpPr>
          <p:cNvPr id="3" name="Text 1"/>
          <p:cNvSpPr/>
          <p:nvPr/>
        </p:nvSpPr>
        <p:spPr>
          <a:xfrm>
            <a:off x="3250209" y="1742404"/>
            <a:ext cx="5599747" cy="1704975"/>
          </a:xfrm>
          <a:prstGeom prst="rect">
            <a:avLst/>
          </a:prstGeom>
          <a:noFill/>
        </p:spPr>
        <p:txBody>
          <a:bodyPr wrap="square" rtlCol="0" anchor="ctr"/>
          <a:lstStyle/>
          <a:p>
            <a:pPr marL="0" indent="0" algn="l">
              <a:buNone/>
            </a:pPr>
            <a:r>
              <a:rPr lang="en-US" altLang="zh-CN" sz="44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Research  methodology</a:t>
            </a:r>
            <a:endParaRPr lang="en-US" altLang="zh-CN" sz="4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686" y="13998"/>
            <a:ext cx="9172686" cy="1089256"/>
          </a:xfrm>
          <a:prstGeom prst="rect">
            <a:avLst/>
          </a:prstGeom>
        </p:spPr>
      </p:pic>
      <p:sp>
        <p:nvSpPr>
          <p:cNvPr id="3" name="Text 0"/>
          <p:cNvSpPr/>
          <p:nvPr/>
        </p:nvSpPr>
        <p:spPr>
          <a:xfrm>
            <a:off x="399826" y="138113"/>
            <a:ext cx="7901940" cy="552450"/>
          </a:xfrm>
          <a:prstGeom prst="rect">
            <a:avLst/>
          </a:prstGeom>
          <a:noFill/>
        </p:spPr>
        <p:txBody>
          <a:bodyPr wrap="square" rtlCol="0" anchor="ctr"/>
          <a:lstStyle/>
          <a:p>
            <a:pPr marL="0" indent="0" algn="l">
              <a:buNone/>
            </a:pP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Research methodology:</a:t>
            </a:r>
            <a:r>
              <a:rPr lang="en-US" altLang="zh-CN" sz="2400" b="1" i="1" dirty="0">
                <a:blipFill>
                  <a:blip r:embed="rId3"/>
                  <a:stretch>
                    <a:fillRect b="-41949"/>
                  </a:stretch>
                </a:blipFill>
                <a:latin typeface="Times New Roman" panose="02020603050405020304" charset="0"/>
                <a:ea typeface="+mj-ea"/>
                <a:cs typeface="Times New Roman" panose="02020603050405020304" charset="0"/>
                <a:sym typeface="Century Gothic" panose="020B0502020202020204" pitchFamily="34" charset="0"/>
              </a:rPr>
              <a:t>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Data Source</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0" y="852488"/>
            <a:ext cx="8971878" cy="2765218"/>
          </a:xfrm>
          <a:prstGeom prst="rect">
            <a:avLst/>
          </a:prstGeom>
          <a:noFill/>
        </p:spPr>
        <p:txBody>
          <a:bodyPr wrap="square" rtlCol="0" anchor="t"/>
          <a:lstStyle/>
          <a:p>
            <a:pPr marL="342900" indent="-342900" algn="just" fontAlgn="auto">
              <a:lnSpc>
                <a:spcPct val="150000"/>
              </a:lnSpc>
              <a:buSzPct val="100000"/>
              <a:buChar char="•"/>
            </a:pPr>
            <a:r>
              <a:rPr lang="en-US" altLang="zh-CN" sz="1200" b="0" i="0" dirty="0">
                <a:solidFill>
                  <a:srgbClr val="374151"/>
                </a:solidFill>
                <a:effectLst/>
                <a:latin typeface="Times New Roman" panose="02020603050405020304" charset="0"/>
                <a:cs typeface="Times New Roman" panose="02020603050405020304" charset="0"/>
              </a:rPr>
              <a:t>This study focuses on shallow earthquakes (depth &lt; 70 km) recorded in 2022 in Indonesia, utilizing data obtained from the Meteorology, Climatology, and Geophysics Agency (BMKG). The dataset encompasses a total of 8,389 seismic events, reflecting the dynamic tectonic activity of the region. (LINK:https://inatews.bmkg.go.id/)</a:t>
            </a:r>
            <a:r>
              <a:rPr lang="en-US" altLang="zh-CN" sz="1200" b="0" i="0" dirty="0">
                <a:solidFill>
                  <a:srgbClr val="FF0000"/>
                </a:solidFill>
                <a:effectLst/>
                <a:latin typeface="Times New Roman" panose="02020603050405020304" charset="0"/>
                <a:cs typeface="Times New Roman" panose="02020603050405020304" charset="0"/>
              </a:rPr>
              <a:t> </a:t>
            </a:r>
            <a:endParaRPr lang="en-US" altLang="zh-CN" sz="1200" b="0" i="0" dirty="0">
              <a:solidFill>
                <a:srgbClr val="374151"/>
              </a:solidFill>
              <a:effectLst/>
              <a:latin typeface="Times New Roman" panose="02020603050405020304" charset="0"/>
              <a:cs typeface="Times New Roman" panose="02020603050405020304" charset="0"/>
            </a:endParaRPr>
          </a:p>
          <a:p>
            <a:pPr marL="342900" indent="-342900" algn="just" fontAlgn="auto">
              <a:lnSpc>
                <a:spcPct val="150000"/>
              </a:lnSpc>
              <a:buSzPct val="100000"/>
              <a:buChar char="•"/>
            </a:pPr>
            <a:r>
              <a:rPr lang="en-US" altLang="zh-CN" sz="1200" b="0" i="0" dirty="0">
                <a:solidFill>
                  <a:srgbClr val="374151"/>
                </a:solidFill>
                <a:effectLst/>
                <a:latin typeface="Times New Roman" panose="02020603050405020304" charset="0"/>
                <a:cs typeface="Times New Roman" panose="02020603050405020304" charset="0"/>
              </a:rPr>
              <a:t>The dataset includes essential attributes for seismic analysis, providing detailed information about each recorded earthquake. These attributes encompass the date and time of occurrence in local Indonesian time, the geographic coordinates (</a:t>
            </a:r>
            <a:r>
              <a:rPr lang="en-US" altLang="zh-CN" sz="1200" b="1" i="0" dirty="0">
                <a:solidFill>
                  <a:srgbClr val="374151"/>
                </a:solidFill>
                <a:effectLst/>
                <a:latin typeface="Times New Roman" panose="02020603050405020304" charset="0"/>
                <a:cs typeface="Times New Roman" panose="02020603050405020304" charset="0"/>
              </a:rPr>
              <a:t>latitude and longitude</a:t>
            </a:r>
            <a:r>
              <a:rPr lang="en-US" altLang="zh-CN" sz="1200" b="0" i="0" dirty="0">
                <a:solidFill>
                  <a:srgbClr val="374151"/>
                </a:solidFill>
                <a:effectLst/>
                <a:latin typeface="Times New Roman" panose="02020603050405020304" charset="0"/>
                <a:cs typeface="Times New Roman" panose="02020603050405020304" charset="0"/>
              </a:rPr>
              <a:t>) of the earthquake's epicenter, the </a:t>
            </a:r>
            <a:r>
              <a:rPr lang="en-US" altLang="zh-CN" sz="1200" b="1" i="0" dirty="0">
                <a:solidFill>
                  <a:srgbClr val="374151"/>
                </a:solidFill>
                <a:effectLst/>
                <a:latin typeface="Times New Roman" panose="02020603050405020304" charset="0"/>
                <a:cs typeface="Times New Roman" panose="02020603050405020304" charset="0"/>
              </a:rPr>
              <a:t>depth</a:t>
            </a:r>
            <a:r>
              <a:rPr lang="en-US" altLang="zh-CN" sz="1200" b="0" i="0" dirty="0">
                <a:solidFill>
                  <a:srgbClr val="374151"/>
                </a:solidFill>
                <a:effectLst/>
                <a:latin typeface="Times New Roman" panose="02020603050405020304" charset="0"/>
                <a:cs typeface="Times New Roman" panose="02020603050405020304" charset="0"/>
              </a:rPr>
              <a:t> of the hypocenter in kilometers, and the Richter </a:t>
            </a:r>
            <a:r>
              <a:rPr lang="en-US" altLang="zh-CN" sz="1200" b="1" i="0" dirty="0">
                <a:solidFill>
                  <a:srgbClr val="374151"/>
                </a:solidFill>
                <a:effectLst/>
                <a:latin typeface="Times New Roman" panose="02020603050405020304" charset="0"/>
                <a:cs typeface="Times New Roman" panose="02020603050405020304" charset="0"/>
              </a:rPr>
              <a:t>magnitude</a:t>
            </a:r>
            <a:r>
              <a:rPr lang="en-US" altLang="zh-CN" sz="1200" b="0" i="0" dirty="0">
                <a:solidFill>
                  <a:srgbClr val="374151"/>
                </a:solidFill>
                <a:effectLst/>
                <a:latin typeface="Times New Roman" panose="02020603050405020304" charset="0"/>
                <a:cs typeface="Times New Roman" panose="02020603050405020304" charset="0"/>
              </a:rPr>
              <a:t> measuring the event's energy release. Additionally, the dataset contains remarks specifying the precise location of the seismic event. </a:t>
            </a:r>
            <a:endParaRPr lang="en-US" altLang="zh-CN" sz="1200" b="0" i="0" dirty="0">
              <a:solidFill>
                <a:srgbClr val="FF0000"/>
              </a:solidFill>
              <a:effectLst/>
              <a:latin typeface="Times New Roman" panose="02020603050405020304" charset="0"/>
              <a:cs typeface="Times New Roman" panose="02020603050405020304" charset="0"/>
            </a:endParaRPr>
          </a:p>
        </p:txBody>
      </p:sp>
      <p:pic>
        <p:nvPicPr>
          <p:cNvPr id="8" name="图片 7"/>
          <p:cNvPicPr>
            <a:picLocks noChangeAspect="1"/>
          </p:cNvPicPr>
          <p:nvPr/>
        </p:nvPicPr>
        <p:blipFill>
          <a:blip r:embed="rId4"/>
          <a:stretch>
            <a:fillRect/>
          </a:stretch>
        </p:blipFill>
        <p:spPr>
          <a:xfrm>
            <a:off x="1824355" y="3108960"/>
            <a:ext cx="5727700" cy="182245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6594" y="0"/>
            <a:ext cx="9144000" cy="1085850"/>
          </a:xfrm>
          <a:prstGeom prst="rect">
            <a:avLst/>
          </a:prstGeom>
        </p:spPr>
      </p:pic>
      <p:sp>
        <p:nvSpPr>
          <p:cNvPr id="3" name="Text 0"/>
          <p:cNvSpPr/>
          <p:nvPr/>
        </p:nvSpPr>
        <p:spPr>
          <a:xfrm>
            <a:off x="267148" y="117791"/>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Research methodology: M</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ultivariate</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 clustering</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文本框 3"/>
          <p:cNvSpPr txBox="1"/>
          <p:nvPr/>
        </p:nvSpPr>
        <p:spPr>
          <a:xfrm>
            <a:off x="-46355" y="1596390"/>
            <a:ext cx="8675370" cy="2970530"/>
          </a:xfrm>
          <a:prstGeom prst="rect">
            <a:avLst/>
          </a:prstGeom>
          <a:noFill/>
        </p:spPr>
        <p:txBody>
          <a:bodyPr wrap="square" rtlCol="0" anchor="t">
            <a:noAutofit/>
          </a:bodyPr>
          <a:p>
            <a:pPr marL="342900" indent="-342900" algn="just" fontAlgn="auto">
              <a:lnSpc>
                <a:spcPct val="150000"/>
              </a:lnSpc>
              <a:buSzPct val="100000"/>
              <a:buChar char="•"/>
            </a:pPr>
            <a:r>
              <a:rPr lang="en-US" altLang="zh-CN" sz="1400" dirty="0">
                <a:solidFill>
                  <a:srgbClr val="374151"/>
                </a:solidFill>
                <a:effectLst/>
                <a:latin typeface="Times New Roman" panose="02020603050405020304" charset="0"/>
                <a:cs typeface="Times New Roman" panose="02020603050405020304" charset="0"/>
                <a:sym typeface="+mn-ea"/>
              </a:rPr>
              <a:t>Cluster analysis is a multivariate method which aims to classify a sample of subjects (or objects) on the basis of a set of measured variables into a number of different groups such that similar subjects are placed in the same group. </a:t>
            </a:r>
            <a:endParaRPr lang="en-US" altLang="zh-CN" sz="1400" dirty="0">
              <a:solidFill>
                <a:srgbClr val="374151"/>
              </a:solidFill>
              <a:effectLst/>
              <a:latin typeface="Times New Roman" panose="02020603050405020304" charset="0"/>
              <a:cs typeface="Times New Roman" panose="02020603050405020304" charset="0"/>
              <a:sym typeface="+mn-ea"/>
            </a:endParaRPr>
          </a:p>
          <a:p>
            <a:pPr marL="342900" indent="-342900" algn="just" fontAlgn="auto">
              <a:lnSpc>
                <a:spcPct val="150000"/>
              </a:lnSpc>
              <a:buSzPct val="100000"/>
              <a:buChar char="•"/>
            </a:pPr>
            <a:endParaRPr lang="en-US" altLang="zh-CN" sz="1400" dirty="0">
              <a:solidFill>
                <a:srgbClr val="374151"/>
              </a:solidFill>
              <a:effectLst/>
              <a:latin typeface="Times New Roman" panose="02020603050405020304" charset="0"/>
              <a:cs typeface="Times New Roman" panose="02020603050405020304" charset="0"/>
              <a:sym typeface="+mn-ea"/>
            </a:endParaRPr>
          </a:p>
          <a:p>
            <a:pPr marL="342900" indent="-342900" algn="just" fontAlgn="auto">
              <a:lnSpc>
                <a:spcPct val="150000"/>
              </a:lnSpc>
              <a:buSzPct val="100000"/>
              <a:buChar char="•"/>
            </a:pPr>
            <a:r>
              <a:rPr lang="en-US" altLang="zh-CN" sz="1400" dirty="0">
                <a:solidFill>
                  <a:srgbClr val="374151"/>
                </a:solidFill>
                <a:effectLst/>
                <a:latin typeface="Times New Roman" panose="02020603050405020304" charset="0"/>
                <a:cs typeface="Times New Roman" panose="02020603050405020304" charset="0"/>
                <a:sym typeface="+mn-ea"/>
              </a:rPr>
              <a:t>There are a number of different methods that can be used to carry out a cluster analysis; We will talk about K-Means and K-Medoids.</a:t>
            </a:r>
            <a:endParaRPr lang="zh-CN" altLang="en-US" sz="1400" dirty="0">
              <a:solidFill>
                <a:srgbClr val="374151"/>
              </a:solidFill>
              <a:effectLst/>
              <a:latin typeface="Times New Roman" panose="02020603050405020304" charset="0"/>
              <a:cs typeface="Times New Roman" panose="02020603050405020304" charset="0"/>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6594" y="0"/>
            <a:ext cx="9144000" cy="1085850"/>
          </a:xfrm>
          <a:prstGeom prst="rect">
            <a:avLst/>
          </a:prstGeom>
        </p:spPr>
      </p:pic>
      <p:sp>
        <p:nvSpPr>
          <p:cNvPr id="3" name="Text 0"/>
          <p:cNvSpPr/>
          <p:nvPr/>
        </p:nvSpPr>
        <p:spPr>
          <a:xfrm>
            <a:off x="267148" y="117791"/>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Research methodology: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mn-ea"/>
              </a:rPr>
              <a:t>K-Means algorithm</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pic>
        <p:nvPicPr>
          <p:cNvPr id="8" name="图片 7"/>
          <p:cNvPicPr>
            <a:picLocks noChangeAspect="1"/>
          </p:cNvPicPr>
          <p:nvPr/>
        </p:nvPicPr>
        <p:blipFill>
          <a:blip r:embed="rId3"/>
          <a:stretch>
            <a:fillRect/>
          </a:stretch>
        </p:blipFill>
        <p:spPr>
          <a:xfrm>
            <a:off x="0" y="817245"/>
            <a:ext cx="8642350" cy="432498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4763"/>
            <a:ext cx="9144000" cy="1085850"/>
          </a:xfrm>
          <a:prstGeom prst="rect">
            <a:avLst/>
          </a:prstGeom>
        </p:spPr>
      </p:pic>
      <p:sp>
        <p:nvSpPr>
          <p:cNvPr id="3" name="Text 0"/>
          <p:cNvSpPr/>
          <p:nvPr/>
        </p:nvSpPr>
        <p:spPr>
          <a:xfrm>
            <a:off x="181087" y="138113"/>
            <a:ext cx="7901940" cy="552450"/>
          </a:xfrm>
          <a:prstGeom prst="rect">
            <a:avLst/>
          </a:prstGeom>
          <a:noFill/>
        </p:spPr>
        <p:txBody>
          <a:bodyPr wrap="square" rtlCol="0" anchor="ctr"/>
          <a:lstStyle/>
          <a:p>
            <a:pPr marL="0" indent="0" algn="l">
              <a:buNone/>
            </a:pP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Research methodology: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mn-ea"/>
              </a:rPr>
              <a:t>K-Medoids algorithm</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 </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pic>
        <p:nvPicPr>
          <p:cNvPr id="5" name="图片 4"/>
          <p:cNvPicPr>
            <a:picLocks noChangeAspect="1"/>
          </p:cNvPicPr>
          <p:nvPr/>
        </p:nvPicPr>
        <p:blipFill>
          <a:blip r:embed="rId3"/>
          <a:stretch>
            <a:fillRect/>
          </a:stretch>
        </p:blipFill>
        <p:spPr>
          <a:xfrm>
            <a:off x="0" y="871220"/>
            <a:ext cx="3697605" cy="3268345"/>
          </a:xfrm>
          <a:prstGeom prst="rect">
            <a:avLst/>
          </a:prstGeom>
        </p:spPr>
      </p:pic>
      <p:pic>
        <p:nvPicPr>
          <p:cNvPr id="6" name="图片 5"/>
          <p:cNvPicPr>
            <a:picLocks noChangeAspect="1"/>
          </p:cNvPicPr>
          <p:nvPr/>
        </p:nvPicPr>
        <p:blipFill>
          <a:blip r:embed="rId4"/>
          <a:stretch>
            <a:fillRect/>
          </a:stretch>
        </p:blipFill>
        <p:spPr>
          <a:xfrm>
            <a:off x="0" y="4064000"/>
            <a:ext cx="7333615" cy="1079500"/>
          </a:xfrm>
          <a:prstGeom prst="rect">
            <a:avLst/>
          </a:prstGeom>
        </p:spPr>
      </p:pic>
      <p:pic>
        <p:nvPicPr>
          <p:cNvPr id="10" name="图片 9"/>
          <p:cNvPicPr>
            <a:picLocks noChangeAspect="1"/>
          </p:cNvPicPr>
          <p:nvPr/>
        </p:nvPicPr>
        <p:blipFill>
          <a:blip r:embed="rId5"/>
          <a:stretch>
            <a:fillRect/>
          </a:stretch>
        </p:blipFill>
        <p:spPr>
          <a:xfrm>
            <a:off x="3701415" y="1090930"/>
            <a:ext cx="5442585" cy="282892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15809"/>
            <a:ext cx="9144000" cy="1085850"/>
          </a:xfrm>
          <a:prstGeom prst="rect">
            <a:avLst/>
          </a:prstGeom>
        </p:spPr>
      </p:pic>
      <p:sp>
        <p:nvSpPr>
          <p:cNvPr id="3" name="Text 0"/>
          <p:cNvSpPr/>
          <p:nvPr/>
        </p:nvSpPr>
        <p:spPr>
          <a:xfrm>
            <a:off x="177501" y="139273"/>
            <a:ext cx="7901940" cy="552450"/>
          </a:xfrm>
          <a:prstGeom prst="rect">
            <a:avLst/>
          </a:prstGeom>
          <a:noFill/>
        </p:spPr>
        <p:txBody>
          <a:bodyPr wrap="square" rtlCol="0" anchor="ctr"/>
          <a:lstStyle/>
          <a:p>
            <a:pPr marL="0" indent="0" algn="l">
              <a:buNone/>
            </a:pP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Research methodology: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Silhouette Index</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406101" y="828676"/>
            <a:ext cx="7931075" cy="1925282"/>
          </a:xfrm>
          <a:prstGeom prst="rect">
            <a:avLst/>
          </a:prstGeom>
          <a:noFill/>
        </p:spPr>
        <p:txBody>
          <a:bodyPr wrap="square" rtlCol="0" anchor="t"/>
          <a:lstStyle/>
          <a:p>
            <a:pPr marL="342900" indent="-342900">
              <a:lnSpc>
                <a:spcPct val="150000"/>
              </a:lnSpc>
              <a:buSzPct val="100000"/>
              <a:buChar char="•"/>
            </a:pPr>
            <a:endParaRPr lang="en-US" altLang="zh-CN" sz="1600" dirty="0">
              <a:solidFill>
                <a:srgbClr val="374151"/>
              </a:solidFill>
              <a:latin typeface="Söhne"/>
            </a:endParaRPr>
          </a:p>
          <a:p>
            <a:pPr marL="342900" indent="-342900">
              <a:lnSpc>
                <a:spcPct val="150000"/>
              </a:lnSpc>
              <a:buSzPct val="100000"/>
              <a:buChar char="•"/>
            </a:pPr>
            <a:endParaRPr lang="en-US" altLang="zh-CN" sz="1600" b="0" i="0" dirty="0">
              <a:solidFill>
                <a:srgbClr val="374151"/>
              </a:solidFill>
              <a:effectLst/>
              <a:latin typeface="Söhne"/>
            </a:endParaRPr>
          </a:p>
        </p:txBody>
      </p:sp>
      <p:pic>
        <p:nvPicPr>
          <p:cNvPr id="7" name="Image 2" descr="https://assets.mindshow.fun/file/7023512/0212c76b8ce047388020abf6acf286c1?x-oss-process=style/img"/>
          <p:cNvPicPr>
            <a:picLocks noChangeAspect="1"/>
          </p:cNvPicPr>
          <p:nvPr/>
        </p:nvPicPr>
        <p:blipFill>
          <a:blip r:embed="rId3"/>
          <a:srcRect l="26763" r="26763"/>
          <a:stretch>
            <a:fillRect/>
          </a:stretch>
        </p:blipFill>
        <p:spPr>
          <a:xfrm>
            <a:off x="0" y="815736"/>
            <a:ext cx="3137520" cy="4327763"/>
          </a:xfrm>
          <a:prstGeom prst="rect">
            <a:avLst/>
          </a:prstGeom>
        </p:spPr>
      </p:pic>
      <p:pic>
        <p:nvPicPr>
          <p:cNvPr id="10" name="图片 9"/>
          <p:cNvPicPr>
            <a:picLocks noChangeAspect="1"/>
          </p:cNvPicPr>
          <p:nvPr/>
        </p:nvPicPr>
        <p:blipFill>
          <a:blip r:embed="rId4"/>
          <a:stretch>
            <a:fillRect/>
          </a:stretch>
        </p:blipFill>
        <p:spPr>
          <a:xfrm>
            <a:off x="3137535" y="1202690"/>
            <a:ext cx="5723255" cy="2140585"/>
          </a:xfrm>
          <a:prstGeom prst="rect">
            <a:avLst/>
          </a:prstGeom>
        </p:spPr>
      </p:pic>
      <p:pic>
        <p:nvPicPr>
          <p:cNvPr id="11" name="图片 10"/>
          <p:cNvPicPr>
            <a:picLocks noChangeAspect="1"/>
          </p:cNvPicPr>
          <p:nvPr/>
        </p:nvPicPr>
        <p:blipFill>
          <a:blip r:embed="rId5"/>
          <a:stretch>
            <a:fillRect/>
          </a:stretch>
        </p:blipFill>
        <p:spPr>
          <a:xfrm>
            <a:off x="3137535" y="3401695"/>
            <a:ext cx="5314950" cy="96456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733550" y="1366838"/>
            <a:ext cx="1106927" cy="1243013"/>
          </a:xfrm>
          <a:prstGeom prst="rect">
            <a:avLst/>
          </a:prstGeom>
          <a:noFill/>
        </p:spPr>
        <p:txBody>
          <a:bodyPr wrap="square" rtlCol="0" anchor="t"/>
          <a:lstStyle/>
          <a:p>
            <a:pPr marL="0" indent="0">
              <a:buNone/>
            </a:pPr>
            <a:r>
              <a:rPr lang="en-US" sz="5400" b="1" dirty="0">
                <a:solidFill>
                  <a:srgbClr val="9B6800"/>
                </a:solidFill>
                <a:latin typeface="Times New Roman" panose="02020603050405020304" charset="0"/>
                <a:ea typeface="Noto Sans SC" pitchFamily="34" charset="-122"/>
                <a:cs typeface="Times New Roman" panose="02020603050405020304" charset="0"/>
              </a:rPr>
              <a:t>06</a:t>
            </a:r>
            <a:endParaRPr lang="en-US" sz="5400" b="1" dirty="0">
              <a:solidFill>
                <a:srgbClr val="9B6800"/>
              </a:solidFill>
              <a:latin typeface="Times New Roman" panose="02020603050405020304" charset="0"/>
              <a:ea typeface="Noto Sans SC" pitchFamily="34" charset="-122"/>
              <a:cs typeface="Times New Roman" panose="02020603050405020304" charset="0"/>
            </a:endParaRPr>
          </a:p>
        </p:txBody>
      </p:sp>
      <p:sp>
        <p:nvSpPr>
          <p:cNvPr id="3" name="Text 1"/>
          <p:cNvSpPr/>
          <p:nvPr/>
        </p:nvSpPr>
        <p:spPr>
          <a:xfrm>
            <a:off x="3141234" y="1719263"/>
            <a:ext cx="5676452" cy="1704975"/>
          </a:xfrm>
          <a:prstGeom prst="rect">
            <a:avLst/>
          </a:prstGeom>
          <a:noFill/>
        </p:spPr>
        <p:txBody>
          <a:bodyPr wrap="square" rtlCol="0" anchor="ctr"/>
          <a:lstStyle/>
          <a:p>
            <a:pPr marL="0" indent="0" algn="l">
              <a:buNone/>
            </a:pPr>
            <a:r>
              <a:rPr lang="en-US" altLang="zh-CN" sz="44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Results and discussion</a:t>
            </a:r>
            <a:endParaRPr lang="en-US" sz="4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0" cy="1085850"/>
          </a:xfrm>
          <a:prstGeom prst="rect">
            <a:avLst/>
          </a:prstGeom>
        </p:spPr>
      </p:pic>
      <p:sp>
        <p:nvSpPr>
          <p:cNvPr id="3" name="Text 0"/>
          <p:cNvSpPr/>
          <p:nvPr/>
        </p:nvSpPr>
        <p:spPr>
          <a:xfrm>
            <a:off x="311030" y="110122"/>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Results and discussion: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Exploratory Data Analysis</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406101" y="942614"/>
            <a:ext cx="7920318" cy="2190808"/>
          </a:xfrm>
          <a:prstGeom prst="rect">
            <a:avLst/>
          </a:prstGeom>
          <a:noFill/>
        </p:spPr>
        <p:txBody>
          <a:bodyPr wrap="square" rtlCol="0" anchor="t"/>
          <a:lstStyle/>
          <a:p>
            <a:pPr marL="342900" indent="-342900">
              <a:lnSpc>
                <a:spcPct val="150000"/>
              </a:lnSpc>
              <a:buSzPct val="100000"/>
              <a:buChar char="•"/>
            </a:pPr>
            <a:endParaRPr lang="en-US" altLang="zh-CN" sz="1600" b="0" i="0" dirty="0">
              <a:solidFill>
                <a:srgbClr val="374151"/>
              </a:solidFill>
              <a:effectLst/>
              <a:latin typeface="Söhne"/>
            </a:endParaRPr>
          </a:p>
        </p:txBody>
      </p:sp>
      <p:sp>
        <p:nvSpPr>
          <p:cNvPr id="5" name="文本框 4"/>
          <p:cNvSpPr txBox="1"/>
          <p:nvPr/>
        </p:nvSpPr>
        <p:spPr>
          <a:xfrm>
            <a:off x="372745" y="962025"/>
            <a:ext cx="8359775" cy="1568450"/>
          </a:xfrm>
          <a:prstGeom prst="rect">
            <a:avLst/>
          </a:prstGeom>
          <a:noFill/>
        </p:spPr>
        <p:txBody>
          <a:bodyPr wrap="square" rtlCol="0">
            <a:spAutoFit/>
          </a:bodyPr>
          <a:lstStyle/>
          <a:p>
            <a:pPr marL="342900" indent="-342900" algn="just" fontAlgn="auto">
              <a:lnSpc>
                <a:spcPct val="150000"/>
              </a:lnSpc>
              <a:buSzPct val="100000"/>
              <a:buFontTx/>
              <a:buChar char="•"/>
            </a:pPr>
            <a:r>
              <a:rPr lang="en-US" altLang="zh-CN" sz="1600" dirty="0">
                <a:solidFill>
                  <a:srgbClr val="374151"/>
                </a:solidFill>
                <a:latin typeface="Times New Roman" panose="02020603050405020304" charset="0"/>
                <a:cs typeface="Times New Roman" panose="02020603050405020304" charset="0"/>
              </a:rPr>
              <a:t>In total, 8389 earthquake events recorded in 2022 were obtained from the BMKG database. Table 4.1 presents a sample of shallow earthquake records (the first six entries) from this dataset. </a:t>
            </a:r>
            <a:endParaRPr lang="en-US" altLang="zh-CN" sz="1600" dirty="0">
              <a:solidFill>
                <a:srgbClr val="374151"/>
              </a:solidFill>
              <a:latin typeface="Times New Roman" panose="02020603050405020304" charset="0"/>
              <a:cs typeface="Times New Roman" panose="02020603050405020304" charset="0"/>
            </a:endParaRPr>
          </a:p>
          <a:p>
            <a:pPr indent="0">
              <a:lnSpc>
                <a:spcPct val="150000"/>
              </a:lnSpc>
              <a:buSzPct val="100000"/>
              <a:buFontTx/>
              <a:buNone/>
            </a:pPr>
            <a:endParaRPr lang="en-US" altLang="zh-CN" sz="1600" dirty="0">
              <a:solidFill>
                <a:srgbClr val="374151"/>
              </a:solidFill>
              <a:latin typeface="Times New Roman" panose="02020603050405020304" charset="0"/>
              <a:cs typeface="Times New Roman" panose="02020603050405020304" charset="0"/>
            </a:endParaRPr>
          </a:p>
        </p:txBody>
      </p:sp>
      <p:pic>
        <p:nvPicPr>
          <p:cNvPr id="6" name="图片 5"/>
          <p:cNvPicPr>
            <a:picLocks noChangeAspect="1"/>
          </p:cNvPicPr>
          <p:nvPr/>
        </p:nvPicPr>
        <p:blipFill>
          <a:blip r:embed="rId3"/>
          <a:stretch>
            <a:fillRect/>
          </a:stretch>
        </p:blipFill>
        <p:spPr>
          <a:xfrm>
            <a:off x="1780540" y="2066290"/>
            <a:ext cx="5816600" cy="22733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4110038" y="657225"/>
            <a:ext cx="3109913" cy="828675"/>
          </a:xfrm>
          <a:prstGeom prst="rect">
            <a:avLst/>
          </a:prstGeom>
          <a:noFill/>
        </p:spPr>
        <p:txBody>
          <a:bodyPr wrap="square" rtlCol="0" anchor="ctr"/>
          <a:lstStyle/>
          <a:p>
            <a:pPr marL="0" indent="0" algn="ctr">
              <a:buNone/>
            </a:pPr>
            <a:r>
              <a:rPr lang="en-US" sz="3600" b="1" dirty="0">
                <a:latin typeface="Noto Sans SC" pitchFamily="34" charset="0"/>
                <a:ea typeface="Noto Sans SC" pitchFamily="34" charset="-122"/>
                <a:cs typeface="Noto Sans SC" pitchFamily="34" charset="-120"/>
              </a:rPr>
              <a:t> </a:t>
            </a:r>
            <a:r>
              <a:rPr lang="en-US" sz="3600" b="1" i="1" dirty="0">
                <a:latin typeface="Times New Roman" panose="02020603050405020304" charset="0"/>
                <a:ea typeface="Noto Sans SC" pitchFamily="34" charset="-122"/>
                <a:cs typeface="Times New Roman" panose="02020603050405020304" charset="0"/>
              </a:rPr>
              <a:t>CONTENTS</a:t>
            </a:r>
            <a:r>
              <a:rPr lang="en-US" sz="3600" b="1" dirty="0">
                <a:latin typeface="Times New Roman" panose="02020603050405020304" charset="0"/>
                <a:ea typeface="Noto Sans SC" pitchFamily="34" charset="-122"/>
                <a:cs typeface="Times New Roman" panose="02020603050405020304" charset="0"/>
              </a:rPr>
              <a:t> </a:t>
            </a:r>
            <a:endParaRPr lang="en-US" sz="3600" b="1" dirty="0">
              <a:latin typeface="Times New Roman" panose="02020603050405020304" charset="0"/>
              <a:ea typeface="Noto Sans SC" pitchFamily="34" charset="-122"/>
              <a:cs typeface="Times New Roman" panose="02020603050405020304" charset="0"/>
            </a:endParaRPr>
          </a:p>
        </p:txBody>
      </p:sp>
      <p:sp>
        <p:nvSpPr>
          <p:cNvPr id="3" name="Text 1"/>
          <p:cNvSpPr/>
          <p:nvPr/>
        </p:nvSpPr>
        <p:spPr>
          <a:xfrm>
            <a:off x="3683364" y="1690688"/>
            <a:ext cx="5123115" cy="3095625"/>
          </a:xfrm>
          <a:prstGeom prst="rect">
            <a:avLst/>
          </a:prstGeom>
          <a:noFill/>
        </p:spPr>
        <p:txBody>
          <a:bodyPr wrap="square" rtlCol="0" anchor="t"/>
          <a:lstStyle/>
          <a:p>
            <a:pPr>
              <a:spcBef>
                <a:spcPts val="300"/>
              </a:spcBef>
              <a:spcAft>
                <a:spcPts val="300"/>
              </a:spcAft>
            </a:pPr>
            <a:r>
              <a:rPr lang="en-US" altLang="zh-CN" sz="2000"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( 1 )</a:t>
            </a:r>
            <a:r>
              <a:rPr lang="en-US" altLang="zh-CN" sz="2000" dirty="0">
                <a:latin typeface="Century Gothic" panose="020B0502020202020204" pitchFamily="34" charset="0"/>
                <a:ea typeface="思源黑体 CN Normal" panose="020B0400000000000000" pitchFamily="34" charset="-122"/>
                <a:sym typeface="Century Gothic" panose="020B0502020202020204" pitchFamily="34" charset="0"/>
              </a:rPr>
              <a:t> </a:t>
            </a:r>
            <a:r>
              <a:rPr lang="en-US" altLang="zh-CN" sz="20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Introduction</a:t>
            </a:r>
            <a:endParaRPr lang="en-US" altLang="zh-CN" sz="20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a:p>
            <a:pPr>
              <a:spcBef>
                <a:spcPts val="300"/>
              </a:spcBef>
              <a:spcAft>
                <a:spcPts val="300"/>
              </a:spcAft>
            </a:pPr>
            <a:r>
              <a:rPr lang="en-US" altLang="zh-CN" sz="2000"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( 2 )</a:t>
            </a:r>
            <a:r>
              <a:rPr lang="en-US" altLang="zh-CN" sz="2000" dirty="0">
                <a:latin typeface="Century Gothic" panose="020B0502020202020204" pitchFamily="34" charset="0"/>
                <a:ea typeface="思源黑体 CN Normal" panose="020B0400000000000000" pitchFamily="34" charset="-122"/>
                <a:sym typeface="Century Gothic" panose="020B0502020202020204" pitchFamily="34" charset="0"/>
              </a:rPr>
              <a:t> </a:t>
            </a:r>
            <a:r>
              <a:rPr lang="ms-MY" altLang="zh-CN" sz="2000" b="1" i="1" dirty="0" err="1">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Literature</a:t>
            </a:r>
            <a:r>
              <a:rPr lang="ms-MY" altLang="zh-CN" sz="20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 </a:t>
            </a:r>
            <a:r>
              <a:rPr lang="ms-MY" altLang="zh-CN" sz="2000" b="1" i="1" dirty="0" err="1">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review</a:t>
            </a:r>
            <a:endParaRPr lang="en-US" altLang="zh-CN" sz="20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a:p>
            <a:pPr>
              <a:spcBef>
                <a:spcPts val="300"/>
              </a:spcBef>
              <a:spcAft>
                <a:spcPts val="300"/>
              </a:spcAft>
            </a:pPr>
            <a:r>
              <a:rPr lang="en-US" altLang="zh-CN" sz="2000"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( 3 )</a:t>
            </a:r>
            <a:r>
              <a:rPr lang="en-US" altLang="zh-CN" sz="2000" dirty="0">
                <a:latin typeface="Century Gothic" panose="020B0502020202020204" pitchFamily="34" charset="0"/>
                <a:ea typeface="思源黑体 CN Normal" panose="020B0400000000000000" pitchFamily="34" charset="-122"/>
                <a:sym typeface="Century Gothic" panose="020B0502020202020204" pitchFamily="34" charset="0"/>
              </a:rPr>
              <a:t> </a:t>
            </a:r>
            <a:r>
              <a:rPr lang="en-US" altLang="zh-CN" sz="20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Problem statement</a:t>
            </a:r>
            <a:endParaRPr lang="en-US" altLang="zh-CN" sz="20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a:p>
            <a:pPr>
              <a:spcBef>
                <a:spcPts val="300"/>
              </a:spcBef>
              <a:spcAft>
                <a:spcPts val="300"/>
              </a:spcAft>
            </a:pPr>
            <a:r>
              <a:rPr lang="en-US" altLang="zh-CN" sz="2000"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( 4 )</a:t>
            </a:r>
            <a:r>
              <a:rPr lang="en-US" altLang="zh-CN" sz="2000" dirty="0">
                <a:latin typeface="Century Gothic" panose="020B0502020202020204" pitchFamily="34" charset="0"/>
                <a:ea typeface="思源黑体 CN Normal" panose="020B0400000000000000" pitchFamily="34" charset="-122"/>
                <a:sym typeface="Century Gothic" panose="020B0502020202020204" pitchFamily="34" charset="0"/>
              </a:rPr>
              <a:t> </a:t>
            </a:r>
            <a:r>
              <a:rPr lang="en-US" altLang="zh-CN" sz="20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Research objectives</a:t>
            </a:r>
            <a:endParaRPr lang="en-US" altLang="zh-CN" sz="20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a:p>
            <a:pPr>
              <a:spcBef>
                <a:spcPts val="300"/>
              </a:spcBef>
              <a:spcAft>
                <a:spcPts val="300"/>
              </a:spcAft>
            </a:pPr>
            <a:r>
              <a:rPr lang="en-US" altLang="zh-CN" sz="2000"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( 5 ) </a:t>
            </a:r>
            <a:r>
              <a:rPr lang="en-US" altLang="zh-CN" sz="20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Research methodology</a:t>
            </a:r>
            <a:endParaRPr lang="en-US" altLang="zh-CN" sz="20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a:p>
            <a:pPr>
              <a:spcBef>
                <a:spcPts val="300"/>
              </a:spcBef>
              <a:spcAft>
                <a:spcPts val="300"/>
              </a:spcAft>
            </a:pPr>
            <a:r>
              <a:rPr lang="en-US" altLang="zh-CN" sz="2000"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( 6 </a:t>
            </a:r>
            <a:r>
              <a:rPr lang="en-US" altLang="zh-CN" sz="20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 Results and discussion</a:t>
            </a:r>
            <a:endParaRPr lang="en-US" altLang="zh-CN" sz="20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a:p>
            <a:pPr>
              <a:spcBef>
                <a:spcPts val="300"/>
              </a:spcBef>
              <a:spcAft>
                <a:spcPts val="300"/>
              </a:spcAft>
            </a:pPr>
            <a:r>
              <a:rPr lang="en-US" altLang="zh-CN" sz="2000"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( 7 </a:t>
            </a:r>
            <a:r>
              <a:rPr lang="en-US" altLang="zh-CN" sz="20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 Conclusions</a:t>
            </a:r>
            <a:endParaRPr lang="en-US" altLang="zh-CN" sz="20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a:p>
            <a:pPr>
              <a:spcBef>
                <a:spcPts val="300"/>
              </a:spcBef>
              <a:spcAft>
                <a:spcPts val="300"/>
              </a:spcAft>
            </a:pPr>
            <a:r>
              <a:rPr lang="en-US" altLang="zh-CN" sz="2000"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( 8 )</a:t>
            </a:r>
            <a:r>
              <a:rPr lang="en-US" altLang="zh-CN" sz="2000" dirty="0">
                <a:latin typeface="Century Gothic" panose="020B0502020202020204" pitchFamily="34" charset="0"/>
                <a:ea typeface="思源黑体 CN Normal" panose="020B0400000000000000" pitchFamily="34" charset="-122"/>
                <a:sym typeface="Century Gothic" panose="020B0502020202020204" pitchFamily="34" charset="0"/>
              </a:rPr>
              <a:t> </a:t>
            </a:r>
            <a:r>
              <a:rPr lang="en-US" altLang="zh-CN" sz="20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References</a:t>
            </a:r>
            <a:endParaRPr lang="en-US" altLang="zh-CN" sz="20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7258"/>
            <a:ext cx="9144000" cy="1085850"/>
          </a:xfrm>
          <a:prstGeom prst="rect">
            <a:avLst/>
          </a:prstGeom>
        </p:spPr>
      </p:pic>
      <p:sp>
        <p:nvSpPr>
          <p:cNvPr id="3" name="Text 0"/>
          <p:cNvSpPr/>
          <p:nvPr/>
        </p:nvSpPr>
        <p:spPr>
          <a:xfrm>
            <a:off x="372793" y="112446"/>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Results and discussion: Correlation Matrix</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406101" y="942614"/>
            <a:ext cx="7920318" cy="2190808"/>
          </a:xfrm>
          <a:prstGeom prst="rect">
            <a:avLst/>
          </a:prstGeom>
          <a:noFill/>
        </p:spPr>
        <p:txBody>
          <a:bodyPr wrap="square" rtlCol="0" anchor="t"/>
          <a:lstStyle/>
          <a:p>
            <a:pPr marL="342900" indent="-342900">
              <a:lnSpc>
                <a:spcPct val="150000"/>
              </a:lnSpc>
              <a:buSzPct val="100000"/>
              <a:buChar char="•"/>
            </a:pPr>
            <a:endParaRPr lang="en-US" altLang="zh-CN" sz="1600" b="0" i="0" dirty="0">
              <a:solidFill>
                <a:srgbClr val="374151"/>
              </a:solidFill>
              <a:effectLst/>
              <a:latin typeface="Söhne"/>
            </a:endParaRPr>
          </a:p>
        </p:txBody>
      </p:sp>
      <p:sp>
        <p:nvSpPr>
          <p:cNvPr id="5" name="文本框 4"/>
          <p:cNvSpPr txBox="1"/>
          <p:nvPr/>
        </p:nvSpPr>
        <p:spPr>
          <a:xfrm>
            <a:off x="372745" y="962025"/>
            <a:ext cx="8498205" cy="460375"/>
          </a:xfrm>
          <a:prstGeom prst="rect">
            <a:avLst/>
          </a:prstGeom>
          <a:noFill/>
        </p:spPr>
        <p:txBody>
          <a:bodyPr wrap="square" rtlCol="0">
            <a:spAutoFit/>
          </a:bodyPr>
          <a:lstStyle/>
          <a:p>
            <a:pPr marL="342900" indent="-342900">
              <a:lnSpc>
                <a:spcPct val="150000"/>
              </a:lnSpc>
              <a:buSzPct val="100000"/>
              <a:buFontTx/>
              <a:buChar char="•"/>
            </a:pPr>
            <a:r>
              <a:rPr lang="en-US" altLang="zh-CN" sz="1600" dirty="0">
                <a:solidFill>
                  <a:srgbClr val="374151"/>
                </a:solidFill>
                <a:latin typeface="Times New Roman" panose="02020603050405020304" charset="0"/>
                <a:cs typeface="Times New Roman" panose="02020603050405020304" charset="0"/>
              </a:rPr>
              <a:t>Four key attributes(latitude, longitude, magnitude, and depth) were selected for further analysis.</a:t>
            </a:r>
            <a:endParaRPr lang="en-US" altLang="zh-CN" sz="1600" dirty="0">
              <a:solidFill>
                <a:srgbClr val="374151"/>
              </a:solidFill>
              <a:latin typeface="Times New Roman" panose="02020603050405020304" charset="0"/>
              <a:cs typeface="Times New Roman" panose="02020603050405020304" charset="0"/>
            </a:endParaRPr>
          </a:p>
        </p:txBody>
      </p:sp>
      <p:sp>
        <p:nvSpPr>
          <p:cNvPr id="7" name="文本框 6"/>
          <p:cNvSpPr txBox="1"/>
          <p:nvPr/>
        </p:nvSpPr>
        <p:spPr>
          <a:xfrm>
            <a:off x="372793" y="1675165"/>
            <a:ext cx="4572000" cy="2676525"/>
          </a:xfrm>
          <a:prstGeom prst="rect">
            <a:avLst/>
          </a:prstGeom>
          <a:noFill/>
        </p:spPr>
        <p:txBody>
          <a:bodyPr wrap="square">
            <a:spAutoFit/>
          </a:bodyPr>
          <a:lstStyle/>
          <a:p>
            <a:pPr marL="342900" indent="-342900" algn="just" fontAlgn="auto">
              <a:lnSpc>
                <a:spcPct val="150000"/>
              </a:lnSpc>
              <a:buSzPct val="100000"/>
              <a:buFontTx/>
              <a:buChar char="•"/>
            </a:pPr>
            <a:r>
              <a:rPr lang="en-US" altLang="zh-CN" sz="1600" dirty="0">
                <a:solidFill>
                  <a:srgbClr val="374151"/>
                </a:solidFill>
                <a:latin typeface="Times New Roman" panose="02020603050405020304" charset="0"/>
                <a:cs typeface="Times New Roman" panose="02020603050405020304" charset="0"/>
              </a:rPr>
              <a:t>The highest observed correlation coefficient is 0.15, which indicates that the relationships among these variables are relatively weak. Consequently, normalization is recommended to mitigate any large numerical disparities and to prepare the data for subsequent clustering methods.</a:t>
            </a:r>
            <a:endParaRPr lang="en-US" altLang="zh-CN" sz="1600" dirty="0">
              <a:solidFill>
                <a:srgbClr val="374151"/>
              </a:solidFill>
              <a:latin typeface="Times New Roman" panose="02020603050405020304" charset="0"/>
              <a:cs typeface="Times New Roman" panose="02020603050405020304" charset="0"/>
            </a:endParaRPr>
          </a:p>
        </p:txBody>
      </p:sp>
      <p:pic>
        <p:nvPicPr>
          <p:cNvPr id="8" name="图片 5" descr="1734607825(1)"/>
          <p:cNvPicPr>
            <a:picLocks noChangeAspect="1"/>
          </p:cNvPicPr>
          <p:nvPr/>
        </p:nvPicPr>
        <p:blipFill>
          <a:blip r:embed="rId3"/>
          <a:stretch>
            <a:fillRect/>
          </a:stretch>
        </p:blipFill>
        <p:spPr>
          <a:xfrm>
            <a:off x="5002530" y="1719580"/>
            <a:ext cx="4145280" cy="262318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7258"/>
            <a:ext cx="9144000" cy="1085850"/>
          </a:xfrm>
          <a:prstGeom prst="rect">
            <a:avLst/>
          </a:prstGeom>
        </p:spPr>
      </p:pic>
      <p:sp>
        <p:nvSpPr>
          <p:cNvPr id="3" name="Text 0"/>
          <p:cNvSpPr/>
          <p:nvPr/>
        </p:nvSpPr>
        <p:spPr>
          <a:xfrm>
            <a:off x="372793" y="112446"/>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Results and discussion: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N</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ormalization</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406101" y="942614"/>
            <a:ext cx="7920318" cy="2190808"/>
          </a:xfrm>
          <a:prstGeom prst="rect">
            <a:avLst/>
          </a:prstGeom>
          <a:noFill/>
        </p:spPr>
        <p:txBody>
          <a:bodyPr wrap="square" rtlCol="0" anchor="t"/>
          <a:lstStyle/>
          <a:p>
            <a:pPr marL="342900" indent="-342900">
              <a:lnSpc>
                <a:spcPct val="150000"/>
              </a:lnSpc>
              <a:buSzPct val="100000"/>
              <a:buChar char="•"/>
            </a:pPr>
            <a:endParaRPr lang="en-US" altLang="zh-CN" sz="1600" b="0" i="0" dirty="0">
              <a:solidFill>
                <a:srgbClr val="374151"/>
              </a:solidFill>
              <a:effectLst/>
              <a:latin typeface="Söhne"/>
            </a:endParaRPr>
          </a:p>
        </p:txBody>
      </p:sp>
      <p:sp>
        <p:nvSpPr>
          <p:cNvPr id="5" name="文本框 4"/>
          <p:cNvSpPr txBox="1"/>
          <p:nvPr/>
        </p:nvSpPr>
        <p:spPr>
          <a:xfrm>
            <a:off x="139700" y="1377950"/>
            <a:ext cx="8554720" cy="2306955"/>
          </a:xfrm>
          <a:prstGeom prst="rect">
            <a:avLst/>
          </a:prstGeom>
          <a:noFill/>
        </p:spPr>
        <p:txBody>
          <a:bodyPr wrap="square" rtlCol="0">
            <a:spAutoFit/>
          </a:bodyPr>
          <a:lstStyle/>
          <a:p>
            <a:pPr marL="342900" indent="-342900" algn="just" fontAlgn="auto">
              <a:lnSpc>
                <a:spcPct val="150000"/>
              </a:lnSpc>
              <a:buSzPct val="100000"/>
              <a:buFontTx/>
              <a:buChar char="•"/>
            </a:pPr>
            <a:r>
              <a:rPr lang="en-US" altLang="zh-CN" sz="1600" dirty="0">
                <a:solidFill>
                  <a:srgbClr val="374151"/>
                </a:solidFill>
                <a:latin typeface="Times New Roman" panose="02020603050405020304" charset="0"/>
                <a:cs typeface="Times New Roman" panose="02020603050405020304" charset="0"/>
              </a:rPr>
              <a:t>Normalization is carried out by applying Equation, which rescales each attribute to a specified range, often [0, 1], while preserving the underlying data distribution:</a:t>
            </a:r>
            <a:endParaRPr lang="en-US" altLang="zh-CN" sz="1600" dirty="0">
              <a:solidFill>
                <a:srgbClr val="374151"/>
              </a:solidFill>
              <a:latin typeface="Times New Roman" panose="02020603050405020304" charset="0"/>
              <a:cs typeface="Times New Roman" panose="02020603050405020304" charset="0"/>
            </a:endParaRPr>
          </a:p>
          <a:p>
            <a:pPr marL="342900" indent="-342900">
              <a:lnSpc>
                <a:spcPct val="150000"/>
              </a:lnSpc>
              <a:buSzPct val="100000"/>
              <a:buFontTx/>
              <a:buChar char="•"/>
            </a:pPr>
            <a:endParaRPr lang="en-US" altLang="zh-CN" sz="1600" dirty="0">
              <a:solidFill>
                <a:srgbClr val="374151"/>
              </a:solidFill>
              <a:latin typeface="Times New Roman" panose="02020603050405020304" charset="0"/>
              <a:cs typeface="Times New Roman" panose="02020603050405020304" charset="0"/>
            </a:endParaRPr>
          </a:p>
          <a:p>
            <a:pPr marL="342900" indent="-342900">
              <a:lnSpc>
                <a:spcPct val="150000"/>
              </a:lnSpc>
              <a:buSzPct val="100000"/>
              <a:buFontTx/>
              <a:buChar char="•"/>
            </a:pPr>
            <a:endParaRPr lang="en-US" altLang="zh-CN" sz="1600" dirty="0">
              <a:solidFill>
                <a:srgbClr val="374151"/>
              </a:solidFill>
              <a:latin typeface="Times New Roman" panose="02020603050405020304" charset="0"/>
              <a:cs typeface="Times New Roman" panose="02020603050405020304" charset="0"/>
            </a:endParaRPr>
          </a:p>
          <a:p>
            <a:pPr marL="342900" indent="-342900">
              <a:lnSpc>
                <a:spcPct val="150000"/>
              </a:lnSpc>
              <a:buSzPct val="100000"/>
              <a:buFontTx/>
              <a:buChar char="•"/>
            </a:pPr>
            <a:endParaRPr lang="en-US" altLang="zh-CN" sz="1600" dirty="0">
              <a:solidFill>
                <a:srgbClr val="374151"/>
              </a:solidFill>
              <a:latin typeface="Times New Roman" panose="02020603050405020304" charset="0"/>
              <a:cs typeface="Times New Roman" panose="02020603050405020304" charset="0"/>
            </a:endParaRPr>
          </a:p>
          <a:p>
            <a:pPr marL="342900" indent="-342900">
              <a:lnSpc>
                <a:spcPct val="150000"/>
              </a:lnSpc>
              <a:buSzPct val="100000"/>
              <a:buFontTx/>
              <a:buChar char="•"/>
            </a:pPr>
            <a:r>
              <a:rPr lang="en-US" altLang="zh-CN" sz="1600" dirty="0">
                <a:solidFill>
                  <a:srgbClr val="374151"/>
                </a:solidFill>
                <a:latin typeface="Times New Roman" panose="02020603050405020304" charset="0"/>
                <a:cs typeface="Times New Roman" panose="02020603050405020304" charset="0"/>
              </a:rPr>
              <a:t>By performing this normalization step, the dataset’s numerical values become more comparable.</a:t>
            </a:r>
            <a:endParaRPr lang="en-US" altLang="zh-CN" sz="1600" dirty="0">
              <a:solidFill>
                <a:srgbClr val="374151"/>
              </a:solidFill>
              <a:latin typeface="Times New Roman" panose="02020603050405020304" charset="0"/>
              <a:cs typeface="Times New Roman" panose="02020603050405020304" charset="0"/>
            </a:endParaRPr>
          </a:p>
        </p:txBody>
      </p:sp>
      <p:pic>
        <p:nvPicPr>
          <p:cNvPr id="6" name="图片 5"/>
          <p:cNvPicPr>
            <a:picLocks noChangeAspect="1"/>
          </p:cNvPicPr>
          <p:nvPr/>
        </p:nvPicPr>
        <p:blipFill>
          <a:blip r:embed="rId3"/>
          <a:stretch>
            <a:fillRect/>
          </a:stretch>
        </p:blipFill>
        <p:spPr>
          <a:xfrm>
            <a:off x="3622040" y="2263140"/>
            <a:ext cx="1708150" cy="9525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7258"/>
            <a:ext cx="9144000" cy="1085850"/>
          </a:xfrm>
          <a:prstGeom prst="rect">
            <a:avLst/>
          </a:prstGeom>
        </p:spPr>
      </p:pic>
      <p:sp>
        <p:nvSpPr>
          <p:cNvPr id="3" name="Text 0"/>
          <p:cNvSpPr/>
          <p:nvPr/>
        </p:nvSpPr>
        <p:spPr>
          <a:xfrm>
            <a:off x="372793" y="112446"/>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Results and discussion: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Foundations of Clustering</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406101" y="942614"/>
            <a:ext cx="7920318" cy="2190808"/>
          </a:xfrm>
          <a:prstGeom prst="rect">
            <a:avLst/>
          </a:prstGeom>
          <a:noFill/>
        </p:spPr>
        <p:txBody>
          <a:bodyPr wrap="square" rtlCol="0" anchor="t"/>
          <a:lstStyle/>
          <a:p>
            <a:pPr marL="342900" indent="-342900">
              <a:lnSpc>
                <a:spcPct val="150000"/>
              </a:lnSpc>
              <a:buSzPct val="100000"/>
              <a:buChar char="•"/>
            </a:pPr>
            <a:endParaRPr lang="en-US" altLang="zh-CN" sz="1600" b="0" i="0" dirty="0">
              <a:solidFill>
                <a:srgbClr val="374151"/>
              </a:solidFill>
              <a:effectLst/>
              <a:latin typeface="Söhne"/>
            </a:endParaRPr>
          </a:p>
        </p:txBody>
      </p:sp>
      <p:sp>
        <p:nvSpPr>
          <p:cNvPr id="5" name="文本框 4"/>
          <p:cNvSpPr txBox="1"/>
          <p:nvPr/>
        </p:nvSpPr>
        <p:spPr>
          <a:xfrm>
            <a:off x="327025" y="850900"/>
            <a:ext cx="8161020" cy="2676525"/>
          </a:xfrm>
          <a:prstGeom prst="rect">
            <a:avLst/>
          </a:prstGeom>
          <a:noFill/>
        </p:spPr>
        <p:txBody>
          <a:bodyPr wrap="square" rtlCol="0">
            <a:spAutoFit/>
          </a:bodyPr>
          <a:lstStyle/>
          <a:p>
            <a:pPr marL="342900" indent="-342900" algn="just" fontAlgn="auto">
              <a:lnSpc>
                <a:spcPct val="150000"/>
              </a:lnSpc>
              <a:buSzPct val="100000"/>
              <a:buFontTx/>
              <a:buChar char="•"/>
            </a:pPr>
            <a:r>
              <a:rPr lang="en-US" altLang="zh-CN" sz="1600" dirty="0">
                <a:solidFill>
                  <a:srgbClr val="374151"/>
                </a:solidFill>
                <a:latin typeface="Times New Roman" panose="02020603050405020304" charset="0"/>
                <a:cs typeface="Times New Roman" panose="02020603050405020304" charset="0"/>
              </a:rPr>
              <a:t>Clustering is an unsupervised learning method by grouping data based on the level of similarity without supervision or clustering partition category method. This method is used because it is more efficient, such as removing redundant variables using correlation and ignoring target variables. The basic principle of clustering is to maximize the similarity between members of one cluster and minimize the similarity between members of different clusters. Clustering can also group data based on the level of similarity and level of accuracy. The distance of the data is determined using the equation,</a:t>
            </a:r>
            <a:endParaRPr lang="en-US" altLang="zh-CN" sz="1600" dirty="0">
              <a:solidFill>
                <a:srgbClr val="374151"/>
              </a:solidFill>
              <a:latin typeface="Times New Roman" panose="02020603050405020304" charset="0"/>
              <a:cs typeface="Times New Roman" panose="02020603050405020304" charset="0"/>
            </a:endParaRPr>
          </a:p>
        </p:txBody>
      </p:sp>
      <p:pic>
        <p:nvPicPr>
          <p:cNvPr id="7" name="图片 6"/>
          <p:cNvPicPr>
            <a:picLocks noChangeAspect="1"/>
          </p:cNvPicPr>
          <p:nvPr/>
        </p:nvPicPr>
        <p:blipFill>
          <a:blip r:embed="rId3"/>
          <a:stretch>
            <a:fillRect/>
          </a:stretch>
        </p:blipFill>
        <p:spPr>
          <a:xfrm>
            <a:off x="3359150" y="3634740"/>
            <a:ext cx="2425700" cy="11303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7258"/>
            <a:ext cx="9144000" cy="1085850"/>
          </a:xfrm>
          <a:prstGeom prst="rect">
            <a:avLst/>
          </a:prstGeom>
        </p:spPr>
      </p:pic>
      <p:sp>
        <p:nvSpPr>
          <p:cNvPr id="3" name="Text 0"/>
          <p:cNvSpPr/>
          <p:nvPr/>
        </p:nvSpPr>
        <p:spPr>
          <a:xfrm>
            <a:off x="372793" y="112446"/>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Results and discussion: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Foundations of Clustering</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406101" y="942614"/>
            <a:ext cx="7920318" cy="2190808"/>
          </a:xfrm>
          <a:prstGeom prst="rect">
            <a:avLst/>
          </a:prstGeom>
          <a:noFill/>
        </p:spPr>
        <p:txBody>
          <a:bodyPr wrap="square" rtlCol="0" anchor="t"/>
          <a:lstStyle/>
          <a:p>
            <a:pPr marL="342900" indent="-342900">
              <a:lnSpc>
                <a:spcPct val="150000"/>
              </a:lnSpc>
              <a:buSzPct val="100000"/>
              <a:buChar char="•"/>
            </a:pPr>
            <a:endParaRPr lang="en-US" altLang="zh-CN" sz="1600" b="0" i="0" dirty="0">
              <a:solidFill>
                <a:srgbClr val="374151"/>
              </a:solidFill>
              <a:effectLst/>
              <a:latin typeface="Söhne"/>
            </a:endParaRPr>
          </a:p>
        </p:txBody>
      </p:sp>
      <p:sp>
        <p:nvSpPr>
          <p:cNvPr id="5" name="文本框 4"/>
          <p:cNvSpPr txBox="1"/>
          <p:nvPr/>
        </p:nvSpPr>
        <p:spPr>
          <a:xfrm>
            <a:off x="231775" y="1035050"/>
            <a:ext cx="8462645" cy="829945"/>
          </a:xfrm>
          <a:prstGeom prst="rect">
            <a:avLst/>
          </a:prstGeom>
          <a:noFill/>
        </p:spPr>
        <p:txBody>
          <a:bodyPr wrap="square" rtlCol="0">
            <a:spAutoFit/>
          </a:bodyPr>
          <a:lstStyle/>
          <a:p>
            <a:pPr marL="342900" indent="-342900" algn="just" fontAlgn="auto">
              <a:lnSpc>
                <a:spcPct val="150000"/>
              </a:lnSpc>
              <a:buSzPct val="100000"/>
              <a:buFontTx/>
              <a:buChar char="•"/>
            </a:pPr>
            <a:r>
              <a:rPr lang="en-US" altLang="zh-CN" sz="1600" dirty="0">
                <a:solidFill>
                  <a:srgbClr val="374151"/>
                </a:solidFill>
                <a:latin typeface="Times New Roman" panose="02020603050405020304" charset="0"/>
                <a:cs typeface="Times New Roman" panose="02020603050405020304" charset="0"/>
              </a:rPr>
              <a:t>The formula for calculating the distance between two points in one dimension, two dimensions, and three dimensions respectively is shown in the equation below:</a:t>
            </a:r>
            <a:endParaRPr lang="en-US" altLang="zh-CN" sz="1600" dirty="0">
              <a:solidFill>
                <a:srgbClr val="374151"/>
              </a:solidFill>
              <a:latin typeface="Times New Roman" panose="02020603050405020304" charset="0"/>
              <a:cs typeface="Times New Roman" panose="02020603050405020304" charset="0"/>
            </a:endParaRPr>
          </a:p>
        </p:txBody>
      </p:sp>
      <p:pic>
        <p:nvPicPr>
          <p:cNvPr id="6" name="图片 5"/>
          <p:cNvPicPr>
            <a:picLocks noChangeAspect="1"/>
          </p:cNvPicPr>
          <p:nvPr/>
        </p:nvPicPr>
        <p:blipFill>
          <a:blip r:embed="rId3"/>
          <a:stretch>
            <a:fillRect/>
          </a:stretch>
        </p:blipFill>
        <p:spPr>
          <a:xfrm>
            <a:off x="2074545" y="2235200"/>
            <a:ext cx="5295900" cy="21082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7258"/>
            <a:ext cx="9144000" cy="1085850"/>
          </a:xfrm>
          <a:prstGeom prst="rect">
            <a:avLst/>
          </a:prstGeom>
        </p:spPr>
      </p:pic>
      <p:sp>
        <p:nvSpPr>
          <p:cNvPr id="3" name="Text 0"/>
          <p:cNvSpPr/>
          <p:nvPr/>
        </p:nvSpPr>
        <p:spPr>
          <a:xfrm>
            <a:off x="372793" y="112446"/>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Results and discussion: Elbow Method</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406101" y="942614"/>
            <a:ext cx="7920318" cy="2190808"/>
          </a:xfrm>
          <a:prstGeom prst="rect">
            <a:avLst/>
          </a:prstGeom>
          <a:noFill/>
        </p:spPr>
        <p:txBody>
          <a:bodyPr wrap="square" rtlCol="0" anchor="t"/>
          <a:lstStyle/>
          <a:p>
            <a:pPr marL="342900" indent="-342900">
              <a:lnSpc>
                <a:spcPct val="150000"/>
              </a:lnSpc>
              <a:buSzPct val="100000"/>
              <a:buChar char="•"/>
            </a:pPr>
            <a:endParaRPr lang="en-US" altLang="zh-CN" sz="1600" b="0" i="0" dirty="0">
              <a:solidFill>
                <a:srgbClr val="374151"/>
              </a:solidFill>
              <a:effectLst/>
              <a:latin typeface="Söhne"/>
            </a:endParaRPr>
          </a:p>
        </p:txBody>
      </p:sp>
      <p:sp>
        <p:nvSpPr>
          <p:cNvPr id="5" name="文本框 4"/>
          <p:cNvSpPr txBox="1"/>
          <p:nvPr/>
        </p:nvSpPr>
        <p:spPr>
          <a:xfrm>
            <a:off x="372793" y="961751"/>
            <a:ext cx="7873701" cy="460375"/>
          </a:xfrm>
          <a:prstGeom prst="rect">
            <a:avLst/>
          </a:prstGeom>
          <a:noFill/>
        </p:spPr>
        <p:txBody>
          <a:bodyPr wrap="square" rtlCol="0">
            <a:spAutoFit/>
          </a:bodyPr>
          <a:lstStyle/>
          <a:p>
            <a:pPr marL="342900" indent="-342900">
              <a:lnSpc>
                <a:spcPct val="150000"/>
              </a:lnSpc>
              <a:buSzPct val="100000"/>
              <a:buFontTx/>
              <a:buChar char="•"/>
            </a:pPr>
            <a:r>
              <a:rPr lang="en-US" altLang="zh-CN" sz="1600" b="1" dirty="0">
                <a:solidFill>
                  <a:srgbClr val="374151"/>
                </a:solidFill>
                <a:latin typeface="Times New Roman" panose="02020603050405020304" charset="0"/>
                <a:cs typeface="Times New Roman" panose="02020603050405020304" charset="0"/>
              </a:rPr>
              <a:t>The result of Elbow Method</a:t>
            </a:r>
            <a:r>
              <a:rPr lang="ms-MY" altLang="zh-CN" sz="1600" b="1" dirty="0">
                <a:latin typeface="Times New Roman" panose="02020603050405020304" charset="0"/>
                <a:cs typeface="Times New Roman" panose="02020603050405020304" charset="0"/>
              </a:rPr>
              <a:t>: </a:t>
            </a:r>
            <a:r>
              <a:rPr lang="en-US" altLang="ms-MY" sz="1600" b="1" dirty="0">
                <a:latin typeface="Times New Roman" panose="02020603050405020304" charset="0"/>
                <a:cs typeface="Times New Roman" panose="02020603050405020304" charset="0"/>
              </a:rPr>
              <a:t>k = 3</a:t>
            </a:r>
            <a:r>
              <a:rPr lang="en-US" altLang="zh-CN" sz="1600" dirty="0">
                <a:solidFill>
                  <a:srgbClr val="374151"/>
                </a:solidFill>
                <a:latin typeface="Times New Roman" panose="02020603050405020304" charset="0"/>
                <a:cs typeface="Times New Roman" panose="02020603050405020304" charset="0"/>
              </a:rPr>
              <a:t>.</a:t>
            </a:r>
            <a:endParaRPr lang="en-US" altLang="zh-CN" sz="1600" dirty="0">
              <a:solidFill>
                <a:srgbClr val="374151"/>
              </a:solidFill>
              <a:latin typeface="Times New Roman" panose="02020603050405020304" charset="0"/>
              <a:cs typeface="Times New Roman" panose="02020603050405020304" charset="0"/>
            </a:endParaRPr>
          </a:p>
        </p:txBody>
      </p:sp>
      <p:sp>
        <p:nvSpPr>
          <p:cNvPr id="8" name="文本框 7"/>
          <p:cNvSpPr txBox="1"/>
          <p:nvPr/>
        </p:nvSpPr>
        <p:spPr>
          <a:xfrm>
            <a:off x="4627880" y="2303780"/>
            <a:ext cx="4172585" cy="829945"/>
          </a:xfrm>
          <a:prstGeom prst="rect">
            <a:avLst/>
          </a:prstGeom>
          <a:noFill/>
        </p:spPr>
        <p:txBody>
          <a:bodyPr wrap="square">
            <a:spAutoFit/>
          </a:bodyPr>
          <a:lstStyle/>
          <a:p>
            <a:pPr marL="285750" indent="-285750" algn="just" fontAlgn="auto">
              <a:buFont typeface="Arial" panose="020B0604020202020204" pitchFamily="34" charset="0"/>
              <a:buChar char="•"/>
            </a:pPr>
            <a:r>
              <a:rPr lang="en-US" altLang="zh-CN" sz="1600" dirty="0">
                <a:solidFill>
                  <a:srgbClr val="374151"/>
                </a:solidFill>
                <a:latin typeface="Times New Roman" panose="02020603050405020304" charset="0"/>
                <a:cs typeface="Times New Roman" panose="02020603050405020304" charset="0"/>
              </a:rPr>
              <a:t>Based on this characteristic bend in Figure, the optimal number of clusters is identified to be k=3.</a:t>
            </a:r>
            <a:endParaRPr lang="en-US" altLang="zh-CN" sz="1600" dirty="0">
              <a:solidFill>
                <a:srgbClr val="374151"/>
              </a:solidFill>
              <a:latin typeface="Times New Roman" panose="02020603050405020304" charset="0"/>
              <a:cs typeface="Times New Roman" panose="02020603050405020304" charset="0"/>
            </a:endParaRPr>
          </a:p>
        </p:txBody>
      </p:sp>
      <p:pic>
        <p:nvPicPr>
          <p:cNvPr id="17" name="图片 17" descr="1734610044(1)"/>
          <p:cNvPicPr>
            <a:picLocks noChangeAspect="1"/>
          </p:cNvPicPr>
          <p:nvPr/>
        </p:nvPicPr>
        <p:blipFill>
          <a:blip r:embed="rId3"/>
          <a:stretch>
            <a:fillRect/>
          </a:stretch>
        </p:blipFill>
        <p:spPr>
          <a:xfrm>
            <a:off x="406400" y="1741170"/>
            <a:ext cx="4156075" cy="258953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7258"/>
            <a:ext cx="9144000" cy="1085850"/>
          </a:xfrm>
          <a:prstGeom prst="rect">
            <a:avLst/>
          </a:prstGeom>
        </p:spPr>
      </p:pic>
      <p:sp>
        <p:nvSpPr>
          <p:cNvPr id="3" name="Text 0"/>
          <p:cNvSpPr/>
          <p:nvPr/>
        </p:nvSpPr>
        <p:spPr>
          <a:xfrm>
            <a:off x="372745" y="112395"/>
            <a:ext cx="8757285"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Results and discussion: Comparison of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K-Means and K-Medoids</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406101" y="942614"/>
            <a:ext cx="7920318" cy="2190808"/>
          </a:xfrm>
          <a:prstGeom prst="rect">
            <a:avLst/>
          </a:prstGeom>
          <a:noFill/>
        </p:spPr>
        <p:txBody>
          <a:bodyPr wrap="square" rtlCol="0" anchor="t"/>
          <a:lstStyle/>
          <a:p>
            <a:pPr marL="342900" indent="-342900">
              <a:lnSpc>
                <a:spcPct val="150000"/>
              </a:lnSpc>
              <a:buSzPct val="100000"/>
              <a:buChar char="•"/>
            </a:pPr>
            <a:endParaRPr lang="en-US" altLang="zh-CN" sz="1600" b="0" i="0" dirty="0">
              <a:solidFill>
                <a:srgbClr val="374151"/>
              </a:solidFill>
              <a:effectLst/>
              <a:latin typeface="Söhne"/>
            </a:endParaRPr>
          </a:p>
        </p:txBody>
      </p:sp>
      <p:sp>
        <p:nvSpPr>
          <p:cNvPr id="5" name="文本框 4"/>
          <p:cNvSpPr txBox="1"/>
          <p:nvPr/>
        </p:nvSpPr>
        <p:spPr>
          <a:xfrm>
            <a:off x="174086" y="737327"/>
            <a:ext cx="8100647" cy="2030095"/>
          </a:xfrm>
          <a:prstGeom prst="rect">
            <a:avLst/>
          </a:prstGeom>
          <a:noFill/>
        </p:spPr>
        <p:txBody>
          <a:bodyPr wrap="square" rtlCol="0">
            <a:spAutoFit/>
          </a:bodyPr>
          <a:lstStyle/>
          <a:p>
            <a:pPr marL="342900" indent="-342900" algn="just" fontAlgn="auto">
              <a:lnSpc>
                <a:spcPct val="150000"/>
              </a:lnSpc>
              <a:buSzPct val="100000"/>
              <a:buFontTx/>
              <a:buChar char="•"/>
            </a:pPr>
            <a:r>
              <a:rPr lang="en-US" altLang="zh-CN" sz="1400" dirty="0">
                <a:solidFill>
                  <a:srgbClr val="374151"/>
                </a:solidFill>
                <a:latin typeface="Times New Roman" panose="02020603050405020304" charset="0"/>
                <a:cs typeface="Times New Roman" panose="02020603050405020304" charset="0"/>
              </a:rPr>
              <a:t>We evaluated K-Means and K-Medoids using silhouette coefficients, which measure how well each point fits within its assigned cluster. K-Medoids achieved an average silhouette of 0.5905, while K-Means scored 0.5928, indicating slightly stronger intra-cluster cohesion. Although both algorithms revealed similar overall structures (likely due to moderate magnitudes and shallow depths) K-Means produced marginally tighter clusters, making it the preferred choice for further analysis of Indonesia’s shallow earthquakes.</a:t>
            </a:r>
            <a:r>
              <a:rPr lang="en-US" altLang="zh-CN" sz="1400" dirty="0">
                <a:solidFill>
                  <a:srgbClr val="374151"/>
                </a:solidFill>
                <a:latin typeface="Times New Roman" panose="02020603050405020304" charset="0"/>
                <a:cs typeface="Times New Roman" panose="02020603050405020304" charset="0"/>
              </a:rPr>
              <a:t> </a:t>
            </a:r>
            <a:endParaRPr lang="en-US" altLang="zh-CN" sz="1400" dirty="0">
              <a:solidFill>
                <a:srgbClr val="374151"/>
              </a:solidFill>
              <a:latin typeface="Times New Roman" panose="02020603050405020304" charset="0"/>
              <a:cs typeface="Times New Roman" panose="02020603050405020304" charset="0"/>
            </a:endParaRPr>
          </a:p>
        </p:txBody>
      </p:sp>
      <p:pic>
        <p:nvPicPr>
          <p:cNvPr id="10" name="图片 8" descr="1736336967(1)"/>
          <p:cNvPicPr>
            <a:picLocks noChangeAspect="1"/>
          </p:cNvPicPr>
          <p:nvPr/>
        </p:nvPicPr>
        <p:blipFill>
          <a:blip r:embed="rId3"/>
          <a:stretch>
            <a:fillRect/>
          </a:stretch>
        </p:blipFill>
        <p:spPr>
          <a:xfrm>
            <a:off x="508635" y="2703830"/>
            <a:ext cx="3959860" cy="2283460"/>
          </a:xfrm>
          <a:prstGeom prst="rect">
            <a:avLst/>
          </a:prstGeom>
        </p:spPr>
      </p:pic>
      <p:pic>
        <p:nvPicPr>
          <p:cNvPr id="12" name="图片 7" descr="1736336856(1)"/>
          <p:cNvPicPr>
            <a:picLocks noChangeAspect="1"/>
          </p:cNvPicPr>
          <p:nvPr/>
        </p:nvPicPr>
        <p:blipFill>
          <a:blip r:embed="rId4"/>
          <a:stretch>
            <a:fillRect/>
          </a:stretch>
        </p:blipFill>
        <p:spPr>
          <a:xfrm>
            <a:off x="4468495" y="2778443"/>
            <a:ext cx="3959860" cy="236029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7258"/>
            <a:ext cx="9144000" cy="1085850"/>
          </a:xfrm>
          <a:prstGeom prst="rect">
            <a:avLst/>
          </a:prstGeom>
        </p:spPr>
      </p:pic>
      <p:sp>
        <p:nvSpPr>
          <p:cNvPr id="3" name="Text 0"/>
          <p:cNvSpPr/>
          <p:nvPr/>
        </p:nvSpPr>
        <p:spPr>
          <a:xfrm>
            <a:off x="372793" y="112446"/>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Results and discussion: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K-Means algorithm</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406101" y="942614"/>
            <a:ext cx="7920318" cy="2190808"/>
          </a:xfrm>
          <a:prstGeom prst="rect">
            <a:avLst/>
          </a:prstGeom>
          <a:noFill/>
        </p:spPr>
        <p:txBody>
          <a:bodyPr wrap="square" rtlCol="0" anchor="t"/>
          <a:lstStyle/>
          <a:p>
            <a:pPr marL="342900" indent="-342900">
              <a:lnSpc>
                <a:spcPct val="150000"/>
              </a:lnSpc>
              <a:buSzPct val="100000"/>
              <a:buChar char="•"/>
            </a:pPr>
            <a:endParaRPr lang="en-US" altLang="zh-CN" sz="1600" b="0" i="0" dirty="0">
              <a:solidFill>
                <a:srgbClr val="374151"/>
              </a:solidFill>
              <a:effectLst/>
              <a:latin typeface="Söhne"/>
            </a:endParaRPr>
          </a:p>
        </p:txBody>
      </p:sp>
      <p:sp>
        <p:nvSpPr>
          <p:cNvPr id="5" name="文本框 4"/>
          <p:cNvSpPr txBox="1"/>
          <p:nvPr/>
        </p:nvSpPr>
        <p:spPr>
          <a:xfrm>
            <a:off x="-635" y="807085"/>
            <a:ext cx="9137015" cy="2654300"/>
          </a:xfrm>
          <a:prstGeom prst="rect">
            <a:avLst/>
          </a:prstGeom>
          <a:noFill/>
        </p:spPr>
        <p:txBody>
          <a:bodyPr wrap="square" rtlCol="0">
            <a:noAutofit/>
          </a:bodyPr>
          <a:lstStyle/>
          <a:p>
            <a:pPr marL="342900" indent="-342900" algn="just" fontAlgn="auto">
              <a:lnSpc>
                <a:spcPct val="150000"/>
              </a:lnSpc>
              <a:buSzPct val="100000"/>
              <a:buFontTx/>
              <a:buChar char="•"/>
            </a:pPr>
            <a:r>
              <a:rPr lang="en-US" altLang="zh-CN" sz="1200" dirty="0">
                <a:solidFill>
                  <a:srgbClr val="374151"/>
                </a:solidFill>
                <a:latin typeface="Times New Roman" panose="02020603050405020304" charset="0"/>
                <a:cs typeface="Times New Roman" panose="02020603050405020304" charset="0"/>
              </a:rPr>
              <a:t>After comparing silhouette scores, K-Means was chosen for the main clustering analysis with K=3. Figure shows the resulting longitude–latitude scatter plot, revealing three distinct clusters.</a:t>
            </a:r>
            <a:r>
              <a:rPr lang="en-US" altLang="zh-CN" sz="1200" b="1" dirty="0">
                <a:solidFill>
                  <a:srgbClr val="374151"/>
                </a:solidFill>
                <a:latin typeface="Times New Roman" panose="02020603050405020304" charset="0"/>
                <a:cs typeface="Times New Roman" panose="02020603050405020304" charset="0"/>
              </a:rPr>
              <a:t> Cluster 1</a:t>
            </a:r>
            <a:r>
              <a:rPr lang="en-US" altLang="zh-CN" sz="1200" dirty="0">
                <a:solidFill>
                  <a:srgbClr val="374151"/>
                </a:solidFill>
                <a:latin typeface="Times New Roman" panose="02020603050405020304" charset="0"/>
                <a:cs typeface="Times New Roman" panose="02020603050405020304" charset="0"/>
              </a:rPr>
              <a:t> (Red) spans western Sumatra and Java, influenced by Indo-Australian Plate subduction beneath the Eurasian Plate.</a:t>
            </a:r>
            <a:r>
              <a:rPr lang="en-US" altLang="zh-CN" sz="1200" b="1" dirty="0">
                <a:solidFill>
                  <a:srgbClr val="374151"/>
                </a:solidFill>
                <a:latin typeface="Times New Roman" panose="02020603050405020304" charset="0"/>
                <a:cs typeface="Times New Roman" panose="02020603050405020304" charset="0"/>
              </a:rPr>
              <a:t> Cluster 2</a:t>
            </a:r>
            <a:r>
              <a:rPr lang="en-US" altLang="zh-CN" sz="1200" dirty="0">
                <a:solidFill>
                  <a:srgbClr val="374151"/>
                </a:solidFill>
                <a:latin typeface="Times New Roman" panose="02020603050405020304" charset="0"/>
                <a:cs typeface="Times New Roman" panose="02020603050405020304" charset="0"/>
              </a:rPr>
              <a:t> (Blue) dominates northeastern regions like Sulawesi and the Maluku Islands, shaped by multiple microplates and active faults. </a:t>
            </a:r>
            <a:r>
              <a:rPr lang="en-US" altLang="zh-CN" sz="1200" b="1" dirty="0">
                <a:solidFill>
                  <a:srgbClr val="374151"/>
                </a:solidFill>
                <a:latin typeface="Times New Roman" panose="02020603050405020304" charset="0"/>
                <a:cs typeface="Times New Roman" panose="02020603050405020304" charset="0"/>
              </a:rPr>
              <a:t>Cluster 3 </a:t>
            </a:r>
            <a:r>
              <a:rPr lang="en-US" altLang="zh-CN" sz="1200" dirty="0">
                <a:solidFill>
                  <a:srgbClr val="374151"/>
                </a:solidFill>
                <a:latin typeface="Times New Roman" panose="02020603050405020304" charset="0"/>
                <a:cs typeface="Times New Roman" panose="02020603050405020304" charset="0"/>
              </a:rPr>
              <a:t>(Green) follows the southern arc through Java, Bali, and the Lesser Sunda Islands. Despite moderate magnitudes (M2–M5) and shallow depths (0–70 km), a clear geographic separation emerges, reflecting tectonic boundaries and seismic characteristics across Indonesia. This three-cluster solution aligns well with known plate boundaries, providing a concise basis for further analyses, including outlier detection and major event studies.</a:t>
            </a:r>
            <a:endParaRPr lang="en-US" altLang="zh-CN" sz="1200" dirty="0">
              <a:solidFill>
                <a:srgbClr val="374151"/>
              </a:solidFill>
              <a:latin typeface="Times New Roman" panose="02020603050405020304" charset="0"/>
              <a:cs typeface="Times New Roman" panose="02020603050405020304" charset="0"/>
            </a:endParaRPr>
          </a:p>
        </p:txBody>
      </p:sp>
      <p:pic>
        <p:nvPicPr>
          <p:cNvPr id="7" name="图片 9" descr="1735965757(1)"/>
          <p:cNvPicPr>
            <a:picLocks noChangeAspect="1"/>
          </p:cNvPicPr>
          <p:nvPr/>
        </p:nvPicPr>
        <p:blipFill>
          <a:blip r:embed="rId3"/>
          <a:stretch>
            <a:fillRect/>
          </a:stretch>
        </p:blipFill>
        <p:spPr>
          <a:xfrm>
            <a:off x="2687320" y="2802255"/>
            <a:ext cx="3691890" cy="234124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7258"/>
            <a:ext cx="9144000" cy="1085850"/>
          </a:xfrm>
          <a:prstGeom prst="rect">
            <a:avLst/>
          </a:prstGeom>
        </p:spPr>
      </p:pic>
      <p:sp>
        <p:nvSpPr>
          <p:cNvPr id="3" name="Text 0"/>
          <p:cNvSpPr/>
          <p:nvPr/>
        </p:nvSpPr>
        <p:spPr>
          <a:xfrm>
            <a:off x="372793" y="112446"/>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Results and discussion: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K-Means algorithm</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406101" y="942614"/>
            <a:ext cx="7920318" cy="2190808"/>
          </a:xfrm>
          <a:prstGeom prst="rect">
            <a:avLst/>
          </a:prstGeom>
          <a:noFill/>
        </p:spPr>
        <p:txBody>
          <a:bodyPr wrap="square" rtlCol="0" anchor="t"/>
          <a:lstStyle/>
          <a:p>
            <a:pPr marL="342900" indent="-342900">
              <a:lnSpc>
                <a:spcPct val="150000"/>
              </a:lnSpc>
              <a:buSzPct val="100000"/>
              <a:buChar char="•"/>
            </a:pPr>
            <a:endParaRPr lang="en-US" altLang="zh-CN" sz="1600" b="0" i="0" dirty="0">
              <a:solidFill>
                <a:srgbClr val="374151"/>
              </a:solidFill>
              <a:effectLst/>
              <a:latin typeface="Söhne"/>
            </a:endParaRPr>
          </a:p>
        </p:txBody>
      </p:sp>
      <p:sp>
        <p:nvSpPr>
          <p:cNvPr id="5" name="文本框 4"/>
          <p:cNvSpPr txBox="1"/>
          <p:nvPr/>
        </p:nvSpPr>
        <p:spPr>
          <a:xfrm>
            <a:off x="215014" y="784600"/>
            <a:ext cx="8412619" cy="1753235"/>
          </a:xfrm>
          <a:prstGeom prst="rect">
            <a:avLst/>
          </a:prstGeom>
          <a:noFill/>
        </p:spPr>
        <p:txBody>
          <a:bodyPr wrap="square" rtlCol="0">
            <a:spAutoFit/>
          </a:bodyPr>
          <a:lstStyle/>
          <a:p>
            <a:pPr marL="342900" indent="-342900" algn="just" fontAlgn="auto">
              <a:lnSpc>
                <a:spcPct val="150000"/>
              </a:lnSpc>
              <a:buSzPct val="100000"/>
              <a:buFontTx/>
              <a:buChar char="•"/>
            </a:pPr>
            <a:r>
              <a:rPr lang="en-US" altLang="zh-CN" sz="1200" dirty="0">
                <a:solidFill>
                  <a:srgbClr val="374151"/>
                </a:solidFill>
                <a:latin typeface="Times New Roman" panose="02020603050405020304" charset="0"/>
                <a:cs typeface="Times New Roman" panose="02020603050405020304" charset="0"/>
              </a:rPr>
              <a:t>To show how the three clusters vary with depth, magnitude, and geographic coordinates, two 3D plots were generated. Figure 4.6 uses longitude on the x-axis, magnitude on the y-axis, and depth on the z-axis, while Figure 4.7 replaces longitude with latitude. In Figure 4.6, deeper earthquakes separate from shallower ones by both magnitude and longitude. For example, Cluster 1 tends to appear in certain longitude ranges with moderate-to-high magnitudes, whereas Cluster 2 occurs at shallower depths and narrower longitude spans. Figure 4.7 shows latitude replacing longitude, highlighting how earthquakes distribute across different latitudes.</a:t>
            </a:r>
            <a:endParaRPr lang="en-US" altLang="zh-CN" sz="1200" dirty="0">
              <a:solidFill>
                <a:srgbClr val="374151"/>
              </a:solidFill>
              <a:latin typeface="Times New Roman" panose="02020603050405020304" charset="0"/>
              <a:cs typeface="Times New Roman" panose="02020603050405020304" charset="0"/>
            </a:endParaRPr>
          </a:p>
        </p:txBody>
      </p:sp>
      <p:pic>
        <p:nvPicPr>
          <p:cNvPr id="32" name="图片 32" descr="1735298558(1)"/>
          <p:cNvPicPr>
            <a:picLocks noChangeAspect="1"/>
          </p:cNvPicPr>
          <p:nvPr/>
        </p:nvPicPr>
        <p:blipFill>
          <a:blip r:embed="rId3"/>
          <a:stretch>
            <a:fillRect/>
          </a:stretch>
        </p:blipFill>
        <p:spPr>
          <a:xfrm>
            <a:off x="1292225" y="2566035"/>
            <a:ext cx="2762250" cy="2505710"/>
          </a:xfrm>
          <a:prstGeom prst="rect">
            <a:avLst/>
          </a:prstGeom>
        </p:spPr>
      </p:pic>
      <p:pic>
        <p:nvPicPr>
          <p:cNvPr id="10" name="图片 10" descr="1735298746(1)"/>
          <p:cNvPicPr>
            <a:picLocks noChangeAspect="1"/>
          </p:cNvPicPr>
          <p:nvPr/>
        </p:nvPicPr>
        <p:blipFill>
          <a:blip r:embed="rId4"/>
          <a:stretch>
            <a:fillRect/>
          </a:stretch>
        </p:blipFill>
        <p:spPr>
          <a:xfrm>
            <a:off x="4705350" y="2538095"/>
            <a:ext cx="2762885" cy="2533650"/>
          </a:xfrm>
          <a:prstGeom prst="rect">
            <a:avLst/>
          </a:prstGeom>
        </p:spPr>
      </p:pic>
      <p:sp>
        <p:nvSpPr>
          <p:cNvPr id="6" name="文本框 5"/>
          <p:cNvSpPr txBox="1"/>
          <p:nvPr/>
        </p:nvSpPr>
        <p:spPr>
          <a:xfrm>
            <a:off x="133350" y="4636453"/>
            <a:ext cx="5080000" cy="583565"/>
          </a:xfrm>
          <a:prstGeom prst="rect">
            <a:avLst/>
          </a:prstGeom>
        </p:spPr>
        <p:txBody>
          <a:bodyPr>
            <a:spAutoFit/>
          </a:bodyPr>
          <a:p>
            <a:pPr marL="0" indent="0" algn="ctr" defTabSz="266700">
              <a:lnSpc>
                <a:spcPct val="200000"/>
              </a:lnSpc>
              <a:spcAft>
                <a:spcPts val="500"/>
              </a:spcAft>
            </a:pPr>
            <a:r>
              <a:rPr lang="en-US" altLang="zh-CN" sz="1600" b="1">
                <a:latin typeface="Times New Roman" panose="02020603050405020304"/>
                <a:ea typeface="Times New Roman" panose="02020603050405020304"/>
              </a:rPr>
              <a:t>Figure</a:t>
            </a:r>
            <a:r>
              <a:rPr lang="en-US" altLang="zh-CN" sz="1600" b="1">
                <a:latin typeface="Times New Roman" panose="02020603050405020304"/>
                <a:ea typeface="宋体" panose="02010600030101010101" pitchFamily="2" charset="-122"/>
              </a:rPr>
              <a:t> </a:t>
            </a:r>
            <a:r>
              <a:rPr lang="en-US" altLang="zh-CN" sz="1600" b="1">
                <a:latin typeface="Times New Roman" panose="02020603050405020304"/>
                <a:ea typeface="Times New Roman" panose="02020603050405020304"/>
              </a:rPr>
              <a:t>4.6</a:t>
            </a:r>
            <a:endParaRPr lang="en-US" altLang="zh-CN" sz="1600" b="1">
              <a:latin typeface="Times New Roman" panose="02020603050405020304"/>
              <a:ea typeface="Times New Roman" panose="02020603050405020304"/>
            </a:endParaRPr>
          </a:p>
        </p:txBody>
      </p:sp>
      <p:sp>
        <p:nvSpPr>
          <p:cNvPr id="8" name="文本框 7"/>
          <p:cNvSpPr txBox="1"/>
          <p:nvPr/>
        </p:nvSpPr>
        <p:spPr>
          <a:xfrm>
            <a:off x="3754120" y="4559935"/>
            <a:ext cx="4572000" cy="583565"/>
          </a:xfrm>
          <a:prstGeom prst="rect">
            <a:avLst/>
          </a:prstGeom>
          <a:noFill/>
        </p:spPr>
        <p:txBody>
          <a:bodyPr wrap="square" rtlCol="0" anchor="t">
            <a:spAutoFit/>
          </a:bodyPr>
          <a:p>
            <a:pPr marL="0" indent="0" algn="ctr" defTabSz="266700">
              <a:lnSpc>
                <a:spcPct val="200000"/>
              </a:lnSpc>
              <a:spcAft>
                <a:spcPts val="500"/>
              </a:spcAft>
            </a:pPr>
            <a:r>
              <a:rPr lang="en-US" altLang="zh-CN" sz="1600" b="1">
                <a:latin typeface="Times New Roman" panose="02020603050405020304"/>
                <a:ea typeface="Times New Roman" panose="02020603050405020304"/>
                <a:sym typeface="+mn-ea"/>
              </a:rPr>
              <a:t>Figure</a:t>
            </a:r>
            <a:r>
              <a:rPr lang="en-US" altLang="zh-CN" sz="1600" b="1">
                <a:latin typeface="Times New Roman" panose="02020603050405020304"/>
                <a:ea typeface="宋体" panose="02010600030101010101" pitchFamily="2" charset="-122"/>
                <a:sym typeface="+mn-ea"/>
              </a:rPr>
              <a:t> </a:t>
            </a:r>
            <a:r>
              <a:rPr lang="en-US" altLang="zh-CN" sz="1600" b="1">
                <a:latin typeface="Times New Roman" panose="02020603050405020304"/>
                <a:ea typeface="Times New Roman" panose="02020603050405020304"/>
                <a:sym typeface="+mn-ea"/>
              </a:rPr>
              <a:t>4.7</a:t>
            </a:r>
            <a:endParaRPr lang="en-US" altLang="zh-CN" sz="1600" b="1">
              <a:latin typeface="Times New Roman" panose="02020603050405020304"/>
              <a:ea typeface="Times New Roman" panose="02020603050405020304"/>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7258"/>
            <a:ext cx="9144000" cy="1085850"/>
          </a:xfrm>
          <a:prstGeom prst="rect">
            <a:avLst/>
          </a:prstGeom>
        </p:spPr>
      </p:pic>
      <p:sp>
        <p:nvSpPr>
          <p:cNvPr id="3" name="Text 0"/>
          <p:cNvSpPr/>
          <p:nvPr/>
        </p:nvSpPr>
        <p:spPr>
          <a:xfrm>
            <a:off x="372793" y="112446"/>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Results and discussion: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K-Means algorithm</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406101" y="942614"/>
            <a:ext cx="7920318" cy="2190808"/>
          </a:xfrm>
          <a:prstGeom prst="rect">
            <a:avLst/>
          </a:prstGeom>
          <a:noFill/>
        </p:spPr>
        <p:txBody>
          <a:bodyPr wrap="square" rtlCol="0" anchor="t"/>
          <a:lstStyle/>
          <a:p>
            <a:pPr marL="342900" indent="-342900">
              <a:lnSpc>
                <a:spcPct val="150000"/>
              </a:lnSpc>
              <a:buSzPct val="100000"/>
              <a:buChar char="•"/>
            </a:pPr>
            <a:endParaRPr lang="en-US" altLang="zh-CN" sz="1600" b="0" i="0" dirty="0">
              <a:solidFill>
                <a:srgbClr val="374151"/>
              </a:solidFill>
              <a:effectLst/>
              <a:latin typeface="Söhne"/>
            </a:endParaRPr>
          </a:p>
        </p:txBody>
      </p:sp>
      <p:sp>
        <p:nvSpPr>
          <p:cNvPr id="5" name="文本框 4"/>
          <p:cNvSpPr txBox="1"/>
          <p:nvPr/>
        </p:nvSpPr>
        <p:spPr>
          <a:xfrm>
            <a:off x="635" y="784860"/>
            <a:ext cx="9136380" cy="2030095"/>
          </a:xfrm>
          <a:prstGeom prst="rect">
            <a:avLst/>
          </a:prstGeom>
          <a:noFill/>
        </p:spPr>
        <p:txBody>
          <a:bodyPr wrap="square" rtlCol="0">
            <a:spAutoFit/>
          </a:bodyPr>
          <a:lstStyle/>
          <a:p>
            <a:pPr marL="342900" indent="-342900" algn="just" fontAlgn="auto">
              <a:lnSpc>
                <a:spcPct val="150000"/>
              </a:lnSpc>
              <a:buSzPct val="100000"/>
              <a:buFontTx/>
              <a:buChar char="•"/>
            </a:pPr>
            <a:r>
              <a:rPr lang="en-US" altLang="zh-CN" sz="1200" dirty="0">
                <a:solidFill>
                  <a:srgbClr val="374151"/>
                </a:solidFill>
                <a:latin typeface="Times New Roman" panose="02020603050405020304" charset="0"/>
                <a:cs typeface="Times New Roman" panose="02020603050405020304" charset="0"/>
              </a:rPr>
              <a:t>To examine how depth relates to geographic coordinates, Depth vs Longitude (Figure 4.7) and Depth vs Latitude (Figure 4.8) plots were generated. Although each cluster appears in distinct longitude or latitude ranges, both shallow and deep events span all coordinates, showing limited correlation between depth and position. For instance, while Cluster 1 often lies at 95</a:t>
            </a:r>
            <a:r>
              <a:rPr lang="en-US" altLang="en-US" sz="1200" dirty="0">
                <a:solidFill>
                  <a:srgbClr val="374151"/>
                </a:solidFill>
                <a:latin typeface="Times New Roman" panose="02020603050405020304" charset="0"/>
                <a:cs typeface="Times New Roman" panose="02020603050405020304" charset="0"/>
              </a:rPr>
              <a:t>°</a:t>
            </a:r>
            <a:r>
              <a:rPr lang="en-US" altLang="zh-CN" sz="1200" dirty="0">
                <a:solidFill>
                  <a:srgbClr val="374151"/>
                </a:solidFill>
                <a:latin typeface="Times New Roman" panose="02020603050405020304" charset="0"/>
                <a:cs typeface="Times New Roman" panose="02020603050405020304" charset="0"/>
              </a:rPr>
              <a:t>-105</a:t>
            </a:r>
            <a:r>
              <a:rPr lang="en-US" altLang="en-US" sz="1200" dirty="0">
                <a:solidFill>
                  <a:srgbClr val="374151"/>
                </a:solidFill>
                <a:latin typeface="Times New Roman" panose="02020603050405020304" charset="0"/>
                <a:cs typeface="Times New Roman" panose="02020603050405020304" charset="0"/>
              </a:rPr>
              <a:t>°</a:t>
            </a:r>
            <a:r>
              <a:rPr lang="en-US" altLang="zh-CN" sz="1200" dirty="0">
                <a:solidFill>
                  <a:srgbClr val="374151"/>
                </a:solidFill>
                <a:latin typeface="Times New Roman" panose="02020603050405020304" charset="0"/>
                <a:cs typeface="Times New Roman" panose="02020603050405020304" charset="0"/>
              </a:rPr>
              <a:t>E and near the equator, and Cluster 3 clusters around 105</a:t>
            </a:r>
            <a:r>
              <a:rPr lang="en-US" altLang="en-US" sz="1200" dirty="0">
                <a:solidFill>
                  <a:srgbClr val="374151"/>
                </a:solidFill>
                <a:latin typeface="Times New Roman" panose="02020603050405020304" charset="0"/>
                <a:cs typeface="Times New Roman" panose="02020603050405020304" charset="0"/>
              </a:rPr>
              <a:t>°</a:t>
            </a:r>
            <a:r>
              <a:rPr lang="en-US" altLang="zh-CN" sz="1200" dirty="0">
                <a:solidFill>
                  <a:srgbClr val="374151"/>
                </a:solidFill>
                <a:latin typeface="Times New Roman" panose="02020603050405020304" charset="0"/>
                <a:cs typeface="Times New Roman" panose="02020603050405020304" charset="0"/>
              </a:rPr>
              <a:t>-125</a:t>
            </a:r>
            <a:r>
              <a:rPr lang="en-US" altLang="en-US" sz="1200" dirty="0">
                <a:solidFill>
                  <a:srgbClr val="374151"/>
                </a:solidFill>
                <a:latin typeface="Times New Roman" panose="02020603050405020304" charset="0"/>
                <a:cs typeface="Times New Roman" panose="02020603050405020304" charset="0"/>
              </a:rPr>
              <a:t>°</a:t>
            </a:r>
            <a:r>
              <a:rPr lang="en-US" altLang="zh-CN" sz="1200" dirty="0">
                <a:solidFill>
                  <a:srgbClr val="374151"/>
                </a:solidFill>
                <a:latin typeface="Times New Roman" panose="02020603050405020304" charset="0"/>
                <a:cs typeface="Times New Roman" panose="02020603050405020304" charset="0"/>
              </a:rPr>
              <a:t>E and southern latitudes, both still include depths from under 20 km to over 60 km. These patterns suggest depth is influenced more by local geological factors than by broad longitude or latitude variations, emphasizing the need to consider additional tectonic or structural data.</a:t>
            </a:r>
            <a:endParaRPr lang="en-US" altLang="zh-CN" sz="1200" dirty="0">
              <a:solidFill>
                <a:srgbClr val="374151"/>
              </a:solidFill>
              <a:latin typeface="Times New Roman" panose="02020603050405020304" charset="0"/>
              <a:cs typeface="Times New Roman" panose="02020603050405020304" charset="0"/>
            </a:endParaRPr>
          </a:p>
          <a:p>
            <a:pPr marL="342900" indent="-342900" algn="just" fontAlgn="auto">
              <a:lnSpc>
                <a:spcPct val="150000"/>
              </a:lnSpc>
              <a:buSzPct val="100000"/>
              <a:buFontTx/>
              <a:buChar char="•"/>
            </a:pPr>
            <a:endParaRPr lang="en-US" altLang="zh-CN" sz="1200" dirty="0">
              <a:solidFill>
                <a:srgbClr val="374151"/>
              </a:solidFill>
              <a:latin typeface="Times New Roman" panose="02020603050405020304" charset="0"/>
              <a:cs typeface="Times New Roman" panose="02020603050405020304" charset="0"/>
            </a:endParaRPr>
          </a:p>
        </p:txBody>
      </p:sp>
      <p:sp>
        <p:nvSpPr>
          <p:cNvPr id="6" name="文本框 5"/>
          <p:cNvSpPr txBox="1"/>
          <p:nvPr>
            <p:custDataLst>
              <p:tags r:id="rId3"/>
            </p:custDataLst>
          </p:nvPr>
        </p:nvSpPr>
        <p:spPr>
          <a:xfrm>
            <a:off x="54610" y="4609147"/>
            <a:ext cx="5080000" cy="583565"/>
          </a:xfrm>
          <a:prstGeom prst="rect">
            <a:avLst/>
          </a:prstGeom>
        </p:spPr>
        <p:txBody>
          <a:bodyPr>
            <a:spAutoFit/>
          </a:bodyPr>
          <a:p>
            <a:pPr marL="0" indent="0" algn="ctr" defTabSz="266700">
              <a:lnSpc>
                <a:spcPct val="200000"/>
              </a:lnSpc>
              <a:spcAft>
                <a:spcPts val="500"/>
              </a:spcAft>
            </a:pPr>
            <a:r>
              <a:rPr lang="en-US" altLang="zh-CN" sz="1600" b="1">
                <a:latin typeface="Times New Roman" panose="02020603050405020304"/>
                <a:ea typeface="Times New Roman" panose="02020603050405020304"/>
              </a:rPr>
              <a:t>Figure 4.7</a:t>
            </a:r>
            <a:endParaRPr lang="en-US" altLang="zh-CN" sz="1600" b="1">
              <a:latin typeface="Times New Roman" panose="02020603050405020304"/>
              <a:ea typeface="Times New Roman" panose="02020603050405020304"/>
            </a:endParaRPr>
          </a:p>
        </p:txBody>
      </p:sp>
      <p:sp>
        <p:nvSpPr>
          <p:cNvPr id="7" name="文本框 6"/>
          <p:cNvSpPr txBox="1"/>
          <p:nvPr>
            <p:custDataLst>
              <p:tags r:id="rId4"/>
            </p:custDataLst>
          </p:nvPr>
        </p:nvSpPr>
        <p:spPr>
          <a:xfrm>
            <a:off x="3750945" y="4609147"/>
            <a:ext cx="5080000" cy="583565"/>
          </a:xfrm>
          <a:prstGeom prst="rect">
            <a:avLst/>
          </a:prstGeom>
        </p:spPr>
        <p:txBody>
          <a:bodyPr>
            <a:spAutoFit/>
          </a:bodyPr>
          <a:p>
            <a:pPr marL="0" indent="0" algn="ctr" defTabSz="266700">
              <a:lnSpc>
                <a:spcPct val="200000"/>
              </a:lnSpc>
              <a:spcAft>
                <a:spcPts val="500"/>
              </a:spcAft>
            </a:pPr>
            <a:r>
              <a:rPr lang="en-US" altLang="zh-CN" sz="1600" b="1">
                <a:latin typeface="Times New Roman" panose="02020603050405020304"/>
                <a:ea typeface="Times New Roman" panose="02020603050405020304"/>
              </a:rPr>
              <a:t>Figure 4.8</a:t>
            </a:r>
            <a:endParaRPr lang="en-US" altLang="zh-CN" sz="1600" b="1">
              <a:latin typeface="Times New Roman" panose="02020603050405020304"/>
              <a:ea typeface="Times New Roman" panose="02020603050405020304"/>
            </a:endParaRPr>
          </a:p>
        </p:txBody>
      </p:sp>
      <p:pic>
        <p:nvPicPr>
          <p:cNvPr id="11" name="图片 11" descr="1736496208(1)"/>
          <p:cNvPicPr>
            <a:picLocks noChangeAspect="1"/>
          </p:cNvPicPr>
          <p:nvPr>
            <p:custDataLst>
              <p:tags r:id="rId5"/>
            </p:custDataLst>
          </p:nvPr>
        </p:nvPicPr>
        <p:blipFill>
          <a:blip r:embed="rId6"/>
          <a:stretch>
            <a:fillRect/>
          </a:stretch>
        </p:blipFill>
        <p:spPr>
          <a:xfrm>
            <a:off x="984885" y="2807335"/>
            <a:ext cx="3337560" cy="2087245"/>
          </a:xfrm>
          <a:prstGeom prst="rect">
            <a:avLst/>
          </a:prstGeom>
        </p:spPr>
      </p:pic>
      <p:pic>
        <p:nvPicPr>
          <p:cNvPr id="12" name="图片 12" descr="1736496244(1)"/>
          <p:cNvPicPr>
            <a:picLocks noChangeAspect="1"/>
          </p:cNvPicPr>
          <p:nvPr>
            <p:custDataLst>
              <p:tags r:id="rId7"/>
            </p:custDataLst>
          </p:nvPr>
        </p:nvPicPr>
        <p:blipFill>
          <a:blip r:embed="rId8"/>
          <a:stretch>
            <a:fillRect/>
          </a:stretch>
        </p:blipFill>
        <p:spPr>
          <a:xfrm>
            <a:off x="4559300" y="2809240"/>
            <a:ext cx="3168015" cy="199326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7258"/>
            <a:ext cx="9144000" cy="1085850"/>
          </a:xfrm>
          <a:prstGeom prst="rect">
            <a:avLst/>
          </a:prstGeom>
        </p:spPr>
      </p:pic>
      <p:sp>
        <p:nvSpPr>
          <p:cNvPr id="3" name="Text 0"/>
          <p:cNvSpPr/>
          <p:nvPr/>
        </p:nvSpPr>
        <p:spPr>
          <a:xfrm>
            <a:off x="372793" y="112446"/>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Results and discussion: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K-Means algorithm</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406101" y="942614"/>
            <a:ext cx="7920318" cy="2190808"/>
          </a:xfrm>
          <a:prstGeom prst="rect">
            <a:avLst/>
          </a:prstGeom>
          <a:noFill/>
        </p:spPr>
        <p:txBody>
          <a:bodyPr wrap="square" rtlCol="0" anchor="t"/>
          <a:lstStyle/>
          <a:p>
            <a:pPr marL="342900" indent="-342900">
              <a:lnSpc>
                <a:spcPct val="150000"/>
              </a:lnSpc>
              <a:buSzPct val="100000"/>
              <a:buChar char="•"/>
            </a:pPr>
            <a:endParaRPr lang="en-US" altLang="zh-CN" sz="1600" b="0" i="0" dirty="0">
              <a:solidFill>
                <a:srgbClr val="374151"/>
              </a:solidFill>
              <a:effectLst/>
              <a:latin typeface="Söhne"/>
            </a:endParaRPr>
          </a:p>
        </p:txBody>
      </p:sp>
      <p:sp>
        <p:nvSpPr>
          <p:cNvPr id="5" name="文本框 4"/>
          <p:cNvSpPr txBox="1"/>
          <p:nvPr/>
        </p:nvSpPr>
        <p:spPr>
          <a:xfrm>
            <a:off x="635" y="784860"/>
            <a:ext cx="9136380" cy="1706880"/>
          </a:xfrm>
          <a:prstGeom prst="rect">
            <a:avLst/>
          </a:prstGeom>
          <a:noFill/>
        </p:spPr>
        <p:txBody>
          <a:bodyPr wrap="square" rtlCol="0">
            <a:spAutoFit/>
          </a:bodyPr>
          <a:lstStyle/>
          <a:p>
            <a:pPr marL="342900" indent="-342900" algn="just" fontAlgn="auto">
              <a:lnSpc>
                <a:spcPct val="150000"/>
              </a:lnSpc>
              <a:buSzPct val="100000"/>
              <a:buFontTx/>
              <a:buChar char="•"/>
            </a:pPr>
            <a:r>
              <a:rPr lang="en-US" altLang="zh-CN" sz="1400" dirty="0">
                <a:solidFill>
                  <a:srgbClr val="374151"/>
                </a:solidFill>
                <a:latin typeface="Times New Roman" panose="02020603050405020304" charset="0"/>
                <a:cs typeface="Times New Roman" panose="02020603050405020304" charset="0"/>
              </a:rPr>
              <a:t>To visualize how magnitude relates to longitude and latitude, Figures 4.9 and 4.10 plot Magnitude vs Longitude and Magnitude vs Latitude, respectively. Both suggest that longitude and latitude have limited influence on magnitude, with events ranging roughly from M1 to M6 in all clusters. Nevertheless, higher‐magnitude outliers occur sporadically, particularly in Clusters 1 and 2. These rare but significant events likely stem from local tectonic factors rather than broad geographic positioning, warranting further investigation into their underlying causes.</a:t>
            </a:r>
            <a:endParaRPr lang="en-US" altLang="zh-CN" sz="1400" dirty="0">
              <a:solidFill>
                <a:srgbClr val="FF0000"/>
              </a:solidFill>
              <a:latin typeface="Times New Roman" panose="02020603050405020304" charset="0"/>
              <a:cs typeface="Times New Roman" panose="02020603050405020304" charset="0"/>
            </a:endParaRPr>
          </a:p>
        </p:txBody>
      </p:sp>
      <p:pic>
        <p:nvPicPr>
          <p:cNvPr id="13" name="图片 13" descr="1736496267(1)"/>
          <p:cNvPicPr>
            <a:picLocks noChangeAspect="1"/>
          </p:cNvPicPr>
          <p:nvPr>
            <p:custDataLst>
              <p:tags r:id="rId3"/>
            </p:custDataLst>
          </p:nvPr>
        </p:nvPicPr>
        <p:blipFill>
          <a:blip r:embed="rId4"/>
          <a:stretch>
            <a:fillRect/>
          </a:stretch>
        </p:blipFill>
        <p:spPr>
          <a:xfrm>
            <a:off x="1155065" y="2814955"/>
            <a:ext cx="3308985" cy="2079625"/>
          </a:xfrm>
          <a:prstGeom prst="rect">
            <a:avLst/>
          </a:prstGeom>
        </p:spPr>
      </p:pic>
      <p:pic>
        <p:nvPicPr>
          <p:cNvPr id="14" name="图片 14" descr="1736496287(1)"/>
          <p:cNvPicPr>
            <a:picLocks noChangeAspect="1"/>
          </p:cNvPicPr>
          <p:nvPr>
            <p:custDataLst>
              <p:tags r:id="rId5"/>
            </p:custDataLst>
          </p:nvPr>
        </p:nvPicPr>
        <p:blipFill>
          <a:blip r:embed="rId6"/>
          <a:stretch>
            <a:fillRect/>
          </a:stretch>
        </p:blipFill>
        <p:spPr>
          <a:xfrm>
            <a:off x="4681855" y="2809875"/>
            <a:ext cx="3321685" cy="2079625"/>
          </a:xfrm>
          <a:prstGeom prst="rect">
            <a:avLst/>
          </a:prstGeom>
        </p:spPr>
      </p:pic>
      <p:sp>
        <p:nvSpPr>
          <p:cNvPr id="6" name="文本框 5"/>
          <p:cNvSpPr txBox="1"/>
          <p:nvPr>
            <p:custDataLst>
              <p:tags r:id="rId7"/>
            </p:custDataLst>
          </p:nvPr>
        </p:nvSpPr>
        <p:spPr>
          <a:xfrm>
            <a:off x="54610" y="4609147"/>
            <a:ext cx="5080000" cy="583565"/>
          </a:xfrm>
          <a:prstGeom prst="rect">
            <a:avLst/>
          </a:prstGeom>
        </p:spPr>
        <p:txBody>
          <a:bodyPr>
            <a:spAutoFit/>
          </a:bodyPr>
          <a:p>
            <a:pPr marL="0" indent="0" algn="ctr" defTabSz="266700">
              <a:lnSpc>
                <a:spcPct val="200000"/>
              </a:lnSpc>
              <a:spcAft>
                <a:spcPts val="500"/>
              </a:spcAft>
            </a:pPr>
            <a:r>
              <a:rPr lang="en-US" altLang="zh-CN" sz="1600" b="1">
                <a:latin typeface="Times New Roman" panose="02020603050405020304"/>
                <a:ea typeface="Times New Roman" panose="02020603050405020304"/>
              </a:rPr>
              <a:t>Figure 4.9</a:t>
            </a:r>
            <a:endParaRPr lang="en-US" altLang="zh-CN" sz="1600" b="1">
              <a:latin typeface="Times New Roman" panose="02020603050405020304"/>
              <a:ea typeface="Times New Roman" panose="02020603050405020304"/>
            </a:endParaRPr>
          </a:p>
        </p:txBody>
      </p:sp>
      <p:sp>
        <p:nvSpPr>
          <p:cNvPr id="7" name="文本框 6"/>
          <p:cNvSpPr txBox="1"/>
          <p:nvPr>
            <p:custDataLst>
              <p:tags r:id="rId8"/>
            </p:custDataLst>
          </p:nvPr>
        </p:nvSpPr>
        <p:spPr>
          <a:xfrm>
            <a:off x="3750945" y="4609147"/>
            <a:ext cx="5080000" cy="583565"/>
          </a:xfrm>
          <a:prstGeom prst="rect">
            <a:avLst/>
          </a:prstGeom>
        </p:spPr>
        <p:txBody>
          <a:bodyPr>
            <a:spAutoFit/>
          </a:bodyPr>
          <a:p>
            <a:pPr marL="0" indent="0" algn="ctr" defTabSz="266700">
              <a:lnSpc>
                <a:spcPct val="200000"/>
              </a:lnSpc>
              <a:spcAft>
                <a:spcPts val="500"/>
              </a:spcAft>
            </a:pPr>
            <a:r>
              <a:rPr lang="en-US" altLang="zh-CN" sz="1600" b="1">
                <a:latin typeface="Times New Roman" panose="02020603050405020304"/>
                <a:ea typeface="Times New Roman" panose="02020603050405020304"/>
              </a:rPr>
              <a:t>Figure 4.10</a:t>
            </a:r>
            <a:endParaRPr lang="en-US" altLang="zh-CN" sz="1600" b="1">
              <a:latin typeface="Times New Roman" panose="02020603050405020304"/>
              <a:ea typeface="Times New Roman" panose="02020603050405020304"/>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733550" y="1366838"/>
            <a:ext cx="1262569" cy="1415273"/>
          </a:xfrm>
          <a:prstGeom prst="rect">
            <a:avLst/>
          </a:prstGeom>
          <a:noFill/>
        </p:spPr>
        <p:txBody>
          <a:bodyPr wrap="square" rtlCol="0" anchor="t"/>
          <a:lstStyle/>
          <a:p>
            <a:pPr marL="0" indent="0">
              <a:buNone/>
            </a:pPr>
            <a:r>
              <a:rPr lang="en-US" sz="5400" b="1" dirty="0">
                <a:solidFill>
                  <a:srgbClr val="9B6800"/>
                </a:solidFill>
                <a:latin typeface="Times New Roman" panose="02020603050405020304" charset="0"/>
                <a:ea typeface="Noto Sans SC" pitchFamily="34" charset="-122"/>
                <a:cs typeface="Times New Roman" panose="02020603050405020304" charset="0"/>
              </a:rPr>
              <a:t>01</a:t>
            </a:r>
            <a:endParaRPr lang="en-US" sz="5400" dirty="0">
              <a:latin typeface="Times New Roman" panose="02020603050405020304" charset="0"/>
              <a:cs typeface="Times New Roman" panose="02020603050405020304" charset="0"/>
            </a:endParaRPr>
          </a:p>
        </p:txBody>
      </p:sp>
      <p:sp>
        <p:nvSpPr>
          <p:cNvPr id="3" name="Text 1"/>
          <p:cNvSpPr/>
          <p:nvPr/>
        </p:nvSpPr>
        <p:spPr>
          <a:xfrm>
            <a:off x="3605213" y="1719263"/>
            <a:ext cx="4982528" cy="1704975"/>
          </a:xfrm>
          <a:prstGeom prst="rect">
            <a:avLst/>
          </a:prstGeom>
          <a:noFill/>
        </p:spPr>
        <p:txBody>
          <a:bodyPr wrap="square" rtlCol="0" anchor="ctr"/>
          <a:lstStyle/>
          <a:p>
            <a:pPr marL="0" indent="0" algn="l">
              <a:buNone/>
            </a:pPr>
            <a:r>
              <a:rPr lang="en-US" altLang="zh-CN" sz="44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Introduction</a:t>
            </a:r>
            <a:endParaRPr lang="en-US" altLang="zh-CN" sz="4400" b="1" i="1" dirty="0">
              <a:latin typeface="Times New Roman" panose="02020603050405020304" charset="0"/>
              <a:ea typeface="思源黑体 CN Normal" panose="020B0400000000000000" pitchFamily="34" charset="-122"/>
              <a:cs typeface="Times New Roman" panose="0202060305040502030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7258"/>
            <a:ext cx="9144000" cy="1085850"/>
          </a:xfrm>
          <a:prstGeom prst="rect">
            <a:avLst/>
          </a:prstGeom>
        </p:spPr>
      </p:pic>
      <p:sp>
        <p:nvSpPr>
          <p:cNvPr id="3" name="Text 0"/>
          <p:cNvSpPr/>
          <p:nvPr/>
        </p:nvSpPr>
        <p:spPr>
          <a:xfrm>
            <a:off x="372793" y="112446"/>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Results and discussion: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Outlier Detection</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406101" y="942614"/>
            <a:ext cx="7920318" cy="2190808"/>
          </a:xfrm>
          <a:prstGeom prst="rect">
            <a:avLst/>
          </a:prstGeom>
          <a:noFill/>
        </p:spPr>
        <p:txBody>
          <a:bodyPr wrap="square" rtlCol="0" anchor="t"/>
          <a:lstStyle/>
          <a:p>
            <a:pPr marL="342900" indent="-342900">
              <a:lnSpc>
                <a:spcPct val="150000"/>
              </a:lnSpc>
              <a:buSzPct val="100000"/>
              <a:buChar char="•"/>
            </a:pPr>
            <a:endParaRPr lang="en-US" altLang="zh-CN" sz="1600" b="0" i="0" dirty="0">
              <a:solidFill>
                <a:srgbClr val="374151"/>
              </a:solidFill>
              <a:effectLst/>
              <a:latin typeface="Söhne"/>
            </a:endParaRPr>
          </a:p>
        </p:txBody>
      </p:sp>
      <p:sp>
        <p:nvSpPr>
          <p:cNvPr id="5" name="文本框 4"/>
          <p:cNvSpPr txBox="1"/>
          <p:nvPr/>
        </p:nvSpPr>
        <p:spPr>
          <a:xfrm>
            <a:off x="635" y="784860"/>
            <a:ext cx="9136380" cy="1383665"/>
          </a:xfrm>
          <a:prstGeom prst="rect">
            <a:avLst/>
          </a:prstGeom>
          <a:noFill/>
        </p:spPr>
        <p:txBody>
          <a:bodyPr wrap="square" rtlCol="0">
            <a:spAutoFit/>
          </a:bodyPr>
          <a:lstStyle/>
          <a:p>
            <a:pPr marL="342900" indent="-342900" algn="just" fontAlgn="auto">
              <a:lnSpc>
                <a:spcPct val="150000"/>
              </a:lnSpc>
              <a:buSzPct val="100000"/>
              <a:buFontTx/>
              <a:buChar char="•"/>
            </a:pPr>
            <a:r>
              <a:rPr lang="en-US" altLang="zh-CN" sz="1400" dirty="0">
                <a:solidFill>
                  <a:srgbClr val="374151"/>
                </a:solidFill>
                <a:latin typeface="Times New Roman" panose="02020603050405020304" charset="0"/>
                <a:cs typeface="Times New Roman" panose="02020603050405020304" charset="0"/>
              </a:rPr>
              <a:t>To identify significant earthquake events in 2022, shallow earthquakes (depth ≤ 70 km) with a magnitude greater than 6 (Earthquakes with a magnitude of 6 or higher are generally classified as strong earthquakes.) were considered as outliers. This threshold was chosen based on the distribution of seismic events in the dataset, where only 12 shallow earthquakes exceeded this magnitude.</a:t>
            </a:r>
            <a:endParaRPr lang="en-US" altLang="zh-CN" sz="1400" dirty="0">
              <a:solidFill>
                <a:srgbClr val="FF0000"/>
              </a:solidFill>
              <a:latin typeface="Times New Roman" panose="02020603050405020304" charset="0"/>
              <a:cs typeface="Times New Roman" panose="02020603050405020304" charset="0"/>
            </a:endParaRPr>
          </a:p>
        </p:txBody>
      </p:sp>
      <p:pic>
        <p:nvPicPr>
          <p:cNvPr id="8" name="图片 7"/>
          <p:cNvPicPr>
            <a:picLocks noChangeAspect="1"/>
          </p:cNvPicPr>
          <p:nvPr/>
        </p:nvPicPr>
        <p:blipFill>
          <a:blip r:embed="rId3"/>
          <a:stretch>
            <a:fillRect/>
          </a:stretch>
        </p:blipFill>
        <p:spPr>
          <a:xfrm>
            <a:off x="1952625" y="2148205"/>
            <a:ext cx="5524500" cy="299529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7258"/>
            <a:ext cx="9144000" cy="1085850"/>
          </a:xfrm>
          <a:prstGeom prst="rect">
            <a:avLst/>
          </a:prstGeom>
        </p:spPr>
      </p:pic>
      <p:sp>
        <p:nvSpPr>
          <p:cNvPr id="3" name="Text 0"/>
          <p:cNvSpPr/>
          <p:nvPr/>
        </p:nvSpPr>
        <p:spPr>
          <a:xfrm>
            <a:off x="372793" y="112446"/>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Results and discussion: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Outlier Detection</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406101" y="942614"/>
            <a:ext cx="7920318" cy="2190808"/>
          </a:xfrm>
          <a:prstGeom prst="rect">
            <a:avLst/>
          </a:prstGeom>
          <a:noFill/>
        </p:spPr>
        <p:txBody>
          <a:bodyPr wrap="square" rtlCol="0" anchor="t"/>
          <a:lstStyle/>
          <a:p>
            <a:pPr marL="342900" indent="-342900">
              <a:lnSpc>
                <a:spcPct val="150000"/>
              </a:lnSpc>
              <a:buSzPct val="100000"/>
              <a:buChar char="•"/>
            </a:pPr>
            <a:endParaRPr lang="en-US" altLang="zh-CN" sz="1600" b="0" i="0" dirty="0">
              <a:solidFill>
                <a:srgbClr val="374151"/>
              </a:solidFill>
              <a:effectLst/>
              <a:latin typeface="Söhne"/>
            </a:endParaRPr>
          </a:p>
        </p:txBody>
      </p:sp>
      <p:pic>
        <p:nvPicPr>
          <p:cNvPr id="6" name="图片 5"/>
          <p:cNvPicPr>
            <a:picLocks noChangeAspect="1"/>
          </p:cNvPicPr>
          <p:nvPr/>
        </p:nvPicPr>
        <p:blipFill>
          <a:blip r:embed="rId3"/>
          <a:stretch>
            <a:fillRect/>
          </a:stretch>
        </p:blipFill>
        <p:spPr>
          <a:xfrm>
            <a:off x="1158240" y="815340"/>
            <a:ext cx="6948805" cy="432816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7258"/>
            <a:ext cx="9144000" cy="1085850"/>
          </a:xfrm>
          <a:prstGeom prst="rect">
            <a:avLst/>
          </a:prstGeom>
        </p:spPr>
      </p:pic>
      <p:sp>
        <p:nvSpPr>
          <p:cNvPr id="3" name="Text 0"/>
          <p:cNvSpPr/>
          <p:nvPr/>
        </p:nvSpPr>
        <p:spPr>
          <a:xfrm>
            <a:off x="372793" y="112446"/>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Results and discussion: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Outlier Detection</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406101" y="942614"/>
            <a:ext cx="7920318" cy="2190808"/>
          </a:xfrm>
          <a:prstGeom prst="rect">
            <a:avLst/>
          </a:prstGeom>
          <a:noFill/>
        </p:spPr>
        <p:txBody>
          <a:bodyPr wrap="square" rtlCol="0" anchor="t"/>
          <a:lstStyle/>
          <a:p>
            <a:pPr marL="342900" indent="-342900">
              <a:lnSpc>
                <a:spcPct val="150000"/>
              </a:lnSpc>
              <a:buSzPct val="100000"/>
              <a:buChar char="•"/>
            </a:pPr>
            <a:endParaRPr lang="en-US" altLang="zh-CN" sz="1600" b="0" i="0" dirty="0">
              <a:solidFill>
                <a:srgbClr val="374151"/>
              </a:solidFill>
              <a:effectLst/>
              <a:latin typeface="Söhne"/>
            </a:endParaRPr>
          </a:p>
        </p:txBody>
      </p:sp>
      <p:sp>
        <p:nvSpPr>
          <p:cNvPr id="5" name="文本框 4"/>
          <p:cNvSpPr txBox="1"/>
          <p:nvPr/>
        </p:nvSpPr>
        <p:spPr>
          <a:xfrm>
            <a:off x="7620" y="664845"/>
            <a:ext cx="9136380" cy="3322955"/>
          </a:xfrm>
          <a:prstGeom prst="rect">
            <a:avLst/>
          </a:prstGeom>
          <a:noFill/>
        </p:spPr>
        <p:txBody>
          <a:bodyPr wrap="square" rtlCol="0">
            <a:spAutoFit/>
          </a:bodyPr>
          <a:lstStyle/>
          <a:p>
            <a:pPr marL="342900" indent="-342900" algn="just" fontAlgn="auto">
              <a:lnSpc>
                <a:spcPct val="150000"/>
              </a:lnSpc>
              <a:buSzPct val="100000"/>
              <a:buFontTx/>
              <a:buChar char="•"/>
            </a:pPr>
            <a:r>
              <a:rPr lang="en-US" altLang="zh-CN" sz="1400" dirty="0">
                <a:solidFill>
                  <a:srgbClr val="374151"/>
                </a:solidFill>
                <a:latin typeface="Times New Roman" panose="02020603050405020304" charset="0"/>
                <a:cs typeface="Times New Roman" panose="02020603050405020304" charset="0"/>
              </a:rPr>
              <a:t>To evaluate the hazard potential of these outliers, a simplified hazard model was applied. The model is expressed as:</a:t>
            </a:r>
            <a:endParaRPr lang="en-US" altLang="zh-CN" sz="1400" dirty="0">
              <a:solidFill>
                <a:srgbClr val="374151"/>
              </a:solidFill>
              <a:latin typeface="Times New Roman" panose="02020603050405020304" charset="0"/>
              <a:cs typeface="Times New Roman" panose="02020603050405020304" charset="0"/>
            </a:endParaRPr>
          </a:p>
          <a:p>
            <a:pPr marL="342900" indent="-342900" algn="just" fontAlgn="auto">
              <a:lnSpc>
                <a:spcPct val="150000"/>
              </a:lnSpc>
              <a:buSzPct val="100000"/>
              <a:buFontTx/>
              <a:buChar char="•"/>
            </a:pPr>
            <a:endParaRPr lang="en-US" altLang="zh-CN" sz="1400" dirty="0">
              <a:solidFill>
                <a:srgbClr val="374151"/>
              </a:solidFill>
              <a:latin typeface="Times New Roman" panose="02020603050405020304" charset="0"/>
              <a:cs typeface="Times New Roman" panose="02020603050405020304" charset="0"/>
            </a:endParaRPr>
          </a:p>
          <a:p>
            <a:pPr marL="342900" indent="-342900" algn="just" fontAlgn="auto">
              <a:lnSpc>
                <a:spcPct val="150000"/>
              </a:lnSpc>
              <a:buSzPct val="100000"/>
              <a:buFontTx/>
              <a:buChar char="•"/>
            </a:pPr>
            <a:endParaRPr lang="en-US" altLang="zh-CN" sz="1400" dirty="0">
              <a:solidFill>
                <a:srgbClr val="374151"/>
              </a:solidFill>
              <a:latin typeface="Times New Roman" panose="02020603050405020304" charset="0"/>
              <a:cs typeface="Times New Roman" panose="02020603050405020304" charset="0"/>
            </a:endParaRPr>
          </a:p>
          <a:p>
            <a:pPr marL="342900" indent="-342900" algn="just" fontAlgn="auto">
              <a:lnSpc>
                <a:spcPct val="150000"/>
              </a:lnSpc>
              <a:buSzPct val="100000"/>
              <a:buFontTx/>
              <a:buChar char="•"/>
            </a:pPr>
            <a:endParaRPr lang="en-US" altLang="zh-CN" sz="1400" dirty="0">
              <a:solidFill>
                <a:srgbClr val="374151"/>
              </a:solidFill>
              <a:latin typeface="Times New Roman" panose="02020603050405020304" charset="0"/>
              <a:cs typeface="Times New Roman" panose="02020603050405020304" charset="0"/>
            </a:endParaRPr>
          </a:p>
          <a:p>
            <a:pPr marL="342900" indent="-342900" algn="just" fontAlgn="auto">
              <a:lnSpc>
                <a:spcPct val="150000"/>
              </a:lnSpc>
              <a:buSzPct val="100000"/>
              <a:buFontTx/>
              <a:buChar char="•"/>
            </a:pPr>
            <a:endParaRPr lang="en-US" altLang="zh-CN" sz="1400" dirty="0">
              <a:solidFill>
                <a:srgbClr val="374151"/>
              </a:solidFill>
              <a:latin typeface="Times New Roman" panose="02020603050405020304" charset="0"/>
              <a:cs typeface="Times New Roman" panose="02020603050405020304" charset="0"/>
            </a:endParaRPr>
          </a:p>
          <a:p>
            <a:pPr marL="342900" indent="-342900" algn="just" fontAlgn="auto">
              <a:lnSpc>
                <a:spcPct val="150000"/>
              </a:lnSpc>
              <a:buSzPct val="100000"/>
              <a:buFontTx/>
              <a:buChar char="•"/>
            </a:pPr>
            <a:endParaRPr lang="en-US" altLang="zh-CN" sz="1400" dirty="0">
              <a:solidFill>
                <a:srgbClr val="374151"/>
              </a:solidFill>
              <a:latin typeface="Times New Roman" panose="02020603050405020304" charset="0"/>
              <a:cs typeface="Times New Roman" panose="02020603050405020304" charset="0"/>
            </a:endParaRPr>
          </a:p>
          <a:p>
            <a:pPr marL="342900" indent="-342900" algn="just" fontAlgn="auto">
              <a:lnSpc>
                <a:spcPct val="150000"/>
              </a:lnSpc>
              <a:buSzPct val="100000"/>
              <a:buFontTx/>
              <a:buChar char="•"/>
            </a:pPr>
            <a:endParaRPr lang="en-US" altLang="zh-CN" sz="1400" dirty="0">
              <a:solidFill>
                <a:srgbClr val="374151"/>
              </a:solidFill>
              <a:latin typeface="Times New Roman" panose="02020603050405020304" charset="0"/>
              <a:cs typeface="Times New Roman" panose="02020603050405020304" charset="0"/>
            </a:endParaRPr>
          </a:p>
          <a:p>
            <a:pPr marL="342900" indent="-342900" algn="just" fontAlgn="auto">
              <a:lnSpc>
                <a:spcPct val="150000"/>
              </a:lnSpc>
              <a:buSzPct val="100000"/>
              <a:buFontTx/>
              <a:buChar char="•"/>
            </a:pPr>
            <a:r>
              <a:rPr lang="en-US" altLang="zh-CN" sz="1400" dirty="0">
                <a:solidFill>
                  <a:srgbClr val="374151"/>
                </a:solidFill>
                <a:latin typeface="Times New Roman" panose="02020603050405020304" charset="0"/>
                <a:cs typeface="Times New Roman" panose="02020603050405020304" charset="0"/>
              </a:rPr>
              <a:t>The model captures the combined effect of magnitude and depth on earthquake hazard. Higher magnitudes and shallower depths contribute to higher hazard values, reflecting their potential for greater surface impact. Among the 12 identified outliers, the hazard model revealed the event with the highest hazard value:</a:t>
            </a:r>
            <a:endParaRPr lang="zh-CN" altLang="en-US" sz="1400" dirty="0">
              <a:solidFill>
                <a:srgbClr val="FF0000"/>
              </a:solidFill>
              <a:latin typeface="Times New Roman" panose="02020603050405020304" charset="0"/>
              <a:cs typeface="Times New Roman" panose="02020603050405020304" charset="0"/>
            </a:endParaRPr>
          </a:p>
        </p:txBody>
      </p:sp>
      <p:pic>
        <p:nvPicPr>
          <p:cNvPr id="6" name="图片 5"/>
          <p:cNvPicPr>
            <a:picLocks noChangeAspect="1"/>
          </p:cNvPicPr>
          <p:nvPr/>
        </p:nvPicPr>
        <p:blipFill>
          <a:blip r:embed="rId3"/>
          <a:stretch>
            <a:fillRect/>
          </a:stretch>
        </p:blipFill>
        <p:spPr>
          <a:xfrm>
            <a:off x="2492375" y="1078865"/>
            <a:ext cx="4159885" cy="1845945"/>
          </a:xfrm>
          <a:prstGeom prst="rect">
            <a:avLst/>
          </a:prstGeom>
        </p:spPr>
      </p:pic>
      <p:pic>
        <p:nvPicPr>
          <p:cNvPr id="9" name="图片 8"/>
          <p:cNvPicPr>
            <a:picLocks noChangeAspect="1"/>
          </p:cNvPicPr>
          <p:nvPr/>
        </p:nvPicPr>
        <p:blipFill>
          <a:blip r:embed="rId4"/>
          <a:stretch>
            <a:fillRect/>
          </a:stretch>
        </p:blipFill>
        <p:spPr>
          <a:xfrm>
            <a:off x="1683385" y="4159250"/>
            <a:ext cx="5778500" cy="98425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7258"/>
            <a:ext cx="9144000" cy="1085850"/>
          </a:xfrm>
          <a:prstGeom prst="rect">
            <a:avLst/>
          </a:prstGeom>
        </p:spPr>
      </p:pic>
      <p:sp>
        <p:nvSpPr>
          <p:cNvPr id="3" name="Text 0"/>
          <p:cNvSpPr/>
          <p:nvPr/>
        </p:nvSpPr>
        <p:spPr>
          <a:xfrm>
            <a:off x="372793" y="112446"/>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Results and discussion: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Outlier Detection</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406101" y="942614"/>
            <a:ext cx="7920318" cy="2190808"/>
          </a:xfrm>
          <a:prstGeom prst="rect">
            <a:avLst/>
          </a:prstGeom>
          <a:noFill/>
        </p:spPr>
        <p:txBody>
          <a:bodyPr wrap="square" rtlCol="0" anchor="t"/>
          <a:lstStyle/>
          <a:p>
            <a:pPr marL="342900" indent="-342900">
              <a:lnSpc>
                <a:spcPct val="150000"/>
              </a:lnSpc>
              <a:buSzPct val="100000"/>
              <a:buChar char="•"/>
            </a:pPr>
            <a:endParaRPr lang="en-US" altLang="zh-CN" sz="1600" b="0" i="0" dirty="0">
              <a:solidFill>
                <a:srgbClr val="374151"/>
              </a:solidFill>
              <a:effectLst/>
              <a:latin typeface="Söhne"/>
            </a:endParaRPr>
          </a:p>
        </p:txBody>
      </p:sp>
      <p:sp>
        <p:nvSpPr>
          <p:cNvPr id="5" name="文本框 4"/>
          <p:cNvSpPr txBox="1"/>
          <p:nvPr/>
        </p:nvSpPr>
        <p:spPr>
          <a:xfrm>
            <a:off x="635" y="784860"/>
            <a:ext cx="9136380" cy="1706880"/>
          </a:xfrm>
          <a:prstGeom prst="rect">
            <a:avLst/>
          </a:prstGeom>
          <a:noFill/>
        </p:spPr>
        <p:txBody>
          <a:bodyPr wrap="square" rtlCol="0">
            <a:spAutoFit/>
          </a:bodyPr>
          <a:lstStyle/>
          <a:p>
            <a:pPr marL="342900" indent="-342900" algn="just" fontAlgn="auto">
              <a:lnSpc>
                <a:spcPct val="150000"/>
              </a:lnSpc>
              <a:buSzPct val="100000"/>
              <a:buFontTx/>
              <a:buChar char="•"/>
            </a:pPr>
            <a:r>
              <a:rPr lang="en-US" altLang="zh-CN" sz="1400" dirty="0">
                <a:solidFill>
                  <a:srgbClr val="374151"/>
                </a:solidFill>
                <a:latin typeface="Times New Roman" panose="02020603050405020304" charset="0"/>
                <a:cs typeface="Times New Roman" panose="02020603050405020304" charset="0"/>
              </a:rPr>
              <a:t>This earthquake caused significant damage and disruption in Northern Sumatra. As of the day of the earthquake, the reported impacts included: At least 7 people were killed, and 85 were injured, with 10 of the injuries categorized as severe. Approximately 5,000 residents were displaced and relocated to 35 temporary shelters for safety. Local infrastructure, including residential buildings, roads, and public facilities, suffered varying degrees of damage due to intense ground shaking.</a:t>
            </a:r>
            <a:endParaRPr lang="en-US" altLang="zh-CN" sz="1400" dirty="0">
              <a:solidFill>
                <a:srgbClr val="374151"/>
              </a:solidFill>
              <a:latin typeface="Times New Roman" panose="02020603050405020304" charset="0"/>
              <a:cs typeface="Times New Roman" panose="02020603050405020304" charset="0"/>
            </a:endParaRPr>
          </a:p>
        </p:txBody>
      </p:sp>
      <p:pic>
        <p:nvPicPr>
          <p:cNvPr id="6" name="图片 5"/>
          <p:cNvPicPr>
            <a:picLocks noChangeAspect="1"/>
          </p:cNvPicPr>
          <p:nvPr/>
        </p:nvPicPr>
        <p:blipFill>
          <a:blip r:embed="rId3"/>
          <a:stretch>
            <a:fillRect/>
          </a:stretch>
        </p:blipFill>
        <p:spPr>
          <a:xfrm>
            <a:off x="2493010" y="2381885"/>
            <a:ext cx="4376420" cy="276161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806753" y="1309464"/>
            <a:ext cx="1136110" cy="1313132"/>
          </a:xfrm>
          <a:prstGeom prst="rect">
            <a:avLst/>
          </a:prstGeom>
          <a:noFill/>
        </p:spPr>
        <p:txBody>
          <a:bodyPr wrap="square" rtlCol="0" anchor="t"/>
          <a:lstStyle/>
          <a:p>
            <a:pPr marL="0" indent="0">
              <a:buNone/>
            </a:pPr>
            <a:r>
              <a:rPr lang="en-US" sz="5400" b="1" dirty="0">
                <a:solidFill>
                  <a:srgbClr val="9B6800"/>
                </a:solidFill>
                <a:latin typeface="Times New Roman" panose="02020603050405020304" charset="0"/>
                <a:ea typeface="Noto Sans SC" pitchFamily="34" charset="-122"/>
                <a:cs typeface="Times New Roman" panose="02020603050405020304" charset="0"/>
              </a:rPr>
              <a:t>07</a:t>
            </a:r>
            <a:endParaRPr lang="en-US" sz="5400" b="1" dirty="0">
              <a:solidFill>
                <a:srgbClr val="9B6800"/>
              </a:solidFill>
              <a:latin typeface="Times New Roman" panose="02020603050405020304" charset="0"/>
              <a:ea typeface="Noto Sans SC" pitchFamily="34" charset="-122"/>
              <a:cs typeface="Times New Roman" panose="02020603050405020304" charset="0"/>
            </a:endParaRPr>
          </a:p>
        </p:txBody>
      </p:sp>
      <p:sp>
        <p:nvSpPr>
          <p:cNvPr id="3" name="Text 1"/>
          <p:cNvSpPr/>
          <p:nvPr/>
        </p:nvSpPr>
        <p:spPr>
          <a:xfrm>
            <a:off x="3429058" y="1719262"/>
            <a:ext cx="4244730" cy="1704975"/>
          </a:xfrm>
          <a:prstGeom prst="rect">
            <a:avLst/>
          </a:prstGeom>
          <a:noFill/>
        </p:spPr>
        <p:txBody>
          <a:bodyPr wrap="square" rtlCol="0" anchor="ctr"/>
          <a:lstStyle/>
          <a:p>
            <a:pPr marL="0" indent="0" algn="l">
              <a:buNone/>
            </a:pPr>
            <a:r>
              <a:rPr lang="en-US" altLang="zh-CN" sz="4400" b="1" i="1" dirty="0">
                <a:latin typeface="Times New Roman" panose="02020603050405020304" charset="0"/>
                <a:ea typeface="思源黑体 CN Normal" panose="020B0400000000000000" pitchFamily="34" charset="-122"/>
                <a:cs typeface="Times New Roman" panose="02020603050405020304" charset="0"/>
              </a:rPr>
              <a:t>Conclusions</a:t>
            </a:r>
            <a:endParaRPr lang="en-US" altLang="zh-CN" sz="4400" b="1" i="1" dirty="0">
              <a:latin typeface="Times New Roman" panose="02020603050405020304" charset="0"/>
              <a:ea typeface="思源黑体 CN Normal" panose="020B0400000000000000" pitchFamily="34" charset="-122"/>
              <a:cs typeface="Times New Roman" panose="0202060305040502030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12155"/>
            <a:ext cx="9144000" cy="1085850"/>
          </a:xfrm>
          <a:prstGeom prst="rect">
            <a:avLst/>
          </a:prstGeom>
        </p:spPr>
      </p:pic>
      <p:sp>
        <p:nvSpPr>
          <p:cNvPr id="3" name="Text 0"/>
          <p:cNvSpPr/>
          <p:nvPr/>
        </p:nvSpPr>
        <p:spPr>
          <a:xfrm>
            <a:off x="675714" y="138113"/>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Conclusions</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9" name="文本框 8"/>
          <p:cNvSpPr txBox="1"/>
          <p:nvPr/>
        </p:nvSpPr>
        <p:spPr>
          <a:xfrm>
            <a:off x="-3175" y="1073785"/>
            <a:ext cx="9144635" cy="1938020"/>
          </a:xfrm>
          <a:prstGeom prst="rect">
            <a:avLst/>
          </a:prstGeom>
          <a:noFill/>
        </p:spPr>
        <p:txBody>
          <a:bodyPr wrap="square">
            <a:spAutoFit/>
          </a:bodyPr>
          <a:lstStyle/>
          <a:p>
            <a:pPr marL="171450" indent="-171450" algn="just" fontAlgn="auto">
              <a:lnSpc>
                <a:spcPct val="125000"/>
              </a:lnSpc>
              <a:buFont typeface="Arial" panose="020B0604020202020204" pitchFamily="34" charset="0"/>
              <a:buChar char="•"/>
            </a:pPr>
            <a:r>
              <a:rPr lang="en-US" altLang="zh-CN" sz="1600" dirty="0">
                <a:solidFill>
                  <a:srgbClr val="374151"/>
                </a:solidFill>
                <a:latin typeface="Times New Roman" panose="02020603050405020304" charset="0"/>
                <a:cs typeface="Times New Roman" panose="02020603050405020304" charset="0"/>
              </a:rPr>
              <a:t>From the clustering results, it is evident that earthquake activity is concentrated in the Sumatra region. Given this observation, our investigation into destructive shallow earthquakes in Indonesia can focus primarily on the Sumatra area. By narrowing the scope to earthquakes with a magnitude greater than 6 in this region, we can efficiently target areas with higher potential for significant seismic impact. This approach streamlines the search for high-risk events and supports more effective resource allocation for disaster preparedness and mitigation efforts.</a:t>
            </a:r>
            <a:endParaRPr lang="en-US" altLang="zh-CN" sz="1600" dirty="0">
              <a:solidFill>
                <a:srgbClr val="374151"/>
              </a:solidFill>
              <a:latin typeface="Times New Roman" panose="02020603050405020304" charset="0"/>
              <a:cs typeface="Times New Roman" panose="02020603050405020304" charset="0"/>
            </a:endParaRPr>
          </a:p>
        </p:txBody>
      </p:sp>
      <p:sp>
        <p:nvSpPr>
          <p:cNvPr id="12" name="文本框 11"/>
          <p:cNvSpPr txBox="1"/>
          <p:nvPr/>
        </p:nvSpPr>
        <p:spPr>
          <a:xfrm>
            <a:off x="0" y="3261360"/>
            <a:ext cx="9141460" cy="1322070"/>
          </a:xfrm>
          <a:prstGeom prst="rect">
            <a:avLst/>
          </a:prstGeom>
          <a:noFill/>
        </p:spPr>
        <p:txBody>
          <a:bodyPr wrap="square">
            <a:spAutoFit/>
          </a:bodyPr>
          <a:lstStyle/>
          <a:p>
            <a:pPr marL="171450" indent="-171450" algn="just" fontAlgn="auto">
              <a:lnSpc>
                <a:spcPct val="125000"/>
              </a:lnSpc>
              <a:buFont typeface="Arial" panose="020B0604020202020204" pitchFamily="34" charset="0"/>
              <a:buChar char="•"/>
            </a:pPr>
            <a:r>
              <a:rPr lang="en-US" altLang="zh-CN" sz="1600" dirty="0">
                <a:solidFill>
                  <a:srgbClr val="374151"/>
                </a:solidFill>
                <a:latin typeface="Times New Roman" panose="02020603050405020304" charset="0"/>
                <a:cs typeface="Times New Roman" panose="02020603050405020304" charset="0"/>
              </a:rPr>
              <a:t>Shallow earthquakes like this one are particularly hazardous due to the limited attenuation of seismic energy before reaching the surface. The densely populated areas near the epicenter are especially vulnerable. Poorly constructed buildings, combined with high population density, exacerbate the risk of injuries during such events.</a:t>
            </a:r>
            <a:endParaRPr lang="en-US" altLang="zh-CN" sz="1600" dirty="0">
              <a:solidFill>
                <a:srgbClr val="374151"/>
              </a:solidFill>
              <a:latin typeface="Times New Roman" panose="02020603050405020304" charset="0"/>
              <a:cs typeface="Times New Roman" panose="0202060305040502030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12155"/>
            <a:ext cx="9144000" cy="1085850"/>
          </a:xfrm>
          <a:prstGeom prst="rect">
            <a:avLst/>
          </a:prstGeom>
        </p:spPr>
      </p:pic>
      <p:sp>
        <p:nvSpPr>
          <p:cNvPr id="3" name="Text 0"/>
          <p:cNvSpPr/>
          <p:nvPr/>
        </p:nvSpPr>
        <p:spPr>
          <a:xfrm>
            <a:off x="675714" y="138113"/>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Conclusions</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12" name="文本框 11"/>
          <p:cNvSpPr txBox="1"/>
          <p:nvPr/>
        </p:nvSpPr>
        <p:spPr>
          <a:xfrm>
            <a:off x="0" y="1496695"/>
            <a:ext cx="9141460" cy="2553335"/>
          </a:xfrm>
          <a:prstGeom prst="rect">
            <a:avLst/>
          </a:prstGeom>
          <a:noFill/>
        </p:spPr>
        <p:txBody>
          <a:bodyPr wrap="square">
            <a:spAutoFit/>
          </a:bodyPr>
          <a:lstStyle/>
          <a:p>
            <a:pPr marL="171450" indent="-171450" algn="just" fontAlgn="auto">
              <a:lnSpc>
                <a:spcPct val="125000"/>
              </a:lnSpc>
              <a:buFont typeface="Arial" panose="020B0604020202020204" pitchFamily="34" charset="0"/>
              <a:buChar char="•"/>
            </a:pPr>
            <a:r>
              <a:rPr lang="en-US" altLang="zh-CN" sz="1600" dirty="0">
                <a:solidFill>
                  <a:srgbClr val="374151"/>
                </a:solidFill>
                <a:latin typeface="Times New Roman" panose="02020603050405020304" charset="0"/>
                <a:cs typeface="Times New Roman" panose="02020603050405020304" charset="0"/>
              </a:rPr>
              <a:t>This case highlights the importance of targeted seismic risk mitigation in Northern Sumatra and similar tectonically active regions. We need to take the following measures:</a:t>
            </a:r>
            <a:endParaRPr lang="en-US" altLang="zh-CN" sz="1600" dirty="0">
              <a:solidFill>
                <a:srgbClr val="374151"/>
              </a:solidFill>
              <a:latin typeface="Times New Roman" panose="02020603050405020304" charset="0"/>
              <a:cs typeface="Times New Roman" panose="02020603050405020304" charset="0"/>
            </a:endParaRPr>
          </a:p>
          <a:p>
            <a:pPr marL="171450" indent="-171450" algn="just" fontAlgn="auto">
              <a:lnSpc>
                <a:spcPct val="125000"/>
              </a:lnSpc>
              <a:buFont typeface="Arial" panose="020B0604020202020204" pitchFamily="34" charset="0"/>
              <a:buChar char="•"/>
            </a:pPr>
            <a:r>
              <a:rPr lang="en-US" altLang="zh-CN" sz="1600" b="1" dirty="0">
                <a:solidFill>
                  <a:srgbClr val="374151"/>
                </a:solidFill>
                <a:latin typeface="Times New Roman" panose="02020603050405020304" charset="0"/>
                <a:cs typeface="Times New Roman" panose="02020603050405020304" charset="0"/>
              </a:rPr>
              <a:t>Enhanced Monitoring</a:t>
            </a:r>
            <a:r>
              <a:rPr lang="en-US" altLang="zh-CN" sz="1600" dirty="0">
                <a:solidFill>
                  <a:srgbClr val="374151"/>
                </a:solidFill>
                <a:latin typeface="Times New Roman" panose="02020603050405020304" charset="0"/>
                <a:cs typeface="Times New Roman" panose="02020603050405020304" charset="0"/>
              </a:rPr>
              <a:t>: Regularly monitoring earthquakes along the Sunda megathrust is important to find and study shallow, dangerous events.</a:t>
            </a:r>
            <a:endParaRPr lang="en-US" altLang="zh-CN" sz="1600" dirty="0">
              <a:solidFill>
                <a:srgbClr val="374151"/>
              </a:solidFill>
              <a:latin typeface="Times New Roman" panose="02020603050405020304" charset="0"/>
              <a:cs typeface="Times New Roman" panose="02020603050405020304" charset="0"/>
            </a:endParaRPr>
          </a:p>
          <a:p>
            <a:pPr marL="171450" indent="-171450" algn="just" fontAlgn="auto">
              <a:lnSpc>
                <a:spcPct val="125000"/>
              </a:lnSpc>
              <a:buFont typeface="Arial" panose="020B0604020202020204" pitchFamily="34" charset="0"/>
              <a:buChar char="•"/>
            </a:pPr>
            <a:r>
              <a:rPr lang="en-US" altLang="zh-CN" sz="1600" b="1" dirty="0">
                <a:solidFill>
                  <a:srgbClr val="374151"/>
                </a:solidFill>
                <a:latin typeface="Times New Roman" panose="02020603050405020304" charset="0"/>
                <a:cs typeface="Times New Roman" panose="02020603050405020304" charset="0"/>
              </a:rPr>
              <a:t>Infrastructure Resilience</a:t>
            </a:r>
            <a:r>
              <a:rPr lang="en-US" altLang="zh-CN" sz="1600" dirty="0">
                <a:solidFill>
                  <a:srgbClr val="374151"/>
                </a:solidFill>
                <a:latin typeface="Times New Roman" panose="02020603050405020304" charset="0"/>
                <a:cs typeface="Times New Roman" panose="02020603050405020304" charset="0"/>
              </a:rPr>
              <a:t>: Improving the strength of buildings and key infrastructure in risky areas can help reduce injuries and damage.</a:t>
            </a:r>
            <a:endParaRPr lang="en-US" altLang="zh-CN" sz="1600" dirty="0">
              <a:solidFill>
                <a:srgbClr val="374151"/>
              </a:solidFill>
              <a:latin typeface="Times New Roman" panose="02020603050405020304" charset="0"/>
              <a:cs typeface="Times New Roman" panose="02020603050405020304" charset="0"/>
            </a:endParaRPr>
          </a:p>
          <a:p>
            <a:pPr marL="171450" indent="-171450" algn="just" fontAlgn="auto">
              <a:lnSpc>
                <a:spcPct val="125000"/>
              </a:lnSpc>
              <a:buFont typeface="Arial" panose="020B0604020202020204" pitchFamily="34" charset="0"/>
              <a:buChar char="•"/>
            </a:pPr>
            <a:r>
              <a:rPr lang="en-US" altLang="zh-CN" sz="1600" b="1" dirty="0">
                <a:solidFill>
                  <a:srgbClr val="374151"/>
                </a:solidFill>
                <a:latin typeface="Times New Roman" panose="02020603050405020304" charset="0"/>
                <a:cs typeface="Times New Roman" panose="02020603050405020304" charset="0"/>
              </a:rPr>
              <a:t>Community Preparedness</a:t>
            </a:r>
            <a:r>
              <a:rPr lang="en-US" altLang="zh-CN" sz="1600" dirty="0">
                <a:solidFill>
                  <a:srgbClr val="374151"/>
                </a:solidFill>
                <a:latin typeface="Times New Roman" panose="02020603050405020304" charset="0"/>
                <a:cs typeface="Times New Roman" panose="02020603050405020304" charset="0"/>
              </a:rPr>
              <a:t>: Improving early warning systems and teaching people how to respond can make evacuations faster and save lives during earthquakes.</a:t>
            </a:r>
            <a:endParaRPr lang="en-US" altLang="zh-CN" sz="1600" dirty="0">
              <a:solidFill>
                <a:srgbClr val="374151"/>
              </a:solidFill>
              <a:latin typeface="Times New Roman" panose="02020603050405020304" charset="0"/>
              <a:cs typeface="Times New Roman" panose="0202060305040502030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733550" y="1366838"/>
            <a:ext cx="1138859" cy="1243013"/>
          </a:xfrm>
          <a:prstGeom prst="rect">
            <a:avLst/>
          </a:prstGeom>
          <a:noFill/>
        </p:spPr>
        <p:txBody>
          <a:bodyPr wrap="square" rtlCol="0" anchor="t"/>
          <a:lstStyle/>
          <a:p>
            <a:pPr marL="0" indent="0">
              <a:buNone/>
            </a:pPr>
            <a:r>
              <a:rPr lang="en-US" sz="5400" b="1" dirty="0">
                <a:solidFill>
                  <a:srgbClr val="9B6800"/>
                </a:solidFill>
                <a:latin typeface="Times New Roman" panose="02020603050405020304" charset="0"/>
                <a:ea typeface="Noto Sans SC" pitchFamily="34" charset="-122"/>
                <a:cs typeface="Times New Roman" panose="02020603050405020304" charset="0"/>
              </a:rPr>
              <a:t>08</a:t>
            </a:r>
            <a:endParaRPr lang="en-US" sz="5400" b="1" dirty="0">
              <a:solidFill>
                <a:srgbClr val="9B6800"/>
              </a:solidFill>
              <a:latin typeface="Times New Roman" panose="02020603050405020304" charset="0"/>
              <a:ea typeface="Noto Sans SC" pitchFamily="34" charset="-122"/>
              <a:cs typeface="Times New Roman" panose="02020603050405020304" charset="0"/>
            </a:endParaRPr>
          </a:p>
        </p:txBody>
      </p:sp>
      <p:sp>
        <p:nvSpPr>
          <p:cNvPr id="3" name="Text 1"/>
          <p:cNvSpPr/>
          <p:nvPr/>
        </p:nvSpPr>
        <p:spPr>
          <a:xfrm>
            <a:off x="3605213" y="1719263"/>
            <a:ext cx="4982528" cy="1704975"/>
          </a:xfrm>
          <a:prstGeom prst="rect">
            <a:avLst/>
          </a:prstGeom>
          <a:noFill/>
        </p:spPr>
        <p:txBody>
          <a:bodyPr wrap="square" rtlCol="0" anchor="ctr"/>
          <a:lstStyle/>
          <a:p>
            <a:pPr>
              <a:spcBef>
                <a:spcPts val="300"/>
              </a:spcBef>
              <a:spcAft>
                <a:spcPts val="300"/>
              </a:spcAft>
            </a:pPr>
            <a:r>
              <a:rPr lang="en-US" altLang="zh-CN" sz="44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References</a:t>
            </a:r>
            <a:endParaRPr lang="en-US" altLang="zh-CN" sz="44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30125"/>
            <a:ext cx="9144000" cy="1085850"/>
          </a:xfrm>
          <a:prstGeom prst="rect">
            <a:avLst/>
          </a:prstGeom>
        </p:spPr>
      </p:pic>
      <p:sp>
        <p:nvSpPr>
          <p:cNvPr id="3" name="Text 0"/>
          <p:cNvSpPr/>
          <p:nvPr/>
        </p:nvSpPr>
        <p:spPr>
          <a:xfrm>
            <a:off x="762000" y="138113"/>
            <a:ext cx="7901940" cy="552450"/>
          </a:xfrm>
          <a:prstGeom prst="rect">
            <a:avLst/>
          </a:prstGeom>
          <a:noFill/>
        </p:spPr>
        <p:txBody>
          <a:bodyPr wrap="square" rtlCol="0" anchor="ctr"/>
          <a:lstStyle/>
          <a:p>
            <a:r>
              <a:rPr lang="en-US" sz="2400" b="1" i="1" dirty="0">
                <a:solidFill>
                  <a:srgbClr val="FFFFFF"/>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References</a:t>
            </a:r>
            <a:r>
              <a:rPr lang="en-US" sz="2400" b="1" dirty="0">
                <a:solidFill>
                  <a:srgbClr val="FFFFFF"/>
                </a:solidFill>
                <a:latin typeface="Noto Sans SC" pitchFamily="34" charset="0"/>
                <a:ea typeface="Noto Sans SC" pitchFamily="34" charset="-122"/>
                <a:cs typeface="Noto Sans SC" pitchFamily="34" charset="-120"/>
              </a:rPr>
              <a:t>:</a:t>
            </a:r>
            <a:endParaRPr lang="en-US" sz="2400" dirty="0"/>
          </a:p>
        </p:txBody>
      </p:sp>
      <p:sp>
        <p:nvSpPr>
          <p:cNvPr id="4" name="Text 1"/>
          <p:cNvSpPr/>
          <p:nvPr/>
        </p:nvSpPr>
        <p:spPr>
          <a:xfrm>
            <a:off x="762000" y="1090613"/>
            <a:ext cx="7620000" cy="2286000"/>
          </a:xfrm>
          <a:prstGeom prst="rect">
            <a:avLst/>
          </a:prstGeom>
          <a:noFill/>
        </p:spPr>
        <p:txBody>
          <a:bodyPr wrap="square" rtlCol="0" anchor="t"/>
          <a:lstStyle/>
          <a:p>
            <a:pPr algn="l">
              <a:lnSpc>
                <a:spcPct val="150000"/>
              </a:lnSpc>
              <a:buSzPct val="100000"/>
            </a:pPr>
            <a:endParaRPr lang="en-US" sz="1535" dirty="0"/>
          </a:p>
        </p:txBody>
      </p:sp>
      <p:sp>
        <p:nvSpPr>
          <p:cNvPr id="10" name="文本框 9"/>
          <p:cNvSpPr txBox="1"/>
          <p:nvPr/>
        </p:nvSpPr>
        <p:spPr>
          <a:xfrm>
            <a:off x="-75" y="691161"/>
            <a:ext cx="8227807" cy="4523105"/>
          </a:xfrm>
          <a:prstGeom prst="rect">
            <a:avLst/>
          </a:prstGeom>
          <a:noFill/>
        </p:spPr>
        <p:txBody>
          <a:bodyPr wrap="square">
            <a:spAutoFit/>
          </a:bodyPr>
          <a:lstStyle/>
          <a:p>
            <a:pPr marL="228600" indent="-228600">
              <a:lnSpc>
                <a:spcPct val="150000"/>
              </a:lnSpc>
              <a:buSzPct val="100000"/>
              <a:buFont typeface="Arial" panose="020B0604020202020204"/>
              <a:buChar char="•"/>
              <a:defRPr sz="1800" b="0" i="0" u="none" strike="noStrike" kern="0" cap="none" spc="0" baseline="0">
                <a:solidFill>
                  <a:srgbClr val="000000"/>
                </a:solidFill>
                <a:uFillTx/>
              </a:defRPr>
            </a:pPr>
            <a:r>
              <a:rPr lang="en-MY" altLang="zh-CN" sz="1200" kern="0" dirty="0">
                <a:solidFill>
                  <a:srgbClr val="000000"/>
                </a:solidFill>
                <a:latin typeface="Times New Roman" panose="02020603050405020304" charset="0"/>
                <a:cs typeface="Times New Roman" panose="02020603050405020304" charset="0"/>
              </a:rPr>
              <a:t>[1]</a:t>
            </a:r>
            <a:r>
              <a:rPr lang="en-US" altLang="zh-CN" sz="1200" dirty="0">
                <a:latin typeface="Times New Roman" panose="02020603050405020304" charset="0"/>
                <a:cs typeface="Times New Roman" panose="02020603050405020304" charset="0"/>
              </a:rPr>
              <a:t> </a:t>
            </a:r>
            <a:r>
              <a:rPr lang="en-US" altLang="zh-CN" sz="1200" kern="0" dirty="0">
                <a:solidFill>
                  <a:srgbClr val="000000"/>
                </a:solidFill>
                <a:latin typeface="Times New Roman" panose="02020603050405020304" charset="0"/>
                <a:cs typeface="Times New Roman" panose="02020603050405020304" charset="0"/>
              </a:rPr>
              <a:t>McCaffrey, R. (2009). The tectonic framework of the Sumatran subduction zone. Annual Review of Earth and Planetary Sciences, 37(1), 345-366.</a:t>
            </a:r>
            <a:endParaRPr lang="en-US" altLang="zh-CN" sz="1200" kern="0" dirty="0">
              <a:solidFill>
                <a:srgbClr val="000000"/>
              </a:solidFill>
              <a:latin typeface="Times New Roman" panose="02020603050405020304" charset="0"/>
              <a:cs typeface="Times New Roman" panose="02020603050405020304" charset="0"/>
            </a:endParaRPr>
          </a:p>
          <a:p>
            <a:pPr marL="228600" indent="-228600">
              <a:lnSpc>
                <a:spcPct val="150000"/>
              </a:lnSpc>
              <a:buSzPct val="100000"/>
              <a:buFont typeface="Arial" panose="020B0604020202020204"/>
              <a:buChar char="•"/>
              <a:defRPr sz="1800" b="0" i="0" u="none" strike="noStrike" kern="0" cap="none" spc="0" baseline="0">
                <a:solidFill>
                  <a:srgbClr val="000000"/>
                </a:solidFill>
                <a:uFillTx/>
              </a:defRPr>
            </a:pPr>
            <a:r>
              <a:rPr lang="en-US" altLang="zh-CN" sz="1200" kern="0" dirty="0">
                <a:solidFill>
                  <a:srgbClr val="000000"/>
                </a:solidFill>
                <a:latin typeface="Times New Roman" panose="02020603050405020304" charset="0"/>
                <a:cs typeface="Times New Roman" panose="02020603050405020304" charset="0"/>
              </a:rPr>
              <a:t>[2] Mohamed, N. A., &amp; Hisam, M. N. F. (2024, January). Introduction to worldwide earthquake probability distributions. In AIP Conference Proceedings (Vol. 2905, No. 1). AIP Publishing.</a:t>
            </a:r>
            <a:endParaRPr lang="en-US" altLang="zh-CN" sz="1200" kern="0" dirty="0">
              <a:solidFill>
                <a:srgbClr val="000000"/>
              </a:solidFill>
              <a:latin typeface="Times New Roman" panose="02020603050405020304" charset="0"/>
              <a:cs typeface="Times New Roman" panose="02020603050405020304" charset="0"/>
            </a:endParaRPr>
          </a:p>
          <a:p>
            <a:pPr marL="228600" indent="-228600">
              <a:lnSpc>
                <a:spcPct val="150000"/>
              </a:lnSpc>
              <a:buSzPct val="100000"/>
              <a:buFont typeface="Arial" panose="020B0604020202020204"/>
              <a:buChar char="•"/>
              <a:defRPr sz="1800" b="0" i="0" u="none" strike="noStrike" kern="0" cap="none" spc="0" baseline="0">
                <a:solidFill>
                  <a:srgbClr val="000000"/>
                </a:solidFill>
                <a:uFillTx/>
              </a:defRPr>
            </a:pPr>
            <a:r>
              <a:rPr lang="en-MY" altLang="zh-CN" sz="1200" kern="0" dirty="0">
                <a:solidFill>
                  <a:srgbClr val="000000"/>
                </a:solidFill>
                <a:latin typeface="Times New Roman" panose="02020603050405020304" charset="0"/>
                <a:cs typeface="Times New Roman" panose="02020603050405020304" charset="0"/>
              </a:rPr>
              <a:t>[3] </a:t>
            </a:r>
            <a:r>
              <a:rPr lang="en-US" altLang="zh-CN" sz="1200" kern="0" dirty="0">
                <a:solidFill>
                  <a:srgbClr val="000000"/>
                </a:solidFill>
                <a:latin typeface="Times New Roman" panose="02020603050405020304" charset="0"/>
                <a:cs typeface="Times New Roman" panose="02020603050405020304" charset="0"/>
              </a:rPr>
              <a:t>Ahmed, M., Seraj, R., &amp; Islam, S. M. S. (2020). The k-means algorithm: A comprehensive survey and performance evaluation. Electronics, 9(8), 1295.</a:t>
            </a:r>
            <a:endParaRPr lang="en-US" altLang="zh-CN" sz="1200" kern="0" dirty="0">
              <a:solidFill>
                <a:srgbClr val="000000"/>
              </a:solidFill>
              <a:latin typeface="Times New Roman" panose="02020603050405020304" charset="0"/>
              <a:cs typeface="Times New Roman" panose="02020603050405020304" charset="0"/>
            </a:endParaRPr>
          </a:p>
          <a:p>
            <a:pPr marL="228600" indent="-228600">
              <a:lnSpc>
                <a:spcPct val="150000"/>
              </a:lnSpc>
              <a:buSzPct val="100000"/>
              <a:buFont typeface="Arial" panose="020B0604020202020204"/>
              <a:buChar char="•"/>
              <a:defRPr sz="1800" b="0" i="0" u="none" strike="noStrike" kern="0" cap="none" spc="0" baseline="0">
                <a:solidFill>
                  <a:srgbClr val="000000"/>
                </a:solidFill>
                <a:uFillTx/>
              </a:defRPr>
            </a:pPr>
            <a:r>
              <a:rPr lang="en-MY" altLang="zh-CN" sz="1200" kern="0" dirty="0">
                <a:solidFill>
                  <a:srgbClr val="000000"/>
                </a:solidFill>
                <a:latin typeface="Times New Roman" panose="02020603050405020304" charset="0"/>
                <a:cs typeface="Times New Roman" panose="02020603050405020304" charset="0"/>
              </a:rPr>
              <a:t>[4]</a:t>
            </a:r>
            <a:r>
              <a:rPr lang="en-US" altLang="en-MY" sz="1200" kern="0" dirty="0">
                <a:solidFill>
                  <a:srgbClr val="000000"/>
                </a:solidFill>
                <a:latin typeface="Times New Roman" panose="02020603050405020304" charset="0"/>
                <a:cs typeface="Times New Roman" panose="02020603050405020304" charset="0"/>
              </a:rPr>
              <a:t> </a:t>
            </a:r>
            <a:r>
              <a:rPr lang="en-US" altLang="zh-CN" sz="1200" kern="0" dirty="0">
                <a:solidFill>
                  <a:srgbClr val="000000"/>
                </a:solidFill>
                <a:latin typeface="Times New Roman" panose="02020603050405020304" charset="0"/>
                <a:cs typeface="Times New Roman" panose="02020603050405020304" charset="0"/>
              </a:rPr>
              <a:t>Dieterich, J. (1994). A constitutive law for rate of earthquake production and its application to earthquake clustering. Journal of Geophysical Research: Solid Earth, 99(B2), 2601-2618.</a:t>
            </a:r>
            <a:endParaRPr lang="en-US" altLang="zh-CN" sz="1200" kern="0" dirty="0">
              <a:solidFill>
                <a:srgbClr val="000000"/>
              </a:solidFill>
              <a:latin typeface="Times New Roman" panose="02020603050405020304" charset="0"/>
              <a:cs typeface="Times New Roman" panose="02020603050405020304" charset="0"/>
            </a:endParaRPr>
          </a:p>
          <a:p>
            <a:pPr marL="228600" indent="-228600">
              <a:lnSpc>
                <a:spcPct val="150000"/>
              </a:lnSpc>
              <a:buSzPct val="100000"/>
              <a:buFont typeface="Arial" panose="020B0604020202020204"/>
              <a:buChar char="•"/>
              <a:defRPr sz="1800" b="0" i="0" u="none" strike="noStrike" kern="0" cap="none" spc="0" baseline="0">
                <a:solidFill>
                  <a:srgbClr val="000000"/>
                </a:solidFill>
                <a:uFillTx/>
              </a:defRPr>
            </a:pPr>
            <a:r>
              <a:rPr lang="en-MY" altLang="zh-CN" sz="1200" kern="0" dirty="0">
                <a:solidFill>
                  <a:srgbClr val="000000"/>
                </a:solidFill>
                <a:latin typeface="Times New Roman" panose="02020603050405020304" charset="0"/>
                <a:cs typeface="Times New Roman" panose="02020603050405020304" charset="0"/>
              </a:rPr>
              <a:t>[5]</a:t>
            </a:r>
            <a:r>
              <a:rPr lang="en-US" altLang="en-MY" sz="1200" kern="0" dirty="0">
                <a:solidFill>
                  <a:srgbClr val="000000"/>
                </a:solidFill>
                <a:latin typeface="Times New Roman" panose="02020603050405020304" charset="0"/>
                <a:cs typeface="Times New Roman" panose="02020603050405020304" charset="0"/>
              </a:rPr>
              <a:t> </a:t>
            </a:r>
            <a:r>
              <a:rPr lang="en-US" altLang="zh-CN" sz="1200" kern="0" dirty="0">
                <a:solidFill>
                  <a:srgbClr val="000000"/>
                </a:solidFill>
                <a:latin typeface="Times New Roman" panose="02020603050405020304" charset="0"/>
                <a:cs typeface="Times New Roman" panose="02020603050405020304" charset="0"/>
              </a:rPr>
              <a:t>Jufriansah, A., Pramudya, Y., Khusnani, A., &amp; Saputra, S. (2021). Analysis of earthquake activity in Indonesia by clustering method. Journal of Physics: Theories and Applications, 5(2), 92.</a:t>
            </a:r>
            <a:endParaRPr lang="en-US" altLang="zh-CN" sz="1200" kern="0" dirty="0">
              <a:solidFill>
                <a:srgbClr val="000000"/>
              </a:solidFill>
              <a:latin typeface="Times New Roman" panose="02020603050405020304" charset="0"/>
              <a:cs typeface="Times New Roman" panose="02020603050405020304" charset="0"/>
            </a:endParaRPr>
          </a:p>
          <a:p>
            <a:pPr marL="228600" indent="-228600">
              <a:lnSpc>
                <a:spcPct val="150000"/>
              </a:lnSpc>
              <a:buSzPct val="100000"/>
              <a:buFont typeface="Arial" panose="020B0604020202020204"/>
              <a:buChar char="•"/>
              <a:defRPr sz="1800" b="0" i="0" u="none" strike="noStrike" kern="0" cap="none" spc="0" baseline="0">
                <a:solidFill>
                  <a:srgbClr val="000000"/>
                </a:solidFill>
                <a:uFillTx/>
              </a:defRPr>
            </a:pPr>
            <a:r>
              <a:rPr lang="en-MY" altLang="zh-CN" sz="1200" kern="0" dirty="0">
                <a:solidFill>
                  <a:srgbClr val="000000"/>
                </a:solidFill>
                <a:latin typeface="Times New Roman" panose="02020603050405020304" charset="0"/>
                <a:cs typeface="Times New Roman" panose="02020603050405020304" charset="0"/>
              </a:rPr>
              <a:t>[6]</a:t>
            </a:r>
            <a:r>
              <a:rPr lang="en-US" altLang="en-MY" sz="1200" kern="0" dirty="0">
                <a:solidFill>
                  <a:srgbClr val="000000"/>
                </a:solidFill>
                <a:latin typeface="Times New Roman" panose="02020603050405020304" charset="0"/>
                <a:cs typeface="Times New Roman" panose="02020603050405020304" charset="0"/>
              </a:rPr>
              <a:t> </a:t>
            </a:r>
            <a:r>
              <a:rPr lang="en-US" altLang="zh-CN" sz="1200" kern="0" dirty="0">
                <a:solidFill>
                  <a:srgbClr val="000000"/>
                </a:solidFill>
                <a:latin typeface="Times New Roman" panose="02020603050405020304" charset="0"/>
                <a:cs typeface="Times New Roman" panose="02020603050405020304" charset="0"/>
              </a:rPr>
              <a:t>Ismail, N. H., Ahmad, N., Mohamed, N. A., &amp; Tahar, M. R. (2021). Analysis of Geomagnetic A. Sains Malaysiana, 50(4), 1157-1164.</a:t>
            </a:r>
            <a:endParaRPr lang="en-US" altLang="zh-CN" sz="1200" kern="0" dirty="0">
              <a:solidFill>
                <a:srgbClr val="000000"/>
              </a:solidFill>
              <a:latin typeface="Times New Roman" panose="02020603050405020304" charset="0"/>
              <a:cs typeface="Times New Roman" panose="02020603050405020304" charset="0"/>
            </a:endParaRPr>
          </a:p>
          <a:p>
            <a:pPr marL="228600" indent="-228600">
              <a:lnSpc>
                <a:spcPct val="150000"/>
              </a:lnSpc>
              <a:buSzPct val="100000"/>
              <a:buFont typeface="Arial" panose="020B0604020202020204"/>
              <a:buChar char="•"/>
              <a:defRPr sz="1800" b="0" i="0" u="none" strike="noStrike" kern="0" cap="none" spc="0" baseline="0">
                <a:solidFill>
                  <a:srgbClr val="000000"/>
                </a:solidFill>
                <a:uFillTx/>
              </a:defRPr>
            </a:pPr>
            <a:r>
              <a:rPr lang="en-MY" altLang="zh-CN" sz="1200" kern="0" dirty="0">
                <a:solidFill>
                  <a:srgbClr val="000000"/>
                </a:solidFill>
                <a:latin typeface="Times New Roman" panose="02020603050405020304" charset="0"/>
                <a:cs typeface="Times New Roman" panose="02020603050405020304" charset="0"/>
              </a:rPr>
              <a:t>[7]</a:t>
            </a:r>
            <a:r>
              <a:rPr lang="en-US" altLang="en-MY" sz="1200" kern="0" dirty="0">
                <a:solidFill>
                  <a:srgbClr val="000000"/>
                </a:solidFill>
                <a:latin typeface="Times New Roman" panose="02020603050405020304" charset="0"/>
                <a:cs typeface="Times New Roman" panose="02020603050405020304" charset="0"/>
              </a:rPr>
              <a:t> </a:t>
            </a:r>
            <a:r>
              <a:rPr lang="en-US" altLang="zh-CN" sz="1200" kern="0" dirty="0">
                <a:solidFill>
                  <a:srgbClr val="000000"/>
                </a:solidFill>
                <a:latin typeface="Times New Roman" panose="02020603050405020304" charset="0"/>
                <a:cs typeface="Times New Roman" panose="02020603050405020304" charset="0"/>
              </a:rPr>
              <a:t>Novianti, P., Setyorini, D., &amp; Rafflesia, U. (2017). K-Means cluster analysis in earthquake epicenter clustering. International Journal of Advances in Intelligent Informatics, 3(2), 81-89.</a:t>
            </a:r>
            <a:endParaRPr lang="en-US" altLang="zh-CN" sz="1200" kern="0" dirty="0">
              <a:solidFill>
                <a:srgbClr val="000000"/>
              </a:solidFill>
              <a:latin typeface="Times New Roman" panose="02020603050405020304" charset="0"/>
              <a:cs typeface="Times New Roman" panose="02020603050405020304" charset="0"/>
            </a:endParaRPr>
          </a:p>
          <a:p>
            <a:pPr marL="228600" indent="-228600">
              <a:lnSpc>
                <a:spcPct val="150000"/>
              </a:lnSpc>
              <a:buSzPct val="100000"/>
              <a:buFont typeface="Arial" panose="020B0604020202020204"/>
              <a:buChar char="•"/>
              <a:defRPr sz="1800" b="0" i="0" u="none" strike="noStrike" kern="0" cap="none" spc="0" baseline="0">
                <a:solidFill>
                  <a:srgbClr val="000000"/>
                </a:solidFill>
                <a:uFillTx/>
              </a:defRPr>
            </a:pPr>
            <a:r>
              <a:rPr lang="en-MY" altLang="zh-CN" sz="1200" kern="0" dirty="0">
                <a:solidFill>
                  <a:srgbClr val="000000"/>
                </a:solidFill>
                <a:latin typeface="Times New Roman" panose="02020603050405020304" charset="0"/>
                <a:cs typeface="Times New Roman" panose="02020603050405020304" charset="0"/>
              </a:rPr>
              <a:t>[8]</a:t>
            </a:r>
            <a:r>
              <a:rPr lang="en-US" altLang="en-MY" sz="1200" kern="0" dirty="0">
                <a:solidFill>
                  <a:srgbClr val="000000"/>
                </a:solidFill>
                <a:latin typeface="Times New Roman" panose="02020603050405020304" charset="0"/>
                <a:cs typeface="Times New Roman" panose="02020603050405020304" charset="0"/>
              </a:rPr>
              <a:t> </a:t>
            </a:r>
            <a:r>
              <a:rPr lang="en-US" altLang="zh-CN" sz="1200" kern="0" dirty="0">
                <a:solidFill>
                  <a:srgbClr val="000000"/>
                </a:solidFill>
                <a:latin typeface="Times New Roman" panose="02020603050405020304" charset="0"/>
                <a:cs typeface="Times New Roman" panose="02020603050405020304" charset="0"/>
              </a:rPr>
              <a:t>Park, H.-S., &amp; Jun, C.-H. (2009). A simple and fast algorithm for K-medoids clustering. Expert Systems with Applications, 36(2), 3336-3341.</a:t>
            </a:r>
            <a:endParaRPr lang="en-US" altLang="zh-CN" sz="1200" kern="0" dirty="0">
              <a:solidFill>
                <a:srgbClr val="000000"/>
              </a:solidFill>
              <a:latin typeface="Times New Roman" panose="02020603050405020304" charset="0"/>
              <a:cs typeface="Times New Roman" panose="0202060305040502030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5107940" y="3731895"/>
            <a:ext cx="3980180" cy="859790"/>
          </a:xfrm>
          <a:prstGeom prst="rect">
            <a:avLst/>
          </a:prstGeom>
          <a:noFill/>
        </p:spPr>
        <p:txBody>
          <a:bodyPr wrap="square" rtlCol="0" anchor="t"/>
          <a:lstStyle/>
          <a:p>
            <a:pPr marL="0" indent="0">
              <a:buNone/>
            </a:pPr>
            <a:r>
              <a:rPr lang="en-US" altLang="zh-CN" sz="24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Presenter</a:t>
            </a:r>
            <a:r>
              <a:rPr lang="zh-CN" altLang="en-US" sz="24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a:t>
            </a:r>
            <a:r>
              <a:rPr lang="en-US" altLang="zh-CN" sz="24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XIAXUAN YOU</a:t>
            </a:r>
            <a:endParaRPr lang="en-US" altLang="zh-CN" sz="24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a:p>
            <a:pPr marL="0" indent="0">
              <a:buNone/>
            </a:pPr>
            <a:r>
              <a:rPr lang="en-US" altLang="zh-CN" sz="24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Time</a:t>
            </a:r>
            <a:r>
              <a:rPr lang="zh-CN" altLang="en-US" sz="24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a:t>
            </a:r>
            <a:r>
              <a:rPr lang="en-US" altLang="zh-CN" sz="24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1</a:t>
            </a:r>
            <a:r>
              <a:rPr lang="en-US" altLang="zh-CN" sz="2400" b="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/20/2025</a:t>
            </a:r>
            <a:endParaRPr lang="en-US" sz="2400" dirty="0"/>
          </a:p>
        </p:txBody>
      </p:sp>
      <p:sp>
        <p:nvSpPr>
          <p:cNvPr id="3" name="Text 1"/>
          <p:cNvSpPr/>
          <p:nvPr/>
        </p:nvSpPr>
        <p:spPr>
          <a:xfrm>
            <a:off x="5226437" y="2243358"/>
            <a:ext cx="3395663" cy="1033463"/>
          </a:xfrm>
          <a:prstGeom prst="rect">
            <a:avLst/>
          </a:prstGeom>
          <a:noFill/>
        </p:spPr>
        <p:txBody>
          <a:bodyPr wrap="square" rtlCol="0" anchor="t"/>
          <a:lstStyle/>
          <a:p>
            <a:pPr algn="ctr" eaLnBrk="1" hangingPunct="1">
              <a:lnSpc>
                <a:spcPct val="120000"/>
              </a:lnSpc>
              <a:spcBef>
                <a:spcPct val="0"/>
              </a:spcBef>
              <a:buFontTx/>
              <a:buNone/>
            </a:pPr>
            <a:r>
              <a:rPr lang="en-US" altLang="zh-CN" sz="4400" b="1" i="1" dirty="0">
                <a:latin typeface="Times New Roman" panose="02020603050405020304" charset="0"/>
                <a:ea typeface="+mj-ea"/>
                <a:cs typeface="Times New Roman" panose="02020603050405020304" charset="0"/>
                <a:sym typeface="Century Gothic" panose="020B0502020202020204" pitchFamily="34" charset="0"/>
              </a:rPr>
              <a:t>Thank You!</a:t>
            </a:r>
            <a:endParaRPr lang="zh-CN" altLang="en-US" sz="4400" dirty="0">
              <a:latin typeface="Times New Roman" panose="02020603050405020304" charset="0"/>
              <a:ea typeface="+mj-ea"/>
              <a:cs typeface="Times New Roman" panose="02020603050405020304" charset="0"/>
              <a:sym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98" y="4763"/>
            <a:ext cx="9144000" cy="1085850"/>
          </a:xfrm>
          <a:prstGeom prst="rect">
            <a:avLst/>
          </a:prstGeom>
        </p:spPr>
      </p:pic>
      <p:sp>
        <p:nvSpPr>
          <p:cNvPr id="3" name="Text 0"/>
          <p:cNvSpPr/>
          <p:nvPr/>
        </p:nvSpPr>
        <p:spPr>
          <a:xfrm>
            <a:off x="762000" y="138113"/>
            <a:ext cx="3318733" cy="552450"/>
          </a:xfrm>
          <a:prstGeom prst="rect">
            <a:avLst/>
          </a:prstGeom>
          <a:noFill/>
        </p:spPr>
        <p:txBody>
          <a:bodyPr wrap="square" rtlCol="0" anchor="ctr"/>
          <a:lstStyle/>
          <a:p>
            <a:pPr>
              <a:defRPr/>
            </a:pP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Introduction</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4" name="Text 1"/>
          <p:cNvSpPr/>
          <p:nvPr/>
        </p:nvSpPr>
        <p:spPr>
          <a:xfrm>
            <a:off x="762000" y="1090613"/>
            <a:ext cx="7620000" cy="2286000"/>
          </a:xfrm>
          <a:prstGeom prst="rect">
            <a:avLst/>
          </a:prstGeom>
          <a:noFill/>
        </p:spPr>
        <p:txBody>
          <a:bodyPr wrap="square" rtlCol="0" anchor="t"/>
          <a:lstStyle/>
          <a:p>
            <a:pPr algn="l">
              <a:lnSpc>
                <a:spcPct val="150000"/>
              </a:lnSpc>
              <a:buSzPct val="100000"/>
            </a:pPr>
            <a:endParaRPr lang="en-US" sz="1535" dirty="0"/>
          </a:p>
        </p:txBody>
      </p:sp>
      <p:sp>
        <p:nvSpPr>
          <p:cNvPr id="10" name="文本框 9"/>
          <p:cNvSpPr txBox="1"/>
          <p:nvPr/>
        </p:nvSpPr>
        <p:spPr>
          <a:xfrm>
            <a:off x="120015" y="1157605"/>
            <a:ext cx="8669020" cy="2999740"/>
          </a:xfrm>
          <a:prstGeom prst="rect">
            <a:avLst/>
          </a:prstGeom>
          <a:noFill/>
        </p:spPr>
        <p:txBody>
          <a:bodyPr wrap="square">
            <a:spAutoFit/>
          </a:bodyPr>
          <a:lstStyle/>
          <a:p>
            <a:pPr indent="0" algn="just" fontAlgn="auto">
              <a:lnSpc>
                <a:spcPct val="150000"/>
              </a:lnSpc>
              <a:buSzPct val="100000"/>
              <a:buFont typeface="Arial" panose="020B0604020202020204"/>
              <a:buNone/>
              <a:defRPr sz="1800" b="0" i="0" u="none" strike="noStrike" kern="0" cap="none" spc="0" baseline="0">
                <a:solidFill>
                  <a:srgbClr val="000000"/>
                </a:solidFill>
                <a:uFillTx/>
              </a:defRPr>
            </a:pPr>
            <a:r>
              <a:rPr lang="en-US" altLang="zh-CN" sz="1400" dirty="0">
                <a:latin typeface="Times New Roman" panose="02020603050405020304" charset="0"/>
                <a:cs typeface="Times New Roman" panose="02020603050405020304" charset="0"/>
              </a:rPr>
              <a:t>Indonesia sits at the heart of the Pacific Ring of Fire, where frequent tectonic interactions trigger shallow earthquakes with potentially serious impacts on local communities and infrastructure. In 2022, the Meteorology, Climatology, and Geophysics Agency</a:t>
            </a:r>
            <a:r>
              <a:rPr lang="en-US" altLang="zh-CN" sz="1400" b="1" dirty="0">
                <a:solidFill>
                  <a:srgbClr val="FF0000"/>
                </a:solidFill>
                <a:latin typeface="Times New Roman" panose="02020603050405020304" charset="0"/>
                <a:cs typeface="Times New Roman" panose="02020603050405020304" charset="0"/>
              </a:rPr>
              <a:t> </a:t>
            </a:r>
            <a:r>
              <a:rPr lang="en-US" altLang="zh-CN" sz="1400" b="1" dirty="0">
                <a:solidFill>
                  <a:schemeClr val="tx1"/>
                </a:solidFill>
                <a:latin typeface="Times New Roman" panose="02020603050405020304" charset="0"/>
                <a:cs typeface="Times New Roman" panose="02020603050405020304" charset="0"/>
              </a:rPr>
              <a:t>(BMKG)</a:t>
            </a:r>
            <a:r>
              <a:rPr lang="en-US" altLang="zh-CN" sz="1400" dirty="0">
                <a:latin typeface="Times New Roman" panose="02020603050405020304" charset="0"/>
                <a:cs typeface="Times New Roman" panose="02020603050405020304" charset="0"/>
              </a:rPr>
              <a:t> recorded 8,389 shallow </a:t>
            </a:r>
            <a:r>
              <a:rPr lang="en-US" altLang="zh-CN" sz="1400" dirty="0">
                <a:latin typeface="Times New Roman" panose="02020603050405020304" charset="0"/>
                <a:cs typeface="Times New Roman" panose="02020603050405020304" charset="0"/>
                <a:sym typeface="+mn-ea"/>
              </a:rPr>
              <a:t>(depths below 70 kilometers)</a:t>
            </a:r>
            <a:r>
              <a:rPr lang="en-US" altLang="zh-CN" sz="1400" dirty="0">
                <a:latin typeface="Times New Roman" panose="02020603050405020304" charset="0"/>
                <a:cs typeface="Times New Roman" panose="02020603050405020304" charset="0"/>
              </a:rPr>
              <a:t> earthquakes, underscoring the region’s high seismicity. Recognizing the challenges of predicting and managing these events, this study applies K-Means and K-Medoids clustering to Indonesia’s 2022 earthquake dataset, focusing on four variables: latitude, longitude, magnitude, and depth. Additionally, outlier identification highlights unusually large-magnitude events, including several in Sumatra, which experienced some of the most intense shocks. By combining clustering outcomes with an in-depth look at these extremes, the research aims to enhance our understanding of Indonesia’s seismic patterns and contribute to more effective disaster preparedness strategies.</a:t>
            </a:r>
            <a:endParaRPr lang="zh-CN" altLang="en-US" sz="1400" dirty="0">
              <a:solidFill>
                <a:srgbClr val="FF0000"/>
              </a:solidFill>
              <a:latin typeface="Times New Roman" panose="02020603050405020304" charset="0"/>
              <a:cs typeface="Times New Roman" panose="0202060305040502030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733550" y="1366838"/>
            <a:ext cx="1291752" cy="1371498"/>
          </a:xfrm>
          <a:prstGeom prst="rect">
            <a:avLst/>
          </a:prstGeom>
          <a:noFill/>
        </p:spPr>
        <p:txBody>
          <a:bodyPr wrap="square" rtlCol="0" anchor="t"/>
          <a:lstStyle/>
          <a:p>
            <a:pPr marL="0" indent="0">
              <a:buNone/>
            </a:pPr>
            <a:r>
              <a:rPr lang="en-US" sz="5400" b="1" dirty="0">
                <a:solidFill>
                  <a:srgbClr val="9B6800"/>
                </a:solidFill>
                <a:latin typeface="Times New Roman" panose="02020603050405020304" charset="0"/>
                <a:ea typeface="Noto Sans SC" pitchFamily="34" charset="-122"/>
                <a:cs typeface="Times New Roman" panose="02020603050405020304" charset="0"/>
              </a:rPr>
              <a:t>02</a:t>
            </a:r>
            <a:endParaRPr lang="en-US" sz="5400" dirty="0">
              <a:latin typeface="Times New Roman" panose="02020603050405020304" charset="0"/>
              <a:cs typeface="Times New Roman" panose="02020603050405020304" charset="0"/>
            </a:endParaRPr>
          </a:p>
        </p:txBody>
      </p:sp>
      <p:sp>
        <p:nvSpPr>
          <p:cNvPr id="3" name="Text 1"/>
          <p:cNvSpPr/>
          <p:nvPr/>
        </p:nvSpPr>
        <p:spPr>
          <a:xfrm>
            <a:off x="3605213" y="1719263"/>
            <a:ext cx="4982528" cy="1704975"/>
          </a:xfrm>
          <a:prstGeom prst="rect">
            <a:avLst/>
          </a:prstGeom>
          <a:noFill/>
        </p:spPr>
        <p:txBody>
          <a:bodyPr wrap="square" rtlCol="0" anchor="ctr"/>
          <a:lstStyle/>
          <a:p>
            <a:r>
              <a:rPr lang="en-US" altLang="zh-CN" sz="44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Literature</a:t>
            </a:r>
            <a:r>
              <a:rPr lang="zh-CN" altLang="en-US" sz="44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 </a:t>
            </a:r>
            <a:r>
              <a:rPr lang="en-US" altLang="zh-CN" sz="44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review</a:t>
            </a:r>
            <a:endParaRPr lang="en-US" altLang="zh-CN" sz="44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1" descr="preencoded.png"/>
          <p:cNvPicPr>
            <a:picLocks noChangeAspect="1"/>
          </p:cNvPicPr>
          <p:nvPr/>
        </p:nvPicPr>
        <p:blipFill>
          <a:blip r:embed="rId1">
            <a:alphaModFix amt="54000"/>
            <a:extLst>
              <a:ext uri="{96DAC541-7B7A-43D3-8B79-37D633B846F1}">
                <asvg:svgBlip xmlns:asvg="http://schemas.microsoft.com/office/drawing/2016/SVG/main" r:embed="rId2"/>
              </a:ext>
            </a:extLst>
          </a:blip>
          <a:stretch>
            <a:fillRect/>
          </a:stretch>
        </p:blipFill>
        <p:spPr>
          <a:xfrm>
            <a:off x="1524000" y="1182734"/>
            <a:ext cx="7620000" cy="3410185"/>
          </a:xfrm>
          <a:prstGeom prst="rect">
            <a:avLst/>
          </a:prstGeom>
        </p:spPr>
      </p:pic>
      <p:pic>
        <p:nvPicPr>
          <p:cNvPr id="2" name="Image 0" descr="https://assets.mindshow.fun/themes/yellow_repeating_geometric_texture_20220622/Content-title-bg.svg"/>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0"/>
            <a:ext cx="9144000" cy="1182734"/>
          </a:xfrm>
          <a:prstGeom prst="rect">
            <a:avLst/>
          </a:prstGeom>
        </p:spPr>
      </p:pic>
      <p:sp>
        <p:nvSpPr>
          <p:cNvPr id="3" name="Text 0"/>
          <p:cNvSpPr/>
          <p:nvPr/>
        </p:nvSpPr>
        <p:spPr>
          <a:xfrm>
            <a:off x="762000" y="138113"/>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Literature</a:t>
            </a:r>
            <a:r>
              <a:rPr lang="zh-CN" altLang="en-US"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Review</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p:txBody>
      </p:sp>
      <p:sp>
        <p:nvSpPr>
          <p:cNvPr id="4" name="Text 1"/>
          <p:cNvSpPr/>
          <p:nvPr/>
        </p:nvSpPr>
        <p:spPr>
          <a:xfrm>
            <a:off x="70187" y="829087"/>
            <a:ext cx="8632114" cy="4117899"/>
          </a:xfrm>
          <a:prstGeom prst="rect">
            <a:avLst/>
          </a:prstGeom>
          <a:noFill/>
        </p:spPr>
        <p:txBody>
          <a:bodyPr wrap="square" rtlCol="0" anchor="t"/>
          <a:lstStyle/>
          <a:p>
            <a:pPr marL="342900" indent="-342900" algn="just" fontAlgn="auto">
              <a:lnSpc>
                <a:spcPct val="150000"/>
              </a:lnSpc>
              <a:buSzPct val="100000"/>
              <a:buFontTx/>
              <a:buChar char="•"/>
            </a:pPr>
            <a:r>
              <a:rPr lang="en-US" altLang="zh-CN" sz="1400" dirty="0">
                <a:latin typeface="Times New Roman" panose="02020603050405020304" charset="0"/>
                <a:cs typeface="Times New Roman" panose="02020603050405020304" charset="0"/>
              </a:rPr>
              <a:t>Jufriansah et al. (2021) in "Analysis of Earthquake Activity in Indonesia by Clustering Method" use clustering techniques to study earthquake distribution. They find that K-Means, with a silhouette index of 0.837, outperforms DBSCAN (0.730), highlighting the effectiveness of K-Means in analyzing Indonesia's seismic activity due to tectonic plate convergence.</a:t>
            </a:r>
            <a:endParaRPr lang="en-US" altLang="zh-CN" sz="1400" dirty="0">
              <a:latin typeface="Times New Roman" panose="02020603050405020304" charset="0"/>
              <a:cs typeface="Times New Roman" panose="02020603050405020304" charset="0"/>
            </a:endParaRPr>
          </a:p>
          <a:p>
            <a:pPr marL="342900" indent="-342900" algn="just" fontAlgn="auto">
              <a:lnSpc>
                <a:spcPct val="150000"/>
              </a:lnSpc>
              <a:buSzPct val="100000"/>
              <a:buFontTx/>
              <a:buChar char="•"/>
            </a:pPr>
            <a:endParaRPr lang="en-US" altLang="zh-CN" sz="1400" dirty="0">
              <a:latin typeface="Times New Roman" panose="02020603050405020304" charset="0"/>
              <a:cs typeface="Times New Roman" panose="02020603050405020304" charset="0"/>
            </a:endParaRPr>
          </a:p>
          <a:p>
            <a:pPr marL="342900" indent="-342900" algn="just" fontAlgn="auto">
              <a:lnSpc>
                <a:spcPct val="150000"/>
              </a:lnSpc>
              <a:buSzPct val="100000"/>
              <a:buFontTx/>
              <a:buChar char="•"/>
            </a:pPr>
            <a:endParaRPr lang="en-US" altLang="zh-CN" sz="1400" dirty="0">
              <a:latin typeface="Times New Roman" panose="02020603050405020304" charset="0"/>
              <a:cs typeface="Times New Roman" panose="02020603050405020304" charset="0"/>
            </a:endParaRPr>
          </a:p>
          <a:p>
            <a:pPr marL="342900" indent="-342900" algn="just" fontAlgn="auto">
              <a:lnSpc>
                <a:spcPct val="150000"/>
              </a:lnSpc>
              <a:buSzPct val="100000"/>
              <a:buFontTx/>
              <a:buChar char="•"/>
            </a:pPr>
            <a:r>
              <a:rPr lang="en-US" altLang="zh-CN" sz="1400" dirty="0">
                <a:latin typeface="Times New Roman" panose="02020603050405020304" charset="0"/>
                <a:cs typeface="Times New Roman" panose="02020603050405020304" charset="0"/>
              </a:rPr>
              <a:t>Ismail et al. (2021) in "Analysis of Geomagnetic Ap Index and Earthquake Occurrence" explore the correlation between geomagnetic activities and seismic events. Using PCA and HCA, they find significant differences in earthquake frequency and intensity before and after major geomagnetic events. The study suggests that geomagnetic variations might influence Earth's tectonic movements, providing a foundation for future research into this relationship.</a:t>
            </a:r>
            <a:endParaRPr lang="en-US" altLang="zh-CN" sz="1400" dirty="0">
              <a:latin typeface="Times New Roman" panose="02020603050405020304" charset="0"/>
              <a:cs typeface="Times New Roman" panose="02020603050405020304" charset="0"/>
            </a:endParaRPr>
          </a:p>
          <a:p>
            <a:pPr marL="342900" indent="-342900" algn="just" fontAlgn="auto">
              <a:lnSpc>
                <a:spcPct val="150000"/>
              </a:lnSpc>
              <a:buSzPct val="100000"/>
              <a:buFontTx/>
              <a:buChar char="•"/>
            </a:pPr>
            <a:endParaRPr lang="en-US" altLang="zh-CN" sz="1400" dirty="0">
              <a:latin typeface="Times New Roman" panose="02020603050405020304" charset="0"/>
              <a:cs typeface="Times New Roman" panose="0202060305040502030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1" descr="preencoded.png"/>
          <p:cNvPicPr>
            <a:picLocks noChangeAspect="1"/>
          </p:cNvPicPr>
          <p:nvPr/>
        </p:nvPicPr>
        <p:blipFill>
          <a:blip r:embed="rId1">
            <a:alphaModFix amt="54000"/>
            <a:extLst>
              <a:ext uri="{96DAC541-7B7A-43D3-8B79-37D633B846F1}">
                <asvg:svgBlip xmlns:asvg="http://schemas.microsoft.com/office/drawing/2016/SVG/main" r:embed="rId2"/>
              </a:ext>
            </a:extLst>
          </a:blip>
          <a:stretch>
            <a:fillRect/>
          </a:stretch>
        </p:blipFill>
        <p:spPr>
          <a:xfrm>
            <a:off x="1524000" y="1182734"/>
            <a:ext cx="7620000" cy="3410185"/>
          </a:xfrm>
          <a:prstGeom prst="rect">
            <a:avLst/>
          </a:prstGeom>
        </p:spPr>
      </p:pic>
      <p:pic>
        <p:nvPicPr>
          <p:cNvPr id="2" name="Image 0" descr="https://assets.mindshow.fun/themes/yellow_repeating_geometric_texture_20220622/Content-title-bg.svg"/>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0"/>
            <a:ext cx="9144000" cy="1182734"/>
          </a:xfrm>
          <a:prstGeom prst="rect">
            <a:avLst/>
          </a:prstGeom>
        </p:spPr>
      </p:pic>
      <p:sp>
        <p:nvSpPr>
          <p:cNvPr id="3" name="Text 0"/>
          <p:cNvSpPr/>
          <p:nvPr/>
        </p:nvSpPr>
        <p:spPr>
          <a:xfrm>
            <a:off x="762000" y="138113"/>
            <a:ext cx="7901940" cy="552450"/>
          </a:xfrm>
          <a:prstGeom prst="rect">
            <a:avLst/>
          </a:prstGeom>
          <a:noFill/>
        </p:spPr>
        <p:txBody>
          <a:bodyPr wrap="square" rtlCol="0" anchor="ctr"/>
          <a:lstStyle/>
          <a:p>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Literature</a:t>
            </a:r>
            <a:r>
              <a:rPr lang="zh-CN" altLang="en-US"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 </a:t>
            </a: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Review</a:t>
            </a:r>
            <a:endPar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endParaRPr>
          </a:p>
        </p:txBody>
      </p:sp>
      <p:sp>
        <p:nvSpPr>
          <p:cNvPr id="4" name="Text 1"/>
          <p:cNvSpPr/>
          <p:nvPr/>
        </p:nvSpPr>
        <p:spPr>
          <a:xfrm>
            <a:off x="70187" y="829087"/>
            <a:ext cx="8632114" cy="4117899"/>
          </a:xfrm>
          <a:prstGeom prst="rect">
            <a:avLst/>
          </a:prstGeom>
          <a:noFill/>
        </p:spPr>
        <p:txBody>
          <a:bodyPr wrap="square" rtlCol="0" anchor="t"/>
          <a:lstStyle/>
          <a:p>
            <a:pPr marL="342900" indent="-342900" algn="just" fontAlgn="auto">
              <a:lnSpc>
                <a:spcPct val="150000"/>
              </a:lnSpc>
              <a:buSzPct val="100000"/>
              <a:buFontTx/>
              <a:buChar char="•"/>
            </a:pPr>
            <a:r>
              <a:rPr lang="en-US" altLang="zh-CN" sz="1400" dirty="0">
                <a:latin typeface="Times New Roman" panose="02020603050405020304" charset="0"/>
                <a:cs typeface="Times New Roman" panose="02020603050405020304" charset="0"/>
              </a:rPr>
              <a:t>Nur Anisah Mohamed et al. (2022), in "Introduction to Worldwide Earthquake Probability Distributions," compare the Poisson and Negative Binomial distributions for modeling earthquake occurrences. Their study finds that the Negative Binomial distribution outperforms the Poisson model, particularly for capturing variability and temporal correlations in earthquake data from 1921 to 2021, providing a more accurate fit for high-seismicity regions.</a:t>
            </a:r>
            <a:endParaRPr lang="en-US" altLang="zh-CN" sz="1400" dirty="0">
              <a:latin typeface="Times New Roman" panose="02020603050405020304" charset="0"/>
              <a:cs typeface="Times New Roman" panose="02020603050405020304" charset="0"/>
            </a:endParaRPr>
          </a:p>
          <a:p>
            <a:pPr marL="342900" indent="-342900" algn="just" fontAlgn="auto">
              <a:lnSpc>
                <a:spcPct val="150000"/>
              </a:lnSpc>
              <a:buSzPct val="100000"/>
              <a:buFontTx/>
              <a:buChar char="•"/>
            </a:pPr>
            <a:endParaRPr lang="en-US" altLang="zh-CN" sz="1400" dirty="0">
              <a:latin typeface="Times New Roman" panose="02020603050405020304" charset="0"/>
              <a:cs typeface="Times New Roman" panose="02020603050405020304" charset="0"/>
            </a:endParaRPr>
          </a:p>
          <a:p>
            <a:pPr marL="342900" indent="-342900" algn="just" fontAlgn="auto">
              <a:lnSpc>
                <a:spcPct val="150000"/>
              </a:lnSpc>
              <a:buSzPct val="100000"/>
              <a:buFontTx/>
              <a:buChar char="•"/>
            </a:pPr>
            <a:endParaRPr lang="en-US" altLang="zh-CN" sz="1400" dirty="0">
              <a:latin typeface="Times New Roman" panose="02020603050405020304" charset="0"/>
              <a:cs typeface="Times New Roman" panose="02020603050405020304" charset="0"/>
            </a:endParaRPr>
          </a:p>
          <a:p>
            <a:pPr marL="342900" indent="-342900" algn="just" fontAlgn="auto">
              <a:lnSpc>
                <a:spcPct val="150000"/>
              </a:lnSpc>
              <a:buSzPct val="100000"/>
              <a:buFontTx/>
              <a:buChar char="•"/>
            </a:pPr>
            <a:r>
              <a:rPr lang="en-US" altLang="zh-CN" sz="1400" dirty="0">
                <a:latin typeface="Times New Roman" panose="02020603050405020304" charset="0"/>
                <a:cs typeface="Times New Roman" panose="02020603050405020304" charset="0"/>
              </a:rPr>
              <a:t>Chen et al. (2022) use K-Means clustering to analyze earthquakes over 5.0 magnitude in China (2005- 2020). They identify high seismic activity in southeastern and western China, with a significant concentration in Taiwan and the Xinjiang-Tibet-Qinghai-Sichuan-Yunnan corridor, highlighting the peak activity in 2008 due to the Wenchuan earthquake.</a:t>
            </a:r>
            <a:endParaRPr lang="en-US" altLang="zh-CN" sz="1400" dirty="0">
              <a:latin typeface="Times New Roman" panose="02020603050405020304" charset="0"/>
              <a:cs typeface="Times New Roman" panose="0202060305040502030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733550" y="1366838"/>
            <a:ext cx="1262569" cy="1415273"/>
          </a:xfrm>
          <a:prstGeom prst="rect">
            <a:avLst/>
          </a:prstGeom>
          <a:noFill/>
        </p:spPr>
        <p:txBody>
          <a:bodyPr wrap="square" rtlCol="0" anchor="t"/>
          <a:lstStyle/>
          <a:p>
            <a:pPr marL="0" indent="0">
              <a:buNone/>
            </a:pPr>
            <a:r>
              <a:rPr lang="en-US" sz="5400" b="1" dirty="0">
                <a:solidFill>
                  <a:srgbClr val="9B6800"/>
                </a:solidFill>
                <a:latin typeface="Times New Roman" panose="02020603050405020304" charset="0"/>
                <a:ea typeface="Noto Sans SC" pitchFamily="34" charset="-122"/>
                <a:cs typeface="Times New Roman" panose="02020603050405020304" charset="0"/>
              </a:rPr>
              <a:t>03</a:t>
            </a:r>
            <a:endParaRPr lang="en-US" sz="5400" dirty="0">
              <a:latin typeface="Times New Roman" panose="02020603050405020304" charset="0"/>
              <a:cs typeface="Times New Roman" panose="02020603050405020304" charset="0"/>
            </a:endParaRPr>
          </a:p>
        </p:txBody>
      </p:sp>
      <p:sp>
        <p:nvSpPr>
          <p:cNvPr id="3" name="Text 1"/>
          <p:cNvSpPr/>
          <p:nvPr/>
        </p:nvSpPr>
        <p:spPr>
          <a:xfrm>
            <a:off x="3605213" y="1719263"/>
            <a:ext cx="4982528" cy="1704975"/>
          </a:xfrm>
          <a:prstGeom prst="rect">
            <a:avLst/>
          </a:prstGeom>
          <a:noFill/>
        </p:spPr>
        <p:txBody>
          <a:bodyPr wrap="square" rtlCol="0" anchor="ctr"/>
          <a:lstStyle/>
          <a:p>
            <a:pPr marL="0" indent="0" algn="l">
              <a:buNone/>
            </a:pPr>
            <a:r>
              <a:rPr lang="en-US" altLang="zh-CN" sz="4400" b="1" i="1" dirty="0">
                <a:latin typeface="Times New Roman" panose="02020603050405020304" charset="0"/>
                <a:ea typeface="思源黑体 CN Normal" panose="020B0400000000000000" pitchFamily="34" charset="-122"/>
                <a:cs typeface="Times New Roman" panose="02020603050405020304" charset="0"/>
                <a:sym typeface="Century Gothic" panose="020B0502020202020204" pitchFamily="34" charset="0"/>
              </a:rPr>
              <a:t>Problem statement</a:t>
            </a:r>
            <a:endParaRPr lang="en-US" altLang="zh-CN" sz="4400" b="1" i="1" dirty="0">
              <a:latin typeface="Times New Roman" panose="02020603050405020304" charset="0"/>
              <a:ea typeface="思源黑体 CN Normal" panose="020B0400000000000000" pitchFamily="34" charset="-122"/>
              <a:cs typeface="Times New Roman" panose="0202060305040502030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assets.mindshow.fun/themes/yellow_repeating_geometric_texture_20220622/Content-title-bg.sv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0" cy="1085850"/>
          </a:xfrm>
          <a:prstGeom prst="rect">
            <a:avLst/>
          </a:prstGeom>
        </p:spPr>
      </p:pic>
      <p:sp>
        <p:nvSpPr>
          <p:cNvPr id="3" name="Text 0"/>
          <p:cNvSpPr/>
          <p:nvPr/>
        </p:nvSpPr>
        <p:spPr>
          <a:xfrm>
            <a:off x="762000" y="138113"/>
            <a:ext cx="7901940" cy="552450"/>
          </a:xfrm>
          <a:prstGeom prst="rect">
            <a:avLst/>
          </a:prstGeom>
          <a:noFill/>
        </p:spPr>
        <p:txBody>
          <a:bodyPr wrap="square" rtlCol="0" anchor="ctr"/>
          <a:lstStyle/>
          <a:p>
            <a:pPr marR="0" lvl="0" fontAlgn="auto">
              <a:lnSpc>
                <a:spcPct val="100000"/>
              </a:lnSpc>
              <a:spcBef>
                <a:spcPts val="0"/>
              </a:spcBef>
              <a:spcAft>
                <a:spcPts val="0"/>
              </a:spcAft>
              <a:buClrTx/>
              <a:buSzTx/>
              <a:defRPr/>
            </a:pPr>
            <a:r>
              <a:rPr lang="en-US" altLang="zh-CN"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rPr>
              <a:t>Problem statement</a:t>
            </a:r>
            <a:endParaRPr lang="en-US" sz="2400" b="1" i="1" dirty="0">
              <a:solidFill>
                <a:schemeClr val="bg1"/>
              </a:solidFill>
              <a:latin typeface="Times New Roman" panose="02020603050405020304" charset="0"/>
              <a:ea typeface="思源黑体 CN Normal" panose="020B0400000000000000" pitchFamily="34" charset="-122"/>
              <a:cs typeface="Times New Roman" panose="02020603050405020304" charset="0"/>
            </a:endParaRPr>
          </a:p>
        </p:txBody>
      </p:sp>
      <p:sp>
        <p:nvSpPr>
          <p:cNvPr id="5" name="Text 1"/>
          <p:cNvSpPr/>
          <p:nvPr/>
        </p:nvSpPr>
        <p:spPr>
          <a:xfrm>
            <a:off x="200660" y="956310"/>
            <a:ext cx="8472170" cy="4050030"/>
          </a:xfrm>
          <a:prstGeom prst="rect">
            <a:avLst/>
          </a:prstGeom>
          <a:noFill/>
        </p:spPr>
        <p:txBody>
          <a:bodyPr wrap="square" rtlCol="0" anchor="t"/>
          <a:lstStyle/>
          <a:p>
            <a:pPr indent="0" algn="just" fontAlgn="auto">
              <a:lnSpc>
                <a:spcPct val="125000"/>
              </a:lnSpc>
              <a:buFont typeface="Arial" panose="020B0604020202020204" pitchFamily="34" charset="0"/>
              <a:buNone/>
            </a:pPr>
            <a:r>
              <a:rPr lang="en-US" altLang="zh-CN" dirty="0">
                <a:solidFill>
                  <a:schemeClr val="tx1"/>
                </a:solidFill>
                <a:latin typeface="Times New Roman" panose="02020603050405020304" charset="0"/>
                <a:cs typeface="Times New Roman" panose="02020603050405020304" charset="0"/>
              </a:rPr>
              <a:t>Indonesia, located on the Pacific Ring of Fire, faces frequent shallow earthquakes that threaten lives, infrastructure, and economic stability. Despite research efforts, such as Ismail et al. (2021), which found no link between solar activity and seismic events, the relationship between magnitude, depth, and location in Indonesian earthquakes remains unclear. Current classification methods fall short in identifying high-risk zones or predicting quake intensity, resulting in insufficient warning systems and heavy losses. To address these challenges, this study leverages clustering techniques, including K-Means, K-Medoids, and silhouette-based evaluations, to improve earthquake classification and support more effective disaster preparedness.</a:t>
            </a:r>
            <a:endParaRPr lang="en-US" altLang="zh-CN" dirty="0">
              <a:solidFill>
                <a:schemeClr val="tx1"/>
              </a:solidFill>
              <a:latin typeface="Times New Roman" panose="02020603050405020304" charset="0"/>
              <a:cs typeface="Times New Roman" panose="02020603050405020304" charset="0"/>
            </a:endParaRPr>
          </a:p>
        </p:txBody>
      </p:sp>
    </p:spTree>
  </p:cSld>
  <p:clrMapOvr>
    <a:masterClrMapping/>
  </p:clrMapOvr>
</p:sld>
</file>

<file path=ppt/tags/tag1.xml><?xml version="1.0" encoding="utf-8"?>
<p:tagLst xmlns:p="http://schemas.openxmlformats.org/presentationml/2006/main">
  <p:tag name="KSO_WM_DIAGRAM_VIRTUALLY_FRAME" val="{&quot;height&quot;:187.82496062992126,&quot;left&quot;:4.3,&quot;top&quot;:221.05,&quot;width&quot;:691.05}"/>
</p:tagLst>
</file>

<file path=ppt/tags/tag2.xml><?xml version="1.0" encoding="utf-8"?>
<p:tagLst xmlns:p="http://schemas.openxmlformats.org/presentationml/2006/main">
  <p:tag name="KSO_WM_DIAGRAM_VIRTUALLY_FRAME" val="{&quot;height&quot;:187.82496062992126,&quot;left&quot;:4.3,&quot;top&quot;:221.05,&quot;width&quot;:691.05}"/>
</p:tagLst>
</file>

<file path=ppt/tags/tag3.xml><?xml version="1.0" encoding="utf-8"?>
<p:tagLst xmlns:p="http://schemas.openxmlformats.org/presentationml/2006/main">
  <p:tag name="KSO_WM_DIAGRAM_VIRTUALLY_FRAME" val="{&quot;height&quot;:187.82496062992126,&quot;left&quot;:4.3,&quot;top&quot;:221.05,&quot;width&quot;:691.05}"/>
</p:tagLst>
</file>

<file path=ppt/tags/tag4.xml><?xml version="1.0" encoding="utf-8"?>
<p:tagLst xmlns:p="http://schemas.openxmlformats.org/presentationml/2006/main">
  <p:tag name="KSO_WM_DIAGRAM_VIRTUALLY_FRAME" val="{&quot;height&quot;:187.82496062992126,&quot;left&quot;:4.3,&quot;top&quot;:221.05,&quot;width&quot;:691.05}"/>
</p:tagLst>
</file>

<file path=ppt/tags/tag5.xml><?xml version="1.0" encoding="utf-8"?>
<p:tagLst xmlns:p="http://schemas.openxmlformats.org/presentationml/2006/main">
  <p:tag name="KSO_WM_DIAGRAM_VIRTUALLY_FRAME" val="{&quot;height&quot;:187.62496062992128,&quot;left&quot;:4.3,&quot;top&quot;:221.25,&quot;width&quot;:691.05}"/>
</p:tagLst>
</file>

<file path=ppt/tags/tag6.xml><?xml version="1.0" encoding="utf-8"?>
<p:tagLst xmlns:p="http://schemas.openxmlformats.org/presentationml/2006/main">
  <p:tag name="KSO_WM_DIAGRAM_VIRTUALLY_FRAME" val="{&quot;height&quot;:187.62496062992128,&quot;left&quot;:4.3,&quot;top&quot;:221.25,&quot;width&quot;:691.05}"/>
</p:tagLst>
</file>

<file path=ppt/tags/tag7.xml><?xml version="1.0" encoding="utf-8"?>
<p:tagLst xmlns:p="http://schemas.openxmlformats.org/presentationml/2006/main">
  <p:tag name="KSO_WM_DIAGRAM_VIRTUALLY_FRAME" val="{&quot;height&quot;:187.62496062992128,&quot;left&quot;:4.3,&quot;top&quot;:221.25,&quot;width&quot;:691.05}"/>
</p:tagLst>
</file>

<file path=ppt/tags/tag8.xml><?xml version="1.0" encoding="utf-8"?>
<p:tagLst xmlns:p="http://schemas.openxmlformats.org/presentationml/2006/main">
  <p:tag name="KSO_WM_DIAGRAM_VIRTUALLY_FRAME" val="{&quot;height&quot;:187.62496062992128,&quot;left&quot;:4.3,&quot;top&quot;:221.25,&quot;width&quot;:691.0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15608</Words>
  <Application>WPS 演示</Application>
  <PresentationFormat>全屏显示(16:9)</PresentationFormat>
  <Paragraphs>219</Paragraphs>
  <Slides>39</Slides>
  <Notes>36</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39</vt:i4>
      </vt:variant>
    </vt:vector>
  </HeadingPairs>
  <TitlesOfParts>
    <vt:vector size="60" baseType="lpstr">
      <vt:lpstr>Arial</vt:lpstr>
      <vt:lpstr>宋体</vt:lpstr>
      <vt:lpstr>Wingdings</vt:lpstr>
      <vt:lpstr>Noto Sans SC</vt:lpstr>
      <vt:lpstr>Times New Roman</vt:lpstr>
      <vt:lpstr>思源黑体 CN Normal</vt:lpstr>
      <vt:lpstr>Century Gothic</vt:lpstr>
      <vt:lpstr>Noto Sans SC</vt:lpstr>
      <vt:lpstr>Fattana</vt:lpstr>
      <vt:lpstr>Noto Sans SC</vt:lpstr>
      <vt:lpstr>黑体</vt:lpstr>
      <vt:lpstr>Arial</vt:lpstr>
      <vt:lpstr>等线</vt:lpstr>
      <vt:lpstr>Calibri</vt:lpstr>
      <vt:lpstr>微软雅黑</vt:lpstr>
      <vt:lpstr>Arial Unicode MS</vt:lpstr>
      <vt:lpstr>Söhne</vt:lpstr>
      <vt:lpstr>Times New Roman</vt:lpstr>
      <vt:lpstr>MingLiU-ExtB</vt:lpstr>
      <vt:lpstr>等线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Sparse estimation of a covariance matrix</dc:title>
  <dc:creator>Li Jiacheng22079234</dc:creator>
  <dc:subject>SUBTITLE HERE</dc:subject>
  <cp:lastModifiedBy>尤夏轩</cp:lastModifiedBy>
  <cp:revision>189</cp:revision>
  <dcterms:created xsi:type="dcterms:W3CDTF">2023-10-30T01:55:00Z</dcterms:created>
  <dcterms:modified xsi:type="dcterms:W3CDTF">2025-01-24T12:47:59Z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09C7433589C745108CC09E8374D1902B_12</vt:lpwstr>
  </property>
  <property fmtid="{D5CDD505-2E9C-101B-9397-08002B2CF9AE}" pid="3" name="KSOProductBuildVer">
    <vt:lpwstr>2052-12.1.0.19770</vt:lpwstr>
  </property>
</Properties>
</file>