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1" r:id="rId8"/>
    <p:sldId id="262" r:id="rId9"/>
    <p:sldId id="266" r:id="rId10"/>
    <p:sldId id="263"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1" autoAdjust="0"/>
    <p:restoredTop sz="94660"/>
  </p:normalViewPr>
  <p:slideViewPr>
    <p:cSldViewPr snapToGrid="0">
      <p:cViewPr varScale="1">
        <p:scale>
          <a:sx n="131" d="100"/>
          <a:sy n="131" d="100"/>
        </p:scale>
        <p:origin x="208" y="3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C3E7F-6059-4CD6-B142-135949844B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EDB82D7-19BB-4BC2-B420-CE59DF366F9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AEC1B03-510D-499E-B670-83F90C601706}"/>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5" name="Footer Placeholder 4">
            <a:extLst>
              <a:ext uri="{FF2B5EF4-FFF2-40B4-BE49-F238E27FC236}">
                <a16:creationId xmlns:a16="http://schemas.microsoft.com/office/drawing/2014/main" id="{9252CF84-365B-4034-8B68-356C043AAD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BA896B-7113-4416-82F1-C51DC118B486}"/>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3750873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9DF97-346F-46AB-ABB3-FBDD791424E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6C3D-A9A5-4891-9108-E4C4FC3EC8F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DA754D-F09D-48E1-926E-8AF37A7753A9}"/>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5" name="Footer Placeholder 4">
            <a:extLst>
              <a:ext uri="{FF2B5EF4-FFF2-40B4-BE49-F238E27FC236}">
                <a16:creationId xmlns:a16="http://schemas.microsoft.com/office/drawing/2014/main" id="{E0F3C18E-8927-461F-9B79-66626D22BC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678823-24BD-4253-A524-81005D12F0E2}"/>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468623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A7AB744-C2C6-42D6-8DE4-DF8C5131080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C1CFB2B-CD45-43F6-BD80-08232A7539D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6C9E43-8F21-401F-8D02-7F3103ED5F68}"/>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5" name="Footer Placeholder 4">
            <a:extLst>
              <a:ext uri="{FF2B5EF4-FFF2-40B4-BE49-F238E27FC236}">
                <a16:creationId xmlns:a16="http://schemas.microsoft.com/office/drawing/2014/main" id="{87397A8F-3B53-41F1-8FA0-C1B05DB6C6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9D236D-8E2E-4F7C-87D6-6B0F6446A224}"/>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3428346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6BC24-B2AB-4F8C-BB55-9675584731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6E8D064-CAEA-4A17-93C1-2494CB4D598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20D7BE-27AB-4194-B58E-E5E4D40EDE18}"/>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5" name="Footer Placeholder 4">
            <a:extLst>
              <a:ext uri="{FF2B5EF4-FFF2-40B4-BE49-F238E27FC236}">
                <a16:creationId xmlns:a16="http://schemas.microsoft.com/office/drawing/2014/main" id="{BB3137B5-79F0-474C-9DBF-37E61F58F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B2C542-5501-41F8-9756-5FBD8501B59F}"/>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2006480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BB5CC-2716-416D-840D-37D013B0C6C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766BFBD-F7FA-4433-B4D8-32402F5DC1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8B47D87-D96E-44F2-BAA9-2B8D5546FCDA}"/>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5" name="Footer Placeholder 4">
            <a:extLst>
              <a:ext uri="{FF2B5EF4-FFF2-40B4-BE49-F238E27FC236}">
                <a16:creationId xmlns:a16="http://schemas.microsoft.com/office/drawing/2014/main" id="{3B690F63-59A6-4016-A736-38B33193A2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D9EBD3-FB4A-43D4-B1E0-68BF83092BDC}"/>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1116509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61A14-F9C3-4B5B-BA93-3773E7DE6C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2645606-BDCF-459E-A771-4D52443F34C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B5D92C4-A8D6-484D-98EF-C1FF9444E5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7066EDA-E151-4B32-8F01-CBEBCCBB4CA1}"/>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6" name="Footer Placeholder 5">
            <a:extLst>
              <a:ext uri="{FF2B5EF4-FFF2-40B4-BE49-F238E27FC236}">
                <a16:creationId xmlns:a16="http://schemas.microsoft.com/office/drawing/2014/main" id="{C5C35FBE-6FE2-4CED-82AE-7E6C8E10F1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3A6894-C66D-4F00-ACA8-14411B13AFD3}"/>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1166099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7020F-F747-4FE7-992C-AA401A9EB3B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35A1508-3674-4DE0-B0CC-E5370021E9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F5E17DE-0914-4D87-BF2C-B5E515DF2A9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CE72CA8-31DF-4756-9622-C8D5FDBB4D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331DD61-1A59-4FC8-96BC-006EE5446D3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343EA2-B322-4331-A0FD-03F122DF5E4D}"/>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8" name="Footer Placeholder 7">
            <a:extLst>
              <a:ext uri="{FF2B5EF4-FFF2-40B4-BE49-F238E27FC236}">
                <a16:creationId xmlns:a16="http://schemas.microsoft.com/office/drawing/2014/main" id="{9B88250B-A267-490D-9732-E6595829CB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BFEDD72-088C-42E2-B0D9-F603D28072B0}"/>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1839156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ECDA2-CA31-4092-940C-A12D45163C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473A02-BB10-4CE8-98BD-44B67601AC1F}"/>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4" name="Footer Placeholder 3">
            <a:extLst>
              <a:ext uri="{FF2B5EF4-FFF2-40B4-BE49-F238E27FC236}">
                <a16:creationId xmlns:a16="http://schemas.microsoft.com/office/drawing/2014/main" id="{66CF319C-4CD7-44FC-AB2E-EC001C1286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BED514-A8D2-465C-BC3D-EA4BAE7B7C4A}"/>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1242782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E86F6EF-0FCF-494B-86CD-38A989EBB823}"/>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3" name="Footer Placeholder 2">
            <a:extLst>
              <a:ext uri="{FF2B5EF4-FFF2-40B4-BE49-F238E27FC236}">
                <a16:creationId xmlns:a16="http://schemas.microsoft.com/office/drawing/2014/main" id="{3FB39CCB-E6AB-438D-9613-6834DD0AD7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CCB8B63-9E70-4E64-A42B-BFF503BF99A1}"/>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127984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8FE6C-E3B7-472E-97C6-E583235177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3A00C86-88E3-4EDA-A655-92292DDFE6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680C0FF-A42A-4CC5-A46E-8F867E0666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53851BA-6EE4-41B6-8737-180F8AE61EAA}"/>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6" name="Footer Placeholder 5">
            <a:extLst>
              <a:ext uri="{FF2B5EF4-FFF2-40B4-BE49-F238E27FC236}">
                <a16:creationId xmlns:a16="http://schemas.microsoft.com/office/drawing/2014/main" id="{EBCBA0E3-54AC-4E6B-9141-6BB5D3FF9E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3EBF814-C0F3-4013-9822-1922C67E8EEE}"/>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3113596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48392-D145-4552-89F0-C4A3DA74E6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66D8190-42CE-4F6C-B686-7F6CA3CE509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9DBF0A-70F2-430F-8211-3821CCFD92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21C054E-39D1-4C56-97CA-E0E6D2527732}"/>
              </a:ext>
            </a:extLst>
          </p:cNvPr>
          <p:cNvSpPr>
            <a:spLocks noGrp="1"/>
          </p:cNvSpPr>
          <p:nvPr>
            <p:ph type="dt" sz="half" idx="10"/>
          </p:nvPr>
        </p:nvSpPr>
        <p:spPr/>
        <p:txBody>
          <a:bodyPr/>
          <a:lstStyle/>
          <a:p>
            <a:fld id="{0A99092C-BDD4-42F9-957E-47513650EBD9}" type="datetimeFigureOut">
              <a:rPr lang="en-US" smtClean="0"/>
              <a:t>4/22/25</a:t>
            </a:fld>
            <a:endParaRPr lang="en-US"/>
          </a:p>
        </p:txBody>
      </p:sp>
      <p:sp>
        <p:nvSpPr>
          <p:cNvPr id="6" name="Footer Placeholder 5">
            <a:extLst>
              <a:ext uri="{FF2B5EF4-FFF2-40B4-BE49-F238E27FC236}">
                <a16:creationId xmlns:a16="http://schemas.microsoft.com/office/drawing/2014/main" id="{27787224-D1EF-43F8-BB79-269EE82F8D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4FEBD5-5D05-4E34-9A8E-2BAF86AD0E33}"/>
              </a:ext>
            </a:extLst>
          </p:cNvPr>
          <p:cNvSpPr>
            <a:spLocks noGrp="1"/>
          </p:cNvSpPr>
          <p:nvPr>
            <p:ph type="sldNum" sz="quarter" idx="12"/>
          </p:nvPr>
        </p:nvSpPr>
        <p:spPr/>
        <p:txBody>
          <a:bodyPr/>
          <a:lstStyle/>
          <a:p>
            <a:fld id="{D5CE0612-F844-4866-B2B9-006642EE15F4}" type="slidenum">
              <a:rPr lang="en-US" smtClean="0"/>
              <a:t>‹#›</a:t>
            </a:fld>
            <a:endParaRPr lang="en-US"/>
          </a:p>
        </p:txBody>
      </p:sp>
    </p:spTree>
    <p:extLst>
      <p:ext uri="{BB962C8B-B14F-4D97-AF65-F5344CB8AC3E}">
        <p14:creationId xmlns:p14="http://schemas.microsoft.com/office/powerpoint/2010/main" val="1811098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CABE3D-ED56-4313-821A-266763DD136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8A5EFA5-B683-4D57-9AAD-CC26DAD5AD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C57E34-51A5-4F4D-8F76-BFF83EE685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99092C-BDD4-42F9-957E-47513650EBD9}" type="datetimeFigureOut">
              <a:rPr lang="en-US" smtClean="0"/>
              <a:t>4/22/25</a:t>
            </a:fld>
            <a:endParaRPr lang="en-US"/>
          </a:p>
        </p:txBody>
      </p:sp>
      <p:sp>
        <p:nvSpPr>
          <p:cNvPr id="5" name="Footer Placeholder 4">
            <a:extLst>
              <a:ext uri="{FF2B5EF4-FFF2-40B4-BE49-F238E27FC236}">
                <a16:creationId xmlns:a16="http://schemas.microsoft.com/office/drawing/2014/main" id="{0F23E3A7-A161-426E-9386-376C26072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F0FF0B-7EA2-4EBD-BE86-03F2A65FC6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CE0612-F844-4866-B2B9-006642EE15F4}" type="slidenum">
              <a:rPr lang="en-US" smtClean="0"/>
              <a:t>‹#›</a:t>
            </a:fld>
            <a:endParaRPr lang="en-US"/>
          </a:p>
        </p:txBody>
      </p:sp>
    </p:spTree>
    <p:extLst>
      <p:ext uri="{BB962C8B-B14F-4D97-AF65-F5344CB8AC3E}">
        <p14:creationId xmlns:p14="http://schemas.microsoft.com/office/powerpoint/2010/main" val="74080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verywellmind.com/how-to-write-an-abstract-279484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1503CE-4A8A-4B74-B51F-75D4E207D3E4}"/>
              </a:ext>
            </a:extLst>
          </p:cNvPr>
          <p:cNvSpPr>
            <a:spLocks noGrp="1"/>
          </p:cNvSpPr>
          <p:nvPr>
            <p:ph type="ctrTitle"/>
          </p:nvPr>
        </p:nvSpPr>
        <p:spPr/>
        <p:txBody>
          <a:bodyPr/>
          <a:lstStyle/>
          <a:p>
            <a:r>
              <a:rPr lang="en-US" dirty="0"/>
              <a:t>Project Title</a:t>
            </a:r>
          </a:p>
        </p:txBody>
      </p:sp>
      <p:sp>
        <p:nvSpPr>
          <p:cNvPr id="3" name="Subtitle 2">
            <a:extLst>
              <a:ext uri="{FF2B5EF4-FFF2-40B4-BE49-F238E27FC236}">
                <a16:creationId xmlns:a16="http://schemas.microsoft.com/office/drawing/2014/main" id="{E9E797AB-9651-4930-97C1-D3E4C5BCA538}"/>
              </a:ext>
            </a:extLst>
          </p:cNvPr>
          <p:cNvSpPr>
            <a:spLocks noGrp="1"/>
          </p:cNvSpPr>
          <p:nvPr>
            <p:ph type="subTitle" idx="1"/>
          </p:nvPr>
        </p:nvSpPr>
        <p:spPr/>
        <p:txBody>
          <a:bodyPr/>
          <a:lstStyle/>
          <a:p>
            <a:r>
              <a:rPr lang="en-US" dirty="0"/>
              <a:t>Your Name</a:t>
            </a:r>
          </a:p>
          <a:p>
            <a:r>
              <a:rPr lang="en-US" dirty="0"/>
              <a:t>CSUCI</a:t>
            </a:r>
          </a:p>
        </p:txBody>
      </p:sp>
    </p:spTree>
    <p:extLst>
      <p:ext uri="{BB962C8B-B14F-4D97-AF65-F5344CB8AC3E}">
        <p14:creationId xmlns:p14="http://schemas.microsoft.com/office/powerpoint/2010/main" val="16834620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570E487-D8A9-A84E-A37F-00E1E1F71D87}"/>
              </a:ext>
            </a:extLst>
          </p:cNvPr>
          <p:cNvSpPr txBox="1">
            <a:spLocks/>
          </p:cNvSpPr>
          <p:nvPr/>
        </p:nvSpPr>
        <p:spPr>
          <a:xfrm>
            <a:off x="1254659" y="47604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400" dirty="0"/>
              <a:t>What would you do differently next time? </a:t>
            </a:r>
          </a:p>
        </p:txBody>
      </p:sp>
      <p:sp>
        <p:nvSpPr>
          <p:cNvPr id="5" name="TextBox 4">
            <a:extLst>
              <a:ext uri="{FF2B5EF4-FFF2-40B4-BE49-F238E27FC236}">
                <a16:creationId xmlns:a16="http://schemas.microsoft.com/office/drawing/2014/main" id="{51500159-1E26-FD4B-A2DE-27727317DB9F}"/>
              </a:ext>
            </a:extLst>
          </p:cNvPr>
          <p:cNvSpPr txBox="1"/>
          <p:nvPr/>
        </p:nvSpPr>
        <p:spPr>
          <a:xfrm>
            <a:off x="1410372" y="1644334"/>
            <a:ext cx="10359887" cy="1815882"/>
          </a:xfrm>
          <a:prstGeom prst="rect">
            <a:avLst/>
          </a:prstGeom>
          <a:noFill/>
        </p:spPr>
        <p:txBody>
          <a:bodyPr wrap="square" rtlCol="0">
            <a:spAutoFit/>
          </a:bodyPr>
          <a:lstStyle/>
          <a:p>
            <a:pPr marL="457200" indent="-457200">
              <a:buFont typeface="Arial" panose="020B0604020202020204" pitchFamily="34" charset="0"/>
              <a:buChar char="•"/>
            </a:pPr>
            <a:r>
              <a:rPr lang="en-US" sz="2800" dirty="0"/>
              <a:t>Were there any limitations in terms of the procedures you followed?</a:t>
            </a:r>
          </a:p>
          <a:p>
            <a:pPr marL="457200" indent="-457200">
              <a:buFont typeface="Arial" panose="020B0604020202020204" pitchFamily="34" charset="0"/>
              <a:buChar char="•"/>
            </a:pPr>
            <a:r>
              <a:rPr lang="en-US" sz="2800" dirty="0"/>
              <a:t>What would you change if you were to repeat the study again? Why?</a:t>
            </a:r>
          </a:p>
        </p:txBody>
      </p:sp>
    </p:spTree>
    <p:extLst>
      <p:ext uri="{BB962C8B-B14F-4D97-AF65-F5344CB8AC3E}">
        <p14:creationId xmlns:p14="http://schemas.microsoft.com/office/powerpoint/2010/main" val="1306782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940FF2-D18C-A34C-B271-5B777550EA75}"/>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1D0EA452-7F31-1649-A493-20D9BEEB9B20}"/>
              </a:ext>
            </a:extLst>
          </p:cNvPr>
          <p:cNvSpPr>
            <a:spLocks noGrp="1"/>
          </p:cNvSpPr>
          <p:nvPr>
            <p:ph idx="1"/>
          </p:nvPr>
        </p:nvSpPr>
        <p:spPr/>
        <p:txBody>
          <a:bodyPr/>
          <a:lstStyle/>
          <a:p>
            <a:pPr marL="0" indent="0">
              <a:buNone/>
            </a:pPr>
            <a:r>
              <a:rPr lang="en-US" dirty="0"/>
              <a:t>Include all references in APA style. </a:t>
            </a:r>
          </a:p>
        </p:txBody>
      </p:sp>
    </p:spTree>
    <p:extLst>
      <p:ext uri="{BB962C8B-B14F-4D97-AF65-F5344CB8AC3E}">
        <p14:creationId xmlns:p14="http://schemas.microsoft.com/office/powerpoint/2010/main" val="566046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5F9D7-0672-5A4E-92AB-B44726DFDABB}"/>
              </a:ext>
            </a:extLst>
          </p:cNvPr>
          <p:cNvSpPr>
            <a:spLocks noGrp="1"/>
          </p:cNvSpPr>
          <p:nvPr>
            <p:ph type="title"/>
          </p:nvPr>
        </p:nvSpPr>
        <p:spPr>
          <a:xfrm>
            <a:off x="838200" y="365125"/>
            <a:ext cx="10515600" cy="430005"/>
          </a:xfrm>
        </p:spPr>
        <p:txBody>
          <a:bodyPr>
            <a:normAutofit fontScale="90000"/>
          </a:bodyPr>
          <a:lstStyle/>
          <a:p>
            <a:r>
              <a:rPr lang="en-US" dirty="0"/>
              <a:t>Abstract</a:t>
            </a:r>
          </a:p>
        </p:txBody>
      </p:sp>
      <p:sp>
        <p:nvSpPr>
          <p:cNvPr id="3" name="Content Placeholder 2">
            <a:extLst>
              <a:ext uri="{FF2B5EF4-FFF2-40B4-BE49-F238E27FC236}">
                <a16:creationId xmlns:a16="http://schemas.microsoft.com/office/drawing/2014/main" id="{58E4AAF4-9C20-7D48-B4D5-7F41CED76965}"/>
              </a:ext>
            </a:extLst>
          </p:cNvPr>
          <p:cNvSpPr>
            <a:spLocks noGrp="1"/>
          </p:cNvSpPr>
          <p:nvPr>
            <p:ph idx="1"/>
          </p:nvPr>
        </p:nvSpPr>
        <p:spPr>
          <a:xfrm>
            <a:off x="838200" y="884583"/>
            <a:ext cx="10515600" cy="5292380"/>
          </a:xfrm>
        </p:spPr>
        <p:txBody>
          <a:bodyPr>
            <a:normAutofit/>
          </a:bodyPr>
          <a:lstStyle/>
          <a:p>
            <a:r>
              <a:rPr lang="en-US" sz="1400" dirty="0"/>
              <a:t>Paste your 100-150 word abstract here. </a:t>
            </a:r>
          </a:p>
        </p:txBody>
      </p:sp>
      <p:sp>
        <p:nvSpPr>
          <p:cNvPr id="4" name="TextBox 3">
            <a:extLst>
              <a:ext uri="{FF2B5EF4-FFF2-40B4-BE49-F238E27FC236}">
                <a16:creationId xmlns:a16="http://schemas.microsoft.com/office/drawing/2014/main" id="{AB1FA44E-520E-40CE-A0ED-357D839ADEA1}"/>
              </a:ext>
            </a:extLst>
          </p:cNvPr>
          <p:cNvSpPr txBox="1"/>
          <p:nvPr/>
        </p:nvSpPr>
        <p:spPr>
          <a:xfrm>
            <a:off x="838200" y="1892808"/>
            <a:ext cx="10515600" cy="3693319"/>
          </a:xfrm>
          <a:prstGeom prst="rect">
            <a:avLst/>
          </a:prstGeom>
          <a:noFill/>
        </p:spPr>
        <p:txBody>
          <a:bodyPr wrap="square" rtlCol="0">
            <a:spAutoFit/>
          </a:bodyPr>
          <a:lstStyle/>
          <a:p>
            <a:r>
              <a:rPr lang="en-US" dirty="0"/>
              <a:t>Here is what can go into the abstract (from: </a:t>
            </a:r>
            <a:r>
              <a:rPr lang="en-US" dirty="0">
                <a:hlinkClick r:id="rId2"/>
              </a:rPr>
              <a:t>https://www.verywellmind.com/how-to-write-an-abstract-2794845</a:t>
            </a:r>
            <a:endParaRPr lang="en-US" dirty="0"/>
          </a:p>
          <a:p>
            <a:endParaRPr lang="en-US" dirty="0"/>
          </a:p>
          <a:p>
            <a:endParaRPr lang="en-US" dirty="0"/>
          </a:p>
          <a:p>
            <a:r>
              <a:rPr lang="en-US" dirty="0"/>
              <a:t>For experimental report abstracts, like this one, you should address the following:</a:t>
            </a:r>
          </a:p>
          <a:p>
            <a:pPr marL="285750" indent="-285750">
              <a:buFont typeface="Arial" panose="020B0604020202020204" pitchFamily="34" charset="0"/>
              <a:buChar char="•"/>
            </a:pPr>
            <a:r>
              <a:rPr lang="en-US" dirty="0"/>
              <a:t>Identify the topic or general question you are examining. </a:t>
            </a:r>
          </a:p>
          <a:p>
            <a:pPr marL="285750" indent="-285750">
              <a:buFont typeface="Arial" panose="020B0604020202020204" pitchFamily="34" charset="0"/>
              <a:buChar char="•"/>
            </a:pPr>
            <a:r>
              <a:rPr lang="en-US" dirty="0"/>
              <a:t>State the question you sought to investigate.  </a:t>
            </a:r>
          </a:p>
          <a:p>
            <a:pPr marL="285750" indent="-285750">
              <a:buFont typeface="Arial" panose="020B0604020202020204" pitchFamily="34" charset="0"/>
              <a:buChar char="•"/>
            </a:pPr>
            <a:r>
              <a:rPr lang="en-US" dirty="0"/>
              <a:t>Describe the participants in the study (One undergraduate psychology student)</a:t>
            </a:r>
          </a:p>
          <a:p>
            <a:pPr marL="285750" indent="-285750">
              <a:buFont typeface="Arial" panose="020B0604020202020204" pitchFamily="34" charset="0"/>
              <a:buChar char="•"/>
            </a:pPr>
            <a:r>
              <a:rPr lang="en-US" dirty="0"/>
              <a:t>Describe the basic procedures including the baseline and intervention and the measures used. </a:t>
            </a:r>
          </a:p>
          <a:p>
            <a:pPr marL="285750" indent="-285750">
              <a:buFont typeface="Arial" panose="020B0604020202020204" pitchFamily="34" charset="0"/>
              <a:buChar char="•"/>
            </a:pPr>
            <a:r>
              <a:rPr lang="en-US" dirty="0"/>
              <a:t>What were your hypotheses?</a:t>
            </a:r>
          </a:p>
          <a:p>
            <a:pPr marL="285750" indent="-285750">
              <a:buFont typeface="Arial" panose="020B0604020202020204" pitchFamily="34" charset="0"/>
              <a:buChar char="•"/>
            </a:pPr>
            <a:r>
              <a:rPr lang="en-US" dirty="0"/>
              <a:t>What were your findings? Did the intervention change HRV, stress level or rumination. If so, in which direction (increase/decrease)? </a:t>
            </a:r>
          </a:p>
          <a:p>
            <a:endParaRPr lang="en-US" dirty="0"/>
          </a:p>
        </p:txBody>
      </p:sp>
    </p:spTree>
    <p:extLst>
      <p:ext uri="{BB962C8B-B14F-4D97-AF65-F5344CB8AC3E}">
        <p14:creationId xmlns:p14="http://schemas.microsoft.com/office/powerpoint/2010/main" val="1199992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764732-9CC1-4AFF-9E52-993533DDB28A}"/>
              </a:ext>
            </a:extLst>
          </p:cNvPr>
          <p:cNvSpPr>
            <a:spLocks noGrp="1"/>
          </p:cNvSpPr>
          <p:nvPr>
            <p:ph type="title"/>
          </p:nvPr>
        </p:nvSpPr>
        <p:spPr/>
        <p:txBody>
          <a:bodyPr/>
          <a:lstStyle/>
          <a:p>
            <a:r>
              <a:rPr lang="en-US" dirty="0"/>
              <a:t>Background Information on Proposed Study</a:t>
            </a:r>
          </a:p>
        </p:txBody>
      </p:sp>
      <p:sp>
        <p:nvSpPr>
          <p:cNvPr id="3" name="Content Placeholder 2">
            <a:extLst>
              <a:ext uri="{FF2B5EF4-FFF2-40B4-BE49-F238E27FC236}">
                <a16:creationId xmlns:a16="http://schemas.microsoft.com/office/drawing/2014/main" id="{CF611591-DF49-46E9-9F65-90C3D03B420D}"/>
              </a:ext>
            </a:extLst>
          </p:cNvPr>
          <p:cNvSpPr>
            <a:spLocks noGrp="1"/>
          </p:cNvSpPr>
          <p:nvPr>
            <p:ph idx="1"/>
          </p:nvPr>
        </p:nvSpPr>
        <p:spPr/>
        <p:txBody>
          <a:bodyPr>
            <a:normAutofit fontScale="92500" lnSpcReduction="10000"/>
          </a:bodyPr>
          <a:lstStyle/>
          <a:p>
            <a:r>
              <a:rPr lang="en-US" dirty="0"/>
              <a:t>This section should provide the relevant context for the study. </a:t>
            </a:r>
          </a:p>
          <a:p>
            <a:r>
              <a:rPr lang="en-US" dirty="0"/>
              <a:t>Include the broad theory that guides this research, the Neurovisceral Integration Model. So, first, describe the Neurovisceral Integration Model and what it says about regulation of emotion and attention as well as regulation of the autonomic nervous system using the CAN. You’ll need to define the CAN. </a:t>
            </a:r>
          </a:p>
          <a:p>
            <a:r>
              <a:rPr lang="en-US" dirty="0"/>
              <a:t> Summarize the research question, participants, procedures and results of either Article #1 or Article #2, depending on the intervention you used. </a:t>
            </a:r>
          </a:p>
          <a:p>
            <a:r>
              <a:rPr lang="en-US" dirty="0"/>
              <a:t>This section should involve at least 3 slides of the presentation. </a:t>
            </a:r>
          </a:p>
          <a:p>
            <a:r>
              <a:rPr lang="en-US" dirty="0"/>
              <a:t>Please refer to your research proposal for this information. </a:t>
            </a:r>
          </a:p>
          <a:p>
            <a:r>
              <a:rPr lang="en-US" dirty="0"/>
              <a:t>You will need to include your sources in the reference section at </a:t>
            </a:r>
            <a:r>
              <a:rPr lang="en-US"/>
              <a:t>the end. </a:t>
            </a:r>
            <a:endParaRPr lang="en-US" dirty="0"/>
          </a:p>
        </p:txBody>
      </p:sp>
    </p:spTree>
    <p:extLst>
      <p:ext uri="{BB962C8B-B14F-4D97-AF65-F5344CB8AC3E}">
        <p14:creationId xmlns:p14="http://schemas.microsoft.com/office/powerpoint/2010/main" val="1587367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435F5-FFEB-41A4-BD06-6196432E4E82}"/>
              </a:ext>
            </a:extLst>
          </p:cNvPr>
          <p:cNvSpPr>
            <a:spLocks noGrp="1"/>
          </p:cNvSpPr>
          <p:nvPr>
            <p:ph type="title"/>
          </p:nvPr>
        </p:nvSpPr>
        <p:spPr/>
        <p:txBody>
          <a:bodyPr/>
          <a:lstStyle/>
          <a:p>
            <a:r>
              <a:rPr lang="en-US" b="1" dirty="0"/>
              <a:t>Hypothesis</a:t>
            </a:r>
            <a:endParaRPr lang="en-US" dirty="0"/>
          </a:p>
        </p:txBody>
      </p:sp>
      <p:sp>
        <p:nvSpPr>
          <p:cNvPr id="3" name="Content Placeholder 2">
            <a:extLst>
              <a:ext uri="{FF2B5EF4-FFF2-40B4-BE49-F238E27FC236}">
                <a16:creationId xmlns:a16="http://schemas.microsoft.com/office/drawing/2014/main" id="{C1E78F3E-6C3F-4EAA-A35A-5941E862546A}"/>
              </a:ext>
            </a:extLst>
          </p:cNvPr>
          <p:cNvSpPr>
            <a:spLocks noGrp="1"/>
          </p:cNvSpPr>
          <p:nvPr>
            <p:ph idx="1"/>
          </p:nvPr>
        </p:nvSpPr>
        <p:spPr/>
        <p:txBody>
          <a:bodyPr/>
          <a:lstStyle/>
          <a:p>
            <a:r>
              <a:rPr lang="en-US" dirty="0"/>
              <a:t>Please refer to your research proposal</a:t>
            </a:r>
          </a:p>
        </p:txBody>
      </p:sp>
    </p:spTree>
    <p:extLst>
      <p:ext uri="{BB962C8B-B14F-4D97-AF65-F5344CB8AC3E}">
        <p14:creationId xmlns:p14="http://schemas.microsoft.com/office/powerpoint/2010/main" val="491147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16190-B620-4631-93AA-2D82DBE3F26E}"/>
              </a:ext>
            </a:extLst>
          </p:cNvPr>
          <p:cNvSpPr>
            <a:spLocks noGrp="1"/>
          </p:cNvSpPr>
          <p:nvPr>
            <p:ph type="title"/>
          </p:nvPr>
        </p:nvSpPr>
        <p:spPr/>
        <p:txBody>
          <a:bodyPr/>
          <a:lstStyle/>
          <a:p>
            <a:r>
              <a:rPr lang="en-US" dirty="0"/>
              <a:t>Method - Participant</a:t>
            </a:r>
          </a:p>
        </p:txBody>
      </p:sp>
      <p:sp>
        <p:nvSpPr>
          <p:cNvPr id="3" name="Content Placeholder 2">
            <a:extLst>
              <a:ext uri="{FF2B5EF4-FFF2-40B4-BE49-F238E27FC236}">
                <a16:creationId xmlns:a16="http://schemas.microsoft.com/office/drawing/2014/main" id="{0111136A-8F2C-4A91-B3F2-93D85D6CD102}"/>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624104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66664-1FF6-42FC-B904-3D8C546623A3}"/>
              </a:ext>
            </a:extLst>
          </p:cNvPr>
          <p:cNvSpPr>
            <a:spLocks noGrp="1"/>
          </p:cNvSpPr>
          <p:nvPr>
            <p:ph type="title"/>
          </p:nvPr>
        </p:nvSpPr>
        <p:spPr/>
        <p:txBody>
          <a:bodyPr/>
          <a:lstStyle/>
          <a:p>
            <a:r>
              <a:rPr lang="en-US" dirty="0"/>
              <a:t>Method – Measures and Materials </a:t>
            </a:r>
          </a:p>
        </p:txBody>
      </p:sp>
      <p:sp>
        <p:nvSpPr>
          <p:cNvPr id="3" name="Content Placeholder 2">
            <a:extLst>
              <a:ext uri="{FF2B5EF4-FFF2-40B4-BE49-F238E27FC236}">
                <a16:creationId xmlns:a16="http://schemas.microsoft.com/office/drawing/2014/main" id="{CCDC74EA-9BF3-423E-B4CD-823254B1B8DC}"/>
              </a:ext>
            </a:extLst>
          </p:cNvPr>
          <p:cNvSpPr>
            <a:spLocks noGrp="1"/>
          </p:cNvSpPr>
          <p:nvPr>
            <p:ph idx="1"/>
          </p:nvPr>
        </p:nvSpPr>
        <p:spPr/>
        <p:txBody>
          <a:bodyPr/>
          <a:lstStyle/>
          <a:p>
            <a:r>
              <a:rPr lang="en-US" dirty="0"/>
              <a:t>In this section, describe the intervention you completed. Be detailed in terms of the type of intervention, how long it lasted, and any relevant details about the intervention. For example, the duration of inhalation and exhalation if you used paced breathing, or the focus of the guided meditation if you did that</a:t>
            </a:r>
          </a:p>
        </p:txBody>
      </p:sp>
    </p:spTree>
    <p:extLst>
      <p:ext uri="{BB962C8B-B14F-4D97-AF65-F5344CB8AC3E}">
        <p14:creationId xmlns:p14="http://schemas.microsoft.com/office/powerpoint/2010/main" val="3249709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9C33D-2491-4B4B-BB53-7A15941CBFEC}"/>
              </a:ext>
            </a:extLst>
          </p:cNvPr>
          <p:cNvSpPr>
            <a:spLocks noGrp="1"/>
          </p:cNvSpPr>
          <p:nvPr>
            <p:ph type="title"/>
          </p:nvPr>
        </p:nvSpPr>
        <p:spPr/>
        <p:txBody>
          <a:bodyPr/>
          <a:lstStyle/>
          <a:p>
            <a:r>
              <a:rPr lang="en-US" dirty="0"/>
              <a:t>Method - Procedures</a:t>
            </a:r>
          </a:p>
        </p:txBody>
      </p:sp>
      <p:sp>
        <p:nvSpPr>
          <p:cNvPr id="3" name="Content Placeholder 2">
            <a:extLst>
              <a:ext uri="{FF2B5EF4-FFF2-40B4-BE49-F238E27FC236}">
                <a16:creationId xmlns:a16="http://schemas.microsoft.com/office/drawing/2014/main" id="{60B9878A-ED69-4A0A-B6D9-4AE18D24D757}"/>
              </a:ext>
            </a:extLst>
          </p:cNvPr>
          <p:cNvSpPr>
            <a:spLocks noGrp="1"/>
          </p:cNvSpPr>
          <p:nvPr>
            <p:ph idx="1"/>
          </p:nvPr>
        </p:nvSpPr>
        <p:spPr/>
        <p:txBody>
          <a:bodyPr/>
          <a:lstStyle/>
          <a:p>
            <a:r>
              <a:rPr lang="en-US" dirty="0"/>
              <a:t>Describe the procedure used on each day of the baseline and intervention. </a:t>
            </a:r>
          </a:p>
        </p:txBody>
      </p:sp>
    </p:spTree>
    <p:extLst>
      <p:ext uri="{BB962C8B-B14F-4D97-AF65-F5344CB8AC3E}">
        <p14:creationId xmlns:p14="http://schemas.microsoft.com/office/powerpoint/2010/main" val="24539753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94E17-DA03-4B9A-8F19-1C2E48879F77}"/>
              </a:ext>
            </a:extLst>
          </p:cNvPr>
          <p:cNvSpPr>
            <a:spLocks noGrp="1"/>
          </p:cNvSpPr>
          <p:nvPr>
            <p:ph type="title"/>
          </p:nvPr>
        </p:nvSpPr>
        <p:spPr/>
        <p:txBody>
          <a:bodyPr/>
          <a:lstStyle/>
          <a:p>
            <a:r>
              <a:rPr lang="en-US"/>
              <a:t>Results</a:t>
            </a:r>
            <a:endParaRPr lang="en-US" dirty="0"/>
          </a:p>
        </p:txBody>
      </p:sp>
      <p:sp>
        <p:nvSpPr>
          <p:cNvPr id="3" name="Content Placeholder 2">
            <a:extLst>
              <a:ext uri="{FF2B5EF4-FFF2-40B4-BE49-F238E27FC236}">
                <a16:creationId xmlns:a16="http://schemas.microsoft.com/office/drawing/2014/main" id="{99BA8521-B034-4DE8-AA94-068F40C129A4}"/>
              </a:ext>
            </a:extLst>
          </p:cNvPr>
          <p:cNvSpPr>
            <a:spLocks noGrp="1"/>
          </p:cNvSpPr>
          <p:nvPr>
            <p:ph idx="1"/>
          </p:nvPr>
        </p:nvSpPr>
        <p:spPr/>
        <p:txBody>
          <a:bodyPr>
            <a:normAutofit fontScale="92500" lnSpcReduction="20000"/>
          </a:bodyPr>
          <a:lstStyle/>
          <a:p>
            <a:r>
              <a:rPr lang="en-US" dirty="0"/>
              <a:t>Describe the baseline measures (stress rating and HRV). </a:t>
            </a:r>
          </a:p>
          <a:p>
            <a:r>
              <a:rPr lang="en-US" dirty="0"/>
              <a:t>Describe the measures taken after engaging in the intervention. These should also be your stress rating and HRV). </a:t>
            </a:r>
          </a:p>
          <a:p>
            <a:r>
              <a:rPr lang="en-US" dirty="0"/>
              <a:t>Your HRV and stress data should be in the baseline and intervention lab reports that you completed.</a:t>
            </a:r>
          </a:p>
          <a:p>
            <a:r>
              <a:rPr lang="en-US" dirty="0"/>
              <a:t>Do the post-intervention mood measures differ from the baseline measures? How about the HRV measures? </a:t>
            </a:r>
          </a:p>
          <a:p>
            <a:r>
              <a:rPr lang="en-US" dirty="0"/>
              <a:t>Were there any patterns in the data, or did it seem that the intervention had no affect on your HRV, heart rate, stress level or rumination? Please be mindful that it is not possible to determine the effectiveness of your intervention with only a single participant, but you may note any patterns in the data. </a:t>
            </a:r>
          </a:p>
          <a:p>
            <a:r>
              <a:rPr lang="en-US" dirty="0"/>
              <a:t>Please include a table for all your data (HRV, heart rate, stress, rumination). </a:t>
            </a:r>
          </a:p>
        </p:txBody>
      </p:sp>
    </p:spTree>
    <p:extLst>
      <p:ext uri="{BB962C8B-B14F-4D97-AF65-F5344CB8AC3E}">
        <p14:creationId xmlns:p14="http://schemas.microsoft.com/office/powerpoint/2010/main" val="2119828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D4943-62ED-9547-9571-119AAC5ED378}"/>
              </a:ext>
            </a:extLst>
          </p:cNvPr>
          <p:cNvSpPr>
            <a:spLocks noGrp="1"/>
          </p:cNvSpPr>
          <p:nvPr>
            <p:ph type="title"/>
          </p:nvPr>
        </p:nvSpPr>
        <p:spPr>
          <a:xfrm>
            <a:off x="831850" y="472514"/>
            <a:ext cx="10515600" cy="1502404"/>
          </a:xfrm>
        </p:spPr>
        <p:txBody>
          <a:bodyPr/>
          <a:lstStyle/>
          <a:p>
            <a:r>
              <a:rPr lang="en-US" dirty="0"/>
              <a:t>Conclusion</a:t>
            </a:r>
          </a:p>
        </p:txBody>
      </p:sp>
      <p:sp>
        <p:nvSpPr>
          <p:cNvPr id="3" name="Text Placeholder 2">
            <a:extLst>
              <a:ext uri="{FF2B5EF4-FFF2-40B4-BE49-F238E27FC236}">
                <a16:creationId xmlns:a16="http://schemas.microsoft.com/office/drawing/2014/main" id="{E26E5826-E765-D544-9BF0-6F12D53D1189}"/>
              </a:ext>
            </a:extLst>
          </p:cNvPr>
          <p:cNvSpPr>
            <a:spLocks noGrp="1"/>
          </p:cNvSpPr>
          <p:nvPr>
            <p:ph type="body" idx="1"/>
          </p:nvPr>
        </p:nvSpPr>
        <p:spPr>
          <a:xfrm>
            <a:off x="831850" y="1974918"/>
            <a:ext cx="10515600" cy="1500187"/>
          </a:xfrm>
        </p:spPr>
        <p:txBody>
          <a:bodyPr/>
          <a:lstStyle/>
          <a:p>
            <a:r>
              <a:rPr lang="en-US" dirty="0"/>
              <a:t>Describe any conclusions regarding the effect of your intervention on mood (stress, anxiety, rumination) and HRV from your study here.</a:t>
            </a:r>
          </a:p>
        </p:txBody>
      </p:sp>
      <p:sp>
        <p:nvSpPr>
          <p:cNvPr id="4" name="Title 1">
            <a:extLst>
              <a:ext uri="{FF2B5EF4-FFF2-40B4-BE49-F238E27FC236}">
                <a16:creationId xmlns:a16="http://schemas.microsoft.com/office/drawing/2014/main" id="{8C7893AF-D66B-A942-A3CA-39D2D0D327FF}"/>
              </a:ext>
            </a:extLst>
          </p:cNvPr>
          <p:cNvSpPr txBox="1">
            <a:spLocks/>
          </p:cNvSpPr>
          <p:nvPr/>
        </p:nvSpPr>
        <p:spPr>
          <a:xfrm>
            <a:off x="831850" y="2550991"/>
            <a:ext cx="10515600" cy="150240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Limitations</a:t>
            </a:r>
          </a:p>
        </p:txBody>
      </p:sp>
      <p:sp>
        <p:nvSpPr>
          <p:cNvPr id="5" name="Text Placeholder 2">
            <a:extLst>
              <a:ext uri="{FF2B5EF4-FFF2-40B4-BE49-F238E27FC236}">
                <a16:creationId xmlns:a16="http://schemas.microsoft.com/office/drawing/2014/main" id="{76EBAC11-E92C-CA4C-9FAD-F3B56CCE9817}"/>
              </a:ext>
            </a:extLst>
          </p:cNvPr>
          <p:cNvSpPr txBox="1">
            <a:spLocks/>
          </p:cNvSpPr>
          <p:nvPr/>
        </p:nvSpPr>
        <p:spPr>
          <a:xfrm>
            <a:off x="831850" y="4053395"/>
            <a:ext cx="10515600" cy="1500187"/>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en-US" dirty="0"/>
              <a:t>Describe the limitations of the study here. Be sure to address limitations of the study’s design and the involvement of only one participant, as well as limitations of using a camera for measurement of heart </a:t>
            </a:r>
            <a:r>
              <a:rPr lang="en-US"/>
              <a:t>rate variability.</a:t>
            </a:r>
            <a:endParaRPr lang="en-US" dirty="0"/>
          </a:p>
        </p:txBody>
      </p:sp>
    </p:spTree>
    <p:extLst>
      <p:ext uri="{BB962C8B-B14F-4D97-AF65-F5344CB8AC3E}">
        <p14:creationId xmlns:p14="http://schemas.microsoft.com/office/powerpoint/2010/main" val="39940843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4031</TotalTime>
  <Words>603</Words>
  <Application>Microsoft Macintosh PowerPoint</Application>
  <PresentationFormat>Widescreen</PresentationFormat>
  <Paragraphs>45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Project Title</vt:lpstr>
      <vt:lpstr>Abstract</vt:lpstr>
      <vt:lpstr>Background Information on Proposed Study</vt:lpstr>
      <vt:lpstr>Hypothesis</vt:lpstr>
      <vt:lpstr>Method - Participant</vt:lpstr>
      <vt:lpstr>Method – Measures and Materials </vt:lpstr>
      <vt:lpstr>Method - Procedures</vt:lpstr>
      <vt:lpstr>Results</vt:lpstr>
      <vt:lpstr>Conclusion</vt:lpstr>
      <vt:lpstr>PowerPoint Presentation</vt:lpstr>
      <vt:lpstr>References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Title</dc:title>
  <dc:subject/>
  <dc:creator>de Oca, Beatrice</dc:creator>
  <cp:keywords/>
  <dc:description/>
  <cp:lastModifiedBy>de Oca, Beatrice</cp:lastModifiedBy>
  <cp:revision>13</cp:revision>
  <dcterms:created xsi:type="dcterms:W3CDTF">2022-06-29T21:21:29Z</dcterms:created>
  <dcterms:modified xsi:type="dcterms:W3CDTF">2025-04-22T21:52:04Z</dcterms:modified>
  <cp:category/>
</cp:coreProperties>
</file>