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 id="2147483660" r:id="rId2"/>
  </p:sldMasterIdLst>
  <p:notesMasterIdLst>
    <p:notesMasterId r:id="rId8"/>
  </p:notesMasterIdLst>
  <p:sldIdLst>
    <p:sldId id="256" r:id="rId3"/>
    <p:sldId id="451" r:id="rId4"/>
    <p:sldId id="257" r:id="rId5"/>
    <p:sldId id="453" r:id="rId6"/>
    <p:sldId id="454" r:id="rId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34153"/>
    <p:restoredTop sz="93265"/>
  </p:normalViewPr>
  <p:slideViewPr>
    <p:cSldViewPr snapToGrid="0" snapToObjects="1">
      <p:cViewPr varScale="1">
        <p:scale>
          <a:sx n="119" d="100"/>
          <a:sy n="119" d="100"/>
        </p:scale>
        <p:origin x="456" y="18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ableStyles" Target="tableStyle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theme" Target="theme/theme1.xml"/><Relationship Id="rId5" Type="http://schemas.openxmlformats.org/officeDocument/2006/relationships/slide" Target="slides/slide3.xml"/><Relationship Id="rId10" Type="http://schemas.openxmlformats.org/officeDocument/2006/relationships/viewProps" Target="viewProps.xml"/><Relationship Id="rId4" Type="http://schemas.openxmlformats.org/officeDocument/2006/relationships/slide" Target="slides/slide2.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CCE9B9B-82E8-8A49-8B1A-F09A3610780C}" type="datetimeFigureOut">
              <a:rPr lang="en-US" smtClean="0"/>
              <a:t>11/16/24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250DC06-5A36-3449-8F33-F32B4C123B6D}" type="slidenum">
              <a:rPr lang="en-US" smtClean="0"/>
              <a:t>‹#›</a:t>
            </a:fld>
            <a:endParaRPr lang="en-US"/>
          </a:p>
        </p:txBody>
      </p:sp>
    </p:spTree>
    <p:extLst>
      <p:ext uri="{BB962C8B-B14F-4D97-AF65-F5344CB8AC3E}">
        <p14:creationId xmlns:p14="http://schemas.microsoft.com/office/powerpoint/2010/main" val="822841862"/>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250DC06-5A36-3449-8F33-F32B4C123B6D}" type="slidenum">
              <a:rPr lang="en-US" smtClean="0"/>
              <a:t>1</a:t>
            </a:fld>
            <a:endParaRPr lang="en-US"/>
          </a:p>
        </p:txBody>
      </p:sp>
    </p:spTree>
    <p:extLst>
      <p:ext uri="{BB962C8B-B14F-4D97-AF65-F5344CB8AC3E}">
        <p14:creationId xmlns:p14="http://schemas.microsoft.com/office/powerpoint/2010/main" val="310396424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6"/>
        <p:cNvGrpSpPr/>
        <p:nvPr/>
      </p:nvGrpSpPr>
      <p:grpSpPr>
        <a:xfrm>
          <a:off x="0" y="0"/>
          <a:ext cx="0" cy="0"/>
          <a:chOff x="0" y="0"/>
          <a:chExt cx="0" cy="0"/>
        </a:xfrm>
      </p:grpSpPr>
      <p:sp>
        <p:nvSpPr>
          <p:cNvPr id="57" name="Google Shape;57;g241e6db797f_0_119:notes"/>
          <p:cNvSpPr>
            <a:spLocks noGrp="1" noRot="1" noChangeAspect="1"/>
          </p:cNvSpPr>
          <p:nvPr>
            <p:ph type="sldImg" idx="2"/>
          </p:nvPr>
        </p:nvSpPr>
        <p:spPr>
          <a:xfrm>
            <a:off x="1143000" y="685800"/>
            <a:ext cx="4572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8" name="Google Shape;58;g241e6db797f_0_11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B54F577E-9F5B-A34E-9B12-6DA49AB32D8D}" type="datetimeFigureOut">
              <a:rPr lang="en-US" smtClean="0"/>
              <a:t>11/16/24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183512209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54F577E-9F5B-A34E-9B12-6DA49AB32D8D}" type="datetimeFigureOut">
              <a:rPr lang="en-US" smtClean="0"/>
              <a:t>11/16/24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6162254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54F577E-9F5B-A34E-9B12-6DA49AB32D8D}" type="datetimeFigureOut">
              <a:rPr lang="en-US" smtClean="0"/>
              <a:t>11/16/24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97097857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matchingName="Section header" type="secHead">
  <p:cSld name="Section 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11700" y="2867800"/>
            <a:ext cx="8520600" cy="1122400"/>
          </a:xfrm>
          <a:prstGeom prst="rect">
            <a:avLst/>
          </a:prstGeom>
        </p:spPr>
        <p:txBody>
          <a:bodyPr spcFirstLastPara="1" wrap="square" lIns="91425" tIns="91425" rIns="91425" bIns="91425" anchor="ctr" anchorCtr="0">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222481925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matchingName="Title and body" type="tx">
  <p:cSld name="Title and 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11700" y="593367"/>
            <a:ext cx="8520600" cy="7636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11700" y="1536633"/>
            <a:ext cx="8520600" cy="4555200"/>
          </a:xfrm>
          <a:prstGeom prst="rect">
            <a:avLst/>
          </a:prstGeom>
        </p:spPr>
        <p:txBody>
          <a:bodyPr spcFirstLastPara="1" wrap="square" lIns="91425" tIns="91425" rIns="91425" bIns="91425" anchor="t"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19" name="Google Shape;19;p4"/>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413175354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matchingName="Title and two columns" type="twoColTx">
  <p:cSld name="Title and two 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11700" y="593367"/>
            <a:ext cx="8520600" cy="7636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11700" y="1536633"/>
            <a:ext cx="3999900" cy="45552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3" name="Google Shape;23;p5"/>
          <p:cNvSpPr txBox="1">
            <a:spLocks noGrp="1"/>
          </p:cNvSpPr>
          <p:nvPr>
            <p:ph type="body" idx="2"/>
          </p:nvPr>
        </p:nvSpPr>
        <p:spPr>
          <a:xfrm>
            <a:off x="4832400" y="1536633"/>
            <a:ext cx="3999900" cy="45552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4" name="Google Shape;24;p5"/>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383472578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matchingName="Title only" type="titleOnly">
  <p:cSld name="Title 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11700" y="593367"/>
            <a:ext cx="8520600" cy="7636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56727743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matchingName="One column text">
  <p:cSld name="One column 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11700" y="740800"/>
            <a:ext cx="2808000" cy="1007600"/>
          </a:xfrm>
          <a:prstGeom prst="rect">
            <a:avLst/>
          </a:prstGeom>
        </p:spPr>
        <p:txBody>
          <a:bodyPr spcFirstLastPara="1" wrap="square" lIns="91425" tIns="91425" rIns="91425" bIns="91425" anchor="b" anchorCtr="0">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11700" y="1852800"/>
            <a:ext cx="2808000" cy="4239200"/>
          </a:xfrm>
          <a:prstGeom prst="rect">
            <a:avLst/>
          </a:prstGeom>
        </p:spPr>
        <p:txBody>
          <a:bodyPr spcFirstLastPara="1" wrap="square" lIns="91425" tIns="91425" rIns="91425" bIns="91425" anchor="t" anchorCtr="0">
            <a:normAutofit/>
          </a:bodyPr>
          <a:lstStyle>
            <a:lvl1pPr marL="457200" lvl="0" indent="-304800">
              <a:spcBef>
                <a:spcPts val="0"/>
              </a:spcBef>
              <a:spcAft>
                <a:spcPts val="0"/>
              </a:spcAft>
              <a:buSzPts val="1200"/>
              <a:buChar char="●"/>
              <a:defRPr sz="12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31" name="Google Shape;31;p7"/>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227029359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matchingName="Main point">
  <p:cSld name="Main 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90250" y="600200"/>
            <a:ext cx="6367800" cy="5454400"/>
          </a:xfrm>
          <a:prstGeom prst="rect">
            <a:avLst/>
          </a:prstGeom>
        </p:spPr>
        <p:txBody>
          <a:bodyPr spcFirstLastPara="1" wrap="square" lIns="91425" tIns="91425" rIns="91425" bIns="91425" anchor="ctr" anchorCtr="0">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134868727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matchingName="Section title and description">
  <p:cSld name="Section title and description">
    <p:spTree>
      <p:nvGrpSpPr>
        <p:cNvPr id="1" name="Shape 35"/>
        <p:cNvGrpSpPr/>
        <p:nvPr/>
      </p:nvGrpSpPr>
      <p:grpSpPr>
        <a:xfrm>
          <a:off x="0" y="0"/>
          <a:ext cx="0" cy="0"/>
          <a:chOff x="0" y="0"/>
          <a:chExt cx="0" cy="0"/>
        </a:xfrm>
      </p:grpSpPr>
      <p:sp>
        <p:nvSpPr>
          <p:cNvPr id="36" name="Google Shape;36;p9"/>
          <p:cNvSpPr/>
          <p:nvPr/>
        </p:nvSpPr>
        <p:spPr>
          <a:xfrm>
            <a:off x="4572000" y="-167"/>
            <a:ext cx="4572000" cy="68580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sz="1800"/>
          </a:p>
        </p:txBody>
      </p:sp>
      <p:sp>
        <p:nvSpPr>
          <p:cNvPr id="37" name="Google Shape;37;p9"/>
          <p:cNvSpPr txBox="1">
            <a:spLocks noGrp="1"/>
          </p:cNvSpPr>
          <p:nvPr>
            <p:ph type="title"/>
          </p:nvPr>
        </p:nvSpPr>
        <p:spPr>
          <a:xfrm>
            <a:off x="265500" y="1644233"/>
            <a:ext cx="4045200" cy="1976400"/>
          </a:xfrm>
          <a:prstGeom prst="rect">
            <a:avLst/>
          </a:prstGeom>
        </p:spPr>
        <p:txBody>
          <a:bodyPr spcFirstLastPara="1" wrap="square" lIns="91425" tIns="91425" rIns="91425" bIns="91425" anchor="b" anchorCtr="0">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65500" y="3737433"/>
            <a:ext cx="4045200" cy="16468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4939500" y="965433"/>
            <a:ext cx="3837000" cy="4926800"/>
          </a:xfrm>
          <a:prstGeom prst="rect">
            <a:avLst/>
          </a:prstGeom>
        </p:spPr>
        <p:txBody>
          <a:bodyPr spcFirstLastPara="1" wrap="square" lIns="91425" tIns="91425" rIns="91425" bIns="91425" anchor="ctr"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40" name="Google Shape;40;p9"/>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133631755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matchingName="Caption">
  <p:cSld name="Caption">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11700" y="5640767"/>
            <a:ext cx="5998800" cy="806800"/>
          </a:xfrm>
          <a:prstGeom prst="rect">
            <a:avLst/>
          </a:prstGeom>
        </p:spPr>
        <p:txBody>
          <a:bodyPr spcFirstLastPara="1" wrap="square" lIns="91425" tIns="91425" rIns="91425" bIns="91425" anchor="ctr" anchorCtr="0">
            <a:norm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38188466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54F577E-9F5B-A34E-9B12-6DA49AB32D8D}" type="datetimeFigureOut">
              <a:rPr lang="en-US" smtClean="0"/>
              <a:t>11/16/24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1326541223"/>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matchingName="Big number">
  <p:cSld name="Big 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11700" y="1474833"/>
            <a:ext cx="8520600" cy="2618000"/>
          </a:xfrm>
          <a:prstGeom prst="rect">
            <a:avLst/>
          </a:prstGeom>
        </p:spPr>
        <p:txBody>
          <a:bodyPr spcFirstLastPara="1" wrap="square" lIns="91425" tIns="91425" rIns="91425" bIns="91425" anchor="b" anchorCtr="0">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11700" y="4202967"/>
            <a:ext cx="8520600" cy="1734400"/>
          </a:xfrm>
          <a:prstGeom prst="rect">
            <a:avLst/>
          </a:prstGeom>
        </p:spPr>
        <p:txBody>
          <a:bodyPr spcFirstLastPara="1" wrap="square" lIns="91425" tIns="91425" rIns="91425" bIns="91425" anchor="t" anchorCtr="0">
            <a:normAutofit/>
          </a:bodyPr>
          <a:lstStyle>
            <a:lvl1pPr marL="457200" lvl="0" indent="-342900" algn="ctr">
              <a:spcBef>
                <a:spcPts val="0"/>
              </a:spcBef>
              <a:spcAft>
                <a:spcPts val="0"/>
              </a:spcAft>
              <a:buSzPts val="1800"/>
              <a:buChar char="●"/>
              <a:defRPr/>
            </a:lvl1pPr>
            <a:lvl2pPr marL="914400" lvl="1" indent="-317500" algn="ctr">
              <a:spcBef>
                <a:spcPts val="0"/>
              </a:spcBef>
              <a:spcAft>
                <a:spcPts val="0"/>
              </a:spcAft>
              <a:buSzPts val="1400"/>
              <a:buChar char="○"/>
              <a:defRPr/>
            </a:lvl2pPr>
            <a:lvl3pPr marL="1371600" lvl="2" indent="-317500" algn="ctr">
              <a:spcBef>
                <a:spcPts val="0"/>
              </a:spcBef>
              <a:spcAft>
                <a:spcPts val="0"/>
              </a:spcAft>
              <a:buSzPts val="1400"/>
              <a:buChar char="■"/>
              <a:defRPr/>
            </a:lvl3pPr>
            <a:lvl4pPr marL="1828800" lvl="3" indent="-317500" algn="ctr">
              <a:spcBef>
                <a:spcPts val="0"/>
              </a:spcBef>
              <a:spcAft>
                <a:spcPts val="0"/>
              </a:spcAft>
              <a:buSzPts val="1400"/>
              <a:buChar char="●"/>
              <a:defRPr/>
            </a:lvl4pPr>
            <a:lvl5pPr marL="2286000" lvl="4" indent="-317500" algn="ctr">
              <a:spcBef>
                <a:spcPts val="0"/>
              </a:spcBef>
              <a:spcAft>
                <a:spcPts val="0"/>
              </a:spcAft>
              <a:buSzPts val="1400"/>
              <a:buChar char="○"/>
              <a:defRPr/>
            </a:lvl5pPr>
            <a:lvl6pPr marL="2743200" lvl="5" indent="-317500" algn="ctr">
              <a:spcBef>
                <a:spcPts val="0"/>
              </a:spcBef>
              <a:spcAft>
                <a:spcPts val="0"/>
              </a:spcAft>
              <a:buSzPts val="1400"/>
              <a:buChar char="■"/>
              <a:defRPr/>
            </a:lvl6pPr>
            <a:lvl7pPr marL="3200400" lvl="6" indent="-317500" algn="ctr">
              <a:spcBef>
                <a:spcPts val="0"/>
              </a:spcBef>
              <a:spcAft>
                <a:spcPts val="0"/>
              </a:spcAft>
              <a:buSzPts val="1400"/>
              <a:buChar char="●"/>
              <a:defRPr/>
            </a:lvl7pPr>
            <a:lvl8pPr marL="3657600" lvl="7" indent="-317500" algn="ctr">
              <a:spcBef>
                <a:spcPts val="0"/>
              </a:spcBef>
              <a:spcAft>
                <a:spcPts val="0"/>
              </a:spcAft>
              <a:buSzPts val="1400"/>
              <a:buChar char="○"/>
              <a:defRPr/>
            </a:lvl8pPr>
            <a:lvl9pPr marL="4114800" lvl="8" indent="-317500" algn="ctr">
              <a:spcBef>
                <a:spcPts val="0"/>
              </a:spcBef>
              <a:spcAft>
                <a:spcPts val="0"/>
              </a:spcAft>
              <a:buSzPts val="1400"/>
              <a:buChar char="■"/>
              <a:defRPr/>
            </a:lvl9pPr>
          </a:lstStyle>
          <a:p>
            <a:endParaRPr/>
          </a:p>
        </p:txBody>
      </p:sp>
      <p:sp>
        <p:nvSpPr>
          <p:cNvPr id="47" name="Google Shape;47;p11"/>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107106708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8472458" y="6217623"/>
            <a:ext cx="5487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352675024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14351" y="391390"/>
            <a:ext cx="7598569" cy="999066"/>
          </a:xfrm>
        </p:spPr>
        <p:txBody>
          <a:bodyPr/>
          <a:lstStyle/>
          <a:p>
            <a:r>
              <a:rPr lang="en-US"/>
              <a:t>Click to edit Master title style</a:t>
            </a:r>
            <a:endParaRPr lang="en-US" dirty="0"/>
          </a:p>
        </p:txBody>
      </p:sp>
      <p:sp>
        <p:nvSpPr>
          <p:cNvPr id="3" name="Content Placeholder 2"/>
          <p:cNvSpPr>
            <a:spLocks noGrp="1"/>
          </p:cNvSpPr>
          <p:nvPr>
            <p:ph idx="1"/>
          </p:nvPr>
        </p:nvSpPr>
        <p:spPr>
          <a:xfrm>
            <a:off x="514351" y="1475510"/>
            <a:ext cx="7598569" cy="4315691"/>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2C8B74AF-E56E-2228-BD55-81C4524A8057}"/>
              </a:ext>
            </a:extLst>
          </p:cNvPr>
          <p:cNvSpPr>
            <a:spLocks noGrp="1"/>
          </p:cNvSpPr>
          <p:nvPr>
            <p:ph type="dt" sz="half" idx="10"/>
          </p:nvPr>
        </p:nvSpPr>
        <p:spPr>
          <a:xfrm>
            <a:off x="6912769" y="6523038"/>
            <a:ext cx="1200150" cy="323850"/>
          </a:xfrm>
        </p:spPr>
        <p:txBody>
          <a:bodyPr/>
          <a:lstStyle>
            <a:lvl1pPr>
              <a:defRPr/>
            </a:lvl1pPr>
          </a:lstStyle>
          <a:p>
            <a:pPr>
              <a:defRPr/>
            </a:pPr>
            <a:fld id="{17E169B6-13DF-2D4A-8F96-E802D1932328}" type="datetime1">
              <a:rPr lang="en-US"/>
              <a:pPr>
                <a:defRPr/>
              </a:pPr>
              <a:t>11/16/24</a:t>
            </a:fld>
            <a:endParaRPr lang="en-US" dirty="0"/>
          </a:p>
        </p:txBody>
      </p:sp>
      <p:sp>
        <p:nvSpPr>
          <p:cNvPr id="5" name="Footer Placeholder 4">
            <a:extLst>
              <a:ext uri="{FF2B5EF4-FFF2-40B4-BE49-F238E27FC236}">
                <a16:creationId xmlns:a16="http://schemas.microsoft.com/office/drawing/2014/main" id="{381AF26C-7672-1224-F8AB-8E85D1B3E043}"/>
              </a:ext>
            </a:extLst>
          </p:cNvPr>
          <p:cNvSpPr>
            <a:spLocks noGrp="1"/>
          </p:cNvSpPr>
          <p:nvPr>
            <p:ph type="ftr" sz="quarter" idx="11"/>
          </p:nvPr>
        </p:nvSpPr>
        <p:spPr>
          <a:xfrm>
            <a:off x="514350" y="6523038"/>
            <a:ext cx="6294835" cy="323850"/>
          </a:xfrm>
        </p:spPr>
        <p:txBody>
          <a:bodyPr/>
          <a:lstStyle>
            <a:lvl1pPr>
              <a:defRPr/>
            </a:lvl1pPr>
          </a:lstStyle>
          <a:p>
            <a:pPr>
              <a:defRPr/>
            </a:pPr>
            <a:r>
              <a:rPr lang="en-US"/>
              <a:t>SC22 | Dallas, TX | </a:t>
            </a:r>
            <a:r>
              <a:rPr lang="en-US" err="1"/>
              <a:t>hpc</a:t>
            </a:r>
            <a:r>
              <a:rPr lang="en-US"/>
              <a:t> accelerates.</a:t>
            </a:r>
          </a:p>
        </p:txBody>
      </p:sp>
      <p:sp>
        <p:nvSpPr>
          <p:cNvPr id="6" name="Slide Number Placeholder 5">
            <a:extLst>
              <a:ext uri="{FF2B5EF4-FFF2-40B4-BE49-F238E27FC236}">
                <a16:creationId xmlns:a16="http://schemas.microsoft.com/office/drawing/2014/main" id="{09E4A62C-D82C-E1DE-8B84-0553F2B998B3}"/>
              </a:ext>
            </a:extLst>
          </p:cNvPr>
          <p:cNvSpPr>
            <a:spLocks noGrp="1"/>
          </p:cNvSpPr>
          <p:nvPr>
            <p:ph type="sldNum" sz="quarter" idx="12"/>
          </p:nvPr>
        </p:nvSpPr>
        <p:spPr>
          <a:xfrm>
            <a:off x="8216503" y="6523038"/>
            <a:ext cx="413147" cy="323850"/>
          </a:xfrm>
        </p:spPr>
        <p:txBody>
          <a:bodyPr/>
          <a:lstStyle>
            <a:lvl1pPr>
              <a:defRPr/>
            </a:lvl1pPr>
          </a:lstStyle>
          <a:p>
            <a:pPr>
              <a:defRPr/>
            </a:pPr>
            <a:fld id="{4E3DA4A1-9795-7D47-8C6A-432270B85464}" type="slidenum">
              <a:rPr lang="en-US"/>
              <a:pPr>
                <a:defRPr/>
              </a:pPr>
              <a:t>‹#›</a:t>
            </a:fld>
            <a:endParaRPr lang="en-US"/>
          </a:p>
        </p:txBody>
      </p:sp>
    </p:spTree>
    <p:extLst>
      <p:ext uri="{BB962C8B-B14F-4D97-AF65-F5344CB8AC3E}">
        <p14:creationId xmlns:p14="http://schemas.microsoft.com/office/powerpoint/2010/main" val="243960572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54F577E-9F5B-A34E-9B12-6DA49AB32D8D}" type="datetimeFigureOut">
              <a:rPr lang="en-US" smtClean="0"/>
              <a:t>11/16/24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8420326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B54F577E-9F5B-A34E-9B12-6DA49AB32D8D}" type="datetimeFigureOut">
              <a:rPr lang="en-US" smtClean="0"/>
              <a:t>11/16/24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9882043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B54F577E-9F5B-A34E-9B12-6DA49AB32D8D}" type="datetimeFigureOut">
              <a:rPr lang="en-US" smtClean="0"/>
              <a:t>11/16/24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40674836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B54F577E-9F5B-A34E-9B12-6DA49AB32D8D}" type="datetimeFigureOut">
              <a:rPr lang="en-US" smtClean="0"/>
              <a:t>11/16/24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341584051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54F577E-9F5B-A34E-9B12-6DA49AB32D8D}" type="datetimeFigureOut">
              <a:rPr lang="en-US" smtClean="0"/>
              <a:t>11/16/24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10489050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54F577E-9F5B-A34E-9B12-6DA49AB32D8D}" type="datetimeFigureOut">
              <a:rPr lang="en-US" smtClean="0"/>
              <a:t>11/16/24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20285365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54F577E-9F5B-A34E-9B12-6DA49AB32D8D}" type="datetimeFigureOut">
              <a:rPr lang="en-US" smtClean="0"/>
              <a:t>11/16/24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4E9C943-088D-B448-9235-E05B97D58995}" type="slidenum">
              <a:rPr lang="en-US" smtClean="0"/>
              <a:t>‹#›</a:t>
            </a:fld>
            <a:endParaRPr lang="en-US"/>
          </a:p>
        </p:txBody>
      </p:sp>
    </p:spTree>
    <p:extLst>
      <p:ext uri="{BB962C8B-B14F-4D97-AF65-F5344CB8AC3E}">
        <p14:creationId xmlns:p14="http://schemas.microsoft.com/office/powerpoint/2010/main" val="72950635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54F577E-9F5B-A34E-9B12-6DA49AB32D8D}" type="datetimeFigureOut">
              <a:rPr lang="en-US" smtClean="0"/>
              <a:t>11/16/24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4E9C943-088D-B448-9235-E05B97D58995}" type="slidenum">
              <a:rPr lang="en-US" smtClean="0"/>
              <a:t>‹#›</a:t>
            </a:fld>
            <a:endParaRPr lang="en-US"/>
          </a:p>
        </p:txBody>
      </p:sp>
    </p:spTree>
    <p:extLst>
      <p:ext uri="{BB962C8B-B14F-4D97-AF65-F5344CB8AC3E}">
        <p14:creationId xmlns:p14="http://schemas.microsoft.com/office/powerpoint/2010/main" val="383658027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593367"/>
            <a:ext cx="8520600" cy="763600"/>
          </a:xfrm>
          <a:prstGeom prst="rect">
            <a:avLst/>
          </a:prstGeom>
          <a:noFill/>
          <a:ln>
            <a:noFill/>
          </a:ln>
        </p:spPr>
        <p:txBody>
          <a:bodyPr spcFirstLastPara="1" wrap="square" lIns="91425" tIns="91425" rIns="91425" bIns="91425" anchor="t" anchorCtr="0">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536633"/>
            <a:ext cx="8520600" cy="4555200"/>
          </a:xfrm>
          <a:prstGeom prst="rect">
            <a:avLst/>
          </a:prstGeom>
          <a:noFill/>
          <a:ln>
            <a:noFill/>
          </a:ln>
        </p:spPr>
        <p:txBody>
          <a:bodyPr spcFirstLastPara="1" wrap="square" lIns="91425" tIns="91425" rIns="91425" bIns="91425" anchor="t" anchorCtr="0">
            <a:norm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0"/>
              </a:spcBef>
              <a:spcAft>
                <a:spcPts val="0"/>
              </a:spcAft>
              <a:buClr>
                <a:schemeClr val="dk2"/>
              </a:buClr>
              <a:buSzPts val="1400"/>
              <a:buChar char="○"/>
              <a:defRPr>
                <a:solidFill>
                  <a:schemeClr val="dk2"/>
                </a:solidFill>
              </a:defRPr>
            </a:lvl2pPr>
            <a:lvl3pPr marL="1371600" lvl="2" indent="-317500">
              <a:lnSpc>
                <a:spcPct val="115000"/>
              </a:lnSpc>
              <a:spcBef>
                <a:spcPts val="0"/>
              </a:spcBef>
              <a:spcAft>
                <a:spcPts val="0"/>
              </a:spcAft>
              <a:buClr>
                <a:schemeClr val="dk2"/>
              </a:buClr>
              <a:buSzPts val="1400"/>
              <a:buChar char="■"/>
              <a:defRPr>
                <a:solidFill>
                  <a:schemeClr val="dk2"/>
                </a:solidFill>
              </a:defRPr>
            </a:lvl3pPr>
            <a:lvl4pPr marL="1828800" lvl="3" indent="-317500">
              <a:lnSpc>
                <a:spcPct val="115000"/>
              </a:lnSpc>
              <a:spcBef>
                <a:spcPts val="0"/>
              </a:spcBef>
              <a:spcAft>
                <a:spcPts val="0"/>
              </a:spcAft>
              <a:buClr>
                <a:schemeClr val="dk2"/>
              </a:buClr>
              <a:buSzPts val="1400"/>
              <a:buChar char="●"/>
              <a:defRPr>
                <a:solidFill>
                  <a:schemeClr val="dk2"/>
                </a:solidFill>
              </a:defRPr>
            </a:lvl4pPr>
            <a:lvl5pPr marL="2286000" lvl="4" indent="-317500">
              <a:lnSpc>
                <a:spcPct val="115000"/>
              </a:lnSpc>
              <a:spcBef>
                <a:spcPts val="0"/>
              </a:spcBef>
              <a:spcAft>
                <a:spcPts val="0"/>
              </a:spcAft>
              <a:buClr>
                <a:schemeClr val="dk2"/>
              </a:buClr>
              <a:buSzPts val="1400"/>
              <a:buChar char="○"/>
              <a:defRPr>
                <a:solidFill>
                  <a:schemeClr val="dk2"/>
                </a:solidFill>
              </a:defRPr>
            </a:lvl5pPr>
            <a:lvl6pPr marL="2743200" lvl="5" indent="-317500">
              <a:lnSpc>
                <a:spcPct val="115000"/>
              </a:lnSpc>
              <a:spcBef>
                <a:spcPts val="0"/>
              </a:spcBef>
              <a:spcAft>
                <a:spcPts val="0"/>
              </a:spcAft>
              <a:buClr>
                <a:schemeClr val="dk2"/>
              </a:buClr>
              <a:buSzPts val="1400"/>
              <a:buChar char="■"/>
              <a:defRPr>
                <a:solidFill>
                  <a:schemeClr val="dk2"/>
                </a:solidFill>
              </a:defRPr>
            </a:lvl6pPr>
            <a:lvl7pPr marL="3200400" lvl="6" indent="-317500">
              <a:lnSpc>
                <a:spcPct val="115000"/>
              </a:lnSpc>
              <a:spcBef>
                <a:spcPts val="0"/>
              </a:spcBef>
              <a:spcAft>
                <a:spcPts val="0"/>
              </a:spcAft>
              <a:buClr>
                <a:schemeClr val="dk2"/>
              </a:buClr>
              <a:buSzPts val="1400"/>
              <a:buChar char="●"/>
              <a:defRPr>
                <a:solidFill>
                  <a:schemeClr val="dk2"/>
                </a:solidFill>
              </a:defRPr>
            </a:lvl7pPr>
            <a:lvl8pPr marL="3657600" lvl="7" indent="-317500">
              <a:lnSpc>
                <a:spcPct val="115000"/>
              </a:lnSpc>
              <a:spcBef>
                <a:spcPts val="0"/>
              </a:spcBef>
              <a:spcAft>
                <a:spcPts val="0"/>
              </a:spcAft>
              <a:buClr>
                <a:schemeClr val="dk2"/>
              </a:buClr>
              <a:buSzPts val="1400"/>
              <a:buChar char="○"/>
              <a:defRPr>
                <a:solidFill>
                  <a:schemeClr val="dk2"/>
                </a:solidFill>
              </a:defRPr>
            </a:lvl8pPr>
            <a:lvl9pPr marL="4114800" lvl="8" indent="-317500">
              <a:lnSpc>
                <a:spcPct val="115000"/>
              </a:lnSpc>
              <a:spcBef>
                <a:spcPts val="0"/>
              </a:spcBef>
              <a:spcAft>
                <a:spcPts val="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8472458" y="6217623"/>
            <a:ext cx="548700" cy="524800"/>
          </a:xfrm>
          <a:prstGeom prst="rect">
            <a:avLst/>
          </a:prstGeom>
          <a:noFill/>
          <a:ln>
            <a:noFill/>
          </a:ln>
        </p:spPr>
        <p:txBody>
          <a:bodyPr spcFirstLastPara="1" wrap="square" lIns="91425" tIns="91425" rIns="91425" bIns="91425" anchor="ctr" anchorCtr="0">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fld id="{00000000-1234-1234-1234-123412341234}" type="slidenum">
              <a:rPr lang="en" smtClean="0"/>
              <a:pPr/>
              <a:t>‹#›</a:t>
            </a:fld>
            <a:endParaRPr lang="en"/>
          </a:p>
        </p:txBody>
      </p:sp>
    </p:spTree>
    <p:extLst>
      <p:ext uri="{BB962C8B-B14F-4D97-AF65-F5344CB8AC3E}">
        <p14:creationId xmlns:p14="http://schemas.microsoft.com/office/powerpoint/2010/main" val="1918420923"/>
      </p:ext>
    </p:extLst>
  </p:cSld>
  <p:clrMap bg1="lt1" tx1="dk1" bg2="dk2" tx2="lt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83"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tcpp.cs.gsu.edu/curriculum/?q=EduHPC-2024-technical-program" TargetMode="External"/><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2.xml"/></Relationships>
</file>

<file path=ppt/slides/_rels/slide5.xml.rels><?xml version="1.0" encoding="UTF-8" standalone="yes"?>
<Relationships xmlns="http://schemas.openxmlformats.org/package/2006/relationships"><Relationship Id="rId3" Type="http://schemas.openxmlformats.org/officeDocument/2006/relationships/hyperlink" Target="https://sc24.conference-program.com/session/?sess=sess729" TargetMode="External"/><Relationship Id="rId2" Type="http://schemas.openxmlformats.org/officeDocument/2006/relationships/hyperlink" Target="https://tcpp.cs.gsu.edu/curriculum/?q=EduHPC-2024-technical-program" TargetMode="External"/><Relationship Id="rId1" Type="http://schemas.openxmlformats.org/officeDocument/2006/relationships/slideLayout" Target="../slideLayouts/slideLayout2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21226" y="948688"/>
            <a:ext cx="8922774" cy="1470025"/>
          </a:xfrm>
        </p:spPr>
        <p:txBody>
          <a:bodyPr>
            <a:noAutofit/>
          </a:bodyPr>
          <a:lstStyle/>
          <a:p>
            <a:br>
              <a:rPr lang="en-US" sz="3600" dirty="0"/>
            </a:br>
            <a:br>
              <a:rPr lang="en-US" sz="3600" dirty="0"/>
            </a:br>
            <a:r>
              <a:rPr lang="en-US" sz="3600" dirty="0"/>
              <a:t>EduHPC-24: 12th Workshop on Education for High Performance Computing</a:t>
            </a:r>
            <a:r>
              <a:rPr lang="en-US" sz="3600" b="1" dirty="0"/>
              <a:t> </a:t>
            </a:r>
            <a:br>
              <a:rPr lang="en-US" sz="3600" dirty="0"/>
            </a:br>
            <a:br>
              <a:rPr lang="en-US" sz="3600" dirty="0"/>
            </a:br>
            <a:endParaRPr lang="en-US" sz="3600" dirty="0"/>
          </a:p>
        </p:txBody>
      </p:sp>
      <p:sp>
        <p:nvSpPr>
          <p:cNvPr id="3" name="Subtitle 2"/>
          <p:cNvSpPr>
            <a:spLocks noGrp="1"/>
          </p:cNvSpPr>
          <p:nvPr>
            <p:ph type="subTitle" idx="1"/>
          </p:nvPr>
        </p:nvSpPr>
        <p:spPr>
          <a:xfrm>
            <a:off x="753762" y="3036727"/>
            <a:ext cx="3150973" cy="2140754"/>
          </a:xfrm>
        </p:spPr>
        <p:txBody>
          <a:bodyPr>
            <a:noAutofit/>
          </a:bodyPr>
          <a:lstStyle/>
          <a:p>
            <a:endParaRPr lang="en-US" sz="2000" dirty="0">
              <a:solidFill>
                <a:schemeClr val="tx1"/>
              </a:solidFill>
            </a:endParaRPr>
          </a:p>
          <a:p>
            <a:r>
              <a:rPr lang="en-US" sz="2000" dirty="0">
                <a:solidFill>
                  <a:schemeClr val="dk1"/>
                </a:solidFill>
              </a:rPr>
              <a:t>Sushil K Prasad</a:t>
            </a:r>
          </a:p>
          <a:p>
            <a:r>
              <a:rPr lang="en-US" sz="2000" dirty="0">
                <a:solidFill>
                  <a:schemeClr val="dk1"/>
                </a:solidFill>
              </a:rPr>
              <a:t>Workshop Chair</a:t>
            </a:r>
          </a:p>
          <a:p>
            <a:endParaRPr lang="en-US" sz="2000" dirty="0">
              <a:solidFill>
                <a:schemeClr val="dk1"/>
              </a:solidFill>
            </a:endParaRPr>
          </a:p>
          <a:p>
            <a:r>
              <a:rPr lang="en-US" sz="2000" dirty="0">
                <a:solidFill>
                  <a:schemeClr val="dk1"/>
                </a:solidFill>
              </a:rPr>
              <a:t>University of Texas at San Antonio</a:t>
            </a:r>
          </a:p>
          <a:p>
            <a:endParaRPr lang="en-US" sz="2000" dirty="0">
              <a:solidFill>
                <a:schemeClr val="tx1">
                  <a:lumMod val="50000"/>
                  <a:lumOff val="50000"/>
                </a:schemeClr>
              </a:solidFill>
            </a:endParaRPr>
          </a:p>
          <a:p>
            <a:endParaRPr lang="en-US" sz="2000" dirty="0">
              <a:solidFill>
                <a:schemeClr val="tx1">
                  <a:lumMod val="50000"/>
                  <a:lumOff val="50000"/>
                </a:schemeClr>
              </a:solidFill>
            </a:endParaRPr>
          </a:p>
          <a:p>
            <a:endParaRPr lang="en-US" sz="2000" dirty="0">
              <a:solidFill>
                <a:schemeClr val="tx1">
                  <a:lumMod val="50000"/>
                  <a:lumOff val="50000"/>
                </a:schemeClr>
              </a:solidFill>
            </a:endParaRPr>
          </a:p>
          <a:p>
            <a:endParaRPr lang="en-US" sz="2000" dirty="0">
              <a:solidFill>
                <a:schemeClr val="tx1">
                  <a:lumMod val="50000"/>
                  <a:lumOff val="50000"/>
                </a:schemeClr>
              </a:solidFill>
            </a:endParaRPr>
          </a:p>
          <a:p>
            <a:endParaRPr lang="en-US" sz="2000" dirty="0">
              <a:solidFill>
                <a:schemeClr val="tx1">
                  <a:lumMod val="50000"/>
                  <a:lumOff val="50000"/>
                </a:schemeClr>
              </a:solidFill>
            </a:endParaRPr>
          </a:p>
          <a:p>
            <a:endParaRPr lang="en-US" sz="2000" dirty="0"/>
          </a:p>
        </p:txBody>
      </p:sp>
      <p:sp>
        <p:nvSpPr>
          <p:cNvPr id="4" name="Subtitle 2">
            <a:extLst>
              <a:ext uri="{FF2B5EF4-FFF2-40B4-BE49-F238E27FC236}">
                <a16:creationId xmlns:a16="http://schemas.microsoft.com/office/drawing/2014/main" id="{C038C0F7-C6CD-8BCF-4F57-9E59E6AA089C}"/>
              </a:ext>
            </a:extLst>
          </p:cNvPr>
          <p:cNvSpPr txBox="1">
            <a:spLocks/>
          </p:cNvSpPr>
          <p:nvPr/>
        </p:nvSpPr>
        <p:spPr>
          <a:xfrm>
            <a:off x="5069523" y="3036727"/>
            <a:ext cx="2993353" cy="2264323"/>
          </a:xfrm>
          <a:prstGeom prst="rect">
            <a:avLst/>
          </a:prstGeom>
        </p:spPr>
        <p:txBody>
          <a:bodyPr vert="horz" lIns="91440" tIns="45720" rIns="91440" bIns="45720" rtlCol="0">
            <a:normAutofit/>
          </a:bodyPr>
          <a:lstStyle>
            <a:lvl1pPr marL="0" indent="0" algn="ctr" defTabSz="457200" rtl="0" eaLnBrk="1" latinLnBrk="0" hangingPunct="1">
              <a:spcBef>
                <a:spcPct val="20000"/>
              </a:spcBef>
              <a:buFont typeface="Arial"/>
              <a:buNone/>
              <a:defRPr sz="3200" kern="1200">
                <a:solidFill>
                  <a:schemeClr val="tx1">
                    <a:tint val="75000"/>
                  </a:schemeClr>
                </a:solidFill>
                <a:latin typeface="+mn-lt"/>
                <a:ea typeface="+mn-ea"/>
                <a:cs typeface="+mn-cs"/>
              </a:defRPr>
            </a:lvl1pPr>
            <a:lvl2pPr marL="457200" indent="0" algn="ctr" defTabSz="457200" rtl="0" eaLnBrk="1" latinLnBrk="0" hangingPunct="1">
              <a:spcBef>
                <a:spcPct val="20000"/>
              </a:spcBef>
              <a:buFont typeface="Arial"/>
              <a:buNone/>
              <a:defRPr sz="2800" kern="1200">
                <a:solidFill>
                  <a:schemeClr val="tx1">
                    <a:tint val="75000"/>
                  </a:schemeClr>
                </a:solidFill>
                <a:latin typeface="+mn-lt"/>
                <a:ea typeface="+mn-ea"/>
                <a:cs typeface="+mn-cs"/>
              </a:defRPr>
            </a:lvl2pPr>
            <a:lvl3pPr marL="914400" indent="0" algn="ctr" defTabSz="457200" rtl="0" eaLnBrk="1" latinLnBrk="0" hangingPunct="1">
              <a:spcBef>
                <a:spcPct val="20000"/>
              </a:spcBef>
              <a:buFont typeface="Arial"/>
              <a:buNone/>
              <a:defRPr sz="2400" kern="1200">
                <a:solidFill>
                  <a:schemeClr val="tx1">
                    <a:tint val="75000"/>
                  </a:schemeClr>
                </a:solidFill>
                <a:latin typeface="+mn-lt"/>
                <a:ea typeface="+mn-ea"/>
                <a:cs typeface="+mn-cs"/>
              </a:defRPr>
            </a:lvl3pPr>
            <a:lvl4pPr marL="13716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4pPr>
            <a:lvl5pPr marL="18288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5pPr>
            <a:lvl6pPr marL="22860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6pPr>
            <a:lvl7pPr marL="27432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7pPr>
            <a:lvl8pPr marL="32004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8pPr>
            <a:lvl9pPr marL="3657600" indent="0" algn="ctr" defTabSz="457200" rtl="0" eaLnBrk="1" latinLnBrk="0" hangingPunct="1">
              <a:spcBef>
                <a:spcPct val="20000"/>
              </a:spcBef>
              <a:buFont typeface="Arial"/>
              <a:buNone/>
              <a:defRPr sz="2000" kern="1200">
                <a:solidFill>
                  <a:schemeClr val="tx1">
                    <a:tint val="75000"/>
                  </a:schemeClr>
                </a:solidFill>
                <a:latin typeface="+mn-lt"/>
                <a:ea typeface="+mn-ea"/>
                <a:cs typeface="+mn-cs"/>
              </a:defRPr>
            </a:lvl9pPr>
          </a:lstStyle>
          <a:p>
            <a:endParaRPr lang="en-US" sz="2000" dirty="0">
              <a:solidFill>
                <a:schemeClr val="tx1"/>
              </a:solidFill>
            </a:endParaRPr>
          </a:p>
          <a:p>
            <a:r>
              <a:rPr lang="en-US" sz="2000" dirty="0">
                <a:solidFill>
                  <a:schemeClr val="tx1"/>
                </a:solidFill>
              </a:rPr>
              <a:t>George K. Thiruvathukal</a:t>
            </a:r>
          </a:p>
          <a:p>
            <a:r>
              <a:rPr lang="en-US" sz="2000" dirty="0">
                <a:solidFill>
                  <a:schemeClr val="tx1"/>
                </a:solidFill>
              </a:rPr>
              <a:t>Program Chair</a:t>
            </a:r>
          </a:p>
          <a:p>
            <a:endParaRPr lang="en-US" sz="2000" dirty="0">
              <a:solidFill>
                <a:schemeClr val="tx1"/>
              </a:solidFill>
            </a:endParaRPr>
          </a:p>
          <a:p>
            <a:r>
              <a:rPr lang="en-US" sz="2000" b="0" i="0" dirty="0">
                <a:solidFill>
                  <a:schemeClr val="tx1"/>
                </a:solidFill>
                <a:effectLst/>
                <a:highlight>
                  <a:srgbClr val="FFFFFF"/>
                </a:highlight>
              </a:rPr>
              <a:t>Loyola University Chicago</a:t>
            </a:r>
            <a:endParaRPr lang="en-US" sz="2000" dirty="0">
              <a:solidFill>
                <a:schemeClr val="tx1"/>
              </a:solidFill>
            </a:endParaRPr>
          </a:p>
          <a:p>
            <a:endParaRPr lang="en-US" sz="2000" dirty="0">
              <a:solidFill>
                <a:schemeClr val="tx1"/>
              </a:solidFill>
            </a:endParaRPr>
          </a:p>
          <a:p>
            <a:endParaRPr lang="en-US" sz="2000" dirty="0">
              <a:solidFill>
                <a:schemeClr val="tx1"/>
              </a:solidFill>
            </a:endParaRPr>
          </a:p>
          <a:p>
            <a:endParaRPr lang="en-US" sz="2000" dirty="0">
              <a:solidFill>
                <a:schemeClr val="tx1"/>
              </a:solidFill>
            </a:endParaRPr>
          </a:p>
          <a:p>
            <a:endParaRPr lang="en-US" sz="2000" dirty="0">
              <a:solidFill>
                <a:schemeClr val="tx1"/>
              </a:solidFill>
            </a:endParaRPr>
          </a:p>
          <a:p>
            <a:endParaRPr lang="en-US" sz="2000" dirty="0">
              <a:solidFill>
                <a:schemeClr val="tx1"/>
              </a:solidFill>
            </a:endParaRPr>
          </a:p>
          <a:p>
            <a:endParaRPr lang="en-US" sz="2000" dirty="0">
              <a:solidFill>
                <a:schemeClr val="tx1"/>
              </a:solidFill>
            </a:endParaRPr>
          </a:p>
        </p:txBody>
      </p:sp>
      <p:sp>
        <p:nvSpPr>
          <p:cNvPr id="5" name="TextBox 4">
            <a:extLst>
              <a:ext uri="{FF2B5EF4-FFF2-40B4-BE49-F238E27FC236}">
                <a16:creationId xmlns:a16="http://schemas.microsoft.com/office/drawing/2014/main" id="{38459C50-2FCF-5DDE-A1D1-9B09780BE035}"/>
              </a:ext>
            </a:extLst>
          </p:cNvPr>
          <p:cNvSpPr txBox="1"/>
          <p:nvPr/>
        </p:nvSpPr>
        <p:spPr>
          <a:xfrm>
            <a:off x="1124465" y="6042633"/>
            <a:ext cx="6938411" cy="658509"/>
          </a:xfrm>
          <a:prstGeom prst="rect">
            <a:avLst/>
          </a:prstGeom>
          <a:noFill/>
        </p:spPr>
        <p:txBody>
          <a:bodyPr wrap="square" rtlCol="0">
            <a:spAutoFit/>
          </a:bodyPr>
          <a:lstStyle/>
          <a:p>
            <a:pPr algn="ctr"/>
            <a:r>
              <a:rPr lang="en-US" sz="1800" b="1" dirty="0">
                <a:solidFill>
                  <a:schemeClr val="tx1"/>
                </a:solidFill>
                <a:ea typeface="ＭＳ Ｐゴシック" pitchFamily="-96" charset="-128"/>
              </a:rPr>
              <a:t>EduHPC-24, 17 </a:t>
            </a:r>
            <a:r>
              <a:rPr lang="en-US" b="1" dirty="0">
                <a:ea typeface="ＭＳ Ｐゴシック" pitchFamily="-96" charset="-128"/>
              </a:rPr>
              <a:t>Nov 2024</a:t>
            </a:r>
            <a:r>
              <a:rPr lang="en-US" sz="1800" b="1" dirty="0">
                <a:solidFill>
                  <a:schemeClr val="tx1"/>
                </a:solidFill>
                <a:ea typeface="ＭＳ Ｐゴシック" pitchFamily="-96" charset="-128"/>
              </a:rPr>
              <a:t>, Atlanta, GA</a:t>
            </a:r>
            <a:endParaRPr lang="en-US" sz="1800" b="1" dirty="0">
              <a:solidFill>
                <a:schemeClr val="tx1"/>
              </a:solidFill>
            </a:endParaRPr>
          </a:p>
          <a:p>
            <a:pPr algn="ctr"/>
            <a:endParaRPr lang="en-US" dirty="0"/>
          </a:p>
        </p:txBody>
      </p:sp>
    </p:spTree>
    <p:extLst>
      <p:ext uri="{BB962C8B-B14F-4D97-AF65-F5344CB8AC3E}">
        <p14:creationId xmlns:p14="http://schemas.microsoft.com/office/powerpoint/2010/main" val="641428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37786"/>
            <a:ext cx="8229600" cy="1143000"/>
          </a:xfrm>
        </p:spPr>
        <p:txBody>
          <a:bodyPr>
            <a:normAutofit fontScale="90000"/>
          </a:bodyPr>
          <a:lstStyle/>
          <a:p>
            <a:r>
              <a:rPr lang="en-US" dirty="0"/>
              <a:t>Big Thanks to EduHPC’24 Organizers, Authors &amp; Speakers…</a:t>
            </a:r>
            <a:r>
              <a:rPr lang="en-US" dirty="0">
                <a:solidFill>
                  <a:srgbClr val="00B050"/>
                </a:solidFill>
              </a:rPr>
              <a:t>and Attendees</a:t>
            </a:r>
            <a:r>
              <a:rPr lang="en-US" dirty="0"/>
              <a:t>!!!</a:t>
            </a:r>
          </a:p>
        </p:txBody>
      </p:sp>
      <p:sp>
        <p:nvSpPr>
          <p:cNvPr id="3" name="Content Placeholder 2"/>
          <p:cNvSpPr>
            <a:spLocks noGrp="1"/>
          </p:cNvSpPr>
          <p:nvPr>
            <p:ph idx="1"/>
          </p:nvPr>
        </p:nvSpPr>
        <p:spPr>
          <a:xfrm>
            <a:off x="132436" y="1570498"/>
            <a:ext cx="5013754" cy="5046633"/>
          </a:xfrm>
        </p:spPr>
        <p:txBody>
          <a:bodyPr>
            <a:normAutofit/>
          </a:bodyPr>
          <a:lstStyle/>
          <a:p>
            <a:pPr algn="l">
              <a:buFont typeface="Arial" panose="020B0604020202020204" pitchFamily="34" charset="0"/>
              <a:buChar char="•"/>
            </a:pPr>
            <a:r>
              <a:rPr lang="en-US" sz="2000" b="0" i="1" dirty="0">
                <a:effectLst/>
                <a:highlight>
                  <a:srgbClr val="FFFFFF"/>
                </a:highlight>
              </a:rPr>
              <a:t>Program Chair: </a:t>
            </a:r>
          </a:p>
          <a:p>
            <a:pPr lvl="1">
              <a:buFont typeface="Arial" panose="020B0604020202020204" pitchFamily="34" charset="0"/>
              <a:buChar char="•"/>
            </a:pPr>
            <a:r>
              <a:rPr lang="en-US" sz="1600" dirty="0">
                <a:solidFill>
                  <a:schemeClr val="tx1"/>
                </a:solidFill>
              </a:rPr>
              <a:t>George K. Thiruvathukal, </a:t>
            </a:r>
            <a:r>
              <a:rPr lang="en-US" sz="1600" b="0" i="1" dirty="0">
                <a:solidFill>
                  <a:schemeClr val="tx1"/>
                </a:solidFill>
                <a:effectLst/>
                <a:highlight>
                  <a:srgbClr val="FFFFFF"/>
                </a:highlight>
              </a:rPr>
              <a:t>Loyola University Chicago</a:t>
            </a:r>
            <a:endParaRPr lang="en-US" sz="1600" b="0" i="1" dirty="0">
              <a:effectLst/>
              <a:highlight>
                <a:srgbClr val="FFFFFF"/>
              </a:highlight>
            </a:endParaRPr>
          </a:p>
          <a:p>
            <a:pPr algn="l">
              <a:buFont typeface="Arial" panose="020B0604020202020204" pitchFamily="34" charset="0"/>
              <a:buChar char="•"/>
            </a:pPr>
            <a:r>
              <a:rPr lang="en-US" sz="2000" b="0" i="1" dirty="0">
                <a:effectLst/>
                <a:highlight>
                  <a:srgbClr val="FFFFFF"/>
                </a:highlight>
              </a:rPr>
              <a:t>Program Vice-Chair: </a:t>
            </a:r>
          </a:p>
          <a:p>
            <a:pPr lvl="1">
              <a:buFont typeface="Arial" panose="020B0604020202020204" pitchFamily="34" charset="0"/>
              <a:buChar char="•"/>
            </a:pPr>
            <a:r>
              <a:rPr lang="en-US" sz="1600" b="0" i="0" dirty="0">
                <a:solidFill>
                  <a:srgbClr val="494949"/>
                </a:solidFill>
                <a:effectLst/>
              </a:rPr>
              <a:t>Erik </a:t>
            </a:r>
            <a:r>
              <a:rPr lang="en-US" sz="1600" b="0" i="0" dirty="0" err="1">
                <a:solidFill>
                  <a:srgbClr val="494949"/>
                </a:solidFill>
                <a:effectLst/>
              </a:rPr>
              <a:t>Saule</a:t>
            </a:r>
            <a:r>
              <a:rPr lang="en-US" sz="1600" dirty="0">
                <a:solidFill>
                  <a:srgbClr val="494949"/>
                </a:solidFill>
              </a:rPr>
              <a:t>, </a:t>
            </a:r>
            <a:r>
              <a:rPr lang="en-US" sz="1600" b="0" i="1" dirty="0">
                <a:effectLst/>
                <a:highlight>
                  <a:srgbClr val="FFFFFF"/>
                </a:highlight>
              </a:rPr>
              <a:t>UNC at Charlotte</a:t>
            </a:r>
          </a:p>
          <a:p>
            <a:pPr algn="l">
              <a:buFont typeface="Arial" panose="020B0604020202020204" pitchFamily="34" charset="0"/>
              <a:buChar char="•"/>
            </a:pPr>
            <a:r>
              <a:rPr lang="en-US" sz="2000" b="0" i="1" dirty="0">
                <a:effectLst/>
                <a:highlight>
                  <a:srgbClr val="FFFFFF"/>
                </a:highlight>
              </a:rPr>
              <a:t>Peachy Assignments Chair: </a:t>
            </a:r>
          </a:p>
          <a:p>
            <a:pPr lvl="1">
              <a:buFont typeface="Arial" panose="020B0604020202020204" pitchFamily="34" charset="0"/>
              <a:buChar char="•"/>
            </a:pPr>
            <a:r>
              <a:rPr lang="en-US" sz="1600" b="0" i="0" dirty="0">
                <a:effectLst/>
                <a:highlight>
                  <a:srgbClr val="FFFFFF"/>
                </a:highlight>
              </a:rPr>
              <a:t>David </a:t>
            </a:r>
            <a:r>
              <a:rPr lang="en-US" sz="1600" b="0" i="0" dirty="0" err="1">
                <a:effectLst/>
                <a:highlight>
                  <a:srgbClr val="FFFFFF"/>
                </a:highlight>
              </a:rPr>
              <a:t>Bunde</a:t>
            </a:r>
            <a:r>
              <a:rPr lang="en-US" sz="1600" dirty="0">
                <a:highlight>
                  <a:srgbClr val="FFFFFF"/>
                </a:highlight>
              </a:rPr>
              <a:t>, </a:t>
            </a:r>
            <a:r>
              <a:rPr lang="en-US" sz="1600" b="0" i="1" dirty="0">
                <a:effectLst/>
                <a:highlight>
                  <a:srgbClr val="FFFFFF"/>
                </a:highlight>
              </a:rPr>
              <a:t>Knox College</a:t>
            </a:r>
            <a:endParaRPr lang="en-US" sz="1600" b="0" i="0" dirty="0">
              <a:effectLst/>
              <a:highlight>
                <a:srgbClr val="FFFFFF"/>
              </a:highlight>
            </a:endParaRPr>
          </a:p>
          <a:p>
            <a:pPr algn="l">
              <a:buFont typeface="Arial" panose="020B0604020202020204" pitchFamily="34" charset="0"/>
              <a:buChar char="•"/>
            </a:pPr>
            <a:r>
              <a:rPr lang="en-US" sz="2000" b="0" i="1" dirty="0">
                <a:effectLst/>
                <a:highlight>
                  <a:srgbClr val="FFFFFF"/>
                </a:highlight>
              </a:rPr>
              <a:t>Proceedings Chair: </a:t>
            </a:r>
          </a:p>
          <a:p>
            <a:pPr lvl="1">
              <a:buFont typeface="Arial" panose="020B0604020202020204" pitchFamily="34" charset="0"/>
              <a:buChar char="•"/>
            </a:pPr>
            <a:r>
              <a:rPr lang="en-US" sz="1600" b="0" i="0" dirty="0">
                <a:effectLst/>
                <a:highlight>
                  <a:srgbClr val="FFFFFF"/>
                </a:highlight>
              </a:rPr>
              <a:t>Satish Puri, </a:t>
            </a:r>
            <a:r>
              <a:rPr lang="en-US" sz="1600" b="0" i="1" dirty="0">
                <a:effectLst/>
                <a:highlight>
                  <a:srgbClr val="FFFFFF"/>
                </a:highlight>
              </a:rPr>
              <a:t>Missouri U. Science and Technology</a:t>
            </a:r>
          </a:p>
          <a:p>
            <a:pPr algn="l">
              <a:buFont typeface="Arial" panose="020B0604020202020204" pitchFamily="34" charset="0"/>
              <a:buChar char="•"/>
            </a:pPr>
            <a:r>
              <a:rPr lang="en-US" sz="2000" b="0" i="1" dirty="0">
                <a:effectLst/>
                <a:highlight>
                  <a:srgbClr val="FFFFFF"/>
                </a:highlight>
              </a:rPr>
              <a:t>Past Program Chair: </a:t>
            </a:r>
          </a:p>
          <a:p>
            <a:pPr lvl="1">
              <a:buFont typeface="Arial" panose="020B0604020202020204" pitchFamily="34" charset="0"/>
              <a:buChar char="•"/>
            </a:pPr>
            <a:r>
              <a:rPr lang="en-US" sz="1600" b="0" i="0" dirty="0" err="1">
                <a:solidFill>
                  <a:srgbClr val="494949"/>
                </a:solidFill>
                <a:effectLst/>
              </a:rPr>
              <a:t>Apan</a:t>
            </a:r>
            <a:r>
              <a:rPr lang="en-US" sz="1600" b="0" i="0" dirty="0">
                <a:solidFill>
                  <a:srgbClr val="494949"/>
                </a:solidFill>
                <a:effectLst/>
              </a:rPr>
              <a:t> Qasem, </a:t>
            </a:r>
            <a:r>
              <a:rPr lang="en-US" sz="1600" b="0" i="1" dirty="0">
                <a:effectLst/>
                <a:highlight>
                  <a:srgbClr val="FFFFFF"/>
                </a:highlight>
              </a:rPr>
              <a:t>Texas State University</a:t>
            </a:r>
            <a:endParaRPr lang="en-US" sz="1600" b="0" i="0" dirty="0">
              <a:effectLst/>
              <a:highlight>
                <a:srgbClr val="FFFFFF"/>
              </a:highlight>
            </a:endParaRPr>
          </a:p>
          <a:p>
            <a:pPr algn="l">
              <a:buFont typeface="Arial" panose="020B0604020202020204" pitchFamily="34" charset="0"/>
              <a:buChar char="•"/>
            </a:pPr>
            <a:r>
              <a:rPr lang="en-US" sz="2000" b="0" i="1" dirty="0">
                <a:effectLst/>
                <a:highlight>
                  <a:srgbClr val="FFFFFF"/>
                </a:highlight>
              </a:rPr>
              <a:t>Webmaster: </a:t>
            </a:r>
          </a:p>
          <a:p>
            <a:pPr lvl="1">
              <a:buFont typeface="Arial" panose="020B0604020202020204" pitchFamily="34" charset="0"/>
              <a:buChar char="•"/>
            </a:pPr>
            <a:r>
              <a:rPr lang="en-US" sz="1600" b="0" i="0" dirty="0">
                <a:effectLst/>
                <a:highlight>
                  <a:srgbClr val="FFFFFF"/>
                </a:highlight>
              </a:rPr>
              <a:t>Buddhi </a:t>
            </a:r>
            <a:r>
              <a:rPr lang="en-US" sz="1600" b="0" i="0" dirty="0" err="1">
                <a:effectLst/>
                <a:highlight>
                  <a:srgbClr val="FFFFFF"/>
                </a:highlight>
              </a:rPr>
              <a:t>Ashan</a:t>
            </a:r>
            <a:r>
              <a:rPr lang="en-US" sz="1600" b="0" i="0" dirty="0">
                <a:effectLst/>
                <a:highlight>
                  <a:srgbClr val="FFFFFF"/>
                </a:highlight>
              </a:rPr>
              <a:t> Mallika </a:t>
            </a:r>
            <a:r>
              <a:rPr lang="en-US" sz="1600" b="0" i="0" dirty="0" err="1">
                <a:effectLst/>
                <a:highlight>
                  <a:srgbClr val="FFFFFF"/>
                </a:highlight>
              </a:rPr>
              <a:t>Kankanamalage</a:t>
            </a:r>
            <a:r>
              <a:rPr lang="en-US" sz="1600" dirty="0">
                <a:highlight>
                  <a:srgbClr val="FFFFFF"/>
                </a:highlight>
              </a:rPr>
              <a:t>, </a:t>
            </a:r>
            <a:r>
              <a:rPr lang="en-US" sz="1600" i="1" dirty="0">
                <a:highlight>
                  <a:srgbClr val="FFFFFF"/>
                </a:highlight>
              </a:rPr>
              <a:t>UT San Antonio</a:t>
            </a:r>
            <a:endParaRPr lang="en-US" sz="2000" i="1" dirty="0"/>
          </a:p>
          <a:p>
            <a:pPr marL="457200" lvl="1" indent="0">
              <a:buNone/>
            </a:pPr>
            <a:endParaRPr lang="en-US" sz="2000" dirty="0"/>
          </a:p>
        </p:txBody>
      </p:sp>
      <p:sp>
        <p:nvSpPr>
          <p:cNvPr id="4" name="Content Placeholder 2">
            <a:extLst>
              <a:ext uri="{FF2B5EF4-FFF2-40B4-BE49-F238E27FC236}">
                <a16:creationId xmlns:a16="http://schemas.microsoft.com/office/drawing/2014/main" id="{888EBBF6-11D9-E748-BAAC-ABFEDFD1EC08}"/>
              </a:ext>
            </a:extLst>
          </p:cNvPr>
          <p:cNvSpPr txBox="1">
            <a:spLocks/>
          </p:cNvSpPr>
          <p:nvPr/>
        </p:nvSpPr>
        <p:spPr>
          <a:xfrm>
            <a:off x="5146190" y="1570498"/>
            <a:ext cx="3917092" cy="4684055"/>
          </a:xfrm>
          <a:prstGeom prst="rect">
            <a:avLst/>
          </a:prstGeom>
        </p:spPr>
        <p:txBody>
          <a:bodyPr vert="horz" lIns="91440" tIns="45720" rIns="91440" bIns="45720" rtlCol="0">
            <a:normAutofit fontScale="47500" lnSpcReduction="20000"/>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4200" i="1" dirty="0"/>
              <a:t>Organizing Committee</a:t>
            </a:r>
            <a:r>
              <a:rPr lang="en-US" sz="4200" dirty="0"/>
              <a:t>:</a:t>
            </a:r>
          </a:p>
          <a:p>
            <a:pPr>
              <a:buFont typeface="Arial" panose="020B0604020202020204" pitchFamily="34" charset="0"/>
              <a:buChar char="•"/>
            </a:pPr>
            <a:r>
              <a:rPr lang="en-US" sz="3800" dirty="0"/>
              <a:t>Sushil Prasad, </a:t>
            </a:r>
            <a:r>
              <a:rPr lang="en-US" sz="3800" i="1" dirty="0"/>
              <a:t>UT San Antonio</a:t>
            </a:r>
          </a:p>
          <a:p>
            <a:pPr>
              <a:buFont typeface="Arial" panose="020B0604020202020204" pitchFamily="34" charset="0"/>
              <a:buChar char="•"/>
            </a:pPr>
            <a:r>
              <a:rPr lang="en-US" sz="3800" dirty="0"/>
              <a:t>Sheikh Ghafoor, </a:t>
            </a:r>
            <a:r>
              <a:rPr lang="en-US" sz="3800" i="1" dirty="0"/>
              <a:t>Tennessee Tech</a:t>
            </a:r>
          </a:p>
          <a:p>
            <a:pPr>
              <a:buFont typeface="Arial" panose="020B0604020202020204" pitchFamily="34" charset="0"/>
              <a:buChar char="•"/>
            </a:pPr>
            <a:r>
              <a:rPr lang="en-US" sz="3800" dirty="0"/>
              <a:t>Alan Sussman, </a:t>
            </a:r>
            <a:r>
              <a:rPr lang="en-US" sz="3800" i="1" dirty="0"/>
              <a:t>U Maryland</a:t>
            </a:r>
          </a:p>
          <a:p>
            <a:pPr>
              <a:buFont typeface="Arial" panose="020B0604020202020204" pitchFamily="34" charset="0"/>
              <a:buChar char="•"/>
            </a:pPr>
            <a:r>
              <a:rPr lang="en-US" sz="3800" dirty="0"/>
              <a:t>Charles Weems, </a:t>
            </a:r>
            <a:r>
              <a:rPr lang="en-US" sz="3800" i="1" dirty="0"/>
              <a:t>U Mass Amherst</a:t>
            </a:r>
          </a:p>
          <a:p>
            <a:pPr>
              <a:buFont typeface="Arial" panose="020B0604020202020204" pitchFamily="34" charset="0"/>
              <a:buChar char="•"/>
            </a:pPr>
            <a:r>
              <a:rPr lang="en-US" sz="3800" dirty="0"/>
              <a:t>Ramachandran Vaidyanathan, </a:t>
            </a:r>
            <a:r>
              <a:rPr lang="en-US" sz="3800" i="1" dirty="0"/>
              <a:t>LSU</a:t>
            </a:r>
          </a:p>
          <a:p>
            <a:pPr marL="0" indent="0">
              <a:buNone/>
            </a:pPr>
            <a:endParaRPr lang="en-US" sz="3300" dirty="0"/>
          </a:p>
          <a:p>
            <a:pPr marL="0" indent="0">
              <a:buNone/>
            </a:pPr>
            <a:r>
              <a:rPr lang="en-US" sz="3300" dirty="0"/>
              <a:t>Next Workshops</a:t>
            </a:r>
          </a:p>
          <a:p>
            <a:r>
              <a:rPr lang="en-US" sz="3300" dirty="0">
                <a:solidFill>
                  <a:schemeClr val="accent6">
                    <a:lumMod val="75000"/>
                  </a:schemeClr>
                </a:solidFill>
              </a:rPr>
              <a:t>EduHiPC’24 @ </a:t>
            </a:r>
            <a:r>
              <a:rPr lang="en-US" sz="3300" dirty="0" err="1">
                <a:solidFill>
                  <a:schemeClr val="accent6">
                    <a:lumMod val="75000"/>
                  </a:schemeClr>
                </a:solidFill>
              </a:rPr>
              <a:t>HiPC</a:t>
            </a:r>
            <a:endParaRPr lang="en-US" sz="3300" dirty="0">
              <a:solidFill>
                <a:schemeClr val="accent6">
                  <a:lumMod val="75000"/>
                </a:schemeClr>
              </a:solidFill>
            </a:endParaRPr>
          </a:p>
          <a:p>
            <a:pPr lvl="1"/>
            <a:r>
              <a:rPr lang="en-US" sz="3300" dirty="0">
                <a:solidFill>
                  <a:schemeClr val="accent6">
                    <a:lumMod val="75000"/>
                  </a:schemeClr>
                </a:solidFill>
              </a:rPr>
              <a:t>December, Bengaluru</a:t>
            </a:r>
          </a:p>
          <a:p>
            <a:r>
              <a:rPr lang="en-US" sz="3300" dirty="0">
                <a:solidFill>
                  <a:schemeClr val="accent6">
                    <a:lumMod val="75000"/>
                  </a:schemeClr>
                </a:solidFill>
              </a:rPr>
              <a:t>EduPar’25 @IPDPS </a:t>
            </a:r>
          </a:p>
          <a:p>
            <a:pPr lvl="1"/>
            <a:r>
              <a:rPr lang="en-US" sz="3300" dirty="0">
                <a:solidFill>
                  <a:schemeClr val="accent6">
                    <a:lumMod val="75000"/>
                  </a:schemeClr>
                </a:solidFill>
              </a:rPr>
              <a:t>May, Italy</a:t>
            </a:r>
          </a:p>
          <a:p>
            <a:pPr marL="0" indent="0">
              <a:buNone/>
            </a:pPr>
            <a:endParaRPr lang="en-US" sz="3300" dirty="0"/>
          </a:p>
          <a:p>
            <a:pPr marL="0" indent="0">
              <a:buNone/>
            </a:pPr>
            <a:r>
              <a:rPr lang="en-US" sz="3300" dirty="0"/>
              <a:t>Sponsors: </a:t>
            </a:r>
          </a:p>
          <a:p>
            <a:pPr lvl="1"/>
            <a:r>
              <a:rPr lang="en-US" sz="3300" dirty="0"/>
              <a:t>NSF, IEEE TCPP</a:t>
            </a:r>
          </a:p>
        </p:txBody>
      </p:sp>
    </p:spTree>
    <p:extLst>
      <p:ext uri="{BB962C8B-B14F-4D97-AF65-F5344CB8AC3E}">
        <p14:creationId xmlns:p14="http://schemas.microsoft.com/office/powerpoint/2010/main" val="31793608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59"/>
        <p:cNvGrpSpPr/>
        <p:nvPr/>
      </p:nvGrpSpPr>
      <p:grpSpPr>
        <a:xfrm>
          <a:off x="0" y="0"/>
          <a:ext cx="0" cy="0"/>
          <a:chOff x="0" y="0"/>
          <a:chExt cx="0" cy="0"/>
        </a:xfrm>
      </p:grpSpPr>
      <p:sp>
        <p:nvSpPr>
          <p:cNvPr id="60" name="Google Shape;60;p14"/>
          <p:cNvSpPr txBox="1">
            <a:spLocks noGrp="1"/>
          </p:cNvSpPr>
          <p:nvPr>
            <p:ph type="title"/>
          </p:nvPr>
        </p:nvSpPr>
        <p:spPr>
          <a:xfrm>
            <a:off x="311700" y="607807"/>
            <a:ext cx="8520600" cy="572700"/>
          </a:xfrm>
          <a:prstGeom prst="rect">
            <a:avLst/>
          </a:prstGeom>
        </p:spPr>
        <p:txBody>
          <a:bodyPr spcFirstLastPara="1" wrap="square" lIns="91425" tIns="91425" rIns="91425" bIns="91425" anchor="t" anchorCtr="0">
            <a:normAutofit fontScale="90000"/>
          </a:bodyPr>
          <a:lstStyle/>
          <a:p>
            <a:r>
              <a:rPr lang="en" dirty="0"/>
              <a:t>Today’s schedule</a:t>
            </a:r>
            <a:endParaRPr dirty="0"/>
          </a:p>
        </p:txBody>
      </p:sp>
      <p:sp>
        <p:nvSpPr>
          <p:cNvPr id="61" name="Google Shape;61;p14"/>
          <p:cNvSpPr txBox="1">
            <a:spLocks noGrp="1"/>
          </p:cNvSpPr>
          <p:nvPr>
            <p:ph type="body" idx="1"/>
          </p:nvPr>
        </p:nvSpPr>
        <p:spPr>
          <a:xfrm>
            <a:off x="311700" y="1439568"/>
            <a:ext cx="8520600" cy="4713805"/>
          </a:xfrm>
          <a:prstGeom prst="rect">
            <a:avLst/>
          </a:prstGeom>
        </p:spPr>
        <p:txBody>
          <a:bodyPr spcFirstLastPara="1" wrap="square" lIns="91425" tIns="91425" rIns="91425" bIns="91425" anchor="t" anchorCtr="0">
            <a:normAutofit fontScale="77500" lnSpcReduction="20000"/>
          </a:bodyPr>
          <a:lstStyle/>
          <a:p>
            <a:pPr indent="-317182">
              <a:buSzPct val="100000"/>
            </a:pPr>
            <a:r>
              <a:rPr lang="en" sz="2200" dirty="0"/>
              <a:t>9:00 – Opening Remarks</a:t>
            </a:r>
            <a:br>
              <a:rPr lang="en" sz="2200" dirty="0"/>
            </a:br>
            <a:r>
              <a:rPr lang="en" sz="2200" dirty="0"/>
              <a:t>	George K. Thiruvathukal, </a:t>
            </a:r>
            <a:r>
              <a:rPr lang="en" sz="2200" i="1" dirty="0"/>
              <a:t>Loyola University Chicago</a:t>
            </a:r>
            <a:br>
              <a:rPr lang="en" sz="2200" i="1" dirty="0"/>
            </a:br>
            <a:r>
              <a:rPr lang="en" sz="2200" i="1" dirty="0"/>
              <a:t>	</a:t>
            </a:r>
            <a:r>
              <a:rPr lang="en" sz="2200" dirty="0"/>
              <a:t>Sushil Prasad, </a:t>
            </a:r>
            <a:r>
              <a:rPr lang="en" sz="2200" i="1" dirty="0"/>
              <a:t>University of Texas at San Antonio</a:t>
            </a:r>
          </a:p>
          <a:p>
            <a:pPr indent="-317182">
              <a:buSzPct val="100000"/>
            </a:pPr>
            <a:r>
              <a:rPr lang="en" sz="2200" dirty="0"/>
              <a:t>9:05 – Invited Speaker</a:t>
            </a:r>
            <a:br>
              <a:rPr lang="en" sz="2200" dirty="0"/>
            </a:br>
            <a:r>
              <a:rPr lang="en" sz="2200" dirty="0"/>
              <a:t>	Valerie Taylor, </a:t>
            </a:r>
            <a:r>
              <a:rPr lang="en" sz="2200" i="1" dirty="0"/>
              <a:t>Argonne National Laboratory</a:t>
            </a:r>
            <a:endParaRPr sz="2200" i="1" dirty="0"/>
          </a:p>
          <a:p>
            <a:pPr indent="-317182">
              <a:buSzPct val="100000"/>
            </a:pPr>
            <a:r>
              <a:rPr lang="en" sz="2200" dirty="0"/>
              <a:t>9:55 – Peachy Assignments and Lightning Talks</a:t>
            </a:r>
            <a:br>
              <a:rPr lang="en" sz="2200" dirty="0"/>
            </a:br>
            <a:r>
              <a:rPr lang="en" sz="2200" dirty="0"/>
              <a:t>	Session Chair: David </a:t>
            </a:r>
            <a:r>
              <a:rPr lang="en" sz="2200" dirty="0" err="1"/>
              <a:t>Bunde</a:t>
            </a:r>
            <a:r>
              <a:rPr lang="en" sz="2200" dirty="0"/>
              <a:t>, </a:t>
            </a:r>
            <a:r>
              <a:rPr lang="en" sz="2200" i="1" dirty="0"/>
              <a:t>Knox College</a:t>
            </a:r>
          </a:p>
          <a:p>
            <a:pPr indent="-317182">
              <a:buSzPct val="100000"/>
            </a:pPr>
            <a:r>
              <a:rPr lang="en" sz="2200" dirty="0"/>
              <a:t>10:30 – Coffee Break</a:t>
            </a:r>
            <a:endParaRPr sz="2200" dirty="0">
              <a:solidFill>
                <a:srgbClr val="38761D"/>
              </a:solidFill>
            </a:endParaRPr>
          </a:p>
          <a:p>
            <a:pPr indent="-317182">
              <a:buSzPct val="100000"/>
            </a:pPr>
            <a:r>
              <a:rPr lang="en" sz="2200" dirty="0"/>
              <a:t>11:00 – Paper Session</a:t>
            </a:r>
            <a:br>
              <a:rPr lang="en" sz="2200" dirty="0"/>
            </a:br>
            <a:r>
              <a:rPr lang="en" sz="2200" dirty="0"/>
              <a:t>	Session Chair: Erik </a:t>
            </a:r>
            <a:r>
              <a:rPr lang="en" sz="2200" dirty="0" err="1"/>
              <a:t>Saule</a:t>
            </a:r>
            <a:r>
              <a:rPr lang="en" sz="2200" dirty="0"/>
              <a:t>, </a:t>
            </a:r>
            <a:r>
              <a:rPr lang="en" sz="2200" i="1" dirty="0"/>
              <a:t>UNC Charlotte</a:t>
            </a:r>
          </a:p>
          <a:p>
            <a:pPr indent="-317182">
              <a:buSzPct val="100000"/>
            </a:pPr>
            <a:r>
              <a:rPr lang="en" sz="2200" dirty="0"/>
              <a:t>12:00 – Paper Q&amp;A</a:t>
            </a:r>
          </a:p>
          <a:p>
            <a:pPr indent="-317182">
              <a:buSzPct val="100000"/>
            </a:pPr>
            <a:r>
              <a:rPr lang="en" sz="2200" dirty="0"/>
              <a:t>12:20 – CDER Center and Announcements</a:t>
            </a:r>
            <a:br>
              <a:rPr lang="en" sz="2200" dirty="0"/>
            </a:br>
            <a:r>
              <a:rPr lang="en" sz="2200" dirty="0"/>
              <a:t>	Sushil Prasad, </a:t>
            </a:r>
            <a:r>
              <a:rPr lang="en" sz="2200" i="1" dirty="0"/>
              <a:t>University of Texas at San Antonio</a:t>
            </a:r>
          </a:p>
          <a:p>
            <a:pPr indent="-317182">
              <a:buSzPct val="100000"/>
            </a:pPr>
            <a:r>
              <a:rPr lang="en" sz="2200" dirty="0"/>
              <a:t>12:30 – Closing Remarks</a:t>
            </a:r>
            <a:br>
              <a:rPr lang="en" sz="2200" dirty="0"/>
            </a:br>
            <a:r>
              <a:rPr lang="en" sz="2200" dirty="0"/>
              <a:t>	George K. Thiruvathukal, </a:t>
            </a:r>
            <a:r>
              <a:rPr lang="en" sz="2200" i="1" dirty="0"/>
              <a:t>Loyola University Chicago</a:t>
            </a:r>
            <a:endParaRPr lang="en" sz="2200" dirty="0"/>
          </a:p>
          <a:p>
            <a:pPr marL="140018" indent="0">
              <a:buSzPct val="100000"/>
              <a:buNone/>
            </a:pPr>
            <a:endParaRPr lang="en" dirty="0"/>
          </a:p>
          <a:p>
            <a:pPr marL="140018" indent="0">
              <a:buSzPct val="100000"/>
              <a:buNone/>
            </a:pPr>
            <a:r>
              <a:rPr lang="en-US" dirty="0">
                <a:hlinkClick r:id="rId3"/>
              </a:rPr>
              <a:t>https://tcpp.cs.gsu.edu/curriculum/?q=EduHPC-2024-technical-program</a:t>
            </a:r>
            <a:r>
              <a:rPr lang="en-US" dirty="0"/>
              <a:t> </a:t>
            </a:r>
            <a:endParaRPr lang="en"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Title 1">
            <a:extLst>
              <a:ext uri="{FF2B5EF4-FFF2-40B4-BE49-F238E27FC236}">
                <a16:creationId xmlns:a16="http://schemas.microsoft.com/office/drawing/2014/main" id="{2F26175B-8C7C-2061-FDDE-CF10C7126F4F}"/>
              </a:ext>
            </a:extLst>
          </p:cNvPr>
          <p:cNvSpPr>
            <a:spLocks noGrp="1" noChangeArrowheads="1"/>
          </p:cNvSpPr>
          <p:nvPr>
            <p:ph type="title"/>
          </p:nvPr>
        </p:nvSpPr>
        <p:spPr>
          <a:xfrm>
            <a:off x="514350" y="1151335"/>
            <a:ext cx="7598569" cy="748903"/>
          </a:xfrm>
        </p:spPr>
        <p:txBody>
          <a:bodyPr/>
          <a:lstStyle/>
          <a:p>
            <a:pPr eaLnBrk="1" hangingPunct="1"/>
            <a:r>
              <a:rPr lang="en-US" altLang="en-US" dirty="0">
                <a:ln>
                  <a:noFill/>
                </a:ln>
              </a:rPr>
              <a:t>EduHPC24 Stats</a:t>
            </a:r>
          </a:p>
        </p:txBody>
      </p:sp>
      <p:sp>
        <p:nvSpPr>
          <p:cNvPr id="20482" name="Content Placeholder 2">
            <a:extLst>
              <a:ext uri="{FF2B5EF4-FFF2-40B4-BE49-F238E27FC236}">
                <a16:creationId xmlns:a16="http://schemas.microsoft.com/office/drawing/2014/main" id="{6F0B3324-922D-EF51-4C22-FEE51F38BD05}"/>
              </a:ext>
            </a:extLst>
          </p:cNvPr>
          <p:cNvSpPr>
            <a:spLocks noGrp="1" noChangeArrowheads="1"/>
          </p:cNvSpPr>
          <p:nvPr>
            <p:ph idx="1"/>
          </p:nvPr>
        </p:nvSpPr>
        <p:spPr>
          <a:xfrm>
            <a:off x="514350" y="1963341"/>
            <a:ext cx="7598569" cy="4050184"/>
          </a:xfrm>
        </p:spPr>
        <p:txBody>
          <a:bodyPr anchor="t">
            <a:normAutofit fontScale="85000" lnSpcReduction="20000"/>
          </a:bodyPr>
          <a:lstStyle/>
          <a:p>
            <a:pPr eaLnBrk="1" hangingPunct="1"/>
            <a:r>
              <a:rPr lang="en-US" altLang="en-US" dirty="0"/>
              <a:t>Submissions </a:t>
            </a:r>
          </a:p>
          <a:p>
            <a:pPr lvl="1" eaLnBrk="1" hangingPunct="1"/>
            <a:r>
              <a:rPr lang="en-US" altLang="en-US" sz="1500" dirty="0"/>
              <a:t>Eight full papers</a:t>
            </a:r>
          </a:p>
          <a:p>
            <a:pPr lvl="1" eaLnBrk="1" hangingPunct="1"/>
            <a:r>
              <a:rPr lang="en-US" altLang="en-US" sz="1500" dirty="0"/>
              <a:t>Six lightning talks </a:t>
            </a:r>
          </a:p>
          <a:p>
            <a:pPr lvl="1" eaLnBrk="1" hangingPunct="1"/>
            <a:r>
              <a:rPr lang="en-US" altLang="en-US" sz="1500" dirty="0"/>
              <a:t>Four peachy assignments </a:t>
            </a:r>
          </a:p>
          <a:p>
            <a:pPr lvl="1" eaLnBrk="1" hangingPunct="1"/>
            <a:endParaRPr lang="en-US" altLang="en-US" sz="1500" dirty="0"/>
          </a:p>
          <a:p>
            <a:pPr eaLnBrk="1" hangingPunct="1"/>
            <a:r>
              <a:rPr lang="en-US" altLang="en-US" dirty="0"/>
              <a:t>Each submission received at least 3 reviews; most submissions received 4</a:t>
            </a:r>
          </a:p>
          <a:p>
            <a:pPr eaLnBrk="1" hangingPunct="1"/>
            <a:endParaRPr lang="en-US" altLang="en-US" dirty="0"/>
          </a:p>
          <a:p>
            <a:pPr eaLnBrk="1" hangingPunct="1"/>
            <a:r>
              <a:rPr lang="en-US" altLang="en-US" dirty="0"/>
              <a:t>Acceptance rate: 50% for full papers and 70% for peachy assignments and lightning talks</a:t>
            </a:r>
          </a:p>
          <a:p>
            <a:pPr marL="114300" indent="0" eaLnBrk="1" hangingPunct="1">
              <a:buNone/>
            </a:pPr>
            <a:endParaRPr lang="en-US" altLang="en-US" dirty="0"/>
          </a:p>
          <a:p>
            <a:pPr eaLnBrk="1" hangingPunct="1"/>
            <a:r>
              <a:rPr lang="en-US" altLang="en-US" dirty="0"/>
              <a:t>All accepted contributions are of high quality regardless of acceptance rate. </a:t>
            </a:r>
            <a:r>
              <a:rPr lang="en-US" altLang="en-US" dirty="0">
                <a:solidFill>
                  <a:srgbClr val="00B050"/>
                </a:solidFill>
              </a:rPr>
              <a:t>Thank you for being here to support our speakers on a Sunday morning!</a:t>
            </a:r>
          </a:p>
          <a:p>
            <a:pPr eaLnBrk="1" hangingPunct="1"/>
            <a:endParaRPr lang="en-US" altLang="en-US" dirty="0">
              <a:solidFill>
                <a:schemeClr val="tx1"/>
              </a:solidFill>
            </a:endParaRPr>
          </a:p>
          <a:p>
            <a:pPr eaLnBrk="1" hangingPunct="1"/>
            <a:r>
              <a:rPr lang="en-US" altLang="en-US" dirty="0"/>
              <a:t>Beginning this year, authors of all accepted lightning talks and peachy assignments submit preprints using </a:t>
            </a:r>
            <a:r>
              <a:rPr lang="en-US" altLang="en-US" dirty="0" err="1"/>
              <a:t>servicees</a:t>
            </a:r>
            <a:r>
              <a:rPr lang="en-US" altLang="en-US" dirty="0"/>
              <a:t> such as </a:t>
            </a:r>
            <a:r>
              <a:rPr lang="en-US" altLang="en-US" dirty="0" err="1"/>
              <a:t>ArXiv</a:t>
            </a:r>
            <a:r>
              <a:rPr lang="en-US" altLang="en-US" dirty="0"/>
              <a:t>, </a:t>
            </a:r>
            <a:r>
              <a:rPr lang="en-US" altLang="en-US" dirty="0" err="1"/>
              <a:t>Figshare</a:t>
            </a:r>
            <a:r>
              <a:rPr lang="en-US" altLang="en-US" dirty="0"/>
              <a:t>, and </a:t>
            </a:r>
            <a:r>
              <a:rPr lang="en-US" altLang="en-US" dirty="0" err="1"/>
              <a:t>Zenodo</a:t>
            </a:r>
            <a:r>
              <a:rPr lang="en-US" altLang="en-US" dirty="0"/>
              <a:t>. </a:t>
            </a:r>
            <a:r>
              <a:rPr lang="en-US" altLang="en-US" dirty="0">
                <a:solidFill>
                  <a:srgbClr val="00B050"/>
                </a:solidFill>
              </a:rPr>
              <a:t>We thank these authors for being here, even though their works are not available in the proceedings. We choose to feature them on the CDER site to bring visibility to their efforts.</a:t>
            </a:r>
          </a:p>
        </p:txBody>
      </p:sp>
      <p:sp>
        <p:nvSpPr>
          <p:cNvPr id="6" name="Slide Number Placeholder 5">
            <a:extLst>
              <a:ext uri="{FF2B5EF4-FFF2-40B4-BE49-F238E27FC236}">
                <a16:creationId xmlns:a16="http://schemas.microsoft.com/office/drawing/2014/main" id="{38B51B2D-EA72-12C7-46A2-71B5470107EE}"/>
              </a:ext>
            </a:extLst>
          </p:cNvPr>
          <p:cNvSpPr>
            <a:spLocks noGrp="1"/>
          </p:cNvSpPr>
          <p:nvPr>
            <p:ph type="sldNum" sz="quarter" idx="12"/>
          </p:nvPr>
        </p:nvSpPr>
        <p:spPr/>
        <p:txBody>
          <a:bodyPr>
            <a:normAutofit lnSpcReduction="10000"/>
          </a:bodyPr>
          <a:lstStyle/>
          <a:p>
            <a:pPr>
              <a:defRPr/>
            </a:pPr>
            <a:fld id="{954BA11C-F05E-034F-90AD-B6244EC19CCA}" type="slidenum">
              <a:rPr lang="en-US" smtClean="0"/>
              <a:pPr>
                <a:defRPr/>
              </a:pPr>
              <a:t>4</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Title 1">
            <a:extLst>
              <a:ext uri="{FF2B5EF4-FFF2-40B4-BE49-F238E27FC236}">
                <a16:creationId xmlns:a16="http://schemas.microsoft.com/office/drawing/2014/main" id="{6198752A-C1C9-62FE-CF72-CC32822D9B17}"/>
              </a:ext>
            </a:extLst>
          </p:cNvPr>
          <p:cNvSpPr>
            <a:spLocks noGrp="1" noChangeArrowheads="1"/>
          </p:cNvSpPr>
          <p:nvPr>
            <p:ph type="title"/>
          </p:nvPr>
        </p:nvSpPr>
        <p:spPr>
          <a:xfrm>
            <a:off x="514350" y="1151335"/>
            <a:ext cx="7598569" cy="748903"/>
          </a:xfrm>
        </p:spPr>
        <p:txBody>
          <a:bodyPr/>
          <a:lstStyle/>
          <a:p>
            <a:pPr eaLnBrk="1" hangingPunct="1"/>
            <a:r>
              <a:rPr lang="en-US" altLang="en-US">
                <a:ln>
                  <a:noFill/>
                </a:ln>
              </a:rPr>
              <a:t>Program and Logistics </a:t>
            </a:r>
          </a:p>
        </p:txBody>
      </p:sp>
      <p:sp>
        <p:nvSpPr>
          <p:cNvPr id="22530" name="Content Placeholder 2">
            <a:extLst>
              <a:ext uri="{FF2B5EF4-FFF2-40B4-BE49-F238E27FC236}">
                <a16:creationId xmlns:a16="http://schemas.microsoft.com/office/drawing/2014/main" id="{78DC434F-73F9-9F95-7F79-25BC88505960}"/>
              </a:ext>
            </a:extLst>
          </p:cNvPr>
          <p:cNvSpPr>
            <a:spLocks noGrp="1" noChangeArrowheads="1"/>
          </p:cNvSpPr>
          <p:nvPr>
            <p:ph idx="1"/>
          </p:nvPr>
        </p:nvSpPr>
        <p:spPr>
          <a:xfrm>
            <a:off x="514350" y="1963341"/>
            <a:ext cx="7598569" cy="4190033"/>
          </a:xfrm>
        </p:spPr>
        <p:txBody>
          <a:bodyPr anchor="t"/>
          <a:lstStyle/>
          <a:p>
            <a:pPr eaLnBrk="1" hangingPunct="1">
              <a:defRPr/>
            </a:pPr>
            <a:r>
              <a:rPr lang="en-US" altLang="en-US" sz="1500" dirty="0"/>
              <a:t>Program details available at </a:t>
            </a:r>
            <a:br>
              <a:rPr lang="en-US" altLang="en-US" sz="1500" dirty="0"/>
            </a:br>
            <a:r>
              <a:rPr lang="en-US" sz="1500" dirty="0">
                <a:hlinkClick r:id="rId2"/>
              </a:rPr>
              <a:t>https://tcpp.cs.gsu.edu/curriculum/?q=EduHPC-2024-technical-program</a:t>
            </a:r>
            <a:r>
              <a:rPr lang="en-US" sz="1500" dirty="0"/>
              <a:t> </a:t>
            </a:r>
            <a:endParaRPr lang="en" sz="1600" dirty="0"/>
          </a:p>
          <a:p>
            <a:pPr lvl="1" eaLnBrk="1" hangingPunct="1">
              <a:defRPr/>
            </a:pPr>
            <a:endParaRPr lang="en-US" altLang="en-US" sz="1350" dirty="0"/>
          </a:p>
          <a:p>
            <a:pPr eaLnBrk="1" hangingPunct="1">
              <a:defRPr/>
            </a:pPr>
            <a:r>
              <a:rPr lang="en-US" altLang="en-US" sz="1500" dirty="0"/>
              <a:t>SC24 Workshops page:</a:t>
            </a:r>
            <a:br>
              <a:rPr lang="en-US" altLang="en-US" sz="1500" dirty="0"/>
            </a:br>
            <a:r>
              <a:rPr lang="en-US" altLang="en-US" sz="1500" dirty="0">
                <a:hlinkClick r:id="rId3"/>
              </a:rPr>
              <a:t>https://sc24.conference-program.com/session/?sess=sess729</a:t>
            </a:r>
            <a:r>
              <a:rPr lang="en-US" altLang="en-US" sz="1500" dirty="0"/>
              <a:t> </a:t>
            </a:r>
          </a:p>
          <a:p>
            <a:pPr marL="114300" indent="0" eaLnBrk="1" hangingPunct="1">
              <a:buNone/>
              <a:defRPr/>
            </a:pPr>
            <a:endParaRPr lang="en-US" altLang="en-US" sz="1500" dirty="0"/>
          </a:p>
          <a:p>
            <a:pPr eaLnBrk="1" hangingPunct="1">
              <a:defRPr/>
            </a:pPr>
            <a:r>
              <a:rPr lang="en-US" altLang="en-US" sz="1500" dirty="0"/>
              <a:t>Coffee break: 10:30-11:00 a.m.</a:t>
            </a:r>
          </a:p>
          <a:p>
            <a:pPr eaLnBrk="1" hangingPunct="1">
              <a:defRPr/>
            </a:pPr>
            <a:endParaRPr lang="en-US" altLang="en-US" sz="1500" dirty="0"/>
          </a:p>
          <a:p>
            <a:pPr eaLnBrk="1" hangingPunct="1">
              <a:defRPr/>
            </a:pPr>
            <a:r>
              <a:rPr lang="en-US" altLang="en-US" sz="1500" dirty="0"/>
              <a:t>Please check in with the program or session chair ASAP!</a:t>
            </a:r>
          </a:p>
          <a:p>
            <a:pPr eaLnBrk="1" hangingPunct="1">
              <a:defRPr/>
            </a:pPr>
            <a:endParaRPr lang="en-US" altLang="en-US" sz="1500" dirty="0"/>
          </a:p>
        </p:txBody>
      </p:sp>
      <p:sp>
        <p:nvSpPr>
          <p:cNvPr id="21509" name="Slide Number Placeholder 5">
            <a:extLst>
              <a:ext uri="{FF2B5EF4-FFF2-40B4-BE49-F238E27FC236}">
                <a16:creationId xmlns:a16="http://schemas.microsoft.com/office/drawing/2014/main" id="{593E71EC-F6C1-EB78-4F16-1C587892A826}"/>
              </a:ext>
            </a:extLst>
          </p:cNvPr>
          <p:cNvSpPr>
            <a:spLocks noGrp="1" noChangeArrowheads="1"/>
          </p:cNvSpPr>
          <p:nvPr>
            <p:ph type="sldNum" sz="quarter" idx="12"/>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normAutofit lnSpcReduction="10000"/>
          </a:bodyPr>
          <a:lstStyle>
            <a:lvl1pPr>
              <a:defRPr>
                <a:solidFill>
                  <a:schemeClr val="tx1"/>
                </a:solidFill>
                <a:latin typeface="Calibri" panose="020F0502020204030204" pitchFamily="34" charset="0"/>
              </a:defRPr>
            </a:lvl1pPr>
            <a:lvl2pPr marL="557213" indent="-214313">
              <a:defRPr>
                <a:solidFill>
                  <a:schemeClr val="tx1"/>
                </a:solidFill>
                <a:latin typeface="Calibri" panose="020F0502020204030204" pitchFamily="34" charset="0"/>
              </a:defRPr>
            </a:lvl2pPr>
            <a:lvl3pPr marL="857250" indent="-171450">
              <a:defRPr>
                <a:solidFill>
                  <a:schemeClr val="tx1"/>
                </a:solidFill>
                <a:latin typeface="Calibri" panose="020F0502020204030204" pitchFamily="34" charset="0"/>
              </a:defRPr>
            </a:lvl3pPr>
            <a:lvl4pPr marL="1200150" indent="-171450">
              <a:defRPr>
                <a:solidFill>
                  <a:schemeClr val="tx1"/>
                </a:solidFill>
                <a:latin typeface="Calibri" panose="020F0502020204030204" pitchFamily="34" charset="0"/>
              </a:defRPr>
            </a:lvl4pPr>
            <a:lvl5pPr marL="1543050" indent="-171450">
              <a:defRPr>
                <a:solidFill>
                  <a:schemeClr val="tx1"/>
                </a:solidFill>
                <a:latin typeface="Calibri" panose="020F0502020204030204" pitchFamily="34" charset="0"/>
              </a:defRPr>
            </a:lvl5pPr>
            <a:lvl6pPr marL="1885950" indent="-171450" defTabSz="342900" eaLnBrk="0" fontAlgn="base" hangingPunct="0">
              <a:spcBef>
                <a:spcPct val="0"/>
              </a:spcBef>
              <a:spcAft>
                <a:spcPct val="0"/>
              </a:spcAft>
              <a:defRPr>
                <a:solidFill>
                  <a:schemeClr val="tx1"/>
                </a:solidFill>
                <a:latin typeface="Calibri" panose="020F0502020204030204" pitchFamily="34" charset="0"/>
              </a:defRPr>
            </a:lvl6pPr>
            <a:lvl7pPr marL="2228850" indent="-171450" defTabSz="342900" eaLnBrk="0" fontAlgn="base" hangingPunct="0">
              <a:spcBef>
                <a:spcPct val="0"/>
              </a:spcBef>
              <a:spcAft>
                <a:spcPct val="0"/>
              </a:spcAft>
              <a:defRPr>
                <a:solidFill>
                  <a:schemeClr val="tx1"/>
                </a:solidFill>
                <a:latin typeface="Calibri" panose="020F0502020204030204" pitchFamily="34" charset="0"/>
              </a:defRPr>
            </a:lvl7pPr>
            <a:lvl8pPr marL="2571750" indent="-171450" defTabSz="342900" eaLnBrk="0" fontAlgn="base" hangingPunct="0">
              <a:spcBef>
                <a:spcPct val="0"/>
              </a:spcBef>
              <a:spcAft>
                <a:spcPct val="0"/>
              </a:spcAft>
              <a:defRPr>
                <a:solidFill>
                  <a:schemeClr val="tx1"/>
                </a:solidFill>
                <a:latin typeface="Calibri" panose="020F0502020204030204" pitchFamily="34" charset="0"/>
              </a:defRPr>
            </a:lvl8pPr>
            <a:lvl9pPr marL="2914650" indent="-171450" defTabSz="342900" eaLnBrk="0" fontAlgn="base" hangingPunct="0">
              <a:spcBef>
                <a:spcPct val="0"/>
              </a:spcBef>
              <a:spcAft>
                <a:spcPct val="0"/>
              </a:spcAft>
              <a:defRPr>
                <a:solidFill>
                  <a:schemeClr val="tx1"/>
                </a:solidFill>
                <a:latin typeface="Calibri" panose="020F0502020204030204" pitchFamily="34" charset="0"/>
              </a:defRPr>
            </a:lvl9pPr>
          </a:lstStyle>
          <a:p>
            <a:pPr fontAlgn="base">
              <a:spcBef>
                <a:spcPct val="0"/>
              </a:spcBef>
              <a:spcAft>
                <a:spcPct val="0"/>
              </a:spcAft>
            </a:pPr>
            <a:fld id="{4894574F-F371-4F4F-A25F-41B1E703090A}" type="slidenum">
              <a:rPr lang="en-US" altLang="en-US" smtClean="0"/>
              <a:pPr fontAlgn="base">
                <a:spcBef>
                  <a:spcPct val="0"/>
                </a:spcBef>
                <a:spcAft>
                  <a:spcPct val="0"/>
                </a:spcAft>
              </a:pPr>
              <a:t>5</a:t>
            </a:fld>
            <a:endParaRPr lang="en-US" alt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3438</TotalTime>
  <Words>483</Words>
  <Application>Microsoft Macintosh PowerPoint</Application>
  <PresentationFormat>On-screen Show (4:3)</PresentationFormat>
  <Paragraphs>83</Paragraphs>
  <Slides>5</Slides>
  <Notes>2</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5</vt:i4>
      </vt:variant>
    </vt:vector>
  </HeadingPairs>
  <TitlesOfParts>
    <vt:vector size="10" baseType="lpstr">
      <vt:lpstr>ＭＳ Ｐゴシック</vt:lpstr>
      <vt:lpstr>Arial</vt:lpstr>
      <vt:lpstr>Calibri</vt:lpstr>
      <vt:lpstr>Office Theme</vt:lpstr>
      <vt:lpstr>Simple Light</vt:lpstr>
      <vt:lpstr>  EduHPC-24: 12th Workshop on Education for High Performance Computing   </vt:lpstr>
      <vt:lpstr>Big Thanks to EduHPC’24 Organizers, Authors &amp; Speakers…and Attendees!!!</vt:lpstr>
      <vt:lpstr>Today’s schedule</vt:lpstr>
      <vt:lpstr>EduHPC24 Stats</vt:lpstr>
      <vt:lpstr>Program and Logistics </vt:lpstr>
    </vt:vector>
  </TitlesOfParts>
  <Company>NSF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Curriculum and Training</dc:title>
  <dc:creator>Sushil Prasad</dc:creator>
  <cp:lastModifiedBy>Thiruvathukal, George</cp:lastModifiedBy>
  <cp:revision>298</cp:revision>
  <cp:lastPrinted>2018-11-11T13:36:15Z</cp:lastPrinted>
  <dcterms:created xsi:type="dcterms:W3CDTF">2017-03-09T22:59:37Z</dcterms:created>
  <dcterms:modified xsi:type="dcterms:W3CDTF">2024-11-17T03:01:25Z</dcterms:modified>
</cp:coreProperties>
</file>

<file path=docProps/thumbnail.jpeg>
</file>