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518" r:id="rId2"/>
    <p:sldId id="490" r:id="rId3"/>
    <p:sldId id="491" r:id="rId4"/>
    <p:sldId id="421" r:id="rId5"/>
    <p:sldId id="505" r:id="rId6"/>
    <p:sldId id="492" r:id="rId7"/>
    <p:sldId id="499" r:id="rId8"/>
    <p:sldId id="509" r:id="rId9"/>
    <p:sldId id="510" r:id="rId10"/>
    <p:sldId id="500" r:id="rId11"/>
    <p:sldId id="506" r:id="rId12"/>
    <p:sldId id="501" r:id="rId13"/>
    <p:sldId id="502" r:id="rId14"/>
    <p:sldId id="418" r:id="rId15"/>
    <p:sldId id="456" r:id="rId16"/>
    <p:sldId id="496" r:id="rId17"/>
    <p:sldId id="497" r:id="rId18"/>
    <p:sldId id="493" r:id="rId19"/>
    <p:sldId id="503" r:id="rId20"/>
    <p:sldId id="489" r:id="rId21"/>
    <p:sldId id="507" r:id="rId22"/>
    <p:sldId id="51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EDA8"/>
    <a:srgbClr val="EAFCFA"/>
    <a:srgbClr val="F1FDFC"/>
    <a:srgbClr val="D5D5D5"/>
    <a:srgbClr val="D1D1D1"/>
    <a:srgbClr val="CFCFCF"/>
    <a:srgbClr val="EDFDFB"/>
    <a:srgbClr val="E8FCFA"/>
    <a:srgbClr val="F6F6F6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489" autoAdjust="0"/>
    <p:restoredTop sz="94717"/>
  </p:normalViewPr>
  <p:slideViewPr>
    <p:cSldViewPr>
      <p:cViewPr varScale="1">
        <p:scale>
          <a:sx n="71" d="100"/>
          <a:sy n="71" d="100"/>
        </p:scale>
        <p:origin x="17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FF40FA-F10F-4A6A-B6F9-A05C4A7F661C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91A11-3989-437F-937A-94C084ACAB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164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5C4E36-5C6F-4E54-9ED1-F6B069BF3A0B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880838-1DD7-469E-B20D-0A06500896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55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531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11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679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619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152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112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9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968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1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880838-1DD7-469E-B20D-0A065008965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62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1940"/>
            <a:ext cx="8229600" cy="4800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258C6-4DD7-4A60-8D13-717368C28330}" type="datetimeFigureOut">
              <a:rPr lang="en-US" smtClean="0"/>
              <a:pPr/>
              <a:t>12/4/21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CFA55-47A7-41F7-8762-EAFDD0878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13.m4a"/><Relationship Id="rId7" Type="http://schemas.openxmlformats.org/officeDocument/2006/relationships/image" Target="../media/image9.png"/><Relationship Id="rId2" Type="http://schemas.microsoft.com/office/2007/relationships/media" Target="../media/media12.m4a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.png"/><Relationship Id="rId4" Type="http://schemas.openxmlformats.org/officeDocument/2006/relationships/audio" Target="../media/media13.m4a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microsoft.com/office/2007/relationships/media" Target="../media/media14.m4a"/><Relationship Id="rId1" Type="http://schemas.openxmlformats.org/officeDocument/2006/relationships/audio" Target="NULL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microsoft.com/office/2007/relationships/media" Target="../media/media15.m4a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7.m4a"/><Relationship Id="rId7" Type="http://schemas.openxmlformats.org/officeDocument/2006/relationships/image" Target="../media/image13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m4a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8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9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0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1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25.m4a"/><Relationship Id="rId13" Type="http://schemas.microsoft.com/office/2007/relationships/media" Target="../media/media28.m4a"/><Relationship Id="rId18" Type="http://schemas.openxmlformats.org/officeDocument/2006/relationships/image" Target="../media/image1.png"/><Relationship Id="rId3" Type="http://schemas.microsoft.com/office/2007/relationships/media" Target="../media/media23.m4a"/><Relationship Id="rId7" Type="http://schemas.microsoft.com/office/2007/relationships/media" Target="../media/media25.m4a"/><Relationship Id="rId12" Type="http://schemas.openxmlformats.org/officeDocument/2006/relationships/audio" Target="../media/media27.m4a"/><Relationship Id="rId17" Type="http://schemas.openxmlformats.org/officeDocument/2006/relationships/image" Target="../media/image14.png"/><Relationship Id="rId2" Type="http://schemas.openxmlformats.org/officeDocument/2006/relationships/audio" Target="../media/media22.m4a"/><Relationship Id="rId16" Type="http://schemas.openxmlformats.org/officeDocument/2006/relationships/notesSlide" Target="../notesSlides/notesSlide8.xml"/><Relationship Id="rId1" Type="http://schemas.microsoft.com/office/2007/relationships/media" Target="../media/media22.m4a"/><Relationship Id="rId6" Type="http://schemas.openxmlformats.org/officeDocument/2006/relationships/audio" Target="../media/media24.m4a"/><Relationship Id="rId11" Type="http://schemas.microsoft.com/office/2007/relationships/media" Target="../media/media27.m4a"/><Relationship Id="rId5" Type="http://schemas.microsoft.com/office/2007/relationships/media" Target="../media/media24.m4a"/><Relationship Id="rId15" Type="http://schemas.openxmlformats.org/officeDocument/2006/relationships/slideLayout" Target="../slideLayouts/slideLayout2.xml"/><Relationship Id="rId10" Type="http://schemas.microsoft.com/office/2007/relationships/media" Target="../media/media26.m4a"/><Relationship Id="rId4" Type="http://schemas.openxmlformats.org/officeDocument/2006/relationships/audio" Target="../media/media23.m4a"/><Relationship Id="rId9" Type="http://schemas.openxmlformats.org/officeDocument/2006/relationships/audio" Target="NULL" TargetMode="External"/><Relationship Id="rId14" Type="http://schemas.openxmlformats.org/officeDocument/2006/relationships/audio" Target="../media/media28.m4a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9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0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1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6.m4a"/><Relationship Id="rId7" Type="http://schemas.openxmlformats.org/officeDocument/2006/relationships/image" Target="../media/image5.jpeg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4a"/><Relationship Id="rId9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9.m4a"/><Relationship Id="rId7" Type="http://schemas.openxmlformats.org/officeDocument/2006/relationships/image" Target="../media/image7.png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6" Type="http://schemas.openxmlformats.org/officeDocument/2006/relationships/slideLayout" Target="../slideLayouts/slideLayout2.xml"/><Relationship Id="rId5" Type="http://schemas.microsoft.com/office/2007/relationships/media" Target="../media/media10.m4a"/><Relationship Id="rId4" Type="http://schemas.openxmlformats.org/officeDocument/2006/relationships/audio" Target="../media/media9.m4a"/><Relationship Id="rId9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1.m4a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EB7474-29B0-2741-A5D4-0E06B3EFB4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 to this experiment!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CD7E8C5-A5EF-D540-A88F-F8ED8E80E8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First you will go through the instructions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Be aware that there will be a Quiz at the end of the instructions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Press Enter to Start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659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Auction Overview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Standing Bid is the current highest bid</a:t>
            </a:r>
          </a:p>
          <a:p>
            <a:r>
              <a:rPr lang="en-US" sz="2800" dirty="0"/>
              <a:t>The Bid History shows all of the bids made in the current auction thus far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6BD786-945C-474A-9655-FA567BAAAD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52" y="2819319"/>
            <a:ext cx="8216900" cy="3733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93782" y="3044950"/>
            <a:ext cx="1228960" cy="23811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24360" y="2819319"/>
            <a:ext cx="2680700" cy="762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CDC43F-7B38-C543-BB47-D44987E767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100" y="3022600"/>
            <a:ext cx="1276178" cy="406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0CBD55A-7797-E440-82DD-501B431152D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710" y="3736240"/>
            <a:ext cx="1340350" cy="614480"/>
          </a:xfrm>
          <a:prstGeom prst="rect">
            <a:avLst/>
          </a:prstGeom>
        </p:spPr>
      </p:pic>
      <p:pic>
        <p:nvPicPr>
          <p:cNvPr id="12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0BBB6957-D303-394B-BFEE-DABC4A258E3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10.974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13" name="Online Media 7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066CEC58-4F58-3648-AC2F-5B5B0CE3E5D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17723" y="363708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5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8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36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Auction Overview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Potential Profit field displays what you would earn if the auction ended now</a:t>
            </a:r>
          </a:p>
          <a:p>
            <a:r>
              <a:rPr lang="en-US" sz="2800" dirty="0"/>
              <a:t>The Potential Profit field will display 0 as long as the Reserve Price is not met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78ED1A-D634-854A-8181-D4D5BFE086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3429000"/>
            <a:ext cx="8216900" cy="31543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1EB0B2-2138-FE40-A1DC-067CB9FD2A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710" y="4158694"/>
            <a:ext cx="1228960" cy="5699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928CED-1512-0345-AE8D-7D51A3C6FA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711" y="4158693"/>
            <a:ext cx="1228960" cy="5699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593D195-DE18-8744-A62B-5E7484805C5F}"/>
              </a:ext>
            </a:extLst>
          </p:cNvPr>
          <p:cNvSpPr/>
          <p:nvPr/>
        </p:nvSpPr>
        <p:spPr>
          <a:xfrm>
            <a:off x="2421320" y="4158694"/>
            <a:ext cx="2783740" cy="5699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E2ECD91-CEB3-3F46-91F3-B7111F1517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100" y="3629052"/>
            <a:ext cx="1276178" cy="406400"/>
          </a:xfrm>
          <a:prstGeom prst="rect">
            <a:avLst/>
          </a:prstGeom>
        </p:spPr>
      </p:pic>
      <p:pic>
        <p:nvPicPr>
          <p:cNvPr id="12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B3A0255A-BE3B-4E47-A440-C684CA3E79C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07.0618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22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Auction Overview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This box indicates whether or not the Reserve Price has been met </a:t>
            </a:r>
          </a:p>
          <a:p>
            <a:r>
              <a:rPr lang="en-US" sz="2800" dirty="0"/>
              <a:t>If the Standing Bid is </a:t>
            </a:r>
            <a:r>
              <a:rPr lang="en-US" sz="2800" b="1" dirty="0">
                <a:solidFill>
                  <a:srgbClr val="FF0000"/>
                </a:solidFill>
              </a:rPr>
              <a:t>below</a:t>
            </a:r>
            <a:r>
              <a:rPr lang="en-US" sz="2800" dirty="0"/>
              <a:t> the Reserve Price, the box is red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6A5E4F-7D67-AC41-BE73-F51B347B6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3236974"/>
            <a:ext cx="8216900" cy="33463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D7E78A-3E9F-3448-8748-BE911430B7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582" y="3400827"/>
            <a:ext cx="1276178" cy="406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63290" y="3375052"/>
            <a:ext cx="1318470" cy="4599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2BACE3-387A-DE4F-80A0-1349D7A31D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710" y="4043480"/>
            <a:ext cx="1228959" cy="569975"/>
          </a:xfrm>
          <a:prstGeom prst="rect">
            <a:avLst/>
          </a:prstGeom>
        </p:spPr>
      </p:pic>
      <p:pic>
        <p:nvPicPr>
          <p:cNvPr id="10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F9840C3F-A076-0B4F-A92F-4CBC15C590D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49.95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53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Auction Overview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If the Standing Bid is  </a:t>
            </a:r>
            <a:r>
              <a:rPr lang="en-US" sz="2400" b="1" dirty="0">
                <a:solidFill>
                  <a:srgbClr val="00B050"/>
                </a:solidFill>
              </a:rPr>
              <a:t>at least as great as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/>
              <a:t>the Reserve Price, the box is green</a:t>
            </a:r>
          </a:p>
          <a:p>
            <a:r>
              <a:rPr lang="en-US" sz="2400" dirty="0"/>
              <a:t>The Potential Profit field now displays a profit</a:t>
            </a:r>
          </a:p>
          <a:p>
            <a:endParaRPr lang="en-US" dirty="0"/>
          </a:p>
        </p:txBody>
      </p:sp>
      <p:pic>
        <p:nvPicPr>
          <p:cNvPr id="2050" name="Picture 2" descr="C:\Documents and Settings\bodsk100\Desktop\CARB\SellerAuction3Crop.jpg"/>
          <p:cNvPicPr>
            <a:picLocks noChangeAspect="1" noChangeArrowheads="1"/>
          </p:cNvPicPr>
          <p:nvPr/>
        </p:nvPicPr>
        <p:blipFill>
          <a:blip r:embed="rId6" cstate="print"/>
          <a:srcRect l="60944" t="10182" r="23605" b="78617"/>
          <a:stretch>
            <a:fillRect/>
          </a:stretch>
        </p:blipFill>
        <p:spPr bwMode="auto">
          <a:xfrm>
            <a:off x="5451144" y="3556948"/>
            <a:ext cx="1143000" cy="349250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15669D-C884-8348-8EA2-86BA2B8599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2609952"/>
            <a:ext cx="8255000" cy="3759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01695" y="2830212"/>
            <a:ext cx="1292449" cy="4599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C95409-4D20-AA48-984D-A0FA0C658225}"/>
              </a:ext>
            </a:extLst>
          </p:cNvPr>
          <p:cNvSpPr/>
          <p:nvPr/>
        </p:nvSpPr>
        <p:spPr>
          <a:xfrm>
            <a:off x="2459726" y="3510449"/>
            <a:ext cx="2688350" cy="6482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Online Media 5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E0C9351D-53F0-0B47-897D-1E19D1E32F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29920" y="2844514"/>
            <a:ext cx="812800" cy="812800"/>
          </a:xfrm>
          <a:prstGeom prst="rect">
            <a:avLst/>
          </a:prstGeom>
        </p:spPr>
      </p:pic>
      <p:pic>
        <p:nvPicPr>
          <p:cNvPr id="14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B3017438-B786-BF46-AE75-7113BACCB47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29920" y="185051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59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24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9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Auction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the auction, Buyers may bid on your item</a:t>
            </a:r>
          </a:p>
          <a:p>
            <a:r>
              <a:rPr lang="en-US" dirty="0"/>
              <a:t>You are able to observe the auction, but have no further actions until the auction is completed</a:t>
            </a:r>
          </a:p>
        </p:txBody>
      </p:sp>
      <p:pic>
        <p:nvPicPr>
          <p:cNvPr id="5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318D28BD-9B9D-C447-A07A-AD623B63114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25.804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1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Auction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auction will end when no new bids have been submitted for ten seconds</a:t>
            </a:r>
          </a:p>
          <a:p>
            <a:r>
              <a:rPr lang="en-US" dirty="0"/>
              <a:t>There are two possible situations at the end of the auction:</a:t>
            </a:r>
          </a:p>
          <a:p>
            <a:endParaRPr lang="en-US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The standing bid is at or above the reserve price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The standing bid is below the reserve price</a:t>
            </a:r>
          </a:p>
          <a:p>
            <a:endParaRPr lang="en-US" dirty="0"/>
          </a:p>
        </p:txBody>
      </p:sp>
      <p:pic>
        <p:nvPicPr>
          <p:cNvPr id="5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0BE4CE66-F15A-4E45-B4E1-CA25B6A755C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84.457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9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Auction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the Standing Bid is </a:t>
            </a:r>
            <a:r>
              <a:rPr lang="en-US" b="1" dirty="0"/>
              <a:t>equal to </a:t>
            </a:r>
            <a:r>
              <a:rPr lang="en-US" dirty="0"/>
              <a:t>or</a:t>
            </a:r>
            <a:r>
              <a:rPr lang="en-US" b="1" dirty="0"/>
              <a:t> above </a:t>
            </a:r>
            <a:r>
              <a:rPr lang="en-US" dirty="0"/>
              <a:t>the Reserve Price:</a:t>
            </a:r>
          </a:p>
          <a:p>
            <a:endParaRPr lang="en-US" dirty="0"/>
          </a:p>
          <a:p>
            <a:pPr lvl="1"/>
            <a:r>
              <a:rPr lang="en-US" dirty="0"/>
              <a:t>The item is sold to the Buyer with the standing bid and that Buyer pays his standing bid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Your auction profit will be the Buyer’s standing bid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5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38EE014C-4C9E-374A-9B0F-6B86405ED2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90.410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9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Auction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the Standing Bid is </a:t>
            </a:r>
            <a:r>
              <a:rPr lang="en-US" b="1" dirty="0"/>
              <a:t>below</a:t>
            </a:r>
            <a:r>
              <a:rPr lang="en-US" dirty="0"/>
              <a:t> the Reserve Price:</a:t>
            </a:r>
          </a:p>
          <a:p>
            <a:pPr>
              <a:buNone/>
            </a:pPr>
            <a:endParaRPr lang="en-US" dirty="0"/>
          </a:p>
          <a:p>
            <a:pPr lvl="1"/>
            <a:r>
              <a:rPr lang="en-US" dirty="0"/>
              <a:t>The item is not sold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Your auction profit will be $0 E</a:t>
            </a:r>
          </a:p>
          <a:p>
            <a:endParaRPr lang="en-US" dirty="0"/>
          </a:p>
        </p:txBody>
      </p:sp>
      <p:pic>
        <p:nvPicPr>
          <p:cNvPr id="6" name="Online Media 4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80F247C8-8F67-BB48-A4DC-CFC564208F3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47.922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3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Auction History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100" dirty="0"/>
              <a:t>The auction history displays the following information:</a:t>
            </a:r>
          </a:p>
          <a:p>
            <a:pPr lvl="1"/>
            <a:r>
              <a:rPr lang="en-US" sz="2100" dirty="0"/>
              <a:t>The auction round</a:t>
            </a:r>
          </a:p>
          <a:p>
            <a:pPr lvl="1"/>
            <a:r>
              <a:rPr lang="en-US" sz="2100" dirty="0"/>
              <a:t>The Reserve Type voted in</a:t>
            </a:r>
          </a:p>
          <a:p>
            <a:pPr lvl="1"/>
            <a:r>
              <a:rPr lang="en-US" sz="2100" dirty="0"/>
              <a:t>The Reserve Price</a:t>
            </a:r>
          </a:p>
          <a:p>
            <a:pPr lvl="1"/>
            <a:r>
              <a:rPr lang="en-US" sz="2100" dirty="0"/>
              <a:t>The item’s Sale Price</a:t>
            </a:r>
          </a:p>
          <a:p>
            <a:pPr lvl="1"/>
            <a:r>
              <a:rPr lang="en-US" sz="2100" dirty="0"/>
              <a:t>The Profit you made in the Auction</a:t>
            </a:r>
          </a:p>
          <a:p>
            <a:pPr lvl="1"/>
            <a:r>
              <a:rPr lang="en-US" sz="2100" dirty="0"/>
              <a:t>The Profit you have made cumulatively in the experiment</a:t>
            </a:r>
          </a:p>
          <a:p>
            <a:pPr lvl="1"/>
            <a:r>
              <a:rPr lang="en-US" sz="2100" dirty="0"/>
              <a:t>Whether the item was sold or not (highlighted in </a:t>
            </a:r>
            <a:r>
              <a:rPr lang="en-US" sz="2100" dirty="0">
                <a:solidFill>
                  <a:srgbClr val="00B050"/>
                </a:solidFill>
              </a:rPr>
              <a:t>Green</a:t>
            </a:r>
            <a:r>
              <a:rPr lang="en-US" sz="2100" dirty="0"/>
              <a:t> if the item was sold)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386A019-6158-D443-8755-2C2914127BB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4835679"/>
            <a:ext cx="7534980" cy="189197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63290" y="4835680"/>
            <a:ext cx="1395708" cy="10963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736812" y="4835682"/>
            <a:ext cx="1526477" cy="10963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645098" y="4831225"/>
            <a:ext cx="1498567" cy="10909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95925" y="6477891"/>
            <a:ext cx="1485900" cy="2667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FA6FA82-8829-1A49-AD09-3D74474A1345}"/>
              </a:ext>
            </a:extLst>
          </p:cNvPr>
          <p:cNvSpPr/>
          <p:nvPr/>
        </p:nvSpPr>
        <p:spPr>
          <a:xfrm>
            <a:off x="1856333" y="4838854"/>
            <a:ext cx="847056" cy="108647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136D38A-CAD6-B944-9F7A-35A53C6907C0}"/>
              </a:ext>
            </a:extLst>
          </p:cNvPr>
          <p:cNvSpPr/>
          <p:nvPr/>
        </p:nvSpPr>
        <p:spPr>
          <a:xfrm>
            <a:off x="723900" y="4831224"/>
            <a:ext cx="1132433" cy="10963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Online Media 14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93ABBF55-8AD6-1342-BC80-79808FE4A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852480" y="2379080"/>
            <a:ext cx="812800" cy="812800"/>
          </a:xfrm>
          <a:prstGeom prst="rect">
            <a:avLst/>
          </a:prstGeom>
        </p:spPr>
      </p:pic>
      <p:pic>
        <p:nvPicPr>
          <p:cNvPr id="15" name="Online Media 15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2CCB957C-0922-7A44-93A5-AE70E1E88C4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852480" y="3032236"/>
            <a:ext cx="812800" cy="812800"/>
          </a:xfrm>
          <a:prstGeom prst="rect">
            <a:avLst/>
          </a:prstGeom>
        </p:spPr>
      </p:pic>
      <p:pic>
        <p:nvPicPr>
          <p:cNvPr id="17" name="Online Media 1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C0120A12-EDC7-B349-9350-F7F07CABF90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852480" y="1640441"/>
            <a:ext cx="812800" cy="812800"/>
          </a:xfrm>
          <a:prstGeom prst="rect">
            <a:avLst/>
          </a:prstGeom>
        </p:spPr>
      </p:pic>
      <p:pic>
        <p:nvPicPr>
          <p:cNvPr id="10" name="Online Media 9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9D67360F-A552-884A-B3E4-E2A0F322B35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830960" y="3837743"/>
            <a:ext cx="812800" cy="812800"/>
          </a:xfrm>
          <a:prstGeom prst="rect">
            <a:avLst/>
          </a:prstGeom>
        </p:spPr>
      </p:pic>
      <p:pic>
        <p:nvPicPr>
          <p:cNvPr id="18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61CAF10D-8354-4240-B007-71D155AF57A6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trim st="2153.056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852480" y="209191"/>
            <a:ext cx="812800" cy="8128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82E51C40-3965-3049-A3D4-8110E4C44B59}"/>
              </a:ext>
            </a:extLst>
          </p:cNvPr>
          <p:cNvSpPr/>
          <p:nvPr/>
        </p:nvSpPr>
        <p:spPr>
          <a:xfrm>
            <a:off x="2703389" y="4835680"/>
            <a:ext cx="1037857" cy="108647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Online Media 19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1DB08FD4-98D7-2548-8BBF-D2F0DC52D9A4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830743" y="567675"/>
            <a:ext cx="812800" cy="812800"/>
          </a:xfrm>
          <a:prstGeom prst="rect">
            <a:avLst/>
          </a:prstGeom>
        </p:spPr>
      </p:pic>
      <p:pic>
        <p:nvPicPr>
          <p:cNvPr id="21" name="Online Media 20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84E382B3-45F7-FB4B-86A5-EEA3A5B733A4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829755" y="114893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4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2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2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01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85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615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71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4" grpId="3" animBg="1"/>
      <p:bldP spid="4" grpId="4" animBg="1"/>
      <p:bldP spid="6" grpId="2" animBg="1"/>
      <p:bldP spid="6" grpId="3" animBg="1"/>
      <p:bldP spid="7" grpId="1" animBg="1"/>
      <p:bldP spid="7" grpId="2" animBg="1"/>
      <p:bldP spid="11" grpId="0" animBg="1"/>
      <p:bldP spid="13" grpId="1" animBg="1"/>
      <p:bldP spid="13" grpId="2" animBg="1"/>
      <p:bldP spid="16" grpId="1" animBg="1"/>
      <p:bldP spid="19" grpId="0" animBg="1"/>
      <p:bldP spid="1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 Earnings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40 auctions in this experiment</a:t>
            </a:r>
          </a:p>
          <a:p>
            <a:r>
              <a:rPr lang="en-US" dirty="0"/>
              <a:t>You will be paid the profit for each item you sell</a:t>
            </a:r>
          </a:p>
          <a:p>
            <a:r>
              <a:rPr lang="en-US" dirty="0"/>
              <a:t>Values and earnings are displayed in Experimental Dollars (E) which can be redeemed at a rate of $100 E = $1 US</a:t>
            </a:r>
          </a:p>
          <a:p>
            <a:endParaRPr lang="en-US" dirty="0"/>
          </a:p>
        </p:txBody>
      </p:sp>
      <p:pic>
        <p:nvPicPr>
          <p:cNvPr id="4" name="Audio Recording 13 Nov 2021 at 6:52:32 PM" descr="Audio Recording 13 Nov 2021 at 6:52:32 PM">
            <a:hlinkClick r:id="" action="ppaction://media"/>
            <a:extLst>
              <a:ext uri="{FF2B5EF4-FFF2-40B4-BE49-F238E27FC236}">
                <a16:creationId xmlns:a16="http://schemas.microsoft.com/office/drawing/2014/main" id="{CF7DF6AB-AD62-004D-9187-5265080B19E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32.0223999999999" end="324.374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1940"/>
            <a:ext cx="8229600" cy="5197460"/>
          </a:xfrm>
        </p:spPr>
        <p:txBody>
          <a:bodyPr>
            <a:normAutofit/>
          </a:bodyPr>
          <a:lstStyle/>
          <a:p>
            <a:r>
              <a:rPr lang="en-US" dirty="0"/>
              <a:t>This experiment will consist of 40 rounds</a:t>
            </a:r>
          </a:p>
          <a:p>
            <a:r>
              <a:rPr lang="en-US" dirty="0"/>
              <a:t>In each round one item will be sold</a:t>
            </a:r>
          </a:p>
          <a:p>
            <a:r>
              <a:rPr lang="en-US" dirty="0"/>
              <a:t>You will be participating as a </a:t>
            </a:r>
            <a:r>
              <a:rPr lang="en-US" b="1" dirty="0"/>
              <a:t>SELLER</a:t>
            </a:r>
          </a:p>
          <a:p>
            <a:r>
              <a:rPr lang="en-US" dirty="0"/>
              <a:t>There are 18 Buyers in this experiment</a:t>
            </a:r>
          </a:p>
          <a:p>
            <a:r>
              <a:rPr lang="en-US" dirty="0"/>
              <a:t>Buyers will be in groups of 3, you will be assigned with one of the groups as a Seller</a:t>
            </a:r>
          </a:p>
          <a:p>
            <a:r>
              <a:rPr lang="en-US" dirty="0"/>
              <a:t>Each round you will be randomly regrouped with 3 other Buyers from the group of 18 Buyers</a:t>
            </a:r>
          </a:p>
        </p:txBody>
      </p:sp>
      <p:pic>
        <p:nvPicPr>
          <p:cNvPr id="3" name="Audio Recording 20 Oct 2021 at 9:38:49 AM" descr="Audio Recording 20 Oct 2021 at 9:38:49 AM">
            <a:hlinkClick r:id="" action="ppaction://media"/>
            <a:extLst>
              <a:ext uri="{FF2B5EF4-FFF2-40B4-BE49-F238E27FC236}">
                <a16:creationId xmlns:a16="http://schemas.microsoft.com/office/drawing/2014/main" id="{FDDA082E-B82E-5241-AE5C-ACA51D34EA5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55.8753" end="510.2368"/>
                  <p14:fade out="166.564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28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Before the auction starts you have 20 seconds to choose one Private Reserve Price and one Public Reserve Price</a:t>
            </a:r>
          </a:p>
          <a:p>
            <a:r>
              <a:rPr lang="en-US" dirty="0"/>
              <a:t>Simultaneously, Buyers get to vote for a Private Reserve Price </a:t>
            </a:r>
            <a:r>
              <a:rPr lang="en-US" b="1" dirty="0"/>
              <a:t>TYPE</a:t>
            </a:r>
            <a:r>
              <a:rPr lang="en-US" dirty="0"/>
              <a:t> or Public Reserve Price </a:t>
            </a:r>
            <a:r>
              <a:rPr lang="en-US" b="1" dirty="0"/>
              <a:t>TYPE</a:t>
            </a:r>
            <a:endParaRPr lang="en-US" dirty="0"/>
          </a:p>
          <a:p>
            <a:r>
              <a:rPr lang="en-US" dirty="0"/>
              <a:t>Which Reserve Price (Public or Private) is used, is the one that gets the most votes by the Buyers in that group</a:t>
            </a:r>
          </a:p>
          <a:p>
            <a:r>
              <a:rPr lang="en-US" dirty="0"/>
              <a:t>Then the auction begins</a:t>
            </a:r>
          </a:p>
          <a:p>
            <a:r>
              <a:rPr lang="en-US" dirty="0"/>
              <a:t>You will know which Reserve Price Type is in effect based on the indication in the auction screen</a:t>
            </a:r>
          </a:p>
          <a:p>
            <a:endParaRPr lang="en-US" dirty="0"/>
          </a:p>
        </p:txBody>
      </p:sp>
      <p:pic>
        <p:nvPicPr>
          <p:cNvPr id="4" name="Audio Recording 4 Dec 2021 at 4:49:40 PM" descr="Audio Recording 4 Dec 2021 at 4:49:40 PM">
            <a:hlinkClick r:id="" action="ppaction://media"/>
            <a:extLst>
              <a:ext uri="{FF2B5EF4-FFF2-40B4-BE49-F238E27FC236}">
                <a16:creationId xmlns:a16="http://schemas.microsoft.com/office/drawing/2014/main" id="{C5EB526D-E211-E341-80DF-91349E0D205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30.109" end="361.881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29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34673-00B0-0842-B750-1BB61641D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BC76D-0CEB-DB47-A74D-F3C8027D5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dirty="0"/>
              <a:t>During the auction you have no further actions</a:t>
            </a:r>
          </a:p>
          <a:p>
            <a:r>
              <a:rPr lang="en-US" dirty="0"/>
              <a:t>If the Reserve Price </a:t>
            </a:r>
            <a:r>
              <a:rPr lang="en-US" b="1" dirty="0"/>
              <a:t>is</a:t>
            </a:r>
            <a:r>
              <a:rPr lang="en-US" dirty="0"/>
              <a:t> met, the item is sold in the auction to the highest bidder and you receive the Buyer’s Standing Bid</a:t>
            </a:r>
          </a:p>
          <a:p>
            <a:r>
              <a:rPr lang="en-US" dirty="0"/>
              <a:t>If the Reserve Price </a:t>
            </a:r>
            <a:r>
              <a:rPr lang="en-US" b="1" dirty="0"/>
              <a:t>is not </a:t>
            </a:r>
            <a:r>
              <a:rPr lang="en-US" dirty="0"/>
              <a:t>met, the item is not sold and you will receive $0 E</a:t>
            </a:r>
          </a:p>
          <a:p>
            <a:r>
              <a:rPr lang="en-US" dirty="0"/>
              <a:t>Your profit is equal to the price the Buyer pays if the item is sold or $0 E if the item is not sold</a:t>
            </a:r>
          </a:p>
          <a:p>
            <a:r>
              <a:rPr lang="en-US" dirty="0"/>
              <a:t>Values and earnings are displayed in Experimental Dollars (E) which can be redeemed at a rate of $100 E = $1 US</a:t>
            </a:r>
          </a:p>
        </p:txBody>
      </p:sp>
      <p:pic>
        <p:nvPicPr>
          <p:cNvPr id="4" name="Audio Recording 13 Nov 2021 at 6:53:30 PM" descr="Audio Recording 13 Nov 2021 at 6:53:30 PM">
            <a:hlinkClick r:id="" action="ppaction://media"/>
            <a:extLst>
              <a:ext uri="{FF2B5EF4-FFF2-40B4-BE49-F238E27FC236}">
                <a16:creationId xmlns:a16="http://schemas.microsoft.com/office/drawing/2014/main" id="{14FCCBBC-FEE2-0541-9430-7400135F508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92.6049" end="602.659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2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2694B-0A6B-7747-B8F8-E98959312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55298-5089-0641-9F2F-69984EA49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Each round one item will be offered up for sale</a:t>
            </a:r>
          </a:p>
          <a:p>
            <a:r>
              <a:rPr lang="en-US" dirty="0"/>
              <a:t>The price you sell the item for is the amount you earn in the round</a:t>
            </a:r>
          </a:p>
          <a:p>
            <a:r>
              <a:rPr lang="en-US" dirty="0"/>
              <a:t>Your earnings in this experiment will depend on your decisions and the decisions of others</a:t>
            </a:r>
          </a:p>
          <a:p>
            <a:r>
              <a:rPr lang="en-US" dirty="0"/>
              <a:t>You will be paid the profit for each item you sell</a:t>
            </a:r>
          </a:p>
          <a:p>
            <a:r>
              <a:rPr lang="en-US" dirty="0"/>
              <a:t>Values and earnings are displayed in Experimental Dollars (E) which can be redeemed at a rate of $100 E = $1 US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Audio Recording 13 Nov 2021 at 6:49:32 PM" descr="Audio Recording 13 Nov 2021 at 6:49:32 PM">
            <a:hlinkClick r:id="" action="ppaction://media"/>
            <a:extLst>
              <a:ext uri="{FF2B5EF4-FFF2-40B4-BE49-F238E27FC236}">
                <a16:creationId xmlns:a16="http://schemas.microsoft.com/office/drawing/2014/main" id="{6874E90B-FEAD-0542-B5DF-3DBA198DFC3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41.0463" end="415.921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8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Reserve Price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At the start of each auction, you will be given 20 seconds to select a Public </a:t>
            </a:r>
            <a:r>
              <a:rPr lang="en-US" b="1" dirty="0"/>
              <a:t>and</a:t>
            </a:r>
            <a:r>
              <a:rPr lang="en-US" dirty="0"/>
              <a:t> a Private Reserve Price</a:t>
            </a:r>
          </a:p>
          <a:p>
            <a:pPr lvl="1"/>
            <a:r>
              <a:rPr lang="en-US" dirty="0"/>
              <a:t>One Reserve Price that will be Public (Known to all Buyers grouped with the Seller)</a:t>
            </a:r>
          </a:p>
          <a:p>
            <a:pPr lvl="1"/>
            <a:r>
              <a:rPr lang="en-US" dirty="0"/>
              <a:t>One Reserve Price that will be Private (Known only to the Seller)</a:t>
            </a:r>
          </a:p>
          <a:p>
            <a:r>
              <a:rPr lang="en-US" dirty="0"/>
              <a:t>The Reserve Price is the lowest price you are willing to accept for your item</a:t>
            </a:r>
          </a:p>
          <a:p>
            <a:r>
              <a:rPr lang="en-US" dirty="0"/>
              <a:t>At the same time, Buyers will be given 20 seconds to vote which Reserve Price </a:t>
            </a:r>
            <a:r>
              <a:rPr lang="en-US" b="1" dirty="0"/>
              <a:t>TYPE </a:t>
            </a:r>
            <a:r>
              <a:rPr lang="en-US" dirty="0"/>
              <a:t>(Private or Public) they prefer </a:t>
            </a:r>
          </a:p>
          <a:p>
            <a:r>
              <a:rPr lang="en-US" dirty="0"/>
              <a:t>Notice that Buyers do </a:t>
            </a:r>
            <a:r>
              <a:rPr lang="en-US" b="1" dirty="0"/>
              <a:t>not</a:t>
            </a:r>
            <a:r>
              <a:rPr lang="en-US" dirty="0"/>
              <a:t> observe the Reserve Prices you select while they are voting</a:t>
            </a:r>
          </a:p>
          <a:p>
            <a:r>
              <a:rPr lang="en-US" dirty="0"/>
              <a:t>Which Reserve Price </a:t>
            </a:r>
            <a:r>
              <a:rPr lang="en-US" b="1" dirty="0"/>
              <a:t>TYPE</a:t>
            </a:r>
            <a:r>
              <a:rPr lang="en-US" dirty="0"/>
              <a:t> is used, is the one that gets the most votes by the Buyers in that group</a:t>
            </a:r>
          </a:p>
          <a:p>
            <a:r>
              <a:rPr lang="en-US" dirty="0"/>
              <a:t>After 20 seconds the auction starts</a:t>
            </a:r>
          </a:p>
        </p:txBody>
      </p:sp>
      <p:pic>
        <p:nvPicPr>
          <p:cNvPr id="3" name="Audio Recording 4 Dec 2021 at 4:47:52 PM" descr="Audio Recording 4 Dec 2021 at 4:47:52 PM">
            <a:hlinkClick r:id="" action="ppaction://media"/>
            <a:extLst>
              <a:ext uri="{FF2B5EF4-FFF2-40B4-BE49-F238E27FC236}">
                <a16:creationId xmlns:a16="http://schemas.microsoft.com/office/drawing/2014/main" id="{B652D1D6-F705-2043-86E4-4563113F625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12.3554" end="675.169599999999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8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Overview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what your screen looks like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AD37FA-6C37-434A-9A20-EDFE2E757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2057374"/>
            <a:ext cx="8229600" cy="48006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44162D-4E1C-1F48-81B8-088D18C8F1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24" y="2468875"/>
            <a:ext cx="1075341" cy="3072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6B5678-47D2-7641-988B-53A64B9D3D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24" y="3429000"/>
            <a:ext cx="1019923" cy="460860"/>
          </a:xfrm>
          <a:prstGeom prst="rect">
            <a:avLst/>
          </a:prstGeom>
        </p:spPr>
      </p:pic>
      <p:pic>
        <p:nvPicPr>
          <p:cNvPr id="8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4D27BC2B-FA7A-E04F-A316-33E20D07BB4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44.8151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2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CONDOSERVER1\userdata\domenicdonato\My Documents\Documents\Work\Chapman Grad\Porter\English Auction\Screens\New Screens\Buyer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" t="1366" r="965" b="82472"/>
          <a:stretch/>
        </p:blipFill>
        <p:spPr bwMode="auto">
          <a:xfrm>
            <a:off x="152399" y="4941135"/>
            <a:ext cx="8842851" cy="107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Overview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bar at the top of the screen provides the following information:</a:t>
            </a:r>
          </a:p>
          <a:p>
            <a:pPr lvl="1"/>
            <a:r>
              <a:rPr lang="en-US" dirty="0"/>
              <a:t>The current auction number</a:t>
            </a:r>
          </a:p>
          <a:p>
            <a:pPr lvl="1"/>
            <a:r>
              <a:rPr lang="en-US" dirty="0"/>
              <a:t>The amount of time remaining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3597293" y="5312680"/>
            <a:ext cx="1847685" cy="6477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848100" y="4953000"/>
            <a:ext cx="1371600" cy="3429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23C5D0-7E94-2B43-8C94-971407EF16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464" y="5529229"/>
            <a:ext cx="1126206" cy="357691"/>
          </a:xfrm>
          <a:prstGeom prst="rect">
            <a:avLst/>
          </a:prstGeom>
        </p:spPr>
      </p:pic>
      <p:pic>
        <p:nvPicPr>
          <p:cNvPr id="2" name="Online Media 1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B5FACDFC-78F1-2048-947D-C8CA4CB0EC6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9.9686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569060" y="1700775"/>
            <a:ext cx="812800" cy="812800"/>
          </a:xfrm>
          <a:prstGeom prst="rect">
            <a:avLst/>
          </a:prstGeom>
        </p:spPr>
      </p:pic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A9AF0D78-9A63-4E40-B33E-338ED3DA55D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63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3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Screen Overview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Messages Box at the bottom of the screen updates you with information on the progress of the experiment</a:t>
            </a:r>
          </a:p>
          <a:p>
            <a:endParaRPr lang="en-US" sz="28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ED5180-5026-1A4D-AFE4-6A782F4830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24280"/>
            <a:ext cx="8229600" cy="390755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7350" y="6232564"/>
            <a:ext cx="8369300" cy="4992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B2B88D-ACAF-3C42-A0A3-BD068883A0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115" y="3582620"/>
            <a:ext cx="1174909" cy="614997"/>
          </a:xfrm>
          <a:prstGeom prst="rect">
            <a:avLst/>
          </a:prstGeom>
        </p:spPr>
      </p:pic>
      <p:pic>
        <p:nvPicPr>
          <p:cNvPr id="11" name="Online Media 1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30BD65AE-124C-2B40-B37E-549BADA9157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78.584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02525" y="276982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752"/>
          </a:xfrm>
        </p:spPr>
        <p:txBody>
          <a:bodyPr>
            <a:normAutofit fontScale="90000"/>
          </a:bodyPr>
          <a:lstStyle/>
          <a:p>
            <a:r>
              <a:rPr lang="en-US" dirty="0"/>
              <a:t>Reserve Price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857391"/>
            <a:ext cx="8229600" cy="2254109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To choose the Reserve Prices, use the two sliders below the Reserve Price Boxes</a:t>
            </a:r>
          </a:p>
          <a:p>
            <a:r>
              <a:rPr lang="en-US" sz="2400" dirty="0"/>
              <a:t>If at the end of the timer you haven’t pressed the Submit Button, your last choices will be used automatically </a:t>
            </a:r>
          </a:p>
          <a:p>
            <a:r>
              <a:rPr lang="en-US" sz="2400" dirty="0"/>
              <a:t>Each Buyer has their own value for your item that can be any number from 0 to 100 (in multiples of 5), all of which are equally likely to be selected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419A81-3EF2-8A47-AE92-1619438D3D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121760"/>
            <a:ext cx="8280400" cy="3746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F7E681-C665-574C-9753-29D98A2768B3}"/>
              </a:ext>
            </a:extLst>
          </p:cNvPr>
          <p:cNvSpPr/>
          <p:nvPr/>
        </p:nvSpPr>
        <p:spPr>
          <a:xfrm>
            <a:off x="1791434" y="5168685"/>
            <a:ext cx="5496412" cy="144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F5A574-9938-EF4B-B5C1-1E2EE2EEFF6F}"/>
              </a:ext>
            </a:extLst>
          </p:cNvPr>
          <p:cNvSpPr/>
          <p:nvPr/>
        </p:nvSpPr>
        <p:spPr>
          <a:xfrm>
            <a:off x="7287846" y="5886920"/>
            <a:ext cx="1403764" cy="7296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0CD47AA-4BAB-DF49-B4F4-C6A553BC7E96}"/>
              </a:ext>
            </a:extLst>
          </p:cNvPr>
          <p:cNvSpPr/>
          <p:nvPr/>
        </p:nvSpPr>
        <p:spPr>
          <a:xfrm>
            <a:off x="3919115" y="4734770"/>
            <a:ext cx="1075340" cy="4224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4E1662-DA24-2542-B66B-9C530F0AE1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951" y="3966670"/>
            <a:ext cx="1251719" cy="661611"/>
          </a:xfrm>
          <a:prstGeom prst="rect">
            <a:avLst/>
          </a:prstGeom>
        </p:spPr>
      </p:pic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C0B85CC4-9DA6-7949-A7BA-5BCEF4FD90C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93.317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76928" y="547507"/>
            <a:ext cx="812800" cy="812800"/>
          </a:xfrm>
          <a:prstGeom prst="rect">
            <a:avLst/>
          </a:prstGeom>
        </p:spPr>
      </p:pic>
      <p:pic>
        <p:nvPicPr>
          <p:cNvPr id="7" name="Online Media 6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6C5FD3C1-8EAD-3341-A279-375E3D6FAE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76928" y="2284279"/>
            <a:ext cx="812800" cy="812800"/>
          </a:xfrm>
          <a:prstGeom prst="rect">
            <a:avLst/>
          </a:prstGeom>
        </p:spPr>
      </p:pic>
      <p:pic>
        <p:nvPicPr>
          <p:cNvPr id="9" name="Online Media 8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145AB54D-C9F7-CB4F-B68A-D9EF58870FD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end="344.320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76928" y="141952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7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24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04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98240-4ECD-B24D-BDC1-72E10B099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Reserve Price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6341D1-8761-494D-9D31-3FCCDD5CC717}"/>
              </a:ext>
            </a:extLst>
          </p:cNvPr>
          <p:cNvSpPr/>
          <p:nvPr/>
        </p:nvSpPr>
        <p:spPr>
          <a:xfrm>
            <a:off x="616285" y="1201510"/>
            <a:ext cx="79114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 </a:t>
            </a:r>
            <a:r>
              <a:rPr lang="en-US" sz="2400" dirty="0">
                <a:highlight>
                  <a:srgbClr val="FFFF00"/>
                </a:highlight>
              </a:rPr>
              <a:t>highlighted</a:t>
            </a:r>
            <a:r>
              <a:rPr lang="en-US" sz="2400" dirty="0"/>
              <a:t> Reserve Price is the one voted in by the buyers </a:t>
            </a:r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F3C75BC1-79C4-734B-9BC0-85A31AAFF3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85" y="2578903"/>
            <a:ext cx="8229600" cy="3754517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171215F-C77E-5E4F-8D4E-FBB38AB30FCB}"/>
              </a:ext>
            </a:extLst>
          </p:cNvPr>
          <p:cNvSpPr/>
          <p:nvPr/>
        </p:nvSpPr>
        <p:spPr>
          <a:xfrm>
            <a:off x="5071265" y="4619555"/>
            <a:ext cx="2150680" cy="13825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6C7E68-EF95-9B48-833B-78EF924B2A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710" y="3458290"/>
            <a:ext cx="1363377" cy="661611"/>
          </a:xfrm>
          <a:prstGeom prst="rect">
            <a:avLst/>
          </a:prstGeom>
        </p:spPr>
      </p:pic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8FB3B51C-ECB3-8646-89AE-244966D875B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61.866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5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7875</TotalTime>
  <Words>1013</Words>
  <Application>Microsoft Macintosh PowerPoint</Application>
  <PresentationFormat>On-screen Show (4:3)</PresentationFormat>
  <Paragraphs>114</Paragraphs>
  <Slides>22</Slides>
  <Notes>10</Notes>
  <HiddenSlides>0</HiddenSlides>
  <MMClips>31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Welcome to this experiment!</vt:lpstr>
      <vt:lpstr>Introduction</vt:lpstr>
      <vt:lpstr>Introduction</vt:lpstr>
      <vt:lpstr>Reserve Price</vt:lpstr>
      <vt:lpstr>Screen Overview</vt:lpstr>
      <vt:lpstr>Screen Overview</vt:lpstr>
      <vt:lpstr>Screen Overview</vt:lpstr>
      <vt:lpstr>Reserve Price</vt:lpstr>
      <vt:lpstr>Reserve Price</vt:lpstr>
      <vt:lpstr>Auction Overview</vt:lpstr>
      <vt:lpstr>Auction Overview</vt:lpstr>
      <vt:lpstr>Auction Overview</vt:lpstr>
      <vt:lpstr>Auction Overview</vt:lpstr>
      <vt:lpstr>Auction Overview</vt:lpstr>
      <vt:lpstr>End of Auction</vt:lpstr>
      <vt:lpstr>End of Auction</vt:lpstr>
      <vt:lpstr>End of Auction</vt:lpstr>
      <vt:lpstr>Auction History</vt:lpstr>
      <vt:lpstr>Experiment Earnings</vt:lpstr>
      <vt:lpstr>Summary</vt:lpstr>
      <vt:lpstr>Summary</vt:lpstr>
      <vt:lpstr>PowerPoint Presentation</vt:lpstr>
    </vt:vector>
  </TitlesOfParts>
  <Company>Chapman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Bid History</dc:title>
  <dc:creator>mcmah101</dc:creator>
  <cp:lastModifiedBy>Limberg, Philipp (Student)</cp:lastModifiedBy>
  <cp:revision>502</cp:revision>
  <dcterms:created xsi:type="dcterms:W3CDTF">2011-03-11T19:30:48Z</dcterms:created>
  <dcterms:modified xsi:type="dcterms:W3CDTF">2021-12-04T16:50:21Z</dcterms:modified>
</cp:coreProperties>
</file>