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518" r:id="rId2"/>
    <p:sldId id="492" r:id="rId3"/>
    <p:sldId id="420" r:id="rId4"/>
    <p:sldId id="514" r:id="rId5"/>
    <p:sldId id="421" r:id="rId6"/>
    <p:sldId id="512" r:id="rId7"/>
    <p:sldId id="501" r:id="rId8"/>
    <p:sldId id="517" r:id="rId9"/>
    <p:sldId id="499" r:id="rId10"/>
    <p:sldId id="353" r:id="rId11"/>
    <p:sldId id="502" r:id="rId12"/>
    <p:sldId id="503" r:id="rId13"/>
    <p:sldId id="504" r:id="rId14"/>
    <p:sldId id="506" r:id="rId15"/>
    <p:sldId id="505" r:id="rId16"/>
    <p:sldId id="507" r:id="rId17"/>
    <p:sldId id="510" r:id="rId18"/>
    <p:sldId id="511" r:id="rId19"/>
    <p:sldId id="508" r:id="rId20"/>
    <p:sldId id="509" r:id="rId21"/>
    <p:sldId id="456" r:id="rId22"/>
    <p:sldId id="493" r:id="rId23"/>
    <p:sldId id="494" r:id="rId24"/>
    <p:sldId id="450" r:id="rId25"/>
    <p:sldId id="488" r:id="rId26"/>
    <p:sldId id="516" r:id="rId27"/>
    <p:sldId id="515" r:id="rId28"/>
    <p:sldId id="519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  <a:srgbClr val="D5D5D5"/>
    <a:srgbClr val="D7D7D7"/>
    <a:srgbClr val="D3D3D3"/>
    <a:srgbClr val="CB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138" autoAdjust="0"/>
    <p:restoredTop sz="94615" autoAdjust="0"/>
  </p:normalViewPr>
  <p:slideViewPr>
    <p:cSldViewPr>
      <p:cViewPr varScale="1">
        <p:scale>
          <a:sx n="58" d="100"/>
          <a:sy n="58" d="100"/>
        </p:scale>
        <p:origin x="192" y="1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3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5C4E36-5C6F-4E54-9ED1-F6B069BF3A0B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5880838-1DD7-469E-B20D-0A065008965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5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414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377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019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368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50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244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55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59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258C6-4DD7-4A60-8D13-717368C28330}" type="datetimeFigureOut">
              <a:rPr lang="en-US" smtClean="0"/>
              <a:pPr/>
              <a:t>12/4/21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CFA55-47A7-41F7-8762-EAFDD0878D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2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microsoft.com/office/2007/relationships/media" Target="../media/media13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1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microsoft.com/office/2007/relationships/media" Target="../media/media15.m4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6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NULL" TargetMode="External"/><Relationship Id="rId7" Type="http://schemas.openxmlformats.org/officeDocument/2006/relationships/image" Target="../media/image11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microsoft.com/office/2007/relationships/media" Target="../media/media18.m4a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0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2.m4a"/><Relationship Id="rId7" Type="http://schemas.openxmlformats.org/officeDocument/2006/relationships/image" Target="../media/image10.png"/><Relationship Id="rId2" Type="http://schemas.microsoft.com/office/2007/relationships/media" Target="../media/media21.m4a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2.m4a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3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audio" Target="../media/media26.m4a"/><Relationship Id="rId11" Type="http://schemas.openxmlformats.org/officeDocument/2006/relationships/image" Target="../media/image1.png"/><Relationship Id="rId5" Type="http://schemas.microsoft.com/office/2007/relationships/media" Target="../media/media26.m4a"/><Relationship Id="rId10" Type="http://schemas.openxmlformats.org/officeDocument/2006/relationships/image" Target="../media/image12.png"/><Relationship Id="rId4" Type="http://schemas.microsoft.com/office/2007/relationships/media" Target="../media/media25.m4a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7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8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9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33.m4a"/><Relationship Id="rId13" Type="http://schemas.microsoft.com/office/2007/relationships/media" Target="../media/media36.m4a"/><Relationship Id="rId18" Type="http://schemas.openxmlformats.org/officeDocument/2006/relationships/image" Target="../media/image13.png"/><Relationship Id="rId3" Type="http://schemas.microsoft.com/office/2007/relationships/media" Target="../media/media31.m4a"/><Relationship Id="rId7" Type="http://schemas.microsoft.com/office/2007/relationships/media" Target="../media/media33.m4a"/><Relationship Id="rId12" Type="http://schemas.openxmlformats.org/officeDocument/2006/relationships/audio" Target="../media/media35.m4a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6" Type="http://schemas.microsoft.com/office/2007/relationships/media" Target="../media/media37.m4a"/><Relationship Id="rId1" Type="http://schemas.microsoft.com/office/2007/relationships/media" Target="../media/media30.m4a"/><Relationship Id="rId6" Type="http://schemas.openxmlformats.org/officeDocument/2006/relationships/audio" Target="../media/media32.m4a"/><Relationship Id="rId11" Type="http://schemas.microsoft.com/office/2007/relationships/media" Target="../media/media35.m4a"/><Relationship Id="rId5" Type="http://schemas.microsoft.com/office/2007/relationships/media" Target="../media/media32.m4a"/><Relationship Id="rId15" Type="http://schemas.openxmlformats.org/officeDocument/2006/relationships/audio" Target="NULL" TargetMode="External"/><Relationship Id="rId10" Type="http://schemas.openxmlformats.org/officeDocument/2006/relationships/audio" Target="../media/media34.m4a"/><Relationship Id="rId19" Type="http://schemas.openxmlformats.org/officeDocument/2006/relationships/image" Target="../media/image1.png"/><Relationship Id="rId4" Type="http://schemas.openxmlformats.org/officeDocument/2006/relationships/audio" Target="../media/media31.m4a"/><Relationship Id="rId9" Type="http://schemas.microsoft.com/office/2007/relationships/media" Target="../media/media34.m4a"/><Relationship Id="rId14" Type="http://schemas.openxmlformats.org/officeDocument/2006/relationships/audio" Target="../media/media36.m4a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8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9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0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7.m4a"/><Relationship Id="rId7" Type="http://schemas.openxmlformats.org/officeDocument/2006/relationships/image" Target="../media/image4.jpeg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4a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9.m4a"/><Relationship Id="rId7" Type="http://schemas.openxmlformats.org/officeDocument/2006/relationships/image" Target="../media/image1.png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m4a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EB7474-29B0-2741-A5D4-0E06B3EFB4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to this experiment!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D7E8C5-A5EF-D540-A88F-F8ED8E80E8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First you will go through the instructions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Be aware that there will be a Quiz at the end of the instructions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Press Enter to Start </a:t>
            </a:r>
          </a:p>
        </p:txBody>
      </p:sp>
    </p:spTree>
    <p:extLst>
      <p:ext uri="{BB962C8B-B14F-4D97-AF65-F5344CB8AC3E}">
        <p14:creationId xmlns:p14="http://schemas.microsoft.com/office/powerpoint/2010/main" val="4015051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This is what your screen looks like if a Private Reserve Price has been voted in (Notice the missing Reserve Price field)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8D403F-D817-EA45-A360-F95981AD2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068" y="1623965"/>
            <a:ext cx="6171564" cy="4639368"/>
          </a:xfrm>
          <a:prstGeom prst="rect">
            <a:avLst/>
          </a:prstGeo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0F6E998B-8218-E44B-818C-33A1D37B9D6F}"/>
              </a:ext>
            </a:extLst>
          </p:cNvPr>
          <p:cNvSpPr/>
          <p:nvPr/>
        </p:nvSpPr>
        <p:spPr>
          <a:xfrm>
            <a:off x="4341570" y="2852925"/>
            <a:ext cx="883315" cy="34564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88791D-7262-4E45-8562-95A10CCEA2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015" y="4273910"/>
            <a:ext cx="977900" cy="404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25EA26-CBE9-5F47-9864-AEEA0B6A62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598" y="2238445"/>
            <a:ext cx="806504" cy="268835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7C71959B-9D3C-AF48-A9E2-42A4D26EFE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Screen Overview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Messages Box at the bottom of the screen updates participants with information on the progress of the experiment</a:t>
            </a:r>
          </a:p>
          <a:p>
            <a:endParaRPr lang="en-US" sz="2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71A901-8CAC-6943-86E7-E72F542F3E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0" y="2776115"/>
            <a:ext cx="8369300" cy="387661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61130" y="6002135"/>
            <a:ext cx="8421740" cy="6505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1B8C36-C47C-F640-8C72-551F470669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5231790"/>
            <a:ext cx="977900" cy="404112"/>
          </a:xfrm>
          <a:prstGeom prst="rect">
            <a:avLst/>
          </a:prstGeom>
        </p:spPr>
      </p:pic>
      <p:pic>
        <p:nvPicPr>
          <p:cNvPr id="10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5C24C7D8-CA81-2740-B5B1-7E929EED1F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29.600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7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Screen Overview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Auction information is displayed in the center of the screen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9B94DA-9F23-9F4C-A505-1694EB407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005" y="2315255"/>
            <a:ext cx="6106396" cy="440893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76450" y="3198570"/>
            <a:ext cx="4991100" cy="20979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A39537-0F81-3A49-8108-89AEFC52E7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890" y="4811579"/>
            <a:ext cx="977900" cy="3657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8C4F42-A839-684C-830D-7AD2221452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48" y="2891330"/>
            <a:ext cx="806504" cy="290843"/>
          </a:xfrm>
          <a:prstGeom prst="rect">
            <a:avLst/>
          </a:prstGeom>
        </p:spPr>
      </p:pic>
      <p:pic>
        <p:nvPicPr>
          <p:cNvPr id="10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43F9B6C-51F8-AE4B-82E8-042E4F7B4DC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73.025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Auction Overview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09700"/>
            <a:ext cx="8229600" cy="2441755"/>
          </a:xfrm>
        </p:spPr>
        <p:txBody>
          <a:bodyPr>
            <a:normAutofit/>
          </a:bodyPr>
          <a:lstStyle/>
          <a:p>
            <a:r>
              <a:rPr lang="en-US" sz="2800" dirty="0"/>
              <a:t>Your value for an item is located in the Value Box</a:t>
            </a:r>
          </a:p>
          <a:p>
            <a:r>
              <a:rPr lang="en-US" sz="2800" dirty="0"/>
              <a:t>Each buyer will get their own value for an item which can be any number from 0 to 100 (in multiples of 5), all of which are equally likely to be selected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0B4B43-0F43-6F48-99AA-524B3CF67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3198570"/>
            <a:ext cx="8229600" cy="29772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66230" y="3911350"/>
            <a:ext cx="2150680" cy="669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570530" y="3911350"/>
            <a:ext cx="1273160" cy="669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0A73F17-8F60-554F-BE9B-D8B81DDD26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48859" y="2468427"/>
            <a:ext cx="812800" cy="812800"/>
          </a:xfrm>
          <a:prstGeom prst="rect">
            <a:avLst/>
          </a:prstGeom>
        </p:spPr>
      </p:pic>
      <p:pic>
        <p:nvPicPr>
          <p:cNvPr id="10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FB73883-14D1-2644-9DC2-8CDF8ACCD8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499.865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6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Auction Overview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199" y="1432575"/>
            <a:ext cx="8377755" cy="4876800"/>
          </a:xfrm>
        </p:spPr>
        <p:txBody>
          <a:bodyPr>
            <a:normAutofit/>
          </a:bodyPr>
          <a:lstStyle/>
          <a:p>
            <a:r>
              <a:rPr lang="en-US" sz="2800" dirty="0"/>
              <a:t>During the auction, you may bid on the item by clicking the Increase Bid Button</a:t>
            </a:r>
          </a:p>
          <a:p>
            <a:r>
              <a:rPr lang="en-US" sz="2800" dirty="0"/>
              <a:t>This allows you to increase the bid by increments of 5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398611-D765-9C4E-8B0C-D40396245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3198570"/>
            <a:ext cx="8229600" cy="29772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493720" y="4504340"/>
            <a:ext cx="1267365" cy="6483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AF052CA9-339C-2D4B-AAB5-4F20B2780C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29.166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6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Standing Bid is the current highest bid</a:t>
            </a:r>
          </a:p>
          <a:p>
            <a:r>
              <a:rPr lang="en-US" sz="2800" dirty="0"/>
              <a:t>If the Standing Bid Box on your screen is yellow, then you have the Standing Bid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CCB7AA-DE5B-0C41-865D-A9F5888A20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09253"/>
            <a:ext cx="8229600" cy="29772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2A833A-A239-8845-9D8E-DE6881CBB7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57" y="2849562"/>
            <a:ext cx="8229600" cy="3733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6535" y="4581150"/>
            <a:ext cx="2668525" cy="7135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559FAEEF-9E04-C64B-BBA3-61CF3AA25B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10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7550A8A7-B1C3-3B47-9323-D1AEA3CC88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418.203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65600" y="231053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3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09700"/>
            <a:ext cx="8229600" cy="2672185"/>
          </a:xfrm>
        </p:spPr>
        <p:txBody>
          <a:bodyPr>
            <a:normAutofit/>
          </a:bodyPr>
          <a:lstStyle/>
          <a:p>
            <a:r>
              <a:rPr lang="en-US" sz="2800" dirty="0"/>
              <a:t>The Bid History shows all of the bids made in the current auction thus far</a:t>
            </a:r>
          </a:p>
          <a:p>
            <a:r>
              <a:rPr lang="en-US" sz="2800" dirty="0"/>
              <a:t>The bids that you made will be highlighted in </a:t>
            </a:r>
            <a:r>
              <a:rPr lang="en-US" sz="2800" dirty="0">
                <a:solidFill>
                  <a:srgbClr val="00B0F0"/>
                </a:solidFill>
              </a:rPr>
              <a:t>blue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70FCB0-7C6C-9C4D-B890-31C0B6BE52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69016"/>
            <a:ext cx="8229600" cy="322514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77881" y="2984781"/>
            <a:ext cx="1312166" cy="235297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4FB7CD1-09EE-B847-81E2-EA0771B78AF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52.907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7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Auction Overview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Reserve Price Box shows the Seller’s Reserve Price (this box is </a:t>
            </a:r>
            <a:r>
              <a:rPr lang="en-US" sz="2400" b="1" dirty="0"/>
              <a:t>missing</a:t>
            </a:r>
            <a:r>
              <a:rPr lang="en-US" sz="2400" dirty="0"/>
              <a:t> if a Private Reserve Price has been voted in)</a:t>
            </a:r>
          </a:p>
          <a:p>
            <a:r>
              <a:rPr lang="en-US" sz="2400" dirty="0"/>
              <a:t>The Reserve Price is the lowest price the Seller is willing to accept for their item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F1270B-BEBE-8340-A6F0-F42B4A641A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5" y="3083355"/>
            <a:ext cx="8229600" cy="36484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21320" y="3313786"/>
            <a:ext cx="2835946" cy="7681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CD44AB6-2472-0D46-8595-E7BD9065828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45.926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Auction Overview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457199" y="1409700"/>
            <a:ext cx="8532421" cy="4876800"/>
          </a:xfrm>
        </p:spPr>
        <p:txBody>
          <a:bodyPr>
            <a:normAutofit/>
          </a:bodyPr>
          <a:lstStyle/>
          <a:p>
            <a:r>
              <a:rPr lang="en-US" sz="2000" dirty="0"/>
              <a:t>This box indicates whether the Reserve Price has been met</a:t>
            </a:r>
          </a:p>
          <a:p>
            <a:r>
              <a:rPr lang="en-US" sz="2000" dirty="0"/>
              <a:t>If the Standing Bid is </a:t>
            </a:r>
            <a:r>
              <a:rPr lang="en-US" sz="2000" b="1" dirty="0">
                <a:solidFill>
                  <a:srgbClr val="FF0000"/>
                </a:solidFill>
              </a:rPr>
              <a:t>below</a:t>
            </a:r>
            <a:r>
              <a:rPr lang="en-US" sz="2000" dirty="0"/>
              <a:t> the Reserve Price, the box is red</a:t>
            </a:r>
          </a:p>
          <a:p>
            <a:r>
              <a:rPr lang="en-US" sz="2000" dirty="0"/>
              <a:t>If the Standing Bid is </a:t>
            </a:r>
            <a:r>
              <a:rPr lang="en-US" sz="2000" b="1" dirty="0">
                <a:solidFill>
                  <a:srgbClr val="00B050"/>
                </a:solidFill>
              </a:rPr>
              <a:t>at least as great as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/>
              <a:t>the Reserve Price, the box is green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398A48-7461-3E41-96B4-38FE431A55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9" y="2779928"/>
            <a:ext cx="8255000" cy="3771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E0CD7-D5F1-7C40-8893-80DFA68DC4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9" y="2779928"/>
            <a:ext cx="8229600" cy="36957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01695" y="3160165"/>
            <a:ext cx="1344175" cy="5376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4B8B9A85-A4E4-A44B-AF60-06BDD4412D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25.47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1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5C54FF8B-CB99-C840-B082-BA7800B69FF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03692" y="465455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31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Potential Profit </a:t>
            </a:r>
            <a:r>
              <a:rPr lang="en-US" sz="2800" dirty="0"/>
              <a:t>is the amount you would earn if the auction ended now</a:t>
            </a:r>
          </a:p>
          <a:p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A7329A-42CB-834D-86B2-3534D22AF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5" y="2929735"/>
            <a:ext cx="8229600" cy="38020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82916" y="5564150"/>
            <a:ext cx="2918780" cy="74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328F414-E8CE-B744-92F5-831EB5C0972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11.62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5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experiment will consist of 40 rounds</a:t>
            </a:r>
          </a:p>
          <a:p>
            <a:r>
              <a:rPr lang="en-US" dirty="0"/>
              <a:t>In each round one item will be sold</a:t>
            </a:r>
          </a:p>
          <a:p>
            <a:r>
              <a:rPr lang="en-US" dirty="0"/>
              <a:t>You will be participating as a </a:t>
            </a:r>
            <a:r>
              <a:rPr lang="en-US" b="1" dirty="0"/>
              <a:t>BUYER</a:t>
            </a:r>
          </a:p>
          <a:p>
            <a:r>
              <a:rPr lang="en-US" dirty="0"/>
              <a:t>There are 18 Buyers in this experiment</a:t>
            </a:r>
          </a:p>
          <a:p>
            <a:r>
              <a:rPr lang="en-US" dirty="0"/>
              <a:t>Buyers will be in groups of 3, each group competing for one item</a:t>
            </a:r>
          </a:p>
          <a:p>
            <a:r>
              <a:rPr lang="en-US" dirty="0"/>
              <a:t>Each round you will be randomly regrouped with 2 other Buyers from the group of 17 Buyers</a:t>
            </a:r>
          </a:p>
        </p:txBody>
      </p:sp>
      <p:pic>
        <p:nvPicPr>
          <p:cNvPr id="2" name="Audio Recording 20 Oct 2021 at 9:36:55 AM" descr="Audio Recording 20 Oct 2021 at 9:36:55 AM">
            <a:hlinkClick r:id="" action="ppaction://media"/>
            <a:extLst>
              <a:ext uri="{FF2B5EF4-FFF2-40B4-BE49-F238E27FC236}">
                <a16:creationId xmlns:a16="http://schemas.microsoft.com/office/drawing/2014/main" id="{FFC120F1-E4E9-B84C-9F3B-FE1DA08951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40.9084" end="688.525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34847"/>
          </a:xfrm>
        </p:spPr>
        <p:txBody>
          <a:bodyPr>
            <a:normAutofit fontScale="90000"/>
          </a:bodyPr>
          <a:lstStyle/>
          <a:p>
            <a:r>
              <a:rPr lang="en-US" dirty="0"/>
              <a:t>Auction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9485"/>
            <a:ext cx="8229600" cy="5277015"/>
          </a:xfrm>
        </p:spPr>
        <p:txBody>
          <a:bodyPr>
            <a:normAutofit/>
          </a:bodyPr>
          <a:lstStyle/>
          <a:p>
            <a:r>
              <a:rPr lang="en-US" sz="2400" dirty="0"/>
              <a:t>Your value for the item is 45</a:t>
            </a:r>
          </a:p>
          <a:p>
            <a:r>
              <a:rPr lang="en-US" sz="2400" dirty="0"/>
              <a:t>If you were able to buy the item for a price of 20, your profit for the item will be equal to 25</a:t>
            </a:r>
          </a:p>
          <a:p>
            <a:r>
              <a:rPr lang="en-US" sz="2400" dirty="0"/>
              <a:t>If you do not have the standing bid or the Reserve Price has not been met, the potential profit field would display 0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C81DBA-F42D-234D-8291-5761B8EF89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5" y="3428999"/>
            <a:ext cx="8229600" cy="33028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3A0075-9575-0445-A592-35116BBA42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3121761"/>
            <a:ext cx="8255000" cy="35798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A37EA73-DB52-3244-81D6-22314E8C7C15}"/>
              </a:ext>
            </a:extLst>
          </p:cNvPr>
          <p:cNvSpPr/>
          <p:nvPr/>
        </p:nvSpPr>
        <p:spPr>
          <a:xfrm>
            <a:off x="2344510" y="5618085"/>
            <a:ext cx="2918780" cy="74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7D9DC7D-AC40-6F4D-8EB8-344EAF1259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91240" y="1219035"/>
            <a:ext cx="812800" cy="812800"/>
          </a:xfrm>
          <a:prstGeom prst="rect">
            <a:avLst/>
          </a:prstGeom>
        </p:spPr>
      </p:pic>
      <p:pic>
        <p:nvPicPr>
          <p:cNvPr id="10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F6816002-316F-4C40-BB73-EF924D1B41D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558.24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91240" y="329425"/>
            <a:ext cx="812800" cy="812800"/>
          </a:xfrm>
          <a:prstGeom prst="rect">
            <a:avLst/>
          </a:prstGeom>
        </p:spPr>
      </p:pic>
      <p:pic>
        <p:nvPicPr>
          <p:cNvPr id="7" name="Online Media 6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A7B85953-A395-7D46-AFC1-E2FC21F362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5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8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auction will end when no new bids have been submitted for ten seconds</a:t>
            </a:r>
          </a:p>
          <a:p>
            <a:r>
              <a:rPr lang="en-US" dirty="0"/>
              <a:t>There are two possible situations at the end of the auction:</a:t>
            </a:r>
          </a:p>
          <a:p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standing bid is at or above the reserve price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standing bid is below the reserve price</a:t>
            </a:r>
          </a:p>
          <a:p>
            <a:endParaRPr lang="en-US" dirty="0"/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746F573-3620-4C4C-AA64-4BC65146B8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4.700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7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Standing Bid is </a:t>
            </a:r>
            <a:r>
              <a:rPr lang="en-US" b="1" dirty="0"/>
              <a:t>equal to </a:t>
            </a:r>
            <a:r>
              <a:rPr lang="en-US" dirty="0"/>
              <a:t>or</a:t>
            </a:r>
            <a:r>
              <a:rPr lang="en-US" b="1" dirty="0"/>
              <a:t> above </a:t>
            </a:r>
            <a:r>
              <a:rPr lang="en-US" dirty="0"/>
              <a:t>the Reserve Price:</a:t>
            </a:r>
          </a:p>
          <a:p>
            <a:endParaRPr lang="en-US" dirty="0"/>
          </a:p>
          <a:p>
            <a:pPr lvl="1"/>
            <a:r>
              <a:rPr lang="en-US" dirty="0"/>
              <a:t>The item is sold to the buyer with the standing bid and that buyer pays his standing bid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The other buyers receive $0 E earnings for that round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891F83D-4E72-7044-8066-EA02A3387E8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94.339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5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Standing Bid is </a:t>
            </a:r>
            <a:r>
              <a:rPr lang="en-US" b="1" dirty="0"/>
              <a:t>below</a:t>
            </a:r>
            <a:r>
              <a:rPr lang="en-US" dirty="0"/>
              <a:t> the Reserve Price:</a:t>
            </a:r>
          </a:p>
          <a:p>
            <a:endParaRPr lang="en-US" dirty="0"/>
          </a:p>
          <a:p>
            <a:pPr lvl="1"/>
            <a:r>
              <a:rPr lang="en-US" dirty="0"/>
              <a:t>The item is not sold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All buyers will earn $0 E</a:t>
            </a:r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53C6AD1E-097B-C845-B3AC-D553D406BD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61.501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2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Auction History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Your auction history displays the following information:</a:t>
            </a:r>
          </a:p>
          <a:p>
            <a:pPr lvl="1"/>
            <a:r>
              <a:rPr lang="en-US" sz="2200" dirty="0"/>
              <a:t>The auction round (rounds you obtained the item are </a:t>
            </a:r>
            <a:r>
              <a:rPr lang="en-US" sz="2200" dirty="0">
                <a:solidFill>
                  <a:srgbClr val="00B050"/>
                </a:solidFill>
              </a:rPr>
              <a:t>green</a:t>
            </a:r>
            <a:r>
              <a:rPr lang="en-US" sz="2200" dirty="0"/>
              <a:t>)</a:t>
            </a:r>
          </a:p>
          <a:p>
            <a:pPr lvl="1"/>
            <a:r>
              <a:rPr lang="en-US" sz="2200"/>
              <a:t>The type </a:t>
            </a:r>
            <a:r>
              <a:rPr lang="en-US" sz="2200" dirty="0"/>
              <a:t>of Reserve Price voted in</a:t>
            </a:r>
          </a:p>
          <a:p>
            <a:pPr lvl="1"/>
            <a:r>
              <a:rPr lang="en-US" sz="2200" dirty="0"/>
              <a:t>The Reserve Price chosen</a:t>
            </a:r>
          </a:p>
          <a:p>
            <a:pPr lvl="1"/>
            <a:r>
              <a:rPr lang="en-US" sz="2200" dirty="0"/>
              <a:t>The value you had in past auctions</a:t>
            </a:r>
          </a:p>
          <a:p>
            <a:pPr lvl="1"/>
            <a:r>
              <a:rPr lang="en-US" sz="2200" dirty="0"/>
              <a:t>The item’s Sale Price</a:t>
            </a:r>
          </a:p>
          <a:p>
            <a:pPr lvl="1"/>
            <a:r>
              <a:rPr lang="en-US" sz="2200" dirty="0"/>
              <a:t>The profit you made in the Auction</a:t>
            </a:r>
          </a:p>
          <a:p>
            <a:pPr lvl="1"/>
            <a:r>
              <a:rPr lang="en-US" sz="2200" dirty="0"/>
              <a:t>The profit you have made cumulatively in the experiment</a:t>
            </a:r>
          </a:p>
          <a:p>
            <a:pPr marL="457200" lvl="1" indent="0">
              <a:buNone/>
            </a:pPr>
            <a:endParaRPr lang="en-US" sz="22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5B366C2-9223-EB4A-89FC-23FE19C44A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0" y="4823560"/>
            <a:ext cx="7834619" cy="18923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4690" y="4965200"/>
            <a:ext cx="1252456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90156" y="4969303"/>
            <a:ext cx="1223492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01458" y="4965200"/>
            <a:ext cx="1116946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18405" y="4965200"/>
            <a:ext cx="1187055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305461" y="4969303"/>
            <a:ext cx="1183848" cy="1074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7EA83-8B93-AF49-B2F2-0B680D2C0602}"/>
              </a:ext>
            </a:extLst>
          </p:cNvPr>
          <p:cNvSpPr/>
          <p:nvPr/>
        </p:nvSpPr>
        <p:spPr>
          <a:xfrm>
            <a:off x="1920111" y="4965199"/>
            <a:ext cx="777343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Online Media 1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AC4A104E-506F-DA46-9755-1ABEDBC5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07589" y="1966596"/>
            <a:ext cx="812800" cy="812800"/>
          </a:xfrm>
          <a:prstGeom prst="rect">
            <a:avLst/>
          </a:prstGeom>
        </p:spPr>
      </p:pic>
      <p:pic>
        <p:nvPicPr>
          <p:cNvPr id="14" name="Online Media 1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78346817-053C-754A-BE58-09DD5C9C276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09267" y="2752677"/>
            <a:ext cx="812800" cy="812800"/>
          </a:xfrm>
          <a:prstGeom prst="rect">
            <a:avLst/>
          </a:prstGeom>
        </p:spPr>
      </p:pic>
      <p:pic>
        <p:nvPicPr>
          <p:cNvPr id="15" name="Online Media 1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8DD6F9E-C28A-7F40-B5FF-083C19E06CD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09267" y="3467834"/>
            <a:ext cx="812800" cy="8128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712942D-E438-1A47-8FDE-57BDAAA8427E}"/>
              </a:ext>
            </a:extLst>
          </p:cNvPr>
          <p:cNvSpPr/>
          <p:nvPr/>
        </p:nvSpPr>
        <p:spPr>
          <a:xfrm>
            <a:off x="3913648" y="4973407"/>
            <a:ext cx="1087809" cy="10790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Online Media 15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4CA88C2F-0516-7C41-8E03-55B7F524C77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08714" y="4372758"/>
            <a:ext cx="812800" cy="812800"/>
          </a:xfrm>
          <a:prstGeom prst="rect">
            <a:avLst/>
          </a:prstGeom>
        </p:spPr>
      </p:pic>
      <p:pic>
        <p:nvPicPr>
          <p:cNvPr id="20" name="Online Media 19">
            <a:hlinkClick r:id="" action="ppaction://media"/>
            <a:extLst>
              <a:ext uri="{FF2B5EF4-FFF2-40B4-BE49-F238E27FC236}">
                <a16:creationId xmlns:a16="http://schemas.microsoft.com/office/drawing/2014/main" id="{71393C3C-70D2-284C-ABEE-A1EB3C66C4B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899060" y="1278158"/>
            <a:ext cx="812800" cy="812800"/>
          </a:xfrm>
          <a:prstGeom prst="rect">
            <a:avLst/>
          </a:prstGeom>
        </p:spPr>
      </p:pic>
      <p:pic>
        <p:nvPicPr>
          <p:cNvPr id="2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9C6A85CF-D67E-6846-8551-672FD3A00D7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874000" y="1087438"/>
            <a:ext cx="812800" cy="812800"/>
          </a:xfrm>
          <a:prstGeom prst="rect">
            <a:avLst/>
          </a:prstGeom>
        </p:spPr>
      </p:pic>
      <p:pic>
        <p:nvPicPr>
          <p:cNvPr id="25" name="Online Media 10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EE8CF8D-EB3A-2343-ADAD-C9067A5A327A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88335" y="475437"/>
            <a:ext cx="812800" cy="812800"/>
          </a:xfrm>
          <a:prstGeom prst="rect">
            <a:avLst/>
          </a:prstGeom>
        </p:spPr>
      </p:pic>
      <p:pic>
        <p:nvPicPr>
          <p:cNvPr id="21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FF4BC5DF-57A9-384B-BE2D-EF6D48EB2567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2529.71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07589" y="61225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1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1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22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47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501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8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61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401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6" grpId="1" animBg="1"/>
      <p:bldP spid="4" grpId="0" animBg="1"/>
      <p:bldP spid="4" grpId="1" animBg="1"/>
      <p:bldP spid="7" grpId="0" animBg="1"/>
      <p:bldP spid="7" grpId="1" animBg="1"/>
      <p:bldP spid="8" grpId="0" animBg="1"/>
      <p:bldP spid="8" grpId="1" animBg="1"/>
      <p:bldP spid="9" grpId="0" animBg="1"/>
      <p:bldP spid="12" grpId="0" animBg="1"/>
      <p:bldP spid="12" grpId="1" animBg="1"/>
      <p:bldP spid="19" grpId="0" animBg="1"/>
      <p:bldP spid="1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Before the auction starts, you get to vote for a Private Reserve Price </a:t>
            </a:r>
            <a:r>
              <a:rPr lang="en-US" b="1" dirty="0"/>
              <a:t>TYPE</a:t>
            </a:r>
            <a:r>
              <a:rPr lang="en-US" dirty="0"/>
              <a:t> or Public Reserve Price </a:t>
            </a:r>
            <a:r>
              <a:rPr lang="en-US" b="1" dirty="0"/>
              <a:t>TYPE</a:t>
            </a:r>
          </a:p>
          <a:p>
            <a:r>
              <a:rPr lang="en-US" dirty="0"/>
              <a:t>Simultaneously Sellers will choose one Private Reserve Price and one Public Reserve Price</a:t>
            </a:r>
          </a:p>
          <a:p>
            <a:r>
              <a:rPr lang="en-US" dirty="0"/>
              <a:t>Which Reserve Price </a:t>
            </a:r>
            <a:r>
              <a:rPr lang="en-US" b="1" dirty="0"/>
              <a:t>TYPE</a:t>
            </a:r>
            <a:r>
              <a:rPr lang="en-US" dirty="0"/>
              <a:t> (Public or Private) is used, is the one that gets the most votes by the Buyers in that group (if there is a tie the Reserve Price </a:t>
            </a:r>
            <a:r>
              <a:rPr lang="en-US" b="1" dirty="0"/>
              <a:t>TYPE</a:t>
            </a:r>
            <a:r>
              <a:rPr lang="en-US" dirty="0"/>
              <a:t> is chosen randomly)</a:t>
            </a:r>
          </a:p>
          <a:p>
            <a:r>
              <a:rPr lang="en-US" dirty="0"/>
              <a:t>You will know the Reserve Price only if the Public Reserve Price </a:t>
            </a:r>
            <a:r>
              <a:rPr lang="en-US" b="1" dirty="0"/>
              <a:t>TYPE</a:t>
            </a:r>
            <a:r>
              <a:rPr lang="en-US" dirty="0"/>
              <a:t> was voted in </a:t>
            </a:r>
          </a:p>
          <a:p>
            <a:r>
              <a:rPr lang="en-US" dirty="0"/>
              <a:t>After the vote the auction starts</a:t>
            </a:r>
          </a:p>
          <a:p>
            <a:endParaRPr lang="en-US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93C72C33-401F-EE4D-B815-EB3F9CD36BF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91.205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8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CB5D0-E687-3F43-B342-F9EC956F8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68A5F-CA7C-4F41-B4D0-EAE2A1D2B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the auction starts you will observe your value in the auction screen</a:t>
            </a:r>
          </a:p>
          <a:p>
            <a:r>
              <a:rPr lang="en-US" dirty="0"/>
              <a:t>Each buyer will get their own value for an item which can be any number from 0 to 100 (in multiples of 5), all of which are equally likely to be selected</a:t>
            </a:r>
          </a:p>
          <a:p>
            <a:r>
              <a:rPr lang="en-US" dirty="0"/>
              <a:t>You can bid by using the “increase bid by 5”-button</a:t>
            </a:r>
          </a:p>
          <a:p>
            <a:r>
              <a:rPr lang="en-US" dirty="0"/>
              <a:t>An auction ends after no new bid has been submitted for 10 seconds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873B504-9B94-6D4D-B1E3-CF0AD1E52C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64.372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8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0715B-0123-9543-9833-57FE51BEA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AF134-C2F1-D14F-80E8-41A76B32A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If the Reserve Price </a:t>
            </a:r>
            <a:r>
              <a:rPr lang="en-US" b="1" dirty="0"/>
              <a:t>is</a:t>
            </a:r>
            <a:r>
              <a:rPr lang="en-US" dirty="0"/>
              <a:t> met, the buyer with the highest Standing Bid purchases the item</a:t>
            </a:r>
          </a:p>
          <a:p>
            <a:r>
              <a:rPr lang="en-US" dirty="0"/>
              <a:t>If the Reserve Price </a:t>
            </a:r>
            <a:r>
              <a:rPr lang="en-US" b="1" dirty="0"/>
              <a:t>is</a:t>
            </a:r>
            <a:r>
              <a:rPr lang="en-US" dirty="0"/>
              <a:t> </a:t>
            </a:r>
            <a:r>
              <a:rPr lang="en-US" b="1" dirty="0"/>
              <a:t>not</a:t>
            </a:r>
            <a:r>
              <a:rPr lang="en-US" dirty="0"/>
              <a:t> met, the item is not sold </a:t>
            </a:r>
          </a:p>
          <a:p>
            <a:r>
              <a:rPr lang="en-US" dirty="0"/>
              <a:t>If you obtain the item in a round, your earnings in a round are equal to your value minus the price you pay otherwise they are 0</a:t>
            </a:r>
          </a:p>
          <a:p>
            <a:r>
              <a:rPr lang="en-US" dirty="0"/>
              <a:t>Values and earnings are displayed in Experimental Dollars (E) which can be redeemed at a rate of $100 E = $5 US</a:t>
            </a:r>
          </a:p>
        </p:txBody>
      </p:sp>
      <p:pic>
        <p:nvPicPr>
          <p:cNvPr id="5" name="Audio Recording 13 Nov 2021 at 6:25:34 PM" descr="Audio Recording 13 Nov 2021 at 6:25:34 PM">
            <a:hlinkClick r:id="" action="ppaction://media"/>
            <a:extLst>
              <a:ext uri="{FF2B5EF4-FFF2-40B4-BE49-F238E27FC236}">
                <a16:creationId xmlns:a16="http://schemas.microsoft.com/office/drawing/2014/main" id="{C6872B14-8200-0345-A910-BB5774FDCC1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1.4557" end="642.844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2694B-0A6B-7747-B8F8-E98959312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55298-5089-0641-9F2F-69984EA49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99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Your value for an item in a </a:t>
            </a:r>
            <a:r>
              <a:rPr lang="en-US" b="1" dirty="0"/>
              <a:t>round</a:t>
            </a:r>
            <a:r>
              <a:rPr lang="en-US" dirty="0"/>
              <a:t> can be any number from 0 to 100 (in multiples of 5), all of which are equally likely to be selected</a:t>
            </a:r>
          </a:p>
          <a:p>
            <a:r>
              <a:rPr lang="en-US" dirty="0"/>
              <a:t>If you obtain the item in a round, you will earn your value for the item minus the price paid</a:t>
            </a:r>
          </a:p>
          <a:p>
            <a:r>
              <a:rPr lang="en-US" dirty="0"/>
              <a:t>Your earnings in this experiment will depend on your decisions and the decisions of others</a:t>
            </a:r>
          </a:p>
          <a:p>
            <a:r>
              <a:rPr lang="en-US" dirty="0"/>
              <a:t>You will be paid the profit for each item you obtain</a:t>
            </a:r>
          </a:p>
          <a:p>
            <a:r>
              <a:rPr lang="en-US" dirty="0"/>
              <a:t>Values and earnings are displayed in Experimental Dollars (E) which can be redeemed at a rate of $100 E = $5 US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Audio Recording 13 Nov 2021 at 6:23:54 PM" descr="Audio Recording 13 Nov 2021 at 6:23:54 PM">
            <a:hlinkClick r:id="" action="ppaction://media"/>
            <a:extLst>
              <a:ext uri="{FF2B5EF4-FFF2-40B4-BE49-F238E27FC236}">
                <a16:creationId xmlns:a16="http://schemas.microsoft.com/office/drawing/2014/main" id="{F5CE1559-3CDE-6041-B897-257B407948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41.9445" end="1012.13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FEF4-23B3-974F-9073-6FF277975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0283A-4E1E-D147-8F29-53F83ABC6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 addition to Buyers there are 6 Sellers in this experiment</a:t>
            </a:r>
          </a:p>
          <a:p>
            <a:r>
              <a:rPr lang="en-US" dirty="0"/>
              <a:t>Each round each Seller will be randomly assigned to one of the groups of 3 Buyers</a:t>
            </a:r>
          </a:p>
          <a:p>
            <a:r>
              <a:rPr lang="en-US" dirty="0"/>
              <a:t>At the start of each auction, the Seller will be given time to choose two Reserve Prices</a:t>
            </a:r>
          </a:p>
          <a:p>
            <a:pPr lvl="1"/>
            <a:r>
              <a:rPr lang="en-US" dirty="0"/>
              <a:t>One Reserve Price that is Public (Known to all Buyers grouped with the Seller)</a:t>
            </a:r>
          </a:p>
          <a:p>
            <a:pPr lvl="1"/>
            <a:r>
              <a:rPr lang="en-US" dirty="0"/>
              <a:t>One Reserve Price that is Private (Known only to the Seller)</a:t>
            </a:r>
          </a:p>
          <a:p>
            <a:r>
              <a:rPr lang="en-US" dirty="0"/>
              <a:t>The Reserve Price is the lowest price the Seller is willing to accept for their item</a:t>
            </a:r>
          </a:p>
        </p:txBody>
      </p:sp>
      <p:pic>
        <p:nvPicPr>
          <p:cNvPr id="5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1849881-D417-EE46-ADDD-71A6AE7DDC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53.644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80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Reserve Price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At the start of each auction, you will be given 20 seconds to vote which Reserve Price </a:t>
            </a:r>
            <a:r>
              <a:rPr lang="en-US" b="1" dirty="0"/>
              <a:t>TYPE </a:t>
            </a:r>
            <a:r>
              <a:rPr lang="en-US" dirty="0"/>
              <a:t>(Private or Public) will be used</a:t>
            </a:r>
          </a:p>
          <a:p>
            <a:r>
              <a:rPr lang="en-US" dirty="0"/>
              <a:t>While you are voting the Seller chooses a Private and a Public Reserve Price</a:t>
            </a:r>
          </a:p>
          <a:p>
            <a:r>
              <a:rPr lang="en-US" dirty="0"/>
              <a:t>If you do not vote on a Reserve Price </a:t>
            </a:r>
            <a:r>
              <a:rPr lang="en-US" b="1" dirty="0"/>
              <a:t>TYPE</a:t>
            </a:r>
            <a:r>
              <a:rPr lang="en-US" dirty="0"/>
              <a:t> within 20 seconds, your vote is not counted</a:t>
            </a:r>
          </a:p>
          <a:p>
            <a:r>
              <a:rPr lang="en-US" dirty="0"/>
              <a:t>Which Reserve Price </a:t>
            </a:r>
            <a:r>
              <a:rPr lang="en-US" b="1" dirty="0"/>
              <a:t>TYPE</a:t>
            </a:r>
            <a:r>
              <a:rPr lang="en-US" dirty="0"/>
              <a:t> (Public or Private) is used, is the one that gets the most votes by the Buyers in that group (if there is a tie the Reserve Price </a:t>
            </a:r>
            <a:r>
              <a:rPr lang="en-US" b="1" dirty="0"/>
              <a:t>TYPE</a:t>
            </a:r>
            <a:r>
              <a:rPr lang="en-US" dirty="0"/>
              <a:t> is chosen randomly)</a:t>
            </a:r>
          </a:p>
          <a:p>
            <a:r>
              <a:rPr lang="en-US" dirty="0"/>
              <a:t>You will know the Reserve Price only if the Public Reserve Price </a:t>
            </a:r>
            <a:r>
              <a:rPr lang="en-US" b="1" dirty="0"/>
              <a:t>TYPE</a:t>
            </a:r>
            <a:r>
              <a:rPr lang="en-US" dirty="0"/>
              <a:t> was voted in </a:t>
            </a:r>
          </a:p>
          <a:p>
            <a:r>
              <a:rPr lang="en-US" dirty="0"/>
              <a:t>After the vote the auction starts</a:t>
            </a:r>
          </a:p>
        </p:txBody>
      </p:sp>
      <p:pic>
        <p:nvPicPr>
          <p:cNvPr id="3" name="Audio Recording 4 Dec 2021 at 4:45:46 PM" descr="Audio Recording 4 Dec 2021 at 4:45:46 PM">
            <a:hlinkClick r:id="" action="ppaction://media"/>
            <a:extLst>
              <a:ext uri="{FF2B5EF4-FFF2-40B4-BE49-F238E27FC236}">
                <a16:creationId xmlns:a16="http://schemas.microsoft.com/office/drawing/2014/main" id="{6CAF6D85-E25B-4747-BD1B-5DC86E15BD9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87.5764" end="638.411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Overview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This is what your screen looks like at the beginning of the auction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8996F7-71D5-3243-9509-493BDF001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32" y="2552700"/>
            <a:ext cx="4966683" cy="36462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314C7B-95FC-E54B-9257-6C981B33E9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329" y="3006545"/>
            <a:ext cx="652885" cy="230431"/>
          </a:xfrm>
          <a:prstGeom prst="rect">
            <a:avLst/>
          </a:prstGeom>
        </p:spPr>
      </p:pic>
      <p:pic>
        <p:nvPicPr>
          <p:cNvPr id="7" name="Online Media 6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6F40106-2921-3945-9105-F05144F57C6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67.535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CONDOSERVER1\userdata\domenicdonato\My Documents\Documents\Work\Chapman Grad\Porter\English Auction\Screens\New Screens\Buyer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" t="1366" r="965" b="82472"/>
          <a:stretch/>
        </p:blipFill>
        <p:spPr bwMode="auto">
          <a:xfrm>
            <a:off x="152399" y="4941135"/>
            <a:ext cx="8842851" cy="107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Overview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bar at the top of the screen provides the following information:</a:t>
            </a:r>
          </a:p>
          <a:p>
            <a:pPr lvl="1"/>
            <a:r>
              <a:rPr lang="en-US" dirty="0"/>
              <a:t>The current auction number</a:t>
            </a:r>
          </a:p>
          <a:p>
            <a:pPr lvl="1"/>
            <a:r>
              <a:rPr lang="en-US" dirty="0"/>
              <a:t>The amount of time remaining for the Reserve Price vote or the auction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597293" y="5312680"/>
            <a:ext cx="1847685" cy="647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811825" y="4931680"/>
            <a:ext cx="1371600" cy="342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0E8E3B9-33E3-0148-A0C3-9B59FCFE7AC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8.418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FD056BC-FF4F-1941-860F-6C9F308DE59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68485" y="187965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9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Overview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section in the middle of the screen provides the following information:</a:t>
            </a:r>
          </a:p>
          <a:p>
            <a:pPr lvl="1"/>
            <a:r>
              <a:rPr lang="en-US" sz="2400" dirty="0"/>
              <a:t>The two buttons to indicate your reserve price preference</a:t>
            </a:r>
          </a:p>
          <a:p>
            <a:pPr lvl="1"/>
            <a:r>
              <a:rPr lang="en-US" sz="2400" dirty="0"/>
              <a:t>The button to submit your preference (if you do not submit a preference your vote does not count)</a:t>
            </a:r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ACF155-9C64-1848-AD58-4A7B7315FB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28575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E23AA0D-9C6D-6C4D-A434-2ECE265FE2A9}"/>
              </a:ext>
            </a:extLst>
          </p:cNvPr>
          <p:cNvSpPr/>
          <p:nvPr/>
        </p:nvSpPr>
        <p:spPr>
          <a:xfrm>
            <a:off x="2613345" y="4465935"/>
            <a:ext cx="3878905" cy="1228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B6F3B8-2F62-B24E-81FD-2BBA064BA4C6}"/>
              </a:ext>
            </a:extLst>
          </p:cNvPr>
          <p:cNvSpPr/>
          <p:nvPr/>
        </p:nvSpPr>
        <p:spPr>
          <a:xfrm>
            <a:off x="6799490" y="5042011"/>
            <a:ext cx="1420985" cy="6528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968FC3C-52D9-E840-ADCB-C5890CA4980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11.6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5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68A026E-0558-7E42-BBE2-BFA14350DDF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46397" y="2209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3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7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76300"/>
          </a:xfrm>
        </p:spPr>
        <p:txBody>
          <a:bodyPr>
            <a:noAutofit/>
          </a:bodyPr>
          <a:lstStyle/>
          <a:p>
            <a:r>
              <a:rPr lang="en-US" sz="2400" dirty="0"/>
              <a:t>This is what your screen looks like if a Public Reserve Price has been voted in (We will go through each part of the screen in the remainder of the instructions)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81A34E-71F1-F44F-B92F-2260DDB800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0" y="1623965"/>
            <a:ext cx="6126826" cy="5067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E4A13E-AAC6-9D4E-A85F-9B00CFF13D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015" y="4472689"/>
            <a:ext cx="977900" cy="4041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CEE239-7606-474D-8CE6-C36BA1531B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886" y="2315255"/>
            <a:ext cx="806504" cy="268835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704B715-E25D-E144-8BB1-37DF6497F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9187</TotalTime>
  <Words>1320</Words>
  <Application>Microsoft Macintosh PowerPoint</Application>
  <PresentationFormat>On-screen Show (4:3)</PresentationFormat>
  <Paragraphs>126</Paragraphs>
  <Slides>28</Slides>
  <Notes>8</Notes>
  <HiddenSlides>0</HiddenSlides>
  <MMClips>40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Welcome to this experiment!</vt:lpstr>
      <vt:lpstr>Introduction</vt:lpstr>
      <vt:lpstr>Introduction</vt:lpstr>
      <vt:lpstr>Introduction</vt:lpstr>
      <vt:lpstr>Reserve Price</vt:lpstr>
      <vt:lpstr>Screen Overview</vt:lpstr>
      <vt:lpstr>Screen Overview</vt:lpstr>
      <vt:lpstr>Screen Overview</vt:lpstr>
      <vt:lpstr>This is what your screen looks like if a Public Reserve Price has been voted in (We will go through each part of the screen in the remainder of the instructions)</vt:lpstr>
      <vt:lpstr>This is what your screen looks like if a Private Reserve Price has been voted in (Notice the missing Reserve Price field)</vt:lpstr>
      <vt:lpstr>Screen Overview</vt:lpstr>
      <vt:lpstr>Screen Overview</vt:lpstr>
      <vt:lpstr>Auction Overview</vt:lpstr>
      <vt:lpstr>Auction Overview</vt:lpstr>
      <vt:lpstr>Auction Overview</vt:lpstr>
      <vt:lpstr>Auction Overview</vt:lpstr>
      <vt:lpstr>Auction Overview</vt:lpstr>
      <vt:lpstr>Auction Overview</vt:lpstr>
      <vt:lpstr>Auction Overview</vt:lpstr>
      <vt:lpstr>Auction Example</vt:lpstr>
      <vt:lpstr>End of Auction</vt:lpstr>
      <vt:lpstr>End of Auction</vt:lpstr>
      <vt:lpstr>End of Auction</vt:lpstr>
      <vt:lpstr>Auction History</vt:lpstr>
      <vt:lpstr>Summary</vt:lpstr>
      <vt:lpstr>Summary</vt:lpstr>
      <vt:lpstr>Summary</vt:lpstr>
      <vt:lpstr>PowerPoint Presentation</vt:lpstr>
    </vt:vector>
  </TitlesOfParts>
  <Company>Chapman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Bid History</dc:title>
  <dc:creator>mcmah101</dc:creator>
  <cp:lastModifiedBy>Limberg, Philipp (Student)</cp:lastModifiedBy>
  <cp:revision>529</cp:revision>
  <dcterms:created xsi:type="dcterms:W3CDTF">2011-03-11T19:30:48Z</dcterms:created>
  <dcterms:modified xsi:type="dcterms:W3CDTF">2021-12-04T16:46:21Z</dcterms:modified>
</cp:coreProperties>
</file>